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257" r:id="rId3"/>
    <p:sldId id="318" r:id="rId4"/>
    <p:sldId id="319" r:id="rId5"/>
    <p:sldId id="320" r:id="rId6"/>
    <p:sldId id="258" r:id="rId7"/>
    <p:sldId id="308" r:id="rId8"/>
    <p:sldId id="326" r:id="rId9"/>
    <p:sldId id="370" r:id="rId10"/>
    <p:sldId id="371" r:id="rId11"/>
    <p:sldId id="372" r:id="rId12"/>
    <p:sldId id="335" r:id="rId13"/>
    <p:sldId id="373" r:id="rId14"/>
    <p:sldId id="374" r:id="rId15"/>
    <p:sldId id="375" r:id="rId16"/>
    <p:sldId id="376" r:id="rId17"/>
    <p:sldId id="377" r:id="rId18"/>
    <p:sldId id="378" r:id="rId19"/>
    <p:sldId id="311" r:id="rId20"/>
    <p:sldId id="354" r:id="rId21"/>
    <p:sldId id="353" r:id="rId22"/>
    <p:sldId id="355" r:id="rId23"/>
    <p:sldId id="317" r:id="rId24"/>
    <p:sldId id="356" r:id="rId25"/>
    <p:sldId id="357" r:id="rId26"/>
    <p:sldId id="379" r:id="rId27"/>
    <p:sldId id="358" r:id="rId28"/>
    <p:sldId id="380" r:id="rId29"/>
    <p:sldId id="381" r:id="rId30"/>
    <p:sldId id="391" r:id="rId31"/>
    <p:sldId id="392" r:id="rId32"/>
    <p:sldId id="359" r:id="rId33"/>
    <p:sldId id="385" r:id="rId34"/>
    <p:sldId id="399" r:id="rId35"/>
    <p:sldId id="386" r:id="rId36"/>
    <p:sldId id="360" r:id="rId37"/>
    <p:sldId id="387" r:id="rId38"/>
    <p:sldId id="388" r:id="rId39"/>
    <p:sldId id="390" r:id="rId40"/>
    <p:sldId id="389" r:id="rId41"/>
    <p:sldId id="393" r:id="rId42"/>
    <p:sldId id="394" r:id="rId43"/>
    <p:sldId id="395" r:id="rId44"/>
    <p:sldId id="400" r:id="rId45"/>
    <p:sldId id="397" r:id="rId46"/>
    <p:sldId id="361" r:id="rId47"/>
    <p:sldId id="362" r:id="rId48"/>
    <p:sldId id="398" r:id="rId49"/>
    <p:sldId id="316" r:id="rId50"/>
    <p:sldId id="363" r:id="rId51"/>
    <p:sldId id="364" r:id="rId52"/>
    <p:sldId id="278" r:id="rId53"/>
  </p:sldIdLst>
  <p:sldSz cx="12192000" cy="6858000"/>
  <p:notesSz cx="6858000" cy="9144000"/>
  <p:custDataLst>
    <p:tags r:id="rId5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C353"/>
    <a:srgbClr val="FAE7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68" autoAdjust="0"/>
    <p:restoredTop sz="86483" autoAdjust="0"/>
  </p:normalViewPr>
  <p:slideViewPr>
    <p:cSldViewPr snapToGrid="0" showGuides="1">
      <p:cViewPr varScale="1">
        <p:scale>
          <a:sx n="89" d="100"/>
          <a:sy n="89" d="100"/>
        </p:scale>
        <p:origin x="78"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DE7C66-79EC-4F4F-83F4-E6D990D32855}" type="datetimeFigureOut">
              <a:rPr lang="zh-CN" altLang="en-US" smtClean="0"/>
              <a:t>2025/3/20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0FE58C-6219-4846-A41B-149798200524}" type="slidenum">
              <a:rPr lang="zh-CN" altLang="en-US" smtClean="0"/>
              <a:t>‹#›</a:t>
            </a:fld>
            <a:endParaRPr lang="zh-CN" altLang="en-US"/>
          </a:p>
        </p:txBody>
      </p:sp>
    </p:spTree>
    <p:extLst>
      <p:ext uri="{BB962C8B-B14F-4D97-AF65-F5344CB8AC3E}">
        <p14:creationId xmlns:p14="http://schemas.microsoft.com/office/powerpoint/2010/main" val="4212969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grpSp>
        <p:nvGrpSpPr>
          <p:cNvPr id="8" name="组合 7"/>
          <p:cNvGrpSpPr/>
          <p:nvPr/>
        </p:nvGrpSpPr>
        <p:grpSpPr>
          <a:xfrm>
            <a:off x="0" y="0"/>
            <a:ext cx="12192000" cy="6858000"/>
            <a:chOff x="0" y="0"/>
            <a:chExt cx="12192000" cy="6858000"/>
          </a:xfrm>
        </p:grpSpPr>
        <p:grpSp>
          <p:nvGrpSpPr>
            <p:cNvPr id="17" name="组合 16"/>
            <p:cNvGrpSpPr/>
            <p:nvPr/>
          </p:nvGrpSpPr>
          <p:grpSpPr>
            <a:xfrm>
              <a:off x="0" y="0"/>
              <a:ext cx="12192000" cy="6858000"/>
              <a:chOff x="0" y="-1"/>
              <a:chExt cx="12192000" cy="6858000"/>
            </a:xfrm>
          </p:grpSpPr>
          <p:sp>
            <p:nvSpPr>
              <p:cNvPr id="21" name="矩形 20"/>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29" name="图片 28"/>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26" name="任意多边形: 形状 2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6" name="任意多边形: 形状 5"/>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ctrTitle" hasCustomPrompt="1"/>
          </p:nvPr>
        </p:nvSpPr>
        <p:spPr>
          <a:xfrm>
            <a:off x="660400" y="1079500"/>
            <a:ext cx="6769099" cy="24384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9" name="副标题 8"/>
          <p:cNvSpPr>
            <a:spLocks noGrp="1"/>
          </p:cNvSpPr>
          <p:nvPr>
            <p:ph type="subTitle" sz="quarter" idx="1" hasCustomPrompt="1"/>
          </p:nvPr>
        </p:nvSpPr>
        <p:spPr>
          <a:xfrm>
            <a:off x="660401" y="3624064"/>
            <a:ext cx="3759199" cy="63500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lvl1pPr marL="0" indent="0" algn="ctr">
              <a:lnSpc>
                <a:spcPct val="100000"/>
              </a:lnSpc>
              <a:buNone/>
              <a:defRPr lang="en-US" sz="2000" dirty="0">
                <a:solidFill>
                  <a:schemeClr val="tx1"/>
                </a:solidFill>
                <a:latin typeface="+mj-lt"/>
              </a:defRPr>
            </a:lvl1pPr>
          </a:lstStyle>
          <a:p>
            <a:pPr lvl="0"/>
            <a:r>
              <a:rPr lang="en-US"/>
              <a:t>Click to add subtitle</a:t>
            </a:r>
          </a:p>
        </p:txBody>
      </p:sp>
      <p:sp>
        <p:nvSpPr>
          <p:cNvPr id="4" name="文本占位符 3"/>
          <p:cNvSpPr>
            <a:spLocks noGrp="1"/>
          </p:cNvSpPr>
          <p:nvPr>
            <p:ph type="body" sz="quarter" idx="13" hasCustomPrompt="1"/>
          </p:nvPr>
        </p:nvSpPr>
        <p:spPr>
          <a:xfrm>
            <a:off x="660400" y="5313402"/>
            <a:ext cx="4530725"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0" y="5590401"/>
            <a:ext cx="4530725"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内容占位符 2"/>
          <p:cNvSpPr>
            <a:spLocks noGrp="1"/>
          </p:cNvSpPr>
          <p:nvPr>
            <p:ph idx="1" hasCustomPrompt="1"/>
          </p:nvPr>
        </p:nvSpPr>
        <p:spPr/>
        <p:txBody>
          <a:bodyPr/>
          <a:lstStyle>
            <a:lvl1pPr>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grpSp>
        <p:nvGrpSpPr>
          <p:cNvPr id="7" name="组合 6"/>
          <p:cNvGrpSpPr/>
          <p:nvPr/>
        </p:nvGrpSpPr>
        <p:grpSpPr>
          <a:xfrm>
            <a:off x="0" y="0"/>
            <a:ext cx="12192000" cy="6858000"/>
            <a:chOff x="0" y="0"/>
            <a:chExt cx="12192000" cy="6858000"/>
          </a:xfrm>
        </p:grpSpPr>
      </p:grpSp>
      <p:sp>
        <p:nvSpPr>
          <p:cNvPr id="2" name="标题 1"/>
          <p:cNvSpPr>
            <a:spLocks noGrp="1"/>
          </p:cNvSpPr>
          <p:nvPr>
            <p:ph type="title" hasCustomPrompt="1"/>
          </p:nvPr>
        </p:nvSpPr>
        <p:spPr>
          <a:xfrm>
            <a:off x="660400" y="1500189"/>
            <a:ext cx="2061861" cy="864515"/>
          </a:xfrm>
          <a:prstGeom prst="rect">
            <a:avLst/>
          </a:prstGeom>
          <a:noFill/>
        </p:spPr>
        <p:txBody>
          <a:bodyPr anchor="t" anchorCtr="0">
            <a:normAutofit/>
          </a:bodyPr>
          <a:lstStyle>
            <a:lvl1pPr algn="r">
              <a:defRPr sz="2800">
                <a:solidFill>
                  <a:schemeClr val="accent1"/>
                </a:solidFill>
              </a:defRPr>
            </a:lvl1pPr>
          </a:lstStyle>
          <a:p>
            <a:pPr lvl="0"/>
            <a:r>
              <a:rPr lang="en-US"/>
              <a:t>Agenda</a:t>
            </a:r>
          </a:p>
        </p:txBody>
      </p:sp>
      <p:sp>
        <p:nvSpPr>
          <p:cNvPr id="3" name="内容占位符 2"/>
          <p:cNvSpPr>
            <a:spLocks noGrp="1"/>
          </p:cNvSpPr>
          <p:nvPr>
            <p:ph sz="quarter" idx="1" hasCustomPrompt="1"/>
          </p:nvPr>
        </p:nvSpPr>
        <p:spPr>
          <a:xfrm>
            <a:off x="2970377" y="1500189"/>
            <a:ext cx="7799223" cy="4633912"/>
          </a:xfrm>
        </p:spPr>
        <p:txBody>
          <a:bodyPr numCol="1"/>
          <a:lstStyle>
            <a:lvl1pPr marL="342900" indent="-342900">
              <a:lnSpc>
                <a:spcPct val="100000"/>
              </a:lnSpc>
              <a:buFont typeface="+mj-lt"/>
              <a:buAutoNum type="arabicPeriod"/>
              <a:defRPr/>
            </a:lvl1pPr>
            <a:lvl2pPr marL="800100" indent="-342900">
              <a:lnSpc>
                <a:spcPct val="100000"/>
              </a:lnSpc>
              <a:buFont typeface="+mj-ea"/>
              <a:buAutoNum type="circleNumDbPlain"/>
              <a:defRPr/>
            </a:lvl2pPr>
            <a:lvl3pPr marL="1257300" indent="-342900">
              <a:lnSpc>
                <a:spcPct val="100000"/>
              </a:lnSpc>
              <a:buFont typeface="+mj-lt"/>
              <a:buAutoNum type="alphaLcParenR"/>
              <a:defRPr/>
            </a:lvl3pPr>
            <a:lvl4pPr>
              <a:lnSpc>
                <a:spcPct val="100000"/>
              </a:lnSpc>
              <a:defRPr/>
            </a:lvl4pPr>
            <a:lvl5pPr>
              <a:lnSpc>
                <a:spcPct val="100000"/>
              </a:lnSpc>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13" name="组合 12"/>
          <p:cNvGrpSpPr/>
          <p:nvPr/>
        </p:nvGrpSpPr>
        <p:grpSpPr>
          <a:xfrm flipH="1">
            <a:off x="0" y="0"/>
            <a:ext cx="12192000" cy="6858000"/>
            <a:chOff x="0" y="0"/>
            <a:chExt cx="12192000" cy="6858000"/>
          </a:xfrm>
        </p:grpSpPr>
        <p:grpSp>
          <p:nvGrpSpPr>
            <p:cNvPr id="14" name="组合 13"/>
            <p:cNvGrpSpPr/>
            <p:nvPr/>
          </p:nvGrpSpPr>
          <p:grpSpPr>
            <a:xfrm>
              <a:off x="0" y="0"/>
              <a:ext cx="12192000" cy="6858000"/>
              <a:chOff x="0" y="-1"/>
              <a:chExt cx="12192000" cy="6858000"/>
            </a:xfrm>
          </p:grpSpPr>
          <p:sp>
            <p:nvSpPr>
              <p:cNvPr id="20" name="矩形 19"/>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5" name="图片 14"/>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6" name="任意多边形: 形状 1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8" name="任意多边形: 形状 17"/>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5740400" y="1944146"/>
            <a:ext cx="5778500" cy="1252969"/>
          </a:xfrm>
          <a:prstGeom prst="rect">
            <a:avLst/>
          </a:prstGeom>
        </p:spPr>
        <p:txBody>
          <a:bodyPr>
            <a:normAutofit/>
          </a:bodyPr>
          <a:lstStyle>
            <a:lvl1pPr algn="l">
              <a:lnSpc>
                <a:spcPct val="100000"/>
              </a:lnSpc>
              <a:defRPr sz="3200">
                <a:solidFill>
                  <a:schemeClr val="accent1"/>
                </a:solidFill>
              </a:defRPr>
            </a:lvl1pPr>
          </a:lstStyle>
          <a:p>
            <a:pPr lvl="0"/>
            <a:r>
              <a:rPr lang="en-US"/>
              <a:t>Click to add title</a:t>
            </a:r>
          </a:p>
        </p:txBody>
      </p:sp>
      <p:sp>
        <p:nvSpPr>
          <p:cNvPr id="25" name="文本占位符 24"/>
          <p:cNvSpPr>
            <a:spLocks noGrp="1"/>
          </p:cNvSpPr>
          <p:nvPr>
            <p:ph type="body" sz="quarter" idx="1" hasCustomPrompt="1"/>
          </p:nvPr>
        </p:nvSpPr>
        <p:spPr>
          <a:xfrm>
            <a:off x="5740400" y="3319791"/>
            <a:ext cx="5778500" cy="1594064"/>
          </a:xfrm>
          <a:prstGeom prst="rect">
            <a:avLst/>
          </a:prstGeom>
        </p:spPr>
        <p:txBody>
          <a:bodyPr anchor="t">
            <a:normAutofit/>
          </a:bodyPr>
          <a:lstStyle>
            <a:lvl1pPr marL="0" indent="0" algn="l">
              <a:lnSpc>
                <a:spcPct val="120000"/>
              </a:lnSpc>
              <a:buFont typeface="+mj-lt"/>
              <a:buNone/>
              <a:defRPr sz="2000" b="0">
                <a:solidFill>
                  <a:schemeClr val="tx1"/>
                </a:solidFill>
                <a:latin typeface="+mn-lt"/>
              </a:defRPr>
            </a:lvl1pPr>
          </a:lstStyle>
          <a:p>
            <a:pPr lvl="0"/>
            <a:r>
              <a:rPr lang="en-US"/>
              <a:t>Click to add text</a:t>
            </a:r>
          </a:p>
        </p:txBody>
      </p:sp>
      <p:sp>
        <p:nvSpPr>
          <p:cNvPr id="4" name="日期占位符 3"/>
          <p:cNvSpPr>
            <a:spLocks noGrp="1"/>
          </p:cNvSpPr>
          <p:nvPr>
            <p:ph type="dt" sz="half" idx="10"/>
          </p:nvPr>
        </p:nvSpPr>
        <p:spPr/>
        <p:txBody>
          <a:bodyPr/>
          <a:lstStyle/>
          <a:p>
            <a:fld id="{2A27A813-B2FD-42E1-9222-83B574E99074}" type="datetime1">
              <a:rPr lang="zh-CN" altLang="en-US" smtClean="0"/>
              <a:t>2025/3/19</a:t>
            </a:fld>
            <a:endParaRPr lang="en-US" altLang="zh-CN"/>
          </a:p>
        </p:txBody>
      </p:sp>
      <p:sp>
        <p:nvSpPr>
          <p:cNvPr id="6" name="页脚占位符 5"/>
          <p:cNvSpPr>
            <a:spLocks noGrp="1"/>
          </p:cNvSpPr>
          <p:nvPr>
            <p:ph type="ftr" sz="quarter" idx="11"/>
          </p:nvPr>
        </p:nvSpPr>
        <p:spPr/>
        <p:txBody>
          <a:bodyPr/>
          <a:lstStyle/>
          <a:p>
            <a:r>
              <a:rPr lang="af-ZA" altLang="zh-CN"/>
              <a:t>OfficePLUS</a:t>
            </a:r>
            <a:endParaRPr lang="zh-CN" altLang="en-US"/>
          </a:p>
        </p:txBody>
      </p:sp>
      <p:sp>
        <p:nvSpPr>
          <p:cNvPr id="8" name="灯片编号占位符 7"/>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9" name="组合 8"/>
          <p:cNvGrpSpPr/>
          <p:nvPr/>
        </p:nvGrpSpPr>
        <p:grpSpPr>
          <a:xfrm>
            <a:off x="0" y="0"/>
            <a:ext cx="12192000" cy="6858000"/>
            <a:chOff x="0" y="0"/>
            <a:chExt cx="12192000" cy="6858000"/>
          </a:xfrm>
        </p:grpSpPr>
        <p:grpSp>
          <p:nvGrpSpPr>
            <p:cNvPr id="13" name="组合 12"/>
            <p:cNvGrpSpPr/>
            <p:nvPr/>
          </p:nvGrpSpPr>
          <p:grpSpPr>
            <a:xfrm>
              <a:off x="0" y="0"/>
              <a:ext cx="12192000" cy="6858000"/>
              <a:chOff x="0" y="-1"/>
              <a:chExt cx="12192000" cy="6858000"/>
            </a:xfrm>
          </p:grpSpPr>
          <p:sp>
            <p:nvSpPr>
              <p:cNvPr id="19" name="矩形 18"/>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4" name="图片 13"/>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5" name="任意多边形: 形状 14"/>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7" name="任意多边形: 形状 16"/>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660401" y="1130300"/>
            <a:ext cx="5956300" cy="26543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4" name="文本占位符 3"/>
          <p:cNvSpPr>
            <a:spLocks noGrp="1"/>
          </p:cNvSpPr>
          <p:nvPr>
            <p:ph type="body" sz="quarter" idx="13" hasCustomPrompt="1"/>
          </p:nvPr>
        </p:nvSpPr>
        <p:spPr>
          <a:xfrm>
            <a:off x="660401" y="5580102"/>
            <a:ext cx="5956300"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1" y="5857101"/>
            <a:ext cx="5956300"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lide Master">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C8BB1146-E542-4D4E-B8E9-6919A11DDD48}" type="slidenum">
              <a:rPr lang="en-US" smtClean="0"/>
              <a:pPr/>
              <a:t>‹#›</a:t>
            </a:fld>
            <a:endParaRPr lang="en-US"/>
          </a:p>
        </p:txBody>
      </p:sp>
      <p:sp>
        <p:nvSpPr>
          <p:cNvPr id="9" name="任意多边形: 形状 8"/>
          <p:cNvSpPr/>
          <p:nvPr/>
        </p:nvSpPr>
        <p:spPr>
          <a:xfrm flipH="1">
            <a:off x="11309204" y="6088428"/>
            <a:ext cx="882796" cy="769572"/>
          </a:xfrm>
          <a:custGeom>
            <a:avLst/>
            <a:gdLst>
              <a:gd name="connsiteX0" fmla="*/ 5988 w 5988"/>
              <a:gd name="connsiteY0" fmla="*/ 5220 h 5220"/>
              <a:gd name="connsiteX1" fmla="*/ 0 w 5988"/>
              <a:gd name="connsiteY1" fmla="*/ 5220 h 5220"/>
              <a:gd name="connsiteX2" fmla="*/ 2970 w 5988"/>
              <a:gd name="connsiteY2" fmla="*/ 0 h 5220"/>
              <a:gd name="connsiteX3" fmla="*/ 5988 w 5988"/>
              <a:gd name="connsiteY3" fmla="*/ 5220 h 5220"/>
            </a:gdLst>
            <a:ahLst/>
            <a:cxnLst>
              <a:cxn ang="0">
                <a:pos x="connsiteX0" y="connsiteY0"/>
              </a:cxn>
              <a:cxn ang="0">
                <a:pos x="connsiteX1" y="connsiteY1"/>
              </a:cxn>
              <a:cxn ang="0">
                <a:pos x="connsiteX2" y="connsiteY2"/>
              </a:cxn>
              <a:cxn ang="0">
                <a:pos x="connsiteX3" y="connsiteY3"/>
              </a:cxn>
            </a:cxnLst>
            <a:rect l="l" t="t" r="r" b="b"/>
            <a:pathLst>
              <a:path w="5988" h="5220">
                <a:moveTo>
                  <a:pt x="5988" y="5220"/>
                </a:moveTo>
                <a:lnTo>
                  <a:pt x="0" y="5220"/>
                </a:lnTo>
                <a:lnTo>
                  <a:pt x="2970" y="0"/>
                </a:lnTo>
                <a:lnTo>
                  <a:pt x="5988" y="5220"/>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16" name="任意多边形: 形状 15"/>
          <p:cNvSpPr/>
          <p:nvPr/>
        </p:nvSpPr>
        <p:spPr>
          <a:xfrm flipH="1">
            <a:off x="11688291" y="4820436"/>
            <a:ext cx="503709" cy="1760207"/>
          </a:xfrm>
          <a:custGeom>
            <a:avLst/>
            <a:gdLst>
              <a:gd name="connsiteX0" fmla="*/ 0 w 503709"/>
              <a:gd name="connsiteY0" fmla="*/ 0 h 1760207"/>
              <a:gd name="connsiteX1" fmla="*/ 0 w 503709"/>
              <a:gd name="connsiteY1" fmla="*/ 1760207 h 1760207"/>
              <a:gd name="connsiteX2" fmla="*/ 503709 w 503709"/>
              <a:gd name="connsiteY2" fmla="*/ 880211 h 1760207"/>
            </a:gdLst>
            <a:ahLst/>
            <a:cxnLst>
              <a:cxn ang="0">
                <a:pos x="connsiteX0" y="connsiteY0"/>
              </a:cxn>
              <a:cxn ang="0">
                <a:pos x="connsiteX1" y="connsiteY1"/>
              </a:cxn>
              <a:cxn ang="0">
                <a:pos x="connsiteX2" y="connsiteY2"/>
              </a:cxn>
            </a:cxnLst>
            <a:rect l="l" t="t" r="r" b="b"/>
            <a:pathLst>
              <a:path w="503709" h="1760207">
                <a:moveTo>
                  <a:pt x="0" y="0"/>
                </a:moveTo>
                <a:lnTo>
                  <a:pt x="0" y="1760207"/>
                </a:lnTo>
                <a:lnTo>
                  <a:pt x="503709" y="880211"/>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a:solidFill>
                <a:schemeClr val="lt1"/>
              </a:solidFill>
            </a:endParaRPr>
          </a:p>
        </p:txBody>
      </p:sp>
      <p:sp>
        <p:nvSpPr>
          <p:cNvPr id="11" name="任意多边形: 形状 10"/>
          <p:cNvSpPr/>
          <p:nvPr/>
        </p:nvSpPr>
        <p:spPr>
          <a:xfrm flipH="1">
            <a:off x="-1" y="0"/>
            <a:ext cx="723315" cy="12700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20" name="任意多边形: 形状 19"/>
          <p:cNvSpPr/>
          <p:nvPr/>
        </p:nvSpPr>
        <p:spPr>
          <a:xfrm>
            <a:off x="359116" y="1"/>
            <a:ext cx="588903" cy="472440"/>
          </a:xfrm>
          <a:custGeom>
            <a:avLst/>
            <a:gdLst>
              <a:gd name="connsiteX0" fmla="*/ 0 w 588903"/>
              <a:gd name="connsiteY0" fmla="*/ 0 h 513373"/>
              <a:gd name="connsiteX1" fmla="*/ 588903 w 588903"/>
              <a:gd name="connsiteY1" fmla="*/ 0 h 513373"/>
              <a:gd name="connsiteX2" fmla="*/ 296812 w 588903"/>
              <a:gd name="connsiteY2" fmla="*/ 513373 h 513373"/>
            </a:gdLst>
            <a:ahLst/>
            <a:cxnLst>
              <a:cxn ang="0">
                <a:pos x="connsiteX0" y="connsiteY0"/>
              </a:cxn>
              <a:cxn ang="0">
                <a:pos x="connsiteX1" y="connsiteY1"/>
              </a:cxn>
              <a:cxn ang="0">
                <a:pos x="connsiteX2" y="connsiteY2"/>
              </a:cxn>
            </a:cxnLst>
            <a:rect l="l" t="t" r="r" b="b"/>
            <a:pathLst>
              <a:path w="588903" h="513373">
                <a:moveTo>
                  <a:pt x="0" y="0"/>
                </a:moveTo>
                <a:lnTo>
                  <a:pt x="588903" y="0"/>
                </a:lnTo>
                <a:lnTo>
                  <a:pt x="296812" y="513373"/>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sp>
        <p:nvSpPr>
          <p:cNvPr id="7" name="任意多边形: 形状 6"/>
          <p:cNvSpPr/>
          <p:nvPr/>
        </p:nvSpPr>
        <p:spPr>
          <a:xfrm flipH="1">
            <a:off x="-4" y="0"/>
            <a:ext cx="435697" cy="28829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15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4" r:id="rId5"/>
    <p:sldLayoutId id="2147483655" r:id="rId6"/>
    <p:sldLayoutId id="2147483657" r:id="rId7"/>
  </p:sldLayoutIdLst>
  <p:txStyles>
    <p:titleStyle>
      <a:lvl1pPr algn="l" defTabSz="914400" rtl="0" eaLnBrk="1" latinLnBrk="0" hangingPunct="1">
        <a:lnSpc>
          <a:spcPct val="10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slideLayout" Target="../slideLayouts/slideLayout5.xml"/><Relationship Id="rId4" Type="http://schemas.openxmlformats.org/officeDocument/2006/relationships/tags" Target="../tags/tag5.xml"/><Relationship Id="rId9" Type="http://schemas.openxmlformats.org/officeDocument/2006/relationships/tags" Target="../tags/tag10.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slideLayout" Target="../slideLayouts/slideLayout5.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slideLayout" Target="../slideLayouts/slideLayout5.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hasCustomPrompt="1"/>
          </p:nvPr>
        </p:nvSpPr>
        <p:spPr>
          <a:xfrm>
            <a:off x="660400" y="1079500"/>
            <a:ext cx="6769099" cy="2438400"/>
          </a:xfrm>
        </p:spPr>
        <p:txBody>
          <a:bodyPr anchor="ctr">
            <a:noAutofit/>
          </a:bodyPr>
          <a:lstStyle/>
          <a:p>
            <a:r>
              <a:rPr lang="zh-CN" altLang="en-US" sz="6000" dirty="0">
                <a:solidFill>
                  <a:schemeClr val="accent1"/>
                </a:solidFill>
                <a:latin typeface="Microsoft YaHei" panose="020B0503020204020204" pitchFamily="34" charset="-122"/>
                <a:ea typeface="Microsoft YaHei" panose="020B0503020204020204" pitchFamily="34" charset="-122"/>
              </a:rPr>
              <a:t>项目</a:t>
            </a:r>
            <a:r>
              <a:rPr lang="en-US" altLang="zh-CN" sz="6000" dirty="0">
                <a:solidFill>
                  <a:schemeClr val="accent1"/>
                </a:solidFill>
                <a:latin typeface="Microsoft YaHei" panose="020B0503020204020204" pitchFamily="34" charset="-122"/>
                <a:ea typeface="Microsoft YaHei" panose="020B0503020204020204" pitchFamily="34" charset="-122"/>
              </a:rPr>
              <a:t>7</a:t>
            </a:r>
            <a:br>
              <a:rPr lang="en-US" altLang="zh-CN" dirty="0">
                <a:latin typeface="Microsoft YaHei" panose="020B0503020204020204" pitchFamily="34" charset="-122"/>
                <a:ea typeface="Microsoft YaHei" panose="020B0503020204020204" pitchFamily="34" charset="-122"/>
              </a:rPr>
            </a:br>
            <a:r>
              <a:rPr lang="zh-CN" altLang="en-US" sz="6500" dirty="0">
                <a:latin typeface="Microsoft YaHei" panose="020B0503020204020204" pitchFamily="34" charset="-122"/>
                <a:ea typeface="Microsoft YaHei" panose="020B0503020204020204" pitchFamily="34" charset="-122"/>
              </a:rPr>
              <a:t>创新创业风险</a:t>
            </a:r>
            <a:br>
              <a:rPr lang="en-US" altLang="zh-CN" sz="6500" dirty="0">
                <a:latin typeface="Microsoft YaHei" panose="020B0503020204020204" pitchFamily="34" charset="-122"/>
                <a:ea typeface="Microsoft YaHei" panose="020B0503020204020204" pitchFamily="34" charset="-122"/>
              </a:rPr>
            </a:br>
            <a:r>
              <a:rPr lang="zh-CN" altLang="en-US" sz="6500" dirty="0">
                <a:latin typeface="Microsoft YaHei" panose="020B0503020204020204" pitchFamily="34" charset="-122"/>
                <a:ea typeface="Microsoft YaHei" panose="020B0503020204020204" pitchFamily="34" charset="-122"/>
              </a:rPr>
              <a:t>防范</a:t>
            </a:r>
            <a:endParaRPr lang="en-US" sz="6500" dirty="0">
              <a:latin typeface="Microsoft YaHei" panose="020B0503020204020204" pitchFamily="34" charset="-122"/>
              <a:ea typeface="Microsoft YaHei" panose="020B0503020204020204" pitchFamily="34" charset="-122"/>
            </a:endParaRPr>
          </a:p>
        </p:txBody>
      </p:sp>
      <p:sp>
        <p:nvSpPr>
          <p:cNvPr id="4" name="文本占位符 3"/>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8861E-6989-5442-3E28-F59AD775FDA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C11EAC1-4C3C-992D-3155-B5ED73CB212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7.1.3</a:t>
            </a:r>
            <a:r>
              <a:rPr lang="zh-CN" altLang="en-US" sz="3200" dirty="0">
                <a:solidFill>
                  <a:schemeClr val="tx1"/>
                </a:solidFill>
                <a:latin typeface="Microsoft YaHei" panose="020B0503020204020204" pitchFamily="34" charset="-122"/>
                <a:ea typeface="Microsoft YaHei" panose="020B0503020204020204" pitchFamily="34" charset="-122"/>
              </a:rPr>
              <a:t>创新创业风险的基本特征</a:t>
            </a:r>
          </a:p>
        </p:txBody>
      </p:sp>
      <p:grpSp>
        <p:nvGrpSpPr>
          <p:cNvPr id="28" name="组合 27">
            <a:extLst>
              <a:ext uri="{FF2B5EF4-FFF2-40B4-BE49-F238E27FC236}">
                <a16:creationId xmlns:a16="http://schemas.microsoft.com/office/drawing/2014/main" id="{CA2EA398-9FFE-FEBC-F0A1-095A8CEFD599}"/>
              </a:ext>
            </a:extLst>
          </p:cNvPr>
          <p:cNvGrpSpPr/>
          <p:nvPr/>
        </p:nvGrpSpPr>
        <p:grpSpPr>
          <a:xfrm>
            <a:off x="0" y="1663442"/>
            <a:ext cx="12192000" cy="4774212"/>
            <a:chOff x="0" y="1382244"/>
            <a:chExt cx="12192000" cy="5045358"/>
          </a:xfrm>
        </p:grpSpPr>
        <p:sp>
          <p:nvSpPr>
            <p:cNvPr id="8" name="椭圆 7">
              <a:extLst>
                <a:ext uri="{FF2B5EF4-FFF2-40B4-BE49-F238E27FC236}">
                  <a16:creationId xmlns:a16="http://schemas.microsoft.com/office/drawing/2014/main" id="{9DFA9669-7815-0C25-F34A-A95CBFBFD8CD}"/>
                </a:ext>
              </a:extLst>
            </p:cNvPr>
            <p:cNvSpPr/>
            <p:nvPr/>
          </p:nvSpPr>
          <p:spPr>
            <a:xfrm>
              <a:off x="7467600" y="1382244"/>
              <a:ext cx="4724400" cy="5045357"/>
            </a:xfrm>
            <a:prstGeom prst="ellipse">
              <a:avLst/>
            </a:prstGeom>
            <a:blipFill>
              <a:blip r:embed="rId2" cstate="screen">
                <a:extLst>
                  <a:ext uri="{28A0092B-C50C-407E-A947-70E740481C1C}">
                    <a14:useLocalDpi xmlns:a14="http://schemas.microsoft.com/office/drawing/2010/main"/>
                  </a:ext>
                </a:extLst>
              </a:blip>
              <a:srcRect/>
              <a:stretch>
                <a:fillRect l="-37601" r="-3742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Microsoft YaHei" panose="020B0503020204020204" pitchFamily="34" charset="-122"/>
                <a:ea typeface="Microsoft YaHei" panose="020B0503020204020204" pitchFamily="34" charset="-122"/>
              </a:endParaRPr>
            </a:p>
          </p:txBody>
        </p:sp>
        <p:sp>
          <p:nvSpPr>
            <p:cNvPr id="9" name="任意多边形: 形状 5">
              <a:extLst>
                <a:ext uri="{FF2B5EF4-FFF2-40B4-BE49-F238E27FC236}">
                  <a16:creationId xmlns:a16="http://schemas.microsoft.com/office/drawing/2014/main" id="{DA3E87E5-4231-99CF-0981-D1265DF9543A}"/>
                </a:ext>
              </a:extLst>
            </p:cNvPr>
            <p:cNvSpPr/>
            <p:nvPr/>
          </p:nvSpPr>
          <p:spPr>
            <a:xfrm>
              <a:off x="0" y="1996594"/>
              <a:ext cx="9162883" cy="4431008"/>
            </a:xfrm>
            <a:custGeom>
              <a:avLst/>
              <a:gdLst>
                <a:gd name="connsiteX0" fmla="*/ 0 w 8690253"/>
                <a:gd name="connsiteY0" fmla="*/ 0 h 4201070"/>
                <a:gd name="connsiteX1" fmla="*/ 6589718 w 8690253"/>
                <a:gd name="connsiteY1" fmla="*/ 0 h 4201070"/>
                <a:gd name="connsiteX2" fmla="*/ 8690253 w 8690253"/>
                <a:gd name="connsiteY2" fmla="*/ 2100535 h 4201070"/>
                <a:gd name="connsiteX3" fmla="*/ 6589718 w 8690253"/>
                <a:gd name="connsiteY3" fmla="*/ 4201070 h 4201070"/>
                <a:gd name="connsiteX4" fmla="*/ 0 w 8690253"/>
                <a:gd name="connsiteY4" fmla="*/ 4201070 h 4201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0253" h="4201070">
                  <a:moveTo>
                    <a:pt x="0" y="0"/>
                  </a:moveTo>
                  <a:lnTo>
                    <a:pt x="6589718" y="0"/>
                  </a:lnTo>
                  <a:cubicBezTo>
                    <a:pt x="7749811" y="0"/>
                    <a:pt x="8690253" y="940442"/>
                    <a:pt x="8690253" y="2100535"/>
                  </a:cubicBezTo>
                  <a:cubicBezTo>
                    <a:pt x="8690253" y="3260628"/>
                    <a:pt x="7749811" y="4201070"/>
                    <a:pt x="6589718" y="4201070"/>
                  </a:cubicBezTo>
                  <a:lnTo>
                    <a:pt x="0" y="4201070"/>
                  </a:lnTo>
                  <a:close/>
                </a:path>
              </a:pathLst>
            </a:cu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grpSp>
      <p:sp>
        <p:nvSpPr>
          <p:cNvPr id="6" name="文本框 5">
            <a:extLst>
              <a:ext uri="{FF2B5EF4-FFF2-40B4-BE49-F238E27FC236}">
                <a16:creationId xmlns:a16="http://schemas.microsoft.com/office/drawing/2014/main" id="{5C26A057-BE1A-50D0-4E5D-73DCCAA390A2}"/>
              </a:ext>
            </a:extLst>
          </p:cNvPr>
          <p:cNvSpPr txBox="1"/>
          <p:nvPr/>
        </p:nvSpPr>
        <p:spPr>
          <a:xfrm>
            <a:off x="201954" y="2244778"/>
            <a:ext cx="2827164" cy="4192876"/>
          </a:xfrm>
          <a:prstGeom prst="rect">
            <a:avLst/>
          </a:prstGeom>
          <a:noFill/>
        </p:spPr>
        <p:txBody>
          <a:bodyPr wrap="square">
            <a:noAutofit/>
          </a:bodyPr>
          <a:lstStyle/>
          <a:p>
            <a:pPr marR="5908" algn="ctr">
              <a:lnSpc>
                <a:spcPct val="150000"/>
              </a:lnSpc>
            </a:pPr>
            <a:r>
              <a:rPr lang="en-US" altLang="zh-CN" sz="2400" b="1" dirty="0">
                <a:latin typeface="Microsoft YaHei" panose="020B0503020204020204" pitchFamily="34" charset="-122"/>
                <a:ea typeface="Microsoft YaHei" panose="020B0503020204020204" pitchFamily="34" charset="-122"/>
              </a:rPr>
              <a:t>1.</a:t>
            </a:r>
            <a:r>
              <a:rPr lang="zh-CN" altLang="en-US" sz="2400" b="1" dirty="0">
                <a:latin typeface="Microsoft YaHei" panose="020B0503020204020204" pitchFamily="34" charset="-122"/>
                <a:ea typeface="Microsoft YaHei" panose="020B0503020204020204" pitchFamily="34" charset="-122"/>
              </a:rPr>
              <a:t>客观存在性</a:t>
            </a:r>
          </a:p>
          <a:p>
            <a:pPr marR="5908">
              <a:lnSpc>
                <a:spcPct val="150000"/>
              </a:lnSpc>
            </a:pPr>
            <a:endParaRPr lang="en-US" altLang="zh-CN" sz="2400" dirty="0">
              <a:latin typeface="Microsoft YaHei" panose="020B0503020204020204" pitchFamily="34" charset="-122"/>
              <a:ea typeface="Microsoft YaHei" panose="020B0503020204020204" pitchFamily="34" charset="-122"/>
            </a:endParaRPr>
          </a:p>
          <a:p>
            <a:pPr marR="5908">
              <a:lnSpc>
                <a:spcPct val="150000"/>
              </a:lnSpc>
            </a:pPr>
            <a:r>
              <a:rPr lang="zh-CN" altLang="en-US" sz="2000" dirty="0">
                <a:latin typeface="Microsoft YaHei" panose="020B0503020204020204" pitchFamily="34" charset="-122"/>
                <a:ea typeface="Microsoft YaHei" panose="020B0503020204020204" pitchFamily="34" charset="-122"/>
              </a:rPr>
              <a:t>创新创业风险是由客观存在的自然环境和社会现象所引起的，并且不以人的意志为转移。</a:t>
            </a:r>
          </a:p>
        </p:txBody>
      </p:sp>
      <p:sp>
        <p:nvSpPr>
          <p:cNvPr id="26" name="文本框 25">
            <a:extLst>
              <a:ext uri="{FF2B5EF4-FFF2-40B4-BE49-F238E27FC236}">
                <a16:creationId xmlns:a16="http://schemas.microsoft.com/office/drawing/2014/main" id="{17CE635E-94FB-21F6-E31C-E1392330E2D0}"/>
              </a:ext>
            </a:extLst>
          </p:cNvPr>
          <p:cNvSpPr txBox="1"/>
          <p:nvPr/>
        </p:nvSpPr>
        <p:spPr>
          <a:xfrm>
            <a:off x="3039528" y="2244777"/>
            <a:ext cx="5652651" cy="4192879"/>
          </a:xfrm>
          <a:prstGeom prst="rect">
            <a:avLst/>
          </a:prstGeom>
          <a:noFill/>
        </p:spPr>
        <p:txBody>
          <a:bodyPr wrap="square">
            <a:noAutofit/>
          </a:bodyPr>
          <a:lstStyle/>
          <a:p>
            <a:pPr marR="5908" algn="ctr">
              <a:lnSpc>
                <a:spcPct val="150000"/>
              </a:lnSpc>
            </a:pPr>
            <a:r>
              <a:rPr lang="en-US" altLang="zh-CN" sz="2400" b="1" dirty="0">
                <a:latin typeface="Microsoft YaHei" panose="020B0503020204020204" pitchFamily="34" charset="-122"/>
                <a:ea typeface="Microsoft YaHei" panose="020B0503020204020204" pitchFamily="34" charset="-122"/>
              </a:rPr>
              <a:t>2.</a:t>
            </a:r>
            <a:r>
              <a:rPr lang="zh-CN" altLang="en-US" sz="2400" b="1" dirty="0">
                <a:latin typeface="Microsoft YaHei" panose="020B0503020204020204" pitchFamily="34" charset="-122"/>
                <a:ea typeface="Microsoft YaHei" panose="020B0503020204020204" pitchFamily="34" charset="-122"/>
              </a:rPr>
              <a:t>不确定性和易变性</a:t>
            </a:r>
            <a:endParaRPr lang="en-US" altLang="zh-CN" sz="2400" b="1" dirty="0">
              <a:latin typeface="Microsoft YaHei" panose="020B0503020204020204" pitchFamily="34" charset="-122"/>
              <a:ea typeface="Microsoft YaHei" panose="020B0503020204020204" pitchFamily="34" charset="-122"/>
            </a:endParaRPr>
          </a:p>
          <a:p>
            <a:pPr marR="5908" algn="ctr">
              <a:lnSpc>
                <a:spcPct val="150000"/>
              </a:lnSpc>
            </a:pPr>
            <a:endParaRPr lang="zh-CN" altLang="en-US" sz="2200" b="1" dirty="0">
              <a:latin typeface="Microsoft YaHei" panose="020B0503020204020204" pitchFamily="34" charset="-122"/>
              <a:ea typeface="Microsoft YaHei" panose="020B0503020204020204" pitchFamily="34" charset="-122"/>
            </a:endParaRPr>
          </a:p>
          <a:p>
            <a:pPr marR="5908">
              <a:lnSpc>
                <a:spcPct val="150000"/>
              </a:lnSpc>
            </a:pPr>
            <a:r>
              <a:rPr lang="zh-CN" altLang="en-US" sz="2000" dirty="0">
                <a:latin typeface="Microsoft YaHei" panose="020B0503020204020204" pitchFamily="34" charset="-122"/>
                <a:ea typeface="Microsoft YaHei" panose="020B0503020204020204" pitchFamily="34" charset="-122"/>
              </a:rPr>
              <a:t>创新创业风险虽然存在于创新创业过程的方方面面，但是它具体在创新创业的哪个阶段会发生、会带来怎样的后果、产生的影响有多大等，这些都是不确定的。</a:t>
            </a:r>
          </a:p>
        </p:txBody>
      </p:sp>
      <p:sp>
        <p:nvSpPr>
          <p:cNvPr id="29" name="椭圆 28">
            <a:extLst>
              <a:ext uri="{FF2B5EF4-FFF2-40B4-BE49-F238E27FC236}">
                <a16:creationId xmlns:a16="http://schemas.microsoft.com/office/drawing/2014/main" id="{CA5055AE-ACA2-4D15-D17B-E16174150DA8}"/>
              </a:ext>
            </a:extLst>
          </p:cNvPr>
          <p:cNvSpPr/>
          <p:nvPr/>
        </p:nvSpPr>
        <p:spPr>
          <a:xfrm>
            <a:off x="3011463" y="2626716"/>
            <a:ext cx="45719" cy="342900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504170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45350-DA61-8BDE-4C39-78149779174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C95EE1D-891F-FAC5-AE2B-8FCC0412BBC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7.1.3</a:t>
            </a:r>
            <a:r>
              <a:rPr lang="zh-CN" altLang="en-US" sz="3200" dirty="0">
                <a:solidFill>
                  <a:schemeClr val="tx1"/>
                </a:solidFill>
                <a:latin typeface="Microsoft YaHei" panose="020B0503020204020204" pitchFamily="34" charset="-122"/>
                <a:ea typeface="Microsoft YaHei" panose="020B0503020204020204" pitchFamily="34" charset="-122"/>
              </a:rPr>
              <a:t>创新创业风险的基本特征</a:t>
            </a:r>
          </a:p>
        </p:txBody>
      </p:sp>
      <p:grpSp>
        <p:nvGrpSpPr>
          <p:cNvPr id="28" name="组合 27">
            <a:extLst>
              <a:ext uri="{FF2B5EF4-FFF2-40B4-BE49-F238E27FC236}">
                <a16:creationId xmlns:a16="http://schemas.microsoft.com/office/drawing/2014/main" id="{659487CB-92E1-4C86-7629-EE98E7BB9D19}"/>
              </a:ext>
            </a:extLst>
          </p:cNvPr>
          <p:cNvGrpSpPr/>
          <p:nvPr/>
        </p:nvGrpSpPr>
        <p:grpSpPr>
          <a:xfrm>
            <a:off x="0" y="1663442"/>
            <a:ext cx="12192000" cy="4774212"/>
            <a:chOff x="0" y="1382244"/>
            <a:chExt cx="12192000" cy="5045358"/>
          </a:xfrm>
        </p:grpSpPr>
        <p:sp>
          <p:nvSpPr>
            <p:cNvPr id="8" name="椭圆 7">
              <a:extLst>
                <a:ext uri="{FF2B5EF4-FFF2-40B4-BE49-F238E27FC236}">
                  <a16:creationId xmlns:a16="http://schemas.microsoft.com/office/drawing/2014/main" id="{8B4B201A-7671-D15B-A380-723B0C72ABE8}"/>
                </a:ext>
              </a:extLst>
            </p:cNvPr>
            <p:cNvSpPr/>
            <p:nvPr/>
          </p:nvSpPr>
          <p:spPr>
            <a:xfrm>
              <a:off x="7467600" y="1382244"/>
              <a:ext cx="4724400" cy="5045357"/>
            </a:xfrm>
            <a:prstGeom prst="ellipse">
              <a:avLst/>
            </a:prstGeom>
            <a:blipFill>
              <a:blip r:embed="rId2" cstate="screen">
                <a:extLst>
                  <a:ext uri="{28A0092B-C50C-407E-A947-70E740481C1C}">
                    <a14:useLocalDpi xmlns:a14="http://schemas.microsoft.com/office/drawing/2010/main"/>
                  </a:ext>
                </a:extLst>
              </a:blip>
              <a:srcRect/>
              <a:stretch>
                <a:fillRect l="-37601" r="-3742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Microsoft YaHei" panose="020B0503020204020204" pitchFamily="34" charset="-122"/>
                <a:ea typeface="Microsoft YaHei" panose="020B0503020204020204" pitchFamily="34" charset="-122"/>
              </a:endParaRPr>
            </a:p>
          </p:txBody>
        </p:sp>
        <p:sp>
          <p:nvSpPr>
            <p:cNvPr id="9" name="任意多边形: 形状 5">
              <a:extLst>
                <a:ext uri="{FF2B5EF4-FFF2-40B4-BE49-F238E27FC236}">
                  <a16:creationId xmlns:a16="http://schemas.microsoft.com/office/drawing/2014/main" id="{0877CEF9-F58B-462C-8FDC-0188EE47613C}"/>
                </a:ext>
              </a:extLst>
            </p:cNvPr>
            <p:cNvSpPr/>
            <p:nvPr/>
          </p:nvSpPr>
          <p:spPr>
            <a:xfrm>
              <a:off x="0" y="1996594"/>
              <a:ext cx="9162883" cy="4431008"/>
            </a:xfrm>
            <a:custGeom>
              <a:avLst/>
              <a:gdLst>
                <a:gd name="connsiteX0" fmla="*/ 0 w 8690253"/>
                <a:gd name="connsiteY0" fmla="*/ 0 h 4201070"/>
                <a:gd name="connsiteX1" fmla="*/ 6589718 w 8690253"/>
                <a:gd name="connsiteY1" fmla="*/ 0 h 4201070"/>
                <a:gd name="connsiteX2" fmla="*/ 8690253 w 8690253"/>
                <a:gd name="connsiteY2" fmla="*/ 2100535 h 4201070"/>
                <a:gd name="connsiteX3" fmla="*/ 6589718 w 8690253"/>
                <a:gd name="connsiteY3" fmla="*/ 4201070 h 4201070"/>
                <a:gd name="connsiteX4" fmla="*/ 0 w 8690253"/>
                <a:gd name="connsiteY4" fmla="*/ 4201070 h 4201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0253" h="4201070">
                  <a:moveTo>
                    <a:pt x="0" y="0"/>
                  </a:moveTo>
                  <a:lnTo>
                    <a:pt x="6589718" y="0"/>
                  </a:lnTo>
                  <a:cubicBezTo>
                    <a:pt x="7749811" y="0"/>
                    <a:pt x="8690253" y="940442"/>
                    <a:pt x="8690253" y="2100535"/>
                  </a:cubicBezTo>
                  <a:cubicBezTo>
                    <a:pt x="8690253" y="3260628"/>
                    <a:pt x="7749811" y="4201070"/>
                    <a:pt x="6589718" y="4201070"/>
                  </a:cubicBezTo>
                  <a:lnTo>
                    <a:pt x="0" y="4201070"/>
                  </a:lnTo>
                  <a:close/>
                </a:path>
              </a:pathLst>
            </a:cu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grpSp>
      <p:sp>
        <p:nvSpPr>
          <p:cNvPr id="6" name="文本框 5">
            <a:extLst>
              <a:ext uri="{FF2B5EF4-FFF2-40B4-BE49-F238E27FC236}">
                <a16:creationId xmlns:a16="http://schemas.microsoft.com/office/drawing/2014/main" id="{4F79229E-D5B0-2472-8E57-61FF3CEAF81A}"/>
              </a:ext>
            </a:extLst>
          </p:cNvPr>
          <p:cNvSpPr txBox="1"/>
          <p:nvPr/>
        </p:nvSpPr>
        <p:spPr>
          <a:xfrm>
            <a:off x="201952" y="2244778"/>
            <a:ext cx="5323425" cy="4192876"/>
          </a:xfrm>
          <a:prstGeom prst="rect">
            <a:avLst/>
          </a:prstGeom>
          <a:noFill/>
        </p:spPr>
        <p:txBody>
          <a:bodyPr wrap="square">
            <a:noAutofit/>
          </a:bodyPr>
          <a:lstStyle/>
          <a:p>
            <a:pPr marR="5908" algn="ctr">
              <a:lnSpc>
                <a:spcPct val="150000"/>
              </a:lnSpc>
            </a:pPr>
            <a:r>
              <a:rPr lang="en-US" altLang="zh-CN" sz="2400" b="1" dirty="0">
                <a:latin typeface="Microsoft YaHei" panose="020B0503020204020204" pitchFamily="34" charset="-122"/>
                <a:ea typeface="Microsoft YaHei" panose="020B0503020204020204" pitchFamily="34" charset="-122"/>
              </a:rPr>
              <a:t>3.</a:t>
            </a:r>
            <a:r>
              <a:rPr lang="zh-CN" altLang="en-US" sz="2400" b="1" dirty="0">
                <a:latin typeface="Microsoft YaHei" panose="020B0503020204020204" pitchFamily="34" charset="-122"/>
                <a:ea typeface="Microsoft YaHei" panose="020B0503020204020204" pitchFamily="34" charset="-122"/>
              </a:rPr>
              <a:t>可识别性、可测量性和可控性</a:t>
            </a:r>
          </a:p>
          <a:p>
            <a:pPr marR="5908" algn="just">
              <a:lnSpc>
                <a:spcPct val="150000"/>
              </a:lnSpc>
            </a:pPr>
            <a:endParaRPr lang="en-US" altLang="zh-CN" sz="2000" dirty="0">
              <a:latin typeface="Microsoft YaHei" panose="020B0503020204020204" pitchFamily="34" charset="-122"/>
              <a:ea typeface="Microsoft YaHei" panose="020B0503020204020204" pitchFamily="34" charset="-122"/>
            </a:endParaRPr>
          </a:p>
          <a:p>
            <a:pPr marR="5908" algn="just">
              <a:lnSpc>
                <a:spcPct val="150000"/>
              </a:lnSpc>
            </a:pPr>
            <a:r>
              <a:rPr lang="zh-CN" altLang="en-US" sz="2000" dirty="0">
                <a:latin typeface="Microsoft YaHei" panose="020B0503020204020204" pitchFamily="34" charset="-122"/>
                <a:ea typeface="Microsoft YaHei" panose="020B0503020204020204" pitchFamily="34" charset="-122"/>
              </a:rPr>
              <a:t>创新创业风险的可识别性是指创新创业者能够利用自己的知识经验，通过理性的思考，在创新创业过程中发现、识别风险并划分风险的类别。可测量性和可控性是指创新创业者在识别风险的基础之上对风险可能产生的后果或带来的影响进行大致的估算，进而采取一定的措施。</a:t>
            </a:r>
          </a:p>
        </p:txBody>
      </p:sp>
      <p:sp>
        <p:nvSpPr>
          <p:cNvPr id="26" name="文本框 25">
            <a:extLst>
              <a:ext uri="{FF2B5EF4-FFF2-40B4-BE49-F238E27FC236}">
                <a16:creationId xmlns:a16="http://schemas.microsoft.com/office/drawing/2014/main" id="{926410E3-F2C9-8909-04EC-C5195DB1A2EA}"/>
              </a:ext>
            </a:extLst>
          </p:cNvPr>
          <p:cNvSpPr txBox="1"/>
          <p:nvPr/>
        </p:nvSpPr>
        <p:spPr>
          <a:xfrm>
            <a:off x="5854847" y="2244777"/>
            <a:ext cx="2837331" cy="4192879"/>
          </a:xfrm>
          <a:prstGeom prst="rect">
            <a:avLst/>
          </a:prstGeom>
          <a:noFill/>
        </p:spPr>
        <p:txBody>
          <a:bodyPr wrap="square">
            <a:noAutofit/>
          </a:bodyPr>
          <a:lstStyle/>
          <a:p>
            <a:pPr marR="5908" algn="ctr">
              <a:lnSpc>
                <a:spcPct val="150000"/>
              </a:lnSpc>
            </a:pPr>
            <a:r>
              <a:rPr lang="en-US" altLang="zh-CN" sz="2200" b="1" dirty="0">
                <a:latin typeface="Microsoft YaHei" panose="020B0503020204020204" pitchFamily="34" charset="-122"/>
                <a:ea typeface="Microsoft YaHei" panose="020B0503020204020204" pitchFamily="34" charset="-122"/>
              </a:rPr>
              <a:t>4.</a:t>
            </a:r>
            <a:r>
              <a:rPr lang="zh-CN" altLang="en-US" sz="2200" b="1" dirty="0">
                <a:latin typeface="Microsoft YaHei" panose="020B0503020204020204" pitchFamily="34" charset="-122"/>
                <a:ea typeface="Microsoft YaHei" panose="020B0503020204020204" pitchFamily="34" charset="-122"/>
              </a:rPr>
              <a:t>双重性</a:t>
            </a:r>
            <a:endParaRPr lang="en-US" altLang="zh-CN" sz="2200" b="1" dirty="0">
              <a:latin typeface="Microsoft YaHei" panose="020B0503020204020204" pitchFamily="34" charset="-122"/>
              <a:ea typeface="Microsoft YaHei" panose="020B0503020204020204" pitchFamily="34" charset="-122"/>
            </a:endParaRPr>
          </a:p>
          <a:p>
            <a:pPr marR="5908" algn="ctr">
              <a:lnSpc>
                <a:spcPct val="150000"/>
              </a:lnSpc>
            </a:pPr>
            <a:endParaRPr lang="zh-CN" altLang="en-US" sz="2200" b="1" dirty="0">
              <a:latin typeface="Microsoft YaHei" panose="020B0503020204020204" pitchFamily="34" charset="-122"/>
              <a:ea typeface="Microsoft YaHei" panose="020B0503020204020204" pitchFamily="34" charset="-122"/>
            </a:endParaRPr>
          </a:p>
          <a:p>
            <a:pPr marR="5908">
              <a:lnSpc>
                <a:spcPct val="150000"/>
              </a:lnSpc>
            </a:pPr>
            <a:r>
              <a:rPr lang="zh-CN" altLang="en-US" sz="2000" dirty="0">
                <a:latin typeface="Microsoft YaHei" panose="020B0503020204020204" pitchFamily="34" charset="-122"/>
                <a:ea typeface="Microsoft YaHei" panose="020B0503020204020204" pitchFamily="34" charset="-122"/>
              </a:rPr>
              <a:t>创新创业风险具有双重性，创新创业的背后蕴含着利润与机会。</a:t>
            </a:r>
          </a:p>
          <a:p>
            <a:pPr marR="5908">
              <a:lnSpc>
                <a:spcPct val="150000"/>
              </a:lnSpc>
            </a:pPr>
            <a:endParaRPr lang="zh-CN" altLang="en-US" sz="2000" dirty="0">
              <a:latin typeface="Microsoft YaHei" panose="020B0503020204020204" pitchFamily="34" charset="-122"/>
              <a:ea typeface="Microsoft YaHei" panose="020B0503020204020204" pitchFamily="34" charset="-122"/>
            </a:endParaRPr>
          </a:p>
        </p:txBody>
      </p:sp>
      <p:sp>
        <p:nvSpPr>
          <p:cNvPr id="29" name="椭圆 28">
            <a:extLst>
              <a:ext uri="{FF2B5EF4-FFF2-40B4-BE49-F238E27FC236}">
                <a16:creationId xmlns:a16="http://schemas.microsoft.com/office/drawing/2014/main" id="{96B385A6-CEF8-AE02-9AC1-160CB3274AC6}"/>
              </a:ext>
            </a:extLst>
          </p:cNvPr>
          <p:cNvSpPr/>
          <p:nvPr/>
        </p:nvSpPr>
        <p:spPr>
          <a:xfrm>
            <a:off x="5690113" y="2626716"/>
            <a:ext cx="45719" cy="342900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71424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64913-B46D-ED63-21DC-470731BB99A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D71D037-CCA9-2CE7-A405-73BD67ED4689}"/>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7.1.3</a:t>
            </a:r>
            <a:r>
              <a:rPr lang="zh-CN" altLang="en-US" sz="3200" dirty="0">
                <a:solidFill>
                  <a:schemeClr val="tx1"/>
                </a:solidFill>
                <a:latin typeface="Microsoft YaHei" panose="020B0503020204020204" pitchFamily="34" charset="-122"/>
                <a:ea typeface="Microsoft YaHei" panose="020B0503020204020204" pitchFamily="34" charset="-122"/>
              </a:rPr>
              <a:t>创新创业风险的基本特征</a:t>
            </a:r>
          </a:p>
        </p:txBody>
      </p:sp>
      <p:grpSp>
        <p:nvGrpSpPr>
          <p:cNvPr id="28" name="组合 27">
            <a:extLst>
              <a:ext uri="{FF2B5EF4-FFF2-40B4-BE49-F238E27FC236}">
                <a16:creationId xmlns:a16="http://schemas.microsoft.com/office/drawing/2014/main" id="{F4967B9C-B7EF-BC4F-9A52-A8F9B7D0E56F}"/>
              </a:ext>
            </a:extLst>
          </p:cNvPr>
          <p:cNvGrpSpPr/>
          <p:nvPr/>
        </p:nvGrpSpPr>
        <p:grpSpPr>
          <a:xfrm>
            <a:off x="0" y="1663442"/>
            <a:ext cx="12192000" cy="4774212"/>
            <a:chOff x="0" y="1382244"/>
            <a:chExt cx="12192000" cy="5045358"/>
          </a:xfrm>
        </p:grpSpPr>
        <p:sp>
          <p:nvSpPr>
            <p:cNvPr id="8" name="椭圆 7">
              <a:extLst>
                <a:ext uri="{FF2B5EF4-FFF2-40B4-BE49-F238E27FC236}">
                  <a16:creationId xmlns:a16="http://schemas.microsoft.com/office/drawing/2014/main" id="{4DD70416-97AC-E616-17FE-1485B1356AE8}"/>
                </a:ext>
              </a:extLst>
            </p:cNvPr>
            <p:cNvSpPr/>
            <p:nvPr/>
          </p:nvSpPr>
          <p:spPr>
            <a:xfrm>
              <a:off x="7467600" y="1382244"/>
              <a:ext cx="4724400" cy="5045357"/>
            </a:xfrm>
            <a:prstGeom prst="ellipse">
              <a:avLst/>
            </a:prstGeom>
            <a:blipFill>
              <a:blip r:embed="rId2" cstate="screen">
                <a:extLst>
                  <a:ext uri="{28A0092B-C50C-407E-A947-70E740481C1C}">
                    <a14:useLocalDpi xmlns:a14="http://schemas.microsoft.com/office/drawing/2010/main"/>
                  </a:ext>
                </a:extLst>
              </a:blip>
              <a:srcRect/>
              <a:stretch>
                <a:fillRect l="-37601" r="-3742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Microsoft YaHei" panose="020B0503020204020204" pitchFamily="34" charset="-122"/>
                <a:ea typeface="Microsoft YaHei" panose="020B0503020204020204" pitchFamily="34" charset="-122"/>
              </a:endParaRPr>
            </a:p>
          </p:txBody>
        </p:sp>
        <p:sp>
          <p:nvSpPr>
            <p:cNvPr id="9" name="任意多边形: 形状 5">
              <a:extLst>
                <a:ext uri="{FF2B5EF4-FFF2-40B4-BE49-F238E27FC236}">
                  <a16:creationId xmlns:a16="http://schemas.microsoft.com/office/drawing/2014/main" id="{4F39BF8F-C394-A870-8201-DCF67DB1E3EE}"/>
                </a:ext>
              </a:extLst>
            </p:cNvPr>
            <p:cNvSpPr/>
            <p:nvPr/>
          </p:nvSpPr>
          <p:spPr>
            <a:xfrm>
              <a:off x="0" y="1996594"/>
              <a:ext cx="9162883" cy="4431008"/>
            </a:xfrm>
            <a:custGeom>
              <a:avLst/>
              <a:gdLst>
                <a:gd name="connsiteX0" fmla="*/ 0 w 8690253"/>
                <a:gd name="connsiteY0" fmla="*/ 0 h 4201070"/>
                <a:gd name="connsiteX1" fmla="*/ 6589718 w 8690253"/>
                <a:gd name="connsiteY1" fmla="*/ 0 h 4201070"/>
                <a:gd name="connsiteX2" fmla="*/ 8690253 w 8690253"/>
                <a:gd name="connsiteY2" fmla="*/ 2100535 h 4201070"/>
                <a:gd name="connsiteX3" fmla="*/ 6589718 w 8690253"/>
                <a:gd name="connsiteY3" fmla="*/ 4201070 h 4201070"/>
                <a:gd name="connsiteX4" fmla="*/ 0 w 8690253"/>
                <a:gd name="connsiteY4" fmla="*/ 4201070 h 4201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0253" h="4201070">
                  <a:moveTo>
                    <a:pt x="0" y="0"/>
                  </a:moveTo>
                  <a:lnTo>
                    <a:pt x="6589718" y="0"/>
                  </a:lnTo>
                  <a:cubicBezTo>
                    <a:pt x="7749811" y="0"/>
                    <a:pt x="8690253" y="940442"/>
                    <a:pt x="8690253" y="2100535"/>
                  </a:cubicBezTo>
                  <a:cubicBezTo>
                    <a:pt x="8690253" y="3260628"/>
                    <a:pt x="7749811" y="4201070"/>
                    <a:pt x="6589718" y="4201070"/>
                  </a:cubicBezTo>
                  <a:lnTo>
                    <a:pt x="0" y="4201070"/>
                  </a:lnTo>
                  <a:close/>
                </a:path>
              </a:pathLst>
            </a:cu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grpSp>
      <p:sp>
        <p:nvSpPr>
          <p:cNvPr id="6" name="文本框 5">
            <a:extLst>
              <a:ext uri="{FF2B5EF4-FFF2-40B4-BE49-F238E27FC236}">
                <a16:creationId xmlns:a16="http://schemas.microsoft.com/office/drawing/2014/main" id="{03A358CF-43C8-7419-F6C9-739DAABDFB7A}"/>
              </a:ext>
            </a:extLst>
          </p:cNvPr>
          <p:cNvSpPr txBox="1"/>
          <p:nvPr/>
        </p:nvSpPr>
        <p:spPr>
          <a:xfrm>
            <a:off x="201953" y="2244778"/>
            <a:ext cx="7731811" cy="4192876"/>
          </a:xfrm>
          <a:prstGeom prst="rect">
            <a:avLst/>
          </a:prstGeom>
          <a:noFill/>
        </p:spPr>
        <p:txBody>
          <a:bodyPr wrap="square">
            <a:noAutofit/>
          </a:bodyPr>
          <a:lstStyle/>
          <a:p>
            <a:pPr marR="5908" algn="ctr">
              <a:lnSpc>
                <a:spcPct val="150000"/>
              </a:lnSpc>
            </a:pPr>
            <a:r>
              <a:rPr lang="en-US" altLang="zh-CN" sz="2200" b="1" dirty="0">
                <a:latin typeface="Microsoft YaHei" panose="020B0503020204020204" pitchFamily="34" charset="-122"/>
                <a:ea typeface="Microsoft YaHei" panose="020B0503020204020204" pitchFamily="34" charset="-122"/>
              </a:rPr>
              <a:t>5.</a:t>
            </a:r>
            <a:r>
              <a:rPr lang="zh-CN" altLang="en-US" sz="2200" b="1" dirty="0">
                <a:latin typeface="Microsoft YaHei" panose="020B0503020204020204" pitchFamily="34" charset="-122"/>
                <a:ea typeface="Microsoft YaHei" panose="020B0503020204020204" pitchFamily="34" charset="-122"/>
              </a:rPr>
              <a:t>相对性</a:t>
            </a:r>
          </a:p>
          <a:p>
            <a:pPr marR="5908" algn="ctr">
              <a:lnSpc>
                <a:spcPct val="150000"/>
              </a:lnSpc>
            </a:pPr>
            <a:endParaRPr lang="en-US" altLang="zh-CN" sz="2000" dirty="0">
              <a:latin typeface="Microsoft YaHei" panose="020B0503020204020204" pitchFamily="34" charset="-122"/>
              <a:ea typeface="Microsoft YaHei" panose="020B0503020204020204" pitchFamily="34" charset="-122"/>
            </a:endParaRPr>
          </a:p>
          <a:p>
            <a:pPr marR="5908" algn="just">
              <a:lnSpc>
                <a:spcPct val="150000"/>
              </a:lnSpc>
            </a:pPr>
            <a:r>
              <a:rPr lang="zh-CN" altLang="en-US" sz="2000" dirty="0">
                <a:latin typeface="Microsoft YaHei" panose="020B0503020204020204" pitchFamily="34" charset="-122"/>
                <a:ea typeface="Microsoft YaHei" panose="020B0503020204020204" pitchFamily="34" charset="-122"/>
              </a:rPr>
              <a:t>创新创业风险是相对于创新创业环境和创新创业主体而言的。由于创新创业环境处于不断的动态变化之中，创新创业风险也会随着创新创业环境的变化而不断改变；另外，创新创业风险在不同环境中的表现也不一样。此外，由于创新创业者的知识、经历、性格等因素的不同，同样的创新创业风险对不同的创新创业主体来说，性质也会有较大差异。</a:t>
            </a:r>
          </a:p>
          <a:p>
            <a:pPr marR="5908">
              <a:lnSpc>
                <a:spcPct val="150000"/>
              </a:lnSpc>
            </a:pPr>
            <a:endParaRPr lang="zh-CN" altLang="en-US" sz="20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606706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DC661-64EA-C6BC-47B6-BFB54464034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AEA7587-C97F-6AA9-A6D7-70A4EE80DD3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7.1.4</a:t>
            </a:r>
            <a:r>
              <a:rPr lang="zh-CN" altLang="en-US" sz="3200" dirty="0">
                <a:solidFill>
                  <a:schemeClr val="tx1"/>
                </a:solidFill>
                <a:latin typeface="Microsoft YaHei" panose="020B0503020204020204" pitchFamily="34" charset="-122"/>
                <a:ea typeface="Microsoft YaHei" panose="020B0503020204020204" pitchFamily="34" charset="-122"/>
              </a:rPr>
              <a:t>创新创业风险的识别方法</a:t>
            </a:r>
          </a:p>
        </p:txBody>
      </p:sp>
      <p:sp>
        <p:nvSpPr>
          <p:cNvPr id="4" name="文本框 3">
            <a:extLst>
              <a:ext uri="{FF2B5EF4-FFF2-40B4-BE49-F238E27FC236}">
                <a16:creationId xmlns:a16="http://schemas.microsoft.com/office/drawing/2014/main" id="{9729A55B-9346-B37C-113F-C1414C37D3B1}"/>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头脑风暴法</a:t>
            </a:r>
          </a:p>
        </p:txBody>
      </p:sp>
      <p:sp>
        <p:nvSpPr>
          <p:cNvPr id="15" name="object 2">
            <a:extLst>
              <a:ext uri="{FF2B5EF4-FFF2-40B4-BE49-F238E27FC236}">
                <a16:creationId xmlns:a16="http://schemas.microsoft.com/office/drawing/2014/main" id="{31CAC431-8667-747E-21D1-9BCECEDCCC81}"/>
              </a:ext>
            </a:extLst>
          </p:cNvPr>
          <p:cNvSpPr txBox="1"/>
          <p:nvPr/>
        </p:nvSpPr>
        <p:spPr>
          <a:xfrm>
            <a:off x="550958" y="1774965"/>
            <a:ext cx="5772458" cy="4795956"/>
          </a:xfrm>
          <a:prstGeom prst="roundRect">
            <a:avLst>
              <a:gd name="adj" fmla="val 7423"/>
            </a:avLst>
          </a:prstGeom>
          <a:solidFill>
            <a:schemeClr val="bg1"/>
          </a:solidFill>
        </p:spPr>
        <p:txBody>
          <a:bodyPr vert="horz" wrap="square" lIns="36000" tIns="288000" rIns="0" bIns="0" rtlCol="0" anchor="ctr">
            <a:noAutofit/>
          </a:bodyPr>
          <a:lstStyle/>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头脑风暴法是由美国创造学家亚历克斯</a:t>
            </a:r>
            <a:r>
              <a:rPr lang="en-US" altLang="zh-CN" sz="2000" dirty="0">
                <a:effectLst/>
                <a:latin typeface="Microsoft YaHei" panose="020B0503020204020204" pitchFamily="34" charset="-122"/>
                <a:ea typeface="Microsoft YaHei" panose="020B0503020204020204" pitchFamily="34" charset="-122"/>
              </a:rPr>
              <a:t>·</a:t>
            </a:r>
            <a:r>
              <a:rPr lang="zh-CN" altLang="en-US" sz="2000" dirty="0">
                <a:effectLst/>
                <a:latin typeface="Microsoft YaHei" panose="020B0503020204020204" pitchFamily="34" charset="-122"/>
                <a:ea typeface="Microsoft YaHei" panose="020B0503020204020204" pitchFamily="34" charset="-122"/>
              </a:rPr>
              <a:t>奥斯本提出的一种激发思维的方法。头脑风暴法主要是通过小型会议的形式，让所有与会人员在畅所欲言的气氛中，自由交换想法或点子，最终建立对讨论主题的全面认识。头脑风暴法是一个横向思维的过程，其目的是通过多人讨论，互相激发思维，从而全面地认识问题。</a:t>
            </a:r>
          </a:p>
        </p:txBody>
      </p:sp>
      <p:sp>
        <p:nvSpPr>
          <p:cNvPr id="26" name="右箭头 25">
            <a:extLst>
              <a:ext uri="{FF2B5EF4-FFF2-40B4-BE49-F238E27FC236}">
                <a16:creationId xmlns:a16="http://schemas.microsoft.com/office/drawing/2014/main" id="{D69BC3EC-0389-4EA3-0007-0D7D54BBE920}"/>
              </a:ext>
            </a:extLst>
          </p:cNvPr>
          <p:cNvSpPr/>
          <p:nvPr/>
        </p:nvSpPr>
        <p:spPr>
          <a:xfrm>
            <a:off x="0" y="1698148"/>
            <a:ext cx="4186989" cy="523220"/>
          </a:xfrm>
          <a:prstGeom prst="rightArrow">
            <a:avLst>
              <a:gd name="adj1" fmla="val 100000"/>
              <a:gd name="adj2"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effectLst/>
                <a:latin typeface="Microsoft YaHei" panose="020B0503020204020204" pitchFamily="34" charset="-122"/>
                <a:ea typeface="Microsoft YaHei" panose="020B0503020204020204" pitchFamily="34" charset="-122"/>
              </a:rPr>
              <a:t>又称智力激励法、自由思考法</a:t>
            </a:r>
          </a:p>
        </p:txBody>
      </p:sp>
      <p:pic>
        <p:nvPicPr>
          <p:cNvPr id="5" name="图片 4">
            <a:extLst>
              <a:ext uri="{FF2B5EF4-FFF2-40B4-BE49-F238E27FC236}">
                <a16:creationId xmlns:a16="http://schemas.microsoft.com/office/drawing/2014/main" id="{2418345B-7608-4E7D-CF8C-2AF4A966FBAC}"/>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6661477" y="2323652"/>
            <a:ext cx="4979565" cy="33187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4110465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5F714E-7227-A940-781A-A5295BC0723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5C0ADFB-1FCA-1275-7396-0949878C3F06}"/>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7.1.4</a:t>
            </a:r>
            <a:r>
              <a:rPr lang="zh-CN" altLang="en-US" sz="3200" dirty="0">
                <a:solidFill>
                  <a:schemeClr val="tx1"/>
                </a:solidFill>
                <a:latin typeface="Microsoft YaHei" panose="020B0503020204020204" pitchFamily="34" charset="-122"/>
                <a:ea typeface="Microsoft YaHei" panose="020B0503020204020204" pitchFamily="34" charset="-122"/>
              </a:rPr>
              <a:t>创新创业风险的识别方法</a:t>
            </a:r>
          </a:p>
        </p:txBody>
      </p:sp>
      <p:sp>
        <p:nvSpPr>
          <p:cNvPr id="4" name="文本框 3">
            <a:extLst>
              <a:ext uri="{FF2B5EF4-FFF2-40B4-BE49-F238E27FC236}">
                <a16:creationId xmlns:a16="http://schemas.microsoft.com/office/drawing/2014/main" id="{659F40B5-0251-D22F-6C92-0EC487266600}"/>
              </a:ext>
            </a:extLst>
          </p:cNvPr>
          <p:cNvSpPr txBox="1"/>
          <p:nvPr/>
        </p:nvSpPr>
        <p:spPr>
          <a:xfrm>
            <a:off x="817022" y="1285143"/>
            <a:ext cx="6097508" cy="430887"/>
          </a:xfrm>
          <a:prstGeom prst="rect">
            <a:avLst/>
          </a:prstGeom>
          <a:noFill/>
        </p:spPr>
        <p:txBody>
          <a:bodyPr wrap="square">
            <a:spAutoFit/>
          </a:bodyPr>
          <a:lstStyle/>
          <a:p>
            <a:r>
              <a:rPr lang="zh-CN" altLang="en-US" sz="2200" b="1" dirty="0">
                <a:solidFill>
                  <a:srgbClr val="7030A0"/>
                </a:solidFill>
              </a:rPr>
              <a:t>（</a:t>
            </a:r>
            <a:r>
              <a:rPr lang="en-US" altLang="zh-CN" sz="2200" b="1" dirty="0">
                <a:solidFill>
                  <a:srgbClr val="7030A0"/>
                </a:solidFill>
              </a:rPr>
              <a:t>1</a:t>
            </a:r>
            <a:r>
              <a:rPr lang="zh-CN" altLang="en-US" sz="2200" b="1" dirty="0">
                <a:solidFill>
                  <a:srgbClr val="7030A0"/>
                </a:solidFill>
              </a:rPr>
              <a:t>）头脑风暴法的开展过程</a:t>
            </a:r>
          </a:p>
        </p:txBody>
      </p:sp>
      <p:sp>
        <p:nvSpPr>
          <p:cNvPr id="5" name="文本框 4">
            <a:extLst>
              <a:ext uri="{FF2B5EF4-FFF2-40B4-BE49-F238E27FC236}">
                <a16:creationId xmlns:a16="http://schemas.microsoft.com/office/drawing/2014/main" id="{323A18B2-6E5F-8080-EEDE-DCD14623B44E}"/>
              </a:ext>
            </a:extLst>
          </p:cNvPr>
          <p:cNvSpPr txBox="1"/>
          <p:nvPr/>
        </p:nvSpPr>
        <p:spPr>
          <a:xfrm>
            <a:off x="543261" y="1750433"/>
            <a:ext cx="10975639" cy="4654095"/>
          </a:xfrm>
          <a:prstGeom prst="rect">
            <a:avLst/>
          </a:prstGeom>
          <a:noFill/>
        </p:spPr>
        <p:txBody>
          <a:bodyPr wrap="square">
            <a:spAutoFit/>
          </a:bodyPr>
          <a:lstStyle/>
          <a:p>
            <a:pPr>
              <a:lnSpc>
                <a:spcPct val="150000"/>
              </a:lnSpc>
            </a:pPr>
            <a:r>
              <a:rPr lang="zh-CN" altLang="en-US" sz="2000" b="1" dirty="0">
                <a:solidFill>
                  <a:schemeClr val="accent3"/>
                </a:solidFill>
              </a:rPr>
              <a:t>①选取参与者</a:t>
            </a:r>
            <a:r>
              <a:rPr lang="zh-CN" altLang="en-US" sz="2000" dirty="0"/>
              <a:t>。可以选取</a:t>
            </a:r>
            <a:r>
              <a:rPr lang="en-US" altLang="zh-CN" sz="2000" dirty="0"/>
              <a:t>5</a:t>
            </a:r>
            <a:r>
              <a:rPr lang="zh-CN" altLang="en-US" sz="2000" dirty="0"/>
              <a:t>～</a:t>
            </a:r>
            <a:r>
              <a:rPr lang="en-US" altLang="zh-CN" sz="2000" dirty="0"/>
              <a:t>10</a:t>
            </a:r>
            <a:r>
              <a:rPr lang="zh-CN" altLang="en-US" sz="2000" dirty="0"/>
              <a:t>人作为头脑风暴会议的参与者。与会人员要具备头脑风暴法的相关基础知识，并对“可能存在的企业风险”这一议题进行准备。</a:t>
            </a:r>
            <a:endParaRPr lang="en-US" altLang="zh-CN" sz="2000" dirty="0"/>
          </a:p>
          <a:p>
            <a:pPr>
              <a:lnSpc>
                <a:spcPct val="150000"/>
              </a:lnSpc>
            </a:pPr>
            <a:r>
              <a:rPr lang="zh-CN" altLang="en-US" sz="2000" b="1" dirty="0">
                <a:solidFill>
                  <a:schemeClr val="accent3"/>
                </a:solidFill>
              </a:rPr>
              <a:t>②确定会议的主持人和记录员</a:t>
            </a:r>
            <a:r>
              <a:rPr lang="zh-CN" altLang="en-US" sz="2000" dirty="0"/>
              <a:t>。主持人要熟悉有关头脑风暴法的一切细节，掌握头脑风暴法的基本原则和操作要点；记录员要认真记录，方便会后总结。</a:t>
            </a:r>
            <a:endParaRPr lang="en-US" altLang="zh-CN" sz="2000" dirty="0"/>
          </a:p>
          <a:p>
            <a:pPr>
              <a:lnSpc>
                <a:spcPct val="150000"/>
              </a:lnSpc>
            </a:pPr>
            <a:r>
              <a:rPr lang="zh-CN" altLang="en-US" sz="2000" b="1" dirty="0">
                <a:solidFill>
                  <a:schemeClr val="accent3"/>
                </a:solidFill>
              </a:rPr>
              <a:t>③畅谈</a:t>
            </a:r>
            <a:r>
              <a:rPr lang="zh-CN" altLang="en-US" sz="2000" dirty="0"/>
              <a:t>。该阶段的主要内容如下：由主持人引导与会人员围绕“可能存在的企业风险”自由发言，与会人员提出各种设想，互相启发、互相补充，做到知无不言，言无不尽；等到与会人员都无法再提出构想时，会议结束。</a:t>
            </a:r>
            <a:endParaRPr lang="en-US" altLang="zh-CN" sz="2000" dirty="0"/>
          </a:p>
          <a:p>
            <a:pPr>
              <a:lnSpc>
                <a:spcPct val="150000"/>
              </a:lnSpc>
            </a:pPr>
            <a:r>
              <a:rPr lang="zh-CN" altLang="en-US" sz="2000" b="1" dirty="0">
                <a:solidFill>
                  <a:schemeClr val="accent3"/>
                </a:solidFill>
              </a:rPr>
              <a:t>④得出结论</a:t>
            </a:r>
            <a:r>
              <a:rPr lang="zh-CN" altLang="en-US" sz="2000" dirty="0"/>
              <a:t>。讨论结束后，主持人和记录员共同回忆会议过程，仔细对发言内容进行整理与归纳。最后将所有信息进行对比和筛选，确定企业当前或接下来需要面对的风险。如果无法得到有效结论，则需要再次进行会议（可以变更参与者、主持人等）。</a:t>
            </a:r>
          </a:p>
        </p:txBody>
      </p:sp>
    </p:spTree>
    <p:extLst>
      <p:ext uri="{BB962C8B-B14F-4D97-AF65-F5344CB8AC3E}">
        <p14:creationId xmlns:p14="http://schemas.microsoft.com/office/powerpoint/2010/main" val="1666984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712DA-2CB0-1475-4788-DE6A137E6F9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60890E6-0827-DBE6-CD0F-18FD601235B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7.1.4</a:t>
            </a:r>
            <a:r>
              <a:rPr lang="zh-CN" altLang="en-US" sz="3200" dirty="0">
                <a:solidFill>
                  <a:schemeClr val="tx1"/>
                </a:solidFill>
                <a:latin typeface="Microsoft YaHei" panose="020B0503020204020204" pitchFamily="34" charset="-122"/>
                <a:ea typeface="Microsoft YaHei" panose="020B0503020204020204" pitchFamily="34" charset="-122"/>
              </a:rPr>
              <a:t>创新创业风险的识别方法</a:t>
            </a:r>
          </a:p>
        </p:txBody>
      </p:sp>
      <p:sp>
        <p:nvSpPr>
          <p:cNvPr id="4" name="文本框 3">
            <a:extLst>
              <a:ext uri="{FF2B5EF4-FFF2-40B4-BE49-F238E27FC236}">
                <a16:creationId xmlns:a16="http://schemas.microsoft.com/office/drawing/2014/main" id="{BD1FFCDF-A1C5-CF33-303B-1A705A5E6AD0}"/>
              </a:ext>
            </a:extLst>
          </p:cNvPr>
          <p:cNvSpPr txBox="1"/>
          <p:nvPr/>
        </p:nvSpPr>
        <p:spPr>
          <a:xfrm>
            <a:off x="817022" y="1285143"/>
            <a:ext cx="6097508" cy="430887"/>
          </a:xfrm>
          <a:prstGeom prst="rect">
            <a:avLst/>
          </a:prstGeom>
          <a:noFill/>
        </p:spPr>
        <p:txBody>
          <a:bodyPr wrap="square">
            <a:spAutoFit/>
          </a:bodyPr>
          <a:lstStyle/>
          <a:p>
            <a:r>
              <a:rPr lang="zh-CN" altLang="en-US" sz="2200" b="1" dirty="0">
                <a:solidFill>
                  <a:srgbClr val="7030A0"/>
                </a:solidFill>
              </a:rPr>
              <a:t>（</a:t>
            </a:r>
            <a:r>
              <a:rPr lang="en-US" altLang="zh-CN" sz="2200" b="1" dirty="0">
                <a:solidFill>
                  <a:srgbClr val="7030A0"/>
                </a:solidFill>
              </a:rPr>
              <a:t>2</a:t>
            </a:r>
            <a:r>
              <a:rPr lang="zh-CN" altLang="en-US" sz="2200" b="1" dirty="0">
                <a:solidFill>
                  <a:srgbClr val="7030A0"/>
                </a:solidFill>
              </a:rPr>
              <a:t>）头脑风暴法的运用原则</a:t>
            </a:r>
          </a:p>
        </p:txBody>
      </p:sp>
      <p:grpSp>
        <p:nvGrpSpPr>
          <p:cNvPr id="3" name="Group 9">
            <a:extLst>
              <a:ext uri="{FF2B5EF4-FFF2-40B4-BE49-F238E27FC236}">
                <a16:creationId xmlns:a16="http://schemas.microsoft.com/office/drawing/2014/main" id="{440692F4-3274-0EC0-9BCF-D2D36F500D2E}"/>
              </a:ext>
            </a:extLst>
          </p:cNvPr>
          <p:cNvGrpSpPr>
            <a:grpSpLocks noChangeAspect="1"/>
          </p:cNvGrpSpPr>
          <p:nvPr>
            <p:custDataLst>
              <p:tags r:id="rId1"/>
            </p:custDataLst>
          </p:nvPr>
        </p:nvGrpSpPr>
        <p:grpSpPr>
          <a:xfrm>
            <a:off x="1264923" y="2555019"/>
            <a:ext cx="9662154" cy="2839734"/>
            <a:chOff x="660399" y="3323269"/>
            <a:chExt cx="9662154" cy="2839734"/>
          </a:xfrm>
        </p:grpSpPr>
        <p:grpSp>
          <p:nvGrpSpPr>
            <p:cNvPr id="6" name="Group 2">
              <a:extLst>
                <a:ext uri="{FF2B5EF4-FFF2-40B4-BE49-F238E27FC236}">
                  <a16:creationId xmlns:a16="http://schemas.microsoft.com/office/drawing/2014/main" id="{3E1AC444-70E3-4262-5964-8BC9594C5669}"/>
                </a:ext>
              </a:extLst>
            </p:cNvPr>
            <p:cNvGrpSpPr/>
            <p:nvPr/>
          </p:nvGrpSpPr>
          <p:grpSpPr>
            <a:xfrm>
              <a:off x="660400" y="3323269"/>
              <a:ext cx="4547241" cy="1288075"/>
              <a:chOff x="669849" y="3344864"/>
              <a:chExt cx="4547241" cy="1288075"/>
            </a:xfrm>
          </p:grpSpPr>
          <p:sp>
            <p:nvSpPr>
              <p:cNvPr id="24" name="1">
                <a:extLst>
                  <a:ext uri="{FF2B5EF4-FFF2-40B4-BE49-F238E27FC236}">
                    <a16:creationId xmlns:a16="http://schemas.microsoft.com/office/drawing/2014/main" id="{B95364AC-F85A-43A8-C726-9E49ECBEF40B}"/>
                  </a:ext>
                </a:extLst>
              </p:cNvPr>
              <p:cNvSpPr/>
              <p:nvPr/>
            </p:nvSpPr>
            <p:spPr>
              <a:xfrm>
                <a:off x="669849" y="3344864"/>
                <a:ext cx="4270543" cy="1288075"/>
              </a:xfrm>
              <a:prstGeom prst="snip2DiagRect">
                <a:avLst/>
              </a:prstGeom>
              <a:gradFill>
                <a:gsLst>
                  <a:gs pos="0">
                    <a:schemeClr val="accent1">
                      <a:lumMod val="60000"/>
                      <a:lumOff val="40000"/>
                    </a:schemeClr>
                  </a:gs>
                  <a:gs pos="50000">
                    <a:schemeClr val="accent1"/>
                  </a:gs>
                </a:gsLst>
                <a:lin ang="2700000" scaled="0"/>
              </a:gradFill>
            </p:spPr>
            <p:txBody>
              <a:bodyPr wrap="none" lIns="108000" tIns="108000" rIns="108000" bIns="108000" rtlCol="0" anchor="ctr" anchorCtr="0">
                <a:noAutofit/>
              </a:bodyPr>
              <a:lstStyle/>
              <a:p>
                <a:pPr algn="ctr"/>
                <a:endParaRPr kumimoji="1" lang="zh-CN" altLang="en-US" b="1" dirty="0">
                  <a:solidFill>
                    <a:srgbClr val="FFFFFF"/>
                  </a:solidFill>
                </a:endParaRPr>
              </a:p>
            </p:txBody>
          </p:sp>
          <p:sp>
            <p:nvSpPr>
              <p:cNvPr id="25" name="Title-1">
                <a:extLst>
                  <a:ext uri="{FF2B5EF4-FFF2-40B4-BE49-F238E27FC236}">
                    <a16:creationId xmlns:a16="http://schemas.microsoft.com/office/drawing/2014/main" id="{BC45732E-D365-316C-9E05-DF3DC2C1F9C6}"/>
                  </a:ext>
                </a:extLst>
              </p:cNvPr>
              <p:cNvSpPr/>
              <p:nvPr>
                <p:custDataLst>
                  <p:tags r:id="rId8"/>
                </p:custDataLst>
              </p:nvPr>
            </p:nvSpPr>
            <p:spPr>
              <a:xfrm>
                <a:off x="1507148" y="3925302"/>
                <a:ext cx="3709942"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00000"/>
                  </a:lnSpc>
                </a:pPr>
                <a:r>
                  <a:rPr kumimoji="1" lang="zh-CN" altLang="en-US" sz="2400" b="1" dirty="0">
                    <a:solidFill>
                      <a:srgbClr val="FFFFFF"/>
                    </a:solidFill>
                    <a:latin typeface="Arial" panose="020B0604020202020204" pitchFamily="34" charset="0"/>
                  </a:rPr>
                  <a:t>自由畅想</a:t>
                </a:r>
              </a:p>
            </p:txBody>
          </p:sp>
          <p:sp>
            <p:nvSpPr>
              <p:cNvPr id="27" name="Index-1">
                <a:extLst>
                  <a:ext uri="{FF2B5EF4-FFF2-40B4-BE49-F238E27FC236}">
                    <a16:creationId xmlns:a16="http://schemas.microsoft.com/office/drawing/2014/main" id="{64CB794D-53A2-1121-83C4-5546294B58FC}"/>
                  </a:ext>
                </a:extLst>
              </p:cNvPr>
              <p:cNvSpPr txBox="1"/>
              <p:nvPr>
                <p:custDataLst>
                  <p:tags r:id="rId9"/>
                </p:custDataLst>
              </p:nvPr>
            </p:nvSpPr>
            <p:spPr>
              <a:xfrm>
                <a:off x="885849" y="3723856"/>
                <a:ext cx="540000" cy="540000"/>
              </a:xfrm>
              <a:prstGeom prst="roundRect">
                <a:avLst>
                  <a:gd name="adj" fmla="val 50000"/>
                </a:avLst>
              </a:prstGeom>
              <a:solidFill>
                <a:srgbClr val="FFFFFF"/>
              </a:solidFill>
              <a:ln w="12700" cap="flat">
                <a:noFill/>
                <a:prstDash val="solid"/>
                <a:miter/>
              </a:ln>
              <a:effectLst/>
            </p:spPr>
            <p:txBody>
              <a:bodyPr wrap="none" rtlCol="0" anchor="ctr">
                <a:noAutofit/>
              </a:bodyPr>
              <a:lstStyle>
                <a:defPPr>
                  <a:defRPr lang="zh-CN"/>
                </a:defPPr>
                <a:lvl1pPr algn="ctr">
                  <a:defRPr b="1">
                    <a:solidFill>
                      <a:schemeClr val="accent2"/>
                    </a:solidFill>
                  </a:defRPr>
                </a:lvl1pPr>
              </a:lstStyle>
              <a:p>
                <a:r>
                  <a:rPr lang="en-US" altLang="zh-CN" sz="2800" dirty="0">
                    <a:solidFill>
                      <a:schemeClr val="accent1"/>
                    </a:solidFill>
                  </a:rPr>
                  <a:t>01</a:t>
                </a:r>
                <a:endParaRPr lang="zh-CN" altLang="en-US" sz="2800" dirty="0">
                  <a:solidFill>
                    <a:schemeClr val="accent1"/>
                  </a:solidFill>
                </a:endParaRPr>
              </a:p>
            </p:txBody>
          </p:sp>
        </p:grpSp>
        <p:grpSp>
          <p:nvGrpSpPr>
            <p:cNvPr id="7" name="Group 34">
              <a:extLst>
                <a:ext uri="{FF2B5EF4-FFF2-40B4-BE49-F238E27FC236}">
                  <a16:creationId xmlns:a16="http://schemas.microsoft.com/office/drawing/2014/main" id="{B97216EA-56F7-C1D3-4111-A294EA681F09}"/>
                </a:ext>
              </a:extLst>
            </p:cNvPr>
            <p:cNvGrpSpPr/>
            <p:nvPr/>
          </p:nvGrpSpPr>
          <p:grpSpPr>
            <a:xfrm>
              <a:off x="660399" y="4874928"/>
              <a:ext cx="4530438" cy="1288075"/>
              <a:chOff x="669848" y="4896523"/>
              <a:chExt cx="4530438" cy="1288075"/>
            </a:xfrm>
          </p:grpSpPr>
          <p:sp>
            <p:nvSpPr>
              <p:cNvPr id="19" name="OfficePLUS">
                <a:extLst>
                  <a:ext uri="{FF2B5EF4-FFF2-40B4-BE49-F238E27FC236}">
                    <a16:creationId xmlns:a16="http://schemas.microsoft.com/office/drawing/2014/main" id="{6F28CFDC-EC47-1C91-FFBA-5C516B5A2DAA}"/>
                  </a:ext>
                </a:extLst>
              </p:cNvPr>
              <p:cNvSpPr/>
              <p:nvPr/>
            </p:nvSpPr>
            <p:spPr>
              <a:xfrm>
                <a:off x="669848" y="4896523"/>
                <a:ext cx="4270543" cy="1288075"/>
              </a:xfrm>
              <a:prstGeom prst="snip2DiagRect">
                <a:avLst/>
              </a:prstGeom>
              <a:gradFill>
                <a:gsLst>
                  <a:gs pos="0">
                    <a:schemeClr val="accent2">
                      <a:lumMod val="60000"/>
                      <a:lumOff val="40000"/>
                    </a:schemeClr>
                  </a:gs>
                  <a:gs pos="50000">
                    <a:schemeClr val="accent2"/>
                  </a:gs>
                </a:gsLst>
                <a:lin ang="2700000" scaled="0"/>
              </a:gradFill>
            </p:spPr>
            <p:txBody>
              <a:bodyPr wrap="none" lIns="108000" tIns="108000" rIns="108000" bIns="108000" rtlCol="0" anchor="ctr" anchorCtr="0">
                <a:noAutofit/>
              </a:bodyPr>
              <a:lstStyle/>
              <a:p>
                <a:pPr algn="ctr"/>
                <a:endParaRPr kumimoji="1" lang="zh-CN" altLang="en-US" b="1">
                  <a:solidFill>
                    <a:srgbClr val="FFFFFF"/>
                  </a:solidFill>
                </a:endParaRPr>
              </a:p>
            </p:txBody>
          </p:sp>
          <p:sp>
            <p:nvSpPr>
              <p:cNvPr id="22" name="Title-2">
                <a:extLst>
                  <a:ext uri="{FF2B5EF4-FFF2-40B4-BE49-F238E27FC236}">
                    <a16:creationId xmlns:a16="http://schemas.microsoft.com/office/drawing/2014/main" id="{641C7B26-DC9A-992E-DB4D-00B68ECB6322}"/>
                  </a:ext>
                </a:extLst>
              </p:cNvPr>
              <p:cNvSpPr/>
              <p:nvPr>
                <p:custDataLst>
                  <p:tags r:id="rId6"/>
                </p:custDataLst>
              </p:nvPr>
            </p:nvSpPr>
            <p:spPr>
              <a:xfrm>
                <a:off x="1490344" y="5473605"/>
                <a:ext cx="3709942"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00000"/>
                  </a:lnSpc>
                </a:pPr>
                <a:r>
                  <a:rPr kumimoji="1" lang="zh-CN" altLang="en-US" sz="2400" b="1" dirty="0">
                    <a:solidFill>
                      <a:srgbClr val="FFFFFF"/>
                    </a:solidFill>
                    <a:latin typeface="Arial" panose="020B0604020202020204" pitchFamily="34" charset="0"/>
                  </a:rPr>
                  <a:t>以量求质</a:t>
                </a:r>
              </a:p>
            </p:txBody>
          </p:sp>
          <p:sp>
            <p:nvSpPr>
              <p:cNvPr id="21" name="Index-2">
                <a:extLst>
                  <a:ext uri="{FF2B5EF4-FFF2-40B4-BE49-F238E27FC236}">
                    <a16:creationId xmlns:a16="http://schemas.microsoft.com/office/drawing/2014/main" id="{5E0003F2-4ABF-BEDF-731F-AD3B52D92690}"/>
                  </a:ext>
                </a:extLst>
              </p:cNvPr>
              <p:cNvSpPr txBox="1"/>
              <p:nvPr>
                <p:custDataLst>
                  <p:tags r:id="rId7"/>
                </p:custDataLst>
              </p:nvPr>
            </p:nvSpPr>
            <p:spPr>
              <a:xfrm>
                <a:off x="885848" y="5275515"/>
                <a:ext cx="540000" cy="540000"/>
              </a:xfrm>
              <a:prstGeom prst="roundRect">
                <a:avLst>
                  <a:gd name="adj" fmla="val 50000"/>
                </a:avLst>
              </a:prstGeom>
              <a:solidFill>
                <a:srgbClr val="FFFFFF"/>
              </a:solidFill>
              <a:ln w="12700" cap="flat">
                <a:noFill/>
                <a:prstDash val="solid"/>
                <a:miter/>
              </a:ln>
              <a:effectLst/>
            </p:spPr>
            <p:txBody>
              <a:bodyPr wrap="none" rtlCol="0" anchor="ctr">
                <a:noAutofit/>
              </a:bodyPr>
              <a:lstStyle>
                <a:defPPr>
                  <a:defRPr lang="zh-CN"/>
                </a:defPPr>
                <a:lvl1pPr algn="ctr">
                  <a:defRPr b="1">
                    <a:solidFill>
                      <a:schemeClr val="accent3"/>
                    </a:solidFill>
                  </a:defRPr>
                </a:lvl1pPr>
              </a:lstStyle>
              <a:p>
                <a:r>
                  <a:rPr lang="en-US" altLang="zh-CN" sz="2800" dirty="0">
                    <a:solidFill>
                      <a:schemeClr val="accent2"/>
                    </a:solidFill>
                  </a:rPr>
                  <a:t>02</a:t>
                </a:r>
                <a:endParaRPr lang="zh-CN" altLang="en-US" sz="2800" dirty="0">
                  <a:solidFill>
                    <a:schemeClr val="accent2"/>
                  </a:solidFill>
                </a:endParaRPr>
              </a:p>
            </p:txBody>
          </p:sp>
        </p:grpSp>
        <p:grpSp>
          <p:nvGrpSpPr>
            <p:cNvPr id="8" name="Group 42">
              <a:extLst>
                <a:ext uri="{FF2B5EF4-FFF2-40B4-BE49-F238E27FC236}">
                  <a16:creationId xmlns:a16="http://schemas.microsoft.com/office/drawing/2014/main" id="{A2FDE889-9F5D-69D2-86DD-70B1363FD41E}"/>
                </a:ext>
              </a:extLst>
            </p:cNvPr>
            <p:cNvGrpSpPr/>
            <p:nvPr/>
          </p:nvGrpSpPr>
          <p:grpSpPr>
            <a:xfrm>
              <a:off x="5775312" y="3323269"/>
              <a:ext cx="4547241" cy="1288075"/>
              <a:chOff x="7666349" y="3294264"/>
              <a:chExt cx="4547241" cy="1288075"/>
            </a:xfrm>
          </p:grpSpPr>
          <p:sp>
            <p:nvSpPr>
              <p:cNvPr id="13" name="OfficePLUS">
                <a:extLst>
                  <a:ext uri="{FF2B5EF4-FFF2-40B4-BE49-F238E27FC236}">
                    <a16:creationId xmlns:a16="http://schemas.microsoft.com/office/drawing/2014/main" id="{8CB14897-D925-9542-35AD-7408EE395579}"/>
                  </a:ext>
                </a:extLst>
              </p:cNvPr>
              <p:cNvSpPr/>
              <p:nvPr/>
            </p:nvSpPr>
            <p:spPr>
              <a:xfrm>
                <a:off x="7666349" y="3294264"/>
                <a:ext cx="4270543" cy="1288075"/>
              </a:xfrm>
              <a:prstGeom prst="snip2DiagRect">
                <a:avLst/>
              </a:prstGeom>
              <a:gradFill>
                <a:gsLst>
                  <a:gs pos="0">
                    <a:schemeClr val="accent3">
                      <a:lumMod val="60000"/>
                      <a:lumOff val="40000"/>
                    </a:schemeClr>
                  </a:gs>
                  <a:gs pos="50000">
                    <a:schemeClr val="accent3"/>
                  </a:gs>
                </a:gsLst>
                <a:lin ang="2700000" scaled="0"/>
              </a:gradFill>
            </p:spPr>
            <p:txBody>
              <a:bodyPr wrap="none" lIns="108000" tIns="108000" rIns="108000" bIns="108000" rtlCol="0" anchor="ctr" anchorCtr="0">
                <a:noAutofit/>
              </a:bodyPr>
              <a:lstStyle/>
              <a:p>
                <a:pPr algn="ctr"/>
                <a:endParaRPr kumimoji="1" lang="zh-CN" altLang="en-US" b="1">
                  <a:solidFill>
                    <a:srgbClr val="FFFFFF"/>
                  </a:solidFill>
                </a:endParaRPr>
              </a:p>
            </p:txBody>
          </p:sp>
          <p:sp>
            <p:nvSpPr>
              <p:cNvPr id="16" name="Title-3">
                <a:extLst>
                  <a:ext uri="{FF2B5EF4-FFF2-40B4-BE49-F238E27FC236}">
                    <a16:creationId xmlns:a16="http://schemas.microsoft.com/office/drawing/2014/main" id="{66131B65-78DD-780F-EB79-BF159E403A68}"/>
                  </a:ext>
                </a:extLst>
              </p:cNvPr>
              <p:cNvSpPr/>
              <p:nvPr>
                <p:custDataLst>
                  <p:tags r:id="rId4"/>
                </p:custDataLst>
              </p:nvPr>
            </p:nvSpPr>
            <p:spPr>
              <a:xfrm>
                <a:off x="8503648" y="3874702"/>
                <a:ext cx="3709942"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00000"/>
                  </a:lnSpc>
                </a:pPr>
                <a:r>
                  <a:rPr kumimoji="1" lang="zh-CN" altLang="en-US" sz="2400" b="1" dirty="0">
                    <a:solidFill>
                      <a:srgbClr val="FFFFFF"/>
                    </a:solidFill>
                    <a:latin typeface="Arial" panose="020B0604020202020204" pitchFamily="34" charset="0"/>
                  </a:rPr>
                  <a:t>见解无专利</a:t>
                </a:r>
              </a:p>
            </p:txBody>
          </p:sp>
          <p:sp>
            <p:nvSpPr>
              <p:cNvPr id="15" name="Index-3">
                <a:extLst>
                  <a:ext uri="{FF2B5EF4-FFF2-40B4-BE49-F238E27FC236}">
                    <a16:creationId xmlns:a16="http://schemas.microsoft.com/office/drawing/2014/main" id="{4A37D508-F062-D677-4F9D-E6FE13ECAD4D}"/>
                  </a:ext>
                </a:extLst>
              </p:cNvPr>
              <p:cNvSpPr txBox="1"/>
              <p:nvPr>
                <p:custDataLst>
                  <p:tags r:id="rId5"/>
                </p:custDataLst>
              </p:nvPr>
            </p:nvSpPr>
            <p:spPr>
              <a:xfrm>
                <a:off x="7882349" y="3673256"/>
                <a:ext cx="540000" cy="540000"/>
              </a:xfrm>
              <a:prstGeom prst="roundRect">
                <a:avLst>
                  <a:gd name="adj" fmla="val 50000"/>
                </a:avLst>
              </a:prstGeom>
              <a:solidFill>
                <a:srgbClr val="FFFFFF"/>
              </a:solidFill>
              <a:ln w="12700" cap="flat">
                <a:noFill/>
                <a:prstDash val="solid"/>
                <a:miter/>
              </a:ln>
              <a:effectLst/>
            </p:spPr>
            <p:txBody>
              <a:bodyPr wrap="none" rtlCol="0" anchor="ctr">
                <a:noAutofit/>
              </a:bodyPr>
              <a:lstStyle>
                <a:defPPr>
                  <a:defRPr lang="zh-CN"/>
                </a:defPPr>
                <a:lvl1pPr algn="ctr">
                  <a:defRPr b="1">
                    <a:solidFill>
                      <a:schemeClr val="accent5"/>
                    </a:solidFill>
                  </a:defRPr>
                </a:lvl1pPr>
              </a:lstStyle>
              <a:p>
                <a:r>
                  <a:rPr lang="en-US" altLang="zh-CN" sz="2800" dirty="0">
                    <a:solidFill>
                      <a:schemeClr val="accent3"/>
                    </a:solidFill>
                  </a:rPr>
                  <a:t>03</a:t>
                </a:r>
                <a:endParaRPr lang="zh-CN" altLang="en-US" sz="2800" dirty="0">
                  <a:solidFill>
                    <a:schemeClr val="accent3"/>
                  </a:solidFill>
                </a:endParaRPr>
              </a:p>
            </p:txBody>
          </p:sp>
        </p:grpSp>
        <p:grpSp>
          <p:nvGrpSpPr>
            <p:cNvPr id="9" name="Group 37">
              <a:extLst>
                <a:ext uri="{FF2B5EF4-FFF2-40B4-BE49-F238E27FC236}">
                  <a16:creationId xmlns:a16="http://schemas.microsoft.com/office/drawing/2014/main" id="{3A6881A0-D7FB-92A3-0DFC-1AE9DC21B752}"/>
                </a:ext>
              </a:extLst>
            </p:cNvPr>
            <p:cNvGrpSpPr/>
            <p:nvPr/>
          </p:nvGrpSpPr>
          <p:grpSpPr>
            <a:xfrm>
              <a:off x="5775312" y="4871572"/>
              <a:ext cx="4547241" cy="1288075"/>
              <a:chOff x="-75095" y="4887823"/>
              <a:chExt cx="4547241" cy="1288075"/>
            </a:xfrm>
          </p:grpSpPr>
          <p:sp>
            <p:nvSpPr>
              <p:cNvPr id="10" name="OfficePLUS">
                <a:extLst>
                  <a:ext uri="{FF2B5EF4-FFF2-40B4-BE49-F238E27FC236}">
                    <a16:creationId xmlns:a16="http://schemas.microsoft.com/office/drawing/2014/main" id="{08330C38-EEF2-292E-716F-4B2ACA3912F0}"/>
                  </a:ext>
                </a:extLst>
              </p:cNvPr>
              <p:cNvSpPr/>
              <p:nvPr/>
            </p:nvSpPr>
            <p:spPr>
              <a:xfrm>
                <a:off x="-75095" y="4887823"/>
                <a:ext cx="4270543" cy="1288075"/>
              </a:xfrm>
              <a:prstGeom prst="snip2DiagRect">
                <a:avLst/>
              </a:prstGeom>
              <a:gradFill>
                <a:gsLst>
                  <a:gs pos="0">
                    <a:schemeClr val="accent4">
                      <a:lumMod val="60000"/>
                      <a:lumOff val="40000"/>
                    </a:schemeClr>
                  </a:gs>
                  <a:gs pos="50000">
                    <a:schemeClr val="accent4"/>
                  </a:gs>
                </a:gsLst>
                <a:lin ang="2700000" scaled="0"/>
              </a:gradFill>
            </p:spPr>
            <p:txBody>
              <a:bodyPr wrap="none" lIns="108000" tIns="108000" rIns="108000" bIns="108000" rtlCol="0" anchor="ctr" anchorCtr="0">
                <a:noAutofit/>
              </a:bodyPr>
              <a:lstStyle/>
              <a:p>
                <a:pPr algn="ctr"/>
                <a:endParaRPr kumimoji="1" lang="zh-CN" altLang="en-US" b="1">
                  <a:solidFill>
                    <a:srgbClr val="FFFFFF"/>
                  </a:solidFill>
                </a:endParaRPr>
              </a:p>
            </p:txBody>
          </p:sp>
          <p:sp>
            <p:nvSpPr>
              <p:cNvPr id="11" name="Title-4">
                <a:extLst>
                  <a:ext uri="{FF2B5EF4-FFF2-40B4-BE49-F238E27FC236}">
                    <a16:creationId xmlns:a16="http://schemas.microsoft.com/office/drawing/2014/main" id="{F4FC3A34-2AB1-C91A-0920-1B6A5B8F0DFC}"/>
                  </a:ext>
                </a:extLst>
              </p:cNvPr>
              <p:cNvSpPr/>
              <p:nvPr>
                <p:custDataLst>
                  <p:tags r:id="rId2"/>
                </p:custDataLst>
              </p:nvPr>
            </p:nvSpPr>
            <p:spPr>
              <a:xfrm>
                <a:off x="762204" y="5430608"/>
                <a:ext cx="3709942"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00000"/>
                  </a:lnSpc>
                </a:pPr>
                <a:r>
                  <a:rPr kumimoji="1" lang="zh-CN" altLang="en-US" sz="2400" b="1" dirty="0">
                    <a:solidFill>
                      <a:srgbClr val="FFFFFF"/>
                    </a:solidFill>
                    <a:latin typeface="Arial" panose="020B0604020202020204" pitchFamily="34" charset="0"/>
                  </a:rPr>
                  <a:t>延迟评判</a:t>
                </a:r>
              </a:p>
            </p:txBody>
          </p:sp>
          <p:sp>
            <p:nvSpPr>
              <p:cNvPr id="12" name="Index-4">
                <a:extLst>
                  <a:ext uri="{FF2B5EF4-FFF2-40B4-BE49-F238E27FC236}">
                    <a16:creationId xmlns:a16="http://schemas.microsoft.com/office/drawing/2014/main" id="{34943D29-EDF8-2208-3D56-0A6E4C828F04}"/>
                  </a:ext>
                </a:extLst>
              </p:cNvPr>
              <p:cNvSpPr txBox="1"/>
              <p:nvPr>
                <p:custDataLst>
                  <p:tags r:id="rId3"/>
                </p:custDataLst>
              </p:nvPr>
            </p:nvSpPr>
            <p:spPr>
              <a:xfrm>
                <a:off x="140905" y="5266815"/>
                <a:ext cx="540000" cy="540000"/>
              </a:xfrm>
              <a:prstGeom prst="roundRect">
                <a:avLst>
                  <a:gd name="adj" fmla="val 50000"/>
                </a:avLst>
              </a:prstGeom>
              <a:solidFill>
                <a:srgbClr val="FFFFFF"/>
              </a:solidFill>
              <a:ln w="12700" cap="flat">
                <a:noFill/>
                <a:prstDash val="solid"/>
                <a:miter/>
              </a:ln>
              <a:effectLst/>
            </p:spPr>
            <p:txBody>
              <a:bodyPr wrap="none" rtlCol="0" anchor="ctr">
                <a:noAutofit/>
              </a:bodyPr>
              <a:lstStyle>
                <a:defPPr>
                  <a:defRPr lang="zh-CN"/>
                </a:defPPr>
                <a:lvl1pPr algn="ctr">
                  <a:defRPr b="1">
                    <a:solidFill>
                      <a:schemeClr val="accent2"/>
                    </a:solidFill>
                  </a:defRPr>
                </a:lvl1pPr>
              </a:lstStyle>
              <a:p>
                <a:r>
                  <a:rPr lang="en-US" altLang="zh-CN" sz="2800" dirty="0">
                    <a:solidFill>
                      <a:schemeClr val="accent4"/>
                    </a:solidFill>
                  </a:rPr>
                  <a:t>04</a:t>
                </a:r>
                <a:endParaRPr lang="zh-CN" altLang="en-US" sz="2800" dirty="0">
                  <a:solidFill>
                    <a:schemeClr val="accent4"/>
                  </a:solidFill>
                </a:endParaRPr>
              </a:p>
            </p:txBody>
          </p:sp>
        </p:grpSp>
      </p:grpSp>
    </p:spTree>
    <p:extLst>
      <p:ext uri="{BB962C8B-B14F-4D97-AF65-F5344CB8AC3E}">
        <p14:creationId xmlns:p14="http://schemas.microsoft.com/office/powerpoint/2010/main" val="4211512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CF6FD-FB6D-4780-5E58-4FC38C2B3A3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8971922-8AD5-E5A5-D9C0-9A8EE7AC66F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7.1.4</a:t>
            </a:r>
            <a:r>
              <a:rPr lang="zh-CN" altLang="en-US" sz="3200" dirty="0">
                <a:solidFill>
                  <a:schemeClr val="tx1"/>
                </a:solidFill>
                <a:latin typeface="Microsoft YaHei" panose="020B0503020204020204" pitchFamily="34" charset="-122"/>
                <a:ea typeface="Microsoft YaHei" panose="020B0503020204020204" pitchFamily="34" charset="-122"/>
              </a:rPr>
              <a:t>创新创业风险的识别方法</a:t>
            </a:r>
          </a:p>
        </p:txBody>
      </p:sp>
      <p:sp>
        <p:nvSpPr>
          <p:cNvPr id="4" name="文本框 3">
            <a:extLst>
              <a:ext uri="{FF2B5EF4-FFF2-40B4-BE49-F238E27FC236}">
                <a16:creationId xmlns:a16="http://schemas.microsoft.com/office/drawing/2014/main" id="{244C5CC6-15CB-6E93-D31B-52372FC9C5D1}"/>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德尔菲法</a:t>
            </a:r>
          </a:p>
        </p:txBody>
      </p:sp>
      <p:sp>
        <p:nvSpPr>
          <p:cNvPr id="15" name="object 2">
            <a:extLst>
              <a:ext uri="{FF2B5EF4-FFF2-40B4-BE49-F238E27FC236}">
                <a16:creationId xmlns:a16="http://schemas.microsoft.com/office/drawing/2014/main" id="{8F8F1F5D-83B8-3EB5-4923-D5611C6C51C5}"/>
              </a:ext>
            </a:extLst>
          </p:cNvPr>
          <p:cNvSpPr txBox="1"/>
          <p:nvPr/>
        </p:nvSpPr>
        <p:spPr>
          <a:xfrm>
            <a:off x="550958" y="1774965"/>
            <a:ext cx="5772458" cy="4795956"/>
          </a:xfrm>
          <a:prstGeom prst="roundRect">
            <a:avLst>
              <a:gd name="adj" fmla="val 7423"/>
            </a:avLst>
          </a:prstGeom>
          <a:solidFill>
            <a:schemeClr val="bg1"/>
          </a:solidFill>
        </p:spPr>
        <p:txBody>
          <a:bodyPr vert="horz" wrap="square" lIns="36000" tIns="288000" rIns="0" bIns="0" rtlCol="0" anchor="ctr">
            <a:noAutofit/>
          </a:bodyPr>
          <a:lstStyle/>
          <a:p>
            <a:pPr indent="457200">
              <a:lnSpc>
                <a:spcPct val="150000"/>
              </a:lnSpc>
              <a:buNone/>
            </a:pPr>
            <a:r>
              <a:rPr lang="en-US" altLang="zh-CN" sz="2000" dirty="0">
                <a:effectLst/>
                <a:latin typeface="Microsoft YaHei" panose="020B0503020204020204" pitchFamily="34" charset="-122"/>
                <a:ea typeface="Microsoft YaHei" panose="020B0503020204020204" pitchFamily="34" charset="-122"/>
              </a:rPr>
              <a:t>1946</a:t>
            </a:r>
            <a:r>
              <a:rPr lang="zh-CN" altLang="en-US" sz="2000" dirty="0">
                <a:effectLst/>
                <a:latin typeface="Microsoft YaHei" panose="020B0503020204020204" pitchFamily="34" charset="-122"/>
                <a:ea typeface="Microsoft YaHei" panose="020B0503020204020204" pitchFamily="34" charset="-122"/>
              </a:rPr>
              <a:t>年由美国兰德公司首创，其本质是一种反馈匿名函询法。在实施德尔菲法的整个过程中，各个专家彼此间没有联系，这有效避免了专家间的互相影响。</a:t>
            </a:r>
          </a:p>
        </p:txBody>
      </p:sp>
      <p:sp>
        <p:nvSpPr>
          <p:cNvPr id="26" name="右箭头 25">
            <a:extLst>
              <a:ext uri="{FF2B5EF4-FFF2-40B4-BE49-F238E27FC236}">
                <a16:creationId xmlns:a16="http://schemas.microsoft.com/office/drawing/2014/main" id="{E041BF95-5080-5D22-5BD5-0D8A0C64577E}"/>
              </a:ext>
            </a:extLst>
          </p:cNvPr>
          <p:cNvSpPr/>
          <p:nvPr/>
        </p:nvSpPr>
        <p:spPr>
          <a:xfrm>
            <a:off x="0" y="1684911"/>
            <a:ext cx="4186989" cy="523220"/>
          </a:xfrm>
          <a:prstGeom prst="rightArrow">
            <a:avLst>
              <a:gd name="adj1" fmla="val 100000"/>
              <a:gd name="adj2" fmla="val 50000"/>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effectLst/>
                <a:latin typeface="Microsoft YaHei" panose="020B0503020204020204" pitchFamily="34" charset="-122"/>
                <a:ea typeface="Microsoft YaHei" panose="020B0503020204020204" pitchFamily="34" charset="-122"/>
              </a:rPr>
              <a:t>德尔菲法也称专家调查法</a:t>
            </a:r>
          </a:p>
        </p:txBody>
      </p:sp>
      <p:pic>
        <p:nvPicPr>
          <p:cNvPr id="7" name="图片 6">
            <a:extLst>
              <a:ext uri="{FF2B5EF4-FFF2-40B4-BE49-F238E27FC236}">
                <a16:creationId xmlns:a16="http://schemas.microsoft.com/office/drawing/2014/main" id="{9EF86CC2-007B-476B-05FA-B28B155C43E7}"/>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6661476" y="2323652"/>
            <a:ext cx="4979566" cy="33187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64111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D7BEE-01F9-B363-E762-04552B4AD47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E9C4A9B-3AB3-ACAB-9B83-5352AAA99F3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7.1.4</a:t>
            </a:r>
            <a:r>
              <a:rPr lang="zh-CN" altLang="en-US" sz="3200" dirty="0">
                <a:solidFill>
                  <a:schemeClr val="tx1"/>
                </a:solidFill>
                <a:latin typeface="Microsoft YaHei" panose="020B0503020204020204" pitchFamily="34" charset="-122"/>
                <a:ea typeface="Microsoft YaHei" panose="020B0503020204020204" pitchFamily="34" charset="-122"/>
              </a:rPr>
              <a:t>创新创业风险的识别方法</a:t>
            </a:r>
          </a:p>
        </p:txBody>
      </p:sp>
      <p:sp>
        <p:nvSpPr>
          <p:cNvPr id="4" name="文本框 3">
            <a:extLst>
              <a:ext uri="{FF2B5EF4-FFF2-40B4-BE49-F238E27FC236}">
                <a16:creationId xmlns:a16="http://schemas.microsoft.com/office/drawing/2014/main" id="{C85B57E5-330A-8232-270B-4FFAFF69BA05}"/>
              </a:ext>
            </a:extLst>
          </p:cNvPr>
          <p:cNvSpPr txBox="1"/>
          <p:nvPr/>
        </p:nvSpPr>
        <p:spPr>
          <a:xfrm>
            <a:off x="817022" y="1285143"/>
            <a:ext cx="6097508" cy="430887"/>
          </a:xfrm>
          <a:prstGeom prst="rect">
            <a:avLst/>
          </a:prstGeom>
          <a:noFill/>
        </p:spPr>
        <p:txBody>
          <a:bodyPr wrap="square">
            <a:spAutoFit/>
          </a:bodyPr>
          <a:lstStyle/>
          <a:p>
            <a:r>
              <a:rPr lang="zh-CN" altLang="en-US" sz="2200" b="1" dirty="0">
                <a:solidFill>
                  <a:srgbClr val="7030A0"/>
                </a:solidFill>
              </a:rPr>
              <a:t>（</a:t>
            </a:r>
            <a:r>
              <a:rPr lang="en-US" altLang="zh-CN" sz="2200" b="1" dirty="0">
                <a:solidFill>
                  <a:srgbClr val="7030A0"/>
                </a:solidFill>
              </a:rPr>
              <a:t>1</a:t>
            </a:r>
            <a:r>
              <a:rPr lang="zh-CN" altLang="en-US" sz="2200" b="1" dirty="0">
                <a:solidFill>
                  <a:srgbClr val="7030A0"/>
                </a:solidFill>
              </a:rPr>
              <a:t>）德尔菲法的实施流程</a:t>
            </a:r>
          </a:p>
        </p:txBody>
      </p:sp>
      <p:sp>
        <p:nvSpPr>
          <p:cNvPr id="5" name="文本框 4">
            <a:extLst>
              <a:ext uri="{FF2B5EF4-FFF2-40B4-BE49-F238E27FC236}">
                <a16:creationId xmlns:a16="http://schemas.microsoft.com/office/drawing/2014/main" id="{736DA540-2B49-DBFC-1FD9-01DBCCEAA8B1}"/>
              </a:ext>
            </a:extLst>
          </p:cNvPr>
          <p:cNvSpPr txBox="1"/>
          <p:nvPr/>
        </p:nvSpPr>
        <p:spPr>
          <a:xfrm>
            <a:off x="543261" y="1750433"/>
            <a:ext cx="10975639" cy="4190314"/>
          </a:xfrm>
          <a:prstGeom prst="rect">
            <a:avLst/>
          </a:prstGeom>
          <a:noFill/>
        </p:spPr>
        <p:txBody>
          <a:bodyPr wrap="square">
            <a:spAutoFit/>
          </a:bodyPr>
          <a:lstStyle/>
          <a:p>
            <a:pPr>
              <a:lnSpc>
                <a:spcPct val="150000"/>
              </a:lnSpc>
            </a:pPr>
            <a:r>
              <a:rPr lang="zh-CN" altLang="en-US" sz="2000" dirty="0"/>
              <a:t>德尔菲法简便易行，具有一定的科学性和实用性，其实施流程如下。</a:t>
            </a:r>
            <a:endParaRPr lang="en-US" altLang="zh-CN" sz="2000" dirty="0"/>
          </a:p>
          <a:p>
            <a:pPr>
              <a:lnSpc>
                <a:spcPct val="150000"/>
              </a:lnSpc>
            </a:pPr>
            <a:r>
              <a:rPr lang="zh-CN" altLang="en-US" sz="2000" b="1" dirty="0">
                <a:solidFill>
                  <a:schemeClr val="accent3"/>
                </a:solidFill>
              </a:rPr>
              <a:t>①选择并邀请专家</a:t>
            </a:r>
            <a:r>
              <a:rPr lang="zh-CN" altLang="en-US" sz="2000" dirty="0"/>
              <a:t>。根据待解决问题的特点，选择并邀请相关领域或有相关经验的专家参与德尔菲调查。</a:t>
            </a:r>
            <a:endParaRPr lang="en-US" altLang="zh-CN" sz="2000" dirty="0"/>
          </a:p>
          <a:p>
            <a:pPr>
              <a:lnSpc>
                <a:spcPct val="150000"/>
              </a:lnSpc>
            </a:pPr>
            <a:r>
              <a:rPr lang="zh-CN" altLang="en-US" sz="2000" b="1" dirty="0">
                <a:solidFill>
                  <a:schemeClr val="accent3"/>
                </a:solidFill>
              </a:rPr>
              <a:t>②独立发表意见</a:t>
            </a:r>
            <a:r>
              <a:rPr lang="zh-CN" altLang="en-US" sz="2000" dirty="0"/>
              <a:t>。将所有与讨论议题相关的信息分别提供给每位专家，请他们各自独立发表自己的意见。</a:t>
            </a:r>
            <a:endParaRPr lang="en-US" altLang="zh-CN" sz="2000" dirty="0"/>
          </a:p>
          <a:p>
            <a:pPr>
              <a:lnSpc>
                <a:spcPct val="150000"/>
              </a:lnSpc>
            </a:pPr>
            <a:r>
              <a:rPr lang="zh-CN" altLang="en-US" sz="2000" b="1" dirty="0">
                <a:solidFill>
                  <a:schemeClr val="accent3"/>
                </a:solidFill>
              </a:rPr>
              <a:t>③综合反馈意见</a:t>
            </a:r>
            <a:r>
              <a:rPr lang="zh-CN" altLang="en-US" sz="2000" dirty="0"/>
              <a:t>。收集并归纳专家们的意见后，对所有意见进行统计分析，形成一份综合意见。将综合意见反馈给各位专家，请他们再次发表意见。</a:t>
            </a:r>
            <a:endParaRPr lang="en-US" altLang="zh-CN" sz="2000" dirty="0"/>
          </a:p>
          <a:p>
            <a:pPr>
              <a:lnSpc>
                <a:spcPct val="150000"/>
              </a:lnSpc>
            </a:pPr>
            <a:r>
              <a:rPr lang="zh-CN" altLang="en-US" sz="2000" b="1" dirty="0">
                <a:solidFill>
                  <a:schemeClr val="accent3"/>
                </a:solidFill>
              </a:rPr>
              <a:t>④反复论证意见</a:t>
            </a:r>
            <a:r>
              <a:rPr lang="zh-CN" altLang="en-US" sz="2000" dirty="0"/>
              <a:t>。多次反复论证，最后形成一份代表专家组意见的方案。</a:t>
            </a:r>
          </a:p>
          <a:p>
            <a:pPr>
              <a:lnSpc>
                <a:spcPct val="150000"/>
              </a:lnSpc>
            </a:pPr>
            <a:endParaRPr lang="zh-CN" altLang="en-US" sz="2000" dirty="0"/>
          </a:p>
        </p:txBody>
      </p:sp>
    </p:spTree>
    <p:extLst>
      <p:ext uri="{BB962C8B-B14F-4D97-AF65-F5344CB8AC3E}">
        <p14:creationId xmlns:p14="http://schemas.microsoft.com/office/powerpoint/2010/main" val="1791373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86377-9625-57A4-8A09-AD270DE4E57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AA1166E-7E61-3A05-CA55-073F525993E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7.1.4</a:t>
            </a:r>
            <a:r>
              <a:rPr lang="zh-CN" altLang="en-US" sz="3200" dirty="0">
                <a:solidFill>
                  <a:schemeClr val="tx1"/>
                </a:solidFill>
                <a:latin typeface="Microsoft YaHei" panose="020B0503020204020204" pitchFamily="34" charset="-122"/>
                <a:ea typeface="Microsoft YaHei" panose="020B0503020204020204" pitchFamily="34" charset="-122"/>
              </a:rPr>
              <a:t>创新创业风险的识别方法</a:t>
            </a:r>
          </a:p>
        </p:txBody>
      </p:sp>
      <p:sp>
        <p:nvSpPr>
          <p:cNvPr id="4" name="文本框 3">
            <a:extLst>
              <a:ext uri="{FF2B5EF4-FFF2-40B4-BE49-F238E27FC236}">
                <a16:creationId xmlns:a16="http://schemas.microsoft.com/office/drawing/2014/main" id="{5CFF59FE-9C28-CBBE-A3D7-229D04F3FFFD}"/>
              </a:ext>
            </a:extLst>
          </p:cNvPr>
          <p:cNvSpPr txBox="1"/>
          <p:nvPr/>
        </p:nvSpPr>
        <p:spPr>
          <a:xfrm>
            <a:off x="817022" y="1285143"/>
            <a:ext cx="6097508" cy="430887"/>
          </a:xfrm>
          <a:prstGeom prst="rect">
            <a:avLst/>
          </a:prstGeom>
          <a:noFill/>
        </p:spPr>
        <p:txBody>
          <a:bodyPr wrap="square">
            <a:spAutoFit/>
          </a:bodyPr>
          <a:lstStyle/>
          <a:p>
            <a:r>
              <a:rPr lang="zh-CN" altLang="en-US" sz="2200" b="1" dirty="0">
                <a:solidFill>
                  <a:srgbClr val="7030A0"/>
                </a:solidFill>
              </a:rPr>
              <a:t>（</a:t>
            </a:r>
            <a:r>
              <a:rPr lang="en-US" altLang="zh-CN" sz="2200" b="1" dirty="0">
                <a:solidFill>
                  <a:srgbClr val="7030A0"/>
                </a:solidFill>
              </a:rPr>
              <a:t>2</a:t>
            </a:r>
            <a:r>
              <a:rPr lang="zh-CN" altLang="en-US" sz="2200" b="1" dirty="0">
                <a:solidFill>
                  <a:srgbClr val="7030A0"/>
                </a:solidFill>
              </a:rPr>
              <a:t>）德尔菲法的实施原则</a:t>
            </a:r>
          </a:p>
        </p:txBody>
      </p:sp>
      <p:grpSp>
        <p:nvGrpSpPr>
          <p:cNvPr id="43" name="组合 42">
            <a:extLst>
              <a:ext uri="{FF2B5EF4-FFF2-40B4-BE49-F238E27FC236}">
                <a16:creationId xmlns:a16="http://schemas.microsoft.com/office/drawing/2014/main" id="{29D6D4DB-17B4-FEFF-CE7E-A4241AFEE9E7}"/>
              </a:ext>
            </a:extLst>
          </p:cNvPr>
          <p:cNvGrpSpPr/>
          <p:nvPr/>
        </p:nvGrpSpPr>
        <p:grpSpPr>
          <a:xfrm>
            <a:off x="914368" y="1974196"/>
            <a:ext cx="10628717" cy="4883804"/>
            <a:chOff x="908018" y="1974196"/>
            <a:chExt cx="10628717" cy="4883804"/>
          </a:xfrm>
        </p:grpSpPr>
        <p:grpSp>
          <p:nvGrpSpPr>
            <p:cNvPr id="44" name="组合 43">
              <a:extLst>
                <a:ext uri="{FF2B5EF4-FFF2-40B4-BE49-F238E27FC236}">
                  <a16:creationId xmlns:a16="http://schemas.microsoft.com/office/drawing/2014/main" id="{F6C493A8-4B88-318B-C565-3F4271629237}"/>
                </a:ext>
              </a:extLst>
            </p:cNvPr>
            <p:cNvGrpSpPr/>
            <p:nvPr/>
          </p:nvGrpSpPr>
          <p:grpSpPr>
            <a:xfrm>
              <a:off x="4133159" y="1974196"/>
              <a:ext cx="3912982" cy="4883804"/>
              <a:chOff x="4133159" y="1974196"/>
              <a:chExt cx="3912982" cy="4883804"/>
            </a:xfrm>
          </p:grpSpPr>
          <p:sp>
            <p:nvSpPr>
              <p:cNvPr id="63" name="islide-1-1">
                <a:extLst>
                  <a:ext uri="{FF2B5EF4-FFF2-40B4-BE49-F238E27FC236}">
                    <a16:creationId xmlns:a16="http://schemas.microsoft.com/office/drawing/2014/main" id="{90EB72DF-F9D8-5ECE-7FCA-67E068D224FC}"/>
                  </a:ext>
                </a:extLst>
              </p:cNvPr>
              <p:cNvSpPr>
                <a:spLocks/>
              </p:cNvSpPr>
              <p:nvPr/>
            </p:nvSpPr>
            <p:spPr bwMode="auto">
              <a:xfrm>
                <a:off x="5376398" y="4312082"/>
                <a:ext cx="1535473" cy="2545918"/>
              </a:xfrm>
              <a:custGeom>
                <a:avLst/>
                <a:gdLst>
                  <a:gd name="T0" fmla="*/ 0 w 130"/>
                  <a:gd name="T1" fmla="*/ 3 h 216"/>
                  <a:gd name="T2" fmla="*/ 44 w 130"/>
                  <a:gd name="T3" fmla="*/ 61 h 216"/>
                  <a:gd name="T4" fmla="*/ 36 w 130"/>
                  <a:gd name="T5" fmla="*/ 216 h 216"/>
                  <a:gd name="T6" fmla="*/ 93 w 130"/>
                  <a:gd name="T7" fmla="*/ 216 h 216"/>
                  <a:gd name="T8" fmla="*/ 83 w 130"/>
                  <a:gd name="T9" fmla="*/ 63 h 216"/>
                  <a:gd name="T10" fmla="*/ 130 w 130"/>
                  <a:gd name="T11" fmla="*/ 2 h 216"/>
                  <a:gd name="T12" fmla="*/ 64 w 130"/>
                  <a:gd name="T13" fmla="*/ 52 h 216"/>
                  <a:gd name="T14" fmla="*/ 0 w 130"/>
                  <a:gd name="T15" fmla="*/ 3 h 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216">
                    <a:moveTo>
                      <a:pt x="0" y="3"/>
                    </a:moveTo>
                    <a:cubicBezTo>
                      <a:pt x="0" y="3"/>
                      <a:pt x="34" y="33"/>
                      <a:pt x="44" y="61"/>
                    </a:cubicBezTo>
                    <a:cubicBezTo>
                      <a:pt x="64" y="112"/>
                      <a:pt x="52" y="171"/>
                      <a:pt x="36" y="216"/>
                    </a:cubicBezTo>
                    <a:cubicBezTo>
                      <a:pt x="93" y="216"/>
                      <a:pt x="93" y="216"/>
                      <a:pt x="93" y="216"/>
                    </a:cubicBezTo>
                    <a:cubicBezTo>
                      <a:pt x="93" y="216"/>
                      <a:pt x="64" y="121"/>
                      <a:pt x="83" y="63"/>
                    </a:cubicBezTo>
                    <a:cubicBezTo>
                      <a:pt x="101" y="9"/>
                      <a:pt x="130" y="2"/>
                      <a:pt x="130" y="2"/>
                    </a:cubicBezTo>
                    <a:cubicBezTo>
                      <a:pt x="130" y="2"/>
                      <a:pt x="98" y="0"/>
                      <a:pt x="64" y="52"/>
                    </a:cubicBezTo>
                    <a:cubicBezTo>
                      <a:pt x="64" y="52"/>
                      <a:pt x="34" y="15"/>
                      <a:pt x="0" y="3"/>
                    </a:cubicBezTo>
                    <a:close/>
                  </a:path>
                </a:pathLst>
              </a:custGeom>
              <a:solidFill>
                <a:schemeClr val="tx2">
                  <a:lumMod val="60000"/>
                  <a:lumOff val="40000"/>
                </a:schemeClr>
              </a:solidFill>
              <a:ln w="9525" cap="flat">
                <a:noFill/>
                <a:prstDash val="solid"/>
                <a:miter/>
              </a:ln>
            </p:spPr>
            <p:txBody>
              <a:bodyPr wrap="square" rtlCol="0" anchor="ctr">
                <a:noAutofit/>
              </a:bodyPr>
              <a:lstStyle/>
              <a:p>
                <a:endParaRPr lang="en-US">
                  <a:cs typeface="+mn-ea"/>
                  <a:sym typeface="+mn-lt"/>
                </a:endParaRPr>
              </a:p>
            </p:txBody>
          </p:sp>
          <p:sp>
            <p:nvSpPr>
              <p:cNvPr id="64" name="islide-1-2">
                <a:extLst>
                  <a:ext uri="{FF2B5EF4-FFF2-40B4-BE49-F238E27FC236}">
                    <a16:creationId xmlns:a16="http://schemas.microsoft.com/office/drawing/2014/main" id="{63749B99-A368-FA8A-10D8-5DE5BEE4254F}"/>
                  </a:ext>
                </a:extLst>
              </p:cNvPr>
              <p:cNvSpPr>
                <a:spLocks noChangeArrowheads="1"/>
              </p:cNvSpPr>
              <p:nvPr/>
            </p:nvSpPr>
            <p:spPr bwMode="auto">
              <a:xfrm>
                <a:off x="5955915" y="4346754"/>
                <a:ext cx="326908" cy="341767"/>
              </a:xfrm>
              <a:prstGeom prst="ellipse">
                <a:avLst/>
              </a:prstGeom>
              <a:solidFill>
                <a:schemeClr val="tx2">
                  <a:lumMod val="60000"/>
                  <a:lumOff val="40000"/>
                </a:schemeClr>
              </a:solidFill>
              <a:ln w="9525" cap="flat">
                <a:noFill/>
                <a:prstDash val="solid"/>
                <a:miter/>
              </a:ln>
            </p:spPr>
            <p:txBody>
              <a:bodyPr wrap="square" rtlCol="0" anchor="ctr">
                <a:noAutofit/>
              </a:bodyPr>
              <a:lstStyle/>
              <a:p>
                <a:endParaRPr lang="en-US">
                  <a:cs typeface="+mn-ea"/>
                  <a:sym typeface="+mn-lt"/>
                </a:endParaRPr>
              </a:p>
            </p:txBody>
          </p:sp>
          <p:sp>
            <p:nvSpPr>
              <p:cNvPr id="65" name="islide-1-3">
                <a:extLst>
                  <a:ext uri="{FF2B5EF4-FFF2-40B4-BE49-F238E27FC236}">
                    <a16:creationId xmlns:a16="http://schemas.microsoft.com/office/drawing/2014/main" id="{FA2A6804-8374-AD9A-5FC9-CA65636A9856}"/>
                  </a:ext>
                </a:extLst>
              </p:cNvPr>
              <p:cNvSpPr>
                <a:spLocks/>
              </p:cNvSpPr>
              <p:nvPr/>
            </p:nvSpPr>
            <p:spPr bwMode="auto">
              <a:xfrm>
                <a:off x="6530480" y="4252645"/>
                <a:ext cx="1515661" cy="906426"/>
              </a:xfrm>
              <a:custGeom>
                <a:avLst/>
                <a:gdLst>
                  <a:gd name="T0" fmla="*/ 60 w 128"/>
                  <a:gd name="T1" fmla="*/ 7 h 77"/>
                  <a:gd name="T2" fmla="*/ 128 w 128"/>
                  <a:gd name="T3" fmla="*/ 16 h 77"/>
                  <a:gd name="T4" fmla="*/ 64 w 128"/>
                  <a:gd name="T5" fmla="*/ 60 h 77"/>
                  <a:gd name="T6" fmla="*/ 0 w 128"/>
                  <a:gd name="T7" fmla="*/ 54 h 77"/>
                  <a:gd name="T8" fmla="*/ 60 w 128"/>
                  <a:gd name="T9" fmla="*/ 7 h 77"/>
                </a:gdLst>
                <a:ahLst/>
                <a:cxnLst>
                  <a:cxn ang="0">
                    <a:pos x="T0" y="T1"/>
                  </a:cxn>
                  <a:cxn ang="0">
                    <a:pos x="T2" y="T3"/>
                  </a:cxn>
                  <a:cxn ang="0">
                    <a:pos x="T4" y="T5"/>
                  </a:cxn>
                  <a:cxn ang="0">
                    <a:pos x="T6" y="T7"/>
                  </a:cxn>
                  <a:cxn ang="0">
                    <a:pos x="T8" y="T9"/>
                  </a:cxn>
                </a:cxnLst>
                <a:rect l="0" t="0" r="r" b="b"/>
                <a:pathLst>
                  <a:path w="128" h="77">
                    <a:moveTo>
                      <a:pt x="60" y="7"/>
                    </a:moveTo>
                    <a:cubicBezTo>
                      <a:pt x="93" y="0"/>
                      <a:pt x="128" y="16"/>
                      <a:pt x="128" y="16"/>
                    </a:cubicBezTo>
                    <a:cubicBezTo>
                      <a:pt x="110" y="23"/>
                      <a:pt x="94" y="48"/>
                      <a:pt x="64" y="60"/>
                    </a:cubicBezTo>
                    <a:cubicBezTo>
                      <a:pt x="19" y="77"/>
                      <a:pt x="0" y="54"/>
                      <a:pt x="0" y="54"/>
                    </a:cubicBezTo>
                    <a:cubicBezTo>
                      <a:pt x="5" y="40"/>
                      <a:pt x="20" y="16"/>
                      <a:pt x="60" y="7"/>
                    </a:cubicBezTo>
                    <a:close/>
                  </a:path>
                </a:pathLst>
              </a:cu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66" name="islide-1-4">
                <a:extLst>
                  <a:ext uri="{FF2B5EF4-FFF2-40B4-BE49-F238E27FC236}">
                    <a16:creationId xmlns:a16="http://schemas.microsoft.com/office/drawing/2014/main" id="{58CDA5AF-FD49-8899-D8F4-4700AADDFD48}"/>
                  </a:ext>
                </a:extLst>
              </p:cNvPr>
              <p:cNvSpPr>
                <a:spLocks/>
              </p:cNvSpPr>
              <p:nvPr/>
            </p:nvSpPr>
            <p:spPr bwMode="auto">
              <a:xfrm>
                <a:off x="4326331" y="4237785"/>
                <a:ext cx="1416598" cy="931192"/>
              </a:xfrm>
              <a:custGeom>
                <a:avLst/>
                <a:gdLst>
                  <a:gd name="T0" fmla="*/ 41 w 120"/>
                  <a:gd name="T1" fmla="*/ 56 h 79"/>
                  <a:gd name="T2" fmla="*/ 0 w 120"/>
                  <a:gd name="T3" fmla="*/ 0 h 79"/>
                  <a:gd name="T4" fmla="*/ 76 w 120"/>
                  <a:gd name="T5" fmla="*/ 17 h 79"/>
                  <a:gd name="T6" fmla="*/ 116 w 120"/>
                  <a:gd name="T7" fmla="*/ 67 h 79"/>
                  <a:gd name="T8" fmla="*/ 41 w 120"/>
                  <a:gd name="T9" fmla="*/ 56 h 79"/>
                </a:gdLst>
                <a:ahLst/>
                <a:cxnLst>
                  <a:cxn ang="0">
                    <a:pos x="T0" y="T1"/>
                  </a:cxn>
                  <a:cxn ang="0">
                    <a:pos x="T2" y="T3"/>
                  </a:cxn>
                  <a:cxn ang="0">
                    <a:pos x="T4" y="T5"/>
                  </a:cxn>
                  <a:cxn ang="0">
                    <a:pos x="T6" y="T7"/>
                  </a:cxn>
                  <a:cxn ang="0">
                    <a:pos x="T8" y="T9"/>
                  </a:cxn>
                </a:cxnLst>
                <a:rect l="0" t="0" r="r" b="b"/>
                <a:pathLst>
                  <a:path w="120" h="79">
                    <a:moveTo>
                      <a:pt x="41" y="56"/>
                    </a:moveTo>
                    <a:cubicBezTo>
                      <a:pt x="13" y="37"/>
                      <a:pt x="0" y="0"/>
                      <a:pt x="0" y="0"/>
                    </a:cubicBezTo>
                    <a:cubicBezTo>
                      <a:pt x="17" y="9"/>
                      <a:pt x="47" y="3"/>
                      <a:pt x="76" y="17"/>
                    </a:cubicBezTo>
                    <a:cubicBezTo>
                      <a:pt x="120" y="38"/>
                      <a:pt x="116" y="67"/>
                      <a:pt x="116" y="67"/>
                    </a:cubicBezTo>
                    <a:cubicBezTo>
                      <a:pt x="102" y="73"/>
                      <a:pt x="74" y="79"/>
                      <a:pt x="41" y="56"/>
                    </a:cubicBezTo>
                    <a:close/>
                  </a:path>
                </a:pathLst>
              </a:cu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67" name="islide-1-5">
                <a:extLst>
                  <a:ext uri="{FF2B5EF4-FFF2-40B4-BE49-F238E27FC236}">
                    <a16:creationId xmlns:a16="http://schemas.microsoft.com/office/drawing/2014/main" id="{01499B7F-25E4-7298-B5C0-557D7C06D106}"/>
                  </a:ext>
                </a:extLst>
              </p:cNvPr>
              <p:cNvSpPr>
                <a:spLocks/>
              </p:cNvSpPr>
              <p:nvPr/>
            </p:nvSpPr>
            <p:spPr bwMode="auto">
              <a:xfrm>
                <a:off x="7109998" y="3579016"/>
                <a:ext cx="921284" cy="693441"/>
              </a:xfrm>
              <a:custGeom>
                <a:avLst/>
                <a:gdLst>
                  <a:gd name="T0" fmla="*/ 33 w 78"/>
                  <a:gd name="T1" fmla="*/ 9 h 59"/>
                  <a:gd name="T2" fmla="*/ 78 w 78"/>
                  <a:gd name="T3" fmla="*/ 7 h 59"/>
                  <a:gd name="T4" fmla="*/ 42 w 78"/>
                  <a:gd name="T5" fmla="*/ 43 h 59"/>
                  <a:gd name="T6" fmla="*/ 0 w 78"/>
                  <a:gd name="T7" fmla="*/ 47 h 59"/>
                  <a:gd name="T8" fmla="*/ 33 w 78"/>
                  <a:gd name="T9" fmla="*/ 9 h 59"/>
                </a:gdLst>
                <a:ahLst/>
                <a:cxnLst>
                  <a:cxn ang="0">
                    <a:pos x="T0" y="T1"/>
                  </a:cxn>
                  <a:cxn ang="0">
                    <a:pos x="T2" y="T3"/>
                  </a:cxn>
                  <a:cxn ang="0">
                    <a:pos x="T4" y="T5"/>
                  </a:cxn>
                  <a:cxn ang="0">
                    <a:pos x="T6" y="T7"/>
                  </a:cxn>
                  <a:cxn ang="0">
                    <a:pos x="T8" y="T9"/>
                  </a:cxn>
                </a:cxnLst>
                <a:rect l="0" t="0" r="r" b="b"/>
                <a:pathLst>
                  <a:path w="78" h="59">
                    <a:moveTo>
                      <a:pt x="33" y="9"/>
                    </a:moveTo>
                    <a:cubicBezTo>
                      <a:pt x="53" y="0"/>
                      <a:pt x="78" y="7"/>
                      <a:pt x="78" y="7"/>
                    </a:cubicBezTo>
                    <a:cubicBezTo>
                      <a:pt x="67" y="13"/>
                      <a:pt x="60" y="31"/>
                      <a:pt x="42" y="43"/>
                    </a:cubicBezTo>
                    <a:cubicBezTo>
                      <a:pt x="14" y="59"/>
                      <a:pt x="0" y="47"/>
                      <a:pt x="0" y="47"/>
                    </a:cubicBezTo>
                    <a:cubicBezTo>
                      <a:pt x="1" y="37"/>
                      <a:pt x="8" y="20"/>
                      <a:pt x="33" y="9"/>
                    </a:cubicBezTo>
                    <a:close/>
                  </a:path>
                </a:pathLst>
              </a:custGeom>
              <a:solidFill>
                <a:schemeClr val="accent1">
                  <a:alpha val="6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dirty="0">
                  <a:solidFill>
                    <a:srgbClr val="FFFFFF"/>
                  </a:solidFill>
                  <a:cs typeface="+mn-ea"/>
                  <a:sym typeface="+mn-lt"/>
                </a:endParaRPr>
              </a:p>
            </p:txBody>
          </p:sp>
          <p:sp>
            <p:nvSpPr>
              <p:cNvPr id="68" name="islide-1-6">
                <a:extLst>
                  <a:ext uri="{FF2B5EF4-FFF2-40B4-BE49-F238E27FC236}">
                    <a16:creationId xmlns:a16="http://schemas.microsoft.com/office/drawing/2014/main" id="{C215BCDF-38E2-BFF3-A183-4EA2CC57CE66}"/>
                  </a:ext>
                </a:extLst>
              </p:cNvPr>
              <p:cNvSpPr>
                <a:spLocks/>
              </p:cNvSpPr>
              <p:nvPr/>
            </p:nvSpPr>
            <p:spPr bwMode="auto">
              <a:xfrm>
                <a:off x="4133159" y="3544344"/>
                <a:ext cx="911377" cy="673629"/>
              </a:xfrm>
              <a:custGeom>
                <a:avLst/>
                <a:gdLst>
                  <a:gd name="T0" fmla="*/ 23 w 77"/>
                  <a:gd name="T1" fmla="*/ 40 h 57"/>
                  <a:gd name="T2" fmla="*/ 0 w 77"/>
                  <a:gd name="T3" fmla="*/ 0 h 57"/>
                  <a:gd name="T4" fmla="*/ 49 w 77"/>
                  <a:gd name="T5" fmla="*/ 16 h 57"/>
                  <a:gd name="T6" fmla="*/ 72 w 77"/>
                  <a:gd name="T7" fmla="*/ 52 h 57"/>
                  <a:gd name="T8" fmla="*/ 23 w 77"/>
                  <a:gd name="T9" fmla="*/ 40 h 57"/>
                </a:gdLst>
                <a:ahLst/>
                <a:cxnLst>
                  <a:cxn ang="0">
                    <a:pos x="T0" y="T1"/>
                  </a:cxn>
                  <a:cxn ang="0">
                    <a:pos x="T2" y="T3"/>
                  </a:cxn>
                  <a:cxn ang="0">
                    <a:pos x="T4" y="T5"/>
                  </a:cxn>
                  <a:cxn ang="0">
                    <a:pos x="T6" y="T7"/>
                  </a:cxn>
                  <a:cxn ang="0">
                    <a:pos x="T8" y="T9"/>
                  </a:cxn>
                </a:cxnLst>
                <a:rect l="0" t="0" r="r" b="b"/>
                <a:pathLst>
                  <a:path w="77" h="57">
                    <a:moveTo>
                      <a:pt x="23" y="40"/>
                    </a:moveTo>
                    <a:cubicBezTo>
                      <a:pt x="6" y="25"/>
                      <a:pt x="0" y="0"/>
                      <a:pt x="0" y="0"/>
                    </a:cubicBezTo>
                    <a:cubicBezTo>
                      <a:pt x="11" y="7"/>
                      <a:pt x="31" y="5"/>
                      <a:pt x="49" y="16"/>
                    </a:cubicBezTo>
                    <a:cubicBezTo>
                      <a:pt x="77" y="33"/>
                      <a:pt x="72" y="52"/>
                      <a:pt x="72" y="52"/>
                    </a:cubicBezTo>
                    <a:cubicBezTo>
                      <a:pt x="63" y="55"/>
                      <a:pt x="44" y="57"/>
                      <a:pt x="23" y="40"/>
                    </a:cubicBezTo>
                    <a:close/>
                  </a:path>
                </a:pathLst>
              </a:custGeom>
              <a:solidFill>
                <a:schemeClr val="accent1">
                  <a:alpha val="6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69" name="islide-1-7">
                <a:extLst>
                  <a:ext uri="{FF2B5EF4-FFF2-40B4-BE49-F238E27FC236}">
                    <a16:creationId xmlns:a16="http://schemas.microsoft.com/office/drawing/2014/main" id="{FEFA4A4A-8723-F13B-9F25-416EF2E979DD}"/>
                  </a:ext>
                </a:extLst>
              </p:cNvPr>
              <p:cNvSpPr>
                <a:spLocks/>
              </p:cNvSpPr>
              <p:nvPr/>
            </p:nvSpPr>
            <p:spPr bwMode="auto">
              <a:xfrm>
                <a:off x="5718164" y="1998962"/>
                <a:ext cx="341767" cy="742972"/>
              </a:xfrm>
              <a:custGeom>
                <a:avLst/>
                <a:gdLst>
                  <a:gd name="T0" fmla="*/ 1 w 29"/>
                  <a:gd name="T1" fmla="*/ 31 h 63"/>
                  <a:gd name="T2" fmla="*/ 11 w 29"/>
                  <a:gd name="T3" fmla="*/ 0 h 63"/>
                  <a:gd name="T4" fmla="*/ 25 w 29"/>
                  <a:gd name="T5" fmla="*/ 34 h 63"/>
                  <a:gd name="T6" fmla="*/ 17 w 29"/>
                  <a:gd name="T7" fmla="*/ 63 h 63"/>
                  <a:gd name="T8" fmla="*/ 1 w 29"/>
                  <a:gd name="T9" fmla="*/ 31 h 63"/>
                </a:gdLst>
                <a:ahLst/>
                <a:cxnLst>
                  <a:cxn ang="0">
                    <a:pos x="T0" y="T1"/>
                  </a:cxn>
                  <a:cxn ang="0">
                    <a:pos x="T2" y="T3"/>
                  </a:cxn>
                  <a:cxn ang="0">
                    <a:pos x="T4" y="T5"/>
                  </a:cxn>
                  <a:cxn ang="0">
                    <a:pos x="T6" y="T7"/>
                  </a:cxn>
                  <a:cxn ang="0">
                    <a:pos x="T8" y="T9"/>
                  </a:cxn>
                </a:cxnLst>
                <a:rect l="0" t="0" r="r" b="b"/>
                <a:pathLst>
                  <a:path w="29" h="63">
                    <a:moveTo>
                      <a:pt x="1" y="31"/>
                    </a:moveTo>
                    <a:cubicBezTo>
                      <a:pt x="0" y="15"/>
                      <a:pt x="11" y="0"/>
                      <a:pt x="11" y="0"/>
                    </a:cubicBezTo>
                    <a:cubicBezTo>
                      <a:pt x="12" y="9"/>
                      <a:pt x="23" y="19"/>
                      <a:pt x="25" y="34"/>
                    </a:cubicBezTo>
                    <a:cubicBezTo>
                      <a:pt x="29" y="57"/>
                      <a:pt x="17" y="63"/>
                      <a:pt x="17" y="63"/>
                    </a:cubicBezTo>
                    <a:cubicBezTo>
                      <a:pt x="11" y="60"/>
                      <a:pt x="1" y="51"/>
                      <a:pt x="1" y="31"/>
                    </a:cubicBezTo>
                    <a:close/>
                  </a:path>
                </a:pathLst>
              </a:custGeom>
              <a:solidFill>
                <a:schemeClr val="accent1">
                  <a:alpha val="4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70" name="islide-1-8">
                <a:extLst>
                  <a:ext uri="{FF2B5EF4-FFF2-40B4-BE49-F238E27FC236}">
                    <a16:creationId xmlns:a16="http://schemas.microsoft.com/office/drawing/2014/main" id="{5BBEA4BA-ACDD-D05A-A75B-2991CAF76769}"/>
                  </a:ext>
                </a:extLst>
              </p:cNvPr>
              <p:cNvSpPr>
                <a:spLocks/>
              </p:cNvSpPr>
              <p:nvPr/>
            </p:nvSpPr>
            <p:spPr bwMode="auto">
              <a:xfrm>
                <a:off x="4915755" y="2469512"/>
                <a:ext cx="292236" cy="450736"/>
              </a:xfrm>
              <a:custGeom>
                <a:avLst/>
                <a:gdLst>
                  <a:gd name="T0" fmla="*/ 3 w 25"/>
                  <a:gd name="T1" fmla="*/ 21 h 38"/>
                  <a:gd name="T2" fmla="*/ 4 w 25"/>
                  <a:gd name="T3" fmla="*/ 0 h 38"/>
                  <a:gd name="T4" fmla="*/ 19 w 25"/>
                  <a:gd name="T5" fmla="*/ 19 h 38"/>
                  <a:gd name="T6" fmla="*/ 19 w 25"/>
                  <a:gd name="T7" fmla="*/ 38 h 38"/>
                  <a:gd name="T8" fmla="*/ 3 w 25"/>
                  <a:gd name="T9" fmla="*/ 21 h 38"/>
                </a:gdLst>
                <a:ahLst/>
                <a:cxnLst>
                  <a:cxn ang="0">
                    <a:pos x="T0" y="T1"/>
                  </a:cxn>
                  <a:cxn ang="0">
                    <a:pos x="T2" y="T3"/>
                  </a:cxn>
                  <a:cxn ang="0">
                    <a:pos x="T4" y="T5"/>
                  </a:cxn>
                  <a:cxn ang="0">
                    <a:pos x="T6" y="T7"/>
                  </a:cxn>
                  <a:cxn ang="0">
                    <a:pos x="T8" y="T9"/>
                  </a:cxn>
                </a:cxnLst>
                <a:rect l="0" t="0" r="r" b="b"/>
                <a:pathLst>
                  <a:path w="25" h="38">
                    <a:moveTo>
                      <a:pt x="3" y="21"/>
                    </a:moveTo>
                    <a:cubicBezTo>
                      <a:pt x="0" y="11"/>
                      <a:pt x="4" y="0"/>
                      <a:pt x="4" y="0"/>
                    </a:cubicBezTo>
                    <a:cubicBezTo>
                      <a:pt x="7" y="5"/>
                      <a:pt x="15" y="10"/>
                      <a:pt x="19" y="19"/>
                    </a:cubicBezTo>
                    <a:cubicBezTo>
                      <a:pt x="25" y="32"/>
                      <a:pt x="19" y="38"/>
                      <a:pt x="19" y="38"/>
                    </a:cubicBezTo>
                    <a:cubicBezTo>
                      <a:pt x="14" y="37"/>
                      <a:pt x="7" y="33"/>
                      <a:pt x="3" y="21"/>
                    </a:cubicBezTo>
                    <a:close/>
                  </a:path>
                </a:pathLst>
              </a:custGeom>
              <a:solidFill>
                <a:schemeClr val="accent1">
                  <a:alpha val="4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71" name="islide-1-9">
                <a:extLst>
                  <a:ext uri="{FF2B5EF4-FFF2-40B4-BE49-F238E27FC236}">
                    <a16:creationId xmlns:a16="http://schemas.microsoft.com/office/drawing/2014/main" id="{3AF906EB-F05E-E03C-AF35-9E4270526AE4}"/>
                  </a:ext>
                </a:extLst>
              </p:cNvPr>
              <p:cNvSpPr>
                <a:spLocks/>
              </p:cNvSpPr>
              <p:nvPr/>
            </p:nvSpPr>
            <p:spPr bwMode="auto">
              <a:xfrm>
                <a:off x="7159529" y="2494277"/>
                <a:ext cx="326908" cy="401205"/>
              </a:xfrm>
              <a:custGeom>
                <a:avLst/>
                <a:gdLst>
                  <a:gd name="T0" fmla="*/ 9 w 28"/>
                  <a:gd name="T1" fmla="*/ 9 h 34"/>
                  <a:gd name="T2" fmla="*/ 28 w 28"/>
                  <a:gd name="T3" fmla="*/ 0 h 34"/>
                  <a:gd name="T4" fmla="*/ 19 w 28"/>
                  <a:gd name="T5" fmla="*/ 22 h 34"/>
                  <a:gd name="T6" fmla="*/ 2 w 28"/>
                  <a:gd name="T7" fmla="*/ 31 h 34"/>
                  <a:gd name="T8" fmla="*/ 9 w 28"/>
                  <a:gd name="T9" fmla="*/ 9 h 34"/>
                </a:gdLst>
                <a:ahLst/>
                <a:cxnLst>
                  <a:cxn ang="0">
                    <a:pos x="T0" y="T1"/>
                  </a:cxn>
                  <a:cxn ang="0">
                    <a:pos x="T2" y="T3"/>
                  </a:cxn>
                  <a:cxn ang="0">
                    <a:pos x="T4" y="T5"/>
                  </a:cxn>
                  <a:cxn ang="0">
                    <a:pos x="T6" y="T7"/>
                  </a:cxn>
                  <a:cxn ang="0">
                    <a:pos x="T8" y="T9"/>
                  </a:cxn>
                </a:cxnLst>
                <a:rect l="0" t="0" r="r" b="b"/>
                <a:pathLst>
                  <a:path w="28" h="34">
                    <a:moveTo>
                      <a:pt x="9" y="9"/>
                    </a:moveTo>
                    <a:cubicBezTo>
                      <a:pt x="17" y="2"/>
                      <a:pt x="28" y="0"/>
                      <a:pt x="28" y="0"/>
                    </a:cubicBezTo>
                    <a:cubicBezTo>
                      <a:pt x="25" y="5"/>
                      <a:pt x="25" y="14"/>
                      <a:pt x="19" y="22"/>
                    </a:cubicBezTo>
                    <a:cubicBezTo>
                      <a:pt x="10" y="34"/>
                      <a:pt x="2" y="31"/>
                      <a:pt x="2" y="31"/>
                    </a:cubicBezTo>
                    <a:cubicBezTo>
                      <a:pt x="1" y="27"/>
                      <a:pt x="0" y="18"/>
                      <a:pt x="9" y="9"/>
                    </a:cubicBezTo>
                    <a:close/>
                  </a:path>
                </a:pathLst>
              </a:custGeom>
              <a:solidFill>
                <a:schemeClr val="accent1">
                  <a:alpha val="4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72" name="islide-1-10">
                <a:extLst>
                  <a:ext uri="{FF2B5EF4-FFF2-40B4-BE49-F238E27FC236}">
                    <a16:creationId xmlns:a16="http://schemas.microsoft.com/office/drawing/2014/main" id="{0BE8F3A7-0DAB-3279-CDD5-972D65DBD551}"/>
                  </a:ext>
                </a:extLst>
              </p:cNvPr>
              <p:cNvSpPr>
                <a:spLocks/>
              </p:cNvSpPr>
              <p:nvPr/>
            </p:nvSpPr>
            <p:spPr bwMode="auto">
              <a:xfrm>
                <a:off x="6332355" y="1974196"/>
                <a:ext cx="401205" cy="698394"/>
              </a:xfrm>
              <a:custGeom>
                <a:avLst/>
                <a:gdLst>
                  <a:gd name="T0" fmla="*/ 8 w 34"/>
                  <a:gd name="T1" fmla="*/ 23 h 59"/>
                  <a:gd name="T2" fmla="*/ 32 w 34"/>
                  <a:gd name="T3" fmla="*/ 0 h 59"/>
                  <a:gd name="T4" fmla="*/ 29 w 34"/>
                  <a:gd name="T5" fmla="*/ 37 h 59"/>
                  <a:gd name="T6" fmla="*/ 8 w 34"/>
                  <a:gd name="T7" fmla="*/ 59 h 59"/>
                  <a:gd name="T8" fmla="*/ 8 w 34"/>
                  <a:gd name="T9" fmla="*/ 23 h 59"/>
                </a:gdLst>
                <a:ahLst/>
                <a:cxnLst>
                  <a:cxn ang="0">
                    <a:pos x="T0" y="T1"/>
                  </a:cxn>
                  <a:cxn ang="0">
                    <a:pos x="T2" y="T3"/>
                  </a:cxn>
                  <a:cxn ang="0">
                    <a:pos x="T4" y="T5"/>
                  </a:cxn>
                  <a:cxn ang="0">
                    <a:pos x="T6" y="T7"/>
                  </a:cxn>
                  <a:cxn ang="0">
                    <a:pos x="T8" y="T9"/>
                  </a:cxn>
                </a:cxnLst>
                <a:rect l="0" t="0" r="r" b="b"/>
                <a:pathLst>
                  <a:path w="34" h="59">
                    <a:moveTo>
                      <a:pt x="8" y="23"/>
                    </a:moveTo>
                    <a:cubicBezTo>
                      <a:pt x="15" y="8"/>
                      <a:pt x="32" y="0"/>
                      <a:pt x="32" y="0"/>
                    </a:cubicBezTo>
                    <a:cubicBezTo>
                      <a:pt x="29" y="8"/>
                      <a:pt x="34" y="22"/>
                      <a:pt x="29" y="37"/>
                    </a:cubicBezTo>
                    <a:cubicBezTo>
                      <a:pt x="22" y="58"/>
                      <a:pt x="8" y="59"/>
                      <a:pt x="8" y="59"/>
                    </a:cubicBezTo>
                    <a:cubicBezTo>
                      <a:pt x="4" y="53"/>
                      <a:pt x="0" y="40"/>
                      <a:pt x="8" y="23"/>
                    </a:cubicBezTo>
                    <a:close/>
                  </a:path>
                </a:pathLst>
              </a:custGeom>
              <a:solidFill>
                <a:schemeClr val="accent1">
                  <a:alpha val="4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73" name="islide-1-11">
                <a:extLst>
                  <a:ext uri="{FF2B5EF4-FFF2-40B4-BE49-F238E27FC236}">
                    <a16:creationId xmlns:a16="http://schemas.microsoft.com/office/drawing/2014/main" id="{396D2440-FDD7-CBC7-12C2-E6E48BFF9FE3}"/>
                  </a:ext>
                </a:extLst>
              </p:cNvPr>
              <p:cNvSpPr>
                <a:spLocks/>
              </p:cNvSpPr>
              <p:nvPr/>
            </p:nvSpPr>
            <p:spPr bwMode="auto">
              <a:xfrm>
                <a:off x="4796879" y="2930154"/>
                <a:ext cx="1074832" cy="1391835"/>
              </a:xfrm>
              <a:custGeom>
                <a:avLst/>
                <a:gdLst>
                  <a:gd name="T0" fmla="*/ 14 w 91"/>
                  <a:gd name="T1" fmla="*/ 69 h 118"/>
                  <a:gd name="T2" fmla="*/ 9 w 91"/>
                  <a:gd name="T3" fmla="*/ 0 h 118"/>
                  <a:gd name="T4" fmla="*/ 65 w 91"/>
                  <a:gd name="T5" fmla="*/ 54 h 118"/>
                  <a:gd name="T6" fmla="*/ 72 w 91"/>
                  <a:gd name="T7" fmla="*/ 118 h 118"/>
                  <a:gd name="T8" fmla="*/ 14 w 91"/>
                  <a:gd name="T9" fmla="*/ 69 h 118"/>
                </a:gdLst>
                <a:ahLst/>
                <a:cxnLst>
                  <a:cxn ang="0">
                    <a:pos x="T0" y="T1"/>
                  </a:cxn>
                  <a:cxn ang="0">
                    <a:pos x="T2" y="T3"/>
                  </a:cxn>
                  <a:cxn ang="0">
                    <a:pos x="T4" y="T5"/>
                  </a:cxn>
                  <a:cxn ang="0">
                    <a:pos x="T6" y="T7"/>
                  </a:cxn>
                  <a:cxn ang="0">
                    <a:pos x="T8" y="T9"/>
                  </a:cxn>
                </a:cxnLst>
                <a:rect l="0" t="0" r="r" b="b"/>
                <a:pathLst>
                  <a:path w="91" h="118">
                    <a:moveTo>
                      <a:pt x="14" y="69"/>
                    </a:moveTo>
                    <a:cubicBezTo>
                      <a:pt x="0" y="38"/>
                      <a:pt x="9" y="0"/>
                      <a:pt x="9" y="0"/>
                    </a:cubicBezTo>
                    <a:cubicBezTo>
                      <a:pt x="19" y="16"/>
                      <a:pt x="47" y="27"/>
                      <a:pt x="65" y="54"/>
                    </a:cubicBezTo>
                    <a:cubicBezTo>
                      <a:pt x="91" y="95"/>
                      <a:pt x="72" y="118"/>
                      <a:pt x="72" y="118"/>
                    </a:cubicBezTo>
                    <a:cubicBezTo>
                      <a:pt x="58" y="116"/>
                      <a:pt x="31" y="106"/>
                      <a:pt x="14" y="69"/>
                    </a:cubicBezTo>
                    <a:close/>
                  </a:path>
                </a:pathLst>
              </a:custGeom>
              <a:solidFill>
                <a:schemeClr val="accent1">
                  <a:alpha val="8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74" name="islide-1-12">
                <a:extLst>
                  <a:ext uri="{FF2B5EF4-FFF2-40B4-BE49-F238E27FC236}">
                    <a16:creationId xmlns:a16="http://schemas.microsoft.com/office/drawing/2014/main" id="{19A7280F-114F-DC89-440B-8B5796E66DA4}"/>
                  </a:ext>
                </a:extLst>
              </p:cNvPr>
              <p:cNvSpPr>
                <a:spLocks/>
              </p:cNvSpPr>
              <p:nvPr/>
            </p:nvSpPr>
            <p:spPr bwMode="auto">
              <a:xfrm>
                <a:off x="5257522" y="2221853"/>
                <a:ext cx="554752" cy="1059973"/>
              </a:xfrm>
              <a:custGeom>
                <a:avLst/>
                <a:gdLst>
                  <a:gd name="T0" fmla="*/ 3 w 47"/>
                  <a:gd name="T1" fmla="*/ 46 h 90"/>
                  <a:gd name="T2" fmla="*/ 14 w 47"/>
                  <a:gd name="T3" fmla="*/ 0 h 90"/>
                  <a:gd name="T4" fmla="*/ 39 w 47"/>
                  <a:gd name="T5" fmla="*/ 47 h 90"/>
                  <a:gd name="T6" fmla="*/ 30 w 47"/>
                  <a:gd name="T7" fmla="*/ 90 h 90"/>
                  <a:gd name="T8" fmla="*/ 3 w 47"/>
                  <a:gd name="T9" fmla="*/ 46 h 90"/>
                </a:gdLst>
                <a:ahLst/>
                <a:cxnLst>
                  <a:cxn ang="0">
                    <a:pos x="T0" y="T1"/>
                  </a:cxn>
                  <a:cxn ang="0">
                    <a:pos x="T2" y="T3"/>
                  </a:cxn>
                  <a:cxn ang="0">
                    <a:pos x="T4" y="T5"/>
                  </a:cxn>
                  <a:cxn ang="0">
                    <a:pos x="T6" y="T7"/>
                  </a:cxn>
                  <a:cxn ang="0">
                    <a:pos x="T8" y="T9"/>
                  </a:cxn>
                </a:cxnLst>
                <a:rect l="0" t="0" r="r" b="b"/>
                <a:pathLst>
                  <a:path w="47" h="90">
                    <a:moveTo>
                      <a:pt x="3" y="46"/>
                    </a:moveTo>
                    <a:cubicBezTo>
                      <a:pt x="0" y="23"/>
                      <a:pt x="14" y="0"/>
                      <a:pt x="14" y="0"/>
                    </a:cubicBezTo>
                    <a:cubicBezTo>
                      <a:pt x="17" y="13"/>
                      <a:pt x="33" y="25"/>
                      <a:pt x="39" y="47"/>
                    </a:cubicBezTo>
                    <a:cubicBezTo>
                      <a:pt x="47" y="79"/>
                      <a:pt x="30" y="90"/>
                      <a:pt x="30" y="90"/>
                    </a:cubicBezTo>
                    <a:cubicBezTo>
                      <a:pt x="21" y="85"/>
                      <a:pt x="6" y="73"/>
                      <a:pt x="3" y="46"/>
                    </a:cubicBezTo>
                    <a:close/>
                  </a:path>
                </a:pathLst>
              </a:custGeom>
              <a:solidFill>
                <a:schemeClr val="accent1">
                  <a:alpha val="6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75" name="islide-1-13">
                <a:extLst>
                  <a:ext uri="{FF2B5EF4-FFF2-40B4-BE49-F238E27FC236}">
                    <a16:creationId xmlns:a16="http://schemas.microsoft.com/office/drawing/2014/main" id="{6F5B80A6-7B21-F5E9-C367-51CBD78D08B1}"/>
                  </a:ext>
                </a:extLst>
              </p:cNvPr>
              <p:cNvSpPr>
                <a:spLocks/>
              </p:cNvSpPr>
              <p:nvPr/>
            </p:nvSpPr>
            <p:spPr bwMode="auto">
              <a:xfrm>
                <a:off x="6510668" y="2256525"/>
                <a:ext cx="658768" cy="946052"/>
              </a:xfrm>
              <a:custGeom>
                <a:avLst/>
                <a:gdLst>
                  <a:gd name="T0" fmla="*/ 17 w 56"/>
                  <a:gd name="T1" fmla="*/ 26 h 80"/>
                  <a:gd name="T2" fmla="*/ 56 w 56"/>
                  <a:gd name="T3" fmla="*/ 0 h 80"/>
                  <a:gd name="T4" fmla="*/ 42 w 56"/>
                  <a:gd name="T5" fmla="*/ 51 h 80"/>
                  <a:gd name="T6" fmla="*/ 7 w 56"/>
                  <a:gd name="T7" fmla="*/ 76 h 80"/>
                  <a:gd name="T8" fmla="*/ 17 w 56"/>
                  <a:gd name="T9" fmla="*/ 26 h 80"/>
                </a:gdLst>
                <a:ahLst/>
                <a:cxnLst>
                  <a:cxn ang="0">
                    <a:pos x="T0" y="T1"/>
                  </a:cxn>
                  <a:cxn ang="0">
                    <a:pos x="T2" y="T3"/>
                  </a:cxn>
                  <a:cxn ang="0">
                    <a:pos x="T4" y="T5"/>
                  </a:cxn>
                  <a:cxn ang="0">
                    <a:pos x="T6" y="T7"/>
                  </a:cxn>
                  <a:cxn ang="0">
                    <a:pos x="T8" y="T9"/>
                  </a:cxn>
                </a:cxnLst>
                <a:rect l="0" t="0" r="r" b="b"/>
                <a:pathLst>
                  <a:path w="56" h="80">
                    <a:moveTo>
                      <a:pt x="17" y="26"/>
                    </a:moveTo>
                    <a:cubicBezTo>
                      <a:pt x="31" y="7"/>
                      <a:pt x="56" y="0"/>
                      <a:pt x="56" y="0"/>
                    </a:cubicBezTo>
                    <a:cubicBezTo>
                      <a:pt x="50" y="11"/>
                      <a:pt x="53" y="31"/>
                      <a:pt x="42" y="51"/>
                    </a:cubicBezTo>
                    <a:cubicBezTo>
                      <a:pt x="27" y="80"/>
                      <a:pt x="7" y="76"/>
                      <a:pt x="7" y="76"/>
                    </a:cubicBezTo>
                    <a:cubicBezTo>
                      <a:pt x="4" y="67"/>
                      <a:pt x="0" y="48"/>
                      <a:pt x="17" y="26"/>
                    </a:cubicBezTo>
                    <a:close/>
                  </a:path>
                </a:pathLst>
              </a:custGeom>
              <a:solidFill>
                <a:schemeClr val="accent1">
                  <a:alpha val="6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76" name="islide-1-14">
                <a:extLst>
                  <a:ext uri="{FF2B5EF4-FFF2-40B4-BE49-F238E27FC236}">
                    <a16:creationId xmlns:a16="http://schemas.microsoft.com/office/drawing/2014/main" id="{C6F03C0C-CE67-9B8E-9C54-83515D12AFA2}"/>
                  </a:ext>
                </a:extLst>
              </p:cNvPr>
              <p:cNvSpPr>
                <a:spLocks/>
              </p:cNvSpPr>
              <p:nvPr/>
            </p:nvSpPr>
            <p:spPr bwMode="auto">
              <a:xfrm>
                <a:off x="6436370" y="2940060"/>
                <a:ext cx="1005488" cy="1357163"/>
              </a:xfrm>
              <a:custGeom>
                <a:avLst/>
                <a:gdLst>
                  <a:gd name="T0" fmla="*/ 25 w 85"/>
                  <a:gd name="T1" fmla="*/ 35 h 115"/>
                  <a:gd name="T2" fmla="*/ 85 w 85"/>
                  <a:gd name="T3" fmla="*/ 0 h 115"/>
                  <a:gd name="T4" fmla="*/ 61 w 85"/>
                  <a:gd name="T5" fmla="*/ 74 h 115"/>
                  <a:gd name="T6" fmla="*/ 8 w 85"/>
                  <a:gd name="T7" fmla="*/ 109 h 115"/>
                  <a:gd name="T8" fmla="*/ 25 w 85"/>
                  <a:gd name="T9" fmla="*/ 35 h 115"/>
                </a:gdLst>
                <a:ahLst/>
                <a:cxnLst>
                  <a:cxn ang="0">
                    <a:pos x="T0" y="T1"/>
                  </a:cxn>
                  <a:cxn ang="0">
                    <a:pos x="T2" y="T3"/>
                  </a:cxn>
                  <a:cxn ang="0">
                    <a:pos x="T4" y="T5"/>
                  </a:cxn>
                  <a:cxn ang="0">
                    <a:pos x="T6" y="T7"/>
                  </a:cxn>
                  <a:cxn ang="0">
                    <a:pos x="T8" y="T9"/>
                  </a:cxn>
                </a:cxnLst>
                <a:rect l="0" t="0" r="r" b="b"/>
                <a:pathLst>
                  <a:path w="85" h="115">
                    <a:moveTo>
                      <a:pt x="25" y="35"/>
                    </a:moveTo>
                    <a:cubicBezTo>
                      <a:pt x="47" y="9"/>
                      <a:pt x="85" y="0"/>
                      <a:pt x="85" y="0"/>
                    </a:cubicBezTo>
                    <a:cubicBezTo>
                      <a:pt x="75" y="16"/>
                      <a:pt x="78" y="46"/>
                      <a:pt x="61" y="74"/>
                    </a:cubicBezTo>
                    <a:cubicBezTo>
                      <a:pt x="36" y="115"/>
                      <a:pt x="8" y="109"/>
                      <a:pt x="8" y="109"/>
                    </a:cubicBezTo>
                    <a:cubicBezTo>
                      <a:pt x="3" y="95"/>
                      <a:pt x="0" y="67"/>
                      <a:pt x="25" y="35"/>
                    </a:cubicBezTo>
                    <a:close/>
                  </a:path>
                </a:pathLst>
              </a:custGeom>
              <a:solidFill>
                <a:schemeClr val="accent1">
                  <a:alpha val="8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77" name="islide-1-15">
                <a:extLst>
                  <a:ext uri="{FF2B5EF4-FFF2-40B4-BE49-F238E27FC236}">
                    <a16:creationId xmlns:a16="http://schemas.microsoft.com/office/drawing/2014/main" id="{B8679569-5A01-0C4F-FD43-FD0DF258109C}"/>
                  </a:ext>
                </a:extLst>
              </p:cNvPr>
              <p:cNvSpPr>
                <a:spLocks/>
              </p:cNvSpPr>
              <p:nvPr/>
            </p:nvSpPr>
            <p:spPr bwMode="auto">
              <a:xfrm>
                <a:off x="4395676" y="2989592"/>
                <a:ext cx="445783" cy="599330"/>
              </a:xfrm>
              <a:custGeom>
                <a:avLst/>
                <a:gdLst>
                  <a:gd name="T0" fmla="*/ 6 w 38"/>
                  <a:gd name="T1" fmla="*/ 29 h 51"/>
                  <a:gd name="T2" fmla="*/ 4 w 38"/>
                  <a:gd name="T3" fmla="*/ 0 h 51"/>
                  <a:gd name="T4" fmla="*/ 28 w 38"/>
                  <a:gd name="T5" fmla="*/ 24 h 51"/>
                  <a:gd name="T6" fmla="*/ 30 w 38"/>
                  <a:gd name="T7" fmla="*/ 51 h 51"/>
                  <a:gd name="T8" fmla="*/ 6 w 38"/>
                  <a:gd name="T9" fmla="*/ 29 h 51"/>
                </a:gdLst>
                <a:ahLst/>
                <a:cxnLst>
                  <a:cxn ang="0">
                    <a:pos x="T0" y="T1"/>
                  </a:cxn>
                  <a:cxn ang="0">
                    <a:pos x="T2" y="T3"/>
                  </a:cxn>
                  <a:cxn ang="0">
                    <a:pos x="T4" y="T5"/>
                  </a:cxn>
                  <a:cxn ang="0">
                    <a:pos x="T6" y="T7"/>
                  </a:cxn>
                  <a:cxn ang="0">
                    <a:pos x="T8" y="T9"/>
                  </a:cxn>
                </a:cxnLst>
                <a:rect l="0" t="0" r="r" b="b"/>
                <a:pathLst>
                  <a:path w="38" h="51">
                    <a:moveTo>
                      <a:pt x="6" y="29"/>
                    </a:moveTo>
                    <a:cubicBezTo>
                      <a:pt x="0" y="16"/>
                      <a:pt x="4" y="0"/>
                      <a:pt x="4" y="0"/>
                    </a:cubicBezTo>
                    <a:cubicBezTo>
                      <a:pt x="9" y="7"/>
                      <a:pt x="20" y="12"/>
                      <a:pt x="28" y="24"/>
                    </a:cubicBezTo>
                    <a:cubicBezTo>
                      <a:pt x="38" y="41"/>
                      <a:pt x="30" y="51"/>
                      <a:pt x="30" y="51"/>
                    </a:cubicBezTo>
                    <a:cubicBezTo>
                      <a:pt x="24" y="49"/>
                      <a:pt x="13" y="45"/>
                      <a:pt x="6" y="29"/>
                    </a:cubicBezTo>
                    <a:close/>
                  </a:path>
                </a:pathLst>
              </a:custGeom>
              <a:solidFill>
                <a:schemeClr val="accent1">
                  <a:alpha val="4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78" name="islide-1-16">
                <a:extLst>
                  <a:ext uri="{FF2B5EF4-FFF2-40B4-BE49-F238E27FC236}">
                    <a16:creationId xmlns:a16="http://schemas.microsoft.com/office/drawing/2014/main" id="{38658163-8FC4-B872-578A-09082369AFD0}"/>
                  </a:ext>
                </a:extLst>
              </p:cNvPr>
              <p:cNvSpPr>
                <a:spLocks/>
              </p:cNvSpPr>
              <p:nvPr/>
            </p:nvSpPr>
            <p:spPr bwMode="auto">
              <a:xfrm>
                <a:off x="7417093" y="3128279"/>
                <a:ext cx="529986" cy="495316"/>
              </a:xfrm>
              <a:custGeom>
                <a:avLst/>
                <a:gdLst>
                  <a:gd name="T0" fmla="*/ 16 w 45"/>
                  <a:gd name="T1" fmla="*/ 8 h 42"/>
                  <a:gd name="T2" fmla="*/ 45 w 45"/>
                  <a:gd name="T3" fmla="*/ 1 h 42"/>
                  <a:gd name="T4" fmla="*/ 26 w 45"/>
                  <a:gd name="T5" fmla="*/ 28 h 42"/>
                  <a:gd name="T6" fmla="*/ 0 w 45"/>
                  <a:gd name="T7" fmla="*/ 35 h 42"/>
                  <a:gd name="T8" fmla="*/ 16 w 45"/>
                  <a:gd name="T9" fmla="*/ 8 h 42"/>
                </a:gdLst>
                <a:ahLst/>
                <a:cxnLst>
                  <a:cxn ang="0">
                    <a:pos x="T0" y="T1"/>
                  </a:cxn>
                  <a:cxn ang="0">
                    <a:pos x="T2" y="T3"/>
                  </a:cxn>
                  <a:cxn ang="0">
                    <a:pos x="T4" y="T5"/>
                  </a:cxn>
                  <a:cxn ang="0">
                    <a:pos x="T6" y="T7"/>
                  </a:cxn>
                  <a:cxn ang="0">
                    <a:pos x="T8" y="T9"/>
                  </a:cxn>
                </a:cxnLst>
                <a:rect l="0" t="0" r="r" b="b"/>
                <a:pathLst>
                  <a:path w="45" h="42">
                    <a:moveTo>
                      <a:pt x="16" y="8"/>
                    </a:moveTo>
                    <a:cubicBezTo>
                      <a:pt x="28" y="0"/>
                      <a:pt x="45" y="1"/>
                      <a:pt x="45" y="1"/>
                    </a:cubicBezTo>
                    <a:cubicBezTo>
                      <a:pt x="39" y="6"/>
                      <a:pt x="36" y="19"/>
                      <a:pt x="26" y="28"/>
                    </a:cubicBezTo>
                    <a:cubicBezTo>
                      <a:pt x="11" y="42"/>
                      <a:pt x="0" y="35"/>
                      <a:pt x="0" y="35"/>
                    </a:cubicBezTo>
                    <a:cubicBezTo>
                      <a:pt x="0" y="29"/>
                      <a:pt x="2" y="17"/>
                      <a:pt x="16" y="8"/>
                    </a:cubicBezTo>
                    <a:close/>
                  </a:path>
                </a:pathLst>
              </a:custGeom>
              <a:solidFill>
                <a:schemeClr val="accent1">
                  <a:alpha val="40000"/>
                </a:scheme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sp>
            <p:nvSpPr>
              <p:cNvPr id="79" name="islide-1-17">
                <a:extLst>
                  <a:ext uri="{FF2B5EF4-FFF2-40B4-BE49-F238E27FC236}">
                    <a16:creationId xmlns:a16="http://schemas.microsoft.com/office/drawing/2014/main" id="{DDD7E5AC-3ED5-DE2D-970D-4BCEB9ACB157}"/>
                  </a:ext>
                </a:extLst>
              </p:cNvPr>
              <p:cNvSpPr>
                <a:spLocks/>
              </p:cNvSpPr>
              <p:nvPr/>
            </p:nvSpPr>
            <p:spPr bwMode="auto">
              <a:xfrm>
                <a:off x="5762743" y="2623058"/>
                <a:ext cx="673628" cy="1570148"/>
              </a:xfrm>
              <a:custGeom>
                <a:avLst/>
                <a:gdLst>
                  <a:gd name="T0" fmla="*/ 39 w 57"/>
                  <a:gd name="T1" fmla="*/ 0 h 133"/>
                  <a:gd name="T2" fmla="*/ 6 w 57"/>
                  <a:gd name="T3" fmla="*/ 61 h 133"/>
                  <a:gd name="T4" fmla="*/ 29 w 57"/>
                  <a:gd name="T5" fmla="*/ 133 h 133"/>
                  <a:gd name="T6" fmla="*/ 57 w 57"/>
                  <a:gd name="T7" fmla="*/ 75 h 133"/>
                  <a:gd name="T8" fmla="*/ 39 w 57"/>
                  <a:gd name="T9" fmla="*/ 0 h 133"/>
                </a:gdLst>
                <a:ahLst/>
                <a:cxnLst>
                  <a:cxn ang="0">
                    <a:pos x="T0" y="T1"/>
                  </a:cxn>
                  <a:cxn ang="0">
                    <a:pos x="T2" y="T3"/>
                  </a:cxn>
                  <a:cxn ang="0">
                    <a:pos x="T4" y="T5"/>
                  </a:cxn>
                  <a:cxn ang="0">
                    <a:pos x="T6" y="T7"/>
                  </a:cxn>
                  <a:cxn ang="0">
                    <a:pos x="T8" y="T9"/>
                  </a:cxn>
                </a:cxnLst>
                <a:rect l="0" t="0" r="r" b="b"/>
                <a:pathLst>
                  <a:path w="57" h="133">
                    <a:moveTo>
                      <a:pt x="39" y="0"/>
                    </a:moveTo>
                    <a:cubicBezTo>
                      <a:pt x="39" y="0"/>
                      <a:pt x="11" y="27"/>
                      <a:pt x="6" y="61"/>
                    </a:cubicBezTo>
                    <a:cubicBezTo>
                      <a:pt x="0" y="101"/>
                      <a:pt x="18" y="123"/>
                      <a:pt x="29" y="133"/>
                    </a:cubicBezTo>
                    <a:cubicBezTo>
                      <a:pt x="29" y="133"/>
                      <a:pt x="57" y="124"/>
                      <a:pt x="57" y="75"/>
                    </a:cubicBezTo>
                    <a:cubicBezTo>
                      <a:pt x="57" y="43"/>
                      <a:pt x="39" y="19"/>
                      <a:pt x="39" y="0"/>
                    </a:cubicBezTo>
                  </a:path>
                </a:pathLst>
              </a:cu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US" sz="1400" b="1">
                  <a:solidFill>
                    <a:srgbClr val="FFFFFF"/>
                  </a:solidFill>
                  <a:cs typeface="+mn-ea"/>
                  <a:sym typeface="+mn-lt"/>
                </a:endParaRPr>
              </a:p>
            </p:txBody>
          </p:sp>
        </p:grpSp>
        <p:sp>
          <p:nvSpPr>
            <p:cNvPr id="61" name="Bullet1">
              <a:extLst>
                <a:ext uri="{FF2B5EF4-FFF2-40B4-BE49-F238E27FC236}">
                  <a16:creationId xmlns:a16="http://schemas.microsoft.com/office/drawing/2014/main" id="{4BFA9BF0-4FAC-35B5-5F39-A4A0462E7935}"/>
                </a:ext>
              </a:extLst>
            </p:cNvPr>
            <p:cNvSpPr/>
            <p:nvPr/>
          </p:nvSpPr>
          <p:spPr>
            <a:xfrm>
              <a:off x="908018" y="1995759"/>
              <a:ext cx="3157401" cy="831693"/>
            </a:xfrm>
            <a:prstGeom prst="rect">
              <a:avLst/>
            </a:prstGeom>
          </p:spPr>
          <p:txBody>
            <a:bodyPr wrap="square" lIns="91440" tIns="45720" rIns="91440" bIns="45720" anchor="b">
              <a:noAutofit/>
            </a:bodyPr>
            <a:lstStyle/>
            <a:p>
              <a:r>
                <a:rPr lang="zh-CN" altLang="en-US" sz="2200" b="1" dirty="0">
                  <a:solidFill>
                    <a:schemeClr val="accent1"/>
                  </a:solidFill>
                  <a:latin typeface="Arial" panose="020B0604020202020204" pitchFamily="34" charset="0"/>
                  <a:ea typeface="微软雅黑" panose="020B0503020204020204" pitchFamily="34" charset="-122"/>
                  <a:cs typeface="+mn-ea"/>
                  <a:sym typeface="+mn-lt"/>
                </a:rPr>
                <a:t>①选择的专家应有一定</a:t>
              </a:r>
            </a:p>
            <a:p>
              <a:r>
                <a:rPr lang="zh-CN" altLang="en-US" sz="2200" b="1" dirty="0">
                  <a:solidFill>
                    <a:schemeClr val="accent1"/>
                  </a:solidFill>
                  <a:latin typeface="Arial" panose="020B0604020202020204" pitchFamily="34" charset="0"/>
                  <a:ea typeface="微软雅黑" panose="020B0503020204020204" pitchFamily="34" charset="-122"/>
                  <a:cs typeface="+mn-ea"/>
                  <a:sym typeface="+mn-lt"/>
                </a:rPr>
                <a:t>的代表性、权威性</a:t>
              </a:r>
            </a:p>
          </p:txBody>
        </p:sp>
        <p:sp>
          <p:nvSpPr>
            <p:cNvPr id="59" name="Bullet2">
              <a:extLst>
                <a:ext uri="{FF2B5EF4-FFF2-40B4-BE49-F238E27FC236}">
                  <a16:creationId xmlns:a16="http://schemas.microsoft.com/office/drawing/2014/main" id="{6C8626DD-AC5A-BE51-2422-CA9FBC030F5D}"/>
                </a:ext>
              </a:extLst>
            </p:cNvPr>
            <p:cNvSpPr/>
            <p:nvPr/>
          </p:nvSpPr>
          <p:spPr>
            <a:xfrm>
              <a:off x="969551" y="3698678"/>
              <a:ext cx="2992382" cy="369332"/>
            </a:xfrm>
            <a:prstGeom prst="rect">
              <a:avLst/>
            </a:prstGeom>
          </p:spPr>
          <p:txBody>
            <a:bodyPr wrap="square" lIns="91440" tIns="45720" rIns="91440" bIns="45720" anchor="b">
              <a:noAutofit/>
            </a:bodyPr>
            <a:lstStyle/>
            <a:p>
              <a:r>
                <a:rPr lang="zh-CN" altLang="en-US" sz="2200" b="1" dirty="0">
                  <a:solidFill>
                    <a:schemeClr val="accent1"/>
                  </a:solidFill>
                  <a:latin typeface="Arial" panose="020B0604020202020204" pitchFamily="34" charset="0"/>
                  <a:ea typeface="微软雅黑" panose="020B0503020204020204" pitchFamily="34" charset="-122"/>
                  <a:cs typeface="+mn-ea"/>
                  <a:sym typeface="+mn-lt"/>
                </a:rPr>
                <a:t>②设计的问题应该措辞准确，不能有歧义</a:t>
              </a:r>
            </a:p>
          </p:txBody>
        </p:sp>
        <p:sp>
          <p:nvSpPr>
            <p:cNvPr id="57" name="Bullet3">
              <a:extLst>
                <a:ext uri="{FF2B5EF4-FFF2-40B4-BE49-F238E27FC236}">
                  <a16:creationId xmlns:a16="http://schemas.microsoft.com/office/drawing/2014/main" id="{AAA24632-13A6-BA6B-C772-38776E020AF3}"/>
                </a:ext>
              </a:extLst>
            </p:cNvPr>
            <p:cNvSpPr/>
            <p:nvPr/>
          </p:nvSpPr>
          <p:spPr>
            <a:xfrm>
              <a:off x="908019" y="4755340"/>
              <a:ext cx="3240000" cy="1053789"/>
            </a:xfrm>
            <a:prstGeom prst="rect">
              <a:avLst/>
            </a:prstGeom>
          </p:spPr>
          <p:txBody>
            <a:bodyPr wrap="square" lIns="91440" tIns="45720" rIns="91440" bIns="45720" anchor="b">
              <a:noAutofit/>
            </a:bodyPr>
            <a:lstStyle/>
            <a:p>
              <a:r>
                <a:rPr lang="zh-CN" altLang="en-US" sz="2200" b="1" dirty="0">
                  <a:solidFill>
                    <a:schemeClr val="accent1"/>
                  </a:solidFill>
                  <a:latin typeface="Arial" panose="020B0604020202020204" pitchFamily="34" charset="0"/>
                  <a:ea typeface="微软雅黑" panose="020B0503020204020204" pitchFamily="34" charset="-122"/>
                  <a:cs typeface="+mn-ea"/>
                  <a:sym typeface="+mn-lt"/>
                </a:rPr>
                <a:t>③进行统计分析时，应该区别对待不同的问题，不能一概而论</a:t>
              </a:r>
            </a:p>
          </p:txBody>
        </p:sp>
        <p:sp>
          <p:nvSpPr>
            <p:cNvPr id="55" name="Bullet4">
              <a:extLst>
                <a:ext uri="{FF2B5EF4-FFF2-40B4-BE49-F238E27FC236}">
                  <a16:creationId xmlns:a16="http://schemas.microsoft.com/office/drawing/2014/main" id="{5401291F-032C-A762-49A3-4A14C4F76D8E}"/>
                </a:ext>
              </a:extLst>
            </p:cNvPr>
            <p:cNvSpPr/>
            <p:nvPr/>
          </p:nvSpPr>
          <p:spPr>
            <a:xfrm>
              <a:off x="8115485" y="2611477"/>
              <a:ext cx="3421249" cy="369332"/>
            </a:xfrm>
            <a:prstGeom prst="rect">
              <a:avLst/>
            </a:prstGeom>
          </p:spPr>
          <p:txBody>
            <a:bodyPr wrap="square" lIns="91440" tIns="45720" rIns="91440" bIns="45720" anchor="b">
              <a:noAutofit/>
            </a:bodyPr>
            <a:lstStyle/>
            <a:p>
              <a:r>
                <a:rPr lang="zh-CN" altLang="en-US" sz="2200" b="1" dirty="0">
                  <a:solidFill>
                    <a:schemeClr val="accent1"/>
                  </a:solidFill>
                  <a:latin typeface="Arial" panose="020B0604020202020204" pitchFamily="34" charset="0"/>
                  <a:ea typeface="微软雅黑" panose="020B0503020204020204" pitchFamily="34" charset="-122"/>
                  <a:cs typeface="+mn-ea"/>
                  <a:sym typeface="+mn-lt"/>
                </a:rPr>
                <a:t>④提供的信息应该尽量充分，以便专家做出判断</a:t>
              </a:r>
            </a:p>
          </p:txBody>
        </p:sp>
        <p:sp>
          <p:nvSpPr>
            <p:cNvPr id="53" name="Bullet5">
              <a:extLst>
                <a:ext uri="{FF2B5EF4-FFF2-40B4-BE49-F238E27FC236}">
                  <a16:creationId xmlns:a16="http://schemas.microsoft.com/office/drawing/2014/main" id="{948833E7-E580-FC1E-2576-5A75C62DE537}"/>
                </a:ext>
              </a:extLst>
            </p:cNvPr>
            <p:cNvSpPr/>
            <p:nvPr/>
          </p:nvSpPr>
          <p:spPr>
            <a:xfrm>
              <a:off x="8296735" y="3855041"/>
              <a:ext cx="3240000" cy="369332"/>
            </a:xfrm>
            <a:prstGeom prst="rect">
              <a:avLst/>
            </a:prstGeom>
          </p:spPr>
          <p:txBody>
            <a:bodyPr wrap="square" lIns="91440" tIns="45720" rIns="91440" bIns="45720" anchor="b">
              <a:noAutofit/>
            </a:bodyPr>
            <a:lstStyle/>
            <a:p>
              <a:r>
                <a:rPr lang="zh-CN" altLang="en-US" sz="2200" b="1" dirty="0">
                  <a:solidFill>
                    <a:schemeClr val="accent1"/>
                  </a:solidFill>
                  <a:latin typeface="Arial" panose="020B0604020202020204" pitchFamily="34" charset="0"/>
                  <a:ea typeface="微软雅黑" panose="020B0503020204020204" pitchFamily="34" charset="-122"/>
                  <a:cs typeface="+mn-ea"/>
                  <a:sym typeface="+mn-lt"/>
                </a:rPr>
                <a:t>⑤问题要集中，有针对性，不要过于分散</a:t>
              </a:r>
            </a:p>
          </p:txBody>
        </p:sp>
        <p:sp>
          <p:nvSpPr>
            <p:cNvPr id="51" name="Bullet6">
              <a:extLst>
                <a:ext uri="{FF2B5EF4-FFF2-40B4-BE49-F238E27FC236}">
                  <a16:creationId xmlns:a16="http://schemas.microsoft.com/office/drawing/2014/main" id="{ADC16001-D703-F9BF-FA65-6D8A4AB0D5A4}"/>
                </a:ext>
              </a:extLst>
            </p:cNvPr>
            <p:cNvSpPr/>
            <p:nvPr/>
          </p:nvSpPr>
          <p:spPr>
            <a:xfrm>
              <a:off x="8115486" y="4984311"/>
              <a:ext cx="3240000" cy="369332"/>
            </a:xfrm>
            <a:prstGeom prst="rect">
              <a:avLst/>
            </a:prstGeom>
          </p:spPr>
          <p:txBody>
            <a:bodyPr wrap="square" lIns="91440" tIns="45720" rIns="91440" bIns="45720" anchor="b">
              <a:noAutofit/>
            </a:bodyPr>
            <a:lstStyle/>
            <a:p>
              <a:r>
                <a:rPr lang="zh-CN" altLang="en-US" sz="2200" b="1" dirty="0">
                  <a:solidFill>
                    <a:schemeClr val="accent1"/>
                  </a:solidFill>
                  <a:latin typeface="Arial" panose="020B0604020202020204" pitchFamily="34" charset="0"/>
                  <a:ea typeface="微软雅黑" panose="020B0503020204020204" pitchFamily="34" charset="-122"/>
                  <a:cs typeface="+mn-ea"/>
                  <a:sym typeface="+mn-lt"/>
                </a:rPr>
                <a:t>⑥避免组合事件</a:t>
              </a:r>
            </a:p>
          </p:txBody>
        </p:sp>
      </p:grpSp>
    </p:spTree>
    <p:extLst>
      <p:ext uri="{BB962C8B-B14F-4D97-AF65-F5344CB8AC3E}">
        <p14:creationId xmlns:p14="http://schemas.microsoft.com/office/powerpoint/2010/main" val="474142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7887C-2C29-CC13-62D6-4E124592C2F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A362805-FFBA-2432-BAF4-B5D3F5E9509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3" name="object 20">
            <a:extLst>
              <a:ext uri="{FF2B5EF4-FFF2-40B4-BE49-F238E27FC236}">
                <a16:creationId xmlns:a16="http://schemas.microsoft.com/office/drawing/2014/main" id="{8E5985FD-931A-CB7D-69FB-A90170A48352}"/>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endParaRPr lang="en-US" altLang="zh-CN" sz="1900" dirty="0"/>
          </a:p>
        </p:txBody>
      </p:sp>
      <p:sp>
        <p:nvSpPr>
          <p:cNvPr id="4" name="object 9">
            <a:extLst>
              <a:ext uri="{FF2B5EF4-FFF2-40B4-BE49-F238E27FC236}">
                <a16:creationId xmlns:a16="http://schemas.microsoft.com/office/drawing/2014/main" id="{BE7853E1-B6B4-B0F2-05D0-D902B44EC9AB}"/>
              </a:ext>
            </a:extLst>
          </p:cNvPr>
          <p:cNvSpPr/>
          <p:nvPr/>
        </p:nvSpPr>
        <p:spPr>
          <a:xfrm>
            <a:off x="3389243" y="1135364"/>
            <a:ext cx="8547653" cy="463779"/>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从濒临破产到起死回生，瑞幸咖啡如何“逆天改命”？</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E243B469-5A41-F58B-8BD4-9CE688A6967C}"/>
              </a:ext>
            </a:extLst>
          </p:cNvPr>
          <p:cNvGrpSpPr/>
          <p:nvPr/>
        </p:nvGrpSpPr>
        <p:grpSpPr>
          <a:xfrm>
            <a:off x="3374955" y="1135364"/>
            <a:ext cx="469503" cy="468000"/>
            <a:chOff x="1887936" y="875619"/>
            <a:chExt cx="316301" cy="312772"/>
          </a:xfrm>
        </p:grpSpPr>
        <p:sp>
          <p:nvSpPr>
            <p:cNvPr id="10" name="object 11">
              <a:extLst>
                <a:ext uri="{FF2B5EF4-FFF2-40B4-BE49-F238E27FC236}">
                  <a16:creationId xmlns:a16="http://schemas.microsoft.com/office/drawing/2014/main" id="{D3D72E31-4A5C-B0DE-454D-D1C5E9B2B9B5}"/>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93C7E484-B5F3-ED57-43A4-51A128D7D7A0}"/>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837569D1-A21F-BFFB-B603-3B443BEFD29E}"/>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
        <p:nvSpPr>
          <p:cNvPr id="6" name="文本框 5">
            <a:extLst>
              <a:ext uri="{FF2B5EF4-FFF2-40B4-BE49-F238E27FC236}">
                <a16:creationId xmlns:a16="http://schemas.microsoft.com/office/drawing/2014/main" id="{EAE9649C-9ED8-E797-F82C-3F3FB61D578B}"/>
              </a:ext>
            </a:extLst>
          </p:cNvPr>
          <p:cNvSpPr txBox="1"/>
          <p:nvPr/>
        </p:nvSpPr>
        <p:spPr>
          <a:xfrm>
            <a:off x="660400" y="1783858"/>
            <a:ext cx="7297596" cy="4197944"/>
          </a:xfrm>
          <a:prstGeom prst="rect">
            <a:avLst/>
          </a:prstGeom>
          <a:noFill/>
        </p:spPr>
        <p:txBody>
          <a:bodyPr wrap="square">
            <a:spAutoFit/>
          </a:bodyPr>
          <a:lstStyle/>
          <a:p>
            <a:pPr indent="457200" algn="just">
              <a:lnSpc>
                <a:spcPct val="150000"/>
              </a:lnSpc>
            </a:pPr>
            <a:r>
              <a:rPr lang="zh-CN" altLang="en-US" dirty="0"/>
              <a:t>自</a:t>
            </a:r>
            <a:r>
              <a:rPr lang="en-US" altLang="zh-CN" dirty="0"/>
              <a:t>2020</a:t>
            </a:r>
            <a:r>
              <a:rPr lang="zh-CN" altLang="en-US" dirty="0"/>
              <a:t>年</a:t>
            </a:r>
            <a:r>
              <a:rPr lang="en-US" altLang="zh-CN" dirty="0"/>
              <a:t>4</a:t>
            </a:r>
            <a:r>
              <a:rPr lang="zh-CN" altLang="en-US" dirty="0"/>
              <a:t>月被曝出财务造假</a:t>
            </a:r>
            <a:r>
              <a:rPr lang="en-US" altLang="zh-CN" dirty="0"/>
              <a:t>22</a:t>
            </a:r>
            <a:r>
              <a:rPr lang="zh-CN" altLang="en-US" dirty="0"/>
              <a:t>亿元后，曾创下全球最快</a:t>
            </a:r>
            <a:r>
              <a:rPr lang="en-US" altLang="zh-CN" dirty="0"/>
              <a:t>IPO</a:t>
            </a:r>
            <a:r>
              <a:rPr lang="zh-CN" altLang="en-US" dirty="0"/>
              <a:t>纪录的瑞幸咖啡迅速跌落谷底，经过股价暴跌、退市、集体诉讼、监管部门处罚等一系列事件后，其在消费者心中的口碑也一落千丈。然而，短短几年时间过去，瑞幸咖啡不仅没有倒下，反而实现了局面的全面扭转，以一个新晋网红品牌的形象重新回到大众视野，其每一年的财报也频频向外界释放出业务正在重回正轨的积极信号。</a:t>
            </a:r>
            <a:endParaRPr lang="en-US" altLang="zh-CN" dirty="0"/>
          </a:p>
          <a:p>
            <a:pPr indent="457200" algn="just">
              <a:lnSpc>
                <a:spcPct val="150000"/>
              </a:lnSpc>
            </a:pPr>
            <a:r>
              <a:rPr lang="zh-CN" altLang="en-US" dirty="0"/>
              <a:t>瑞幸咖啡</a:t>
            </a:r>
            <a:r>
              <a:rPr lang="en-US" altLang="zh-CN" dirty="0"/>
              <a:t>2023</a:t>
            </a:r>
            <a:r>
              <a:rPr lang="zh-CN" altLang="en-US" dirty="0"/>
              <a:t>年</a:t>
            </a:r>
            <a:r>
              <a:rPr lang="en-US" altLang="zh-CN" dirty="0"/>
              <a:t>8</a:t>
            </a:r>
            <a:r>
              <a:rPr lang="zh-CN" altLang="en-US" dirty="0"/>
              <a:t>月</a:t>
            </a:r>
            <a:r>
              <a:rPr lang="en-US" altLang="zh-CN" dirty="0"/>
              <a:t>1</a:t>
            </a:r>
            <a:r>
              <a:rPr lang="zh-CN" altLang="en-US" dirty="0"/>
              <a:t>日公布的第二季度财报显示，瑞幸咖啡第二季度总净收入为</a:t>
            </a:r>
            <a:r>
              <a:rPr lang="en-US" altLang="zh-CN" dirty="0"/>
              <a:t>62.014</a:t>
            </a:r>
            <a:r>
              <a:rPr lang="zh-CN" altLang="en-US" dirty="0"/>
              <a:t>亿元人民币，同比增长</a:t>
            </a:r>
            <a:r>
              <a:rPr lang="en-US" altLang="zh-CN" dirty="0"/>
              <a:t>88.0%</a:t>
            </a:r>
            <a:r>
              <a:rPr lang="zh-CN" altLang="en-US" dirty="0"/>
              <a:t>。</a:t>
            </a:r>
            <a:r>
              <a:rPr lang="en-US" altLang="zh-CN" dirty="0"/>
              <a:t>2023</a:t>
            </a:r>
            <a:r>
              <a:rPr lang="zh-CN" altLang="en-US" dirty="0"/>
              <a:t>年第二季度瑞幸咖啡在美国会计准则下营业利润为</a:t>
            </a:r>
            <a:r>
              <a:rPr lang="en-US" altLang="zh-CN" dirty="0"/>
              <a:t>11.728</a:t>
            </a:r>
            <a:r>
              <a:rPr lang="zh-CN" altLang="en-US" dirty="0"/>
              <a:t>亿元人民币，营业利润率为</a:t>
            </a:r>
            <a:r>
              <a:rPr lang="en-US" altLang="zh-CN" dirty="0"/>
              <a:t>18.9%</a:t>
            </a:r>
            <a:r>
              <a:rPr lang="zh-CN" altLang="en-US" dirty="0"/>
              <a:t>，创历史新高。</a:t>
            </a:r>
            <a:endParaRPr lang="en-US" altLang="zh-CN" dirty="0"/>
          </a:p>
        </p:txBody>
      </p:sp>
      <p:pic>
        <p:nvPicPr>
          <p:cNvPr id="1026" name="Picture 2" descr="#分享作品#瑞幸咖啡_美食摄影师李奇-站酷ZCOOL">
            <a:extLst>
              <a:ext uri="{FF2B5EF4-FFF2-40B4-BE49-F238E27FC236}">
                <a16:creationId xmlns:a16="http://schemas.microsoft.com/office/drawing/2014/main" id="{DCCAB499-2FB2-D465-DD80-C1EF3244D1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4269" y="1941245"/>
            <a:ext cx="2895695" cy="4343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1942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2CC4D2E9-B456-6A5A-CD5F-DD835995518E}"/>
              </a:ext>
            </a:extLst>
          </p:cNvPr>
          <p:cNvSpPr/>
          <p:nvPr/>
        </p:nvSpPr>
        <p:spPr>
          <a:xfrm>
            <a:off x="7865279" y="1340425"/>
            <a:ext cx="3653621" cy="1017068"/>
          </a:xfrm>
          <a:prstGeom prst="rect">
            <a:avLst/>
          </a:prstGeom>
        </p:spPr>
        <p:txBody>
          <a:bodyPr wrap="none" anchor="b" anchorCtr="0">
            <a:normAutofit/>
          </a:bodyPr>
          <a:lstStyle/>
          <a:p>
            <a:pPr algn="ctr">
              <a:buSzPct val="25000"/>
            </a:pPr>
            <a:r>
              <a:rPr lang="zh-CN" altLang="en-US" sz="6000" b="1" dirty="0">
                <a:solidFill>
                  <a:schemeClr val="accent1"/>
                </a:solidFill>
                <a:latin typeface="Microsoft YaHei" panose="020B0503020204020204" pitchFamily="34" charset="-122"/>
                <a:ea typeface="Microsoft YaHei" panose="020B0503020204020204" pitchFamily="34" charset="-122"/>
              </a:rPr>
              <a:t>目录</a:t>
            </a:r>
            <a:endParaRPr lang="en-US" altLang="zh-CN" sz="6000" b="1" dirty="0">
              <a:solidFill>
                <a:schemeClr val="accent1"/>
              </a:solidFill>
              <a:latin typeface="Microsoft YaHei" panose="020B0503020204020204" pitchFamily="34" charset="-122"/>
              <a:ea typeface="Microsoft YaHei" panose="020B0503020204020204" pitchFamily="34" charset="-122"/>
            </a:endParaRPr>
          </a:p>
        </p:txBody>
      </p:sp>
      <p:grpSp>
        <p:nvGrpSpPr>
          <p:cNvPr id="6" name="组合 5">
            <a:extLst>
              <a:ext uri="{FF2B5EF4-FFF2-40B4-BE49-F238E27FC236}">
                <a16:creationId xmlns:a16="http://schemas.microsoft.com/office/drawing/2014/main" id="{44A964A7-039A-8534-36A5-0195F5637B4A}"/>
              </a:ext>
            </a:extLst>
          </p:cNvPr>
          <p:cNvGrpSpPr/>
          <p:nvPr/>
        </p:nvGrpSpPr>
        <p:grpSpPr>
          <a:xfrm>
            <a:off x="660400" y="2490830"/>
            <a:ext cx="7463183" cy="2244638"/>
            <a:chOff x="660400" y="2490830"/>
            <a:chExt cx="7463183" cy="2244638"/>
          </a:xfrm>
        </p:grpSpPr>
        <p:grpSp>
          <p:nvGrpSpPr>
            <p:cNvPr id="8" name="组合 7">
              <a:extLst>
                <a:ext uri="{FF2B5EF4-FFF2-40B4-BE49-F238E27FC236}">
                  <a16:creationId xmlns:a16="http://schemas.microsoft.com/office/drawing/2014/main" id="{4E96151C-165D-822F-EEF2-66F8347D7922}"/>
                </a:ext>
              </a:extLst>
            </p:cNvPr>
            <p:cNvGrpSpPr/>
            <p:nvPr/>
          </p:nvGrpSpPr>
          <p:grpSpPr>
            <a:xfrm>
              <a:off x="660400" y="2490830"/>
              <a:ext cx="7463183" cy="922210"/>
              <a:chOff x="465504" y="3403288"/>
              <a:chExt cx="11311840" cy="1397781"/>
            </a:xfrm>
          </p:grpSpPr>
          <p:sp>
            <p:nvSpPr>
              <p:cNvPr id="15" name="矩形: 圆角 14">
                <a:extLst>
                  <a:ext uri="{FF2B5EF4-FFF2-40B4-BE49-F238E27FC236}">
                    <a16:creationId xmlns:a16="http://schemas.microsoft.com/office/drawing/2014/main" id="{460DF100-7006-DD0C-ED88-ACDF82A12021}"/>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创新创业风险认知</a:t>
                </a:r>
              </a:p>
            </p:txBody>
          </p:sp>
          <p:sp>
            <p:nvSpPr>
              <p:cNvPr id="16" name="矩形: 圆角 15">
                <a:extLst>
                  <a:ext uri="{FF2B5EF4-FFF2-40B4-BE49-F238E27FC236}">
                    <a16:creationId xmlns:a16="http://schemas.microsoft.com/office/drawing/2014/main" id="{459F8377-EB6F-5AF7-3763-7B76EDE8B8F9}"/>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7.1</a:t>
                </a:r>
                <a:endParaRPr sz="2800" b="1" dirty="0">
                  <a:solidFill>
                    <a:srgbClr val="FFFFFF"/>
                  </a:solidFill>
                  <a:latin typeface="Microsoft YaHei" panose="020B0503020204020204" pitchFamily="34" charset="-122"/>
                  <a:ea typeface="Microsoft YaHei" panose="020B0503020204020204" pitchFamily="34" charset="-122"/>
                </a:endParaRPr>
              </a:p>
            </p:txBody>
          </p:sp>
        </p:grpSp>
        <p:grpSp>
          <p:nvGrpSpPr>
            <p:cNvPr id="9" name="组合 8">
              <a:extLst>
                <a:ext uri="{FF2B5EF4-FFF2-40B4-BE49-F238E27FC236}">
                  <a16:creationId xmlns:a16="http://schemas.microsoft.com/office/drawing/2014/main" id="{F46B08E4-1C11-A969-CC9A-CF192DA61F34}"/>
                </a:ext>
              </a:extLst>
            </p:cNvPr>
            <p:cNvGrpSpPr/>
            <p:nvPr/>
          </p:nvGrpSpPr>
          <p:grpSpPr>
            <a:xfrm>
              <a:off x="660400" y="3812498"/>
              <a:ext cx="7463183" cy="922970"/>
              <a:chOff x="465504" y="3344387"/>
              <a:chExt cx="11311840" cy="1398934"/>
            </a:xfrm>
          </p:grpSpPr>
          <p:sp>
            <p:nvSpPr>
              <p:cNvPr id="13" name="矩形: 圆角 12">
                <a:extLst>
                  <a:ext uri="{FF2B5EF4-FFF2-40B4-BE49-F238E27FC236}">
                    <a16:creationId xmlns:a16="http://schemas.microsoft.com/office/drawing/2014/main" id="{0F09A8A6-733F-D4B7-4F67-B6E91D06CABA}"/>
                  </a:ext>
                </a:extLst>
              </p:cNvPr>
              <p:cNvSpPr/>
              <p:nvPr/>
            </p:nvSpPr>
            <p:spPr>
              <a:xfrm>
                <a:off x="689800" y="3344387"/>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六种常见的创新创业风险</a:t>
                </a:r>
              </a:p>
            </p:txBody>
          </p:sp>
          <p:sp>
            <p:nvSpPr>
              <p:cNvPr id="14" name="矩形: 圆角 13">
                <a:extLst>
                  <a:ext uri="{FF2B5EF4-FFF2-40B4-BE49-F238E27FC236}">
                    <a16:creationId xmlns:a16="http://schemas.microsoft.com/office/drawing/2014/main" id="{F3724E38-4BD2-17C4-5E45-63DEBE8B9B35}"/>
                  </a:ext>
                </a:extLst>
              </p:cNvPr>
              <p:cNvSpPr/>
              <p:nvPr/>
            </p:nvSpPr>
            <p:spPr>
              <a:xfrm>
                <a:off x="465504" y="3345540"/>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7.2</a:t>
                </a:r>
                <a:endParaRPr sz="2800" b="1" dirty="0">
                  <a:solidFill>
                    <a:srgbClr val="FFFFFF"/>
                  </a:solidFill>
                  <a:latin typeface="Microsoft YaHei" panose="020B0503020204020204" pitchFamily="34" charset="-122"/>
                  <a:ea typeface="Microsoft YaHei" panose="020B0503020204020204" pitchFamily="34" charset="-122"/>
                </a:endParaRPr>
              </a:p>
            </p:txBody>
          </p:sp>
        </p:grpSp>
      </p:grpSp>
      <p:sp>
        <p:nvSpPr>
          <p:cNvPr id="56" name="矩形 55">
            <a:extLst>
              <a:ext uri="{FF2B5EF4-FFF2-40B4-BE49-F238E27FC236}">
                <a16:creationId xmlns:a16="http://schemas.microsoft.com/office/drawing/2014/main" id="{37F42DD4-FCDA-337E-040A-9FB6AC8B901F}"/>
              </a:ext>
            </a:extLst>
          </p:cNvPr>
          <p:cNvSpPr>
            <a:spLocks noChangeAspect="1"/>
          </p:cNvSpPr>
          <p:nvPr/>
        </p:nvSpPr>
        <p:spPr>
          <a:xfrm>
            <a:off x="6235125" y="3710609"/>
            <a:ext cx="5956875" cy="3147391"/>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4102A-B67A-3EAC-E130-8C8198A0060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4D0E798-613D-1D49-49D9-86FC4E2C59E9}"/>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3" name="object 20">
            <a:extLst>
              <a:ext uri="{FF2B5EF4-FFF2-40B4-BE49-F238E27FC236}">
                <a16:creationId xmlns:a16="http://schemas.microsoft.com/office/drawing/2014/main" id="{FBA15270-732E-1B8B-A329-8AAAF0ABA83B}"/>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endParaRPr lang="en-US" altLang="zh-CN" sz="1900" dirty="0"/>
          </a:p>
        </p:txBody>
      </p:sp>
      <p:sp>
        <p:nvSpPr>
          <p:cNvPr id="4" name="object 9">
            <a:extLst>
              <a:ext uri="{FF2B5EF4-FFF2-40B4-BE49-F238E27FC236}">
                <a16:creationId xmlns:a16="http://schemas.microsoft.com/office/drawing/2014/main" id="{FA93A606-B634-F5A0-AFB0-9094185A21D9}"/>
              </a:ext>
            </a:extLst>
          </p:cNvPr>
          <p:cNvSpPr/>
          <p:nvPr/>
        </p:nvSpPr>
        <p:spPr>
          <a:xfrm>
            <a:off x="3389243" y="1135364"/>
            <a:ext cx="8547653" cy="463779"/>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从濒临破产到起死回生，瑞幸咖啡如何“逆天改命”？</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152EE70C-4EF8-E896-E758-DA1E361320A2}"/>
              </a:ext>
            </a:extLst>
          </p:cNvPr>
          <p:cNvGrpSpPr/>
          <p:nvPr/>
        </p:nvGrpSpPr>
        <p:grpSpPr>
          <a:xfrm>
            <a:off x="3374955" y="1135364"/>
            <a:ext cx="469503" cy="468000"/>
            <a:chOff x="1887936" y="875619"/>
            <a:chExt cx="316301" cy="312772"/>
          </a:xfrm>
        </p:grpSpPr>
        <p:sp>
          <p:nvSpPr>
            <p:cNvPr id="10" name="object 11">
              <a:extLst>
                <a:ext uri="{FF2B5EF4-FFF2-40B4-BE49-F238E27FC236}">
                  <a16:creationId xmlns:a16="http://schemas.microsoft.com/office/drawing/2014/main" id="{671FC62F-E6AD-D893-436D-8F9837D7515F}"/>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FE50B676-4971-51A6-4CB7-A191D2B6ECBC}"/>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299F1E64-681D-A9DA-91B6-C3A653FD6B7E}"/>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
        <p:nvSpPr>
          <p:cNvPr id="6" name="文本框 5">
            <a:extLst>
              <a:ext uri="{FF2B5EF4-FFF2-40B4-BE49-F238E27FC236}">
                <a16:creationId xmlns:a16="http://schemas.microsoft.com/office/drawing/2014/main" id="{4BC418DC-F738-935C-C05E-6210A987BB25}"/>
              </a:ext>
            </a:extLst>
          </p:cNvPr>
          <p:cNvSpPr txBox="1"/>
          <p:nvPr/>
        </p:nvSpPr>
        <p:spPr>
          <a:xfrm>
            <a:off x="814812" y="1783858"/>
            <a:ext cx="10704088" cy="458459"/>
          </a:xfrm>
          <a:prstGeom prst="rect">
            <a:avLst/>
          </a:prstGeom>
          <a:noFill/>
        </p:spPr>
        <p:txBody>
          <a:bodyPr wrap="square">
            <a:spAutoFit/>
          </a:bodyPr>
          <a:lstStyle/>
          <a:p>
            <a:pPr indent="457200" algn="just">
              <a:lnSpc>
                <a:spcPct val="150000"/>
              </a:lnSpc>
            </a:pPr>
            <a:r>
              <a:rPr lang="zh-CN" altLang="en-US" dirty="0"/>
              <a:t>为了重塑品牌形象，瑞幸咖啡进行了以下大刀阔斧的自我改革。</a:t>
            </a:r>
            <a:endParaRPr lang="en-US" altLang="zh-CN" dirty="0"/>
          </a:p>
        </p:txBody>
      </p:sp>
      <p:pic>
        <p:nvPicPr>
          <p:cNvPr id="2050" name="Picture 2" descr="瑞幸咖啡×茅台联名推出“酱香拿铁”/疯狂动物城园区将开放/《奥本海默》海报火了__财经头条">
            <a:extLst>
              <a:ext uri="{FF2B5EF4-FFF2-40B4-BE49-F238E27FC236}">
                <a16:creationId xmlns:a16="http://schemas.microsoft.com/office/drawing/2014/main" id="{F64DDC13-1BA3-0835-2414-8093379B05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1922" y="2358870"/>
            <a:ext cx="2676120" cy="4007224"/>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a:extLst>
              <a:ext uri="{FF2B5EF4-FFF2-40B4-BE49-F238E27FC236}">
                <a16:creationId xmlns:a16="http://schemas.microsoft.com/office/drawing/2014/main" id="{B22CD055-26D1-EAEC-D0B3-B2475A2C4E5E}"/>
              </a:ext>
            </a:extLst>
          </p:cNvPr>
          <p:cNvSpPr txBox="1"/>
          <p:nvPr/>
        </p:nvSpPr>
        <p:spPr>
          <a:xfrm>
            <a:off x="3749761" y="2447316"/>
            <a:ext cx="7688381" cy="3920945"/>
          </a:xfrm>
          <a:prstGeom prst="rect">
            <a:avLst/>
          </a:prstGeom>
          <a:noFill/>
        </p:spPr>
        <p:txBody>
          <a:bodyPr wrap="square">
            <a:spAutoFit/>
          </a:bodyPr>
          <a:lstStyle/>
          <a:p>
            <a:pPr indent="457200" algn="just">
              <a:lnSpc>
                <a:spcPct val="150000"/>
              </a:lnSpc>
            </a:pPr>
            <a:r>
              <a:rPr lang="zh-CN" altLang="en-US" sz="2000" b="1" dirty="0">
                <a:solidFill>
                  <a:srgbClr val="7030A0"/>
                </a:solidFill>
              </a:rPr>
              <a:t>①轻车上路</a:t>
            </a:r>
            <a:r>
              <a:rPr lang="zh-CN" altLang="en-US" dirty="0"/>
              <a:t>。瑞幸咖啡关掉一些房租成本过高，且盈利不理想的门店，把节省下来的资金全部用在盈利能力健康的自营店上面。与此同时，瑞幸咖啡也进一步放开了加盟，这些加盟店为瑞幸咖啡贡献现金流的同时，也进一步加强了瑞幸咖啡的品牌辐射能力和影响力。</a:t>
            </a:r>
            <a:endParaRPr lang="en-US" altLang="zh-CN" dirty="0"/>
          </a:p>
          <a:p>
            <a:pPr indent="457200" algn="just">
              <a:lnSpc>
                <a:spcPct val="150000"/>
              </a:lnSpc>
            </a:pPr>
            <a:r>
              <a:rPr lang="zh-CN" altLang="en-US" sz="2000" b="1" dirty="0">
                <a:solidFill>
                  <a:srgbClr val="7030A0"/>
                </a:solidFill>
              </a:rPr>
              <a:t>②打造爆款</a:t>
            </a:r>
            <a:r>
              <a:rPr lang="zh-CN" altLang="en-US" dirty="0"/>
              <a:t>。根据瑞幸咖啡官方发布的数据，其于</a:t>
            </a:r>
            <a:r>
              <a:rPr lang="en-US" altLang="zh-CN" dirty="0"/>
              <a:t>2023</a:t>
            </a:r>
            <a:r>
              <a:rPr lang="zh-CN" altLang="en-US" dirty="0"/>
              <a:t>年</a:t>
            </a:r>
            <a:r>
              <a:rPr lang="en-US" altLang="zh-CN" dirty="0"/>
              <a:t>9</a:t>
            </a:r>
            <a:r>
              <a:rPr lang="zh-CN" altLang="en-US" dirty="0"/>
              <a:t>月</a:t>
            </a:r>
            <a:r>
              <a:rPr lang="en-US" altLang="zh-CN" dirty="0"/>
              <a:t>4</a:t>
            </a:r>
            <a:r>
              <a:rPr lang="zh-CN" altLang="en-US" dirty="0"/>
              <a:t>日上市的</a:t>
            </a:r>
            <a:r>
              <a:rPr lang="zh-CN" altLang="en-US" sz="2000" b="1" u="sng" dirty="0">
                <a:solidFill>
                  <a:srgbClr val="C00000"/>
                </a:solidFill>
              </a:rPr>
              <a:t>酱香拿铁</a:t>
            </a:r>
            <a:r>
              <a:rPr lang="zh-CN" altLang="en-US" dirty="0"/>
              <a:t>，首日卖出</a:t>
            </a:r>
            <a:r>
              <a:rPr lang="en-US" altLang="zh-CN" dirty="0"/>
              <a:t>542</a:t>
            </a:r>
            <a:r>
              <a:rPr lang="zh-CN" altLang="en-US" dirty="0"/>
              <a:t>万杯，销售额破亿元，刷新单品销售纪录。酱香拿铁成为瑞幸咖啡的又一个超级单品。在这之前，瑞幸咖啡打造的生椰拿铁、丝绒拿铁，以及与椰树椰汁联名的椰云拿铁、与</a:t>
            </a:r>
            <a:r>
              <a:rPr lang="en-US" altLang="zh-CN" dirty="0"/>
              <a:t>JOJO</a:t>
            </a:r>
            <a:r>
              <a:rPr lang="zh-CN" altLang="en-US" dirty="0"/>
              <a:t>联名的生酪拿铁、与哆啦</a:t>
            </a:r>
            <a:r>
              <a:rPr lang="en-US" altLang="zh-CN" dirty="0"/>
              <a:t>A</a:t>
            </a:r>
            <a:r>
              <a:rPr lang="zh-CN" altLang="en-US" dirty="0"/>
              <a:t>梦联名的冰吸生椰拿铁等都是现象级爆款。</a:t>
            </a:r>
            <a:endParaRPr lang="en-US" altLang="zh-CN" dirty="0"/>
          </a:p>
        </p:txBody>
      </p:sp>
    </p:spTree>
    <p:extLst>
      <p:ext uri="{BB962C8B-B14F-4D97-AF65-F5344CB8AC3E}">
        <p14:creationId xmlns:p14="http://schemas.microsoft.com/office/powerpoint/2010/main" val="1477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3FEA3-9DC8-6E54-3E1D-F7FD75A03AA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16EA77A-AADD-4A18-605B-E998412D6282}"/>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3" name="object 20">
            <a:extLst>
              <a:ext uri="{FF2B5EF4-FFF2-40B4-BE49-F238E27FC236}">
                <a16:creationId xmlns:a16="http://schemas.microsoft.com/office/drawing/2014/main" id="{A2EE1025-39B3-845E-2E3F-5423401967E9}"/>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endParaRPr lang="zh-CN" altLang="en-US" sz="1900" dirty="0">
              <a:latin typeface="Microsoft YaHei" panose="020B0503020204020204" pitchFamily="34" charset="-122"/>
              <a:ea typeface="Microsoft YaHei" panose="020B0503020204020204" pitchFamily="34" charset="-122"/>
              <a:cs typeface="Lantinghei SC Extralight"/>
            </a:endParaRPr>
          </a:p>
        </p:txBody>
      </p:sp>
      <p:sp>
        <p:nvSpPr>
          <p:cNvPr id="4" name="object 9">
            <a:extLst>
              <a:ext uri="{FF2B5EF4-FFF2-40B4-BE49-F238E27FC236}">
                <a16:creationId xmlns:a16="http://schemas.microsoft.com/office/drawing/2014/main" id="{6E1354F8-EB23-8AFE-DD75-62FC5B64E990}"/>
              </a:ext>
            </a:extLst>
          </p:cNvPr>
          <p:cNvSpPr/>
          <p:nvPr/>
        </p:nvSpPr>
        <p:spPr>
          <a:xfrm>
            <a:off x="3389243" y="1135364"/>
            <a:ext cx="8547653" cy="463779"/>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从濒临破产到起死回生，瑞幸咖啡如何“逆天改命”？</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059336C5-249B-F7CB-AE88-F2110A29F928}"/>
              </a:ext>
            </a:extLst>
          </p:cNvPr>
          <p:cNvGrpSpPr/>
          <p:nvPr/>
        </p:nvGrpSpPr>
        <p:grpSpPr>
          <a:xfrm>
            <a:off x="3374955" y="1135364"/>
            <a:ext cx="469503" cy="468000"/>
            <a:chOff x="1887936" y="875619"/>
            <a:chExt cx="316301" cy="312772"/>
          </a:xfrm>
        </p:grpSpPr>
        <p:sp>
          <p:nvSpPr>
            <p:cNvPr id="10" name="object 11">
              <a:extLst>
                <a:ext uri="{FF2B5EF4-FFF2-40B4-BE49-F238E27FC236}">
                  <a16:creationId xmlns:a16="http://schemas.microsoft.com/office/drawing/2014/main" id="{FA6253B4-E2B5-9EE1-095F-484478C88E42}"/>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8CE24929-D458-66D2-7E33-BF1670553EA0}"/>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ADDA6F95-8A54-C765-5482-557CE65235B5}"/>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
        <p:nvSpPr>
          <p:cNvPr id="6" name="文本框 5">
            <a:extLst>
              <a:ext uri="{FF2B5EF4-FFF2-40B4-BE49-F238E27FC236}">
                <a16:creationId xmlns:a16="http://schemas.microsoft.com/office/drawing/2014/main" id="{82AC5DFD-70C5-C1DB-2E4E-A17DBA0212B7}"/>
              </a:ext>
            </a:extLst>
          </p:cNvPr>
          <p:cNvSpPr txBox="1"/>
          <p:nvPr/>
        </p:nvSpPr>
        <p:spPr>
          <a:xfrm>
            <a:off x="747657" y="1640999"/>
            <a:ext cx="10703858" cy="1705403"/>
          </a:xfrm>
          <a:prstGeom prst="rect">
            <a:avLst/>
          </a:prstGeom>
          <a:noFill/>
        </p:spPr>
        <p:txBody>
          <a:bodyPr wrap="square">
            <a:spAutoFit/>
          </a:bodyPr>
          <a:lstStyle/>
          <a:p>
            <a:pPr indent="457200" algn="just">
              <a:lnSpc>
                <a:spcPct val="150000"/>
              </a:lnSpc>
            </a:pPr>
            <a:r>
              <a:rPr lang="zh-CN" altLang="en-US" dirty="0"/>
              <a:t>③私域运营。瑞幸咖啡通过首杯免费和发放大额优惠券等手段，将消费者从线下门店、小程序、公众号、微博引流至官方</a:t>
            </a:r>
            <a:r>
              <a:rPr lang="en-US" altLang="zh-CN" dirty="0"/>
              <a:t>App</a:t>
            </a:r>
            <a:r>
              <a:rPr lang="zh-CN" altLang="en-US" dirty="0"/>
              <a:t>下单，实现平台私域流量的积累，在新冠疫情发生后，瑞幸咖啡又开始转战社群运营，此举极大地提升了瑞幸咖啡的销量和用户黏度。可以肯定的是，已经实现盈利的瑞幸咖啡在未来还会持续为消费者创造惊喜，从而真正做到能在国内甚至国际赛道上和星巴克等知名咖啡品牌一决高下。</a:t>
            </a:r>
            <a:endParaRPr lang="zh-CN" altLang="en-US" dirty="0">
              <a:latin typeface="Microsoft YaHei" panose="020B0503020204020204" pitchFamily="34" charset="-122"/>
              <a:ea typeface="Microsoft YaHei" panose="020B0503020204020204" pitchFamily="34" charset="-122"/>
              <a:cs typeface="Lantinghei SC Extralight"/>
            </a:endParaRPr>
          </a:p>
        </p:txBody>
      </p:sp>
      <p:sp>
        <p:nvSpPr>
          <p:cNvPr id="8" name="文本框 7">
            <a:extLst>
              <a:ext uri="{FF2B5EF4-FFF2-40B4-BE49-F238E27FC236}">
                <a16:creationId xmlns:a16="http://schemas.microsoft.com/office/drawing/2014/main" id="{1C0DC7FD-6DD5-DC56-55AA-DFF4C28B49F4}"/>
              </a:ext>
            </a:extLst>
          </p:cNvPr>
          <p:cNvSpPr txBox="1"/>
          <p:nvPr/>
        </p:nvSpPr>
        <p:spPr>
          <a:xfrm>
            <a:off x="794720" y="3801695"/>
            <a:ext cx="10559975" cy="2166619"/>
          </a:xfrm>
          <a:prstGeom prst="rect">
            <a:avLst/>
          </a:prstGeom>
          <a:noFill/>
        </p:spPr>
        <p:txBody>
          <a:bodyPr wrap="square">
            <a:spAutoFit/>
          </a:bodyPr>
          <a:lstStyle/>
          <a:p>
            <a:pPr algn="just">
              <a:lnSpc>
                <a:spcPct val="150000"/>
              </a:lnSpc>
            </a:pPr>
            <a:r>
              <a:rPr lang="zh-CN" altLang="en-US" sz="2000" b="1" dirty="0">
                <a:solidFill>
                  <a:srgbClr val="7030A0"/>
                </a:solidFill>
              </a:rPr>
              <a:t>案例解读</a:t>
            </a:r>
            <a:endParaRPr lang="en-US" altLang="zh-CN" sz="2000" b="1" dirty="0">
              <a:solidFill>
                <a:srgbClr val="7030A0"/>
              </a:solidFill>
            </a:endParaRPr>
          </a:p>
          <a:p>
            <a:pPr algn="just">
              <a:lnSpc>
                <a:spcPct val="150000"/>
              </a:lnSpc>
            </a:pPr>
            <a:r>
              <a:rPr lang="zh-CN" altLang="en-US" dirty="0"/>
              <a:t>瑞幸咖啡在财务风险暴雷事件后，通过内外部问题的解决（破产重组、投资者赔偿、控制权变更等），叠加产品端的爆发和持续拓店等动作，最终实现了逆风翻盘。在咖啡赛道市场同质化竞争激烈的今日，瑞幸咖啡逐渐校准了其产品的底层逻辑，调淡了咖啡中的苦味，再搭配上“奶茶化”，从而在新的赛道上明确了自己的产品定位，也建立了真正的市场优势。</a:t>
            </a:r>
          </a:p>
        </p:txBody>
      </p:sp>
      <p:cxnSp>
        <p:nvCxnSpPr>
          <p:cNvPr id="14" name="直接箭头连接符 13">
            <a:extLst>
              <a:ext uri="{FF2B5EF4-FFF2-40B4-BE49-F238E27FC236}">
                <a16:creationId xmlns:a16="http://schemas.microsoft.com/office/drawing/2014/main" id="{9EBA8BC3-96BA-01C9-2C39-0F93CE293203}"/>
              </a:ext>
            </a:extLst>
          </p:cNvPr>
          <p:cNvCxnSpPr/>
          <p:nvPr/>
        </p:nvCxnSpPr>
        <p:spPr>
          <a:xfrm>
            <a:off x="946673" y="3646844"/>
            <a:ext cx="10343478" cy="0"/>
          </a:xfrm>
          <a:prstGeom prst="straightConnector1">
            <a:avLst/>
          </a:prstGeom>
          <a:ln w="19050">
            <a:solidFill>
              <a:srgbClr val="7030A0"/>
            </a:solidFill>
            <a:prstDash val="lgDashDot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4292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F4F5A-E7A0-CE05-E0E0-A52F9BA9847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D050FD9-F9A7-26CF-8CB4-1C557ACB2C8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359C067C-A9B6-6DF6-ABD0-F4591AE02B08}"/>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endParaRPr lang="en-US" altLang="zh-CN" sz="2000" b="1" spc="-11" dirty="0">
              <a:solidFill>
                <a:srgbClr val="00AEEF"/>
              </a:solidFill>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dirty="0"/>
              <a:t>提高对创新创业风险的应对能力。</a:t>
            </a:r>
            <a:endParaRPr lang="en-US" altLang="zh-CN" sz="2000" dirty="0"/>
          </a:p>
          <a:p>
            <a:pPr indent="457200">
              <a:lnSpc>
                <a:spcPct val="150000"/>
              </a:lnSpc>
            </a:pPr>
            <a:endParaRPr lang="en-US" altLang="zh-CN" sz="2000" dirty="0"/>
          </a:p>
          <a:p>
            <a:pPr indent="457200">
              <a:lnSpc>
                <a:spcPct val="150000"/>
              </a:lnSpc>
            </a:pPr>
            <a:endParaRPr lang="en-US" altLang="zh-CN" sz="2000" dirty="0"/>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dirty="0"/>
              <a:t>请全班同学思考大学生创新创业过程中容易出现的突发风险事件（如竞争对手推出新产品、核心员工被挖走、网络上出现一条关于本公司产品的负面新闻等），每人在便利贴上填写一件突发风险事件，放入大纸箱中并打乱顺序。</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63EE0FC4-718E-A935-2CE1-DA31FE4C2FFE}"/>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突发风险事件沙盘游戏</a:t>
            </a:r>
          </a:p>
        </p:txBody>
      </p:sp>
      <p:grpSp>
        <p:nvGrpSpPr>
          <p:cNvPr id="5" name="组合 4">
            <a:extLst>
              <a:ext uri="{FF2B5EF4-FFF2-40B4-BE49-F238E27FC236}">
                <a16:creationId xmlns:a16="http://schemas.microsoft.com/office/drawing/2014/main" id="{C4444BFB-AF45-4184-B280-188DAA7B6CD6}"/>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546F4A81-4EA0-BA25-1A25-B9FCBAA5DEE3}"/>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2AA76A9E-D0B0-551D-DB53-F83282C4CB22}"/>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1202009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A9259-AB3C-66BB-1DE9-CF1EFC49432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980A2B1-335D-F325-8845-B967D6FFB19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41B835F3-5E39-EFCD-01C3-2EF67DE2F497}"/>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endParaRPr lang="en-US" altLang="zh-CN" sz="2000" b="1" spc="-11" dirty="0">
              <a:solidFill>
                <a:srgbClr val="00AEEF"/>
              </a:solidFill>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rPr>
              <a:t>活动过程</a:t>
            </a:r>
          </a:p>
          <a:p>
            <a:pPr indent="457200">
              <a:lnSpc>
                <a:spcPct val="150000"/>
              </a:lnSpc>
            </a:pPr>
            <a:r>
              <a:rPr lang="zh-CN" altLang="en-US" sz="2000" dirty="0"/>
              <a:t>请全班同学思考大学生创新创业过程中容易出现的突发风险事件（如竞争对手推出新产品、核心员工被挖走、网络上出现一条关于本公司产品的负面新闻等），每人在便利贴上填写一件突发风险事件，放入大纸箱中并打乱顺序。</a:t>
            </a:r>
            <a:endParaRPr lang="en-US" altLang="zh-CN" sz="2000" dirty="0"/>
          </a:p>
          <a:p>
            <a:pPr indent="457200">
              <a:lnSpc>
                <a:spcPct val="150000"/>
              </a:lnSpc>
            </a:pP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endParaRPr lang="zh-CN" altLang="en-US" sz="2000" spc="-11"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活动总结</a:t>
            </a:r>
          </a:p>
          <a:p>
            <a:pPr indent="457200">
              <a:lnSpc>
                <a:spcPct val="150000"/>
              </a:lnSpc>
            </a:pPr>
            <a:r>
              <a:rPr lang="zh-CN" altLang="en-US" sz="2000" dirty="0"/>
              <a:t>在发现问题、思考问题、解决问题的过程中集思广益、开阔思路、激发灵感，逐步提升应对创新创业风险的能力。</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842AE455-3742-DB35-67E7-60159E856195}"/>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突发风险事件沙盘游戏</a:t>
            </a:r>
          </a:p>
        </p:txBody>
      </p:sp>
      <p:grpSp>
        <p:nvGrpSpPr>
          <p:cNvPr id="5" name="组合 4">
            <a:extLst>
              <a:ext uri="{FF2B5EF4-FFF2-40B4-BE49-F238E27FC236}">
                <a16:creationId xmlns:a16="http://schemas.microsoft.com/office/drawing/2014/main" id="{BFC34FC6-5B34-4C1B-FA6B-6C9827BDB391}"/>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4054F3D0-7272-4395-92E0-6645B43041A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E9321B50-A8B2-01DF-B5A6-1A8DABB18CC9}"/>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441092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17E24-533F-3393-CA29-9436A22F024F}"/>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B451B503-5A5F-C03C-2797-B25BA1D6DEFA}"/>
              </a:ext>
            </a:extLst>
          </p:cNvPr>
          <p:cNvSpPr>
            <a:spLocks noGrp="1"/>
          </p:cNvSpPr>
          <p:nvPr>
            <p:ph type="title" hasCustomPrompt="1"/>
          </p:nvPr>
        </p:nvSpPr>
        <p:spPr>
          <a:xfrm>
            <a:off x="5451475" y="1944146"/>
            <a:ext cx="6356350"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7.2</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六种常见的创新创业风险</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1452008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7586B-28E5-A013-6F3D-2E04D9E0AF1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B2584E3-C5A9-A12A-613F-06B94A4AE79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7.2.1</a:t>
            </a:r>
            <a:r>
              <a:rPr lang="zh-CN" altLang="en-US" sz="3200" dirty="0">
                <a:solidFill>
                  <a:schemeClr val="tx1"/>
                </a:solidFill>
                <a:latin typeface="Microsoft YaHei" panose="020B0503020204020204" pitchFamily="34" charset="-122"/>
                <a:ea typeface="Microsoft YaHei" panose="020B0503020204020204" pitchFamily="34" charset="-122"/>
              </a:rPr>
              <a:t>项目风险</a:t>
            </a:r>
          </a:p>
        </p:txBody>
      </p:sp>
      <p:sp>
        <p:nvSpPr>
          <p:cNvPr id="4" name="文本框 3">
            <a:extLst>
              <a:ext uri="{FF2B5EF4-FFF2-40B4-BE49-F238E27FC236}">
                <a16:creationId xmlns:a16="http://schemas.microsoft.com/office/drawing/2014/main" id="{E0C3BA1E-5577-9E5E-E605-EEEEC4E90B5F}"/>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项目风险认知</a:t>
            </a:r>
          </a:p>
        </p:txBody>
      </p:sp>
      <p:grpSp>
        <p:nvGrpSpPr>
          <p:cNvPr id="7" name="组合 6">
            <a:extLst>
              <a:ext uri="{FF2B5EF4-FFF2-40B4-BE49-F238E27FC236}">
                <a16:creationId xmlns:a16="http://schemas.microsoft.com/office/drawing/2014/main" id="{DEB2A346-785A-C191-82B1-326C415DB33E}"/>
              </a:ext>
            </a:extLst>
          </p:cNvPr>
          <p:cNvGrpSpPr/>
          <p:nvPr/>
        </p:nvGrpSpPr>
        <p:grpSpPr>
          <a:xfrm>
            <a:off x="656834" y="1819303"/>
            <a:ext cx="10912447" cy="4227225"/>
            <a:chOff x="656834" y="1819303"/>
            <a:chExt cx="10912447" cy="4227225"/>
          </a:xfrm>
        </p:grpSpPr>
        <p:grpSp>
          <p:nvGrpSpPr>
            <p:cNvPr id="10" name="组合 9">
              <a:extLst>
                <a:ext uri="{FF2B5EF4-FFF2-40B4-BE49-F238E27FC236}">
                  <a16:creationId xmlns:a16="http://schemas.microsoft.com/office/drawing/2014/main" id="{DD35688A-DDF5-DC37-D82C-B69F76A1ADCC}"/>
                </a:ext>
              </a:extLst>
            </p:cNvPr>
            <p:cNvGrpSpPr/>
            <p:nvPr/>
          </p:nvGrpSpPr>
          <p:grpSpPr>
            <a:xfrm>
              <a:off x="656834" y="1819303"/>
              <a:ext cx="10912443" cy="1018617"/>
              <a:chOff x="7005203" y="892468"/>
              <a:chExt cx="4422714" cy="1092160"/>
            </a:xfrm>
          </p:grpSpPr>
          <p:sp>
            <p:nvSpPr>
              <p:cNvPr id="23" name="任意多边形: 形状 19">
                <a:extLst>
                  <a:ext uri="{FF2B5EF4-FFF2-40B4-BE49-F238E27FC236}">
                    <a16:creationId xmlns:a16="http://schemas.microsoft.com/office/drawing/2014/main" id="{9ABF20E7-FB2B-2FA0-279F-4C31966A09E4}"/>
                  </a:ext>
                </a:extLst>
              </p:cNvPr>
              <p:cNvSpPr/>
              <p:nvPr/>
            </p:nvSpPr>
            <p:spPr bwMode="auto">
              <a:xfrm>
                <a:off x="7005203" y="1080325"/>
                <a:ext cx="276532" cy="716445"/>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a:latin typeface="Microsoft YaHei" panose="020B0503020204020204" pitchFamily="34" charset="-122"/>
                  <a:ea typeface="Microsoft YaHei" panose="020B0503020204020204" pitchFamily="34" charset="-122"/>
                </a:endParaRPr>
              </a:p>
            </p:txBody>
          </p:sp>
          <p:sp>
            <p:nvSpPr>
              <p:cNvPr id="26" name="文本框 25">
                <a:extLst>
                  <a:ext uri="{FF2B5EF4-FFF2-40B4-BE49-F238E27FC236}">
                    <a16:creationId xmlns:a16="http://schemas.microsoft.com/office/drawing/2014/main" id="{4922B2A2-C386-8403-CDDC-DA805BD1D858}"/>
                  </a:ext>
                </a:extLst>
              </p:cNvPr>
              <p:cNvSpPr txBox="1"/>
              <p:nvPr/>
            </p:nvSpPr>
            <p:spPr bwMode="auto">
              <a:xfrm>
                <a:off x="7295564" y="892468"/>
                <a:ext cx="4132353" cy="109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4999">
                  <a:lnSpc>
                    <a:spcPct val="150000"/>
                  </a:lnSpc>
                </a:pPr>
                <a:r>
                  <a:rPr lang="zh-CN" altLang="en-US" sz="2000" b="1" dirty="0">
                    <a:latin typeface="Microsoft YaHei" panose="020B0503020204020204" pitchFamily="34" charset="-122"/>
                    <a:ea typeface="Microsoft YaHei" panose="020B0503020204020204" pitchFamily="34" charset="-122"/>
                  </a:rPr>
                  <a:t>小米创始人雷军曾说过：“站在风口上，猪都可以飞起来。”这句话一度成为很多创新创业者不断引用的金句，以至于很多人认为只要能够抓住风口，无论做什么项目都可以日进斗金。</a:t>
                </a:r>
              </a:p>
            </p:txBody>
          </p:sp>
        </p:grpSp>
        <p:grpSp>
          <p:nvGrpSpPr>
            <p:cNvPr id="11" name="组合 10">
              <a:extLst>
                <a:ext uri="{FF2B5EF4-FFF2-40B4-BE49-F238E27FC236}">
                  <a16:creationId xmlns:a16="http://schemas.microsoft.com/office/drawing/2014/main" id="{D11BF7B0-113B-A303-692E-1AC739234BF7}"/>
                </a:ext>
              </a:extLst>
            </p:cNvPr>
            <p:cNvGrpSpPr/>
            <p:nvPr/>
          </p:nvGrpSpPr>
          <p:grpSpPr>
            <a:xfrm>
              <a:off x="656835" y="3229878"/>
              <a:ext cx="10912446" cy="1038518"/>
              <a:chOff x="7005203" y="3146073"/>
              <a:chExt cx="4422715" cy="1113499"/>
            </a:xfrm>
          </p:grpSpPr>
          <p:sp>
            <p:nvSpPr>
              <p:cNvPr id="19" name="任意多边形: 形状 15">
                <a:extLst>
                  <a:ext uri="{FF2B5EF4-FFF2-40B4-BE49-F238E27FC236}">
                    <a16:creationId xmlns:a16="http://schemas.microsoft.com/office/drawing/2014/main" id="{7622CA62-2BED-1DE4-6D0C-990521846101}"/>
                  </a:ext>
                </a:extLst>
              </p:cNvPr>
              <p:cNvSpPr/>
              <p:nvPr/>
            </p:nvSpPr>
            <p:spPr bwMode="auto">
              <a:xfrm>
                <a:off x="7005203" y="3344600"/>
                <a:ext cx="276532" cy="716446"/>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a:latin typeface="Microsoft YaHei" panose="020B0503020204020204" pitchFamily="34" charset="-122"/>
                  <a:ea typeface="Microsoft YaHei" panose="020B0503020204020204" pitchFamily="34" charset="-122"/>
                </a:endParaRPr>
              </a:p>
            </p:txBody>
          </p:sp>
          <p:sp>
            <p:nvSpPr>
              <p:cNvPr id="22" name="文本框 21">
                <a:extLst>
                  <a:ext uri="{FF2B5EF4-FFF2-40B4-BE49-F238E27FC236}">
                    <a16:creationId xmlns:a16="http://schemas.microsoft.com/office/drawing/2014/main" id="{1B1AB7F0-8510-FEE9-535A-A7B18DA5EF02}"/>
                  </a:ext>
                </a:extLst>
              </p:cNvPr>
              <p:cNvSpPr txBox="1"/>
              <p:nvPr/>
            </p:nvSpPr>
            <p:spPr bwMode="auto">
              <a:xfrm>
                <a:off x="7295563" y="3146073"/>
                <a:ext cx="4132355" cy="111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5908">
                  <a:lnSpc>
                    <a:spcPct val="150000"/>
                  </a:lnSpc>
                </a:pPr>
                <a:r>
                  <a:rPr lang="zh-CN" altLang="en-US" sz="2000" b="1" dirty="0">
                    <a:latin typeface="Microsoft YaHei" panose="020B0503020204020204" pitchFamily="34" charset="-122"/>
                    <a:ea typeface="Microsoft YaHei" panose="020B0503020204020204" pitchFamily="34" charset="-122"/>
                  </a:rPr>
                  <a:t>现在很多创新创业者总认为，风口等于成功的敲门砖，只要找对了风口就能赚大钱。但事实往往并非如此。</a:t>
                </a:r>
                <a:endParaRPr lang="zh-CN" altLang="en-US" sz="2000" dirty="0">
                  <a:latin typeface="Microsoft YaHei" panose="020B0503020204020204" pitchFamily="34" charset="-122"/>
                  <a:ea typeface="Microsoft YaHei" panose="020B0503020204020204" pitchFamily="34" charset="-122"/>
                </a:endParaRPr>
              </a:p>
            </p:txBody>
          </p:sp>
        </p:grpSp>
        <p:grpSp>
          <p:nvGrpSpPr>
            <p:cNvPr id="12" name="组合 11">
              <a:extLst>
                <a:ext uri="{FF2B5EF4-FFF2-40B4-BE49-F238E27FC236}">
                  <a16:creationId xmlns:a16="http://schemas.microsoft.com/office/drawing/2014/main" id="{0193877F-ED45-4413-4CCF-8FB24604F5BB}"/>
                </a:ext>
              </a:extLst>
            </p:cNvPr>
            <p:cNvGrpSpPr/>
            <p:nvPr/>
          </p:nvGrpSpPr>
          <p:grpSpPr>
            <a:xfrm>
              <a:off x="656835" y="4660355"/>
              <a:ext cx="10912446" cy="1386173"/>
              <a:chOff x="7005203" y="4456089"/>
              <a:chExt cx="4422715" cy="1486253"/>
            </a:xfrm>
          </p:grpSpPr>
          <p:sp>
            <p:nvSpPr>
              <p:cNvPr id="15" name="任意多边形: 形状 11">
                <a:extLst>
                  <a:ext uri="{FF2B5EF4-FFF2-40B4-BE49-F238E27FC236}">
                    <a16:creationId xmlns:a16="http://schemas.microsoft.com/office/drawing/2014/main" id="{4C471145-9C61-A731-9864-2F00BB013807}"/>
                  </a:ext>
                </a:extLst>
              </p:cNvPr>
              <p:cNvSpPr/>
              <p:nvPr/>
            </p:nvSpPr>
            <p:spPr bwMode="auto">
              <a:xfrm>
                <a:off x="7005203" y="5038037"/>
                <a:ext cx="276532" cy="716445"/>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a:latin typeface="Microsoft YaHei" panose="020B0503020204020204" pitchFamily="34" charset="-122"/>
                  <a:ea typeface="Microsoft YaHei" panose="020B0503020204020204" pitchFamily="34" charset="-122"/>
                </a:endParaRPr>
              </a:p>
            </p:txBody>
          </p:sp>
          <p:sp>
            <p:nvSpPr>
              <p:cNvPr id="18" name="文本框 17">
                <a:extLst>
                  <a:ext uri="{FF2B5EF4-FFF2-40B4-BE49-F238E27FC236}">
                    <a16:creationId xmlns:a16="http://schemas.microsoft.com/office/drawing/2014/main" id="{93D05011-85E4-A4C6-28A1-776947DE26EB}"/>
                  </a:ext>
                </a:extLst>
              </p:cNvPr>
              <p:cNvSpPr txBox="1"/>
              <p:nvPr/>
            </p:nvSpPr>
            <p:spPr bwMode="auto">
              <a:xfrm>
                <a:off x="7295563" y="4456089"/>
                <a:ext cx="4132355" cy="148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6817">
                  <a:lnSpc>
                    <a:spcPct val="150000"/>
                  </a:lnSpc>
                </a:pPr>
                <a:endParaRPr lang="zh-CN" altLang="en-US" sz="2000" b="1" dirty="0">
                  <a:latin typeface="Microsoft YaHei" panose="020B0503020204020204" pitchFamily="34" charset="-122"/>
                  <a:ea typeface="Microsoft YaHei" panose="020B0503020204020204" pitchFamily="34" charset="-122"/>
                </a:endParaRPr>
              </a:p>
              <a:p>
                <a:pPr marR="6817">
                  <a:lnSpc>
                    <a:spcPct val="150000"/>
                  </a:lnSpc>
                </a:pPr>
                <a:r>
                  <a:rPr lang="zh-CN" altLang="en-US" sz="2000" b="1" dirty="0">
                    <a:latin typeface="Microsoft YaHei" panose="020B0503020204020204" pitchFamily="34" charset="-122"/>
                    <a:ea typeface="Microsoft YaHei" panose="020B0503020204020204" pitchFamily="34" charset="-122"/>
                  </a:rPr>
                  <a:t>纵观这些年不断涌现的创新创业风口，如红极一时的团购、电竞直播、网约车、共享经济等，它们吸引了无数渴望通过追逐风口获得成功的人，但在经历了残酷的竞争后，一些没有竞争力的企业得到的只有惨痛的失败和教训。</a:t>
                </a:r>
              </a:p>
            </p:txBody>
          </p:sp>
        </p:grpSp>
      </p:grpSp>
    </p:spTree>
    <p:extLst>
      <p:ext uri="{BB962C8B-B14F-4D97-AF65-F5344CB8AC3E}">
        <p14:creationId xmlns:p14="http://schemas.microsoft.com/office/powerpoint/2010/main" val="42024005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D6F6F-688E-BC57-8593-5F135A2D313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04B05EA-5C33-B75A-7B10-92D723F6AEF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7.2.1</a:t>
            </a:r>
            <a:r>
              <a:rPr lang="zh-CN" altLang="en-US" sz="3200" dirty="0">
                <a:solidFill>
                  <a:schemeClr val="tx1"/>
                </a:solidFill>
                <a:latin typeface="Microsoft YaHei" panose="020B0503020204020204" pitchFamily="34" charset="-122"/>
                <a:ea typeface="Microsoft YaHei" panose="020B0503020204020204" pitchFamily="34" charset="-122"/>
              </a:rPr>
              <a:t>项目风险</a:t>
            </a:r>
          </a:p>
        </p:txBody>
      </p:sp>
      <p:sp>
        <p:nvSpPr>
          <p:cNvPr id="4" name="文本框 3">
            <a:extLst>
              <a:ext uri="{FF2B5EF4-FFF2-40B4-BE49-F238E27FC236}">
                <a16:creationId xmlns:a16="http://schemas.microsoft.com/office/drawing/2014/main" id="{460E2EA8-8EB3-176C-F3CB-A28B5856B2C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项目风险的防范方法</a:t>
            </a:r>
          </a:p>
        </p:txBody>
      </p:sp>
      <p:sp>
        <p:nvSpPr>
          <p:cNvPr id="7" name="Arrow: Pentagon 38">
            <a:extLst>
              <a:ext uri="{FF2B5EF4-FFF2-40B4-BE49-F238E27FC236}">
                <a16:creationId xmlns:a16="http://schemas.microsoft.com/office/drawing/2014/main" id="{9B3AFB49-2CE4-8C7C-FC69-812ADEA50BCC}"/>
              </a:ext>
            </a:extLst>
          </p:cNvPr>
          <p:cNvSpPr/>
          <p:nvPr/>
        </p:nvSpPr>
        <p:spPr bwMode="auto">
          <a:xfrm flipH="1">
            <a:off x="3353775" y="2628718"/>
            <a:ext cx="7715843" cy="867300"/>
          </a:xfrm>
          <a:prstGeom prst="homePlate">
            <a:avLst>
              <a:gd name="adj" fmla="val 37135"/>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p>
            <a:pPr marL="0" lvl="0" indent="0" defTabSz="1422400">
              <a:lnSpc>
                <a:spcPct val="90000"/>
              </a:lnSpc>
              <a:spcBef>
                <a:spcPct val="0"/>
              </a:spcBef>
              <a:spcAft>
                <a:spcPct val="35000"/>
              </a:spcAft>
              <a:buNone/>
            </a:pPr>
            <a:r>
              <a:rPr kumimoji="1" lang="zh-CN" altLang="en-US" sz="2400" b="1" kern="1200" dirty="0">
                <a:solidFill>
                  <a:srgbClr val="FFFFFF"/>
                </a:solidFill>
                <a:effectLst>
                  <a:outerShdw blurRad="50800" dist="50800" dir="5400000" algn="ctr" rotWithShape="0">
                    <a:srgbClr val="2F2F2F"/>
                  </a:outerShdw>
                </a:effectLst>
                <a:latin typeface="Arial"/>
                <a:ea typeface="微软雅黑"/>
                <a:cs typeface="+mn-cs"/>
              </a:rPr>
              <a:t>“不熟不做”</a:t>
            </a:r>
            <a:r>
              <a:rPr kumimoji="1" lang="en-US" altLang="zh-CN" sz="2400" b="1" kern="1200" dirty="0">
                <a:solidFill>
                  <a:srgbClr val="FFFFFF"/>
                </a:solidFill>
                <a:effectLst>
                  <a:outerShdw blurRad="50800" dist="50800" dir="5400000" algn="ctr" rotWithShape="0">
                    <a:srgbClr val="2F2F2F"/>
                  </a:outerShdw>
                </a:effectLst>
                <a:latin typeface="Arial"/>
                <a:ea typeface="微软雅黑"/>
                <a:cs typeface="+mn-cs"/>
              </a:rPr>
              <a:t>——</a:t>
            </a:r>
            <a:r>
              <a:rPr kumimoji="1" lang="zh-CN" altLang="en-US" sz="2400" b="1" kern="1200" dirty="0">
                <a:solidFill>
                  <a:srgbClr val="FFFFFF"/>
                </a:solidFill>
                <a:effectLst>
                  <a:outerShdw blurRad="50800" dist="50800" dir="5400000" algn="ctr" rotWithShape="0">
                    <a:srgbClr val="2F2F2F"/>
                  </a:outerShdw>
                </a:effectLst>
                <a:latin typeface="Arial"/>
                <a:ea typeface="微软雅黑"/>
                <a:cs typeface="+mn-cs"/>
              </a:rPr>
              <a:t>不轻易涉足自己不熟悉的行业</a:t>
            </a:r>
          </a:p>
        </p:txBody>
      </p:sp>
      <p:sp>
        <p:nvSpPr>
          <p:cNvPr id="8" name="Arrow: Pentagon 44">
            <a:extLst>
              <a:ext uri="{FF2B5EF4-FFF2-40B4-BE49-F238E27FC236}">
                <a16:creationId xmlns:a16="http://schemas.microsoft.com/office/drawing/2014/main" id="{E3F60E9F-5269-1372-076F-4812B4295340}"/>
              </a:ext>
            </a:extLst>
          </p:cNvPr>
          <p:cNvSpPr/>
          <p:nvPr/>
        </p:nvSpPr>
        <p:spPr bwMode="auto">
          <a:xfrm flipH="1">
            <a:off x="3366146" y="4666978"/>
            <a:ext cx="7715845" cy="867422"/>
          </a:xfrm>
          <a:prstGeom prst="homePlate">
            <a:avLst>
              <a:gd name="adj" fmla="val 37135"/>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p>
            <a:pPr lvl="0"/>
            <a:r>
              <a:rPr kumimoji="1" lang="zh-CN" altLang="en-US" sz="2400" b="1" kern="1200" dirty="0">
                <a:solidFill>
                  <a:srgbClr val="FFFFFF"/>
                </a:solidFill>
                <a:effectLst>
                  <a:outerShdw blurRad="50800" dist="50800" dir="5400000" algn="ctr" rotWithShape="0">
                    <a:srgbClr val="2F2F2F"/>
                  </a:outerShdw>
                </a:effectLst>
                <a:latin typeface="Arial"/>
                <a:ea typeface="微软雅黑"/>
                <a:cs typeface="+mn-cs"/>
              </a:rPr>
              <a:t>“见缝插针，独辟蹊径，创新出圈”</a:t>
            </a:r>
            <a:r>
              <a:rPr kumimoji="1" lang="en-US" altLang="zh-CN" sz="2400" b="1" kern="1200" dirty="0">
                <a:solidFill>
                  <a:srgbClr val="FFFFFF"/>
                </a:solidFill>
                <a:effectLst>
                  <a:outerShdw blurRad="50800" dist="50800" dir="5400000" algn="ctr" rotWithShape="0">
                    <a:srgbClr val="2F2F2F"/>
                  </a:outerShdw>
                </a:effectLst>
                <a:latin typeface="Arial"/>
                <a:ea typeface="微软雅黑"/>
                <a:cs typeface="+mn-cs"/>
              </a:rPr>
              <a:t>——</a:t>
            </a:r>
            <a:r>
              <a:rPr kumimoji="1" lang="zh-CN" altLang="en-US" sz="2400" b="1" kern="1200" dirty="0">
                <a:solidFill>
                  <a:srgbClr val="FFFFFF"/>
                </a:solidFill>
                <a:effectLst>
                  <a:outerShdw blurRad="50800" dist="50800" dir="5400000" algn="ctr" rotWithShape="0">
                    <a:srgbClr val="2F2F2F"/>
                  </a:outerShdw>
                </a:effectLst>
                <a:latin typeface="Arial"/>
                <a:ea typeface="微软雅黑"/>
                <a:cs typeface="+mn-cs"/>
              </a:rPr>
              <a:t>巧占市场盲点</a:t>
            </a:r>
            <a:endParaRPr kumimoji="1" lang="en-US" altLang="zh-CN" sz="2400" b="1" kern="1200" dirty="0">
              <a:solidFill>
                <a:srgbClr val="FFFFFF"/>
              </a:solidFill>
              <a:effectLst>
                <a:outerShdw blurRad="50800" dist="50800" dir="5400000" algn="ctr" rotWithShape="0">
                  <a:srgbClr val="2F2F2F"/>
                </a:outerShdw>
              </a:effectLst>
              <a:latin typeface="Arial"/>
              <a:ea typeface="微软雅黑"/>
              <a:cs typeface="+mn-cs"/>
            </a:endParaRPr>
          </a:p>
        </p:txBody>
      </p:sp>
      <p:grpSp>
        <p:nvGrpSpPr>
          <p:cNvPr id="9" name="Group 72">
            <a:extLst>
              <a:ext uri="{FF2B5EF4-FFF2-40B4-BE49-F238E27FC236}">
                <a16:creationId xmlns:a16="http://schemas.microsoft.com/office/drawing/2014/main" id="{A49744EB-5E0A-A80B-D7A4-D4E2A74B84E4}"/>
              </a:ext>
            </a:extLst>
          </p:cNvPr>
          <p:cNvGrpSpPr/>
          <p:nvPr/>
        </p:nvGrpSpPr>
        <p:grpSpPr>
          <a:xfrm>
            <a:off x="575443" y="2698120"/>
            <a:ext cx="2736082" cy="2711813"/>
            <a:chOff x="4727959" y="2376538"/>
            <a:chExt cx="2736082" cy="2711813"/>
          </a:xfrm>
        </p:grpSpPr>
        <p:sp>
          <p:nvSpPr>
            <p:cNvPr id="10" name="Freeform: Shape 46">
              <a:extLst>
                <a:ext uri="{FF2B5EF4-FFF2-40B4-BE49-F238E27FC236}">
                  <a16:creationId xmlns:a16="http://schemas.microsoft.com/office/drawing/2014/main" id="{9D4C83DA-F2FC-0A7C-EA47-547C1C365F90}"/>
                </a:ext>
              </a:extLst>
            </p:cNvPr>
            <p:cNvSpPr/>
            <p:nvPr/>
          </p:nvSpPr>
          <p:spPr bwMode="auto">
            <a:xfrm>
              <a:off x="4727959" y="2378115"/>
              <a:ext cx="1328554" cy="1325280"/>
            </a:xfrm>
            <a:custGeom>
              <a:avLst/>
              <a:gdLst>
                <a:gd name="T0" fmla="*/ 2114283 w 2114283"/>
                <a:gd name="T1" fmla="*/ 0 h 2109263"/>
                <a:gd name="T2" fmla="*/ 2114283 w 2114283"/>
                <a:gd name="T3" fmla="*/ 2109263 h 2109263"/>
                <a:gd name="T4" fmla="*/ 0 w 2114283"/>
                <a:gd name="T5" fmla="*/ 2109263 h 2109263"/>
                <a:gd name="T6" fmla="*/ 10650 w 2114283"/>
                <a:gd name="T7" fmla="*/ 1898350 h 2109263"/>
                <a:gd name="T8" fmla="*/ 2114283 w 2114283"/>
                <a:gd name="T9" fmla="*/ 0 h 21092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4283" h="2109263">
                  <a:moveTo>
                    <a:pt x="2114283" y="0"/>
                  </a:moveTo>
                  <a:lnTo>
                    <a:pt x="2114283" y="2109263"/>
                  </a:lnTo>
                  <a:lnTo>
                    <a:pt x="0" y="2109263"/>
                  </a:lnTo>
                  <a:lnTo>
                    <a:pt x="10650" y="1898350"/>
                  </a:lnTo>
                  <a:cubicBezTo>
                    <a:pt x="118936" y="832075"/>
                    <a:pt x="1019439" y="0"/>
                    <a:pt x="2114283" y="0"/>
                  </a:cubicBezTo>
                  <a:close/>
                </a:path>
              </a:pathLst>
            </a:cu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sz="2000" b="1">
                <a:solidFill>
                  <a:schemeClr val="bg1"/>
                </a:solidFill>
              </a:endParaRPr>
            </a:p>
          </p:txBody>
        </p:sp>
        <p:sp>
          <p:nvSpPr>
            <p:cNvPr id="11" name="Freeform: Shape 47">
              <a:extLst>
                <a:ext uri="{FF2B5EF4-FFF2-40B4-BE49-F238E27FC236}">
                  <a16:creationId xmlns:a16="http://schemas.microsoft.com/office/drawing/2014/main" id="{E5CDA518-A458-1729-F1DB-1DD455499288}"/>
                </a:ext>
              </a:extLst>
            </p:cNvPr>
            <p:cNvSpPr/>
            <p:nvPr/>
          </p:nvSpPr>
          <p:spPr bwMode="auto">
            <a:xfrm rot="16200000">
              <a:off x="4729596" y="3761434"/>
              <a:ext cx="1328434" cy="1325400"/>
            </a:xfrm>
            <a:custGeom>
              <a:avLst/>
              <a:gdLst>
                <a:gd name="T0" fmla="*/ 2114283 w 2114283"/>
                <a:gd name="T1" fmla="*/ 0 h 2109263"/>
                <a:gd name="T2" fmla="*/ 2114283 w 2114283"/>
                <a:gd name="T3" fmla="*/ 2109263 h 2109263"/>
                <a:gd name="T4" fmla="*/ 0 w 2114283"/>
                <a:gd name="T5" fmla="*/ 2109263 h 2109263"/>
                <a:gd name="T6" fmla="*/ 10650 w 2114283"/>
                <a:gd name="T7" fmla="*/ 1898350 h 2109263"/>
                <a:gd name="T8" fmla="*/ 2114283 w 2114283"/>
                <a:gd name="T9" fmla="*/ 0 h 21092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4283" h="2109263">
                  <a:moveTo>
                    <a:pt x="2114283" y="0"/>
                  </a:moveTo>
                  <a:lnTo>
                    <a:pt x="2114283" y="2109263"/>
                  </a:lnTo>
                  <a:lnTo>
                    <a:pt x="0" y="2109263"/>
                  </a:lnTo>
                  <a:lnTo>
                    <a:pt x="10650" y="1898350"/>
                  </a:lnTo>
                  <a:cubicBezTo>
                    <a:pt x="118936" y="832075"/>
                    <a:pt x="1019439" y="0"/>
                    <a:pt x="2114283" y="0"/>
                  </a:cubicBezTo>
                  <a:close/>
                </a:path>
              </a:pathLst>
            </a:cu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sz="2000" b="1">
                <a:solidFill>
                  <a:schemeClr val="bg1"/>
                </a:solidFill>
              </a:endParaRPr>
            </a:p>
          </p:txBody>
        </p:sp>
        <p:sp>
          <p:nvSpPr>
            <p:cNvPr id="12" name="Freeform: Shape 48">
              <a:extLst>
                <a:ext uri="{FF2B5EF4-FFF2-40B4-BE49-F238E27FC236}">
                  <a16:creationId xmlns:a16="http://schemas.microsoft.com/office/drawing/2014/main" id="{B0E2B6AF-795F-5DE4-E898-79491500C81D}"/>
                </a:ext>
              </a:extLst>
            </p:cNvPr>
            <p:cNvSpPr/>
            <p:nvPr/>
          </p:nvSpPr>
          <p:spPr bwMode="auto">
            <a:xfrm rot="10800000">
              <a:off x="6135487" y="3759916"/>
              <a:ext cx="1328554" cy="1325280"/>
            </a:xfrm>
            <a:custGeom>
              <a:avLst/>
              <a:gdLst>
                <a:gd name="T0" fmla="*/ 2114283 w 2114283"/>
                <a:gd name="T1" fmla="*/ 0 h 2109263"/>
                <a:gd name="T2" fmla="*/ 2114283 w 2114283"/>
                <a:gd name="T3" fmla="*/ 2109263 h 2109263"/>
                <a:gd name="T4" fmla="*/ 0 w 2114283"/>
                <a:gd name="T5" fmla="*/ 2109263 h 2109263"/>
                <a:gd name="T6" fmla="*/ 10650 w 2114283"/>
                <a:gd name="T7" fmla="*/ 1898350 h 2109263"/>
                <a:gd name="T8" fmla="*/ 2114283 w 2114283"/>
                <a:gd name="T9" fmla="*/ 0 h 21092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4283" h="2109263">
                  <a:moveTo>
                    <a:pt x="2114283" y="0"/>
                  </a:moveTo>
                  <a:lnTo>
                    <a:pt x="2114283" y="2109263"/>
                  </a:lnTo>
                  <a:lnTo>
                    <a:pt x="0" y="2109263"/>
                  </a:lnTo>
                  <a:lnTo>
                    <a:pt x="10650" y="1898350"/>
                  </a:lnTo>
                  <a:cubicBezTo>
                    <a:pt x="118936" y="832075"/>
                    <a:pt x="1019439" y="0"/>
                    <a:pt x="2114283" y="0"/>
                  </a:cubicBezTo>
                  <a:close/>
                </a:path>
              </a:pathLst>
            </a:cu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sz="2000" b="1">
                <a:solidFill>
                  <a:schemeClr val="bg1"/>
                </a:solidFill>
              </a:endParaRPr>
            </a:p>
          </p:txBody>
        </p:sp>
        <p:sp>
          <p:nvSpPr>
            <p:cNvPr id="13" name="Freeform: Shape 49">
              <a:extLst>
                <a:ext uri="{FF2B5EF4-FFF2-40B4-BE49-F238E27FC236}">
                  <a16:creationId xmlns:a16="http://schemas.microsoft.com/office/drawing/2014/main" id="{FA05A357-0903-6CFE-5129-5B4510911D4C}"/>
                </a:ext>
              </a:extLst>
            </p:cNvPr>
            <p:cNvSpPr/>
            <p:nvPr/>
          </p:nvSpPr>
          <p:spPr bwMode="auto">
            <a:xfrm rot="5400000">
              <a:off x="6133969" y="2378055"/>
              <a:ext cx="1328434" cy="1325400"/>
            </a:xfrm>
            <a:custGeom>
              <a:avLst/>
              <a:gdLst>
                <a:gd name="T0" fmla="*/ 2114283 w 2114283"/>
                <a:gd name="T1" fmla="*/ 0 h 2109263"/>
                <a:gd name="T2" fmla="*/ 2114283 w 2114283"/>
                <a:gd name="T3" fmla="*/ 2109263 h 2109263"/>
                <a:gd name="T4" fmla="*/ 0 w 2114283"/>
                <a:gd name="T5" fmla="*/ 2109263 h 2109263"/>
                <a:gd name="T6" fmla="*/ 10650 w 2114283"/>
                <a:gd name="T7" fmla="*/ 1898350 h 2109263"/>
                <a:gd name="T8" fmla="*/ 2114283 w 2114283"/>
                <a:gd name="T9" fmla="*/ 0 h 21092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4283" h="2109263">
                  <a:moveTo>
                    <a:pt x="2114283" y="0"/>
                  </a:moveTo>
                  <a:lnTo>
                    <a:pt x="2114283" y="2109263"/>
                  </a:lnTo>
                  <a:lnTo>
                    <a:pt x="0" y="2109263"/>
                  </a:lnTo>
                  <a:lnTo>
                    <a:pt x="10650" y="1898350"/>
                  </a:lnTo>
                  <a:cubicBezTo>
                    <a:pt x="118936" y="832075"/>
                    <a:pt x="1019439" y="0"/>
                    <a:pt x="2114283" y="0"/>
                  </a:cubicBezTo>
                  <a:close/>
                </a:path>
              </a:pathLst>
            </a:cu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sz="2000" b="1" dirty="0">
                <a:solidFill>
                  <a:schemeClr val="bg1"/>
                </a:solidFill>
              </a:endParaRPr>
            </a:p>
          </p:txBody>
        </p:sp>
        <p:sp>
          <p:nvSpPr>
            <p:cNvPr id="14" name="Oval 50">
              <a:extLst>
                <a:ext uri="{FF2B5EF4-FFF2-40B4-BE49-F238E27FC236}">
                  <a16:creationId xmlns:a16="http://schemas.microsoft.com/office/drawing/2014/main" id="{EB89559F-36A9-3380-6792-1E3D5D306E67}"/>
                </a:ext>
              </a:extLst>
            </p:cNvPr>
            <p:cNvSpPr/>
            <p:nvPr/>
          </p:nvSpPr>
          <p:spPr>
            <a:xfrm>
              <a:off x="5017871" y="2690486"/>
              <a:ext cx="2105117" cy="2105117"/>
            </a:xfrm>
            <a:prstGeom prst="ellipse">
              <a:avLst/>
            </a:prstGeom>
            <a:blipFill rotWithShape="0">
              <a:blip r:embed="rId2"/>
              <a:srcRect/>
              <a:stretch>
                <a:fillRect l="-38910" r="-38910"/>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p>
          </p:txBody>
        </p:sp>
        <p:grpSp>
          <p:nvGrpSpPr>
            <p:cNvPr id="15" name="Group 66">
              <a:extLst>
                <a:ext uri="{FF2B5EF4-FFF2-40B4-BE49-F238E27FC236}">
                  <a16:creationId xmlns:a16="http://schemas.microsoft.com/office/drawing/2014/main" id="{6160D447-F184-BD11-8B46-05F75D0DD357}"/>
                </a:ext>
              </a:extLst>
            </p:cNvPr>
            <p:cNvGrpSpPr/>
            <p:nvPr/>
          </p:nvGrpSpPr>
          <p:grpSpPr>
            <a:xfrm>
              <a:off x="4769154" y="4448113"/>
              <a:ext cx="517710" cy="517708"/>
              <a:chOff x="5424551" y="1556680"/>
              <a:chExt cx="631962" cy="631960"/>
            </a:xfrm>
          </p:grpSpPr>
          <p:sp>
            <p:nvSpPr>
              <p:cNvPr id="25" name="Oval 57">
                <a:extLst>
                  <a:ext uri="{FF2B5EF4-FFF2-40B4-BE49-F238E27FC236}">
                    <a16:creationId xmlns:a16="http://schemas.microsoft.com/office/drawing/2014/main" id="{94D8E0F4-B669-3920-9694-EED1787BF6F3}"/>
                  </a:ext>
                </a:extLst>
              </p:cNvPr>
              <p:cNvSpPr/>
              <p:nvPr/>
            </p:nvSpPr>
            <p:spPr>
              <a:xfrm>
                <a:off x="5424551" y="1556680"/>
                <a:ext cx="631962" cy="631960"/>
              </a:xfrm>
              <a:prstGeom prst="ellipse">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p>
                <a:pPr algn="ctr" defTabSz="913765"/>
                <a:endParaRPr sz="2000" b="1" dirty="0">
                  <a:solidFill>
                    <a:schemeClr val="bg1"/>
                  </a:solidFill>
                </a:endParaRPr>
              </a:p>
            </p:txBody>
          </p:sp>
          <p:sp>
            <p:nvSpPr>
              <p:cNvPr id="26" name="Freeform: Shape 58">
                <a:extLst>
                  <a:ext uri="{FF2B5EF4-FFF2-40B4-BE49-F238E27FC236}">
                    <a16:creationId xmlns:a16="http://schemas.microsoft.com/office/drawing/2014/main" id="{952E97A7-4276-1366-23CF-E7A73B24DFE0}"/>
                  </a:ext>
                </a:extLst>
              </p:cNvPr>
              <p:cNvSpPr/>
              <p:nvPr/>
            </p:nvSpPr>
            <p:spPr>
              <a:xfrm>
                <a:off x="5637570" y="1743195"/>
                <a:ext cx="212692" cy="258930"/>
              </a:xfrm>
              <a:custGeom>
                <a:avLst/>
                <a:gdLst>
                  <a:gd name="connsiteX0" fmla="*/ 284197 w 438150"/>
                  <a:gd name="connsiteY0" fmla="*/ 621 h 533400"/>
                  <a:gd name="connsiteX1" fmla="*/ 286102 w 438150"/>
                  <a:gd name="connsiteY1" fmla="*/ 621 h 533400"/>
                  <a:gd name="connsiteX2" fmla="*/ 286102 w 438150"/>
                  <a:gd name="connsiteY2" fmla="*/ 124446 h 533400"/>
                  <a:gd name="connsiteX3" fmla="*/ 286102 w 438150"/>
                  <a:gd name="connsiteY3" fmla="*/ 126351 h 533400"/>
                  <a:gd name="connsiteX4" fmla="*/ 314677 w 438150"/>
                  <a:gd name="connsiteY4" fmla="*/ 153021 h 533400"/>
                  <a:gd name="connsiteX5" fmla="*/ 314677 w 438150"/>
                  <a:gd name="connsiteY5" fmla="*/ 153021 h 533400"/>
                  <a:gd name="connsiteX6" fmla="*/ 438502 w 438150"/>
                  <a:gd name="connsiteY6" fmla="*/ 153021 h 533400"/>
                  <a:gd name="connsiteX7" fmla="*/ 438502 w 438150"/>
                  <a:gd name="connsiteY7" fmla="*/ 154926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4197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49907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724 w 438150"/>
                  <a:gd name="connsiteY34" fmla="*/ 133971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4197" y="621"/>
                    </a:moveTo>
                    <a:cubicBezTo>
                      <a:pt x="285149" y="621"/>
                      <a:pt x="286102" y="621"/>
                      <a:pt x="286102" y="621"/>
                    </a:cubicBezTo>
                    <a:lnTo>
                      <a:pt x="286102" y="124446"/>
                    </a:lnTo>
                    <a:lnTo>
                      <a:pt x="286102" y="126351"/>
                    </a:lnTo>
                    <a:cubicBezTo>
                      <a:pt x="287055" y="141591"/>
                      <a:pt x="299437" y="153021"/>
                      <a:pt x="314677" y="153021"/>
                    </a:cubicBezTo>
                    <a:lnTo>
                      <a:pt x="314677" y="153021"/>
                    </a:lnTo>
                    <a:lnTo>
                      <a:pt x="438502" y="153021"/>
                    </a:lnTo>
                    <a:cubicBezTo>
                      <a:pt x="438502" y="153974"/>
                      <a:pt x="438502" y="154926"/>
                      <a:pt x="438502" y="154926"/>
                    </a:cubicBezTo>
                    <a:lnTo>
                      <a:pt x="438502" y="505446"/>
                    </a:lnTo>
                    <a:cubicBezTo>
                      <a:pt x="438502" y="521639"/>
                      <a:pt x="426120" y="534021"/>
                      <a:pt x="409927" y="534021"/>
                    </a:cubicBezTo>
                    <a:lnTo>
                      <a:pt x="28927" y="534021"/>
                    </a:lnTo>
                    <a:cubicBezTo>
                      <a:pt x="12734" y="534021"/>
                      <a:pt x="352" y="521639"/>
                      <a:pt x="352" y="505446"/>
                    </a:cubicBezTo>
                    <a:lnTo>
                      <a:pt x="352" y="29196"/>
                    </a:lnTo>
                    <a:cubicBezTo>
                      <a:pt x="352" y="13004"/>
                      <a:pt x="12734" y="621"/>
                      <a:pt x="28927" y="621"/>
                    </a:cubicBezTo>
                    <a:lnTo>
                      <a:pt x="284197" y="621"/>
                    </a:lnTo>
                    <a:close/>
                    <a:moveTo>
                      <a:pt x="248002" y="200646"/>
                    </a:moveTo>
                    <a:lnTo>
                      <a:pt x="152752" y="200646"/>
                    </a:lnTo>
                    <a:lnTo>
                      <a:pt x="152752" y="410196"/>
                    </a:lnTo>
                    <a:lnTo>
                      <a:pt x="171802" y="410196"/>
                    </a:lnTo>
                    <a:lnTo>
                      <a:pt x="171802" y="314946"/>
                    </a:lnTo>
                    <a:lnTo>
                      <a:pt x="248002" y="314946"/>
                    </a:lnTo>
                    <a:lnTo>
                      <a:pt x="249907" y="314946"/>
                    </a:lnTo>
                    <a:cubicBezTo>
                      <a:pt x="280387" y="313994"/>
                      <a:pt x="305152" y="288276"/>
                      <a:pt x="305152" y="257796"/>
                    </a:cubicBezTo>
                    <a:cubicBezTo>
                      <a:pt x="305152" y="226364"/>
                      <a:pt x="279434" y="200646"/>
                      <a:pt x="248002" y="200646"/>
                    </a:cubicBezTo>
                    <a:lnTo>
                      <a:pt x="248002" y="200646"/>
                    </a:lnTo>
                    <a:close/>
                    <a:moveTo>
                      <a:pt x="248002" y="219696"/>
                    </a:moveTo>
                    <a:cubicBezTo>
                      <a:pt x="268957" y="219696"/>
                      <a:pt x="286102" y="236841"/>
                      <a:pt x="286102" y="257796"/>
                    </a:cubicBezTo>
                    <a:cubicBezTo>
                      <a:pt x="286102" y="278751"/>
                      <a:pt x="268957" y="295896"/>
                      <a:pt x="248002" y="295896"/>
                    </a:cubicBezTo>
                    <a:lnTo>
                      <a:pt x="248002" y="295896"/>
                    </a:lnTo>
                    <a:lnTo>
                      <a:pt x="171802" y="295896"/>
                    </a:lnTo>
                    <a:lnTo>
                      <a:pt x="171802" y="219696"/>
                    </a:lnTo>
                    <a:lnTo>
                      <a:pt x="248002" y="219696"/>
                    </a:lnTo>
                    <a:close/>
                    <a:moveTo>
                      <a:pt x="428977" y="133971"/>
                    </a:moveTo>
                    <a:lnTo>
                      <a:pt x="314677" y="133971"/>
                    </a:lnTo>
                    <a:lnTo>
                      <a:pt x="313724" y="133971"/>
                    </a:lnTo>
                    <a:cubicBezTo>
                      <a:pt x="308962" y="133019"/>
                      <a:pt x="305152" y="129209"/>
                      <a:pt x="305152" y="124446"/>
                    </a:cubicBezTo>
                    <a:lnTo>
                      <a:pt x="305152" y="124446"/>
                    </a:lnTo>
                    <a:lnTo>
                      <a:pt x="305152" y="10146"/>
                    </a:lnTo>
                    <a:lnTo>
                      <a:pt x="428977" y="133971"/>
                    </a:ln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65">
              <a:extLst>
                <a:ext uri="{FF2B5EF4-FFF2-40B4-BE49-F238E27FC236}">
                  <a16:creationId xmlns:a16="http://schemas.microsoft.com/office/drawing/2014/main" id="{5F3B5EEA-723E-FB77-E655-25419E139894}"/>
                </a:ext>
              </a:extLst>
            </p:cNvPr>
            <p:cNvGrpSpPr/>
            <p:nvPr/>
          </p:nvGrpSpPr>
          <p:grpSpPr>
            <a:xfrm>
              <a:off x="6860744" y="4448113"/>
              <a:ext cx="517710" cy="517708"/>
              <a:chOff x="7930989" y="1556680"/>
              <a:chExt cx="631962" cy="631960"/>
            </a:xfrm>
          </p:grpSpPr>
          <p:sp>
            <p:nvSpPr>
              <p:cNvPr id="23" name="Oval 59">
                <a:extLst>
                  <a:ext uri="{FF2B5EF4-FFF2-40B4-BE49-F238E27FC236}">
                    <a16:creationId xmlns:a16="http://schemas.microsoft.com/office/drawing/2014/main" id="{0EB3CE41-60C1-7891-4735-5989C8485BB8}"/>
                  </a:ext>
                </a:extLst>
              </p:cNvPr>
              <p:cNvSpPr/>
              <p:nvPr/>
            </p:nvSpPr>
            <p:spPr>
              <a:xfrm>
                <a:off x="7930989" y="1556680"/>
                <a:ext cx="631962" cy="631960"/>
              </a:xfrm>
              <a:prstGeom prst="ellipse">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p>
                <a:pPr algn="ctr" defTabSz="913765"/>
                <a:endParaRPr sz="2000" b="1" dirty="0">
                  <a:solidFill>
                    <a:schemeClr val="bg1"/>
                  </a:solidFill>
                </a:endParaRPr>
              </a:p>
            </p:txBody>
          </p:sp>
          <p:sp>
            <p:nvSpPr>
              <p:cNvPr id="24" name="Freeform: Shape 60">
                <a:extLst>
                  <a:ext uri="{FF2B5EF4-FFF2-40B4-BE49-F238E27FC236}">
                    <a16:creationId xmlns:a16="http://schemas.microsoft.com/office/drawing/2014/main" id="{A1E284C7-260E-2AD5-AE5C-3398D802454D}"/>
                  </a:ext>
                </a:extLst>
              </p:cNvPr>
              <p:cNvSpPr/>
              <p:nvPr/>
            </p:nvSpPr>
            <p:spPr>
              <a:xfrm>
                <a:off x="8112705" y="1745816"/>
                <a:ext cx="258932" cy="254306"/>
              </a:xfrm>
              <a:custGeom>
                <a:avLst/>
                <a:gdLst>
                  <a:gd name="connsiteX0" fmla="*/ 343764 w 533400"/>
                  <a:gd name="connsiteY0" fmla="*/ 276846 h 523875"/>
                  <a:gd name="connsiteX1" fmla="*/ 372339 w 533400"/>
                  <a:gd name="connsiteY1" fmla="*/ 305421 h 523875"/>
                  <a:gd name="connsiteX2" fmla="*/ 372339 w 533400"/>
                  <a:gd name="connsiteY2" fmla="*/ 495921 h 523875"/>
                  <a:gd name="connsiteX3" fmla="*/ 343764 w 533400"/>
                  <a:gd name="connsiteY3" fmla="*/ 524496 h 523875"/>
                  <a:gd name="connsiteX4" fmla="*/ 191364 w 533400"/>
                  <a:gd name="connsiteY4" fmla="*/ 524496 h 523875"/>
                  <a:gd name="connsiteX5" fmla="*/ 162789 w 533400"/>
                  <a:gd name="connsiteY5" fmla="*/ 495921 h 523875"/>
                  <a:gd name="connsiteX6" fmla="*/ 162789 w 533400"/>
                  <a:gd name="connsiteY6" fmla="*/ 305421 h 523875"/>
                  <a:gd name="connsiteX7" fmla="*/ 191364 w 533400"/>
                  <a:gd name="connsiteY7" fmla="*/ 276846 h 523875"/>
                  <a:gd name="connsiteX8" fmla="*/ 343764 w 533400"/>
                  <a:gd name="connsiteY8" fmla="*/ 276846 h 523875"/>
                  <a:gd name="connsiteX9" fmla="*/ 143739 w 533400"/>
                  <a:gd name="connsiteY9" fmla="*/ 114921 h 523875"/>
                  <a:gd name="connsiteX10" fmla="*/ 179934 w 533400"/>
                  <a:gd name="connsiteY10" fmla="*/ 153021 h 523875"/>
                  <a:gd name="connsiteX11" fmla="*/ 181839 w 533400"/>
                  <a:gd name="connsiteY11" fmla="*/ 153021 h 523875"/>
                  <a:gd name="connsiteX12" fmla="*/ 353289 w 533400"/>
                  <a:gd name="connsiteY12" fmla="*/ 153021 h 523875"/>
                  <a:gd name="connsiteX13" fmla="*/ 391389 w 533400"/>
                  <a:gd name="connsiteY13" fmla="*/ 116826 h 523875"/>
                  <a:gd name="connsiteX14" fmla="*/ 391389 w 533400"/>
                  <a:gd name="connsiteY14" fmla="*/ 114921 h 523875"/>
                  <a:gd name="connsiteX15" fmla="*/ 505689 w 533400"/>
                  <a:gd name="connsiteY15" fmla="*/ 114921 h 523875"/>
                  <a:gd name="connsiteX16" fmla="*/ 534264 w 533400"/>
                  <a:gd name="connsiteY16" fmla="*/ 143496 h 523875"/>
                  <a:gd name="connsiteX17" fmla="*/ 534264 w 533400"/>
                  <a:gd name="connsiteY17" fmla="*/ 381621 h 523875"/>
                  <a:gd name="connsiteX18" fmla="*/ 505689 w 533400"/>
                  <a:gd name="connsiteY18" fmla="*/ 410196 h 523875"/>
                  <a:gd name="connsiteX19" fmla="*/ 391389 w 533400"/>
                  <a:gd name="connsiteY19" fmla="*/ 410196 h 523875"/>
                  <a:gd name="connsiteX20" fmla="*/ 391389 w 533400"/>
                  <a:gd name="connsiteY20" fmla="*/ 295896 h 523875"/>
                  <a:gd name="connsiteX21" fmla="*/ 355194 w 533400"/>
                  <a:gd name="connsiteY21" fmla="*/ 257796 h 523875"/>
                  <a:gd name="connsiteX22" fmla="*/ 353289 w 533400"/>
                  <a:gd name="connsiteY22" fmla="*/ 257796 h 523875"/>
                  <a:gd name="connsiteX23" fmla="*/ 181839 w 533400"/>
                  <a:gd name="connsiteY23" fmla="*/ 257796 h 523875"/>
                  <a:gd name="connsiteX24" fmla="*/ 143739 w 533400"/>
                  <a:gd name="connsiteY24" fmla="*/ 293991 h 523875"/>
                  <a:gd name="connsiteX25" fmla="*/ 143739 w 533400"/>
                  <a:gd name="connsiteY25" fmla="*/ 295896 h 523875"/>
                  <a:gd name="connsiteX26" fmla="*/ 143739 w 533400"/>
                  <a:gd name="connsiteY26" fmla="*/ 410196 h 523875"/>
                  <a:gd name="connsiteX27" fmla="*/ 29439 w 533400"/>
                  <a:gd name="connsiteY27" fmla="*/ 410196 h 523875"/>
                  <a:gd name="connsiteX28" fmla="*/ 864 w 533400"/>
                  <a:gd name="connsiteY28" fmla="*/ 381621 h 523875"/>
                  <a:gd name="connsiteX29" fmla="*/ 864 w 533400"/>
                  <a:gd name="connsiteY29" fmla="*/ 201599 h 523875"/>
                  <a:gd name="connsiteX30" fmla="*/ 11342 w 533400"/>
                  <a:gd name="connsiteY30" fmla="*/ 175881 h 523875"/>
                  <a:gd name="connsiteX31" fmla="*/ 56109 w 533400"/>
                  <a:gd name="connsiteY31" fmla="*/ 127304 h 523875"/>
                  <a:gd name="connsiteX32" fmla="*/ 83732 w 533400"/>
                  <a:gd name="connsiteY32" fmla="*/ 114921 h 523875"/>
                  <a:gd name="connsiteX33" fmla="*/ 143739 w 533400"/>
                  <a:gd name="connsiteY33" fmla="*/ 114921 h 523875"/>
                  <a:gd name="connsiteX34" fmla="*/ 462827 w 533400"/>
                  <a:gd name="connsiteY34" fmla="*/ 172071 h 523875"/>
                  <a:gd name="connsiteX35" fmla="*/ 448539 w 533400"/>
                  <a:gd name="connsiteY35" fmla="*/ 186359 h 523875"/>
                  <a:gd name="connsiteX36" fmla="*/ 462827 w 533400"/>
                  <a:gd name="connsiteY36" fmla="*/ 200646 h 523875"/>
                  <a:gd name="connsiteX37" fmla="*/ 477114 w 533400"/>
                  <a:gd name="connsiteY37" fmla="*/ 186359 h 523875"/>
                  <a:gd name="connsiteX38" fmla="*/ 462827 w 533400"/>
                  <a:gd name="connsiteY38" fmla="*/ 172071 h 523875"/>
                  <a:gd name="connsiteX39" fmla="*/ 343764 w 533400"/>
                  <a:gd name="connsiteY39" fmla="*/ 621 h 523875"/>
                  <a:gd name="connsiteX40" fmla="*/ 372339 w 533400"/>
                  <a:gd name="connsiteY40" fmla="*/ 29196 h 523875"/>
                  <a:gd name="connsiteX41" fmla="*/ 372339 w 533400"/>
                  <a:gd name="connsiteY41" fmla="*/ 105396 h 523875"/>
                  <a:gd name="connsiteX42" fmla="*/ 343764 w 533400"/>
                  <a:gd name="connsiteY42" fmla="*/ 133971 h 523875"/>
                  <a:gd name="connsiteX43" fmla="*/ 191364 w 533400"/>
                  <a:gd name="connsiteY43" fmla="*/ 133971 h 523875"/>
                  <a:gd name="connsiteX44" fmla="*/ 162789 w 533400"/>
                  <a:gd name="connsiteY44" fmla="*/ 105396 h 523875"/>
                  <a:gd name="connsiteX45" fmla="*/ 162789 w 533400"/>
                  <a:gd name="connsiteY45" fmla="*/ 29196 h 523875"/>
                  <a:gd name="connsiteX46" fmla="*/ 191364 w 533400"/>
                  <a:gd name="connsiteY46" fmla="*/ 621 h 523875"/>
                  <a:gd name="connsiteX47" fmla="*/ 343764 w 533400"/>
                  <a:gd name="connsiteY47" fmla="*/ 621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33400" h="523875">
                    <a:moveTo>
                      <a:pt x="343764" y="276846"/>
                    </a:moveTo>
                    <a:cubicBezTo>
                      <a:pt x="359957" y="276846"/>
                      <a:pt x="372339" y="289229"/>
                      <a:pt x="372339" y="305421"/>
                    </a:cubicBezTo>
                    <a:lnTo>
                      <a:pt x="372339" y="495921"/>
                    </a:lnTo>
                    <a:cubicBezTo>
                      <a:pt x="372339" y="512114"/>
                      <a:pt x="359957" y="524496"/>
                      <a:pt x="343764" y="524496"/>
                    </a:cubicBezTo>
                    <a:lnTo>
                      <a:pt x="191364" y="524496"/>
                    </a:lnTo>
                    <a:cubicBezTo>
                      <a:pt x="175171" y="524496"/>
                      <a:pt x="162789" y="512114"/>
                      <a:pt x="162789" y="495921"/>
                    </a:cubicBezTo>
                    <a:lnTo>
                      <a:pt x="162789" y="305421"/>
                    </a:lnTo>
                    <a:cubicBezTo>
                      <a:pt x="162789" y="289229"/>
                      <a:pt x="175171" y="276846"/>
                      <a:pt x="191364" y="276846"/>
                    </a:cubicBezTo>
                    <a:lnTo>
                      <a:pt x="343764" y="276846"/>
                    </a:lnTo>
                    <a:close/>
                    <a:moveTo>
                      <a:pt x="143739" y="114921"/>
                    </a:moveTo>
                    <a:cubicBezTo>
                      <a:pt x="143739" y="134924"/>
                      <a:pt x="159932" y="152069"/>
                      <a:pt x="179934" y="153021"/>
                    </a:cubicBezTo>
                    <a:lnTo>
                      <a:pt x="181839" y="153021"/>
                    </a:lnTo>
                    <a:lnTo>
                      <a:pt x="353289" y="153021"/>
                    </a:lnTo>
                    <a:cubicBezTo>
                      <a:pt x="373292" y="153021"/>
                      <a:pt x="390436" y="136829"/>
                      <a:pt x="391389" y="116826"/>
                    </a:cubicBezTo>
                    <a:lnTo>
                      <a:pt x="391389" y="114921"/>
                    </a:lnTo>
                    <a:lnTo>
                      <a:pt x="505689" y="114921"/>
                    </a:lnTo>
                    <a:cubicBezTo>
                      <a:pt x="521882" y="114921"/>
                      <a:pt x="534264" y="127304"/>
                      <a:pt x="534264" y="143496"/>
                    </a:cubicBezTo>
                    <a:lnTo>
                      <a:pt x="534264" y="381621"/>
                    </a:lnTo>
                    <a:cubicBezTo>
                      <a:pt x="534264" y="397814"/>
                      <a:pt x="521882" y="410196"/>
                      <a:pt x="505689" y="410196"/>
                    </a:cubicBezTo>
                    <a:lnTo>
                      <a:pt x="391389" y="410196"/>
                    </a:lnTo>
                    <a:lnTo>
                      <a:pt x="391389" y="295896"/>
                    </a:lnTo>
                    <a:cubicBezTo>
                      <a:pt x="391389" y="275894"/>
                      <a:pt x="375196" y="258749"/>
                      <a:pt x="355194" y="257796"/>
                    </a:cubicBezTo>
                    <a:lnTo>
                      <a:pt x="353289" y="257796"/>
                    </a:lnTo>
                    <a:lnTo>
                      <a:pt x="181839" y="257796"/>
                    </a:lnTo>
                    <a:cubicBezTo>
                      <a:pt x="161836" y="257796"/>
                      <a:pt x="144692" y="273989"/>
                      <a:pt x="143739" y="293991"/>
                    </a:cubicBezTo>
                    <a:lnTo>
                      <a:pt x="143739" y="295896"/>
                    </a:lnTo>
                    <a:lnTo>
                      <a:pt x="143739" y="410196"/>
                    </a:lnTo>
                    <a:lnTo>
                      <a:pt x="29439" y="410196"/>
                    </a:lnTo>
                    <a:cubicBezTo>
                      <a:pt x="13246" y="410196"/>
                      <a:pt x="864" y="397814"/>
                      <a:pt x="864" y="381621"/>
                    </a:cubicBezTo>
                    <a:lnTo>
                      <a:pt x="864" y="201599"/>
                    </a:lnTo>
                    <a:cubicBezTo>
                      <a:pt x="864" y="192074"/>
                      <a:pt x="4674" y="182549"/>
                      <a:pt x="11342" y="175881"/>
                    </a:cubicBezTo>
                    <a:lnTo>
                      <a:pt x="56109" y="127304"/>
                    </a:lnTo>
                    <a:cubicBezTo>
                      <a:pt x="63729" y="119684"/>
                      <a:pt x="73254" y="114921"/>
                      <a:pt x="83732" y="114921"/>
                    </a:cubicBezTo>
                    <a:lnTo>
                      <a:pt x="143739" y="114921"/>
                    </a:lnTo>
                    <a:close/>
                    <a:moveTo>
                      <a:pt x="462827" y="172071"/>
                    </a:moveTo>
                    <a:cubicBezTo>
                      <a:pt x="455207" y="172071"/>
                      <a:pt x="448539" y="178739"/>
                      <a:pt x="448539" y="186359"/>
                    </a:cubicBezTo>
                    <a:cubicBezTo>
                      <a:pt x="448539" y="193979"/>
                      <a:pt x="455207" y="200646"/>
                      <a:pt x="462827" y="200646"/>
                    </a:cubicBezTo>
                    <a:cubicBezTo>
                      <a:pt x="470446" y="200646"/>
                      <a:pt x="477114" y="193979"/>
                      <a:pt x="477114" y="186359"/>
                    </a:cubicBezTo>
                    <a:cubicBezTo>
                      <a:pt x="477114" y="178739"/>
                      <a:pt x="470446" y="172071"/>
                      <a:pt x="462827" y="172071"/>
                    </a:cubicBezTo>
                    <a:close/>
                    <a:moveTo>
                      <a:pt x="343764" y="621"/>
                    </a:moveTo>
                    <a:cubicBezTo>
                      <a:pt x="359957" y="621"/>
                      <a:pt x="372339" y="13004"/>
                      <a:pt x="372339" y="29196"/>
                    </a:cubicBezTo>
                    <a:lnTo>
                      <a:pt x="372339" y="105396"/>
                    </a:lnTo>
                    <a:cubicBezTo>
                      <a:pt x="372339" y="121589"/>
                      <a:pt x="359957" y="133971"/>
                      <a:pt x="343764" y="133971"/>
                    </a:cubicBezTo>
                    <a:lnTo>
                      <a:pt x="191364" y="133971"/>
                    </a:lnTo>
                    <a:cubicBezTo>
                      <a:pt x="175171" y="133971"/>
                      <a:pt x="162789" y="121589"/>
                      <a:pt x="162789" y="105396"/>
                    </a:cubicBezTo>
                    <a:lnTo>
                      <a:pt x="162789" y="29196"/>
                    </a:lnTo>
                    <a:cubicBezTo>
                      <a:pt x="162789" y="13004"/>
                      <a:pt x="175171" y="621"/>
                      <a:pt x="191364" y="621"/>
                    </a:cubicBezTo>
                    <a:lnTo>
                      <a:pt x="343764" y="621"/>
                    </a:ln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67">
              <a:extLst>
                <a:ext uri="{FF2B5EF4-FFF2-40B4-BE49-F238E27FC236}">
                  <a16:creationId xmlns:a16="http://schemas.microsoft.com/office/drawing/2014/main" id="{DC9FFF9E-2EB9-B57E-C7D1-B2441AAE7B3C}"/>
                </a:ext>
              </a:extLst>
            </p:cNvPr>
            <p:cNvGrpSpPr/>
            <p:nvPr/>
          </p:nvGrpSpPr>
          <p:grpSpPr>
            <a:xfrm>
              <a:off x="6864133" y="2518354"/>
              <a:ext cx="517710" cy="517708"/>
              <a:chOff x="7920677" y="-1036503"/>
              <a:chExt cx="631962" cy="631960"/>
            </a:xfrm>
          </p:grpSpPr>
          <p:sp>
            <p:nvSpPr>
              <p:cNvPr id="21" name="Oval 63">
                <a:extLst>
                  <a:ext uri="{FF2B5EF4-FFF2-40B4-BE49-F238E27FC236}">
                    <a16:creationId xmlns:a16="http://schemas.microsoft.com/office/drawing/2014/main" id="{32CEE046-B3E2-49C1-0335-3A84E129BC1A}"/>
                  </a:ext>
                </a:extLst>
              </p:cNvPr>
              <p:cNvSpPr/>
              <p:nvPr/>
            </p:nvSpPr>
            <p:spPr>
              <a:xfrm>
                <a:off x="7920677" y="-1036503"/>
                <a:ext cx="631962" cy="631960"/>
              </a:xfrm>
              <a:prstGeom prst="ellipse">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p>
                <a:pPr algn="ctr" defTabSz="913765"/>
                <a:endParaRPr sz="2000" b="1" dirty="0">
                  <a:solidFill>
                    <a:schemeClr val="bg1"/>
                  </a:solidFill>
                </a:endParaRPr>
              </a:p>
            </p:txBody>
          </p:sp>
          <p:sp>
            <p:nvSpPr>
              <p:cNvPr id="22" name="Freeform: Shape 64">
                <a:extLst>
                  <a:ext uri="{FF2B5EF4-FFF2-40B4-BE49-F238E27FC236}">
                    <a16:creationId xmlns:a16="http://schemas.microsoft.com/office/drawing/2014/main" id="{9F4F8C14-CCA4-5DAA-1EBA-A4E4E9997659}"/>
                  </a:ext>
                </a:extLst>
              </p:cNvPr>
              <p:cNvSpPr/>
              <p:nvPr/>
            </p:nvSpPr>
            <p:spPr>
              <a:xfrm>
                <a:off x="8103425" y="-809952"/>
                <a:ext cx="249682" cy="198820"/>
              </a:xfrm>
              <a:custGeom>
                <a:avLst/>
                <a:gdLst>
                  <a:gd name="connsiteX0" fmla="*/ 486767 w 514350"/>
                  <a:gd name="connsiteY0" fmla="*/ 621 h 409575"/>
                  <a:gd name="connsiteX1" fmla="*/ 515342 w 514350"/>
                  <a:gd name="connsiteY1" fmla="*/ 29196 h 409575"/>
                  <a:gd name="connsiteX2" fmla="*/ 515342 w 514350"/>
                  <a:gd name="connsiteY2" fmla="*/ 324471 h 409575"/>
                  <a:gd name="connsiteX3" fmla="*/ 486767 w 514350"/>
                  <a:gd name="connsiteY3" fmla="*/ 353046 h 409575"/>
                  <a:gd name="connsiteX4" fmla="*/ 192445 w 514350"/>
                  <a:gd name="connsiteY4" fmla="*/ 353046 h 409575"/>
                  <a:gd name="connsiteX5" fmla="*/ 115292 w 514350"/>
                  <a:gd name="connsiteY5" fmla="*/ 410196 h 409575"/>
                  <a:gd name="connsiteX6" fmla="*/ 115292 w 514350"/>
                  <a:gd name="connsiteY6" fmla="*/ 353046 h 409575"/>
                  <a:gd name="connsiteX7" fmla="*/ 29567 w 514350"/>
                  <a:gd name="connsiteY7" fmla="*/ 353046 h 409575"/>
                  <a:gd name="connsiteX8" fmla="*/ 992 w 514350"/>
                  <a:gd name="connsiteY8" fmla="*/ 324471 h 409575"/>
                  <a:gd name="connsiteX9" fmla="*/ 992 w 514350"/>
                  <a:gd name="connsiteY9" fmla="*/ 29196 h 409575"/>
                  <a:gd name="connsiteX10" fmla="*/ 29567 w 514350"/>
                  <a:gd name="connsiteY10" fmla="*/ 621 h 409575"/>
                  <a:gd name="connsiteX11" fmla="*/ 486767 w 514350"/>
                  <a:gd name="connsiteY11" fmla="*/ 621 h 409575"/>
                  <a:gd name="connsiteX12" fmla="*/ 124817 w 514350"/>
                  <a:gd name="connsiteY12" fmla="*/ 143496 h 409575"/>
                  <a:gd name="connsiteX13" fmla="*/ 91480 w 514350"/>
                  <a:gd name="connsiteY13" fmla="*/ 176834 h 409575"/>
                  <a:gd name="connsiteX14" fmla="*/ 124817 w 514350"/>
                  <a:gd name="connsiteY14" fmla="*/ 210171 h 409575"/>
                  <a:gd name="connsiteX15" fmla="*/ 158155 w 514350"/>
                  <a:gd name="connsiteY15" fmla="*/ 176834 h 409575"/>
                  <a:gd name="connsiteX16" fmla="*/ 124817 w 514350"/>
                  <a:gd name="connsiteY16" fmla="*/ 143496 h 409575"/>
                  <a:gd name="connsiteX17" fmla="*/ 258167 w 514350"/>
                  <a:gd name="connsiteY17" fmla="*/ 143496 h 409575"/>
                  <a:gd name="connsiteX18" fmla="*/ 224830 w 514350"/>
                  <a:gd name="connsiteY18" fmla="*/ 176834 h 409575"/>
                  <a:gd name="connsiteX19" fmla="*/ 258167 w 514350"/>
                  <a:gd name="connsiteY19" fmla="*/ 210171 h 409575"/>
                  <a:gd name="connsiteX20" fmla="*/ 291505 w 514350"/>
                  <a:gd name="connsiteY20" fmla="*/ 176834 h 409575"/>
                  <a:gd name="connsiteX21" fmla="*/ 258167 w 514350"/>
                  <a:gd name="connsiteY21" fmla="*/ 143496 h 409575"/>
                  <a:gd name="connsiteX22" fmla="*/ 391517 w 514350"/>
                  <a:gd name="connsiteY22" fmla="*/ 143496 h 409575"/>
                  <a:gd name="connsiteX23" fmla="*/ 358180 w 514350"/>
                  <a:gd name="connsiteY23" fmla="*/ 176834 h 409575"/>
                  <a:gd name="connsiteX24" fmla="*/ 391517 w 514350"/>
                  <a:gd name="connsiteY24" fmla="*/ 210171 h 409575"/>
                  <a:gd name="connsiteX25" fmla="*/ 424855 w 514350"/>
                  <a:gd name="connsiteY25" fmla="*/ 176834 h 409575"/>
                  <a:gd name="connsiteX26" fmla="*/ 391517 w 514350"/>
                  <a:gd name="connsiteY26" fmla="*/ 143496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14350" h="409575">
                    <a:moveTo>
                      <a:pt x="486767" y="621"/>
                    </a:moveTo>
                    <a:cubicBezTo>
                      <a:pt x="502960" y="621"/>
                      <a:pt x="515342" y="13004"/>
                      <a:pt x="515342" y="29196"/>
                    </a:cubicBezTo>
                    <a:lnTo>
                      <a:pt x="515342" y="324471"/>
                    </a:lnTo>
                    <a:cubicBezTo>
                      <a:pt x="515342" y="340664"/>
                      <a:pt x="502960" y="353046"/>
                      <a:pt x="486767" y="353046"/>
                    </a:cubicBezTo>
                    <a:lnTo>
                      <a:pt x="192445" y="353046"/>
                    </a:lnTo>
                    <a:lnTo>
                      <a:pt x="115292" y="410196"/>
                    </a:lnTo>
                    <a:lnTo>
                      <a:pt x="115292" y="353046"/>
                    </a:lnTo>
                    <a:lnTo>
                      <a:pt x="29567" y="353046"/>
                    </a:lnTo>
                    <a:cubicBezTo>
                      <a:pt x="13374" y="353046"/>
                      <a:pt x="992" y="340664"/>
                      <a:pt x="992" y="324471"/>
                    </a:cubicBezTo>
                    <a:lnTo>
                      <a:pt x="992" y="29196"/>
                    </a:lnTo>
                    <a:cubicBezTo>
                      <a:pt x="992" y="13004"/>
                      <a:pt x="13374" y="621"/>
                      <a:pt x="29567" y="621"/>
                    </a:cubicBezTo>
                    <a:lnTo>
                      <a:pt x="486767" y="621"/>
                    </a:lnTo>
                    <a:close/>
                    <a:moveTo>
                      <a:pt x="124817" y="143496"/>
                    </a:moveTo>
                    <a:cubicBezTo>
                      <a:pt x="106720" y="143496"/>
                      <a:pt x="91480" y="158736"/>
                      <a:pt x="91480" y="176834"/>
                    </a:cubicBezTo>
                    <a:cubicBezTo>
                      <a:pt x="91480" y="194931"/>
                      <a:pt x="106720" y="210171"/>
                      <a:pt x="124817" y="210171"/>
                    </a:cubicBezTo>
                    <a:cubicBezTo>
                      <a:pt x="142914" y="210171"/>
                      <a:pt x="158155" y="194931"/>
                      <a:pt x="158155" y="176834"/>
                    </a:cubicBezTo>
                    <a:cubicBezTo>
                      <a:pt x="158155" y="157784"/>
                      <a:pt x="142914" y="143496"/>
                      <a:pt x="124817" y="143496"/>
                    </a:cubicBezTo>
                    <a:close/>
                    <a:moveTo>
                      <a:pt x="258167" y="143496"/>
                    </a:moveTo>
                    <a:cubicBezTo>
                      <a:pt x="240070" y="143496"/>
                      <a:pt x="224830" y="158736"/>
                      <a:pt x="224830" y="176834"/>
                    </a:cubicBezTo>
                    <a:cubicBezTo>
                      <a:pt x="224830" y="194931"/>
                      <a:pt x="240070" y="210171"/>
                      <a:pt x="258167" y="210171"/>
                    </a:cubicBezTo>
                    <a:cubicBezTo>
                      <a:pt x="276264" y="210171"/>
                      <a:pt x="291505" y="194931"/>
                      <a:pt x="291505" y="176834"/>
                    </a:cubicBezTo>
                    <a:cubicBezTo>
                      <a:pt x="291505" y="157784"/>
                      <a:pt x="276264" y="143496"/>
                      <a:pt x="258167" y="143496"/>
                    </a:cubicBezTo>
                    <a:close/>
                    <a:moveTo>
                      <a:pt x="391517" y="143496"/>
                    </a:moveTo>
                    <a:cubicBezTo>
                      <a:pt x="373420" y="143496"/>
                      <a:pt x="358180" y="158736"/>
                      <a:pt x="358180" y="176834"/>
                    </a:cubicBezTo>
                    <a:cubicBezTo>
                      <a:pt x="358180" y="194931"/>
                      <a:pt x="373420" y="210171"/>
                      <a:pt x="391517" y="210171"/>
                    </a:cubicBezTo>
                    <a:cubicBezTo>
                      <a:pt x="409614" y="210171"/>
                      <a:pt x="424855" y="194931"/>
                      <a:pt x="424855" y="176834"/>
                    </a:cubicBezTo>
                    <a:cubicBezTo>
                      <a:pt x="424855" y="157784"/>
                      <a:pt x="409614" y="143496"/>
                      <a:pt x="391517" y="143496"/>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69">
              <a:extLst>
                <a:ext uri="{FF2B5EF4-FFF2-40B4-BE49-F238E27FC236}">
                  <a16:creationId xmlns:a16="http://schemas.microsoft.com/office/drawing/2014/main" id="{744996D4-D4BC-33E4-941C-47A69FE40559}"/>
                </a:ext>
              </a:extLst>
            </p:cNvPr>
            <p:cNvGrpSpPr/>
            <p:nvPr/>
          </p:nvGrpSpPr>
          <p:grpSpPr>
            <a:xfrm>
              <a:off x="4755722" y="2518354"/>
              <a:ext cx="517710" cy="517708"/>
              <a:chOff x="5424551" y="-1036503"/>
              <a:chExt cx="631962" cy="631960"/>
            </a:xfrm>
          </p:grpSpPr>
          <p:sp>
            <p:nvSpPr>
              <p:cNvPr id="19" name="Oval 70">
                <a:extLst>
                  <a:ext uri="{FF2B5EF4-FFF2-40B4-BE49-F238E27FC236}">
                    <a16:creationId xmlns:a16="http://schemas.microsoft.com/office/drawing/2014/main" id="{81792571-5E46-124D-482A-87B602ADC9FD}"/>
                  </a:ext>
                </a:extLst>
              </p:cNvPr>
              <p:cNvSpPr/>
              <p:nvPr/>
            </p:nvSpPr>
            <p:spPr>
              <a:xfrm>
                <a:off x="5424551" y="-1036503"/>
                <a:ext cx="631962" cy="631960"/>
              </a:xfrm>
              <a:prstGeom prst="ellipse">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p>
                <a:pPr algn="ctr" defTabSz="913765"/>
                <a:endParaRPr sz="2000" b="1" dirty="0">
                  <a:solidFill>
                    <a:schemeClr val="bg1"/>
                  </a:solidFill>
                </a:endParaRPr>
              </a:p>
            </p:txBody>
          </p:sp>
          <p:sp>
            <p:nvSpPr>
              <p:cNvPr id="20" name="Freeform: Shape 71">
                <a:extLst>
                  <a:ext uri="{FF2B5EF4-FFF2-40B4-BE49-F238E27FC236}">
                    <a16:creationId xmlns:a16="http://schemas.microsoft.com/office/drawing/2014/main" id="{0CBB91BB-52F5-9D70-CD6E-A609347FF216}"/>
                  </a:ext>
                </a:extLst>
              </p:cNvPr>
              <p:cNvSpPr/>
              <p:nvPr/>
            </p:nvSpPr>
            <p:spPr>
              <a:xfrm>
                <a:off x="5615315" y="-847367"/>
                <a:ext cx="240434" cy="254306"/>
              </a:xfrm>
              <a:custGeom>
                <a:avLst/>
                <a:gdLst>
                  <a:gd name="connsiteX0" fmla="*/ 371955 w 495300"/>
                  <a:gd name="connsiteY0" fmla="*/ 621 h 523875"/>
                  <a:gd name="connsiteX1" fmla="*/ 400530 w 495300"/>
                  <a:gd name="connsiteY1" fmla="*/ 29196 h 523875"/>
                  <a:gd name="connsiteX2" fmla="*/ 400530 w 495300"/>
                  <a:gd name="connsiteY2" fmla="*/ 133971 h 523875"/>
                  <a:gd name="connsiteX3" fmla="*/ 371955 w 495300"/>
                  <a:gd name="connsiteY3" fmla="*/ 162546 h 523875"/>
                  <a:gd name="connsiteX4" fmla="*/ 257655 w 495300"/>
                  <a:gd name="connsiteY4" fmla="*/ 162546 h 523875"/>
                  <a:gd name="connsiteX5" fmla="*/ 257655 w 495300"/>
                  <a:gd name="connsiteY5" fmla="*/ 286371 h 523875"/>
                  <a:gd name="connsiteX6" fmla="*/ 419580 w 495300"/>
                  <a:gd name="connsiteY6" fmla="*/ 286371 h 523875"/>
                  <a:gd name="connsiteX7" fmla="*/ 457680 w 495300"/>
                  <a:gd name="connsiteY7" fmla="*/ 322566 h 523875"/>
                  <a:gd name="connsiteX8" fmla="*/ 457680 w 495300"/>
                  <a:gd name="connsiteY8" fmla="*/ 324471 h 523875"/>
                  <a:gd name="connsiteX9" fmla="*/ 457680 w 495300"/>
                  <a:gd name="connsiteY9" fmla="*/ 429246 h 523875"/>
                  <a:gd name="connsiteX10" fmla="*/ 476730 w 495300"/>
                  <a:gd name="connsiteY10" fmla="*/ 429246 h 523875"/>
                  <a:gd name="connsiteX11" fmla="*/ 495780 w 495300"/>
                  <a:gd name="connsiteY11" fmla="*/ 448296 h 523875"/>
                  <a:gd name="connsiteX12" fmla="*/ 495780 w 495300"/>
                  <a:gd name="connsiteY12" fmla="*/ 505446 h 523875"/>
                  <a:gd name="connsiteX13" fmla="*/ 476730 w 495300"/>
                  <a:gd name="connsiteY13" fmla="*/ 524496 h 523875"/>
                  <a:gd name="connsiteX14" fmla="*/ 419580 w 495300"/>
                  <a:gd name="connsiteY14" fmla="*/ 524496 h 523875"/>
                  <a:gd name="connsiteX15" fmla="*/ 400530 w 495300"/>
                  <a:gd name="connsiteY15" fmla="*/ 505446 h 523875"/>
                  <a:gd name="connsiteX16" fmla="*/ 400530 w 495300"/>
                  <a:gd name="connsiteY16" fmla="*/ 448296 h 523875"/>
                  <a:gd name="connsiteX17" fmla="*/ 419580 w 495300"/>
                  <a:gd name="connsiteY17" fmla="*/ 429246 h 523875"/>
                  <a:gd name="connsiteX18" fmla="*/ 438630 w 495300"/>
                  <a:gd name="connsiteY18" fmla="*/ 429246 h 523875"/>
                  <a:gd name="connsiteX19" fmla="*/ 438630 w 495300"/>
                  <a:gd name="connsiteY19" fmla="*/ 324471 h 523875"/>
                  <a:gd name="connsiteX20" fmla="*/ 420533 w 495300"/>
                  <a:gd name="connsiteY20" fmla="*/ 305421 h 523875"/>
                  <a:gd name="connsiteX21" fmla="*/ 419580 w 495300"/>
                  <a:gd name="connsiteY21" fmla="*/ 305421 h 523875"/>
                  <a:gd name="connsiteX22" fmla="*/ 257655 w 495300"/>
                  <a:gd name="connsiteY22" fmla="*/ 305421 h 523875"/>
                  <a:gd name="connsiteX23" fmla="*/ 257655 w 495300"/>
                  <a:gd name="connsiteY23" fmla="*/ 429246 h 523875"/>
                  <a:gd name="connsiteX24" fmla="*/ 276705 w 495300"/>
                  <a:gd name="connsiteY24" fmla="*/ 429246 h 523875"/>
                  <a:gd name="connsiteX25" fmla="*/ 295755 w 495300"/>
                  <a:gd name="connsiteY25" fmla="*/ 448296 h 523875"/>
                  <a:gd name="connsiteX26" fmla="*/ 295755 w 495300"/>
                  <a:gd name="connsiteY26" fmla="*/ 505446 h 523875"/>
                  <a:gd name="connsiteX27" fmla="*/ 276705 w 495300"/>
                  <a:gd name="connsiteY27" fmla="*/ 524496 h 523875"/>
                  <a:gd name="connsiteX28" fmla="*/ 219555 w 495300"/>
                  <a:gd name="connsiteY28" fmla="*/ 524496 h 523875"/>
                  <a:gd name="connsiteX29" fmla="*/ 200505 w 495300"/>
                  <a:gd name="connsiteY29" fmla="*/ 505446 h 523875"/>
                  <a:gd name="connsiteX30" fmla="*/ 200505 w 495300"/>
                  <a:gd name="connsiteY30" fmla="*/ 448296 h 523875"/>
                  <a:gd name="connsiteX31" fmla="*/ 219555 w 495300"/>
                  <a:gd name="connsiteY31" fmla="*/ 429246 h 523875"/>
                  <a:gd name="connsiteX32" fmla="*/ 238605 w 495300"/>
                  <a:gd name="connsiteY32" fmla="*/ 429246 h 523875"/>
                  <a:gd name="connsiteX33" fmla="*/ 238605 w 495300"/>
                  <a:gd name="connsiteY33" fmla="*/ 305421 h 523875"/>
                  <a:gd name="connsiteX34" fmla="*/ 76680 w 495300"/>
                  <a:gd name="connsiteY34" fmla="*/ 305421 h 523875"/>
                  <a:gd name="connsiteX35" fmla="*/ 57630 w 495300"/>
                  <a:gd name="connsiteY35" fmla="*/ 323519 h 523875"/>
                  <a:gd name="connsiteX36" fmla="*/ 57630 w 495300"/>
                  <a:gd name="connsiteY36" fmla="*/ 324471 h 523875"/>
                  <a:gd name="connsiteX37" fmla="*/ 57630 w 495300"/>
                  <a:gd name="connsiteY37" fmla="*/ 429246 h 523875"/>
                  <a:gd name="connsiteX38" fmla="*/ 76680 w 495300"/>
                  <a:gd name="connsiteY38" fmla="*/ 429246 h 523875"/>
                  <a:gd name="connsiteX39" fmla="*/ 95730 w 495300"/>
                  <a:gd name="connsiteY39" fmla="*/ 448296 h 523875"/>
                  <a:gd name="connsiteX40" fmla="*/ 95730 w 495300"/>
                  <a:gd name="connsiteY40" fmla="*/ 505446 h 523875"/>
                  <a:gd name="connsiteX41" fmla="*/ 76680 w 495300"/>
                  <a:gd name="connsiteY41" fmla="*/ 524496 h 523875"/>
                  <a:gd name="connsiteX42" fmla="*/ 19530 w 495300"/>
                  <a:gd name="connsiteY42" fmla="*/ 524496 h 523875"/>
                  <a:gd name="connsiteX43" fmla="*/ 480 w 495300"/>
                  <a:gd name="connsiteY43" fmla="*/ 505446 h 523875"/>
                  <a:gd name="connsiteX44" fmla="*/ 480 w 495300"/>
                  <a:gd name="connsiteY44" fmla="*/ 448296 h 523875"/>
                  <a:gd name="connsiteX45" fmla="*/ 19530 w 495300"/>
                  <a:gd name="connsiteY45" fmla="*/ 429246 h 523875"/>
                  <a:gd name="connsiteX46" fmla="*/ 38580 w 495300"/>
                  <a:gd name="connsiteY46" fmla="*/ 429246 h 523875"/>
                  <a:gd name="connsiteX47" fmla="*/ 38580 w 495300"/>
                  <a:gd name="connsiteY47" fmla="*/ 324471 h 523875"/>
                  <a:gd name="connsiteX48" fmla="*/ 74775 w 495300"/>
                  <a:gd name="connsiteY48" fmla="*/ 286371 h 523875"/>
                  <a:gd name="connsiteX49" fmla="*/ 76680 w 495300"/>
                  <a:gd name="connsiteY49" fmla="*/ 286371 h 523875"/>
                  <a:gd name="connsiteX50" fmla="*/ 238605 w 495300"/>
                  <a:gd name="connsiteY50" fmla="*/ 286371 h 523875"/>
                  <a:gd name="connsiteX51" fmla="*/ 238605 w 495300"/>
                  <a:gd name="connsiteY51" fmla="*/ 162546 h 523875"/>
                  <a:gd name="connsiteX52" fmla="*/ 124305 w 495300"/>
                  <a:gd name="connsiteY52" fmla="*/ 162546 h 523875"/>
                  <a:gd name="connsiteX53" fmla="*/ 95730 w 495300"/>
                  <a:gd name="connsiteY53" fmla="*/ 133971 h 523875"/>
                  <a:gd name="connsiteX54" fmla="*/ 95730 w 495300"/>
                  <a:gd name="connsiteY54" fmla="*/ 29196 h 523875"/>
                  <a:gd name="connsiteX55" fmla="*/ 124305 w 495300"/>
                  <a:gd name="connsiteY55" fmla="*/ 621 h 523875"/>
                  <a:gd name="connsiteX56" fmla="*/ 371955 w 495300"/>
                  <a:gd name="connsiteY56" fmla="*/ 621 h 523875"/>
                  <a:gd name="connsiteX57" fmla="*/ 148118 w 495300"/>
                  <a:gd name="connsiteY57" fmla="*/ 95871 h 523875"/>
                  <a:gd name="connsiteX58" fmla="*/ 133830 w 495300"/>
                  <a:gd name="connsiteY58" fmla="*/ 110159 h 523875"/>
                  <a:gd name="connsiteX59" fmla="*/ 148118 w 495300"/>
                  <a:gd name="connsiteY59" fmla="*/ 124446 h 523875"/>
                  <a:gd name="connsiteX60" fmla="*/ 162405 w 495300"/>
                  <a:gd name="connsiteY60" fmla="*/ 110159 h 523875"/>
                  <a:gd name="connsiteX61" fmla="*/ 148118 w 495300"/>
                  <a:gd name="connsiteY61" fmla="*/ 95871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95300" h="523875">
                    <a:moveTo>
                      <a:pt x="371955" y="621"/>
                    </a:moveTo>
                    <a:cubicBezTo>
                      <a:pt x="388148" y="621"/>
                      <a:pt x="400530" y="13004"/>
                      <a:pt x="400530" y="29196"/>
                    </a:cubicBezTo>
                    <a:lnTo>
                      <a:pt x="400530" y="133971"/>
                    </a:lnTo>
                    <a:cubicBezTo>
                      <a:pt x="400530" y="150164"/>
                      <a:pt x="388148" y="162546"/>
                      <a:pt x="371955" y="162546"/>
                    </a:cubicBezTo>
                    <a:lnTo>
                      <a:pt x="257655" y="162546"/>
                    </a:lnTo>
                    <a:lnTo>
                      <a:pt x="257655" y="286371"/>
                    </a:lnTo>
                    <a:lnTo>
                      <a:pt x="419580" y="286371"/>
                    </a:lnTo>
                    <a:cubicBezTo>
                      <a:pt x="439583" y="286371"/>
                      <a:pt x="456727" y="302564"/>
                      <a:pt x="457680" y="322566"/>
                    </a:cubicBezTo>
                    <a:lnTo>
                      <a:pt x="457680" y="324471"/>
                    </a:lnTo>
                    <a:lnTo>
                      <a:pt x="457680" y="429246"/>
                    </a:lnTo>
                    <a:lnTo>
                      <a:pt x="476730" y="429246"/>
                    </a:lnTo>
                    <a:cubicBezTo>
                      <a:pt x="487208" y="429246"/>
                      <a:pt x="495780" y="437819"/>
                      <a:pt x="495780" y="448296"/>
                    </a:cubicBezTo>
                    <a:lnTo>
                      <a:pt x="495780" y="505446"/>
                    </a:lnTo>
                    <a:cubicBezTo>
                      <a:pt x="495780" y="515924"/>
                      <a:pt x="487208" y="524496"/>
                      <a:pt x="476730" y="524496"/>
                    </a:cubicBezTo>
                    <a:lnTo>
                      <a:pt x="419580" y="524496"/>
                    </a:lnTo>
                    <a:cubicBezTo>
                      <a:pt x="409102" y="524496"/>
                      <a:pt x="400530" y="515924"/>
                      <a:pt x="400530" y="505446"/>
                    </a:cubicBezTo>
                    <a:lnTo>
                      <a:pt x="400530" y="448296"/>
                    </a:lnTo>
                    <a:cubicBezTo>
                      <a:pt x="400530" y="437819"/>
                      <a:pt x="409102" y="429246"/>
                      <a:pt x="419580" y="429246"/>
                    </a:cubicBezTo>
                    <a:lnTo>
                      <a:pt x="438630" y="429246"/>
                    </a:lnTo>
                    <a:lnTo>
                      <a:pt x="438630" y="324471"/>
                    </a:lnTo>
                    <a:cubicBezTo>
                      <a:pt x="438630" y="313994"/>
                      <a:pt x="431010" y="306374"/>
                      <a:pt x="420533" y="305421"/>
                    </a:cubicBezTo>
                    <a:lnTo>
                      <a:pt x="419580" y="305421"/>
                    </a:lnTo>
                    <a:lnTo>
                      <a:pt x="257655" y="305421"/>
                    </a:lnTo>
                    <a:lnTo>
                      <a:pt x="257655" y="429246"/>
                    </a:lnTo>
                    <a:lnTo>
                      <a:pt x="276705" y="429246"/>
                    </a:lnTo>
                    <a:cubicBezTo>
                      <a:pt x="287183" y="429246"/>
                      <a:pt x="295755" y="437819"/>
                      <a:pt x="295755" y="448296"/>
                    </a:cubicBezTo>
                    <a:lnTo>
                      <a:pt x="295755" y="505446"/>
                    </a:lnTo>
                    <a:cubicBezTo>
                      <a:pt x="295755" y="515924"/>
                      <a:pt x="287183" y="524496"/>
                      <a:pt x="276705" y="524496"/>
                    </a:cubicBezTo>
                    <a:lnTo>
                      <a:pt x="219555" y="524496"/>
                    </a:lnTo>
                    <a:cubicBezTo>
                      <a:pt x="209077" y="524496"/>
                      <a:pt x="200505" y="515924"/>
                      <a:pt x="200505" y="505446"/>
                    </a:cubicBezTo>
                    <a:lnTo>
                      <a:pt x="200505" y="448296"/>
                    </a:lnTo>
                    <a:cubicBezTo>
                      <a:pt x="200505" y="437819"/>
                      <a:pt x="209077" y="429246"/>
                      <a:pt x="219555" y="429246"/>
                    </a:cubicBezTo>
                    <a:lnTo>
                      <a:pt x="238605" y="429246"/>
                    </a:lnTo>
                    <a:lnTo>
                      <a:pt x="238605" y="305421"/>
                    </a:lnTo>
                    <a:lnTo>
                      <a:pt x="76680" y="305421"/>
                    </a:lnTo>
                    <a:cubicBezTo>
                      <a:pt x="66202" y="305421"/>
                      <a:pt x="58583" y="313041"/>
                      <a:pt x="57630" y="323519"/>
                    </a:cubicBezTo>
                    <a:lnTo>
                      <a:pt x="57630" y="324471"/>
                    </a:lnTo>
                    <a:lnTo>
                      <a:pt x="57630" y="429246"/>
                    </a:lnTo>
                    <a:lnTo>
                      <a:pt x="76680" y="429246"/>
                    </a:lnTo>
                    <a:cubicBezTo>
                      <a:pt x="87158" y="429246"/>
                      <a:pt x="95730" y="437819"/>
                      <a:pt x="95730" y="448296"/>
                    </a:cubicBezTo>
                    <a:lnTo>
                      <a:pt x="95730" y="505446"/>
                    </a:lnTo>
                    <a:cubicBezTo>
                      <a:pt x="95730" y="515924"/>
                      <a:pt x="87158" y="524496"/>
                      <a:pt x="76680" y="524496"/>
                    </a:cubicBezTo>
                    <a:lnTo>
                      <a:pt x="19530" y="524496"/>
                    </a:lnTo>
                    <a:cubicBezTo>
                      <a:pt x="9052" y="524496"/>
                      <a:pt x="480" y="515924"/>
                      <a:pt x="480" y="505446"/>
                    </a:cubicBezTo>
                    <a:lnTo>
                      <a:pt x="480" y="448296"/>
                    </a:lnTo>
                    <a:cubicBezTo>
                      <a:pt x="480" y="437819"/>
                      <a:pt x="9052" y="429246"/>
                      <a:pt x="19530" y="429246"/>
                    </a:cubicBezTo>
                    <a:lnTo>
                      <a:pt x="38580" y="429246"/>
                    </a:lnTo>
                    <a:lnTo>
                      <a:pt x="38580" y="324471"/>
                    </a:lnTo>
                    <a:cubicBezTo>
                      <a:pt x="38580" y="304469"/>
                      <a:pt x="54773" y="287324"/>
                      <a:pt x="74775" y="286371"/>
                    </a:cubicBezTo>
                    <a:lnTo>
                      <a:pt x="76680" y="286371"/>
                    </a:lnTo>
                    <a:lnTo>
                      <a:pt x="238605" y="286371"/>
                    </a:lnTo>
                    <a:lnTo>
                      <a:pt x="238605" y="162546"/>
                    </a:lnTo>
                    <a:lnTo>
                      <a:pt x="124305" y="162546"/>
                    </a:lnTo>
                    <a:cubicBezTo>
                      <a:pt x="108112" y="162546"/>
                      <a:pt x="95730" y="150164"/>
                      <a:pt x="95730" y="133971"/>
                    </a:cubicBezTo>
                    <a:lnTo>
                      <a:pt x="95730" y="29196"/>
                    </a:lnTo>
                    <a:cubicBezTo>
                      <a:pt x="95730" y="13004"/>
                      <a:pt x="108112" y="621"/>
                      <a:pt x="124305" y="621"/>
                    </a:cubicBezTo>
                    <a:lnTo>
                      <a:pt x="371955" y="621"/>
                    </a:lnTo>
                    <a:close/>
                    <a:moveTo>
                      <a:pt x="148118" y="95871"/>
                    </a:moveTo>
                    <a:cubicBezTo>
                      <a:pt x="140498" y="95871"/>
                      <a:pt x="133830" y="102539"/>
                      <a:pt x="133830" y="110159"/>
                    </a:cubicBezTo>
                    <a:cubicBezTo>
                      <a:pt x="133830" y="117779"/>
                      <a:pt x="140498" y="124446"/>
                      <a:pt x="148118" y="124446"/>
                    </a:cubicBezTo>
                    <a:cubicBezTo>
                      <a:pt x="155737" y="124446"/>
                      <a:pt x="162405" y="117779"/>
                      <a:pt x="162405" y="110159"/>
                    </a:cubicBezTo>
                    <a:cubicBezTo>
                      <a:pt x="162405" y="102539"/>
                      <a:pt x="155737" y="95871"/>
                      <a:pt x="148118" y="9587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7" name="Arrow: Pentagon 38">
            <a:extLst>
              <a:ext uri="{FF2B5EF4-FFF2-40B4-BE49-F238E27FC236}">
                <a16:creationId xmlns:a16="http://schemas.microsoft.com/office/drawing/2014/main" id="{FA29CF65-ABEE-7FA8-45E3-3EDBB2F4B6A0}"/>
              </a:ext>
            </a:extLst>
          </p:cNvPr>
          <p:cNvSpPr/>
          <p:nvPr/>
        </p:nvSpPr>
        <p:spPr bwMode="auto">
          <a:xfrm flipH="1">
            <a:off x="3366146" y="3647848"/>
            <a:ext cx="7715843" cy="867300"/>
          </a:xfrm>
          <a:prstGeom prst="homePlate">
            <a:avLst>
              <a:gd name="adj" fmla="val 37135"/>
            </a:avLst>
          </a:prstGeom>
          <a:solidFill>
            <a:srgbClr val="00B0F0"/>
          </a:soli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p>
            <a:pPr marL="0" lvl="0" indent="0" defTabSz="1422400">
              <a:lnSpc>
                <a:spcPct val="90000"/>
              </a:lnSpc>
              <a:spcBef>
                <a:spcPct val="0"/>
              </a:spcBef>
              <a:spcAft>
                <a:spcPct val="35000"/>
              </a:spcAft>
              <a:buNone/>
            </a:pPr>
            <a:r>
              <a:rPr kumimoji="1" lang="zh-CN" altLang="en-US" sz="2400" b="1" kern="1200" dirty="0">
                <a:solidFill>
                  <a:srgbClr val="FFFFFF"/>
                </a:solidFill>
                <a:effectLst>
                  <a:outerShdw blurRad="50800" dist="50800" dir="5400000" algn="ctr" rotWithShape="0">
                    <a:srgbClr val="2F2F2F"/>
                  </a:outerShdw>
                </a:effectLst>
                <a:latin typeface="Arial"/>
                <a:ea typeface="微软雅黑"/>
                <a:cs typeface="+mn-cs"/>
              </a:rPr>
              <a:t>“到有鱼的地方去钓鱼”</a:t>
            </a:r>
            <a:r>
              <a:rPr kumimoji="1" lang="en-US" altLang="zh-CN" sz="2400" b="1" kern="1200" dirty="0">
                <a:solidFill>
                  <a:srgbClr val="FFFFFF"/>
                </a:solidFill>
                <a:effectLst>
                  <a:outerShdw blurRad="50800" dist="50800" dir="5400000" algn="ctr" rotWithShape="0">
                    <a:srgbClr val="2F2F2F"/>
                  </a:outerShdw>
                </a:effectLst>
                <a:latin typeface="Arial"/>
                <a:ea typeface="微软雅黑"/>
                <a:cs typeface="+mn-cs"/>
              </a:rPr>
              <a:t>——</a:t>
            </a:r>
            <a:r>
              <a:rPr kumimoji="1" lang="zh-CN" altLang="en-US" sz="2400" b="1" kern="1200" dirty="0">
                <a:solidFill>
                  <a:srgbClr val="FFFFFF"/>
                </a:solidFill>
                <a:effectLst>
                  <a:outerShdw blurRad="50800" dist="50800" dir="5400000" algn="ctr" rotWithShape="0">
                    <a:srgbClr val="2F2F2F"/>
                  </a:outerShdw>
                </a:effectLst>
                <a:latin typeface="Arial"/>
                <a:ea typeface="微软雅黑"/>
                <a:cs typeface="+mn-cs"/>
              </a:rPr>
              <a:t>做好市场调研</a:t>
            </a:r>
          </a:p>
        </p:txBody>
      </p:sp>
    </p:spTree>
    <p:extLst>
      <p:ext uri="{BB962C8B-B14F-4D97-AF65-F5344CB8AC3E}">
        <p14:creationId xmlns:p14="http://schemas.microsoft.com/office/powerpoint/2010/main" val="33965929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C99FD-74DF-3E76-9BC1-7C10875B61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692778A-039A-0343-77E9-34EF3D70101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7.2.2</a:t>
            </a:r>
            <a:r>
              <a:rPr lang="zh-CN" altLang="en-US" sz="3200" dirty="0">
                <a:solidFill>
                  <a:schemeClr val="tx1"/>
                </a:solidFill>
                <a:latin typeface="Microsoft YaHei" panose="020B0503020204020204" pitchFamily="34" charset="-122"/>
                <a:ea typeface="Microsoft YaHei" panose="020B0503020204020204" pitchFamily="34" charset="-122"/>
              </a:rPr>
              <a:t>财务风险</a:t>
            </a:r>
          </a:p>
        </p:txBody>
      </p:sp>
      <p:sp>
        <p:nvSpPr>
          <p:cNvPr id="4" name="文本框 3">
            <a:extLst>
              <a:ext uri="{FF2B5EF4-FFF2-40B4-BE49-F238E27FC236}">
                <a16:creationId xmlns:a16="http://schemas.microsoft.com/office/drawing/2014/main" id="{CF680C0D-1A58-80BE-D709-F7DBACC41D5C}"/>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项目风险认知</a:t>
            </a:r>
          </a:p>
        </p:txBody>
      </p:sp>
      <p:grpSp>
        <p:nvGrpSpPr>
          <p:cNvPr id="15" name="组合 14">
            <a:extLst>
              <a:ext uri="{FF2B5EF4-FFF2-40B4-BE49-F238E27FC236}">
                <a16:creationId xmlns:a16="http://schemas.microsoft.com/office/drawing/2014/main" id="{01D49907-5845-F0B4-039D-FF4CFE50936A}"/>
              </a:ext>
            </a:extLst>
          </p:cNvPr>
          <p:cNvGrpSpPr>
            <a:grpSpLocks noChangeAspect="1"/>
          </p:cNvGrpSpPr>
          <p:nvPr>
            <p:custDataLst>
              <p:tags r:id="rId1"/>
            </p:custDataLst>
          </p:nvPr>
        </p:nvGrpSpPr>
        <p:grpSpPr>
          <a:xfrm>
            <a:off x="773903" y="2048186"/>
            <a:ext cx="5261137" cy="3524317"/>
            <a:chOff x="1687005" y="1028700"/>
            <a:chExt cx="2752726" cy="2279471"/>
          </a:xfrm>
        </p:grpSpPr>
        <p:grpSp>
          <p:nvGrpSpPr>
            <p:cNvPr id="16" name="组合 15">
              <a:extLst>
                <a:ext uri="{FF2B5EF4-FFF2-40B4-BE49-F238E27FC236}">
                  <a16:creationId xmlns:a16="http://schemas.microsoft.com/office/drawing/2014/main" id="{CBF8802A-D1D5-A2C9-F074-B9DEBEBF2716}"/>
                </a:ext>
              </a:extLst>
            </p:cNvPr>
            <p:cNvGrpSpPr/>
            <p:nvPr/>
          </p:nvGrpSpPr>
          <p:grpSpPr>
            <a:xfrm>
              <a:off x="1687005" y="1028700"/>
              <a:ext cx="2752726" cy="2279471"/>
              <a:chOff x="5448299" y="1039811"/>
              <a:chExt cx="3943350" cy="2279471"/>
            </a:xfrm>
          </p:grpSpPr>
          <p:sp>
            <p:nvSpPr>
              <p:cNvPr id="20" name="1">
                <a:extLst>
                  <a:ext uri="{FF2B5EF4-FFF2-40B4-BE49-F238E27FC236}">
                    <a16:creationId xmlns:a16="http://schemas.microsoft.com/office/drawing/2014/main" id="{F2E078C6-6FF8-D299-CECC-6AB87777DCDB}"/>
                  </a:ext>
                </a:extLst>
              </p:cNvPr>
              <p:cNvSpPr/>
              <p:nvPr>
                <p:custDataLst>
                  <p:tags r:id="rId4"/>
                </p:custDataLst>
              </p:nvPr>
            </p:nvSpPr>
            <p:spPr>
              <a:xfrm>
                <a:off x="5448299" y="1039811"/>
                <a:ext cx="3943350" cy="233611"/>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1">
                <a:extLst>
                  <a:ext uri="{FF2B5EF4-FFF2-40B4-BE49-F238E27FC236}">
                    <a16:creationId xmlns:a16="http://schemas.microsoft.com/office/drawing/2014/main" id="{4C283030-9B66-C69C-3025-CD5E3381AC33}"/>
                  </a:ext>
                </a:extLst>
              </p:cNvPr>
              <p:cNvSpPr/>
              <p:nvPr>
                <p:custDataLst>
                  <p:tags r:id="rId5"/>
                </p:custDataLst>
              </p:nvPr>
            </p:nvSpPr>
            <p:spPr>
              <a:xfrm rot="10800000">
                <a:off x="5595931" y="1147761"/>
                <a:ext cx="3648075" cy="2171521"/>
              </a:xfrm>
              <a:prstGeom prst="round2SameRect">
                <a:avLst>
                  <a:gd name="adj1" fmla="val 6049"/>
                  <a:gd name="adj2" fmla="val 0"/>
                </a:avLst>
              </a:prstGeom>
              <a:solidFill>
                <a:schemeClr val="bg1"/>
              </a:solidFill>
              <a:ln>
                <a:noFill/>
              </a:ln>
              <a:effectLst>
                <a:outerShdw blurRad="304800" dist="101600" dir="5400000" algn="t"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1">
                <a:extLst>
                  <a:ext uri="{FF2B5EF4-FFF2-40B4-BE49-F238E27FC236}">
                    <a16:creationId xmlns:a16="http://schemas.microsoft.com/office/drawing/2014/main" id="{EDD4F447-7B3D-5D5F-5DB4-F89A99B5C0C2}"/>
                  </a:ext>
                </a:extLst>
              </p:cNvPr>
              <p:cNvSpPr/>
              <p:nvPr>
                <p:custDataLst>
                  <p:tags r:id="rId6"/>
                </p:custDataLst>
              </p:nvPr>
            </p:nvSpPr>
            <p:spPr>
              <a:xfrm flipV="1">
                <a:off x="5595935" y="1100206"/>
                <a:ext cx="3648074" cy="112820"/>
              </a:xfrm>
              <a:prstGeom prst="round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itle-1">
              <a:extLst>
                <a:ext uri="{FF2B5EF4-FFF2-40B4-BE49-F238E27FC236}">
                  <a16:creationId xmlns:a16="http://schemas.microsoft.com/office/drawing/2014/main" id="{5B5F3C74-0260-2AE5-F88C-450E477A83EC}"/>
                </a:ext>
              </a:extLst>
            </p:cNvPr>
            <p:cNvSpPr txBox="1"/>
            <p:nvPr>
              <p:custDataLst>
                <p:tags r:id="rId2"/>
              </p:custDataLst>
            </p:nvPr>
          </p:nvSpPr>
          <p:spPr>
            <a:xfrm>
              <a:off x="1790065" y="1322706"/>
              <a:ext cx="2546602" cy="369332"/>
            </a:xfrm>
            <a:prstGeom prst="rect">
              <a:avLst/>
            </a:prstGeom>
            <a:noFill/>
          </p:spPr>
          <p:txBody>
            <a:bodyPr wrap="square" rtlCol="0">
              <a:noAutofit/>
            </a:bodyPr>
            <a:lstStyle/>
            <a:p>
              <a:r>
                <a:rPr lang="zh-CN" altLang="en-US" sz="2800" b="1" dirty="0">
                  <a:solidFill>
                    <a:schemeClr val="accent1"/>
                  </a:solidFill>
                </a:rPr>
                <a:t>财务风险</a:t>
              </a:r>
            </a:p>
          </p:txBody>
        </p:sp>
        <p:sp>
          <p:nvSpPr>
            <p:cNvPr id="19" name="Body-1">
              <a:extLst>
                <a:ext uri="{FF2B5EF4-FFF2-40B4-BE49-F238E27FC236}">
                  <a16:creationId xmlns:a16="http://schemas.microsoft.com/office/drawing/2014/main" id="{16095A9D-D8D8-941C-143B-F86A7017B771}"/>
                </a:ext>
              </a:extLst>
            </p:cNvPr>
            <p:cNvSpPr>
              <a:spLocks/>
            </p:cNvSpPr>
            <p:nvPr>
              <p:custDataLst>
                <p:tags r:id="rId3"/>
              </p:custDataLst>
            </p:nvPr>
          </p:nvSpPr>
          <p:spPr>
            <a:xfrm>
              <a:off x="1790066" y="1644413"/>
              <a:ext cx="2546602" cy="13162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kumimoji="0" lang="zh-CN" altLang="en-US" sz="2000" b="1" i="0" u="none" strike="noStrike" kern="1200" cap="none" spc="0" normalizeH="0" baseline="0" noProof="0" dirty="0">
                  <a:ln>
                    <a:noFill/>
                  </a:ln>
                  <a:solidFill>
                    <a:schemeClr val="accent3"/>
                  </a:solidFill>
                  <a:effectLst/>
                  <a:uLnTx/>
                  <a:uFillTx/>
                  <a:latin typeface="+mn-ea"/>
                  <a:cs typeface="+mn-cs"/>
                </a:rPr>
                <a:t>指企业在经营过程中，由于各种不确定性因素，造成企业资金及其流动呈现出不确定性，导致企业未来预期收益不能实现，经营成果蒙受损失的可能性和用现金偿还到期债务的不确定性。</a:t>
              </a:r>
            </a:p>
          </p:txBody>
        </p:sp>
      </p:grpSp>
      <p:sp>
        <p:nvSpPr>
          <p:cNvPr id="6" name="椭圆 5">
            <a:extLst>
              <a:ext uri="{FF2B5EF4-FFF2-40B4-BE49-F238E27FC236}">
                <a16:creationId xmlns:a16="http://schemas.microsoft.com/office/drawing/2014/main" id="{5B992EEB-6083-9BDA-BCBC-15E91A2EDD28}"/>
              </a:ext>
            </a:extLst>
          </p:cNvPr>
          <p:cNvSpPr/>
          <p:nvPr/>
        </p:nvSpPr>
        <p:spPr>
          <a:xfrm>
            <a:off x="6156962" y="2084851"/>
            <a:ext cx="5427238" cy="3313355"/>
          </a:xfrm>
          <a:prstGeom prst="ellipse">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0" lang="zh-CN" altLang="en-US" sz="2400" b="1" i="0" u="none" strike="noStrike" kern="1200" cap="none" spc="0" normalizeH="0" baseline="0" noProof="0" dirty="0">
                <a:ln>
                  <a:noFill/>
                </a:ln>
                <a:solidFill>
                  <a:schemeClr val="accent1">
                    <a:lumMod val="20000"/>
                    <a:lumOff val="80000"/>
                  </a:schemeClr>
                </a:solidFill>
                <a:effectLst/>
                <a:uLnTx/>
                <a:uFillTx/>
                <a:latin typeface="+mn-ea"/>
                <a:cs typeface="+mn-cs"/>
              </a:rPr>
              <a:t>财务风险作为一种危机信号，影响着创新创业企业的生存、发展和获利能力，必须尽早加以防范和控制。</a:t>
            </a:r>
            <a:endParaRPr lang="zh-CN" altLang="en-US" sz="2000" dirty="0">
              <a:solidFill>
                <a:schemeClr val="accent1">
                  <a:lumMod val="20000"/>
                  <a:lumOff val="80000"/>
                </a:schemeClr>
              </a:solidFill>
            </a:endParaRPr>
          </a:p>
        </p:txBody>
      </p:sp>
    </p:spTree>
    <p:extLst>
      <p:ext uri="{BB962C8B-B14F-4D97-AF65-F5344CB8AC3E}">
        <p14:creationId xmlns:p14="http://schemas.microsoft.com/office/powerpoint/2010/main" val="1274504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603A1-1ACA-40C3-B01D-BA04C7B3529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59718A5-343F-4D95-C9D2-E33E50186A5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7.2.2</a:t>
            </a:r>
            <a:r>
              <a:rPr lang="zh-CN" altLang="en-US" sz="3200" dirty="0">
                <a:solidFill>
                  <a:schemeClr val="tx1"/>
                </a:solidFill>
                <a:latin typeface="Microsoft YaHei" panose="020B0503020204020204" pitchFamily="34" charset="-122"/>
                <a:ea typeface="Microsoft YaHei" panose="020B0503020204020204" pitchFamily="34" charset="-122"/>
              </a:rPr>
              <a:t>财务风险</a:t>
            </a:r>
          </a:p>
        </p:txBody>
      </p:sp>
      <p:sp>
        <p:nvSpPr>
          <p:cNvPr id="4" name="文本框 3">
            <a:extLst>
              <a:ext uri="{FF2B5EF4-FFF2-40B4-BE49-F238E27FC236}">
                <a16:creationId xmlns:a16="http://schemas.microsoft.com/office/drawing/2014/main" id="{8E128441-458C-DF4B-5398-7D77520B7A2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财务风险的防范方法</a:t>
            </a:r>
          </a:p>
        </p:txBody>
      </p:sp>
      <p:sp>
        <p:nvSpPr>
          <p:cNvPr id="5" name="文本框 4">
            <a:extLst>
              <a:ext uri="{FF2B5EF4-FFF2-40B4-BE49-F238E27FC236}">
                <a16:creationId xmlns:a16="http://schemas.microsoft.com/office/drawing/2014/main" id="{E1A705B4-5312-338F-DAF8-3CBC178F23B1}"/>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1</a:t>
            </a:r>
            <a:r>
              <a:rPr lang="zh-CN" altLang="en-US" sz="2200" b="1" dirty="0">
                <a:solidFill>
                  <a:srgbClr val="002060"/>
                </a:solidFill>
              </a:rPr>
              <a:t>）税务风险</a:t>
            </a:r>
          </a:p>
        </p:txBody>
      </p:sp>
      <p:sp>
        <p:nvSpPr>
          <p:cNvPr id="3" name="object 20">
            <a:extLst>
              <a:ext uri="{FF2B5EF4-FFF2-40B4-BE49-F238E27FC236}">
                <a16:creationId xmlns:a16="http://schemas.microsoft.com/office/drawing/2014/main" id="{425F44B2-BD7E-66E4-99FC-94ED53D3DB60}"/>
              </a:ext>
            </a:extLst>
          </p:cNvPr>
          <p:cNvSpPr txBox="1"/>
          <p:nvPr/>
        </p:nvSpPr>
        <p:spPr>
          <a:xfrm>
            <a:off x="660400" y="2306542"/>
            <a:ext cx="11261670" cy="4202900"/>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endParaRPr lang="en-US" altLang="zh-CN" sz="1900" dirty="0"/>
          </a:p>
        </p:txBody>
      </p:sp>
      <p:sp>
        <p:nvSpPr>
          <p:cNvPr id="6" name="object 9">
            <a:extLst>
              <a:ext uri="{FF2B5EF4-FFF2-40B4-BE49-F238E27FC236}">
                <a16:creationId xmlns:a16="http://schemas.microsoft.com/office/drawing/2014/main" id="{5B86BF86-91E1-0A24-D2CF-047A9FC0BF1E}"/>
              </a:ext>
            </a:extLst>
          </p:cNvPr>
          <p:cNvSpPr/>
          <p:nvPr/>
        </p:nvSpPr>
        <p:spPr>
          <a:xfrm>
            <a:off x="3584478" y="2208208"/>
            <a:ext cx="8547653" cy="463779"/>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案例在线：网络主播偷逃税被罚</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04872A0F-32AB-ADC3-8389-37F0734F7A7C}"/>
              </a:ext>
            </a:extLst>
          </p:cNvPr>
          <p:cNvGrpSpPr/>
          <p:nvPr/>
        </p:nvGrpSpPr>
        <p:grpSpPr>
          <a:xfrm>
            <a:off x="3570190" y="2208208"/>
            <a:ext cx="469503" cy="468000"/>
            <a:chOff x="1887936" y="875619"/>
            <a:chExt cx="316301" cy="312772"/>
          </a:xfrm>
        </p:grpSpPr>
        <p:sp>
          <p:nvSpPr>
            <p:cNvPr id="10" name="object 11">
              <a:extLst>
                <a:ext uri="{FF2B5EF4-FFF2-40B4-BE49-F238E27FC236}">
                  <a16:creationId xmlns:a16="http://schemas.microsoft.com/office/drawing/2014/main" id="{0DDFB5B3-5B9B-423B-E50E-BFA70C5A6CDE}"/>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D208EE43-F35D-A341-5107-C088F1196B18}"/>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B83DA50C-7533-1935-75F2-4C8E31EC183B}"/>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
        <p:nvSpPr>
          <p:cNvPr id="7" name="文本框 6">
            <a:extLst>
              <a:ext uri="{FF2B5EF4-FFF2-40B4-BE49-F238E27FC236}">
                <a16:creationId xmlns:a16="http://schemas.microsoft.com/office/drawing/2014/main" id="{5D543829-E1B1-3DB1-D7E8-D831F3D3CA6D}"/>
              </a:ext>
            </a:extLst>
          </p:cNvPr>
          <p:cNvSpPr txBox="1"/>
          <p:nvPr/>
        </p:nvSpPr>
        <p:spPr>
          <a:xfrm>
            <a:off x="939191" y="2697381"/>
            <a:ext cx="10704088" cy="3782446"/>
          </a:xfrm>
          <a:prstGeom prst="rect">
            <a:avLst/>
          </a:prstGeom>
          <a:noFill/>
        </p:spPr>
        <p:txBody>
          <a:bodyPr wrap="square">
            <a:spAutoFit/>
          </a:bodyPr>
          <a:lstStyle/>
          <a:p>
            <a:pPr indent="457200" algn="just">
              <a:lnSpc>
                <a:spcPct val="150000"/>
              </a:lnSpc>
            </a:pPr>
            <a:r>
              <a:rPr lang="zh-CN" altLang="en-US" dirty="0"/>
              <a:t>大连市税务局第一稽查局依法对网络主播王纯善偷逃税案件进行处理。近期，大连市税务局第一稽查局根据精准分析，发现网络主播王纯善涉嫌偷逃税款，依法对其开展了税务检查。经查，王纯善在</a:t>
            </a:r>
            <a:r>
              <a:rPr lang="en-US" altLang="zh-CN" dirty="0"/>
              <a:t>2020</a:t>
            </a:r>
            <a:r>
              <a:rPr lang="zh-CN" altLang="en-US" dirty="0"/>
              <a:t>年至</a:t>
            </a:r>
            <a:r>
              <a:rPr lang="en-US" altLang="zh-CN" dirty="0"/>
              <a:t>2022</a:t>
            </a:r>
            <a:r>
              <a:rPr lang="zh-CN" altLang="en-US" dirty="0"/>
              <a:t>年期间从事网络直播，进行商品销售取得经营收入，通过隐匿收入、虚假申报手段偷逃个人所得税</a:t>
            </a:r>
            <a:r>
              <a:rPr lang="en-US" altLang="zh-CN" dirty="0"/>
              <a:t>218.30</a:t>
            </a:r>
            <a:r>
              <a:rPr lang="zh-CN" altLang="en-US" dirty="0"/>
              <a:t>万元、增值税</a:t>
            </a:r>
            <a:r>
              <a:rPr lang="en-US" altLang="zh-CN" dirty="0"/>
              <a:t>142.41</a:t>
            </a:r>
            <a:r>
              <a:rPr lang="zh-CN" altLang="en-US" dirty="0"/>
              <a:t>万元。大连市税务局第一稽查局依据</a:t>
            </a:r>
            <a:r>
              <a:rPr lang="en-US" altLang="zh-CN" dirty="0"/>
              <a:t>《</a:t>
            </a:r>
            <a:r>
              <a:rPr lang="zh-CN" altLang="en-US" dirty="0"/>
              <a:t>中华人民共和国个人所得税法</a:t>
            </a:r>
            <a:r>
              <a:rPr lang="en-US" altLang="zh-CN" dirty="0"/>
              <a:t>》《</a:t>
            </a:r>
            <a:r>
              <a:rPr lang="zh-CN" altLang="en-US" dirty="0"/>
              <a:t>中华人民共和国增值税暂行条例</a:t>
            </a:r>
            <a:r>
              <a:rPr lang="en-US" altLang="zh-CN" dirty="0"/>
              <a:t>》《</a:t>
            </a:r>
            <a:r>
              <a:rPr lang="zh-CN" altLang="en-US" dirty="0"/>
              <a:t>中华人民共和国税收征收管理法</a:t>
            </a:r>
            <a:r>
              <a:rPr lang="en-US" altLang="zh-CN" dirty="0"/>
              <a:t>》《</a:t>
            </a:r>
            <a:r>
              <a:rPr lang="zh-CN" altLang="en-US" dirty="0"/>
              <a:t>中华人民共和国行政处罚法</a:t>
            </a:r>
            <a:r>
              <a:rPr lang="en-US" altLang="zh-CN" dirty="0"/>
              <a:t>》</a:t>
            </a:r>
            <a:r>
              <a:rPr lang="zh-CN" altLang="en-US" dirty="0"/>
              <a:t>等相关法律法规规定，对王纯善追缴税款、加收滞纳金并处罚款，共计</a:t>
            </a:r>
            <a:r>
              <a:rPr lang="en-US" altLang="zh-CN" dirty="0"/>
              <a:t>653.61</a:t>
            </a:r>
            <a:r>
              <a:rPr lang="zh-CN" altLang="en-US" dirty="0"/>
              <a:t>万元。税务部门已依法送达</a:t>
            </a:r>
            <a:r>
              <a:rPr lang="en-US" altLang="zh-CN" dirty="0"/>
              <a:t>《</a:t>
            </a:r>
            <a:r>
              <a:rPr lang="zh-CN" altLang="en-US" dirty="0"/>
              <a:t>税务处理决定书</a:t>
            </a:r>
            <a:r>
              <a:rPr lang="en-US" altLang="zh-CN" dirty="0"/>
              <a:t>》</a:t>
            </a:r>
            <a:r>
              <a:rPr lang="zh-CN" altLang="en-US" dirty="0"/>
              <a:t>和</a:t>
            </a:r>
            <a:r>
              <a:rPr lang="en-US" altLang="zh-CN" dirty="0"/>
              <a:t>《</a:t>
            </a:r>
            <a:r>
              <a:rPr lang="zh-CN" altLang="en-US" dirty="0"/>
              <a:t>税务行政处罚决定书</a:t>
            </a:r>
            <a:r>
              <a:rPr lang="en-US" altLang="zh-CN" dirty="0"/>
              <a:t>》</a:t>
            </a:r>
            <a:r>
              <a:rPr lang="zh-CN" altLang="en-US" dirty="0"/>
              <a:t>，王纯善已按规定缴清税款、滞纳金及罚款。大连市税务局第一稽查局有关负责人表示，税务部门将进一步依法加强对网络直播行业从业人员的税收监管，依法严肃查处涉税违法行为，不断提升其税法遵从度，促进行业长期规范健康发展。</a:t>
            </a:r>
            <a:endParaRPr lang="en-US" altLang="zh-CN" dirty="0"/>
          </a:p>
        </p:txBody>
      </p:sp>
      <p:sp>
        <p:nvSpPr>
          <p:cNvPr id="16" name="对话气泡: 矩形 15">
            <a:extLst>
              <a:ext uri="{FF2B5EF4-FFF2-40B4-BE49-F238E27FC236}">
                <a16:creationId xmlns:a16="http://schemas.microsoft.com/office/drawing/2014/main" id="{ABD97B56-F075-17BC-CC69-71AE7DD59D15}"/>
              </a:ext>
            </a:extLst>
          </p:cNvPr>
          <p:cNvSpPr/>
          <p:nvPr/>
        </p:nvSpPr>
        <p:spPr>
          <a:xfrm>
            <a:off x="7056549" y="781314"/>
            <a:ext cx="4562290" cy="1074723"/>
          </a:xfrm>
          <a:prstGeom prst="wedgeRectCallout">
            <a:avLst>
              <a:gd name="adj1" fmla="val -20597"/>
              <a:gd name="adj2" fmla="val 8035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400" b="1" dirty="0">
                <a:solidFill>
                  <a:srgbClr val="002060"/>
                </a:solidFill>
              </a:rPr>
              <a:t>互动讨论</a:t>
            </a:r>
            <a:r>
              <a:rPr lang="zh-CN" altLang="en-US" sz="2000" b="1" dirty="0"/>
              <a:t>网红经济下，偷税漏税现象为何频频出现？</a:t>
            </a:r>
          </a:p>
        </p:txBody>
      </p:sp>
    </p:spTree>
    <p:extLst>
      <p:ext uri="{BB962C8B-B14F-4D97-AF65-F5344CB8AC3E}">
        <p14:creationId xmlns:p14="http://schemas.microsoft.com/office/powerpoint/2010/main" val="7694120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6A48C-CE62-33A5-04B2-0DE636A109C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371F892-0282-A324-6361-4A1F23EF449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7.2.2</a:t>
            </a:r>
            <a:r>
              <a:rPr lang="zh-CN" altLang="en-US" sz="3200" dirty="0">
                <a:solidFill>
                  <a:schemeClr val="tx1"/>
                </a:solidFill>
                <a:latin typeface="Microsoft YaHei" panose="020B0503020204020204" pitchFamily="34" charset="-122"/>
                <a:ea typeface="Microsoft YaHei" panose="020B0503020204020204" pitchFamily="34" charset="-122"/>
              </a:rPr>
              <a:t>财务风险</a:t>
            </a:r>
          </a:p>
        </p:txBody>
      </p:sp>
      <p:sp>
        <p:nvSpPr>
          <p:cNvPr id="4" name="文本框 3">
            <a:extLst>
              <a:ext uri="{FF2B5EF4-FFF2-40B4-BE49-F238E27FC236}">
                <a16:creationId xmlns:a16="http://schemas.microsoft.com/office/drawing/2014/main" id="{383FEFD0-0C23-BA23-F766-F646236B1F30}"/>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财务风险的防范方法</a:t>
            </a:r>
          </a:p>
        </p:txBody>
      </p:sp>
      <p:sp>
        <p:nvSpPr>
          <p:cNvPr id="5" name="文本框 4">
            <a:extLst>
              <a:ext uri="{FF2B5EF4-FFF2-40B4-BE49-F238E27FC236}">
                <a16:creationId xmlns:a16="http://schemas.microsoft.com/office/drawing/2014/main" id="{7B17D894-2D48-A9E5-6CC8-53F4E7A150C8}"/>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1</a:t>
            </a:r>
            <a:r>
              <a:rPr lang="zh-CN" altLang="en-US" sz="2200" b="1" dirty="0">
                <a:solidFill>
                  <a:srgbClr val="002060"/>
                </a:solidFill>
              </a:rPr>
              <a:t>）税务风险</a:t>
            </a:r>
          </a:p>
        </p:txBody>
      </p:sp>
      <p:sp>
        <p:nvSpPr>
          <p:cNvPr id="18" name="object 25">
            <a:extLst>
              <a:ext uri="{FF2B5EF4-FFF2-40B4-BE49-F238E27FC236}">
                <a16:creationId xmlns:a16="http://schemas.microsoft.com/office/drawing/2014/main" id="{1A3EA434-9740-82D0-D9AB-0A13DDE81CB3}"/>
              </a:ext>
            </a:extLst>
          </p:cNvPr>
          <p:cNvSpPr txBox="1"/>
          <p:nvPr/>
        </p:nvSpPr>
        <p:spPr>
          <a:xfrm>
            <a:off x="281354" y="2137371"/>
            <a:ext cx="11629292" cy="4592042"/>
          </a:xfrm>
          <a:prstGeom prst="roundRect">
            <a:avLst/>
          </a:prstGeom>
          <a:solidFill>
            <a:schemeClr val="bg1"/>
          </a:solidFill>
        </p:spPr>
        <p:txBody>
          <a:bodyPr wrap="square" lIns="0" tIns="0" rIns="0" bIns="0">
            <a:noAutofit/>
          </a:bodyPr>
          <a:lstStyle>
            <a:defPPr>
              <a:defRPr lang="en-US"/>
            </a:defPPr>
            <a:lvl1pPr marR="179970" indent="457200">
              <a:lnSpc>
                <a:spcPct val="150000"/>
              </a:lnSpc>
              <a:defRPr sz="2000" b="1">
                <a:solidFill>
                  <a:schemeClr val="accent3"/>
                </a:solidFill>
                <a:latin typeface="Microsoft YaHei" panose="020B0503020204020204" pitchFamily="34" charset="-122"/>
                <a:ea typeface="Microsoft YaHei" panose="020B0503020204020204" pitchFamily="34" charset="-122"/>
              </a:defRPr>
            </a:lvl1pPr>
          </a:lstStyle>
          <a:p>
            <a:pPr algn="just"/>
            <a:r>
              <a:rPr lang="zh-CN" altLang="en-US" sz="2200" dirty="0"/>
              <a:t>①创新创业需要重视税务风险</a:t>
            </a:r>
            <a:r>
              <a:rPr lang="zh-CN" altLang="en-US" b="0" dirty="0">
                <a:solidFill>
                  <a:schemeClr val="tx1"/>
                </a:solidFill>
              </a:rPr>
              <a:t>。税务风险包括两个方面：一是企业的纳税行为违反了税收法律法规的规定，未纳税、少纳税，从而面临补纳税款、缴纳滞纳金、罚款、刑罚处罚等风险，影响企业声誉；二是企业没有用好有关优惠政策，多缴纳了税款，承受了更大的经济负担。</a:t>
            </a:r>
          </a:p>
          <a:p>
            <a:pPr algn="just"/>
            <a:r>
              <a:rPr lang="zh-CN" altLang="en-US" sz="2200" dirty="0"/>
              <a:t>②不核税、不报税或长期零申报有风险。</a:t>
            </a:r>
            <a:r>
              <a:rPr lang="zh-CN" altLang="en-US" b="0" dirty="0">
                <a:solidFill>
                  <a:schemeClr val="tx1"/>
                </a:solidFill>
              </a:rPr>
              <a:t>记账报税是公司注册成立后每一个月都要做的工作，无论公司多小都需要做账，要保证账目齐全并依法报税。</a:t>
            </a:r>
          </a:p>
          <a:p>
            <a:pPr algn="just"/>
            <a:r>
              <a:rPr lang="zh-CN" altLang="en-US" sz="2200" dirty="0"/>
              <a:t>③仔细甄别，专业代理记账才能事半功倍。</a:t>
            </a:r>
            <a:r>
              <a:rPr lang="zh-CN" altLang="en-US" b="0" dirty="0">
                <a:solidFill>
                  <a:schemeClr val="tx1"/>
                </a:solidFill>
              </a:rPr>
              <a:t>很多创新创业者在公司成立初期都会选择借助代理记账公司处理公司财务，而不是招聘财务人员。因为创新创业初期公司业务少，财务工作简单，选择代理记账公司能够省时省力地完成公司的财务工作。但客观来说，代理记账也存在风险。</a:t>
            </a:r>
          </a:p>
          <a:p>
            <a:pPr algn="just"/>
            <a:endParaRPr lang="zh-CN" altLang="en-US" b="0" dirty="0">
              <a:solidFill>
                <a:schemeClr val="tx1"/>
              </a:solidFill>
            </a:endParaRPr>
          </a:p>
        </p:txBody>
      </p:sp>
    </p:spTree>
    <p:extLst>
      <p:ext uri="{BB962C8B-B14F-4D97-AF65-F5344CB8AC3E}">
        <p14:creationId xmlns:p14="http://schemas.microsoft.com/office/powerpoint/2010/main" val="3758092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D2E7-CA56-8B92-0BF6-954AEB27E71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13C95C7-1901-8CC3-C7A2-1377E8300AE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项目概述</a:t>
            </a:r>
          </a:p>
        </p:txBody>
      </p:sp>
      <p:sp>
        <p:nvSpPr>
          <p:cNvPr id="117" name="object 12">
            <a:extLst>
              <a:ext uri="{FF2B5EF4-FFF2-40B4-BE49-F238E27FC236}">
                <a16:creationId xmlns:a16="http://schemas.microsoft.com/office/drawing/2014/main" id="{B455FBAA-E337-00DC-FB2F-3AC059FAA5AB}"/>
              </a:ext>
            </a:extLst>
          </p:cNvPr>
          <p:cNvSpPr/>
          <p:nvPr/>
        </p:nvSpPr>
        <p:spPr>
          <a:xfrm>
            <a:off x="755374" y="1417983"/>
            <a:ext cx="10763526" cy="5035826"/>
          </a:xfrm>
          <a:prstGeom prst="roundRect">
            <a:avLst>
              <a:gd name="adj" fmla="val 8509"/>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nvGrpSpPr>
          <p:cNvPr id="118" name="组合 117">
            <a:extLst>
              <a:ext uri="{FF2B5EF4-FFF2-40B4-BE49-F238E27FC236}">
                <a16:creationId xmlns:a16="http://schemas.microsoft.com/office/drawing/2014/main" id="{7E83356E-B726-4C5B-B584-7094AC2D8506}"/>
              </a:ext>
            </a:extLst>
          </p:cNvPr>
          <p:cNvGrpSpPr>
            <a:grpSpLocks noChangeAspect="1"/>
          </p:cNvGrpSpPr>
          <p:nvPr/>
        </p:nvGrpSpPr>
        <p:grpSpPr>
          <a:xfrm>
            <a:off x="321606" y="1161221"/>
            <a:ext cx="1584000" cy="1584000"/>
            <a:chOff x="1914994" y="2265570"/>
            <a:chExt cx="255414" cy="255414"/>
          </a:xfrm>
        </p:grpSpPr>
        <p:sp>
          <p:nvSpPr>
            <p:cNvPr id="119" name="object 13">
              <a:extLst>
                <a:ext uri="{FF2B5EF4-FFF2-40B4-BE49-F238E27FC236}">
                  <a16:creationId xmlns:a16="http://schemas.microsoft.com/office/drawing/2014/main" id="{7AE0A819-3ED7-FA76-9282-D88FF83B6428}"/>
                </a:ext>
              </a:extLst>
            </p:cNvPr>
            <p:cNvSpPr/>
            <p:nvPr/>
          </p:nvSpPr>
          <p:spPr>
            <a:xfrm>
              <a:off x="1914994" y="2265570"/>
              <a:ext cx="255414" cy="255414"/>
            </a:xfrm>
            <a:prstGeom prst="ellipse">
              <a:avLst/>
            </a:prstGeom>
            <a:solidFill>
              <a:schemeClr val="bg1"/>
            </a:solidFill>
            <a:effectLst>
              <a:outerShdw blurRad="50800" dist="38100" dir="10800000" algn="r" rotWithShape="0">
                <a:schemeClr val="accent3">
                  <a:lumMod val="20000"/>
                  <a:lumOff val="80000"/>
                  <a:alpha val="40000"/>
                </a:schemeClr>
              </a:outerShdw>
            </a:effectLst>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pic>
          <p:nvPicPr>
            <p:cNvPr id="120" name="object 14">
              <a:extLst>
                <a:ext uri="{FF2B5EF4-FFF2-40B4-BE49-F238E27FC236}">
                  <a16:creationId xmlns:a16="http://schemas.microsoft.com/office/drawing/2014/main" id="{DA1CA4D1-7E72-8F40-D5E1-8BF4C1BA6BCE}"/>
                </a:ext>
              </a:extLst>
            </p:cNvPr>
            <p:cNvPicPr/>
            <p:nvPr/>
          </p:nvPicPr>
          <p:blipFill>
            <a:blip r:embed="rId2" cstate="print"/>
            <a:stretch>
              <a:fillRect/>
            </a:stretch>
          </p:blipFill>
          <p:spPr>
            <a:xfrm>
              <a:off x="1952350" y="2297425"/>
              <a:ext cx="180353" cy="204253"/>
            </a:xfrm>
            <a:prstGeom prst="rect">
              <a:avLst/>
            </a:prstGeom>
          </p:spPr>
        </p:pic>
      </p:grpSp>
      <p:sp>
        <p:nvSpPr>
          <p:cNvPr id="121" name="object 18">
            <a:extLst>
              <a:ext uri="{FF2B5EF4-FFF2-40B4-BE49-F238E27FC236}">
                <a16:creationId xmlns:a16="http://schemas.microsoft.com/office/drawing/2014/main" id="{44E7A494-38CD-7460-115F-D6531DD0E369}"/>
              </a:ext>
            </a:extLst>
          </p:cNvPr>
          <p:cNvSpPr txBox="1"/>
          <p:nvPr/>
        </p:nvSpPr>
        <p:spPr>
          <a:xfrm>
            <a:off x="1671771" y="2369688"/>
            <a:ext cx="9724757" cy="2773093"/>
          </a:xfrm>
          <a:prstGeom prst="rect">
            <a:avLst/>
          </a:prstGeom>
        </p:spPr>
        <p:txBody>
          <a:bodyPr vert="horz" wrap="square" lIns="0" tIns="67717" rIns="0" bIns="0" rtlCol="0" anchor="ctr">
            <a:spAutoFit/>
          </a:bodyPr>
          <a:lstStyle/>
          <a:p>
            <a:pPr marR="179970" indent="457200">
              <a:lnSpc>
                <a:spcPct val="150000"/>
              </a:lnSpc>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　虽然巨大的成功吸引着一批又一批的理想者走上创新创业之路，但是创新创业的路是一条陡峭的山路，路上布满了各种陷阱且存在着各种不确定性和未知因素，创新创业者面临的风险来自方方面面。</a:t>
            </a:r>
            <a:endPar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endParaRPr>
          </a:p>
          <a:p>
            <a:pPr marR="179970" indent="457200">
              <a:lnSpc>
                <a:spcPct val="150000"/>
              </a:lnSpc>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本项目内容致力于帮助创新创业者们识别、防范创新创业风险，助力他们创新创业成功。</a:t>
            </a:r>
            <a:endParaRPr lang="zh-CN" altLang="en-US" sz="2400" b="1"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517132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97678-C9D1-9EF8-5685-B981F7FBD91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EA14841-B3C6-8293-488D-622129812AB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7.2.2</a:t>
            </a:r>
            <a:r>
              <a:rPr lang="zh-CN" altLang="en-US" sz="3200" dirty="0">
                <a:solidFill>
                  <a:schemeClr val="tx1"/>
                </a:solidFill>
                <a:latin typeface="Microsoft YaHei" panose="020B0503020204020204" pitchFamily="34" charset="-122"/>
                <a:ea typeface="Microsoft YaHei" panose="020B0503020204020204" pitchFamily="34" charset="-122"/>
              </a:rPr>
              <a:t>财务风险</a:t>
            </a:r>
          </a:p>
        </p:txBody>
      </p:sp>
      <p:sp>
        <p:nvSpPr>
          <p:cNvPr id="4" name="文本框 3">
            <a:extLst>
              <a:ext uri="{FF2B5EF4-FFF2-40B4-BE49-F238E27FC236}">
                <a16:creationId xmlns:a16="http://schemas.microsoft.com/office/drawing/2014/main" id="{55531933-5022-AC5D-450B-98FD09C3ABC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财务风险的防范方法</a:t>
            </a:r>
          </a:p>
        </p:txBody>
      </p:sp>
      <p:sp>
        <p:nvSpPr>
          <p:cNvPr id="5" name="文本框 4">
            <a:extLst>
              <a:ext uri="{FF2B5EF4-FFF2-40B4-BE49-F238E27FC236}">
                <a16:creationId xmlns:a16="http://schemas.microsoft.com/office/drawing/2014/main" id="{44842DDC-2D77-E3C1-5AC9-47B814BB8D7C}"/>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2</a:t>
            </a:r>
            <a:r>
              <a:rPr lang="zh-CN" altLang="en-US" sz="2200" b="1" dirty="0">
                <a:solidFill>
                  <a:srgbClr val="002060"/>
                </a:solidFill>
              </a:rPr>
              <a:t>）现金流风险</a:t>
            </a:r>
          </a:p>
        </p:txBody>
      </p:sp>
      <p:sp>
        <p:nvSpPr>
          <p:cNvPr id="18" name="object 25">
            <a:extLst>
              <a:ext uri="{FF2B5EF4-FFF2-40B4-BE49-F238E27FC236}">
                <a16:creationId xmlns:a16="http://schemas.microsoft.com/office/drawing/2014/main" id="{B5291056-43B8-2424-0602-5569B46B7668}"/>
              </a:ext>
            </a:extLst>
          </p:cNvPr>
          <p:cNvSpPr txBox="1"/>
          <p:nvPr/>
        </p:nvSpPr>
        <p:spPr>
          <a:xfrm>
            <a:off x="281354" y="2137371"/>
            <a:ext cx="11629292" cy="4592042"/>
          </a:xfrm>
          <a:prstGeom prst="roundRect">
            <a:avLst/>
          </a:prstGeom>
          <a:solidFill>
            <a:schemeClr val="bg1"/>
          </a:solidFill>
        </p:spPr>
        <p:txBody>
          <a:bodyPr wrap="square" lIns="0" tIns="0" rIns="0" bIns="0">
            <a:noAutofit/>
          </a:bodyPr>
          <a:lstStyle>
            <a:defPPr>
              <a:defRPr lang="en-US"/>
            </a:defPPr>
            <a:lvl1pPr marR="179970" indent="457200">
              <a:lnSpc>
                <a:spcPct val="150000"/>
              </a:lnSpc>
              <a:defRPr sz="2000" b="1">
                <a:solidFill>
                  <a:schemeClr val="accent3"/>
                </a:solidFill>
                <a:latin typeface="Microsoft YaHei" panose="020B0503020204020204" pitchFamily="34" charset="-122"/>
                <a:ea typeface="Microsoft YaHei" panose="020B0503020204020204" pitchFamily="34" charset="-122"/>
              </a:defRPr>
            </a:lvl1pPr>
          </a:lstStyle>
          <a:p>
            <a:pPr algn="just"/>
            <a:r>
              <a:rPr lang="zh-CN" altLang="en-US" sz="2200" dirty="0">
                <a:solidFill>
                  <a:srgbClr val="002060"/>
                </a:solidFill>
              </a:rPr>
              <a:t>①敬畏市场，分散投资，生存第一。适度分散，价值长存。</a:t>
            </a:r>
            <a:endParaRPr lang="en-US" altLang="zh-CN" sz="2200" dirty="0">
              <a:solidFill>
                <a:srgbClr val="002060"/>
              </a:solidFill>
            </a:endParaRPr>
          </a:p>
          <a:p>
            <a:pPr algn="just"/>
            <a:r>
              <a:rPr lang="zh-CN" altLang="en-US" sz="2200" dirty="0">
                <a:solidFill>
                  <a:srgbClr val="002060"/>
                </a:solidFill>
              </a:rPr>
              <a:t>②一分钱难倒英雄汉，现金流断裂放倒企业家。</a:t>
            </a:r>
            <a:endParaRPr lang="en-US" altLang="zh-CN" sz="2200" dirty="0">
              <a:solidFill>
                <a:srgbClr val="002060"/>
              </a:solidFill>
            </a:endParaRPr>
          </a:p>
          <a:p>
            <a:pPr algn="just"/>
            <a:r>
              <a:rPr lang="zh-CN" altLang="en-US" b="0" dirty="0">
                <a:solidFill>
                  <a:schemeClr val="tx1"/>
                </a:solidFill>
              </a:rPr>
              <a:t>“流动的钱才能生出更多的钱”，现金流即指企业在一定会计期间以收付实现制为基础，通过一定的经济活动（如经营活动、投资活动、筹资活动和非经常性项目等）而产生的现金流入、现金流出及其差量情况的总称。</a:t>
            </a:r>
            <a:endParaRPr lang="en-US" altLang="zh-CN" b="0" dirty="0">
              <a:solidFill>
                <a:schemeClr val="tx1"/>
              </a:solidFill>
            </a:endParaRPr>
          </a:p>
          <a:p>
            <a:pPr algn="just"/>
            <a:r>
              <a:rPr lang="zh-CN" altLang="en-US" b="0" dirty="0">
                <a:solidFill>
                  <a:schemeClr val="tx1"/>
                </a:solidFill>
              </a:rPr>
              <a:t>在现代企业的发展过程中，决定企业兴衰存亡的是现金流，最能反映企业本质的也是现金流，在众多价值评价指标中基于现金流的评价是最具权威性的。只有做好现金流管理，才能保证企业持续盈利和不断增强竞争力。特别是在面对危机的时候，充足的现金流不仅可以让企业避免破产的风险，还可以用于风险投资，从而实现变“危”为“机”。</a:t>
            </a:r>
          </a:p>
        </p:txBody>
      </p:sp>
    </p:spTree>
    <p:extLst>
      <p:ext uri="{BB962C8B-B14F-4D97-AF65-F5344CB8AC3E}">
        <p14:creationId xmlns:p14="http://schemas.microsoft.com/office/powerpoint/2010/main" val="3273162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050B0-4FE9-1A64-B3AD-762554BE889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AAAAA2E-DA07-A135-27DD-64647B5B8C1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7.2.2</a:t>
            </a:r>
            <a:r>
              <a:rPr lang="zh-CN" altLang="en-US" sz="3200" dirty="0">
                <a:solidFill>
                  <a:schemeClr val="tx1"/>
                </a:solidFill>
                <a:latin typeface="Microsoft YaHei" panose="020B0503020204020204" pitchFamily="34" charset="-122"/>
                <a:ea typeface="Microsoft YaHei" panose="020B0503020204020204" pitchFamily="34" charset="-122"/>
              </a:rPr>
              <a:t>财务风险</a:t>
            </a:r>
          </a:p>
        </p:txBody>
      </p:sp>
      <p:sp>
        <p:nvSpPr>
          <p:cNvPr id="4" name="文本框 3">
            <a:extLst>
              <a:ext uri="{FF2B5EF4-FFF2-40B4-BE49-F238E27FC236}">
                <a16:creationId xmlns:a16="http://schemas.microsoft.com/office/drawing/2014/main" id="{9D37E421-8FE3-92AC-DD9E-C59385DB48B9}"/>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财务风险的防范方法</a:t>
            </a:r>
          </a:p>
        </p:txBody>
      </p:sp>
      <p:sp>
        <p:nvSpPr>
          <p:cNvPr id="5" name="文本框 4">
            <a:extLst>
              <a:ext uri="{FF2B5EF4-FFF2-40B4-BE49-F238E27FC236}">
                <a16:creationId xmlns:a16="http://schemas.microsoft.com/office/drawing/2014/main" id="{90D73A7C-44B6-91DE-AF27-5541B9F56B0D}"/>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3</a:t>
            </a:r>
            <a:r>
              <a:rPr lang="zh-CN" altLang="en-US" sz="2200" b="1" dirty="0">
                <a:solidFill>
                  <a:srgbClr val="002060"/>
                </a:solidFill>
              </a:rPr>
              <a:t>）债务风险</a:t>
            </a:r>
          </a:p>
        </p:txBody>
      </p:sp>
      <p:grpSp>
        <p:nvGrpSpPr>
          <p:cNvPr id="166" name="组合 165">
            <a:extLst>
              <a:ext uri="{FF2B5EF4-FFF2-40B4-BE49-F238E27FC236}">
                <a16:creationId xmlns:a16="http://schemas.microsoft.com/office/drawing/2014/main" id="{E9C2878C-FEFB-7B57-6641-FE8C895ED23F}"/>
              </a:ext>
            </a:extLst>
          </p:cNvPr>
          <p:cNvGrpSpPr/>
          <p:nvPr/>
        </p:nvGrpSpPr>
        <p:grpSpPr>
          <a:xfrm>
            <a:off x="578892" y="2358730"/>
            <a:ext cx="11323326" cy="3297781"/>
            <a:chOff x="1524808" y="2196540"/>
            <a:chExt cx="9393790" cy="3297781"/>
          </a:xfrm>
        </p:grpSpPr>
        <p:sp>
          <p:nvSpPr>
            <p:cNvPr id="115" name="图形 3">
              <a:extLst>
                <a:ext uri="{FF2B5EF4-FFF2-40B4-BE49-F238E27FC236}">
                  <a16:creationId xmlns:a16="http://schemas.microsoft.com/office/drawing/2014/main" id="{C4058651-A5BE-5963-81FC-C9A9819F28CB}"/>
                </a:ext>
              </a:extLst>
            </p:cNvPr>
            <p:cNvSpPr/>
            <p:nvPr/>
          </p:nvSpPr>
          <p:spPr>
            <a:xfrm>
              <a:off x="2262966" y="2808795"/>
              <a:ext cx="7108375" cy="2685526"/>
            </a:xfrm>
            <a:custGeom>
              <a:avLst/>
              <a:gdLst>
                <a:gd name="connsiteX0" fmla="*/ 41839 w 12066776"/>
                <a:gd name="connsiteY0" fmla="*/ 3708872 h 4810894"/>
                <a:gd name="connsiteX1" fmla="*/ 1935790 w 12066776"/>
                <a:gd name="connsiteY1" fmla="*/ 3256530 h 4810894"/>
                <a:gd name="connsiteX2" fmla="*/ 3029546 w 12066776"/>
                <a:gd name="connsiteY2" fmla="*/ 3219287 h 4810894"/>
                <a:gd name="connsiteX3" fmla="*/ 3911370 w 12066776"/>
                <a:gd name="connsiteY3" fmla="*/ 2913725 h 4810894"/>
                <a:gd name="connsiteX4" fmla="*/ 4491443 w 12066776"/>
                <a:gd name="connsiteY4" fmla="*/ 2194778 h 4810894"/>
                <a:gd name="connsiteX5" fmla="*/ 4947500 w 12066776"/>
                <a:gd name="connsiteY5" fmla="*/ 1400965 h 4810894"/>
                <a:gd name="connsiteX6" fmla="*/ 6196418 w 12066776"/>
                <a:gd name="connsiteY6" fmla="*/ 198624 h 4810894"/>
                <a:gd name="connsiteX7" fmla="*/ 7787379 w 12066776"/>
                <a:gd name="connsiteY7" fmla="*/ 187003 h 4810894"/>
                <a:gd name="connsiteX8" fmla="*/ 8469177 w 12066776"/>
                <a:gd name="connsiteY8" fmla="*/ 605056 h 4810894"/>
                <a:gd name="connsiteX9" fmla="*/ 9055536 w 12066776"/>
                <a:gd name="connsiteY9" fmla="*/ 1252375 h 4810894"/>
                <a:gd name="connsiteX10" fmla="*/ 9391293 w 12066776"/>
                <a:gd name="connsiteY10" fmla="*/ 1494786 h 4810894"/>
                <a:gd name="connsiteX11" fmla="*/ 9816393 w 12066776"/>
                <a:gd name="connsiteY11" fmla="*/ 1613658 h 4810894"/>
                <a:gd name="connsiteX12" fmla="*/ 10581632 w 12066776"/>
                <a:gd name="connsiteY12" fmla="*/ 1976942 h 4810894"/>
                <a:gd name="connsiteX13" fmla="*/ 10713077 w 12066776"/>
                <a:gd name="connsiteY13" fmla="*/ 2681125 h 4810894"/>
                <a:gd name="connsiteX14" fmla="*/ 10302073 w 12066776"/>
                <a:gd name="connsiteY14" fmla="*/ 3347208 h 4810894"/>
                <a:gd name="connsiteX15" fmla="*/ 9926503 w 12066776"/>
                <a:gd name="connsiteY15" fmla="*/ 3641531 h 4810894"/>
                <a:gd name="connsiteX16" fmla="*/ 9620655 w 12066776"/>
                <a:gd name="connsiteY16" fmla="*/ 3958713 h 4810894"/>
                <a:gd name="connsiteX17" fmla="*/ 10027277 w 12066776"/>
                <a:gd name="connsiteY17" fmla="*/ 4583363 h 4810894"/>
                <a:gd name="connsiteX18" fmla="*/ 11653005 w 12066776"/>
                <a:gd name="connsiteY18" fmla="*/ 4723094 h 4810894"/>
                <a:gd name="connsiteX19" fmla="*/ 12050578 w 12066776"/>
                <a:gd name="connsiteY19" fmla="*/ 4601651 h 4810894"/>
                <a:gd name="connsiteX20" fmla="*/ 12037909 w 12066776"/>
                <a:gd name="connsiteY20" fmla="*/ 4555740 h 4810894"/>
                <a:gd name="connsiteX21" fmla="*/ 10328362 w 12066776"/>
                <a:gd name="connsiteY21" fmla="*/ 4666421 h 4810894"/>
                <a:gd name="connsiteX22" fmla="*/ 9948791 w 12066776"/>
                <a:gd name="connsiteY22" fmla="*/ 4477159 h 4810894"/>
                <a:gd name="connsiteX23" fmla="*/ 9644467 w 12066776"/>
                <a:gd name="connsiteY23" fmla="*/ 4094635 h 4810894"/>
                <a:gd name="connsiteX24" fmla="*/ 9928980 w 12066776"/>
                <a:gd name="connsiteY24" fmla="*/ 3700014 h 4810894"/>
                <a:gd name="connsiteX25" fmla="*/ 10305407 w 12066776"/>
                <a:gd name="connsiteY25" fmla="*/ 3406358 h 4810894"/>
                <a:gd name="connsiteX26" fmla="*/ 10741175 w 12066776"/>
                <a:gd name="connsiteY26" fmla="*/ 2775041 h 4810894"/>
                <a:gd name="connsiteX27" fmla="*/ 10700219 w 12066776"/>
                <a:gd name="connsiteY27" fmla="*/ 2097242 h 4810894"/>
                <a:gd name="connsiteX28" fmla="*/ 10183201 w 12066776"/>
                <a:gd name="connsiteY28" fmla="*/ 1641280 h 4810894"/>
                <a:gd name="connsiteX29" fmla="*/ 9709428 w 12066776"/>
                <a:gd name="connsiteY29" fmla="*/ 1545745 h 4810894"/>
                <a:gd name="connsiteX30" fmla="*/ 9276612 w 12066776"/>
                <a:gd name="connsiteY30" fmla="*/ 1373342 h 4810894"/>
                <a:gd name="connsiteX31" fmla="*/ 8663678 w 12066776"/>
                <a:gd name="connsiteY31" fmla="*/ 739358 h 4810894"/>
                <a:gd name="connsiteX32" fmla="*/ 8042077 w 12066776"/>
                <a:gd name="connsiteY32" fmla="*/ 247201 h 4810894"/>
                <a:gd name="connsiteX33" fmla="*/ 6518458 w 12066776"/>
                <a:gd name="connsiteY33" fmla="*/ 51367 h 4810894"/>
                <a:gd name="connsiteX34" fmla="*/ 5794939 w 12066776"/>
                <a:gd name="connsiteY34" fmla="*/ 356644 h 4810894"/>
                <a:gd name="connsiteX35" fmla="*/ 5180957 w 12066776"/>
                <a:gd name="connsiteY35" fmla="*/ 964434 h 4810894"/>
                <a:gd name="connsiteX36" fmla="*/ 4218456 w 12066776"/>
                <a:gd name="connsiteY36" fmla="*/ 2532440 h 4810894"/>
                <a:gd name="connsiteX37" fmla="*/ 3854506 w 12066776"/>
                <a:gd name="connsiteY37" fmla="*/ 2895152 h 4810894"/>
                <a:gd name="connsiteX38" fmla="*/ 3406545 w 12066776"/>
                <a:gd name="connsiteY38" fmla="*/ 3095653 h 4810894"/>
                <a:gd name="connsiteX39" fmla="*/ 2332697 w 12066776"/>
                <a:gd name="connsiteY39" fmla="*/ 3210048 h 4810894"/>
                <a:gd name="connsiteX40" fmla="*/ 376547 w 12066776"/>
                <a:gd name="connsiteY40" fmla="*/ 3450173 h 4810894"/>
                <a:gd name="connsiteX41" fmla="*/ 8215 w 12066776"/>
                <a:gd name="connsiteY41" fmla="*/ 3675154 h 4810894"/>
                <a:gd name="connsiteX42" fmla="*/ 41934 w 12066776"/>
                <a:gd name="connsiteY42" fmla="*/ 3708872 h 4810894"/>
                <a:gd name="connsiteX43" fmla="*/ 41934 w 12066776"/>
                <a:gd name="connsiteY43" fmla="*/ 3708872 h 4810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2066776" h="4810894">
                  <a:moveTo>
                    <a:pt x="41839" y="3708872"/>
                  </a:moveTo>
                  <a:cubicBezTo>
                    <a:pt x="574572" y="3288344"/>
                    <a:pt x="1285899" y="3254911"/>
                    <a:pt x="1935790" y="3256530"/>
                  </a:cubicBezTo>
                  <a:cubicBezTo>
                    <a:pt x="2300502" y="3257387"/>
                    <a:pt x="2666929" y="3266531"/>
                    <a:pt x="3029546" y="3219287"/>
                  </a:cubicBezTo>
                  <a:cubicBezTo>
                    <a:pt x="3338917" y="3178997"/>
                    <a:pt x="3654005" y="3097272"/>
                    <a:pt x="3911370" y="2913725"/>
                  </a:cubicBezTo>
                  <a:cubicBezTo>
                    <a:pt x="4166354" y="2731798"/>
                    <a:pt x="4334756" y="2460049"/>
                    <a:pt x="4491443" y="2194778"/>
                  </a:cubicBezTo>
                  <a:cubicBezTo>
                    <a:pt x="4646605" y="1931984"/>
                    <a:pt x="4789385" y="1661950"/>
                    <a:pt x="4947500" y="1400965"/>
                  </a:cubicBezTo>
                  <a:cubicBezTo>
                    <a:pt x="5252586" y="897473"/>
                    <a:pt x="5633680" y="421128"/>
                    <a:pt x="6196418" y="198624"/>
                  </a:cubicBezTo>
                  <a:cubicBezTo>
                    <a:pt x="6701052" y="-1115"/>
                    <a:pt x="7279219" y="-734"/>
                    <a:pt x="7787379" y="187003"/>
                  </a:cubicBezTo>
                  <a:cubicBezTo>
                    <a:pt x="8038934" y="279967"/>
                    <a:pt x="8273820" y="420842"/>
                    <a:pt x="8469177" y="605056"/>
                  </a:cubicBezTo>
                  <a:cubicBezTo>
                    <a:pt x="8681490" y="805176"/>
                    <a:pt x="8845320" y="1050254"/>
                    <a:pt x="9055536" y="1252375"/>
                  </a:cubicBezTo>
                  <a:cubicBezTo>
                    <a:pt x="9155263" y="1348292"/>
                    <a:pt x="9266135" y="1434779"/>
                    <a:pt x="9391293" y="1494786"/>
                  </a:cubicBezTo>
                  <a:cubicBezTo>
                    <a:pt x="9525405" y="1559080"/>
                    <a:pt x="9670756" y="1588702"/>
                    <a:pt x="9816393" y="1613658"/>
                  </a:cubicBezTo>
                  <a:cubicBezTo>
                    <a:pt x="10105477" y="1663283"/>
                    <a:pt x="10405610" y="1717004"/>
                    <a:pt x="10581632" y="1976942"/>
                  </a:cubicBezTo>
                  <a:cubicBezTo>
                    <a:pt x="10719364" y="2180205"/>
                    <a:pt x="10755749" y="2442333"/>
                    <a:pt x="10713077" y="2681125"/>
                  </a:cubicBezTo>
                  <a:cubicBezTo>
                    <a:pt x="10664023" y="2955731"/>
                    <a:pt x="10510385" y="3167852"/>
                    <a:pt x="10302073" y="3347208"/>
                  </a:cubicBezTo>
                  <a:cubicBezTo>
                    <a:pt x="10181487" y="3451031"/>
                    <a:pt x="10051185" y="3542852"/>
                    <a:pt x="9926503" y="3641531"/>
                  </a:cubicBezTo>
                  <a:cubicBezTo>
                    <a:pt x="9816870" y="3728303"/>
                    <a:pt x="9678852" y="3827078"/>
                    <a:pt x="9620655" y="3958713"/>
                  </a:cubicBezTo>
                  <a:cubicBezTo>
                    <a:pt x="9501307" y="4228747"/>
                    <a:pt x="9827729" y="4468015"/>
                    <a:pt x="10027277" y="4583363"/>
                  </a:cubicBezTo>
                  <a:cubicBezTo>
                    <a:pt x="10515052" y="4865303"/>
                    <a:pt x="11120748" y="4851682"/>
                    <a:pt x="11653005" y="4723094"/>
                  </a:cubicBezTo>
                  <a:cubicBezTo>
                    <a:pt x="11787878" y="4690519"/>
                    <a:pt x="11920371" y="4649466"/>
                    <a:pt x="12050578" y="4601651"/>
                  </a:cubicBezTo>
                  <a:cubicBezTo>
                    <a:pt x="12079153" y="4591173"/>
                    <a:pt x="12066770" y="4545167"/>
                    <a:pt x="12037909" y="4555740"/>
                  </a:cubicBezTo>
                  <a:cubicBezTo>
                    <a:pt x="11501843" y="4752622"/>
                    <a:pt x="10881860" y="4851777"/>
                    <a:pt x="10328362" y="4666421"/>
                  </a:cubicBezTo>
                  <a:cubicBezTo>
                    <a:pt x="10193774" y="4621367"/>
                    <a:pt x="10065377" y="4558217"/>
                    <a:pt x="9948791" y="4477159"/>
                  </a:cubicBezTo>
                  <a:cubicBezTo>
                    <a:pt x="9821823" y="4388862"/>
                    <a:pt x="9660660" y="4260275"/>
                    <a:pt x="9644467" y="4094635"/>
                  </a:cubicBezTo>
                  <a:cubicBezTo>
                    <a:pt x="9628275" y="3928995"/>
                    <a:pt x="9811917" y="3794693"/>
                    <a:pt x="9928980" y="3700014"/>
                  </a:cubicBezTo>
                  <a:cubicBezTo>
                    <a:pt x="10052805" y="3600002"/>
                    <a:pt x="10183201" y="3508371"/>
                    <a:pt x="10305407" y="3406358"/>
                  </a:cubicBezTo>
                  <a:cubicBezTo>
                    <a:pt x="10509623" y="3235861"/>
                    <a:pt x="10673834" y="3036503"/>
                    <a:pt x="10741175" y="2775041"/>
                  </a:cubicBezTo>
                  <a:cubicBezTo>
                    <a:pt x="10798325" y="2553109"/>
                    <a:pt x="10789754" y="2309555"/>
                    <a:pt x="10700219" y="2097242"/>
                  </a:cubicBezTo>
                  <a:cubicBezTo>
                    <a:pt x="10603826" y="1868642"/>
                    <a:pt x="10419040" y="1713385"/>
                    <a:pt x="10183201" y="1641280"/>
                  </a:cubicBezTo>
                  <a:cubicBezTo>
                    <a:pt x="10028801" y="1594037"/>
                    <a:pt x="9867257" y="1577844"/>
                    <a:pt x="9709428" y="1545745"/>
                  </a:cubicBezTo>
                  <a:cubicBezTo>
                    <a:pt x="9553980" y="1514122"/>
                    <a:pt x="9408438" y="1462972"/>
                    <a:pt x="9276612" y="1373342"/>
                  </a:cubicBezTo>
                  <a:cubicBezTo>
                    <a:pt x="9031724" y="1206845"/>
                    <a:pt x="8857703" y="958243"/>
                    <a:pt x="8663678" y="739358"/>
                  </a:cubicBezTo>
                  <a:cubicBezTo>
                    <a:pt x="8485656" y="538666"/>
                    <a:pt x="8281440" y="370074"/>
                    <a:pt x="8042077" y="247201"/>
                  </a:cubicBezTo>
                  <a:cubicBezTo>
                    <a:pt x="7577543" y="8695"/>
                    <a:pt x="7028427" y="-58646"/>
                    <a:pt x="6518458" y="51367"/>
                  </a:cubicBezTo>
                  <a:cubicBezTo>
                    <a:pt x="6261283" y="106803"/>
                    <a:pt x="6012966" y="208816"/>
                    <a:pt x="5794939" y="356644"/>
                  </a:cubicBezTo>
                  <a:cubicBezTo>
                    <a:pt x="5554814" y="519331"/>
                    <a:pt x="5353836" y="733072"/>
                    <a:pt x="5180957" y="964434"/>
                  </a:cubicBezTo>
                  <a:cubicBezTo>
                    <a:pt x="4812435" y="1457448"/>
                    <a:pt x="4580597" y="2036282"/>
                    <a:pt x="4218456" y="2532440"/>
                  </a:cubicBezTo>
                  <a:cubicBezTo>
                    <a:pt x="4116920" y="2671600"/>
                    <a:pt x="3998429" y="2799044"/>
                    <a:pt x="3854506" y="2895152"/>
                  </a:cubicBezTo>
                  <a:cubicBezTo>
                    <a:pt x="3717536" y="2986496"/>
                    <a:pt x="3564470" y="3050599"/>
                    <a:pt x="3406545" y="3095653"/>
                  </a:cubicBezTo>
                  <a:cubicBezTo>
                    <a:pt x="3058882" y="3194998"/>
                    <a:pt x="2692075" y="3208429"/>
                    <a:pt x="2332697" y="3210048"/>
                  </a:cubicBezTo>
                  <a:cubicBezTo>
                    <a:pt x="1676614" y="3213001"/>
                    <a:pt x="989290" y="3170615"/>
                    <a:pt x="376547" y="3450173"/>
                  </a:cubicBezTo>
                  <a:cubicBezTo>
                    <a:pt x="244912" y="3510276"/>
                    <a:pt x="121753" y="3585523"/>
                    <a:pt x="8215" y="3675154"/>
                  </a:cubicBezTo>
                  <a:cubicBezTo>
                    <a:pt x="-15788" y="3694108"/>
                    <a:pt x="18121" y="3727637"/>
                    <a:pt x="41934" y="3708872"/>
                  </a:cubicBezTo>
                  <a:lnTo>
                    <a:pt x="41934" y="3708872"/>
                  </a:lnTo>
                  <a:close/>
                </a:path>
              </a:pathLst>
            </a:custGeom>
            <a:solidFill>
              <a:schemeClr val="tx1"/>
            </a:solidFill>
            <a:ln w="0"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16" name="组合 115">
              <a:extLst>
                <a:ext uri="{FF2B5EF4-FFF2-40B4-BE49-F238E27FC236}">
                  <a16:creationId xmlns:a16="http://schemas.microsoft.com/office/drawing/2014/main" id="{EAAA16CE-484F-71F3-ADE6-4C2BF2518762}"/>
                </a:ext>
              </a:extLst>
            </p:cNvPr>
            <p:cNvGrpSpPr/>
            <p:nvPr/>
          </p:nvGrpSpPr>
          <p:grpSpPr>
            <a:xfrm>
              <a:off x="9477633" y="3845269"/>
              <a:ext cx="929877" cy="1531002"/>
              <a:chOff x="13606988" y="-2229405"/>
              <a:chExt cx="2199320" cy="3621088"/>
            </a:xfrm>
          </p:grpSpPr>
          <p:grpSp>
            <p:nvGrpSpPr>
              <p:cNvPr id="135" name="组合 134">
                <a:extLst>
                  <a:ext uri="{FF2B5EF4-FFF2-40B4-BE49-F238E27FC236}">
                    <a16:creationId xmlns:a16="http://schemas.microsoft.com/office/drawing/2014/main" id="{8FA8FCDE-0DA8-311C-8D17-28F4F9641408}"/>
                  </a:ext>
                </a:extLst>
              </p:cNvPr>
              <p:cNvGrpSpPr/>
              <p:nvPr/>
            </p:nvGrpSpPr>
            <p:grpSpPr>
              <a:xfrm>
                <a:off x="13606988" y="-2215814"/>
                <a:ext cx="2163678" cy="3598863"/>
                <a:chOff x="13606988" y="-2215814"/>
                <a:chExt cx="2163678" cy="3598863"/>
              </a:xfrm>
            </p:grpSpPr>
            <p:sp>
              <p:nvSpPr>
                <p:cNvPr id="137" name="Freeform 26">
                  <a:extLst>
                    <a:ext uri="{FF2B5EF4-FFF2-40B4-BE49-F238E27FC236}">
                      <a16:creationId xmlns:a16="http://schemas.microsoft.com/office/drawing/2014/main" id="{FC981360-EAB7-3155-723F-8E6B42A3AD22}"/>
                    </a:ext>
                  </a:extLst>
                </p:cNvPr>
                <p:cNvSpPr>
                  <a:spLocks/>
                </p:cNvSpPr>
                <p:nvPr/>
              </p:nvSpPr>
              <p:spPr bwMode="auto">
                <a:xfrm rot="868578">
                  <a:off x="13892653" y="-2215814"/>
                  <a:ext cx="1878013" cy="3598863"/>
                </a:xfrm>
                <a:custGeom>
                  <a:avLst/>
                  <a:gdLst>
                    <a:gd name="T0" fmla="*/ 212 w 498"/>
                    <a:gd name="T1" fmla="*/ 53 h 954"/>
                    <a:gd name="T2" fmla="*/ 225 w 498"/>
                    <a:gd name="T3" fmla="*/ 33 h 954"/>
                    <a:gd name="T4" fmla="*/ 495 w 498"/>
                    <a:gd name="T5" fmla="*/ 134 h 954"/>
                    <a:gd name="T6" fmla="*/ 486 w 498"/>
                    <a:gd name="T7" fmla="*/ 166 h 954"/>
                    <a:gd name="T8" fmla="*/ 410 w 498"/>
                    <a:gd name="T9" fmla="*/ 375 h 954"/>
                    <a:gd name="T10" fmla="*/ 275 w 498"/>
                    <a:gd name="T11" fmla="*/ 739 h 954"/>
                    <a:gd name="T12" fmla="*/ 78 w 498"/>
                    <a:gd name="T13" fmla="*/ 921 h 954"/>
                    <a:gd name="T14" fmla="*/ 42 w 498"/>
                    <a:gd name="T15" fmla="*/ 944 h 954"/>
                    <a:gd name="T16" fmla="*/ 19 w 498"/>
                    <a:gd name="T17" fmla="*/ 783 h 954"/>
                    <a:gd name="T18" fmla="*/ 1 w 498"/>
                    <a:gd name="T19" fmla="*/ 639 h 954"/>
                    <a:gd name="T20" fmla="*/ 3 w 498"/>
                    <a:gd name="T21" fmla="*/ 632 h 954"/>
                    <a:gd name="T22" fmla="*/ 11 w 498"/>
                    <a:gd name="T23" fmla="*/ 611 h 954"/>
                    <a:gd name="T24" fmla="*/ 160 w 498"/>
                    <a:gd name="T25" fmla="*/ 198 h 954"/>
                    <a:gd name="T26" fmla="*/ 164 w 498"/>
                    <a:gd name="T27" fmla="*/ 187 h 954"/>
                    <a:gd name="T28" fmla="*/ 194 w 498"/>
                    <a:gd name="T29" fmla="*/ 104 h 954"/>
                    <a:gd name="T30" fmla="*/ 195 w 498"/>
                    <a:gd name="T31" fmla="*/ 99 h 954"/>
                    <a:gd name="T32" fmla="*/ 212 w 498"/>
                    <a:gd name="T33" fmla="*/ 53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8" h="954">
                      <a:moveTo>
                        <a:pt x="212" y="53"/>
                      </a:moveTo>
                      <a:cubicBezTo>
                        <a:pt x="213" y="49"/>
                        <a:pt x="219" y="35"/>
                        <a:pt x="225" y="33"/>
                      </a:cubicBezTo>
                      <a:cubicBezTo>
                        <a:pt x="297" y="0"/>
                        <a:pt x="466" y="64"/>
                        <a:pt x="495" y="134"/>
                      </a:cubicBezTo>
                      <a:cubicBezTo>
                        <a:pt x="496" y="136"/>
                        <a:pt x="498" y="131"/>
                        <a:pt x="486" y="166"/>
                      </a:cubicBezTo>
                      <a:cubicBezTo>
                        <a:pt x="472" y="203"/>
                        <a:pt x="478" y="189"/>
                        <a:pt x="410" y="375"/>
                      </a:cubicBezTo>
                      <a:cubicBezTo>
                        <a:pt x="271" y="756"/>
                        <a:pt x="280" y="731"/>
                        <a:pt x="275" y="739"/>
                      </a:cubicBezTo>
                      <a:cubicBezTo>
                        <a:pt x="272" y="744"/>
                        <a:pt x="286" y="732"/>
                        <a:pt x="78" y="921"/>
                      </a:cubicBezTo>
                      <a:cubicBezTo>
                        <a:pt x="55" y="942"/>
                        <a:pt x="44" y="954"/>
                        <a:pt x="42" y="944"/>
                      </a:cubicBezTo>
                      <a:cubicBezTo>
                        <a:pt x="40" y="938"/>
                        <a:pt x="42" y="949"/>
                        <a:pt x="19" y="783"/>
                      </a:cubicBezTo>
                      <a:cubicBezTo>
                        <a:pt x="3" y="668"/>
                        <a:pt x="0" y="648"/>
                        <a:pt x="1" y="639"/>
                      </a:cubicBezTo>
                      <a:cubicBezTo>
                        <a:pt x="1" y="636"/>
                        <a:pt x="2" y="635"/>
                        <a:pt x="3" y="632"/>
                      </a:cubicBezTo>
                      <a:cubicBezTo>
                        <a:pt x="5" y="625"/>
                        <a:pt x="8" y="618"/>
                        <a:pt x="11" y="611"/>
                      </a:cubicBezTo>
                      <a:cubicBezTo>
                        <a:pt x="82" y="416"/>
                        <a:pt x="129" y="285"/>
                        <a:pt x="160" y="198"/>
                      </a:cubicBezTo>
                      <a:cubicBezTo>
                        <a:pt x="162" y="194"/>
                        <a:pt x="163" y="190"/>
                        <a:pt x="164" y="187"/>
                      </a:cubicBezTo>
                      <a:cubicBezTo>
                        <a:pt x="177" y="152"/>
                        <a:pt x="186" y="125"/>
                        <a:pt x="194" y="104"/>
                      </a:cubicBezTo>
                      <a:cubicBezTo>
                        <a:pt x="194" y="102"/>
                        <a:pt x="195" y="101"/>
                        <a:pt x="195" y="99"/>
                      </a:cubicBezTo>
                      <a:cubicBezTo>
                        <a:pt x="203" y="79"/>
                        <a:pt x="208" y="64"/>
                        <a:pt x="212" y="53"/>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8" name="Freeform 27">
                  <a:extLst>
                    <a:ext uri="{FF2B5EF4-FFF2-40B4-BE49-F238E27FC236}">
                      <a16:creationId xmlns:a16="http://schemas.microsoft.com/office/drawing/2014/main" id="{C2027782-2076-E42D-5BB9-DEB089447014}"/>
                    </a:ext>
                  </a:extLst>
                </p:cNvPr>
                <p:cNvSpPr>
                  <a:spLocks/>
                </p:cNvSpPr>
                <p:nvPr/>
              </p:nvSpPr>
              <p:spPr bwMode="auto">
                <a:xfrm rot="868578">
                  <a:off x="14961340" y="-1952269"/>
                  <a:ext cx="323850" cy="781050"/>
                </a:xfrm>
                <a:custGeom>
                  <a:avLst/>
                  <a:gdLst>
                    <a:gd name="T0" fmla="*/ 1 w 86"/>
                    <a:gd name="T1" fmla="*/ 199 h 207"/>
                    <a:gd name="T2" fmla="*/ 73 w 86"/>
                    <a:gd name="T3" fmla="*/ 4 h 207"/>
                    <a:gd name="T4" fmla="*/ 85 w 86"/>
                    <a:gd name="T5" fmla="*/ 8 h 207"/>
                    <a:gd name="T6" fmla="*/ 12 w 86"/>
                    <a:gd name="T7" fmla="*/ 203 h 207"/>
                    <a:gd name="T8" fmla="*/ 1 w 86"/>
                    <a:gd name="T9" fmla="*/ 199 h 207"/>
                  </a:gdLst>
                  <a:ahLst/>
                  <a:cxnLst>
                    <a:cxn ang="0">
                      <a:pos x="T0" y="T1"/>
                    </a:cxn>
                    <a:cxn ang="0">
                      <a:pos x="T2" y="T3"/>
                    </a:cxn>
                    <a:cxn ang="0">
                      <a:pos x="T4" y="T5"/>
                    </a:cxn>
                    <a:cxn ang="0">
                      <a:pos x="T6" y="T7"/>
                    </a:cxn>
                    <a:cxn ang="0">
                      <a:pos x="T8" y="T9"/>
                    </a:cxn>
                  </a:cxnLst>
                  <a:rect l="0" t="0" r="r" b="b"/>
                  <a:pathLst>
                    <a:path w="86" h="207">
                      <a:moveTo>
                        <a:pt x="1" y="199"/>
                      </a:moveTo>
                      <a:cubicBezTo>
                        <a:pt x="14" y="144"/>
                        <a:pt x="45" y="55"/>
                        <a:pt x="73" y="4"/>
                      </a:cubicBezTo>
                      <a:cubicBezTo>
                        <a:pt x="75" y="0"/>
                        <a:pt x="86" y="4"/>
                        <a:pt x="85" y="8"/>
                      </a:cubicBezTo>
                      <a:cubicBezTo>
                        <a:pt x="71" y="58"/>
                        <a:pt x="38" y="154"/>
                        <a:pt x="12" y="203"/>
                      </a:cubicBezTo>
                      <a:cubicBezTo>
                        <a:pt x="10" y="207"/>
                        <a:pt x="0" y="203"/>
                        <a:pt x="1" y="199"/>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9" name="Freeform 28">
                  <a:extLst>
                    <a:ext uri="{FF2B5EF4-FFF2-40B4-BE49-F238E27FC236}">
                      <a16:creationId xmlns:a16="http://schemas.microsoft.com/office/drawing/2014/main" id="{76D68939-4B5B-D62B-302F-CE276E122D25}"/>
                    </a:ext>
                  </a:extLst>
                </p:cNvPr>
                <p:cNvSpPr>
                  <a:spLocks/>
                </p:cNvSpPr>
                <p:nvPr/>
              </p:nvSpPr>
              <p:spPr bwMode="auto">
                <a:xfrm rot="868578">
                  <a:off x="15442359" y="-1627364"/>
                  <a:ext cx="315913" cy="785813"/>
                </a:xfrm>
                <a:custGeom>
                  <a:avLst/>
                  <a:gdLst>
                    <a:gd name="T0" fmla="*/ 1 w 84"/>
                    <a:gd name="T1" fmla="*/ 200 h 208"/>
                    <a:gd name="T2" fmla="*/ 72 w 84"/>
                    <a:gd name="T3" fmla="*/ 4 h 208"/>
                    <a:gd name="T4" fmla="*/ 83 w 84"/>
                    <a:gd name="T5" fmla="*/ 8 h 208"/>
                    <a:gd name="T6" fmla="*/ 12 w 84"/>
                    <a:gd name="T7" fmla="*/ 204 h 208"/>
                    <a:gd name="T8" fmla="*/ 1 w 84"/>
                    <a:gd name="T9" fmla="*/ 200 h 208"/>
                  </a:gdLst>
                  <a:ahLst/>
                  <a:cxnLst>
                    <a:cxn ang="0">
                      <a:pos x="T0" y="T1"/>
                    </a:cxn>
                    <a:cxn ang="0">
                      <a:pos x="T2" y="T3"/>
                    </a:cxn>
                    <a:cxn ang="0">
                      <a:pos x="T4" y="T5"/>
                    </a:cxn>
                    <a:cxn ang="0">
                      <a:pos x="T6" y="T7"/>
                    </a:cxn>
                    <a:cxn ang="0">
                      <a:pos x="T8" y="T9"/>
                    </a:cxn>
                  </a:cxnLst>
                  <a:rect l="0" t="0" r="r" b="b"/>
                  <a:pathLst>
                    <a:path w="84" h="208">
                      <a:moveTo>
                        <a:pt x="1" y="200"/>
                      </a:moveTo>
                      <a:cubicBezTo>
                        <a:pt x="14" y="145"/>
                        <a:pt x="47" y="53"/>
                        <a:pt x="72" y="4"/>
                      </a:cubicBezTo>
                      <a:cubicBezTo>
                        <a:pt x="74" y="0"/>
                        <a:pt x="84" y="4"/>
                        <a:pt x="83" y="8"/>
                      </a:cubicBezTo>
                      <a:cubicBezTo>
                        <a:pt x="71" y="62"/>
                        <a:pt x="38" y="153"/>
                        <a:pt x="12" y="204"/>
                      </a:cubicBezTo>
                      <a:cubicBezTo>
                        <a:pt x="10" y="208"/>
                        <a:pt x="0" y="204"/>
                        <a:pt x="1" y="20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0" name="Freeform 29">
                  <a:extLst>
                    <a:ext uri="{FF2B5EF4-FFF2-40B4-BE49-F238E27FC236}">
                      <a16:creationId xmlns:a16="http://schemas.microsoft.com/office/drawing/2014/main" id="{5A29FDFA-F9FE-2C25-0E98-B3EC7FE73BC4}"/>
                    </a:ext>
                  </a:extLst>
                </p:cNvPr>
                <p:cNvSpPr>
                  <a:spLocks/>
                </p:cNvSpPr>
                <p:nvPr/>
              </p:nvSpPr>
              <p:spPr bwMode="auto">
                <a:xfrm rot="868578">
                  <a:off x="14666706" y="-474306"/>
                  <a:ext cx="301625" cy="739775"/>
                </a:xfrm>
                <a:custGeom>
                  <a:avLst/>
                  <a:gdLst>
                    <a:gd name="T0" fmla="*/ 1 w 80"/>
                    <a:gd name="T1" fmla="*/ 187 h 196"/>
                    <a:gd name="T2" fmla="*/ 67 w 80"/>
                    <a:gd name="T3" fmla="*/ 5 h 196"/>
                    <a:gd name="T4" fmla="*/ 79 w 80"/>
                    <a:gd name="T5" fmla="*/ 9 h 196"/>
                    <a:gd name="T6" fmla="*/ 13 w 80"/>
                    <a:gd name="T7" fmla="*/ 191 h 196"/>
                    <a:gd name="T8" fmla="*/ 1 w 80"/>
                    <a:gd name="T9" fmla="*/ 187 h 196"/>
                  </a:gdLst>
                  <a:ahLst/>
                  <a:cxnLst>
                    <a:cxn ang="0">
                      <a:pos x="T0" y="T1"/>
                    </a:cxn>
                    <a:cxn ang="0">
                      <a:pos x="T2" y="T3"/>
                    </a:cxn>
                    <a:cxn ang="0">
                      <a:pos x="T4" y="T5"/>
                    </a:cxn>
                    <a:cxn ang="0">
                      <a:pos x="T6" y="T7"/>
                    </a:cxn>
                    <a:cxn ang="0">
                      <a:pos x="T8" y="T9"/>
                    </a:cxn>
                  </a:cxnLst>
                  <a:rect l="0" t="0" r="r" b="b"/>
                  <a:pathLst>
                    <a:path w="80" h="196">
                      <a:moveTo>
                        <a:pt x="1" y="187"/>
                      </a:moveTo>
                      <a:cubicBezTo>
                        <a:pt x="13" y="136"/>
                        <a:pt x="44" y="51"/>
                        <a:pt x="67" y="5"/>
                      </a:cubicBezTo>
                      <a:cubicBezTo>
                        <a:pt x="70" y="0"/>
                        <a:pt x="80" y="4"/>
                        <a:pt x="79" y="9"/>
                      </a:cubicBezTo>
                      <a:cubicBezTo>
                        <a:pt x="68" y="60"/>
                        <a:pt x="37" y="145"/>
                        <a:pt x="13" y="191"/>
                      </a:cubicBezTo>
                      <a:cubicBezTo>
                        <a:pt x="10" y="196"/>
                        <a:pt x="0" y="192"/>
                        <a:pt x="1" y="18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1" name="Freeform 30">
                  <a:extLst>
                    <a:ext uri="{FF2B5EF4-FFF2-40B4-BE49-F238E27FC236}">
                      <a16:creationId xmlns:a16="http://schemas.microsoft.com/office/drawing/2014/main" id="{0F59982D-1A33-388C-D34E-B20E469F9A1D}"/>
                    </a:ext>
                  </a:extLst>
                </p:cNvPr>
                <p:cNvSpPr>
                  <a:spLocks/>
                </p:cNvSpPr>
                <p:nvPr/>
              </p:nvSpPr>
              <p:spPr bwMode="auto">
                <a:xfrm rot="868578">
                  <a:off x="14192309" y="-792022"/>
                  <a:ext cx="301625" cy="731838"/>
                </a:xfrm>
                <a:custGeom>
                  <a:avLst/>
                  <a:gdLst>
                    <a:gd name="T0" fmla="*/ 67 w 80"/>
                    <a:gd name="T1" fmla="*/ 5 h 194"/>
                    <a:gd name="T2" fmla="*/ 79 w 80"/>
                    <a:gd name="T3" fmla="*/ 9 h 194"/>
                    <a:gd name="T4" fmla="*/ 13 w 80"/>
                    <a:gd name="T5" fmla="*/ 189 h 194"/>
                    <a:gd name="T6" fmla="*/ 1 w 80"/>
                    <a:gd name="T7" fmla="*/ 185 h 194"/>
                    <a:gd name="T8" fmla="*/ 67 w 80"/>
                    <a:gd name="T9" fmla="*/ 5 h 194"/>
                  </a:gdLst>
                  <a:ahLst/>
                  <a:cxnLst>
                    <a:cxn ang="0">
                      <a:pos x="T0" y="T1"/>
                    </a:cxn>
                    <a:cxn ang="0">
                      <a:pos x="T2" y="T3"/>
                    </a:cxn>
                    <a:cxn ang="0">
                      <a:pos x="T4" y="T5"/>
                    </a:cxn>
                    <a:cxn ang="0">
                      <a:pos x="T6" y="T7"/>
                    </a:cxn>
                    <a:cxn ang="0">
                      <a:pos x="T8" y="T9"/>
                    </a:cxn>
                  </a:cxnLst>
                  <a:rect l="0" t="0" r="r" b="b"/>
                  <a:pathLst>
                    <a:path w="80" h="194">
                      <a:moveTo>
                        <a:pt x="67" y="5"/>
                      </a:moveTo>
                      <a:cubicBezTo>
                        <a:pt x="70" y="0"/>
                        <a:pt x="80" y="3"/>
                        <a:pt x="79" y="9"/>
                      </a:cubicBezTo>
                      <a:cubicBezTo>
                        <a:pt x="68" y="59"/>
                        <a:pt x="37" y="144"/>
                        <a:pt x="13" y="189"/>
                      </a:cubicBezTo>
                      <a:cubicBezTo>
                        <a:pt x="10" y="194"/>
                        <a:pt x="0" y="190"/>
                        <a:pt x="1" y="185"/>
                      </a:cubicBezTo>
                      <a:cubicBezTo>
                        <a:pt x="13" y="135"/>
                        <a:pt x="43" y="50"/>
                        <a:pt x="67" y="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2" name="Freeform 31">
                  <a:extLst>
                    <a:ext uri="{FF2B5EF4-FFF2-40B4-BE49-F238E27FC236}">
                      <a16:creationId xmlns:a16="http://schemas.microsoft.com/office/drawing/2014/main" id="{AEC419B9-B919-0694-2FCE-0511D5B5BFE4}"/>
                    </a:ext>
                  </a:extLst>
                </p:cNvPr>
                <p:cNvSpPr>
                  <a:spLocks/>
                </p:cNvSpPr>
                <p:nvPr/>
              </p:nvSpPr>
              <p:spPr bwMode="auto">
                <a:xfrm rot="868578">
                  <a:off x="13606988" y="33409"/>
                  <a:ext cx="1036638" cy="1206500"/>
                </a:xfrm>
                <a:custGeom>
                  <a:avLst/>
                  <a:gdLst>
                    <a:gd name="T0" fmla="*/ 1 w 275"/>
                    <a:gd name="T1" fmla="*/ 5 h 320"/>
                    <a:gd name="T2" fmla="*/ 5 w 275"/>
                    <a:gd name="T3" fmla="*/ 4 h 320"/>
                    <a:gd name="T4" fmla="*/ 109 w 275"/>
                    <a:gd name="T5" fmla="*/ 7 h 320"/>
                    <a:gd name="T6" fmla="*/ 269 w 275"/>
                    <a:gd name="T7" fmla="*/ 97 h 320"/>
                    <a:gd name="T8" fmla="*/ 274 w 275"/>
                    <a:gd name="T9" fmla="*/ 104 h 320"/>
                    <a:gd name="T10" fmla="*/ 275 w 275"/>
                    <a:gd name="T11" fmla="*/ 104 h 320"/>
                    <a:gd name="T12" fmla="*/ 275 w 275"/>
                    <a:gd name="T13" fmla="*/ 105 h 320"/>
                    <a:gd name="T14" fmla="*/ 251 w 275"/>
                    <a:gd name="T15" fmla="*/ 130 h 320"/>
                    <a:gd name="T16" fmla="*/ 183 w 275"/>
                    <a:gd name="T17" fmla="*/ 192 h 320"/>
                    <a:gd name="T18" fmla="*/ 172 w 275"/>
                    <a:gd name="T19" fmla="*/ 202 h 320"/>
                    <a:gd name="T20" fmla="*/ 78 w 275"/>
                    <a:gd name="T21" fmla="*/ 287 h 320"/>
                    <a:gd name="T22" fmla="*/ 42 w 275"/>
                    <a:gd name="T23" fmla="*/ 310 h 320"/>
                    <a:gd name="T24" fmla="*/ 19 w 275"/>
                    <a:gd name="T25" fmla="*/ 149 h 320"/>
                    <a:gd name="T26" fmla="*/ 19 w 275"/>
                    <a:gd name="T27" fmla="*/ 146 h 320"/>
                    <a:gd name="T28" fmla="*/ 17 w 275"/>
                    <a:gd name="T29" fmla="*/ 131 h 320"/>
                    <a:gd name="T30" fmla="*/ 16 w 275"/>
                    <a:gd name="T31" fmla="*/ 128 h 320"/>
                    <a:gd name="T32" fmla="*/ 1 w 275"/>
                    <a:gd name="T33"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5" h="320">
                      <a:moveTo>
                        <a:pt x="1" y="5"/>
                      </a:moveTo>
                      <a:cubicBezTo>
                        <a:pt x="2" y="5"/>
                        <a:pt x="3" y="5"/>
                        <a:pt x="5" y="4"/>
                      </a:cubicBezTo>
                      <a:cubicBezTo>
                        <a:pt x="40" y="0"/>
                        <a:pt x="75" y="1"/>
                        <a:pt x="109" y="7"/>
                      </a:cubicBezTo>
                      <a:cubicBezTo>
                        <a:pt x="173" y="19"/>
                        <a:pt x="222" y="51"/>
                        <a:pt x="269" y="97"/>
                      </a:cubicBezTo>
                      <a:cubicBezTo>
                        <a:pt x="271" y="99"/>
                        <a:pt x="273" y="101"/>
                        <a:pt x="274" y="104"/>
                      </a:cubicBezTo>
                      <a:cubicBezTo>
                        <a:pt x="275" y="104"/>
                        <a:pt x="275" y="104"/>
                        <a:pt x="275" y="104"/>
                      </a:cubicBezTo>
                      <a:cubicBezTo>
                        <a:pt x="275" y="105"/>
                        <a:pt x="275" y="105"/>
                        <a:pt x="275" y="105"/>
                      </a:cubicBezTo>
                      <a:cubicBezTo>
                        <a:pt x="270" y="114"/>
                        <a:pt x="262" y="119"/>
                        <a:pt x="251" y="130"/>
                      </a:cubicBezTo>
                      <a:cubicBezTo>
                        <a:pt x="220" y="158"/>
                        <a:pt x="203" y="174"/>
                        <a:pt x="183" y="192"/>
                      </a:cubicBezTo>
                      <a:cubicBezTo>
                        <a:pt x="179" y="195"/>
                        <a:pt x="175" y="198"/>
                        <a:pt x="172" y="202"/>
                      </a:cubicBezTo>
                      <a:cubicBezTo>
                        <a:pt x="151" y="221"/>
                        <a:pt x="124" y="245"/>
                        <a:pt x="78" y="287"/>
                      </a:cubicBezTo>
                      <a:cubicBezTo>
                        <a:pt x="55" y="308"/>
                        <a:pt x="44" y="320"/>
                        <a:pt x="42" y="310"/>
                      </a:cubicBezTo>
                      <a:cubicBezTo>
                        <a:pt x="40" y="303"/>
                        <a:pt x="42" y="315"/>
                        <a:pt x="19" y="149"/>
                      </a:cubicBezTo>
                      <a:cubicBezTo>
                        <a:pt x="19" y="148"/>
                        <a:pt x="19" y="147"/>
                        <a:pt x="19" y="146"/>
                      </a:cubicBezTo>
                      <a:cubicBezTo>
                        <a:pt x="18" y="141"/>
                        <a:pt x="17" y="136"/>
                        <a:pt x="17" y="131"/>
                      </a:cubicBezTo>
                      <a:cubicBezTo>
                        <a:pt x="16" y="130"/>
                        <a:pt x="16" y="129"/>
                        <a:pt x="16" y="128"/>
                      </a:cubicBezTo>
                      <a:cubicBezTo>
                        <a:pt x="3" y="31"/>
                        <a:pt x="0" y="13"/>
                        <a:pt x="1" y="5"/>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Freeform 32">
                  <a:extLst>
                    <a:ext uri="{FF2B5EF4-FFF2-40B4-BE49-F238E27FC236}">
                      <a16:creationId xmlns:a16="http://schemas.microsoft.com/office/drawing/2014/main" id="{7EB10836-1578-1676-FD1E-3167B74D3408}"/>
                    </a:ext>
                  </a:extLst>
                </p:cNvPr>
                <p:cNvSpPr>
                  <a:spLocks/>
                </p:cNvSpPr>
                <p:nvPr/>
              </p:nvSpPr>
              <p:spPr bwMode="auto">
                <a:xfrm rot="868578">
                  <a:off x="14570771" y="-1010977"/>
                  <a:ext cx="287338" cy="230188"/>
                </a:xfrm>
                <a:custGeom>
                  <a:avLst/>
                  <a:gdLst>
                    <a:gd name="T0" fmla="*/ 10 w 76"/>
                    <a:gd name="T1" fmla="*/ 46 h 61"/>
                    <a:gd name="T2" fmla="*/ 9 w 76"/>
                    <a:gd name="T3" fmla="*/ 18 h 61"/>
                    <a:gd name="T4" fmla="*/ 59 w 76"/>
                    <a:gd name="T5" fmla="*/ 49 h 61"/>
                    <a:gd name="T6" fmla="*/ 10 w 76"/>
                    <a:gd name="T7" fmla="*/ 46 h 61"/>
                  </a:gdLst>
                  <a:ahLst/>
                  <a:cxnLst>
                    <a:cxn ang="0">
                      <a:pos x="T0" y="T1"/>
                    </a:cxn>
                    <a:cxn ang="0">
                      <a:pos x="T2" y="T3"/>
                    </a:cxn>
                    <a:cxn ang="0">
                      <a:pos x="T4" y="T5"/>
                    </a:cxn>
                    <a:cxn ang="0">
                      <a:pos x="T6" y="T7"/>
                    </a:cxn>
                  </a:cxnLst>
                  <a:rect l="0" t="0" r="r" b="b"/>
                  <a:pathLst>
                    <a:path w="76" h="61">
                      <a:moveTo>
                        <a:pt x="10" y="46"/>
                      </a:moveTo>
                      <a:cubicBezTo>
                        <a:pt x="0" y="36"/>
                        <a:pt x="1" y="25"/>
                        <a:pt x="9" y="18"/>
                      </a:cubicBezTo>
                      <a:cubicBezTo>
                        <a:pt x="32" y="0"/>
                        <a:pt x="76" y="26"/>
                        <a:pt x="59" y="49"/>
                      </a:cubicBezTo>
                      <a:cubicBezTo>
                        <a:pt x="51" y="60"/>
                        <a:pt x="25" y="61"/>
                        <a:pt x="10" y="4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4" name="Freeform 33">
                  <a:extLst>
                    <a:ext uri="{FF2B5EF4-FFF2-40B4-BE49-F238E27FC236}">
                      <a16:creationId xmlns:a16="http://schemas.microsoft.com/office/drawing/2014/main" id="{ED1827AE-C7F8-7C2D-E494-61530225DF6A}"/>
                    </a:ext>
                  </a:extLst>
                </p:cNvPr>
                <p:cNvSpPr>
                  <a:spLocks/>
                </p:cNvSpPr>
                <p:nvPr/>
              </p:nvSpPr>
              <p:spPr bwMode="auto">
                <a:xfrm rot="868578">
                  <a:off x="15046425" y="-713666"/>
                  <a:ext cx="230188" cy="223838"/>
                </a:xfrm>
                <a:custGeom>
                  <a:avLst/>
                  <a:gdLst>
                    <a:gd name="T0" fmla="*/ 42 w 61"/>
                    <a:gd name="T1" fmla="*/ 55 h 59"/>
                    <a:gd name="T2" fmla="*/ 59 w 61"/>
                    <a:gd name="T3" fmla="*/ 33 h 59"/>
                    <a:gd name="T4" fmla="*/ 0 w 61"/>
                    <a:gd name="T5" fmla="*/ 29 h 59"/>
                    <a:gd name="T6" fmla="*/ 42 w 61"/>
                    <a:gd name="T7" fmla="*/ 55 h 59"/>
                  </a:gdLst>
                  <a:ahLst/>
                  <a:cxnLst>
                    <a:cxn ang="0">
                      <a:pos x="T0" y="T1"/>
                    </a:cxn>
                    <a:cxn ang="0">
                      <a:pos x="T2" y="T3"/>
                    </a:cxn>
                    <a:cxn ang="0">
                      <a:pos x="T4" y="T5"/>
                    </a:cxn>
                    <a:cxn ang="0">
                      <a:pos x="T6" y="T7"/>
                    </a:cxn>
                  </a:cxnLst>
                  <a:rect l="0" t="0" r="r" b="b"/>
                  <a:pathLst>
                    <a:path w="61" h="59">
                      <a:moveTo>
                        <a:pt x="42" y="55"/>
                      </a:moveTo>
                      <a:cubicBezTo>
                        <a:pt x="55" y="53"/>
                        <a:pt x="61" y="43"/>
                        <a:pt x="59" y="33"/>
                      </a:cubicBezTo>
                      <a:cubicBezTo>
                        <a:pt x="51" y="5"/>
                        <a:pt x="0" y="0"/>
                        <a:pt x="0" y="29"/>
                      </a:cubicBezTo>
                      <a:cubicBezTo>
                        <a:pt x="1" y="42"/>
                        <a:pt x="21" y="59"/>
                        <a:pt x="42" y="5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Freeform 34">
                  <a:extLst>
                    <a:ext uri="{FF2B5EF4-FFF2-40B4-BE49-F238E27FC236}">
                      <a16:creationId xmlns:a16="http://schemas.microsoft.com/office/drawing/2014/main" id="{70C8F03F-D108-60DB-BD9D-A38B5FE022A5}"/>
                    </a:ext>
                  </a:extLst>
                </p:cNvPr>
                <p:cNvSpPr>
                  <a:spLocks noEditPoints="1"/>
                </p:cNvSpPr>
                <p:nvPr/>
              </p:nvSpPr>
              <p:spPr bwMode="auto">
                <a:xfrm rot="868578">
                  <a:off x="14064170" y="-1947488"/>
                  <a:ext cx="690563" cy="1912938"/>
                </a:xfrm>
                <a:custGeom>
                  <a:avLst/>
                  <a:gdLst>
                    <a:gd name="T0" fmla="*/ 0 w 183"/>
                    <a:gd name="T1" fmla="*/ 507 h 507"/>
                    <a:gd name="T2" fmla="*/ 130 w 183"/>
                    <a:gd name="T3" fmla="*/ 149 h 507"/>
                    <a:gd name="T4" fmla="*/ 0 w 183"/>
                    <a:gd name="T5" fmla="*/ 507 h 507"/>
                    <a:gd name="T6" fmla="*/ 182 w 183"/>
                    <a:gd name="T7" fmla="*/ 2 h 507"/>
                    <a:gd name="T8" fmla="*/ 183 w 183"/>
                    <a:gd name="T9" fmla="*/ 0 h 507"/>
                    <a:gd name="T10" fmla="*/ 182 w 183"/>
                    <a:gd name="T11" fmla="*/ 2 h 507"/>
                  </a:gdLst>
                  <a:ahLst/>
                  <a:cxnLst>
                    <a:cxn ang="0">
                      <a:pos x="T0" y="T1"/>
                    </a:cxn>
                    <a:cxn ang="0">
                      <a:pos x="T2" y="T3"/>
                    </a:cxn>
                    <a:cxn ang="0">
                      <a:pos x="T4" y="T5"/>
                    </a:cxn>
                    <a:cxn ang="0">
                      <a:pos x="T6" y="T7"/>
                    </a:cxn>
                    <a:cxn ang="0">
                      <a:pos x="T8" y="T9"/>
                    </a:cxn>
                    <a:cxn ang="0">
                      <a:pos x="T10" y="T11"/>
                    </a:cxn>
                  </a:cxnLst>
                  <a:rect l="0" t="0" r="r" b="b"/>
                  <a:pathLst>
                    <a:path w="183" h="507">
                      <a:moveTo>
                        <a:pt x="0" y="507"/>
                      </a:moveTo>
                      <a:cubicBezTo>
                        <a:pt x="35" y="411"/>
                        <a:pt x="86" y="270"/>
                        <a:pt x="130" y="149"/>
                      </a:cubicBezTo>
                      <a:cubicBezTo>
                        <a:pt x="99" y="234"/>
                        <a:pt x="57" y="349"/>
                        <a:pt x="0" y="507"/>
                      </a:cubicBezTo>
                      <a:moveTo>
                        <a:pt x="182" y="2"/>
                      </a:moveTo>
                      <a:cubicBezTo>
                        <a:pt x="182" y="1"/>
                        <a:pt x="182" y="1"/>
                        <a:pt x="183" y="0"/>
                      </a:cubicBezTo>
                      <a:cubicBezTo>
                        <a:pt x="182" y="1"/>
                        <a:pt x="182" y="1"/>
                        <a:pt x="182" y="2"/>
                      </a:cubicBezTo>
                    </a:path>
                  </a:pathLst>
                </a:custGeom>
                <a:solidFill>
                  <a:srgbClr val="C2C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Freeform 37">
                  <a:extLst>
                    <a:ext uri="{FF2B5EF4-FFF2-40B4-BE49-F238E27FC236}">
                      <a16:creationId xmlns:a16="http://schemas.microsoft.com/office/drawing/2014/main" id="{A860A03D-8AAF-8A4B-392B-8D3600F08EEB}"/>
                    </a:ext>
                  </a:extLst>
                </p:cNvPr>
                <p:cNvSpPr>
                  <a:spLocks/>
                </p:cNvSpPr>
                <p:nvPr/>
              </p:nvSpPr>
              <p:spPr bwMode="auto">
                <a:xfrm rot="868578">
                  <a:off x="13615580" y="528229"/>
                  <a:ext cx="577850" cy="663575"/>
                </a:xfrm>
                <a:custGeom>
                  <a:avLst/>
                  <a:gdLst>
                    <a:gd name="T0" fmla="*/ 0 w 153"/>
                    <a:gd name="T1" fmla="*/ 2 h 176"/>
                    <a:gd name="T2" fmla="*/ 153 w 153"/>
                    <a:gd name="T3" fmla="*/ 58 h 176"/>
                    <a:gd name="T4" fmla="*/ 59 w 153"/>
                    <a:gd name="T5" fmla="*/ 143 h 176"/>
                    <a:gd name="T6" fmla="*/ 23 w 153"/>
                    <a:gd name="T7" fmla="*/ 166 h 176"/>
                    <a:gd name="T8" fmla="*/ 0 w 153"/>
                    <a:gd name="T9" fmla="*/ 5 h 176"/>
                    <a:gd name="T10" fmla="*/ 0 w 153"/>
                    <a:gd name="T11" fmla="*/ 2 h 176"/>
                  </a:gdLst>
                  <a:ahLst/>
                  <a:cxnLst>
                    <a:cxn ang="0">
                      <a:pos x="T0" y="T1"/>
                    </a:cxn>
                    <a:cxn ang="0">
                      <a:pos x="T2" y="T3"/>
                    </a:cxn>
                    <a:cxn ang="0">
                      <a:pos x="T4" y="T5"/>
                    </a:cxn>
                    <a:cxn ang="0">
                      <a:pos x="T6" y="T7"/>
                    </a:cxn>
                    <a:cxn ang="0">
                      <a:pos x="T8" y="T9"/>
                    </a:cxn>
                    <a:cxn ang="0">
                      <a:pos x="T10" y="T11"/>
                    </a:cxn>
                  </a:cxnLst>
                  <a:rect l="0" t="0" r="r" b="b"/>
                  <a:pathLst>
                    <a:path w="153" h="176">
                      <a:moveTo>
                        <a:pt x="0" y="2"/>
                      </a:moveTo>
                      <a:cubicBezTo>
                        <a:pt x="37" y="0"/>
                        <a:pt x="105" y="17"/>
                        <a:pt x="153" y="58"/>
                      </a:cubicBezTo>
                      <a:cubicBezTo>
                        <a:pt x="132" y="77"/>
                        <a:pt x="105" y="101"/>
                        <a:pt x="59" y="143"/>
                      </a:cubicBezTo>
                      <a:cubicBezTo>
                        <a:pt x="36" y="164"/>
                        <a:pt x="25" y="176"/>
                        <a:pt x="23" y="166"/>
                      </a:cubicBezTo>
                      <a:cubicBezTo>
                        <a:pt x="21" y="159"/>
                        <a:pt x="23" y="171"/>
                        <a:pt x="0" y="5"/>
                      </a:cubicBezTo>
                      <a:cubicBezTo>
                        <a:pt x="0" y="4"/>
                        <a:pt x="0" y="3"/>
                        <a:pt x="0" y="2"/>
                      </a:cubicBezTo>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7" name="Freeform 39">
                  <a:extLst>
                    <a:ext uri="{FF2B5EF4-FFF2-40B4-BE49-F238E27FC236}">
                      <a16:creationId xmlns:a16="http://schemas.microsoft.com/office/drawing/2014/main" id="{4B4B32C2-6A97-92ED-6B88-0D47433AB4D8}"/>
                    </a:ext>
                  </a:extLst>
                </p:cNvPr>
                <p:cNvSpPr>
                  <a:spLocks/>
                </p:cNvSpPr>
                <p:nvPr/>
              </p:nvSpPr>
              <p:spPr bwMode="auto">
                <a:xfrm rot="868578">
                  <a:off x="13765977" y="731527"/>
                  <a:ext cx="252413" cy="257175"/>
                </a:xfrm>
                <a:custGeom>
                  <a:avLst/>
                  <a:gdLst>
                    <a:gd name="T0" fmla="*/ 5 w 67"/>
                    <a:gd name="T1" fmla="*/ 68 h 68"/>
                    <a:gd name="T2" fmla="*/ 1 w 67"/>
                    <a:gd name="T3" fmla="*/ 65 h 68"/>
                    <a:gd name="T4" fmla="*/ 1 w 67"/>
                    <a:gd name="T5" fmla="*/ 60 h 68"/>
                    <a:gd name="T6" fmla="*/ 13 w 67"/>
                    <a:gd name="T7" fmla="*/ 43 h 68"/>
                    <a:gd name="T8" fmla="*/ 27 w 67"/>
                    <a:gd name="T9" fmla="*/ 28 h 68"/>
                    <a:gd name="T10" fmla="*/ 42 w 67"/>
                    <a:gd name="T11" fmla="*/ 14 h 68"/>
                    <a:gd name="T12" fmla="*/ 59 w 67"/>
                    <a:gd name="T13" fmla="*/ 1 h 68"/>
                    <a:gd name="T14" fmla="*/ 61 w 67"/>
                    <a:gd name="T15" fmla="*/ 0 h 68"/>
                    <a:gd name="T16" fmla="*/ 66 w 67"/>
                    <a:gd name="T17" fmla="*/ 3 h 68"/>
                    <a:gd name="T18" fmla="*/ 66 w 67"/>
                    <a:gd name="T19" fmla="*/ 8 h 68"/>
                    <a:gd name="T20" fmla="*/ 66 w 67"/>
                    <a:gd name="T21" fmla="*/ 8 h 68"/>
                    <a:gd name="T22" fmla="*/ 53 w 67"/>
                    <a:gd name="T23" fmla="*/ 25 h 68"/>
                    <a:gd name="T24" fmla="*/ 39 w 67"/>
                    <a:gd name="T25" fmla="*/ 40 h 68"/>
                    <a:gd name="T26" fmla="*/ 24 w 67"/>
                    <a:gd name="T27" fmla="*/ 54 h 68"/>
                    <a:gd name="T28" fmla="*/ 7 w 67"/>
                    <a:gd name="T29" fmla="*/ 67 h 68"/>
                    <a:gd name="T30" fmla="*/ 5 w 67"/>
                    <a:gd name="T3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68">
                      <a:moveTo>
                        <a:pt x="5" y="68"/>
                      </a:moveTo>
                      <a:cubicBezTo>
                        <a:pt x="3" y="68"/>
                        <a:pt x="1" y="67"/>
                        <a:pt x="1" y="65"/>
                      </a:cubicBezTo>
                      <a:cubicBezTo>
                        <a:pt x="0" y="64"/>
                        <a:pt x="0" y="62"/>
                        <a:pt x="1" y="60"/>
                      </a:cubicBezTo>
                      <a:cubicBezTo>
                        <a:pt x="4" y="54"/>
                        <a:pt x="8" y="49"/>
                        <a:pt x="13" y="43"/>
                      </a:cubicBezTo>
                      <a:cubicBezTo>
                        <a:pt x="17" y="38"/>
                        <a:pt x="22" y="33"/>
                        <a:pt x="27" y="28"/>
                      </a:cubicBezTo>
                      <a:cubicBezTo>
                        <a:pt x="32" y="23"/>
                        <a:pt x="37" y="18"/>
                        <a:pt x="42" y="14"/>
                      </a:cubicBezTo>
                      <a:cubicBezTo>
                        <a:pt x="47" y="9"/>
                        <a:pt x="53" y="5"/>
                        <a:pt x="59" y="1"/>
                      </a:cubicBezTo>
                      <a:cubicBezTo>
                        <a:pt x="60" y="1"/>
                        <a:pt x="60" y="0"/>
                        <a:pt x="61" y="0"/>
                      </a:cubicBezTo>
                      <a:cubicBezTo>
                        <a:pt x="63" y="0"/>
                        <a:pt x="65" y="1"/>
                        <a:pt x="66" y="3"/>
                      </a:cubicBezTo>
                      <a:cubicBezTo>
                        <a:pt x="67" y="5"/>
                        <a:pt x="67" y="7"/>
                        <a:pt x="66" y="8"/>
                      </a:cubicBezTo>
                      <a:cubicBezTo>
                        <a:pt x="66" y="8"/>
                        <a:pt x="66" y="8"/>
                        <a:pt x="66" y="8"/>
                      </a:cubicBezTo>
                      <a:cubicBezTo>
                        <a:pt x="62" y="14"/>
                        <a:pt x="58" y="20"/>
                        <a:pt x="53" y="25"/>
                      </a:cubicBezTo>
                      <a:cubicBezTo>
                        <a:pt x="49" y="30"/>
                        <a:pt x="44" y="36"/>
                        <a:pt x="39" y="40"/>
                      </a:cubicBezTo>
                      <a:cubicBezTo>
                        <a:pt x="35" y="45"/>
                        <a:pt x="29" y="50"/>
                        <a:pt x="24" y="54"/>
                      </a:cubicBezTo>
                      <a:cubicBezTo>
                        <a:pt x="19" y="59"/>
                        <a:pt x="13" y="63"/>
                        <a:pt x="7" y="67"/>
                      </a:cubicBezTo>
                      <a:cubicBezTo>
                        <a:pt x="6" y="67"/>
                        <a:pt x="6" y="68"/>
                        <a:pt x="5" y="68"/>
                      </a:cubicBezTo>
                    </a:path>
                  </a:pathLst>
                </a:custGeom>
                <a:solidFill>
                  <a:srgbClr val="EFC4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8" name="Freeform 40">
                  <a:extLst>
                    <a:ext uri="{FF2B5EF4-FFF2-40B4-BE49-F238E27FC236}">
                      <a16:creationId xmlns:a16="http://schemas.microsoft.com/office/drawing/2014/main" id="{A23ABAAD-09FE-F642-48A0-842F412ED88B}"/>
                    </a:ext>
                  </a:extLst>
                </p:cNvPr>
                <p:cNvSpPr>
                  <a:spLocks/>
                </p:cNvSpPr>
                <p:nvPr/>
              </p:nvSpPr>
              <p:spPr bwMode="auto">
                <a:xfrm rot="868578">
                  <a:off x="14840929" y="-927497"/>
                  <a:ext cx="279400" cy="230188"/>
                </a:xfrm>
                <a:custGeom>
                  <a:avLst/>
                  <a:gdLst>
                    <a:gd name="T0" fmla="*/ 67 w 74"/>
                    <a:gd name="T1" fmla="*/ 16 h 61"/>
                    <a:gd name="T2" fmla="*/ 73 w 74"/>
                    <a:gd name="T3" fmla="*/ 31 h 61"/>
                    <a:gd name="T4" fmla="*/ 6 w 74"/>
                    <a:gd name="T5" fmla="*/ 31 h 61"/>
                    <a:gd name="T6" fmla="*/ 14 w 74"/>
                    <a:gd name="T7" fmla="*/ 0 h 61"/>
                    <a:gd name="T8" fmla="*/ 67 w 74"/>
                    <a:gd name="T9" fmla="*/ 16 h 61"/>
                  </a:gdLst>
                  <a:ahLst/>
                  <a:cxnLst>
                    <a:cxn ang="0">
                      <a:pos x="T0" y="T1"/>
                    </a:cxn>
                    <a:cxn ang="0">
                      <a:pos x="T2" y="T3"/>
                    </a:cxn>
                    <a:cxn ang="0">
                      <a:pos x="T4" y="T5"/>
                    </a:cxn>
                    <a:cxn ang="0">
                      <a:pos x="T6" y="T7"/>
                    </a:cxn>
                    <a:cxn ang="0">
                      <a:pos x="T8" y="T9"/>
                    </a:cxn>
                  </a:cxnLst>
                  <a:rect l="0" t="0" r="r" b="b"/>
                  <a:pathLst>
                    <a:path w="74" h="61">
                      <a:moveTo>
                        <a:pt x="67" y="16"/>
                      </a:moveTo>
                      <a:cubicBezTo>
                        <a:pt x="73" y="20"/>
                        <a:pt x="74" y="25"/>
                        <a:pt x="73" y="31"/>
                      </a:cubicBezTo>
                      <a:cubicBezTo>
                        <a:pt x="64" y="61"/>
                        <a:pt x="17" y="56"/>
                        <a:pt x="6" y="31"/>
                      </a:cubicBezTo>
                      <a:cubicBezTo>
                        <a:pt x="2" y="21"/>
                        <a:pt x="0" y="2"/>
                        <a:pt x="14" y="0"/>
                      </a:cubicBezTo>
                      <a:cubicBezTo>
                        <a:pt x="22" y="0"/>
                        <a:pt x="47" y="4"/>
                        <a:pt x="6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Freeform 41">
                  <a:extLst>
                    <a:ext uri="{FF2B5EF4-FFF2-40B4-BE49-F238E27FC236}">
                      <a16:creationId xmlns:a16="http://schemas.microsoft.com/office/drawing/2014/main" id="{7D33B56A-ABC0-CC2C-236F-CFE237EFC806}"/>
                    </a:ext>
                  </a:extLst>
                </p:cNvPr>
                <p:cNvSpPr>
                  <a:spLocks/>
                </p:cNvSpPr>
                <p:nvPr/>
              </p:nvSpPr>
              <p:spPr bwMode="auto">
                <a:xfrm rot="868578">
                  <a:off x="14709917" y="-1111737"/>
                  <a:ext cx="200025" cy="180975"/>
                </a:xfrm>
                <a:custGeom>
                  <a:avLst/>
                  <a:gdLst>
                    <a:gd name="T0" fmla="*/ 28 w 53"/>
                    <a:gd name="T1" fmla="*/ 3 h 48"/>
                    <a:gd name="T2" fmla="*/ 4 w 53"/>
                    <a:gd name="T3" fmla="*/ 16 h 48"/>
                    <a:gd name="T4" fmla="*/ 15 w 53"/>
                    <a:gd name="T5" fmla="*/ 39 h 48"/>
                    <a:gd name="T6" fmla="*/ 28 w 53"/>
                    <a:gd name="T7" fmla="*/ 3 h 48"/>
                  </a:gdLst>
                  <a:ahLst/>
                  <a:cxnLst>
                    <a:cxn ang="0">
                      <a:pos x="T0" y="T1"/>
                    </a:cxn>
                    <a:cxn ang="0">
                      <a:pos x="T2" y="T3"/>
                    </a:cxn>
                    <a:cxn ang="0">
                      <a:pos x="T4" y="T5"/>
                    </a:cxn>
                    <a:cxn ang="0">
                      <a:pos x="T6" y="T7"/>
                    </a:cxn>
                  </a:cxnLst>
                  <a:rect l="0" t="0" r="r" b="b"/>
                  <a:pathLst>
                    <a:path w="53" h="48">
                      <a:moveTo>
                        <a:pt x="28" y="3"/>
                      </a:moveTo>
                      <a:cubicBezTo>
                        <a:pt x="18" y="0"/>
                        <a:pt x="6" y="6"/>
                        <a:pt x="4" y="16"/>
                      </a:cubicBezTo>
                      <a:cubicBezTo>
                        <a:pt x="0" y="25"/>
                        <a:pt x="6" y="36"/>
                        <a:pt x="15" y="39"/>
                      </a:cubicBezTo>
                      <a:cubicBezTo>
                        <a:pt x="39" y="48"/>
                        <a:pt x="53" y="12"/>
                        <a:pt x="28" y="3"/>
                      </a:cubicBezTo>
                      <a:close/>
                    </a:path>
                  </a:pathLst>
                </a:custGeom>
                <a:solidFill>
                  <a:srgbClr val="0013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0" name="Freeform 42">
                  <a:extLst>
                    <a:ext uri="{FF2B5EF4-FFF2-40B4-BE49-F238E27FC236}">
                      <a16:creationId xmlns:a16="http://schemas.microsoft.com/office/drawing/2014/main" id="{01653CD7-6B60-3205-9B76-1FD2121120E9}"/>
                    </a:ext>
                  </a:extLst>
                </p:cNvPr>
                <p:cNvSpPr>
                  <a:spLocks/>
                </p:cNvSpPr>
                <p:nvPr/>
              </p:nvSpPr>
              <p:spPr bwMode="auto">
                <a:xfrm rot="868578">
                  <a:off x="15165411" y="-828703"/>
                  <a:ext cx="163513" cy="158750"/>
                </a:xfrm>
                <a:custGeom>
                  <a:avLst/>
                  <a:gdLst>
                    <a:gd name="T0" fmla="*/ 27 w 43"/>
                    <a:gd name="T1" fmla="*/ 3 h 42"/>
                    <a:gd name="T2" fmla="*/ 3 w 43"/>
                    <a:gd name="T3" fmla="*/ 16 h 42"/>
                    <a:gd name="T4" fmla="*/ 16 w 43"/>
                    <a:gd name="T5" fmla="*/ 39 h 42"/>
                    <a:gd name="T6" fmla="*/ 40 w 43"/>
                    <a:gd name="T7" fmla="*/ 26 h 42"/>
                    <a:gd name="T8" fmla="*/ 27 w 43"/>
                    <a:gd name="T9" fmla="*/ 3 h 42"/>
                  </a:gdLst>
                  <a:ahLst/>
                  <a:cxnLst>
                    <a:cxn ang="0">
                      <a:pos x="T0" y="T1"/>
                    </a:cxn>
                    <a:cxn ang="0">
                      <a:pos x="T2" y="T3"/>
                    </a:cxn>
                    <a:cxn ang="0">
                      <a:pos x="T4" y="T5"/>
                    </a:cxn>
                    <a:cxn ang="0">
                      <a:pos x="T6" y="T7"/>
                    </a:cxn>
                    <a:cxn ang="0">
                      <a:pos x="T8" y="T9"/>
                    </a:cxn>
                  </a:cxnLst>
                  <a:rect l="0" t="0" r="r" b="b"/>
                  <a:pathLst>
                    <a:path w="43" h="42">
                      <a:moveTo>
                        <a:pt x="27" y="3"/>
                      </a:moveTo>
                      <a:cubicBezTo>
                        <a:pt x="17" y="0"/>
                        <a:pt x="6" y="5"/>
                        <a:pt x="3" y="16"/>
                      </a:cubicBezTo>
                      <a:cubicBezTo>
                        <a:pt x="0" y="24"/>
                        <a:pt x="6" y="36"/>
                        <a:pt x="16" y="39"/>
                      </a:cubicBezTo>
                      <a:cubicBezTo>
                        <a:pt x="24" y="42"/>
                        <a:pt x="37" y="37"/>
                        <a:pt x="40" y="26"/>
                      </a:cubicBezTo>
                      <a:cubicBezTo>
                        <a:pt x="43" y="17"/>
                        <a:pt x="37" y="6"/>
                        <a:pt x="27" y="3"/>
                      </a:cubicBezTo>
                      <a:close/>
                    </a:path>
                  </a:pathLst>
                </a:custGeom>
                <a:solidFill>
                  <a:srgbClr val="0013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36" name="Freeform 43">
                <a:extLst>
                  <a:ext uri="{FF2B5EF4-FFF2-40B4-BE49-F238E27FC236}">
                    <a16:creationId xmlns:a16="http://schemas.microsoft.com/office/drawing/2014/main" id="{DAE53CBB-B26F-CECC-3E61-27D9CC17432A}"/>
                  </a:ext>
                </a:extLst>
              </p:cNvPr>
              <p:cNvSpPr>
                <a:spLocks noEditPoints="1"/>
              </p:cNvSpPr>
              <p:nvPr/>
            </p:nvSpPr>
            <p:spPr bwMode="auto">
              <a:xfrm rot="868578">
                <a:off x="13863208" y="-2229405"/>
                <a:ext cx="1943100" cy="3621088"/>
              </a:xfrm>
              <a:custGeom>
                <a:avLst/>
                <a:gdLst>
                  <a:gd name="T0" fmla="*/ 494 w 515"/>
                  <a:gd name="T1" fmla="*/ 146 h 960"/>
                  <a:gd name="T2" fmla="*/ 281 w 515"/>
                  <a:gd name="T3" fmla="*/ 730 h 960"/>
                  <a:gd name="T4" fmla="*/ 19 w 515"/>
                  <a:gd name="T5" fmla="*/ 635 h 960"/>
                  <a:gd name="T6" fmla="*/ 235 w 515"/>
                  <a:gd name="T7" fmla="*/ 43 h 960"/>
                  <a:gd name="T8" fmla="*/ 494 w 515"/>
                  <a:gd name="T9" fmla="*/ 146 h 960"/>
                  <a:gd name="T10" fmla="*/ 55 w 515"/>
                  <a:gd name="T11" fmla="*/ 943 h 960"/>
                  <a:gd name="T12" fmla="*/ 15 w 515"/>
                  <a:gd name="T13" fmla="*/ 649 h 960"/>
                  <a:gd name="T14" fmla="*/ 32 w 515"/>
                  <a:gd name="T15" fmla="*/ 647 h 960"/>
                  <a:gd name="T16" fmla="*/ 272 w 515"/>
                  <a:gd name="T17" fmla="*/ 740 h 960"/>
                  <a:gd name="T18" fmla="*/ 275 w 515"/>
                  <a:gd name="T19" fmla="*/ 743 h 960"/>
                  <a:gd name="T20" fmla="*/ 55 w 515"/>
                  <a:gd name="T21" fmla="*/ 943 h 960"/>
                  <a:gd name="T22" fmla="*/ 468 w 515"/>
                  <a:gd name="T23" fmla="*/ 87 h 960"/>
                  <a:gd name="T24" fmla="*/ 230 w 515"/>
                  <a:gd name="T25" fmla="*/ 31 h 960"/>
                  <a:gd name="T26" fmla="*/ 230 w 515"/>
                  <a:gd name="T27" fmla="*/ 31 h 960"/>
                  <a:gd name="T28" fmla="*/ 185 w 515"/>
                  <a:gd name="T29" fmla="*/ 134 h 960"/>
                  <a:gd name="T30" fmla="*/ 2 w 515"/>
                  <a:gd name="T31" fmla="*/ 642 h 960"/>
                  <a:gd name="T32" fmla="*/ 2 w 515"/>
                  <a:gd name="T33" fmla="*/ 642 h 960"/>
                  <a:gd name="T34" fmla="*/ 43 w 515"/>
                  <a:gd name="T35" fmla="*/ 950 h 960"/>
                  <a:gd name="T36" fmla="*/ 50 w 515"/>
                  <a:gd name="T37" fmla="*/ 958 h 960"/>
                  <a:gd name="T38" fmla="*/ 80 w 515"/>
                  <a:gd name="T39" fmla="*/ 940 h 960"/>
                  <a:gd name="T40" fmla="*/ 289 w 515"/>
                  <a:gd name="T41" fmla="*/ 746 h 960"/>
                  <a:gd name="T42" fmla="*/ 507 w 515"/>
                  <a:gd name="T43" fmla="*/ 150 h 960"/>
                  <a:gd name="T44" fmla="*/ 468 w 515"/>
                  <a:gd name="T45" fmla="*/ 87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5" h="960">
                    <a:moveTo>
                      <a:pt x="494" y="146"/>
                    </a:moveTo>
                    <a:cubicBezTo>
                      <a:pt x="477" y="202"/>
                      <a:pt x="313" y="646"/>
                      <a:pt x="281" y="730"/>
                    </a:cubicBezTo>
                    <a:cubicBezTo>
                      <a:pt x="209" y="659"/>
                      <a:pt x="126" y="622"/>
                      <a:pt x="19" y="635"/>
                    </a:cubicBezTo>
                    <a:cubicBezTo>
                      <a:pt x="22" y="627"/>
                      <a:pt x="229" y="46"/>
                      <a:pt x="235" y="43"/>
                    </a:cubicBezTo>
                    <a:cubicBezTo>
                      <a:pt x="324" y="3"/>
                      <a:pt x="507" y="104"/>
                      <a:pt x="494" y="146"/>
                    </a:cubicBezTo>
                    <a:close/>
                    <a:moveTo>
                      <a:pt x="55" y="943"/>
                    </a:moveTo>
                    <a:cubicBezTo>
                      <a:pt x="54" y="933"/>
                      <a:pt x="16" y="667"/>
                      <a:pt x="15" y="649"/>
                    </a:cubicBezTo>
                    <a:cubicBezTo>
                      <a:pt x="19" y="648"/>
                      <a:pt x="25" y="647"/>
                      <a:pt x="32" y="647"/>
                    </a:cubicBezTo>
                    <a:cubicBezTo>
                      <a:pt x="135" y="640"/>
                      <a:pt x="205" y="673"/>
                      <a:pt x="272" y="740"/>
                    </a:cubicBezTo>
                    <a:cubicBezTo>
                      <a:pt x="273" y="741"/>
                      <a:pt x="274" y="742"/>
                      <a:pt x="275" y="743"/>
                    </a:cubicBezTo>
                    <a:cubicBezTo>
                      <a:pt x="247" y="770"/>
                      <a:pt x="58" y="941"/>
                      <a:pt x="55" y="943"/>
                    </a:cubicBezTo>
                    <a:close/>
                    <a:moveTo>
                      <a:pt x="468" y="87"/>
                    </a:moveTo>
                    <a:cubicBezTo>
                      <a:pt x="414" y="45"/>
                      <a:pt x="298" y="0"/>
                      <a:pt x="230" y="31"/>
                    </a:cubicBezTo>
                    <a:cubicBezTo>
                      <a:pt x="230" y="31"/>
                      <a:pt x="230" y="31"/>
                      <a:pt x="230" y="31"/>
                    </a:cubicBezTo>
                    <a:cubicBezTo>
                      <a:pt x="220" y="35"/>
                      <a:pt x="221" y="32"/>
                      <a:pt x="185" y="134"/>
                    </a:cubicBezTo>
                    <a:cubicBezTo>
                      <a:pt x="124" y="306"/>
                      <a:pt x="2" y="643"/>
                      <a:pt x="2" y="642"/>
                    </a:cubicBezTo>
                    <a:cubicBezTo>
                      <a:pt x="2" y="642"/>
                      <a:pt x="2" y="642"/>
                      <a:pt x="2" y="642"/>
                    </a:cubicBezTo>
                    <a:cubicBezTo>
                      <a:pt x="0" y="657"/>
                      <a:pt x="43" y="949"/>
                      <a:pt x="43" y="950"/>
                    </a:cubicBezTo>
                    <a:cubicBezTo>
                      <a:pt x="45" y="955"/>
                      <a:pt x="48" y="957"/>
                      <a:pt x="50" y="958"/>
                    </a:cubicBezTo>
                    <a:cubicBezTo>
                      <a:pt x="58" y="960"/>
                      <a:pt x="66" y="952"/>
                      <a:pt x="80" y="940"/>
                    </a:cubicBezTo>
                    <a:cubicBezTo>
                      <a:pt x="94" y="927"/>
                      <a:pt x="284" y="755"/>
                      <a:pt x="289" y="746"/>
                    </a:cubicBezTo>
                    <a:cubicBezTo>
                      <a:pt x="295" y="735"/>
                      <a:pt x="491" y="202"/>
                      <a:pt x="507" y="150"/>
                    </a:cubicBezTo>
                    <a:cubicBezTo>
                      <a:pt x="515" y="124"/>
                      <a:pt x="476" y="93"/>
                      <a:pt x="468" y="8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8" name="组合 117">
              <a:extLst>
                <a:ext uri="{FF2B5EF4-FFF2-40B4-BE49-F238E27FC236}">
                  <a16:creationId xmlns:a16="http://schemas.microsoft.com/office/drawing/2014/main" id="{BD5B2BFB-DAA4-20CF-B934-870D965EA6E9}"/>
                </a:ext>
              </a:extLst>
            </p:cNvPr>
            <p:cNvGrpSpPr/>
            <p:nvPr/>
          </p:nvGrpSpPr>
          <p:grpSpPr>
            <a:xfrm>
              <a:off x="4912300" y="3142575"/>
              <a:ext cx="2943070" cy="1762355"/>
              <a:chOff x="4912304" y="3142575"/>
              <a:chExt cx="2943070" cy="1762355"/>
            </a:xfrm>
          </p:grpSpPr>
          <p:grpSp>
            <p:nvGrpSpPr>
              <p:cNvPr id="125" name="组合 124">
                <a:extLst>
                  <a:ext uri="{FF2B5EF4-FFF2-40B4-BE49-F238E27FC236}">
                    <a16:creationId xmlns:a16="http://schemas.microsoft.com/office/drawing/2014/main" id="{00F32515-20CE-8F7B-0EB5-5CF35B9EE35C}"/>
                  </a:ext>
                </a:extLst>
              </p:cNvPr>
              <p:cNvGrpSpPr/>
              <p:nvPr/>
            </p:nvGrpSpPr>
            <p:grpSpPr>
              <a:xfrm>
                <a:off x="4912304" y="3810003"/>
                <a:ext cx="2943070" cy="1094927"/>
                <a:chOff x="1361897" y="2020962"/>
                <a:chExt cx="3110520" cy="1459838"/>
              </a:xfrm>
            </p:grpSpPr>
            <p:sp>
              <p:nvSpPr>
                <p:cNvPr id="127" name="图形 5">
                  <a:extLst>
                    <a:ext uri="{FF2B5EF4-FFF2-40B4-BE49-F238E27FC236}">
                      <a16:creationId xmlns:a16="http://schemas.microsoft.com/office/drawing/2014/main" id="{6DB480A9-BB61-09ED-2A6E-3CADF9C15B3E}"/>
                    </a:ext>
                  </a:extLst>
                </p:cNvPr>
                <p:cNvSpPr/>
                <p:nvPr/>
              </p:nvSpPr>
              <p:spPr>
                <a:xfrm>
                  <a:off x="1366521" y="2020962"/>
                  <a:ext cx="2876546" cy="1459838"/>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accent2"/>
                </a:solidFill>
                <a:ln w="0"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9" name="Bullet">
                  <a:extLst>
                    <a:ext uri="{FF2B5EF4-FFF2-40B4-BE49-F238E27FC236}">
                      <a16:creationId xmlns:a16="http://schemas.microsoft.com/office/drawing/2014/main" id="{4F6AAD0F-8012-E833-D106-34A1A96A6515}"/>
                    </a:ext>
                  </a:extLst>
                </p:cNvPr>
                <p:cNvSpPr txBox="1"/>
                <p:nvPr/>
              </p:nvSpPr>
              <p:spPr>
                <a:xfrm>
                  <a:off x="1361897" y="2340929"/>
                  <a:ext cx="3110520" cy="716417"/>
                </a:xfrm>
                <a:prstGeom prst="rect">
                  <a:avLst/>
                </a:prstGeom>
                <a:noFill/>
              </p:spPr>
              <p:txBody>
                <a:bodyPr wrap="square" rtlCol="0" anchor="b"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lang="zh-CN" altLang="en-US" sz="2400" b="1" dirty="0">
                      <a:solidFill>
                        <a:srgbClr val="FFFFFF"/>
                      </a:solidFill>
                      <a:latin typeface="Arial" panose="020B0604020202020204" pitchFamily="34" charset="0"/>
                      <a:ea typeface="微软雅黑" panose="020B0503020204020204" pitchFamily="34" charset="-122"/>
                    </a:rPr>
                    <a:t>养成及时对账的好习惯</a:t>
                  </a:r>
                </a:p>
              </p:txBody>
            </p:sp>
          </p:grpSp>
          <p:sp>
            <p:nvSpPr>
              <p:cNvPr id="126" name="art-palette_103461">
                <a:extLst>
                  <a:ext uri="{FF2B5EF4-FFF2-40B4-BE49-F238E27FC236}">
                    <a16:creationId xmlns:a16="http://schemas.microsoft.com/office/drawing/2014/main" id="{65BA9D61-FE99-E024-4876-BBE455BB12C6}"/>
                  </a:ext>
                </a:extLst>
              </p:cNvPr>
              <p:cNvSpPr/>
              <p:nvPr/>
            </p:nvSpPr>
            <p:spPr>
              <a:xfrm rot="14263502" flipH="1">
                <a:off x="5221563" y="3119295"/>
                <a:ext cx="484065" cy="530626"/>
              </a:xfrm>
              <a:custGeom>
                <a:avLst/>
                <a:gdLst>
                  <a:gd name="T0" fmla="*/ 1160 w 1187"/>
                  <a:gd name="T1" fmla="*/ 0 h 1303"/>
                  <a:gd name="T2" fmla="*/ 1098 w 1187"/>
                  <a:gd name="T3" fmla="*/ 0 h 1303"/>
                  <a:gd name="T4" fmla="*/ 1071 w 1187"/>
                  <a:gd name="T5" fmla="*/ 27 h 1303"/>
                  <a:gd name="T6" fmla="*/ 1071 w 1187"/>
                  <a:gd name="T7" fmla="*/ 1187 h 1303"/>
                  <a:gd name="T8" fmla="*/ 342 w 1187"/>
                  <a:gd name="T9" fmla="*/ 1187 h 1303"/>
                  <a:gd name="T10" fmla="*/ 246 w 1187"/>
                  <a:gd name="T11" fmla="*/ 1091 h 1303"/>
                  <a:gd name="T12" fmla="*/ 342 w 1187"/>
                  <a:gd name="T13" fmla="*/ 994 h 1303"/>
                  <a:gd name="T14" fmla="*/ 911 w 1187"/>
                  <a:gd name="T15" fmla="*/ 994 h 1303"/>
                  <a:gd name="T16" fmla="*/ 938 w 1187"/>
                  <a:gd name="T17" fmla="*/ 968 h 1303"/>
                  <a:gd name="T18" fmla="*/ 938 w 1187"/>
                  <a:gd name="T19" fmla="*/ 27 h 1303"/>
                  <a:gd name="T20" fmla="*/ 911 w 1187"/>
                  <a:gd name="T21" fmla="*/ 0 h 1303"/>
                  <a:gd name="T22" fmla="*/ 306 w 1187"/>
                  <a:gd name="T23" fmla="*/ 0 h 1303"/>
                  <a:gd name="T24" fmla="*/ 0 w 1187"/>
                  <a:gd name="T25" fmla="*/ 306 h 1303"/>
                  <a:gd name="T26" fmla="*/ 0 w 1187"/>
                  <a:gd name="T27" fmla="*/ 996 h 1303"/>
                  <a:gd name="T28" fmla="*/ 307 w 1187"/>
                  <a:gd name="T29" fmla="*/ 1303 h 1303"/>
                  <a:gd name="T30" fmla="*/ 1160 w 1187"/>
                  <a:gd name="T31" fmla="*/ 1303 h 1303"/>
                  <a:gd name="T32" fmla="*/ 1187 w 1187"/>
                  <a:gd name="T33" fmla="*/ 1276 h 1303"/>
                  <a:gd name="T34" fmla="*/ 1187 w 1187"/>
                  <a:gd name="T35" fmla="*/ 27 h 1303"/>
                  <a:gd name="T36" fmla="*/ 1160 w 1187"/>
                  <a:gd name="T37" fmla="*/ 0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87" h="1303">
                    <a:moveTo>
                      <a:pt x="1160" y="0"/>
                    </a:moveTo>
                    <a:lnTo>
                      <a:pt x="1098" y="0"/>
                    </a:lnTo>
                    <a:cubicBezTo>
                      <a:pt x="1083" y="0"/>
                      <a:pt x="1071" y="12"/>
                      <a:pt x="1071" y="27"/>
                    </a:cubicBezTo>
                    <a:lnTo>
                      <a:pt x="1071" y="1187"/>
                    </a:lnTo>
                    <a:lnTo>
                      <a:pt x="342" y="1187"/>
                    </a:lnTo>
                    <a:cubicBezTo>
                      <a:pt x="289" y="1187"/>
                      <a:pt x="246" y="1144"/>
                      <a:pt x="246" y="1091"/>
                    </a:cubicBezTo>
                    <a:cubicBezTo>
                      <a:pt x="246" y="1037"/>
                      <a:pt x="289" y="994"/>
                      <a:pt x="342" y="994"/>
                    </a:cubicBezTo>
                    <a:lnTo>
                      <a:pt x="911" y="994"/>
                    </a:lnTo>
                    <a:cubicBezTo>
                      <a:pt x="926" y="994"/>
                      <a:pt x="938" y="982"/>
                      <a:pt x="938" y="968"/>
                    </a:cubicBezTo>
                    <a:lnTo>
                      <a:pt x="938" y="27"/>
                    </a:lnTo>
                    <a:cubicBezTo>
                      <a:pt x="938" y="12"/>
                      <a:pt x="926" y="0"/>
                      <a:pt x="911" y="0"/>
                    </a:cubicBezTo>
                    <a:lnTo>
                      <a:pt x="306" y="0"/>
                    </a:lnTo>
                    <a:cubicBezTo>
                      <a:pt x="138" y="0"/>
                      <a:pt x="0" y="137"/>
                      <a:pt x="0" y="306"/>
                    </a:cubicBezTo>
                    <a:lnTo>
                      <a:pt x="0" y="996"/>
                    </a:lnTo>
                    <a:cubicBezTo>
                      <a:pt x="0" y="1165"/>
                      <a:pt x="138" y="1303"/>
                      <a:pt x="307" y="1303"/>
                    </a:cubicBezTo>
                    <a:lnTo>
                      <a:pt x="1160" y="1303"/>
                    </a:lnTo>
                    <a:cubicBezTo>
                      <a:pt x="1175" y="1303"/>
                      <a:pt x="1187" y="1291"/>
                      <a:pt x="1187" y="1276"/>
                    </a:cubicBezTo>
                    <a:lnTo>
                      <a:pt x="1187" y="27"/>
                    </a:lnTo>
                    <a:cubicBezTo>
                      <a:pt x="1187" y="12"/>
                      <a:pt x="1175" y="0"/>
                      <a:pt x="116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19" name="组合 118">
              <a:extLst>
                <a:ext uri="{FF2B5EF4-FFF2-40B4-BE49-F238E27FC236}">
                  <a16:creationId xmlns:a16="http://schemas.microsoft.com/office/drawing/2014/main" id="{00C0A1DC-EA8C-7898-9BDE-4043B2085ADC}"/>
                </a:ext>
              </a:extLst>
            </p:cNvPr>
            <p:cNvGrpSpPr/>
            <p:nvPr/>
          </p:nvGrpSpPr>
          <p:grpSpPr>
            <a:xfrm>
              <a:off x="7425582" y="2196540"/>
              <a:ext cx="3493016" cy="1984414"/>
              <a:chOff x="7425586" y="2196540"/>
              <a:chExt cx="3493016" cy="1984414"/>
            </a:xfrm>
          </p:grpSpPr>
          <p:grpSp>
            <p:nvGrpSpPr>
              <p:cNvPr id="120" name="组合 119">
                <a:extLst>
                  <a:ext uri="{FF2B5EF4-FFF2-40B4-BE49-F238E27FC236}">
                    <a16:creationId xmlns:a16="http://schemas.microsoft.com/office/drawing/2014/main" id="{077A4B6D-FC71-09A0-7AD4-750F4C740CC3}"/>
                  </a:ext>
                </a:extLst>
              </p:cNvPr>
              <p:cNvGrpSpPr/>
              <p:nvPr/>
            </p:nvGrpSpPr>
            <p:grpSpPr>
              <a:xfrm>
                <a:off x="7425586" y="2196540"/>
                <a:ext cx="3493016" cy="1094927"/>
                <a:chOff x="1066997" y="2494822"/>
                <a:chExt cx="3691756" cy="1459838"/>
              </a:xfrm>
            </p:grpSpPr>
            <p:sp>
              <p:nvSpPr>
                <p:cNvPr id="122" name="图形 5">
                  <a:extLst>
                    <a:ext uri="{FF2B5EF4-FFF2-40B4-BE49-F238E27FC236}">
                      <a16:creationId xmlns:a16="http://schemas.microsoft.com/office/drawing/2014/main" id="{9BFEF8DF-9F84-7D10-B951-2385D6230BE8}"/>
                    </a:ext>
                  </a:extLst>
                </p:cNvPr>
                <p:cNvSpPr/>
                <p:nvPr/>
              </p:nvSpPr>
              <p:spPr>
                <a:xfrm>
                  <a:off x="1066997" y="2494822"/>
                  <a:ext cx="3631427" cy="1459838"/>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accent3"/>
                </a:solidFill>
                <a:ln w="0"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4" name="Bullet">
                  <a:extLst>
                    <a:ext uri="{FF2B5EF4-FFF2-40B4-BE49-F238E27FC236}">
                      <a16:creationId xmlns:a16="http://schemas.microsoft.com/office/drawing/2014/main" id="{7014818C-0CCA-9020-C44B-2DCC722F3FA8}"/>
                    </a:ext>
                  </a:extLst>
                </p:cNvPr>
                <p:cNvSpPr txBox="1"/>
                <p:nvPr/>
              </p:nvSpPr>
              <p:spPr>
                <a:xfrm>
                  <a:off x="1066997" y="2806118"/>
                  <a:ext cx="3691756" cy="716418"/>
                </a:xfrm>
                <a:prstGeom prst="rect">
                  <a:avLst/>
                </a:prstGeom>
                <a:noFill/>
              </p:spPr>
              <p:txBody>
                <a:bodyPr wrap="square" rtlCol="0" anchor="b"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lang="zh-CN" altLang="en-US" sz="2400" b="1" dirty="0">
                      <a:solidFill>
                        <a:srgbClr val="FFFFFF"/>
                      </a:solidFill>
                      <a:latin typeface="Arial" panose="020B0604020202020204" pitchFamily="34" charset="0"/>
                      <a:ea typeface="微软雅黑" panose="020B0503020204020204" pitchFamily="34" charset="-122"/>
                    </a:rPr>
                    <a:t>识别借贷风险，警惕融资陷阱</a:t>
                  </a:r>
                </a:p>
              </p:txBody>
            </p:sp>
          </p:grpSp>
          <p:sp>
            <p:nvSpPr>
              <p:cNvPr id="121" name="art-palette_103461">
                <a:extLst>
                  <a:ext uri="{FF2B5EF4-FFF2-40B4-BE49-F238E27FC236}">
                    <a16:creationId xmlns:a16="http://schemas.microsoft.com/office/drawing/2014/main" id="{FF58EE3E-CB19-BFBD-48EE-36B0241B91B4}"/>
                  </a:ext>
                </a:extLst>
              </p:cNvPr>
              <p:cNvSpPr/>
              <p:nvPr/>
            </p:nvSpPr>
            <p:spPr>
              <a:xfrm rot="1008783">
                <a:off x="8508825" y="3650328"/>
                <a:ext cx="370207" cy="530626"/>
              </a:xfrm>
              <a:custGeom>
                <a:avLst/>
                <a:gdLst>
                  <a:gd name="connsiteX0" fmla="*/ 233038 w 417336"/>
                  <a:gd name="connsiteY0" fmla="*/ 498490 h 598176"/>
                  <a:gd name="connsiteX1" fmla="*/ 220649 w 417336"/>
                  <a:gd name="connsiteY1" fmla="*/ 531110 h 598176"/>
                  <a:gd name="connsiteX2" fmla="*/ 219897 w 417336"/>
                  <a:gd name="connsiteY2" fmla="*/ 532236 h 598176"/>
                  <a:gd name="connsiteX3" fmla="*/ 220132 w 417336"/>
                  <a:gd name="connsiteY3" fmla="*/ 532471 h 598176"/>
                  <a:gd name="connsiteX4" fmla="*/ 220649 w 417336"/>
                  <a:gd name="connsiteY4" fmla="*/ 531110 h 598176"/>
                  <a:gd name="connsiteX5" fmla="*/ 220836 w 417336"/>
                  <a:gd name="connsiteY5" fmla="*/ 530830 h 598176"/>
                  <a:gd name="connsiteX6" fmla="*/ 233038 w 417336"/>
                  <a:gd name="connsiteY6" fmla="*/ 498490 h 598176"/>
                  <a:gd name="connsiteX7" fmla="*/ 125334 w 417336"/>
                  <a:gd name="connsiteY7" fmla="*/ 378271 h 598176"/>
                  <a:gd name="connsiteX8" fmla="*/ 134720 w 417336"/>
                  <a:gd name="connsiteY8" fmla="*/ 384364 h 598176"/>
                  <a:gd name="connsiteX9" fmla="*/ 211215 w 417336"/>
                  <a:gd name="connsiteY9" fmla="*/ 505521 h 598176"/>
                  <a:gd name="connsiteX10" fmla="*/ 235619 w 417336"/>
                  <a:gd name="connsiteY10" fmla="*/ 444591 h 598176"/>
                  <a:gd name="connsiteX11" fmla="*/ 268704 w 417336"/>
                  <a:gd name="connsiteY11" fmla="*/ 388113 h 598176"/>
                  <a:gd name="connsiteX12" fmla="*/ 274571 w 417336"/>
                  <a:gd name="connsiteY12" fmla="*/ 387879 h 598176"/>
                  <a:gd name="connsiteX13" fmla="*/ 367727 w 417336"/>
                  <a:gd name="connsiteY13" fmla="*/ 454199 h 598176"/>
                  <a:gd name="connsiteX14" fmla="*/ 415360 w 417336"/>
                  <a:gd name="connsiteY14" fmla="*/ 591057 h 598176"/>
                  <a:gd name="connsiteX15" fmla="*/ 406209 w 417336"/>
                  <a:gd name="connsiteY15" fmla="*/ 597853 h 598176"/>
                  <a:gd name="connsiteX16" fmla="*/ 193617 w 417336"/>
                  <a:gd name="connsiteY16" fmla="*/ 590589 h 598176"/>
                  <a:gd name="connsiteX17" fmla="*/ 6836 w 417336"/>
                  <a:gd name="connsiteY17" fmla="*/ 584027 h 598176"/>
                  <a:gd name="connsiteX18" fmla="*/ 265 w 417336"/>
                  <a:gd name="connsiteY18" fmla="*/ 572778 h 598176"/>
                  <a:gd name="connsiteX19" fmla="*/ 125334 w 417336"/>
                  <a:gd name="connsiteY19" fmla="*/ 378271 h 598176"/>
                  <a:gd name="connsiteX20" fmla="*/ 249458 w 417336"/>
                  <a:gd name="connsiteY20" fmla="*/ 266974 h 598176"/>
                  <a:gd name="connsiteX21" fmla="*/ 261427 w 417336"/>
                  <a:gd name="connsiteY21" fmla="*/ 270253 h 598176"/>
                  <a:gd name="connsiteX22" fmla="*/ 210033 w 417336"/>
                  <a:gd name="connsiteY22" fmla="*/ 316631 h 598176"/>
                  <a:gd name="connsiteX23" fmla="*/ 149487 w 417336"/>
                  <a:gd name="connsiteY23" fmla="*/ 278451 h 598176"/>
                  <a:gd name="connsiteX24" fmla="*/ 162629 w 417336"/>
                  <a:gd name="connsiteY24" fmla="*/ 273064 h 598176"/>
                  <a:gd name="connsiteX25" fmla="*/ 211441 w 417336"/>
                  <a:gd name="connsiteY25" fmla="*/ 297892 h 598176"/>
                  <a:gd name="connsiteX26" fmla="*/ 236786 w 417336"/>
                  <a:gd name="connsiteY26" fmla="*/ 284776 h 598176"/>
                  <a:gd name="connsiteX27" fmla="*/ 249458 w 417336"/>
                  <a:gd name="connsiteY27" fmla="*/ 266974 h 598176"/>
                  <a:gd name="connsiteX28" fmla="*/ 149749 w 417336"/>
                  <a:gd name="connsiteY28" fmla="*/ 209803 h 598176"/>
                  <a:gd name="connsiteX29" fmla="*/ 157260 w 417336"/>
                  <a:gd name="connsiteY29" fmla="*/ 223158 h 598176"/>
                  <a:gd name="connsiteX30" fmla="*/ 156087 w 417336"/>
                  <a:gd name="connsiteY30" fmla="*/ 225735 h 598176"/>
                  <a:gd name="connsiteX31" fmla="*/ 155852 w 417336"/>
                  <a:gd name="connsiteY31" fmla="*/ 226438 h 598176"/>
                  <a:gd name="connsiteX32" fmla="*/ 154913 w 417336"/>
                  <a:gd name="connsiteY32" fmla="*/ 229015 h 598176"/>
                  <a:gd name="connsiteX33" fmla="*/ 151627 w 417336"/>
                  <a:gd name="connsiteY33" fmla="*/ 234638 h 598176"/>
                  <a:gd name="connsiteX34" fmla="*/ 144820 w 417336"/>
                  <a:gd name="connsiteY34" fmla="*/ 237450 h 598176"/>
                  <a:gd name="connsiteX35" fmla="*/ 142943 w 417336"/>
                  <a:gd name="connsiteY35" fmla="*/ 238387 h 598176"/>
                  <a:gd name="connsiteX36" fmla="*/ 138483 w 417336"/>
                  <a:gd name="connsiteY36" fmla="*/ 238387 h 598176"/>
                  <a:gd name="connsiteX37" fmla="*/ 137544 w 417336"/>
                  <a:gd name="connsiteY37" fmla="*/ 237919 h 598176"/>
                  <a:gd name="connsiteX38" fmla="*/ 136370 w 417336"/>
                  <a:gd name="connsiteY38" fmla="*/ 238153 h 598176"/>
                  <a:gd name="connsiteX39" fmla="*/ 128390 w 417336"/>
                  <a:gd name="connsiteY39" fmla="*/ 232061 h 598176"/>
                  <a:gd name="connsiteX40" fmla="*/ 130972 w 417336"/>
                  <a:gd name="connsiteY40" fmla="*/ 218706 h 598176"/>
                  <a:gd name="connsiteX41" fmla="*/ 131207 w 417336"/>
                  <a:gd name="connsiteY41" fmla="*/ 218003 h 598176"/>
                  <a:gd name="connsiteX42" fmla="*/ 149749 w 417336"/>
                  <a:gd name="connsiteY42" fmla="*/ 209803 h 598176"/>
                  <a:gd name="connsiteX43" fmla="*/ 264037 w 417336"/>
                  <a:gd name="connsiteY43" fmla="*/ 206499 h 598176"/>
                  <a:gd name="connsiteX44" fmla="*/ 272021 w 417336"/>
                  <a:gd name="connsiteY44" fmla="*/ 210275 h 598176"/>
                  <a:gd name="connsiteX45" fmla="*/ 273430 w 417336"/>
                  <a:gd name="connsiteY45" fmla="*/ 220815 h 598176"/>
                  <a:gd name="connsiteX46" fmla="*/ 265916 w 417336"/>
                  <a:gd name="connsiteY46" fmla="*/ 232292 h 598176"/>
                  <a:gd name="connsiteX47" fmla="*/ 250653 w 417336"/>
                  <a:gd name="connsiteY47" fmla="*/ 231355 h 598176"/>
                  <a:gd name="connsiteX48" fmla="*/ 252766 w 417336"/>
                  <a:gd name="connsiteY48" fmla="*/ 217302 h 598176"/>
                  <a:gd name="connsiteX49" fmla="*/ 256054 w 417336"/>
                  <a:gd name="connsiteY49" fmla="*/ 209573 h 598176"/>
                  <a:gd name="connsiteX50" fmla="*/ 264037 w 417336"/>
                  <a:gd name="connsiteY50" fmla="*/ 206499 h 598176"/>
                  <a:gd name="connsiteX51" fmla="*/ 54464 w 417336"/>
                  <a:gd name="connsiteY51" fmla="*/ 155881 h 598176"/>
                  <a:gd name="connsiteX52" fmla="*/ 55872 w 417336"/>
                  <a:gd name="connsiteY52" fmla="*/ 215863 h 598176"/>
                  <a:gd name="connsiteX53" fmla="*/ 101630 w 417336"/>
                  <a:gd name="connsiteY53" fmla="*/ 309116 h 598176"/>
                  <a:gd name="connsiteX54" fmla="*/ 209807 w 417336"/>
                  <a:gd name="connsiteY54" fmla="*/ 337233 h 598176"/>
                  <a:gd name="connsiteX55" fmla="*/ 218489 w 417336"/>
                  <a:gd name="connsiteY55" fmla="*/ 340747 h 598176"/>
                  <a:gd name="connsiteX56" fmla="*/ 352010 w 417336"/>
                  <a:gd name="connsiteY56" fmla="*/ 163613 h 598176"/>
                  <a:gd name="connsiteX57" fmla="*/ 310710 w 417336"/>
                  <a:gd name="connsiteY57" fmla="*/ 163379 h 598176"/>
                  <a:gd name="connsiteX58" fmla="*/ 213327 w 417336"/>
                  <a:gd name="connsiteY58" fmla="*/ 163379 h 598176"/>
                  <a:gd name="connsiteX59" fmla="*/ 118995 w 417336"/>
                  <a:gd name="connsiteY59" fmla="*/ 159865 h 598176"/>
                  <a:gd name="connsiteX60" fmla="*/ 54464 w 417336"/>
                  <a:gd name="connsiteY60" fmla="*/ 155881 h 598176"/>
                  <a:gd name="connsiteX61" fmla="*/ 123688 w 417336"/>
                  <a:gd name="connsiteY61" fmla="*/ 102226 h 598176"/>
                  <a:gd name="connsiteX62" fmla="*/ 108670 w 417336"/>
                  <a:gd name="connsiteY62" fmla="*/ 107380 h 598176"/>
                  <a:gd name="connsiteX63" fmla="*/ 110312 w 417336"/>
                  <a:gd name="connsiteY63" fmla="*/ 107380 h 598176"/>
                  <a:gd name="connsiteX64" fmla="*/ 110547 w 417336"/>
                  <a:gd name="connsiteY64" fmla="*/ 107615 h 598176"/>
                  <a:gd name="connsiteX65" fmla="*/ 123688 w 417336"/>
                  <a:gd name="connsiteY65" fmla="*/ 102226 h 598176"/>
                  <a:gd name="connsiteX66" fmla="*/ 168977 w 417336"/>
                  <a:gd name="connsiteY66" fmla="*/ 1241 h 598176"/>
                  <a:gd name="connsiteX67" fmla="*/ 368670 w 417336"/>
                  <a:gd name="connsiteY67" fmla="*/ 150961 h 598176"/>
                  <a:gd name="connsiteX68" fmla="*/ 368201 w 417336"/>
                  <a:gd name="connsiteY68" fmla="*/ 212817 h 598176"/>
                  <a:gd name="connsiteX69" fmla="*/ 386035 w 417336"/>
                  <a:gd name="connsiteY69" fmla="*/ 222424 h 598176"/>
                  <a:gd name="connsiteX70" fmla="*/ 387208 w 417336"/>
                  <a:gd name="connsiteY70" fmla="*/ 240934 h 598176"/>
                  <a:gd name="connsiteX71" fmla="*/ 356468 w 417336"/>
                  <a:gd name="connsiteY71" fmla="*/ 254055 h 598176"/>
                  <a:gd name="connsiteX72" fmla="*/ 212154 w 417336"/>
                  <a:gd name="connsiteY72" fmla="*/ 359492 h 598176"/>
                  <a:gd name="connsiteX73" fmla="*/ 205349 w 417336"/>
                  <a:gd name="connsiteY73" fmla="*/ 355977 h 598176"/>
                  <a:gd name="connsiteX74" fmla="*/ 193146 w 417336"/>
                  <a:gd name="connsiteY74" fmla="*/ 357617 h 598176"/>
                  <a:gd name="connsiteX75" fmla="*/ 46251 w 417336"/>
                  <a:gd name="connsiteY75" fmla="*/ 252180 h 598176"/>
                  <a:gd name="connsiteX76" fmla="*/ 38272 w 417336"/>
                  <a:gd name="connsiteY76" fmla="*/ 254055 h 598176"/>
                  <a:gd name="connsiteX77" fmla="*/ 16215 w 417336"/>
                  <a:gd name="connsiteY77" fmla="*/ 231093 h 598176"/>
                  <a:gd name="connsiteX78" fmla="*/ 36630 w 417336"/>
                  <a:gd name="connsiteY78" fmla="*/ 208600 h 598176"/>
                  <a:gd name="connsiteX79" fmla="*/ 168977 w 417336"/>
                  <a:gd name="connsiteY79" fmla="*/ 1241 h 59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7336" h="598176">
                    <a:moveTo>
                      <a:pt x="233038" y="498490"/>
                    </a:moveTo>
                    <a:lnTo>
                      <a:pt x="220649" y="531110"/>
                    </a:lnTo>
                    <a:lnTo>
                      <a:pt x="219897" y="532236"/>
                    </a:lnTo>
                    <a:cubicBezTo>
                      <a:pt x="220132" y="532236"/>
                      <a:pt x="220132" y="532471"/>
                      <a:pt x="220132" y="532471"/>
                    </a:cubicBezTo>
                    <a:lnTo>
                      <a:pt x="220649" y="531110"/>
                    </a:lnTo>
                    <a:lnTo>
                      <a:pt x="220836" y="530830"/>
                    </a:lnTo>
                    <a:cubicBezTo>
                      <a:pt x="224825" y="520050"/>
                      <a:pt x="229049" y="509270"/>
                      <a:pt x="233038" y="498490"/>
                    </a:cubicBezTo>
                    <a:close/>
                    <a:moveTo>
                      <a:pt x="125334" y="378271"/>
                    </a:moveTo>
                    <a:cubicBezTo>
                      <a:pt x="130261" y="377333"/>
                      <a:pt x="133781" y="380614"/>
                      <a:pt x="134720" y="384364"/>
                    </a:cubicBezTo>
                    <a:cubicBezTo>
                      <a:pt x="166163" y="420219"/>
                      <a:pt x="190332" y="462635"/>
                      <a:pt x="211215" y="505521"/>
                    </a:cubicBezTo>
                    <a:cubicBezTo>
                      <a:pt x="218959" y="485133"/>
                      <a:pt x="226937" y="464510"/>
                      <a:pt x="235619" y="444591"/>
                    </a:cubicBezTo>
                    <a:cubicBezTo>
                      <a:pt x="242424" y="429124"/>
                      <a:pt x="251575" y="395378"/>
                      <a:pt x="268704" y="388113"/>
                    </a:cubicBezTo>
                    <a:cubicBezTo>
                      <a:pt x="270816" y="387410"/>
                      <a:pt x="272928" y="387176"/>
                      <a:pt x="274571" y="387879"/>
                    </a:cubicBezTo>
                    <a:cubicBezTo>
                      <a:pt x="313288" y="371943"/>
                      <a:pt x="350832" y="427483"/>
                      <a:pt x="367727" y="454199"/>
                    </a:cubicBezTo>
                    <a:cubicBezTo>
                      <a:pt x="390253" y="489351"/>
                      <a:pt x="426154" y="546766"/>
                      <a:pt x="415360" y="591057"/>
                    </a:cubicBezTo>
                    <a:cubicBezTo>
                      <a:pt x="414422" y="595041"/>
                      <a:pt x="410433" y="597853"/>
                      <a:pt x="406209" y="597853"/>
                    </a:cubicBezTo>
                    <a:cubicBezTo>
                      <a:pt x="335110" y="599728"/>
                      <a:pt x="264715" y="592932"/>
                      <a:pt x="193617" y="590589"/>
                    </a:cubicBezTo>
                    <a:cubicBezTo>
                      <a:pt x="130965" y="588480"/>
                      <a:pt x="68548" y="597385"/>
                      <a:pt x="6836" y="584027"/>
                    </a:cubicBezTo>
                    <a:cubicBezTo>
                      <a:pt x="1908" y="582855"/>
                      <a:pt x="-908" y="577231"/>
                      <a:pt x="265" y="572778"/>
                    </a:cubicBezTo>
                    <a:cubicBezTo>
                      <a:pt x="19976" y="505521"/>
                      <a:pt x="42502" y="393269"/>
                      <a:pt x="125334" y="378271"/>
                    </a:cubicBezTo>
                    <a:close/>
                    <a:moveTo>
                      <a:pt x="249458" y="266974"/>
                    </a:moveTo>
                    <a:cubicBezTo>
                      <a:pt x="253682" y="263695"/>
                      <a:pt x="259784" y="264632"/>
                      <a:pt x="261427" y="270253"/>
                    </a:cubicBezTo>
                    <a:cubicBezTo>
                      <a:pt x="269640" y="295316"/>
                      <a:pt x="229276" y="314523"/>
                      <a:pt x="210033" y="316631"/>
                    </a:cubicBezTo>
                    <a:cubicBezTo>
                      <a:pt x="183045" y="319442"/>
                      <a:pt x="155589" y="306793"/>
                      <a:pt x="149487" y="278451"/>
                    </a:cubicBezTo>
                    <a:cubicBezTo>
                      <a:pt x="147844" y="270956"/>
                      <a:pt x="159109" y="265334"/>
                      <a:pt x="162629" y="273064"/>
                    </a:cubicBezTo>
                    <a:cubicBezTo>
                      <a:pt x="171312" y="292037"/>
                      <a:pt x="190086" y="302811"/>
                      <a:pt x="211441" y="297892"/>
                    </a:cubicBezTo>
                    <a:cubicBezTo>
                      <a:pt x="220593" y="295550"/>
                      <a:pt x="230215" y="291802"/>
                      <a:pt x="236786" y="284776"/>
                    </a:cubicBezTo>
                    <a:cubicBezTo>
                      <a:pt x="241949" y="279154"/>
                      <a:pt x="243591" y="271659"/>
                      <a:pt x="249458" y="266974"/>
                    </a:cubicBezTo>
                    <a:close/>
                    <a:moveTo>
                      <a:pt x="149749" y="209803"/>
                    </a:moveTo>
                    <a:cubicBezTo>
                      <a:pt x="156556" y="210740"/>
                      <a:pt x="160546" y="216598"/>
                      <a:pt x="157260" y="223158"/>
                    </a:cubicBezTo>
                    <a:cubicBezTo>
                      <a:pt x="156791" y="223861"/>
                      <a:pt x="156321" y="224798"/>
                      <a:pt x="156087" y="225735"/>
                    </a:cubicBezTo>
                    <a:cubicBezTo>
                      <a:pt x="155852" y="225969"/>
                      <a:pt x="155852" y="226438"/>
                      <a:pt x="155852" y="226438"/>
                    </a:cubicBezTo>
                    <a:cubicBezTo>
                      <a:pt x="155382" y="227375"/>
                      <a:pt x="155148" y="228078"/>
                      <a:pt x="154913" y="229015"/>
                    </a:cubicBezTo>
                    <a:cubicBezTo>
                      <a:pt x="153974" y="230890"/>
                      <a:pt x="153270" y="233233"/>
                      <a:pt x="151627" y="234638"/>
                    </a:cubicBezTo>
                    <a:cubicBezTo>
                      <a:pt x="149515" y="236278"/>
                      <a:pt x="147402" y="236981"/>
                      <a:pt x="144820" y="237450"/>
                    </a:cubicBezTo>
                    <a:cubicBezTo>
                      <a:pt x="144351" y="237684"/>
                      <a:pt x="143647" y="238153"/>
                      <a:pt x="142943" y="238387"/>
                    </a:cubicBezTo>
                    <a:cubicBezTo>
                      <a:pt x="141065" y="238856"/>
                      <a:pt x="140361" y="238621"/>
                      <a:pt x="138483" y="238387"/>
                    </a:cubicBezTo>
                    <a:cubicBezTo>
                      <a:pt x="138248" y="238387"/>
                      <a:pt x="138013" y="238153"/>
                      <a:pt x="137544" y="237919"/>
                    </a:cubicBezTo>
                    <a:cubicBezTo>
                      <a:pt x="137309" y="238153"/>
                      <a:pt x="136840" y="238153"/>
                      <a:pt x="136370" y="238153"/>
                    </a:cubicBezTo>
                    <a:cubicBezTo>
                      <a:pt x="133084" y="238387"/>
                      <a:pt x="128860" y="235341"/>
                      <a:pt x="128390" y="232061"/>
                    </a:cubicBezTo>
                    <a:cubicBezTo>
                      <a:pt x="127451" y="227141"/>
                      <a:pt x="127451" y="222221"/>
                      <a:pt x="130972" y="218706"/>
                    </a:cubicBezTo>
                    <a:cubicBezTo>
                      <a:pt x="131207" y="218472"/>
                      <a:pt x="131207" y="218238"/>
                      <a:pt x="131207" y="218003"/>
                    </a:cubicBezTo>
                    <a:cubicBezTo>
                      <a:pt x="134023" y="209803"/>
                      <a:pt x="142238" y="208866"/>
                      <a:pt x="149749" y="209803"/>
                    </a:cubicBezTo>
                    <a:close/>
                    <a:moveTo>
                      <a:pt x="264037" y="206499"/>
                    </a:moveTo>
                    <a:cubicBezTo>
                      <a:pt x="266972" y="206821"/>
                      <a:pt x="269908" y="208285"/>
                      <a:pt x="272021" y="210275"/>
                    </a:cubicBezTo>
                    <a:cubicBezTo>
                      <a:pt x="275073" y="213086"/>
                      <a:pt x="275073" y="217302"/>
                      <a:pt x="273430" y="220815"/>
                    </a:cubicBezTo>
                    <a:cubicBezTo>
                      <a:pt x="271316" y="224797"/>
                      <a:pt x="269203" y="229247"/>
                      <a:pt x="265916" y="232292"/>
                    </a:cubicBezTo>
                    <a:cubicBezTo>
                      <a:pt x="261454" y="236508"/>
                      <a:pt x="254175" y="237445"/>
                      <a:pt x="250653" y="231355"/>
                    </a:cubicBezTo>
                    <a:cubicBezTo>
                      <a:pt x="247835" y="226671"/>
                      <a:pt x="249714" y="221752"/>
                      <a:pt x="252766" y="217302"/>
                    </a:cubicBezTo>
                    <a:cubicBezTo>
                      <a:pt x="253236" y="214491"/>
                      <a:pt x="254410" y="211681"/>
                      <a:pt x="256054" y="209573"/>
                    </a:cubicBezTo>
                    <a:cubicBezTo>
                      <a:pt x="258167" y="206996"/>
                      <a:pt x="261102" y="206177"/>
                      <a:pt x="264037" y="206499"/>
                    </a:cubicBezTo>
                    <a:close/>
                    <a:moveTo>
                      <a:pt x="54464" y="155881"/>
                    </a:moveTo>
                    <a:cubicBezTo>
                      <a:pt x="51883" y="175797"/>
                      <a:pt x="52352" y="196182"/>
                      <a:pt x="55872" y="215863"/>
                    </a:cubicBezTo>
                    <a:cubicBezTo>
                      <a:pt x="62207" y="249837"/>
                      <a:pt x="75348" y="284983"/>
                      <a:pt x="101630" y="309116"/>
                    </a:cubicBezTo>
                    <a:cubicBezTo>
                      <a:pt x="132370" y="337233"/>
                      <a:pt x="169681" y="342856"/>
                      <a:pt x="209807" y="337233"/>
                    </a:cubicBezTo>
                    <a:cubicBezTo>
                      <a:pt x="213562" y="336764"/>
                      <a:pt x="216612" y="338404"/>
                      <a:pt x="218489" y="340747"/>
                    </a:cubicBezTo>
                    <a:cubicBezTo>
                      <a:pt x="304374" y="339341"/>
                      <a:pt x="360692" y="244683"/>
                      <a:pt x="352010" y="163613"/>
                    </a:cubicBezTo>
                    <a:cubicBezTo>
                      <a:pt x="342389" y="162208"/>
                      <a:pt x="319862" y="163379"/>
                      <a:pt x="310710" y="163379"/>
                    </a:cubicBezTo>
                    <a:cubicBezTo>
                      <a:pt x="278327" y="163379"/>
                      <a:pt x="245710" y="163379"/>
                      <a:pt x="213327" y="163379"/>
                    </a:cubicBezTo>
                    <a:cubicBezTo>
                      <a:pt x="181883" y="163379"/>
                      <a:pt x="150439" y="161505"/>
                      <a:pt x="118995" y="159865"/>
                    </a:cubicBezTo>
                    <a:cubicBezTo>
                      <a:pt x="101395" y="158927"/>
                      <a:pt x="72063" y="163145"/>
                      <a:pt x="54464" y="155881"/>
                    </a:cubicBezTo>
                    <a:close/>
                    <a:moveTo>
                      <a:pt x="123688" y="102226"/>
                    </a:moveTo>
                    <a:cubicBezTo>
                      <a:pt x="118760" y="103866"/>
                      <a:pt x="113832" y="105740"/>
                      <a:pt x="108670" y="107380"/>
                    </a:cubicBezTo>
                    <a:cubicBezTo>
                      <a:pt x="109374" y="107380"/>
                      <a:pt x="109843" y="107380"/>
                      <a:pt x="110312" y="107380"/>
                    </a:cubicBezTo>
                    <a:cubicBezTo>
                      <a:pt x="110312" y="107615"/>
                      <a:pt x="110312" y="107615"/>
                      <a:pt x="110547" y="107615"/>
                    </a:cubicBezTo>
                    <a:cubicBezTo>
                      <a:pt x="115005" y="105975"/>
                      <a:pt x="119464" y="104334"/>
                      <a:pt x="123688" y="102226"/>
                    </a:cubicBezTo>
                    <a:close/>
                    <a:moveTo>
                      <a:pt x="168977" y="1241"/>
                    </a:moveTo>
                    <a:cubicBezTo>
                      <a:pt x="261901" y="-10240"/>
                      <a:pt x="353183" y="59348"/>
                      <a:pt x="368670" y="150961"/>
                    </a:cubicBezTo>
                    <a:cubicBezTo>
                      <a:pt x="372190" y="171111"/>
                      <a:pt x="371721" y="192198"/>
                      <a:pt x="368201" y="212817"/>
                    </a:cubicBezTo>
                    <a:cubicBezTo>
                      <a:pt x="375241" y="213989"/>
                      <a:pt x="381577" y="216332"/>
                      <a:pt x="386035" y="222424"/>
                    </a:cubicBezTo>
                    <a:cubicBezTo>
                      <a:pt x="390024" y="227813"/>
                      <a:pt x="390024" y="235076"/>
                      <a:pt x="387208" y="240934"/>
                    </a:cubicBezTo>
                    <a:cubicBezTo>
                      <a:pt x="382046" y="251946"/>
                      <a:pt x="368201" y="256398"/>
                      <a:pt x="356468" y="254055"/>
                    </a:cubicBezTo>
                    <a:cubicBezTo>
                      <a:pt x="332298" y="314037"/>
                      <a:pt x="280204" y="362069"/>
                      <a:pt x="212154" y="359492"/>
                    </a:cubicBezTo>
                    <a:cubicBezTo>
                      <a:pt x="209103" y="359257"/>
                      <a:pt x="206757" y="357851"/>
                      <a:pt x="205349" y="355977"/>
                    </a:cubicBezTo>
                    <a:cubicBezTo>
                      <a:pt x="201359" y="356680"/>
                      <a:pt x="197370" y="357383"/>
                      <a:pt x="193146" y="357617"/>
                    </a:cubicBezTo>
                    <a:cubicBezTo>
                      <a:pt x="116179" y="363475"/>
                      <a:pt x="66901" y="314974"/>
                      <a:pt x="46251" y="252180"/>
                    </a:cubicBezTo>
                    <a:cubicBezTo>
                      <a:pt x="43670" y="253586"/>
                      <a:pt x="40619" y="254055"/>
                      <a:pt x="38272" y="254055"/>
                    </a:cubicBezTo>
                    <a:cubicBezTo>
                      <a:pt x="25836" y="254523"/>
                      <a:pt x="15745" y="243277"/>
                      <a:pt x="16215" y="231093"/>
                    </a:cubicBezTo>
                    <a:cubicBezTo>
                      <a:pt x="16684" y="218909"/>
                      <a:pt x="25601" y="210943"/>
                      <a:pt x="36630" y="208600"/>
                    </a:cubicBezTo>
                    <a:cubicBezTo>
                      <a:pt x="25836" y="116753"/>
                      <a:pt x="68778" y="13893"/>
                      <a:pt x="168977" y="124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65" name="组合 164">
              <a:extLst>
                <a:ext uri="{FF2B5EF4-FFF2-40B4-BE49-F238E27FC236}">
                  <a16:creationId xmlns:a16="http://schemas.microsoft.com/office/drawing/2014/main" id="{4AA8AF93-A53B-5B7D-C728-1FE6350CD541}"/>
                </a:ext>
              </a:extLst>
            </p:cNvPr>
            <p:cNvGrpSpPr/>
            <p:nvPr/>
          </p:nvGrpSpPr>
          <p:grpSpPr>
            <a:xfrm>
              <a:off x="1524808" y="2372693"/>
              <a:ext cx="2968830" cy="2790111"/>
              <a:chOff x="1524808" y="2372693"/>
              <a:chExt cx="2968830" cy="2790111"/>
            </a:xfrm>
          </p:grpSpPr>
          <p:grpSp>
            <p:nvGrpSpPr>
              <p:cNvPr id="117" name="组合 116">
                <a:extLst>
                  <a:ext uri="{FF2B5EF4-FFF2-40B4-BE49-F238E27FC236}">
                    <a16:creationId xmlns:a16="http://schemas.microsoft.com/office/drawing/2014/main" id="{8E6BB8C0-5081-B9FB-6DA0-0D44EEFB57C0}"/>
                  </a:ext>
                </a:extLst>
              </p:cNvPr>
              <p:cNvGrpSpPr/>
              <p:nvPr/>
            </p:nvGrpSpPr>
            <p:grpSpPr>
              <a:xfrm>
                <a:off x="1524808" y="2611882"/>
                <a:ext cx="2831453" cy="2550922"/>
                <a:chOff x="1524812" y="2611882"/>
                <a:chExt cx="2831453" cy="2550922"/>
              </a:xfrm>
            </p:grpSpPr>
            <p:sp>
              <p:nvSpPr>
                <p:cNvPr id="130" name="art-palette_103461">
                  <a:extLst>
                    <a:ext uri="{FF2B5EF4-FFF2-40B4-BE49-F238E27FC236}">
                      <a16:creationId xmlns:a16="http://schemas.microsoft.com/office/drawing/2014/main" id="{32ED6DCF-E91E-F6E8-2131-A0BB24D95E47}"/>
                    </a:ext>
                  </a:extLst>
                </p:cNvPr>
                <p:cNvSpPr/>
                <p:nvPr/>
              </p:nvSpPr>
              <p:spPr>
                <a:xfrm rot="18939546">
                  <a:off x="1921609" y="4632178"/>
                  <a:ext cx="496121" cy="530626"/>
                </a:xfrm>
                <a:custGeom>
                  <a:avLst/>
                  <a:gdLst>
                    <a:gd name="T0" fmla="*/ 6771 w 6851"/>
                    <a:gd name="T1" fmla="*/ 3232 h 7338"/>
                    <a:gd name="T2" fmla="*/ 5359 w 6851"/>
                    <a:gd name="T3" fmla="*/ 2155 h 7338"/>
                    <a:gd name="T4" fmla="*/ 5172 w 6851"/>
                    <a:gd name="T5" fmla="*/ 349 h 7338"/>
                    <a:gd name="T6" fmla="*/ 3385 w 6851"/>
                    <a:gd name="T7" fmla="*/ 1425 h 7338"/>
                    <a:gd name="T8" fmla="*/ 1835 w 6851"/>
                    <a:gd name="T9" fmla="*/ 962 h 7338"/>
                    <a:gd name="T10" fmla="*/ 905 w 6851"/>
                    <a:gd name="T11" fmla="*/ 3403 h 7338"/>
                    <a:gd name="T12" fmla="*/ 1542 w 6851"/>
                    <a:gd name="T13" fmla="*/ 4632 h 7338"/>
                    <a:gd name="T14" fmla="*/ 892 w 6851"/>
                    <a:gd name="T15" fmla="*/ 6785 h 7338"/>
                    <a:gd name="T16" fmla="*/ 3505 w 6851"/>
                    <a:gd name="T17" fmla="*/ 6100 h 7338"/>
                    <a:gd name="T18" fmla="*/ 5359 w 6851"/>
                    <a:gd name="T19" fmla="*/ 6785 h 7338"/>
                    <a:gd name="T20" fmla="*/ 5671 w 6851"/>
                    <a:gd name="T21" fmla="*/ 4779 h 7338"/>
                    <a:gd name="T22" fmla="*/ 6771 w 6851"/>
                    <a:gd name="T23" fmla="*/ 3232 h 7338"/>
                    <a:gd name="T24" fmla="*/ 1803 w 6851"/>
                    <a:gd name="T25" fmla="*/ 1597 h 7338"/>
                    <a:gd name="T26" fmla="*/ 1789 w 6851"/>
                    <a:gd name="T27" fmla="*/ 1597 h 7338"/>
                    <a:gd name="T28" fmla="*/ 1185 w 6851"/>
                    <a:gd name="T29" fmla="*/ 1837 h 7338"/>
                    <a:gd name="T30" fmla="*/ 1467 w 6851"/>
                    <a:gd name="T31" fmla="*/ 2997 h 7338"/>
                    <a:gd name="T32" fmla="*/ 1521 w 6851"/>
                    <a:gd name="T33" fmla="*/ 3074 h 7338"/>
                    <a:gd name="T34" fmla="*/ 1501 w 6851"/>
                    <a:gd name="T35" fmla="*/ 3228 h 7338"/>
                    <a:gd name="T36" fmla="*/ 1434 w 6851"/>
                    <a:gd name="T37" fmla="*/ 3251 h 7338"/>
                    <a:gd name="T38" fmla="*/ 1347 w 6851"/>
                    <a:gd name="T39" fmla="*/ 3208 h 7338"/>
                    <a:gd name="T40" fmla="*/ 992 w 6851"/>
                    <a:gd name="T41" fmla="*/ 1730 h 7338"/>
                    <a:gd name="T42" fmla="*/ 1825 w 6851"/>
                    <a:gd name="T43" fmla="*/ 1378 h 7338"/>
                    <a:gd name="T44" fmla="*/ 1923 w 6851"/>
                    <a:gd name="T45" fmla="*/ 1499 h 7338"/>
                    <a:gd name="T46" fmla="*/ 1803 w 6851"/>
                    <a:gd name="T47" fmla="*/ 1597 h 7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51" h="7338">
                      <a:moveTo>
                        <a:pt x="6771" y="3232"/>
                      </a:moveTo>
                      <a:cubicBezTo>
                        <a:pt x="6684" y="2694"/>
                        <a:pt x="5688" y="2590"/>
                        <a:pt x="5359" y="2155"/>
                      </a:cubicBezTo>
                      <a:cubicBezTo>
                        <a:pt x="5017" y="1702"/>
                        <a:pt x="5594" y="728"/>
                        <a:pt x="5172" y="349"/>
                      </a:cubicBezTo>
                      <a:cubicBezTo>
                        <a:pt x="4784" y="0"/>
                        <a:pt x="3879" y="1257"/>
                        <a:pt x="3385" y="1425"/>
                      </a:cubicBezTo>
                      <a:cubicBezTo>
                        <a:pt x="3085" y="1527"/>
                        <a:pt x="2144" y="1037"/>
                        <a:pt x="1835" y="962"/>
                      </a:cubicBezTo>
                      <a:cubicBezTo>
                        <a:pt x="551" y="650"/>
                        <a:pt x="0" y="1806"/>
                        <a:pt x="905" y="3403"/>
                      </a:cubicBezTo>
                      <a:cubicBezTo>
                        <a:pt x="1073" y="3700"/>
                        <a:pt x="1440" y="4306"/>
                        <a:pt x="1542" y="4632"/>
                      </a:cubicBezTo>
                      <a:cubicBezTo>
                        <a:pt x="1721" y="5208"/>
                        <a:pt x="502" y="6325"/>
                        <a:pt x="892" y="6785"/>
                      </a:cubicBezTo>
                      <a:cubicBezTo>
                        <a:pt x="1361" y="7338"/>
                        <a:pt x="2780" y="6136"/>
                        <a:pt x="3505" y="6100"/>
                      </a:cubicBezTo>
                      <a:cubicBezTo>
                        <a:pt x="4053" y="6073"/>
                        <a:pt x="4854" y="6999"/>
                        <a:pt x="5359" y="6785"/>
                      </a:cubicBezTo>
                      <a:cubicBezTo>
                        <a:pt x="5851" y="6576"/>
                        <a:pt x="5529" y="5295"/>
                        <a:pt x="5671" y="4779"/>
                      </a:cubicBezTo>
                      <a:cubicBezTo>
                        <a:pt x="5803" y="4297"/>
                        <a:pt x="6851" y="3725"/>
                        <a:pt x="6771" y="3232"/>
                      </a:cubicBezTo>
                      <a:close/>
                      <a:moveTo>
                        <a:pt x="1803" y="1597"/>
                      </a:moveTo>
                      <a:cubicBezTo>
                        <a:pt x="1798" y="1597"/>
                        <a:pt x="1793" y="1597"/>
                        <a:pt x="1789" y="1597"/>
                      </a:cubicBezTo>
                      <a:cubicBezTo>
                        <a:pt x="1500" y="1572"/>
                        <a:pt x="1286" y="1656"/>
                        <a:pt x="1185" y="1837"/>
                      </a:cubicBezTo>
                      <a:cubicBezTo>
                        <a:pt x="1035" y="2107"/>
                        <a:pt x="1145" y="2546"/>
                        <a:pt x="1467" y="2997"/>
                      </a:cubicBezTo>
                      <a:cubicBezTo>
                        <a:pt x="1485" y="3023"/>
                        <a:pt x="1502" y="3048"/>
                        <a:pt x="1521" y="3074"/>
                      </a:cubicBezTo>
                      <a:cubicBezTo>
                        <a:pt x="1558" y="3122"/>
                        <a:pt x="1549" y="3191"/>
                        <a:pt x="1501" y="3228"/>
                      </a:cubicBezTo>
                      <a:cubicBezTo>
                        <a:pt x="1481" y="3244"/>
                        <a:pt x="1457" y="3251"/>
                        <a:pt x="1434" y="3251"/>
                      </a:cubicBezTo>
                      <a:cubicBezTo>
                        <a:pt x="1401" y="3251"/>
                        <a:pt x="1368" y="3236"/>
                        <a:pt x="1347" y="3208"/>
                      </a:cubicBezTo>
                      <a:cubicBezTo>
                        <a:pt x="919" y="2651"/>
                        <a:pt x="787" y="2098"/>
                        <a:pt x="992" y="1730"/>
                      </a:cubicBezTo>
                      <a:cubicBezTo>
                        <a:pt x="1138" y="1468"/>
                        <a:pt x="1441" y="1340"/>
                        <a:pt x="1825" y="1378"/>
                      </a:cubicBezTo>
                      <a:cubicBezTo>
                        <a:pt x="1885" y="1384"/>
                        <a:pt x="1929" y="1438"/>
                        <a:pt x="1923" y="1499"/>
                      </a:cubicBezTo>
                      <a:cubicBezTo>
                        <a:pt x="1917" y="1559"/>
                        <a:pt x="1864" y="1604"/>
                        <a:pt x="1803" y="15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31" name="组合 130">
                  <a:extLst>
                    <a:ext uri="{FF2B5EF4-FFF2-40B4-BE49-F238E27FC236}">
                      <a16:creationId xmlns:a16="http://schemas.microsoft.com/office/drawing/2014/main" id="{D105AF00-4B19-DA3C-A8BC-CD80356DF3CF}"/>
                    </a:ext>
                  </a:extLst>
                </p:cNvPr>
                <p:cNvGrpSpPr/>
                <p:nvPr/>
              </p:nvGrpSpPr>
              <p:grpSpPr>
                <a:xfrm>
                  <a:off x="1524812" y="2611882"/>
                  <a:ext cx="2831453" cy="1187669"/>
                  <a:chOff x="1291508" y="1897312"/>
                  <a:chExt cx="2992552" cy="1583488"/>
                </a:xfrm>
              </p:grpSpPr>
              <p:sp>
                <p:nvSpPr>
                  <p:cNvPr id="132" name="图形 5">
                    <a:extLst>
                      <a:ext uri="{FF2B5EF4-FFF2-40B4-BE49-F238E27FC236}">
                        <a16:creationId xmlns:a16="http://schemas.microsoft.com/office/drawing/2014/main" id="{915F96E0-D706-7BF4-FC78-CBF64FAB7583}"/>
                      </a:ext>
                    </a:extLst>
                  </p:cNvPr>
                  <p:cNvSpPr/>
                  <p:nvPr/>
                </p:nvSpPr>
                <p:spPr>
                  <a:xfrm>
                    <a:off x="1291508" y="2020962"/>
                    <a:ext cx="2876546" cy="1459838"/>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accent1"/>
                  </a:solidFill>
                  <a:ln w="0"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34" name="Bullet">
                    <a:extLst>
                      <a:ext uri="{FF2B5EF4-FFF2-40B4-BE49-F238E27FC236}">
                        <a16:creationId xmlns:a16="http://schemas.microsoft.com/office/drawing/2014/main" id="{8C854D9A-FB80-99B8-EBCC-15F99C8B8F56}"/>
                      </a:ext>
                    </a:extLst>
                  </p:cNvPr>
                  <p:cNvSpPr txBox="1"/>
                  <p:nvPr/>
                </p:nvSpPr>
                <p:spPr>
                  <a:xfrm>
                    <a:off x="1366487" y="1897312"/>
                    <a:ext cx="2917573" cy="1153806"/>
                  </a:xfrm>
                  <a:prstGeom prst="rect">
                    <a:avLst/>
                  </a:prstGeom>
                  <a:noFill/>
                </p:spPr>
                <p:txBody>
                  <a:bodyPr wrap="square" rtlCol="0" anchor="b"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lang="zh-CN" altLang="en-US" sz="2400" b="1" dirty="0">
                        <a:solidFill>
                          <a:srgbClr val="FFFFFF"/>
                        </a:solidFill>
                        <a:latin typeface="Arial" panose="020B0604020202020204" pitchFamily="34" charset="0"/>
                        <a:ea typeface="微软雅黑" panose="020B0503020204020204" pitchFamily="34" charset="-122"/>
                      </a:rPr>
                      <a:t>正确看待企业负债</a:t>
                    </a:r>
                  </a:p>
                </p:txBody>
              </p:sp>
            </p:grpSp>
          </p:grpSp>
          <p:grpSp>
            <p:nvGrpSpPr>
              <p:cNvPr id="164" name="组合 163">
                <a:extLst>
                  <a:ext uri="{FF2B5EF4-FFF2-40B4-BE49-F238E27FC236}">
                    <a16:creationId xmlns:a16="http://schemas.microsoft.com/office/drawing/2014/main" id="{46997A38-3519-5D92-EF1A-70CA7227E7CF}"/>
                  </a:ext>
                </a:extLst>
              </p:cNvPr>
              <p:cNvGrpSpPr/>
              <p:nvPr/>
            </p:nvGrpSpPr>
            <p:grpSpPr>
              <a:xfrm>
                <a:off x="4165927" y="2372693"/>
                <a:ext cx="327711" cy="279845"/>
                <a:chOff x="4203337" y="2111052"/>
                <a:chExt cx="547539" cy="467564"/>
              </a:xfrm>
              <a:solidFill>
                <a:schemeClr val="accent1"/>
              </a:solidFill>
            </p:grpSpPr>
            <p:sp>
              <p:nvSpPr>
                <p:cNvPr id="161" name="任意多边形: 形状 160">
                  <a:extLst>
                    <a:ext uri="{FF2B5EF4-FFF2-40B4-BE49-F238E27FC236}">
                      <a16:creationId xmlns:a16="http://schemas.microsoft.com/office/drawing/2014/main" id="{CE5448FB-E007-799F-9525-AF9C558EEC50}"/>
                    </a:ext>
                  </a:extLst>
                </p:cNvPr>
                <p:cNvSpPr/>
                <p:nvPr/>
              </p:nvSpPr>
              <p:spPr>
                <a:xfrm rot="20925347">
                  <a:off x="4203337" y="2111052"/>
                  <a:ext cx="396362" cy="422734"/>
                </a:xfrm>
                <a:custGeom>
                  <a:avLst/>
                  <a:gdLst>
                    <a:gd name="connsiteX0" fmla="*/ 0 w 1054561"/>
                    <a:gd name="connsiteY0" fmla="*/ 1105357 h 1124726"/>
                    <a:gd name="connsiteX1" fmla="*/ 103632 w 1054561"/>
                    <a:gd name="connsiteY1" fmla="*/ 1098309 h 1124726"/>
                    <a:gd name="connsiteX2" fmla="*/ 617982 w 1054561"/>
                    <a:gd name="connsiteY2" fmla="*/ 715023 h 1124726"/>
                    <a:gd name="connsiteX3" fmla="*/ 959834 w 1054561"/>
                    <a:gd name="connsiteY3" fmla="*/ 366694 h 1124726"/>
                    <a:gd name="connsiteX4" fmla="*/ 1053179 w 1054561"/>
                    <a:gd name="connsiteY4" fmla="*/ 102851 h 1124726"/>
                    <a:gd name="connsiteX5" fmla="*/ 1047940 w 1054561"/>
                    <a:gd name="connsiteY5" fmla="*/ 52178 h 1124726"/>
                    <a:gd name="connsiteX6" fmla="*/ 993934 w 1054561"/>
                    <a:gd name="connsiteY6" fmla="*/ 17698 h 1124726"/>
                    <a:gd name="connsiteX7" fmla="*/ 650653 w 1054561"/>
                    <a:gd name="connsiteY7" fmla="*/ 53702 h 1124726"/>
                    <a:gd name="connsiteX8" fmla="*/ 422910 w 1054561"/>
                    <a:gd name="connsiteY8" fmla="*/ 260776 h 1124726"/>
                    <a:gd name="connsiteX9" fmla="*/ 3620 w 1054561"/>
                    <a:gd name="connsiteY9" fmla="*/ 1079449 h 1124726"/>
                    <a:gd name="connsiteX10" fmla="*/ 0 w 1054561"/>
                    <a:gd name="connsiteY10" fmla="*/ 1105262 h 112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561" h="1124726">
                      <a:moveTo>
                        <a:pt x="0" y="1105357"/>
                      </a:moveTo>
                      <a:cubicBezTo>
                        <a:pt x="18193" y="1140505"/>
                        <a:pt x="71533" y="1121455"/>
                        <a:pt x="103632" y="1098309"/>
                      </a:cubicBezTo>
                      <a:cubicBezTo>
                        <a:pt x="276892" y="972960"/>
                        <a:pt x="449866" y="847135"/>
                        <a:pt x="617982" y="715023"/>
                      </a:cubicBezTo>
                      <a:cubicBezTo>
                        <a:pt x="746570" y="613963"/>
                        <a:pt x="874776" y="506425"/>
                        <a:pt x="959834" y="366694"/>
                      </a:cubicBezTo>
                      <a:cubicBezTo>
                        <a:pt x="1008793" y="286398"/>
                        <a:pt x="1042416" y="196196"/>
                        <a:pt x="1053179" y="102851"/>
                      </a:cubicBezTo>
                      <a:cubicBezTo>
                        <a:pt x="1055180" y="85706"/>
                        <a:pt x="1056132" y="67323"/>
                        <a:pt x="1047940" y="52178"/>
                      </a:cubicBezTo>
                      <a:cubicBezTo>
                        <a:pt x="1037463" y="32938"/>
                        <a:pt x="1015079" y="23794"/>
                        <a:pt x="993934" y="17698"/>
                      </a:cubicBezTo>
                      <a:cubicBezTo>
                        <a:pt x="880586" y="-15068"/>
                        <a:pt x="754761" y="-1924"/>
                        <a:pt x="650653" y="53702"/>
                      </a:cubicBezTo>
                      <a:cubicBezTo>
                        <a:pt x="527685" y="119329"/>
                        <a:pt x="456914" y="212293"/>
                        <a:pt x="422910" y="260776"/>
                      </a:cubicBezTo>
                      <a:cubicBezTo>
                        <a:pt x="219742" y="550050"/>
                        <a:pt x="72200" y="903237"/>
                        <a:pt x="3620" y="1079449"/>
                      </a:cubicBezTo>
                      <a:cubicBezTo>
                        <a:pt x="2381" y="1088022"/>
                        <a:pt x="1238" y="1096690"/>
                        <a:pt x="0" y="1105262"/>
                      </a:cubicBezTo>
                      <a:close/>
                    </a:path>
                  </a:pathLst>
                </a:custGeom>
                <a:grpFill/>
                <a:ln w="19050" cap="flat">
                  <a:solidFill>
                    <a:schemeClr val="accent1"/>
                  </a:solid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FBE5D601-0ABE-E65A-C7C8-BB540DE76ACB}"/>
                    </a:ext>
                  </a:extLst>
                </p:cNvPr>
                <p:cNvSpPr/>
                <p:nvPr/>
              </p:nvSpPr>
              <p:spPr>
                <a:xfrm rot="20925347">
                  <a:off x="4360559" y="2442760"/>
                  <a:ext cx="390317" cy="135856"/>
                </a:xfrm>
                <a:custGeom>
                  <a:avLst/>
                  <a:gdLst>
                    <a:gd name="connsiteX0" fmla="*/ 7188 w 1038477"/>
                    <a:gd name="connsiteY0" fmla="*/ 304834 h 361458"/>
                    <a:gd name="connsiteX1" fmla="*/ 51003 w 1038477"/>
                    <a:gd name="connsiteY1" fmla="*/ 315217 h 361458"/>
                    <a:gd name="connsiteX2" fmla="*/ 730707 w 1038477"/>
                    <a:gd name="connsiteY2" fmla="*/ 357698 h 361458"/>
                    <a:gd name="connsiteX3" fmla="*/ 995693 w 1038477"/>
                    <a:gd name="connsiteY3" fmla="*/ 279974 h 361458"/>
                    <a:gd name="connsiteX4" fmla="*/ 1036269 w 1038477"/>
                    <a:gd name="connsiteY4" fmla="*/ 203679 h 361458"/>
                    <a:gd name="connsiteX5" fmla="*/ 1011409 w 1038477"/>
                    <a:gd name="connsiteY5" fmla="*/ 93094 h 361458"/>
                    <a:gd name="connsiteX6" fmla="*/ 852532 w 1038477"/>
                    <a:gd name="connsiteY6" fmla="*/ 15370 h 361458"/>
                    <a:gd name="connsiteX7" fmla="*/ 669938 w 1038477"/>
                    <a:gd name="connsiteY7" fmla="*/ 1654 h 361458"/>
                    <a:gd name="connsiteX8" fmla="*/ 18809 w 1038477"/>
                    <a:gd name="connsiteY8" fmla="*/ 276641 h 361458"/>
                    <a:gd name="connsiteX9" fmla="*/ 7188 w 1038477"/>
                    <a:gd name="connsiteY9" fmla="*/ 304834 h 36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8477" h="361458">
                      <a:moveTo>
                        <a:pt x="7188" y="304834"/>
                      </a:moveTo>
                      <a:cubicBezTo>
                        <a:pt x="17285" y="307311"/>
                        <a:pt x="32525" y="311026"/>
                        <a:pt x="51003" y="315217"/>
                      </a:cubicBezTo>
                      <a:cubicBezTo>
                        <a:pt x="114249" y="329600"/>
                        <a:pt x="325038" y="374653"/>
                        <a:pt x="730707" y="357698"/>
                      </a:cubicBezTo>
                      <a:cubicBezTo>
                        <a:pt x="822338" y="353888"/>
                        <a:pt x="933876" y="346459"/>
                        <a:pt x="995693" y="279974"/>
                      </a:cubicBezTo>
                      <a:cubicBezTo>
                        <a:pt x="1005694" y="269211"/>
                        <a:pt x="1029030" y="243494"/>
                        <a:pt x="1036269" y="203679"/>
                      </a:cubicBezTo>
                      <a:cubicBezTo>
                        <a:pt x="1046842" y="145957"/>
                        <a:pt x="1016267" y="100142"/>
                        <a:pt x="1011409" y="93094"/>
                      </a:cubicBezTo>
                      <a:cubicBezTo>
                        <a:pt x="977310" y="43564"/>
                        <a:pt x="921779" y="30610"/>
                        <a:pt x="852532" y="15370"/>
                      </a:cubicBezTo>
                      <a:cubicBezTo>
                        <a:pt x="844722" y="13655"/>
                        <a:pt x="754234" y="-5681"/>
                        <a:pt x="669938" y="1654"/>
                      </a:cubicBezTo>
                      <a:cubicBezTo>
                        <a:pt x="533826" y="13369"/>
                        <a:pt x="294462" y="104714"/>
                        <a:pt x="18809" y="276641"/>
                      </a:cubicBezTo>
                      <a:cubicBezTo>
                        <a:pt x="18809" y="276641"/>
                        <a:pt x="-14148" y="299691"/>
                        <a:pt x="7188" y="304834"/>
                      </a:cubicBezTo>
                      <a:close/>
                    </a:path>
                  </a:pathLst>
                </a:custGeom>
                <a:grpFill/>
                <a:ln w="19050" cap="flat">
                  <a:solidFill>
                    <a:schemeClr val="accent1"/>
                  </a:solidFill>
                  <a:prstDash val="solid"/>
                  <a:miter/>
                </a:ln>
              </p:spPr>
              <p:txBody>
                <a:bodyPr rtlCol="0" anchor="ctr"/>
                <a:lstStyle/>
                <a:p>
                  <a:endParaRPr lang="zh-CN" altLang="en-US"/>
                </a:p>
              </p:txBody>
            </p:sp>
          </p:grpSp>
        </p:grpSp>
      </p:grpSp>
      <p:sp>
        <p:nvSpPr>
          <p:cNvPr id="3" name="图形 5">
            <a:extLst>
              <a:ext uri="{FF2B5EF4-FFF2-40B4-BE49-F238E27FC236}">
                <a16:creationId xmlns:a16="http://schemas.microsoft.com/office/drawing/2014/main" id="{E9B716E9-39B3-2378-2995-76F6C822CCDA}"/>
              </a:ext>
            </a:extLst>
          </p:cNvPr>
          <p:cNvSpPr/>
          <p:nvPr/>
        </p:nvSpPr>
        <p:spPr>
          <a:xfrm>
            <a:off x="1641297" y="5251725"/>
            <a:ext cx="2902750" cy="1094927"/>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rgbClr val="0070C0"/>
          </a:solidFill>
          <a:ln w="0"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6" name="图形 5">
            <a:extLst>
              <a:ext uri="{FF2B5EF4-FFF2-40B4-BE49-F238E27FC236}">
                <a16:creationId xmlns:a16="http://schemas.microsoft.com/office/drawing/2014/main" id="{C536BE9E-1525-C05F-83BF-EE2A39B70DFA}"/>
              </a:ext>
            </a:extLst>
          </p:cNvPr>
          <p:cNvSpPr/>
          <p:nvPr/>
        </p:nvSpPr>
        <p:spPr>
          <a:xfrm>
            <a:off x="6608944" y="5705484"/>
            <a:ext cx="4440975" cy="1023930"/>
          </a:xfrm>
          <a:custGeom>
            <a:avLst/>
            <a:gdLst>
              <a:gd name="connsiteX0" fmla="*/ 4721249 w 9082714"/>
              <a:gd name="connsiteY0" fmla="*/ 10304 h 6856112"/>
              <a:gd name="connsiteX1" fmla="*/ 8136702 w 9082714"/>
              <a:gd name="connsiteY1" fmla="*/ 145848 h 6856112"/>
              <a:gd name="connsiteX2" fmla="*/ 8729214 w 9082714"/>
              <a:gd name="connsiteY2" fmla="*/ 422939 h 6856112"/>
              <a:gd name="connsiteX3" fmla="*/ 9002842 w 9082714"/>
              <a:gd name="connsiteY3" fmla="*/ 1192251 h 6856112"/>
              <a:gd name="connsiteX4" fmla="*/ 9077348 w 9082714"/>
              <a:gd name="connsiteY4" fmla="*/ 5214534 h 6856112"/>
              <a:gd name="connsiteX5" fmla="*/ 9031629 w 9082714"/>
              <a:gd name="connsiteY5" fmla="*/ 6002011 h 6856112"/>
              <a:gd name="connsiteX6" fmla="*/ 8626075 w 9082714"/>
              <a:gd name="connsiteY6" fmla="*/ 6658639 h 6856112"/>
              <a:gd name="connsiteX7" fmla="*/ 7743079 w 9082714"/>
              <a:gd name="connsiteY7" fmla="*/ 6837671 h 6856112"/>
              <a:gd name="connsiteX8" fmla="*/ 3200712 w 9082714"/>
              <a:gd name="connsiteY8" fmla="*/ 6855066 h 6856112"/>
              <a:gd name="connsiteX9" fmla="*/ 1505378 w 9082714"/>
              <a:gd name="connsiteY9" fmla="*/ 6824971 h 6856112"/>
              <a:gd name="connsiteX10" fmla="*/ 528555 w 9082714"/>
              <a:gd name="connsiteY10" fmla="*/ 6647864 h 6856112"/>
              <a:gd name="connsiteX11" fmla="*/ 94677 w 9082714"/>
              <a:gd name="connsiteY11" fmla="*/ 6310275 h 6856112"/>
              <a:gd name="connsiteX12" fmla="*/ 4 w 9082714"/>
              <a:gd name="connsiteY12" fmla="*/ 5920038 h 6856112"/>
              <a:gd name="connsiteX13" fmla="*/ 76974 w 9082714"/>
              <a:gd name="connsiteY13" fmla="*/ 1347576 h 6856112"/>
              <a:gd name="connsiteX14" fmla="*/ 274555 w 9082714"/>
              <a:gd name="connsiteY14" fmla="*/ 716732 h 6856112"/>
              <a:gd name="connsiteX15" fmla="*/ 709434 w 9082714"/>
              <a:gd name="connsiteY15" fmla="*/ 308485 h 6856112"/>
              <a:gd name="connsiteX16" fmla="*/ 4721249 w 9082714"/>
              <a:gd name="connsiteY16" fmla="*/ 10304 h 685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82714" h="6856112">
                <a:moveTo>
                  <a:pt x="4721249" y="10304"/>
                </a:moveTo>
                <a:cubicBezTo>
                  <a:pt x="4721249" y="10304"/>
                  <a:pt x="6848691" y="-55582"/>
                  <a:pt x="8136702" y="145848"/>
                </a:cubicBezTo>
                <a:cubicBezTo>
                  <a:pt x="8250232" y="163628"/>
                  <a:pt x="8522474" y="210657"/>
                  <a:pt x="8729214" y="422939"/>
                </a:cubicBezTo>
                <a:cubicBezTo>
                  <a:pt x="8972901" y="673168"/>
                  <a:pt x="8985524" y="1019069"/>
                  <a:pt x="9002842" y="1192251"/>
                </a:cubicBezTo>
                <a:cubicBezTo>
                  <a:pt x="9136384" y="2527214"/>
                  <a:pt x="9057413" y="3873106"/>
                  <a:pt x="9077348" y="5214534"/>
                </a:cubicBezTo>
                <a:cubicBezTo>
                  <a:pt x="9081274" y="5478078"/>
                  <a:pt x="9088740" y="5744701"/>
                  <a:pt x="9031629" y="6002011"/>
                </a:cubicBezTo>
                <a:cubicBezTo>
                  <a:pt x="8974517" y="6259320"/>
                  <a:pt x="8844438" y="6511011"/>
                  <a:pt x="8626075" y="6658639"/>
                </a:cubicBezTo>
                <a:cubicBezTo>
                  <a:pt x="8373384" y="6829435"/>
                  <a:pt x="8048110" y="6836516"/>
                  <a:pt x="7743079" y="6837671"/>
                </a:cubicBezTo>
                <a:cubicBezTo>
                  <a:pt x="6228931" y="6843443"/>
                  <a:pt x="4714860" y="6849293"/>
                  <a:pt x="3200712" y="6855066"/>
                </a:cubicBezTo>
                <a:cubicBezTo>
                  <a:pt x="2635370" y="6857221"/>
                  <a:pt x="2069643" y="6859376"/>
                  <a:pt x="1505378" y="6824971"/>
                </a:cubicBezTo>
                <a:cubicBezTo>
                  <a:pt x="1173638" y="6804728"/>
                  <a:pt x="837435" y="6770707"/>
                  <a:pt x="528555" y="6647864"/>
                </a:cubicBezTo>
                <a:cubicBezTo>
                  <a:pt x="354758" y="6578744"/>
                  <a:pt x="184347" y="6474451"/>
                  <a:pt x="94677" y="6310275"/>
                </a:cubicBezTo>
                <a:cubicBezTo>
                  <a:pt x="3160" y="6142942"/>
                  <a:pt x="-149" y="5979997"/>
                  <a:pt x="4" y="5920038"/>
                </a:cubicBezTo>
                <a:cubicBezTo>
                  <a:pt x="9549" y="2159375"/>
                  <a:pt x="32024" y="1888827"/>
                  <a:pt x="76974" y="1347576"/>
                </a:cubicBezTo>
                <a:cubicBezTo>
                  <a:pt x="86134" y="1237278"/>
                  <a:pt x="107146" y="976736"/>
                  <a:pt x="274555" y="716732"/>
                </a:cubicBezTo>
                <a:cubicBezTo>
                  <a:pt x="274555" y="716732"/>
                  <a:pt x="429572" y="476125"/>
                  <a:pt x="709434" y="308485"/>
                </a:cubicBezTo>
                <a:cubicBezTo>
                  <a:pt x="1376915" y="-91296"/>
                  <a:pt x="3369892" y="52176"/>
                  <a:pt x="4721249" y="10304"/>
                </a:cubicBezTo>
                <a:close/>
              </a:path>
            </a:pathLst>
          </a:custGeom>
          <a:solidFill>
            <a:schemeClr val="accent2">
              <a:lumMod val="50000"/>
            </a:schemeClr>
          </a:solidFill>
          <a:ln w="0"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Bullet">
            <a:extLst>
              <a:ext uri="{FF2B5EF4-FFF2-40B4-BE49-F238E27FC236}">
                <a16:creationId xmlns:a16="http://schemas.microsoft.com/office/drawing/2014/main" id="{73A551E7-CEBB-B9CF-B499-D057BCA59409}"/>
              </a:ext>
            </a:extLst>
          </p:cNvPr>
          <p:cNvSpPr txBox="1"/>
          <p:nvPr/>
        </p:nvSpPr>
        <p:spPr>
          <a:xfrm>
            <a:off x="1641297" y="5465642"/>
            <a:ext cx="3547593" cy="537337"/>
          </a:xfrm>
          <a:prstGeom prst="rect">
            <a:avLst/>
          </a:prstGeom>
          <a:noFill/>
        </p:spPr>
        <p:txBody>
          <a:bodyPr wrap="square" rtlCol="0" anchor="b"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lang="zh-CN" altLang="en-US" sz="2400" b="1" dirty="0">
                <a:solidFill>
                  <a:srgbClr val="FFFFFF"/>
                </a:solidFill>
                <a:latin typeface="Arial" panose="020B0604020202020204" pitchFamily="34" charset="0"/>
                <a:ea typeface="微软雅黑" panose="020B0503020204020204" pitchFamily="34" charset="-122"/>
              </a:rPr>
              <a:t>别让企业被债务拖死</a:t>
            </a:r>
          </a:p>
        </p:txBody>
      </p:sp>
      <p:sp>
        <p:nvSpPr>
          <p:cNvPr id="8" name="Bullet">
            <a:extLst>
              <a:ext uri="{FF2B5EF4-FFF2-40B4-BE49-F238E27FC236}">
                <a16:creationId xmlns:a16="http://schemas.microsoft.com/office/drawing/2014/main" id="{A6C1640F-3239-84DF-C471-763470CCF92A}"/>
              </a:ext>
            </a:extLst>
          </p:cNvPr>
          <p:cNvSpPr txBox="1"/>
          <p:nvPr/>
        </p:nvSpPr>
        <p:spPr>
          <a:xfrm>
            <a:off x="6654843" y="5942954"/>
            <a:ext cx="4371316" cy="537337"/>
          </a:xfrm>
          <a:prstGeom prst="rect">
            <a:avLst/>
          </a:prstGeom>
          <a:noFill/>
        </p:spPr>
        <p:txBody>
          <a:bodyPr wrap="square" rtlCol="0" anchor="b"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lang="zh-CN" altLang="en-US" sz="2300" b="1" dirty="0">
                <a:solidFill>
                  <a:srgbClr val="FFFFFF"/>
                </a:solidFill>
                <a:latin typeface="Arial" panose="020B0604020202020204" pitchFamily="34" charset="0"/>
                <a:ea typeface="微软雅黑" panose="020B0503020204020204" pitchFamily="34" charset="-122"/>
              </a:rPr>
              <a:t>调整心态，及时止损，坦然面对</a:t>
            </a:r>
          </a:p>
        </p:txBody>
      </p:sp>
    </p:spTree>
    <p:extLst>
      <p:ext uri="{BB962C8B-B14F-4D97-AF65-F5344CB8AC3E}">
        <p14:creationId xmlns:p14="http://schemas.microsoft.com/office/powerpoint/2010/main" val="1741274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39983-5BF0-34C8-D24D-F24990F3F5A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294236C-E886-C05C-06B5-3EE040ED65E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7.2.3</a:t>
            </a:r>
            <a:r>
              <a:rPr lang="zh-CN" altLang="en-US" sz="3200" dirty="0">
                <a:solidFill>
                  <a:schemeClr val="tx1"/>
                </a:solidFill>
                <a:latin typeface="Microsoft YaHei" panose="020B0503020204020204" pitchFamily="34" charset="-122"/>
                <a:ea typeface="Microsoft YaHei" panose="020B0503020204020204" pitchFamily="34" charset="-122"/>
              </a:rPr>
              <a:t>营销风险</a:t>
            </a:r>
          </a:p>
        </p:txBody>
      </p:sp>
      <p:sp>
        <p:nvSpPr>
          <p:cNvPr id="4" name="文本框 3">
            <a:extLst>
              <a:ext uri="{FF2B5EF4-FFF2-40B4-BE49-F238E27FC236}">
                <a16:creationId xmlns:a16="http://schemas.microsoft.com/office/drawing/2014/main" id="{EA18EA4E-A96E-8EEF-D342-7F5EC3E97324}"/>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营销风险认知</a:t>
            </a:r>
          </a:p>
        </p:txBody>
      </p:sp>
      <p:sp>
        <p:nvSpPr>
          <p:cNvPr id="10" name="双大括号 9">
            <a:extLst>
              <a:ext uri="{FF2B5EF4-FFF2-40B4-BE49-F238E27FC236}">
                <a16:creationId xmlns:a16="http://schemas.microsoft.com/office/drawing/2014/main" id="{CD7591F7-A9C2-4A21-146B-015585D39AAE}"/>
              </a:ext>
            </a:extLst>
          </p:cNvPr>
          <p:cNvSpPr/>
          <p:nvPr/>
        </p:nvSpPr>
        <p:spPr>
          <a:xfrm>
            <a:off x="5400339" y="2757018"/>
            <a:ext cx="6354066" cy="3043531"/>
          </a:xfrm>
          <a:prstGeom prst="bracePair">
            <a:avLst/>
          </a:prstGeom>
          <a:solidFill>
            <a:schemeClr val="bg1"/>
          </a:solidFill>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Microsoft YaHei" panose="020B0503020204020204" pitchFamily="34" charset="-122"/>
              <a:ea typeface="Microsoft YaHei" panose="020B0503020204020204" pitchFamily="34" charset="-122"/>
            </a:endParaRPr>
          </a:p>
        </p:txBody>
      </p:sp>
      <p:sp>
        <p:nvSpPr>
          <p:cNvPr id="11" name="文本框 10">
            <a:extLst>
              <a:ext uri="{FF2B5EF4-FFF2-40B4-BE49-F238E27FC236}">
                <a16:creationId xmlns:a16="http://schemas.microsoft.com/office/drawing/2014/main" id="{34C546B4-AD22-7D20-01B0-117208E7CB56}"/>
              </a:ext>
            </a:extLst>
          </p:cNvPr>
          <p:cNvSpPr txBox="1"/>
          <p:nvPr/>
        </p:nvSpPr>
        <p:spPr>
          <a:xfrm>
            <a:off x="5769192" y="2701258"/>
            <a:ext cx="5856529" cy="3205878"/>
          </a:xfrm>
          <a:prstGeom prst="rect">
            <a:avLst/>
          </a:prstGeom>
          <a:noFill/>
        </p:spPr>
        <p:txBody>
          <a:bodyPr wrap="square" lIns="0" tIns="0" rIns="0" b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为了打响产品的知名度，很多企业都会采取营销手段。营销手段用得好，将对企业及其产品的知名度起到极大的提高作用。但与此同时，用营销手段为企业及其产品进行宣传，有时也会出现意料之外的反效果。如果不合理规避营销中的风险，营销活动很可能变成一场危机。</a:t>
            </a:r>
          </a:p>
        </p:txBody>
      </p:sp>
      <p:pic>
        <p:nvPicPr>
          <p:cNvPr id="13" name="图片 12">
            <a:extLst>
              <a:ext uri="{FF2B5EF4-FFF2-40B4-BE49-F238E27FC236}">
                <a16:creationId xmlns:a16="http://schemas.microsoft.com/office/drawing/2014/main" id="{C3EAA881-CE46-78A0-31D0-8494C74DF502}"/>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531801" y="2544554"/>
            <a:ext cx="4739854" cy="3468458"/>
          </a:xfrm>
          <a:prstGeom prst="rect">
            <a:avLst/>
          </a:prstGeom>
        </p:spPr>
      </p:pic>
    </p:spTree>
    <p:extLst>
      <p:ext uri="{BB962C8B-B14F-4D97-AF65-F5344CB8AC3E}">
        <p14:creationId xmlns:p14="http://schemas.microsoft.com/office/powerpoint/2010/main" val="23750980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954F0-2C45-25FA-47C1-D9977664A37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E11B086-ED52-1E5E-7A68-CB69DE499B3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7.2.3</a:t>
            </a:r>
            <a:r>
              <a:rPr lang="zh-CN" altLang="en-US" sz="3200" dirty="0">
                <a:solidFill>
                  <a:schemeClr val="tx1"/>
                </a:solidFill>
                <a:latin typeface="Microsoft YaHei" panose="020B0503020204020204" pitchFamily="34" charset="-122"/>
                <a:ea typeface="Microsoft YaHei" panose="020B0503020204020204" pitchFamily="34" charset="-122"/>
              </a:rPr>
              <a:t>营销风险</a:t>
            </a:r>
          </a:p>
        </p:txBody>
      </p:sp>
      <p:sp>
        <p:nvSpPr>
          <p:cNvPr id="4" name="文本框 3">
            <a:extLst>
              <a:ext uri="{FF2B5EF4-FFF2-40B4-BE49-F238E27FC236}">
                <a16:creationId xmlns:a16="http://schemas.microsoft.com/office/drawing/2014/main" id="{36706FC7-D89D-2E60-104A-2C6B1FCCC132}"/>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营销风险的防范方法</a:t>
            </a:r>
          </a:p>
        </p:txBody>
      </p:sp>
      <p:sp>
        <p:nvSpPr>
          <p:cNvPr id="9" name="文本框 8">
            <a:extLst>
              <a:ext uri="{FF2B5EF4-FFF2-40B4-BE49-F238E27FC236}">
                <a16:creationId xmlns:a16="http://schemas.microsoft.com/office/drawing/2014/main" id="{5CAF79B7-060A-62D6-35C4-8D2E14B94D60}"/>
              </a:ext>
            </a:extLst>
          </p:cNvPr>
          <p:cNvSpPr txBox="1"/>
          <p:nvPr/>
        </p:nvSpPr>
        <p:spPr>
          <a:xfrm>
            <a:off x="896242" y="2115850"/>
            <a:ext cx="11199641" cy="2391937"/>
          </a:xfrm>
          <a:prstGeom prst="rect">
            <a:avLst/>
          </a:prstGeom>
          <a:noFill/>
        </p:spPr>
        <p:txBody>
          <a:bodyPr wrap="square">
            <a:spAutoFit/>
          </a:bodyPr>
          <a:lstStyle/>
          <a:p>
            <a:pPr>
              <a:lnSpc>
                <a:spcPct val="150000"/>
              </a:lnSpc>
            </a:pPr>
            <a:r>
              <a:rPr lang="zh-CN" altLang="en-US" sz="2000" dirty="0"/>
              <a:t>①要树立与社会主体价值观一致的品牌意识。</a:t>
            </a:r>
            <a:endParaRPr lang="en-US" altLang="zh-CN" sz="2000" dirty="0"/>
          </a:p>
          <a:p>
            <a:pPr>
              <a:lnSpc>
                <a:spcPct val="150000"/>
              </a:lnSpc>
            </a:pPr>
            <a:r>
              <a:rPr lang="zh-CN" altLang="en-US" sz="2000" dirty="0"/>
              <a:t>②品牌代言需要遵守法律法规。</a:t>
            </a:r>
            <a:endParaRPr lang="en-US" altLang="zh-CN" sz="2000" dirty="0"/>
          </a:p>
          <a:p>
            <a:pPr>
              <a:lnSpc>
                <a:spcPct val="150000"/>
              </a:lnSpc>
            </a:pPr>
            <a:r>
              <a:rPr lang="zh-CN" altLang="en-US" sz="2200" b="1" dirty="0">
                <a:solidFill>
                  <a:srgbClr val="002060"/>
                </a:solidFill>
              </a:rPr>
              <a:t>（</a:t>
            </a:r>
            <a:r>
              <a:rPr lang="en-US" altLang="zh-CN" sz="2200" b="1" dirty="0">
                <a:solidFill>
                  <a:srgbClr val="002060"/>
                </a:solidFill>
              </a:rPr>
              <a:t>2</a:t>
            </a:r>
            <a:r>
              <a:rPr lang="zh-CN" altLang="en-US" sz="2200" b="1" dirty="0">
                <a:solidFill>
                  <a:srgbClr val="002060"/>
                </a:solidFill>
              </a:rPr>
              <a:t>）价格设置风险</a:t>
            </a:r>
            <a:endParaRPr lang="en-US" altLang="zh-CN" sz="2200" b="1" dirty="0">
              <a:solidFill>
                <a:srgbClr val="002060"/>
              </a:solidFill>
            </a:endParaRPr>
          </a:p>
          <a:p>
            <a:pPr>
              <a:lnSpc>
                <a:spcPct val="150000"/>
              </a:lnSpc>
            </a:pPr>
            <a:r>
              <a:rPr lang="zh-CN" altLang="en-US" sz="2000" dirty="0"/>
              <a:t>①严格检查活动规则</a:t>
            </a:r>
            <a:endParaRPr lang="en-US" altLang="zh-CN" sz="2000" dirty="0"/>
          </a:p>
          <a:p>
            <a:pPr>
              <a:lnSpc>
                <a:spcPct val="150000"/>
              </a:lnSpc>
            </a:pPr>
            <a:r>
              <a:rPr lang="zh-CN" altLang="en-US" sz="2000" dirty="0"/>
              <a:t>②设置活动预算与商品价格阈值熔断。</a:t>
            </a:r>
            <a:endParaRPr lang="en-US" altLang="zh-CN" sz="2000" dirty="0"/>
          </a:p>
        </p:txBody>
      </p:sp>
      <p:sp>
        <p:nvSpPr>
          <p:cNvPr id="3" name="文本框 2">
            <a:extLst>
              <a:ext uri="{FF2B5EF4-FFF2-40B4-BE49-F238E27FC236}">
                <a16:creationId xmlns:a16="http://schemas.microsoft.com/office/drawing/2014/main" id="{FE73FBD2-75B4-36D4-D40B-7222E7275487}"/>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1</a:t>
            </a:r>
            <a:r>
              <a:rPr lang="zh-CN" altLang="en-US" sz="2200" b="1" dirty="0">
                <a:solidFill>
                  <a:srgbClr val="002060"/>
                </a:solidFill>
              </a:rPr>
              <a:t>）品牌代言风险</a:t>
            </a:r>
          </a:p>
        </p:txBody>
      </p:sp>
      <p:sp>
        <p:nvSpPr>
          <p:cNvPr id="6" name="矩形 5">
            <a:extLst>
              <a:ext uri="{FF2B5EF4-FFF2-40B4-BE49-F238E27FC236}">
                <a16:creationId xmlns:a16="http://schemas.microsoft.com/office/drawing/2014/main" id="{416A4092-B348-4E3C-39C6-6B2D546BC893}"/>
              </a:ext>
            </a:extLst>
          </p:cNvPr>
          <p:cNvSpPr>
            <a:spLocks noChangeAspect="1"/>
          </p:cNvSpPr>
          <p:nvPr/>
        </p:nvSpPr>
        <p:spPr>
          <a:xfrm flipH="1">
            <a:off x="7805570" y="3276989"/>
            <a:ext cx="3886200" cy="3452424"/>
          </a:xfrm>
          <a:prstGeom prst="rect">
            <a:avLst/>
          </a:prstGeom>
          <a:blipFill dpi="0" rotWithShape="1">
            <a:blip r:embed="rId2" cstate="screen">
              <a:extLst>
                <a:ext uri="{28A0092B-C50C-407E-A947-70E740481C1C}">
                  <a14:useLocalDpi xmlns:a14="http://schemas.microsoft.com/office/drawing/2010/main"/>
                </a:ext>
              </a:extLst>
            </a:blip>
            <a:srcRect/>
            <a:stretch>
              <a:fillRect l="-8163" t="-21602" r="-8275" b="-9466"/>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6217893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497D1-A54B-5F87-1581-9A3D266E65D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3EEEEB9-0A61-E983-5F4D-FF99FA47AB0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7.2.3</a:t>
            </a:r>
            <a:r>
              <a:rPr lang="zh-CN" altLang="en-US" sz="3200" dirty="0">
                <a:solidFill>
                  <a:schemeClr val="tx1"/>
                </a:solidFill>
                <a:latin typeface="Microsoft YaHei" panose="020B0503020204020204" pitchFamily="34" charset="-122"/>
                <a:ea typeface="Microsoft YaHei" panose="020B0503020204020204" pitchFamily="34" charset="-122"/>
              </a:rPr>
              <a:t>营销风险</a:t>
            </a:r>
          </a:p>
        </p:txBody>
      </p:sp>
      <p:sp>
        <p:nvSpPr>
          <p:cNvPr id="4" name="文本框 3">
            <a:extLst>
              <a:ext uri="{FF2B5EF4-FFF2-40B4-BE49-F238E27FC236}">
                <a16:creationId xmlns:a16="http://schemas.microsoft.com/office/drawing/2014/main" id="{28BAFB2E-8499-131E-2F7B-A8F5A3B27CC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营销风险的防范方法</a:t>
            </a:r>
          </a:p>
        </p:txBody>
      </p:sp>
      <p:sp>
        <p:nvSpPr>
          <p:cNvPr id="9" name="文本框 8">
            <a:extLst>
              <a:ext uri="{FF2B5EF4-FFF2-40B4-BE49-F238E27FC236}">
                <a16:creationId xmlns:a16="http://schemas.microsoft.com/office/drawing/2014/main" id="{1844ED38-6297-0319-078F-0E5124C71E95}"/>
              </a:ext>
            </a:extLst>
          </p:cNvPr>
          <p:cNvSpPr txBox="1"/>
          <p:nvPr/>
        </p:nvSpPr>
        <p:spPr>
          <a:xfrm>
            <a:off x="896243" y="2115850"/>
            <a:ext cx="5983272" cy="3730765"/>
          </a:xfrm>
          <a:prstGeom prst="rect">
            <a:avLst/>
          </a:prstGeom>
          <a:noFill/>
        </p:spPr>
        <p:txBody>
          <a:bodyPr wrap="square">
            <a:spAutoFit/>
          </a:bodyPr>
          <a:lstStyle/>
          <a:p>
            <a:pPr>
              <a:lnSpc>
                <a:spcPct val="150000"/>
              </a:lnSpc>
            </a:pPr>
            <a:r>
              <a:rPr lang="zh-CN" altLang="en-US" sz="2000" dirty="0"/>
              <a:t>①企业应该重视舆情的处理和管理，及时关注社交媒体上的舆论动向和评价，积极回应和处理消费者的反馈和投诉。</a:t>
            </a:r>
            <a:endParaRPr lang="en-US" altLang="zh-CN" sz="2000" dirty="0"/>
          </a:p>
          <a:p>
            <a:pPr>
              <a:lnSpc>
                <a:spcPct val="150000"/>
              </a:lnSpc>
            </a:pPr>
            <a:r>
              <a:rPr lang="zh-CN" altLang="en-US" sz="2000" dirty="0"/>
              <a:t>②企业应该加强与合作伙伴的沟通和协调，在合作协议里，要对主播的态度、品行做相应约束，避免因为合作伙伴的言行不当而给品牌带来负面影响。</a:t>
            </a:r>
            <a:endParaRPr lang="en-US" altLang="zh-CN" sz="2000" dirty="0"/>
          </a:p>
          <a:p>
            <a:pPr>
              <a:lnSpc>
                <a:spcPct val="150000"/>
              </a:lnSpc>
            </a:pPr>
            <a:r>
              <a:rPr lang="zh-CN" altLang="en-US" sz="2000" dirty="0"/>
              <a:t>③企业方应该加强自身的品牌建设和发展，提高品牌的知名度和美誉度，从而更好地抵御舆情风险。</a:t>
            </a:r>
          </a:p>
        </p:txBody>
      </p:sp>
      <p:sp>
        <p:nvSpPr>
          <p:cNvPr id="3" name="文本框 2">
            <a:extLst>
              <a:ext uri="{FF2B5EF4-FFF2-40B4-BE49-F238E27FC236}">
                <a16:creationId xmlns:a16="http://schemas.microsoft.com/office/drawing/2014/main" id="{129BACCF-C129-6209-84EE-E55E3B06BAE3}"/>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3</a:t>
            </a:r>
            <a:r>
              <a:rPr lang="zh-CN" altLang="en-US" sz="2200" b="1" dirty="0">
                <a:solidFill>
                  <a:srgbClr val="002060"/>
                </a:solidFill>
              </a:rPr>
              <a:t>）直播营销风险</a:t>
            </a:r>
          </a:p>
        </p:txBody>
      </p:sp>
      <p:pic>
        <p:nvPicPr>
          <p:cNvPr id="6" name="图片 5">
            <a:extLst>
              <a:ext uri="{FF2B5EF4-FFF2-40B4-BE49-F238E27FC236}">
                <a16:creationId xmlns:a16="http://schemas.microsoft.com/office/drawing/2014/main" id="{855A91EF-FFF6-276B-C015-68C461A5980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6954819" y="2246474"/>
            <a:ext cx="4507454" cy="28741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859895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56B8F-AC36-B04D-82BD-F0E01AC8658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6AA802D-443E-5221-9F75-2DEC46602486}"/>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7.2.3</a:t>
            </a:r>
            <a:r>
              <a:rPr lang="zh-CN" altLang="en-US" sz="3200" dirty="0">
                <a:solidFill>
                  <a:schemeClr val="tx1"/>
                </a:solidFill>
                <a:latin typeface="Microsoft YaHei" panose="020B0503020204020204" pitchFamily="34" charset="-122"/>
                <a:ea typeface="Microsoft YaHei" panose="020B0503020204020204" pitchFamily="34" charset="-122"/>
              </a:rPr>
              <a:t>营销风险</a:t>
            </a:r>
          </a:p>
        </p:txBody>
      </p:sp>
      <p:sp>
        <p:nvSpPr>
          <p:cNvPr id="4" name="文本框 3">
            <a:extLst>
              <a:ext uri="{FF2B5EF4-FFF2-40B4-BE49-F238E27FC236}">
                <a16:creationId xmlns:a16="http://schemas.microsoft.com/office/drawing/2014/main" id="{F1391780-9176-3989-0CAF-579A977C2236}"/>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营销风险的防范方法</a:t>
            </a:r>
          </a:p>
        </p:txBody>
      </p:sp>
      <p:sp>
        <p:nvSpPr>
          <p:cNvPr id="6" name="文本框 5">
            <a:extLst>
              <a:ext uri="{FF2B5EF4-FFF2-40B4-BE49-F238E27FC236}">
                <a16:creationId xmlns:a16="http://schemas.microsoft.com/office/drawing/2014/main" id="{464EBE24-6EF0-F5EC-AA9D-1DC76696CF44}"/>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4</a:t>
            </a:r>
            <a:r>
              <a:rPr lang="zh-CN" altLang="en-US" sz="2200" b="1" dirty="0">
                <a:solidFill>
                  <a:srgbClr val="002060"/>
                </a:solidFill>
              </a:rPr>
              <a:t>）营销过度风险</a:t>
            </a:r>
          </a:p>
        </p:txBody>
      </p:sp>
      <p:grpSp>
        <p:nvGrpSpPr>
          <p:cNvPr id="10" name="组合 9">
            <a:extLst>
              <a:ext uri="{FF2B5EF4-FFF2-40B4-BE49-F238E27FC236}">
                <a16:creationId xmlns:a16="http://schemas.microsoft.com/office/drawing/2014/main" id="{C14B6423-F495-3BBE-3A2C-291CD6365EEF}"/>
              </a:ext>
            </a:extLst>
          </p:cNvPr>
          <p:cNvGrpSpPr/>
          <p:nvPr/>
        </p:nvGrpSpPr>
        <p:grpSpPr>
          <a:xfrm>
            <a:off x="731222" y="2111895"/>
            <a:ext cx="10805685" cy="4337671"/>
            <a:chOff x="736601" y="1514846"/>
            <a:chExt cx="10805685" cy="4337671"/>
          </a:xfrm>
        </p:grpSpPr>
        <p:grpSp>
          <p:nvGrpSpPr>
            <p:cNvPr id="8" name="组合 7">
              <a:extLst>
                <a:ext uri="{FF2B5EF4-FFF2-40B4-BE49-F238E27FC236}">
                  <a16:creationId xmlns:a16="http://schemas.microsoft.com/office/drawing/2014/main" id="{4884054D-D601-F0DA-3AD1-65DF273116E1}"/>
                </a:ext>
              </a:extLst>
            </p:cNvPr>
            <p:cNvGrpSpPr/>
            <p:nvPr/>
          </p:nvGrpSpPr>
          <p:grpSpPr>
            <a:xfrm>
              <a:off x="3735626" y="1514846"/>
              <a:ext cx="4708048" cy="4337671"/>
              <a:chOff x="3735626" y="1514846"/>
              <a:chExt cx="4708048" cy="4337671"/>
            </a:xfrm>
          </p:grpSpPr>
          <p:sp>
            <p:nvSpPr>
              <p:cNvPr id="16" name="islide-1">
                <a:extLst>
                  <a:ext uri="{FF2B5EF4-FFF2-40B4-BE49-F238E27FC236}">
                    <a16:creationId xmlns:a16="http://schemas.microsoft.com/office/drawing/2014/main" id="{D95E42FB-8408-94B2-CD42-95CE488EC57A}"/>
                  </a:ext>
                </a:extLst>
              </p:cNvPr>
              <p:cNvSpPr/>
              <p:nvPr/>
            </p:nvSpPr>
            <p:spPr>
              <a:xfrm>
                <a:off x="3735626" y="1514846"/>
                <a:ext cx="4708048" cy="4337671"/>
              </a:xfrm>
              <a:custGeom>
                <a:avLst/>
                <a:gdLst/>
                <a:ahLst/>
                <a:cxnLst>
                  <a:cxn ang="0">
                    <a:pos x="wd2" y="hd2"/>
                  </a:cxn>
                  <a:cxn ang="5400000">
                    <a:pos x="wd2" y="hd2"/>
                  </a:cxn>
                  <a:cxn ang="10800000">
                    <a:pos x="wd2" y="hd2"/>
                  </a:cxn>
                  <a:cxn ang="16200000">
                    <a:pos x="wd2" y="hd2"/>
                  </a:cxn>
                </a:cxnLst>
                <a:rect l="0" t="0" r="r" b="b"/>
                <a:pathLst>
                  <a:path w="21268" h="21598" extrusionOk="0">
                    <a:moveTo>
                      <a:pt x="10627" y="0"/>
                    </a:moveTo>
                    <a:cubicBezTo>
                      <a:pt x="9256" y="-2"/>
                      <a:pt x="7994" y="824"/>
                      <a:pt x="7339" y="2152"/>
                    </a:cubicBezTo>
                    <a:lnTo>
                      <a:pt x="407" y="15570"/>
                    </a:lnTo>
                    <a:cubicBezTo>
                      <a:pt x="-163" y="16810"/>
                      <a:pt x="-132" y="18282"/>
                      <a:pt x="489" y="19492"/>
                    </a:cubicBezTo>
                    <a:cubicBezTo>
                      <a:pt x="1124" y="20730"/>
                      <a:pt x="2290" y="21524"/>
                      <a:pt x="3578" y="21598"/>
                    </a:cubicBezTo>
                    <a:lnTo>
                      <a:pt x="17553" y="21598"/>
                    </a:lnTo>
                    <a:cubicBezTo>
                      <a:pt x="18876" y="21589"/>
                      <a:pt x="20097" y="20809"/>
                      <a:pt x="20762" y="19548"/>
                    </a:cubicBezTo>
                    <a:cubicBezTo>
                      <a:pt x="21422" y="18296"/>
                      <a:pt x="21437" y="16756"/>
                      <a:pt x="20802" y="15489"/>
                    </a:cubicBezTo>
                    <a:lnTo>
                      <a:pt x="13912" y="2168"/>
                    </a:lnTo>
                    <a:cubicBezTo>
                      <a:pt x="13262" y="835"/>
                      <a:pt x="12001" y="3"/>
                      <a:pt x="10627" y="0"/>
                    </a:cubicBezTo>
                    <a:close/>
                    <a:moveTo>
                      <a:pt x="10698" y="1585"/>
                    </a:moveTo>
                    <a:cubicBezTo>
                      <a:pt x="11471" y="1612"/>
                      <a:pt x="12179" y="2067"/>
                      <a:pt x="12584" y="2793"/>
                    </a:cubicBezTo>
                    <a:lnTo>
                      <a:pt x="19507" y="16206"/>
                    </a:lnTo>
                    <a:cubicBezTo>
                      <a:pt x="19914" y="16965"/>
                      <a:pt x="19931" y="17903"/>
                      <a:pt x="19552" y="18679"/>
                    </a:cubicBezTo>
                    <a:cubicBezTo>
                      <a:pt x="19150" y="19504"/>
                      <a:pt x="18366" y="20017"/>
                      <a:pt x="17516" y="20011"/>
                    </a:cubicBezTo>
                    <a:lnTo>
                      <a:pt x="3641" y="20017"/>
                    </a:lnTo>
                    <a:cubicBezTo>
                      <a:pt x="2814" y="19969"/>
                      <a:pt x="2073" y="19443"/>
                      <a:pt x="1692" y="18634"/>
                    </a:cubicBezTo>
                    <a:cubicBezTo>
                      <a:pt x="1321" y="17849"/>
                      <a:pt x="1345" y="16908"/>
                      <a:pt x="1753" y="16146"/>
                    </a:cubicBezTo>
                    <a:lnTo>
                      <a:pt x="8615" y="2864"/>
                    </a:lnTo>
                    <a:cubicBezTo>
                      <a:pt x="9042" y="2047"/>
                      <a:pt x="9843" y="1555"/>
                      <a:pt x="10698" y="1585"/>
                    </a:cubicBezTo>
                    <a:close/>
                  </a:path>
                </a:pathLst>
              </a:custGeom>
              <a:solidFill>
                <a:schemeClr val="tx2">
                  <a:alpha val="15000"/>
                </a:schemeClr>
              </a:solidFill>
              <a:ln w="12700" cap="flat">
                <a:noFill/>
                <a:miter lim="400000"/>
              </a:ln>
              <a:effectLst/>
            </p:spPr>
            <p:txBody>
              <a:bodyPr wrap="square" lIns="38100" tIns="38100" rIns="38100" bIns="38100" numCol="1" anchor="ctr">
                <a:noAutofit/>
              </a:bodyPr>
              <a:lstStyle/>
              <a:p>
                <a:pPr>
                  <a:defRPr>
                    <a:solidFill>
                      <a:srgbClr val="FEFCFF"/>
                    </a:solidFill>
                  </a:defRPr>
                </a:pPr>
                <a:endParaRPr sz="900">
                  <a:cs typeface="+mn-ea"/>
                  <a:sym typeface="+mn-lt"/>
                </a:endParaRPr>
              </a:p>
            </p:txBody>
          </p:sp>
          <p:sp>
            <p:nvSpPr>
              <p:cNvPr id="17" name="islide-2">
                <a:extLst>
                  <a:ext uri="{FF2B5EF4-FFF2-40B4-BE49-F238E27FC236}">
                    <a16:creationId xmlns:a16="http://schemas.microsoft.com/office/drawing/2014/main" id="{1A56D6DF-6BAD-151F-7507-7941B37650BC}"/>
                  </a:ext>
                </a:extLst>
              </p:cNvPr>
              <p:cNvSpPr/>
              <p:nvPr/>
            </p:nvSpPr>
            <p:spPr>
              <a:xfrm rot="132376">
                <a:off x="4981492" y="2980977"/>
                <a:ext cx="2203649" cy="2204077"/>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tx2">
                  <a:alpha val="20000"/>
                </a:schemeClr>
              </a:solidFill>
              <a:ln w="12700" cap="flat">
                <a:noFill/>
                <a:miter lim="400000"/>
              </a:ln>
              <a:effectLst/>
            </p:spPr>
            <p:txBody>
              <a:bodyPr wrap="square" lIns="38100" tIns="38100" rIns="38100" bIns="38100" numCol="1" anchor="ctr">
                <a:noAutofit/>
              </a:bodyPr>
              <a:lstStyle/>
              <a:p>
                <a:pPr algn="ctr">
                  <a:defRPr sz="3200">
                    <a:solidFill>
                      <a:srgbClr val="FFFFFF"/>
                    </a:solidFill>
                    <a:latin typeface="Helvetica Light"/>
                    <a:ea typeface="Helvetica Light"/>
                    <a:cs typeface="Helvetica Light"/>
                    <a:sym typeface="Helvetica Light"/>
                  </a:defRPr>
                </a:pPr>
                <a:endParaRPr sz="1600">
                  <a:cs typeface="+mn-ea"/>
                  <a:sym typeface="+mn-lt"/>
                </a:endParaRPr>
              </a:p>
            </p:txBody>
          </p:sp>
          <p:sp>
            <p:nvSpPr>
              <p:cNvPr id="18" name="islide-3">
                <a:extLst>
                  <a:ext uri="{FF2B5EF4-FFF2-40B4-BE49-F238E27FC236}">
                    <a16:creationId xmlns:a16="http://schemas.microsoft.com/office/drawing/2014/main" id="{BDDDD269-236B-FB29-3D0B-A195B8BD0CB3}"/>
                  </a:ext>
                </a:extLst>
              </p:cNvPr>
              <p:cNvSpPr/>
              <p:nvPr/>
            </p:nvSpPr>
            <p:spPr>
              <a:xfrm rot="20339579">
                <a:off x="5411678" y="1663746"/>
                <a:ext cx="1355976" cy="1356241"/>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1"/>
              </a:solidFill>
              <a:ln w="12700" cap="flat">
                <a:noFill/>
                <a:miter lim="400000"/>
              </a:ln>
              <a:effectLst/>
            </p:spPr>
            <p:txBody>
              <a:bodyPr wrap="square" lIns="38100" tIns="38100" rIns="38100" bIns="38100" numCol="1" anchor="ctr">
                <a:noAutofit/>
              </a:bodyPr>
              <a:lstStyle/>
              <a:p>
                <a:pPr algn="ctr">
                  <a:defRPr sz="3200">
                    <a:solidFill>
                      <a:srgbClr val="FFFFFF"/>
                    </a:solidFill>
                    <a:latin typeface="Helvetica Light"/>
                    <a:ea typeface="Helvetica Light"/>
                    <a:cs typeface="Helvetica Light"/>
                    <a:sym typeface="Helvetica Light"/>
                  </a:defRPr>
                </a:pPr>
                <a:endParaRPr sz="1600">
                  <a:cs typeface="+mn-ea"/>
                  <a:sym typeface="+mn-lt"/>
                </a:endParaRPr>
              </a:p>
            </p:txBody>
          </p:sp>
          <p:sp>
            <p:nvSpPr>
              <p:cNvPr id="19" name="islide-4">
                <a:extLst>
                  <a:ext uri="{FF2B5EF4-FFF2-40B4-BE49-F238E27FC236}">
                    <a16:creationId xmlns:a16="http://schemas.microsoft.com/office/drawing/2014/main" id="{B522F770-CA88-9DF5-671B-57AB35B01817}"/>
                  </a:ext>
                </a:extLst>
              </p:cNvPr>
              <p:cNvSpPr/>
              <p:nvPr/>
            </p:nvSpPr>
            <p:spPr>
              <a:xfrm rot="1015529">
                <a:off x="3873096" y="4346054"/>
                <a:ext cx="1355976" cy="1356241"/>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2"/>
              </a:solidFill>
              <a:ln w="12700" cap="flat">
                <a:noFill/>
                <a:miter lim="400000"/>
              </a:ln>
              <a:effectLst/>
            </p:spPr>
            <p:txBody>
              <a:bodyPr wrap="square" lIns="38100" tIns="38100" rIns="38100" bIns="38100" numCol="1" anchor="ctr">
                <a:noAutofit/>
              </a:bodyPr>
              <a:lstStyle/>
              <a:p>
                <a:pPr algn="ctr">
                  <a:defRPr sz="3200">
                    <a:solidFill>
                      <a:srgbClr val="FFFFFF"/>
                    </a:solidFill>
                    <a:latin typeface="Helvetica Light"/>
                    <a:ea typeface="Helvetica Light"/>
                    <a:cs typeface="Helvetica Light"/>
                    <a:sym typeface="Helvetica Light"/>
                  </a:defRPr>
                </a:pPr>
                <a:endParaRPr sz="1600">
                  <a:cs typeface="+mn-ea"/>
                  <a:sym typeface="+mn-lt"/>
                </a:endParaRPr>
              </a:p>
            </p:txBody>
          </p:sp>
          <p:sp>
            <p:nvSpPr>
              <p:cNvPr id="21" name="islide-5">
                <a:extLst>
                  <a:ext uri="{FF2B5EF4-FFF2-40B4-BE49-F238E27FC236}">
                    <a16:creationId xmlns:a16="http://schemas.microsoft.com/office/drawing/2014/main" id="{D13BAAF5-6AA0-AF66-4F6D-916C4C17967A}"/>
                  </a:ext>
                </a:extLst>
              </p:cNvPr>
              <p:cNvSpPr/>
              <p:nvPr/>
            </p:nvSpPr>
            <p:spPr>
              <a:xfrm rot="21193942">
                <a:off x="6933883" y="4346054"/>
                <a:ext cx="1355976" cy="1356241"/>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3"/>
              </a:solidFill>
              <a:ln w="12700" cap="flat">
                <a:noFill/>
                <a:miter lim="400000"/>
              </a:ln>
              <a:effectLst/>
            </p:spPr>
            <p:txBody>
              <a:bodyPr wrap="square" lIns="38100" tIns="38100" rIns="38100" bIns="38100" numCol="1" anchor="ctr">
                <a:noAutofit/>
              </a:bodyPr>
              <a:lstStyle/>
              <a:p>
                <a:pPr algn="ctr">
                  <a:defRPr sz="3200">
                    <a:solidFill>
                      <a:srgbClr val="FFFFFF"/>
                    </a:solidFill>
                    <a:latin typeface="Helvetica Light"/>
                    <a:ea typeface="Helvetica Light"/>
                    <a:cs typeface="Helvetica Light"/>
                    <a:sym typeface="Helvetica Light"/>
                  </a:defRPr>
                </a:pPr>
                <a:endParaRPr sz="1600">
                  <a:cs typeface="+mn-ea"/>
                  <a:sym typeface="+mn-lt"/>
                </a:endParaRPr>
              </a:p>
            </p:txBody>
          </p:sp>
          <p:sp>
            <p:nvSpPr>
              <p:cNvPr id="22" name="islide-6">
                <a:extLst>
                  <a:ext uri="{FF2B5EF4-FFF2-40B4-BE49-F238E27FC236}">
                    <a16:creationId xmlns:a16="http://schemas.microsoft.com/office/drawing/2014/main" id="{B33C6153-D81E-6631-B6F1-D511596264EC}"/>
                  </a:ext>
                </a:extLst>
              </p:cNvPr>
              <p:cNvSpPr/>
              <p:nvPr/>
            </p:nvSpPr>
            <p:spPr>
              <a:xfrm>
                <a:off x="5834033" y="2086265"/>
                <a:ext cx="511236" cy="511237"/>
              </a:xfrm>
              <a:prstGeom prst="ellipse">
                <a:avLst/>
              </a:prstGeom>
              <a:solidFill>
                <a:schemeClr val="accent1">
                  <a:lumMod val="60000"/>
                  <a:lumOff val="40000"/>
                </a:schemeClr>
              </a:solidFill>
              <a:ln w="12700" cap="flat">
                <a:noFill/>
                <a:miter lim="400000"/>
              </a:ln>
              <a:effectLst/>
            </p:spPr>
            <p:txBody>
              <a:bodyPr wrap="square" lIns="38100" tIns="38100" rIns="38100" bIns="38100" numCol="1" anchor="ctr">
                <a:noAutofit/>
              </a:bodyPr>
              <a:lstStyle/>
              <a:p>
                <a:endParaRPr sz="900">
                  <a:cs typeface="+mn-ea"/>
                  <a:sym typeface="+mn-lt"/>
                </a:endParaRPr>
              </a:p>
            </p:txBody>
          </p:sp>
          <p:sp>
            <p:nvSpPr>
              <p:cNvPr id="39" name="islide-7">
                <a:extLst>
                  <a:ext uri="{FF2B5EF4-FFF2-40B4-BE49-F238E27FC236}">
                    <a16:creationId xmlns:a16="http://schemas.microsoft.com/office/drawing/2014/main" id="{D069E320-6A6D-7C90-912C-33184A8209B3}"/>
                  </a:ext>
                </a:extLst>
              </p:cNvPr>
              <p:cNvSpPr/>
              <p:nvPr/>
            </p:nvSpPr>
            <p:spPr>
              <a:xfrm>
                <a:off x="5862610" y="3822621"/>
                <a:ext cx="441413" cy="504886"/>
              </a:xfrm>
              <a:custGeom>
                <a:avLst/>
                <a:gdLst>
                  <a:gd name="T0" fmla="*/ 1372 w 2289"/>
                  <a:gd name="T1" fmla="*/ 437 h 2622"/>
                  <a:gd name="T2" fmla="*/ 1430 w 2289"/>
                  <a:gd name="T3" fmla="*/ 161 h 2622"/>
                  <a:gd name="T4" fmla="*/ 1666 w 2289"/>
                  <a:gd name="T5" fmla="*/ 6 h 2622"/>
                  <a:gd name="T6" fmla="*/ 1734 w 2289"/>
                  <a:gd name="T7" fmla="*/ 0 h 2622"/>
                  <a:gd name="T8" fmla="*/ 2096 w 2289"/>
                  <a:gd name="T9" fmla="*/ 301 h 2622"/>
                  <a:gd name="T10" fmla="*/ 1802 w 2289"/>
                  <a:gd name="T11" fmla="*/ 731 h 2622"/>
                  <a:gd name="T12" fmla="*/ 1733 w 2289"/>
                  <a:gd name="T13" fmla="*/ 738 h 2622"/>
                  <a:gd name="T14" fmla="*/ 1372 w 2289"/>
                  <a:gd name="T15" fmla="*/ 437 h 2622"/>
                  <a:gd name="T16" fmla="*/ 2282 w 2289"/>
                  <a:gd name="T17" fmla="*/ 2156 h 2622"/>
                  <a:gd name="T18" fmla="*/ 2234 w 2289"/>
                  <a:gd name="T19" fmla="*/ 2199 h 2622"/>
                  <a:gd name="T20" fmla="*/ 455 w 2289"/>
                  <a:gd name="T21" fmla="*/ 2620 h 2622"/>
                  <a:gd name="T22" fmla="*/ 440 w 2289"/>
                  <a:gd name="T23" fmla="*/ 2622 h 2622"/>
                  <a:gd name="T24" fmla="*/ 383 w 2289"/>
                  <a:gd name="T25" fmla="*/ 2590 h 2622"/>
                  <a:gd name="T26" fmla="*/ 142 w 2289"/>
                  <a:gd name="T27" fmla="*/ 1843 h 2622"/>
                  <a:gd name="T28" fmla="*/ 1 w 2289"/>
                  <a:gd name="T29" fmla="*/ 438 h 2622"/>
                  <a:gd name="T30" fmla="*/ 62 w 2289"/>
                  <a:gd name="T31" fmla="*/ 369 h 2622"/>
                  <a:gd name="T32" fmla="*/ 1240 w 2289"/>
                  <a:gd name="T33" fmla="*/ 277 h 2622"/>
                  <a:gd name="T34" fmla="*/ 1241 w 2289"/>
                  <a:gd name="T35" fmla="*/ 462 h 2622"/>
                  <a:gd name="T36" fmla="*/ 1301 w 2289"/>
                  <a:gd name="T37" fmla="*/ 623 h 2622"/>
                  <a:gd name="T38" fmla="*/ 902 w 2289"/>
                  <a:gd name="T39" fmla="*/ 941 h 2622"/>
                  <a:gd name="T40" fmla="*/ 892 w 2289"/>
                  <a:gd name="T41" fmla="*/ 1035 h 2622"/>
                  <a:gd name="T42" fmla="*/ 944 w 2289"/>
                  <a:gd name="T43" fmla="*/ 1060 h 2622"/>
                  <a:gd name="T44" fmla="*/ 985 w 2289"/>
                  <a:gd name="T45" fmla="*/ 1046 h 2622"/>
                  <a:gd name="T46" fmla="*/ 1384 w 2289"/>
                  <a:gd name="T47" fmla="*/ 728 h 2622"/>
                  <a:gd name="T48" fmla="*/ 1733 w 2289"/>
                  <a:gd name="T49" fmla="*/ 871 h 2622"/>
                  <a:gd name="T50" fmla="*/ 1827 w 2289"/>
                  <a:gd name="T51" fmla="*/ 862 h 2622"/>
                  <a:gd name="T52" fmla="*/ 1884 w 2289"/>
                  <a:gd name="T53" fmla="*/ 848 h 2622"/>
                  <a:gd name="T54" fmla="*/ 1920 w 2289"/>
                  <a:gd name="T55" fmla="*/ 1210 h 2622"/>
                  <a:gd name="T56" fmla="*/ 2272 w 2289"/>
                  <a:gd name="T57" fmla="*/ 2093 h 2622"/>
                  <a:gd name="T58" fmla="*/ 2282 w 2289"/>
                  <a:gd name="T59" fmla="*/ 2156 h 2622"/>
                  <a:gd name="T60" fmla="*/ 1363 w 2289"/>
                  <a:gd name="T61" fmla="*/ 1918 h 2622"/>
                  <a:gd name="T62" fmla="*/ 1283 w 2289"/>
                  <a:gd name="T63" fmla="*/ 1869 h 2622"/>
                  <a:gd name="T64" fmla="*/ 578 w 2289"/>
                  <a:gd name="T65" fmla="*/ 2039 h 2622"/>
                  <a:gd name="T66" fmla="*/ 529 w 2289"/>
                  <a:gd name="T67" fmla="*/ 2120 h 2622"/>
                  <a:gd name="T68" fmla="*/ 593 w 2289"/>
                  <a:gd name="T69" fmla="*/ 2171 h 2622"/>
                  <a:gd name="T70" fmla="*/ 609 w 2289"/>
                  <a:gd name="T71" fmla="*/ 2169 h 2622"/>
                  <a:gd name="T72" fmla="*/ 1314 w 2289"/>
                  <a:gd name="T73" fmla="*/ 1998 h 2622"/>
                  <a:gd name="T74" fmla="*/ 1363 w 2289"/>
                  <a:gd name="T75" fmla="*/ 1918 h 2622"/>
                  <a:gd name="T76" fmla="*/ 1579 w 2289"/>
                  <a:gd name="T77" fmla="*/ 1369 h 2622"/>
                  <a:gd name="T78" fmla="*/ 1500 w 2289"/>
                  <a:gd name="T79" fmla="*/ 1317 h 2622"/>
                  <a:gd name="T80" fmla="*/ 440 w 2289"/>
                  <a:gd name="T81" fmla="*/ 1537 h 2622"/>
                  <a:gd name="T82" fmla="*/ 388 w 2289"/>
                  <a:gd name="T83" fmla="*/ 1616 h 2622"/>
                  <a:gd name="T84" fmla="*/ 453 w 2289"/>
                  <a:gd name="T85" fmla="*/ 1669 h 2622"/>
                  <a:gd name="T86" fmla="*/ 467 w 2289"/>
                  <a:gd name="T87" fmla="*/ 1668 h 2622"/>
                  <a:gd name="T88" fmla="*/ 1527 w 2289"/>
                  <a:gd name="T89" fmla="*/ 1448 h 2622"/>
                  <a:gd name="T90" fmla="*/ 1579 w 2289"/>
                  <a:gd name="T91" fmla="*/ 1369 h 2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89" h="2622">
                    <a:moveTo>
                      <a:pt x="1372" y="437"/>
                    </a:moveTo>
                    <a:cubicBezTo>
                      <a:pt x="1353" y="340"/>
                      <a:pt x="1374" y="242"/>
                      <a:pt x="1430" y="161"/>
                    </a:cubicBezTo>
                    <a:cubicBezTo>
                      <a:pt x="1485" y="79"/>
                      <a:pt x="1569" y="25"/>
                      <a:pt x="1666" y="6"/>
                    </a:cubicBezTo>
                    <a:cubicBezTo>
                      <a:pt x="1689" y="2"/>
                      <a:pt x="1712" y="0"/>
                      <a:pt x="1734" y="0"/>
                    </a:cubicBezTo>
                    <a:cubicBezTo>
                      <a:pt x="1911" y="0"/>
                      <a:pt x="2064" y="126"/>
                      <a:pt x="2096" y="301"/>
                    </a:cubicBezTo>
                    <a:cubicBezTo>
                      <a:pt x="2134" y="500"/>
                      <a:pt x="2002" y="694"/>
                      <a:pt x="1802" y="731"/>
                    </a:cubicBezTo>
                    <a:cubicBezTo>
                      <a:pt x="1779" y="735"/>
                      <a:pt x="1756" y="738"/>
                      <a:pt x="1733" y="738"/>
                    </a:cubicBezTo>
                    <a:cubicBezTo>
                      <a:pt x="1557" y="738"/>
                      <a:pt x="1404" y="611"/>
                      <a:pt x="1372" y="437"/>
                    </a:cubicBezTo>
                    <a:close/>
                    <a:moveTo>
                      <a:pt x="2282" y="2156"/>
                    </a:moveTo>
                    <a:cubicBezTo>
                      <a:pt x="2274" y="2177"/>
                      <a:pt x="2256" y="2194"/>
                      <a:pt x="2234" y="2199"/>
                    </a:cubicBezTo>
                    <a:lnTo>
                      <a:pt x="455" y="2620"/>
                    </a:lnTo>
                    <a:cubicBezTo>
                      <a:pt x="450" y="2622"/>
                      <a:pt x="445" y="2622"/>
                      <a:pt x="440" y="2622"/>
                    </a:cubicBezTo>
                    <a:cubicBezTo>
                      <a:pt x="417" y="2622"/>
                      <a:pt x="395" y="2610"/>
                      <a:pt x="383" y="2590"/>
                    </a:cubicBezTo>
                    <a:cubicBezTo>
                      <a:pt x="378" y="2582"/>
                      <a:pt x="258" y="2381"/>
                      <a:pt x="142" y="1843"/>
                    </a:cubicBezTo>
                    <a:cubicBezTo>
                      <a:pt x="26" y="1310"/>
                      <a:pt x="2" y="473"/>
                      <a:pt x="1" y="438"/>
                    </a:cubicBezTo>
                    <a:cubicBezTo>
                      <a:pt x="0" y="402"/>
                      <a:pt x="27" y="372"/>
                      <a:pt x="62" y="369"/>
                    </a:cubicBezTo>
                    <a:lnTo>
                      <a:pt x="1240" y="277"/>
                    </a:lnTo>
                    <a:cubicBezTo>
                      <a:pt x="1229" y="337"/>
                      <a:pt x="1229" y="399"/>
                      <a:pt x="1241" y="462"/>
                    </a:cubicBezTo>
                    <a:cubicBezTo>
                      <a:pt x="1252" y="520"/>
                      <a:pt x="1272" y="574"/>
                      <a:pt x="1301" y="623"/>
                    </a:cubicBezTo>
                    <a:lnTo>
                      <a:pt x="902" y="941"/>
                    </a:lnTo>
                    <a:cubicBezTo>
                      <a:pt x="873" y="964"/>
                      <a:pt x="869" y="1006"/>
                      <a:pt x="892" y="1035"/>
                    </a:cubicBezTo>
                    <a:cubicBezTo>
                      <a:pt x="905" y="1052"/>
                      <a:pt x="924" y="1060"/>
                      <a:pt x="944" y="1060"/>
                    </a:cubicBezTo>
                    <a:cubicBezTo>
                      <a:pt x="958" y="1060"/>
                      <a:pt x="973" y="1055"/>
                      <a:pt x="985" y="1046"/>
                    </a:cubicBezTo>
                    <a:lnTo>
                      <a:pt x="1384" y="728"/>
                    </a:lnTo>
                    <a:cubicBezTo>
                      <a:pt x="1475" y="817"/>
                      <a:pt x="1599" y="871"/>
                      <a:pt x="1733" y="871"/>
                    </a:cubicBezTo>
                    <a:cubicBezTo>
                      <a:pt x="1765" y="871"/>
                      <a:pt x="1796" y="868"/>
                      <a:pt x="1827" y="862"/>
                    </a:cubicBezTo>
                    <a:cubicBezTo>
                      <a:pt x="1846" y="858"/>
                      <a:pt x="1865" y="854"/>
                      <a:pt x="1884" y="848"/>
                    </a:cubicBezTo>
                    <a:cubicBezTo>
                      <a:pt x="1893" y="958"/>
                      <a:pt x="1905" y="1080"/>
                      <a:pt x="1920" y="1210"/>
                    </a:cubicBezTo>
                    <a:cubicBezTo>
                      <a:pt x="1979" y="1715"/>
                      <a:pt x="2269" y="2089"/>
                      <a:pt x="2272" y="2093"/>
                    </a:cubicBezTo>
                    <a:cubicBezTo>
                      <a:pt x="2286" y="2111"/>
                      <a:pt x="2289" y="2135"/>
                      <a:pt x="2282" y="2156"/>
                    </a:cubicBezTo>
                    <a:close/>
                    <a:moveTo>
                      <a:pt x="1363" y="1918"/>
                    </a:moveTo>
                    <a:cubicBezTo>
                      <a:pt x="1355" y="1882"/>
                      <a:pt x="1319" y="1860"/>
                      <a:pt x="1283" y="1869"/>
                    </a:cubicBezTo>
                    <a:lnTo>
                      <a:pt x="578" y="2039"/>
                    </a:lnTo>
                    <a:cubicBezTo>
                      <a:pt x="542" y="2048"/>
                      <a:pt x="520" y="2084"/>
                      <a:pt x="529" y="2120"/>
                    </a:cubicBezTo>
                    <a:cubicBezTo>
                      <a:pt x="536" y="2150"/>
                      <a:pt x="563" y="2171"/>
                      <a:pt x="593" y="2171"/>
                    </a:cubicBezTo>
                    <a:cubicBezTo>
                      <a:pt x="598" y="2171"/>
                      <a:pt x="604" y="2170"/>
                      <a:pt x="609" y="2169"/>
                    </a:cubicBezTo>
                    <a:lnTo>
                      <a:pt x="1314" y="1998"/>
                    </a:lnTo>
                    <a:cubicBezTo>
                      <a:pt x="1350" y="1990"/>
                      <a:pt x="1372" y="1954"/>
                      <a:pt x="1363" y="1918"/>
                    </a:cubicBezTo>
                    <a:close/>
                    <a:moveTo>
                      <a:pt x="1579" y="1369"/>
                    </a:moveTo>
                    <a:cubicBezTo>
                      <a:pt x="1571" y="1333"/>
                      <a:pt x="1536" y="1309"/>
                      <a:pt x="1500" y="1317"/>
                    </a:cubicBezTo>
                    <a:lnTo>
                      <a:pt x="440" y="1537"/>
                    </a:lnTo>
                    <a:cubicBezTo>
                      <a:pt x="404" y="1544"/>
                      <a:pt x="381" y="1580"/>
                      <a:pt x="388" y="1616"/>
                    </a:cubicBezTo>
                    <a:cubicBezTo>
                      <a:pt x="395" y="1647"/>
                      <a:pt x="422" y="1669"/>
                      <a:pt x="453" y="1669"/>
                    </a:cubicBezTo>
                    <a:cubicBezTo>
                      <a:pt x="458" y="1669"/>
                      <a:pt x="462" y="1668"/>
                      <a:pt x="467" y="1668"/>
                    </a:cubicBezTo>
                    <a:lnTo>
                      <a:pt x="1527" y="1448"/>
                    </a:lnTo>
                    <a:cubicBezTo>
                      <a:pt x="1563" y="1440"/>
                      <a:pt x="1586" y="1405"/>
                      <a:pt x="1579" y="1369"/>
                    </a:cubicBezTo>
                    <a:close/>
                  </a:path>
                </a:pathLst>
              </a:custGeom>
              <a:solidFill>
                <a:schemeClr val="tx2">
                  <a:alpha val="40000"/>
                </a:schemeClr>
              </a:solidFill>
              <a:ln w="12700" cap="flat">
                <a:noFill/>
                <a:miter lim="400000"/>
              </a:ln>
              <a:effectLst/>
            </p:spPr>
            <p:txBody>
              <a:bodyPr wrap="square" lIns="38100" tIns="38100" rIns="38100" bIns="38100" numCol="1"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900">
                  <a:cs typeface="+mn-ea"/>
                  <a:sym typeface="+mn-lt"/>
                </a:endParaRPr>
              </a:p>
            </p:txBody>
          </p:sp>
          <p:sp>
            <p:nvSpPr>
              <p:cNvPr id="23" name="islide-8">
                <a:extLst>
                  <a:ext uri="{FF2B5EF4-FFF2-40B4-BE49-F238E27FC236}">
                    <a16:creationId xmlns:a16="http://schemas.microsoft.com/office/drawing/2014/main" id="{D4B0DD88-56A3-E133-175E-72035A4AA490}"/>
                  </a:ext>
                </a:extLst>
              </p:cNvPr>
              <p:cNvSpPr/>
              <p:nvPr/>
            </p:nvSpPr>
            <p:spPr>
              <a:xfrm>
                <a:off x="4295493" y="4768515"/>
                <a:ext cx="511236" cy="511237"/>
              </a:xfrm>
              <a:prstGeom prst="ellipse">
                <a:avLst/>
              </a:prstGeom>
              <a:solidFill>
                <a:schemeClr val="accent2">
                  <a:lumMod val="60000"/>
                  <a:lumOff val="40000"/>
                </a:schemeClr>
              </a:solidFill>
              <a:ln w="12700" cap="flat">
                <a:noFill/>
                <a:miter lim="400000"/>
              </a:ln>
              <a:effectLst/>
            </p:spPr>
            <p:txBody>
              <a:bodyPr wrap="square" lIns="38100" tIns="38100" rIns="38100" bIns="38100" numCol="1" anchor="ctr">
                <a:noAutofit/>
              </a:bodyPr>
              <a:lstStyle/>
              <a:p>
                <a:endParaRPr sz="900">
                  <a:cs typeface="+mn-ea"/>
                  <a:sym typeface="+mn-lt"/>
                </a:endParaRPr>
              </a:p>
            </p:txBody>
          </p:sp>
          <p:sp>
            <p:nvSpPr>
              <p:cNvPr id="24" name="islide-9">
                <a:extLst>
                  <a:ext uri="{FF2B5EF4-FFF2-40B4-BE49-F238E27FC236}">
                    <a16:creationId xmlns:a16="http://schemas.microsoft.com/office/drawing/2014/main" id="{915B6EDE-0BAA-281F-11C9-45012BF33B53}"/>
                  </a:ext>
                </a:extLst>
              </p:cNvPr>
              <p:cNvSpPr/>
              <p:nvPr/>
            </p:nvSpPr>
            <p:spPr>
              <a:xfrm>
                <a:off x="7359930" y="4768515"/>
                <a:ext cx="511236" cy="511237"/>
              </a:xfrm>
              <a:prstGeom prst="ellipse">
                <a:avLst/>
              </a:prstGeom>
              <a:solidFill>
                <a:schemeClr val="accent3">
                  <a:lumMod val="60000"/>
                  <a:lumOff val="40000"/>
                </a:schemeClr>
              </a:solidFill>
              <a:ln w="12700" cap="flat">
                <a:noFill/>
                <a:miter lim="400000"/>
              </a:ln>
              <a:effectLst/>
            </p:spPr>
            <p:txBody>
              <a:bodyPr wrap="square" lIns="38100" tIns="38100" rIns="38100" bIns="38100" numCol="1" anchor="ctr">
                <a:noAutofit/>
              </a:bodyPr>
              <a:lstStyle/>
              <a:p>
                <a:endParaRPr sz="900">
                  <a:cs typeface="+mn-ea"/>
                  <a:sym typeface="+mn-lt"/>
                </a:endParaRPr>
              </a:p>
            </p:txBody>
          </p:sp>
          <p:sp>
            <p:nvSpPr>
              <p:cNvPr id="38" name="islide-11">
                <a:extLst>
                  <a:ext uri="{FF2B5EF4-FFF2-40B4-BE49-F238E27FC236}">
                    <a16:creationId xmlns:a16="http://schemas.microsoft.com/office/drawing/2014/main" id="{D64802D2-357C-B516-47E7-9185F9F87E3D}"/>
                  </a:ext>
                </a:extLst>
              </p:cNvPr>
              <p:cNvSpPr/>
              <p:nvPr/>
            </p:nvSpPr>
            <p:spPr>
              <a:xfrm rot="13500000">
                <a:off x="6626401" y="5641406"/>
                <a:ext cx="108004" cy="1080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tx2">
                  <a:alpha val="40000"/>
                </a:schemeClr>
              </a:solidFill>
              <a:ln w="12700" cap="flat">
                <a:noFill/>
                <a:miter lim="400000"/>
              </a:ln>
              <a:effectLst/>
            </p:spPr>
            <p:txBody>
              <a:bodyPr wrap="square" lIns="38100" tIns="38100" rIns="38100" bIns="38100" numCol="1" anchor="ctr">
                <a:noAutofit/>
              </a:bodyPr>
              <a:lstStyle/>
              <a:p>
                <a:pPr algn="ctr">
                  <a:defRPr sz="3200">
                    <a:solidFill>
                      <a:srgbClr val="FFFFFF"/>
                    </a:solidFill>
                    <a:latin typeface="Helvetica Light"/>
                    <a:ea typeface="Helvetica Light"/>
                    <a:cs typeface="Helvetica Light"/>
                    <a:sym typeface="Helvetica Light"/>
                  </a:defRPr>
                </a:pPr>
                <a:endParaRPr sz="1600">
                  <a:cs typeface="+mn-ea"/>
                  <a:sym typeface="+mn-lt"/>
                </a:endParaRPr>
              </a:p>
            </p:txBody>
          </p:sp>
          <p:sp>
            <p:nvSpPr>
              <p:cNvPr id="36" name="islide-13">
                <a:extLst>
                  <a:ext uri="{FF2B5EF4-FFF2-40B4-BE49-F238E27FC236}">
                    <a16:creationId xmlns:a16="http://schemas.microsoft.com/office/drawing/2014/main" id="{3F091252-F881-9B47-5F5C-A4F119930D86}"/>
                  </a:ext>
                </a:extLst>
              </p:cNvPr>
              <p:cNvSpPr/>
              <p:nvPr/>
            </p:nvSpPr>
            <p:spPr>
              <a:xfrm rot="6333119">
                <a:off x="7115725" y="2830717"/>
                <a:ext cx="108004" cy="1080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tx2">
                  <a:alpha val="40000"/>
                </a:schemeClr>
              </a:solidFill>
              <a:ln w="12700" cap="flat">
                <a:noFill/>
                <a:miter lim="400000"/>
              </a:ln>
              <a:effectLst/>
            </p:spPr>
            <p:txBody>
              <a:bodyPr wrap="square" lIns="38100" tIns="38100" rIns="38100" bIns="38100" numCol="1" anchor="ctr">
                <a:noAutofit/>
              </a:bodyPr>
              <a:lstStyle/>
              <a:p>
                <a:pPr algn="ctr">
                  <a:defRPr sz="3200">
                    <a:solidFill>
                      <a:srgbClr val="FFFFFF"/>
                    </a:solidFill>
                    <a:latin typeface="Helvetica Light"/>
                    <a:ea typeface="Helvetica Light"/>
                    <a:cs typeface="Helvetica Light"/>
                    <a:sym typeface="Helvetica Light"/>
                  </a:defRPr>
                </a:pPr>
                <a:endParaRPr sz="1600">
                  <a:cs typeface="+mn-ea"/>
                  <a:sym typeface="+mn-lt"/>
                </a:endParaRPr>
              </a:p>
            </p:txBody>
          </p:sp>
          <p:sp>
            <p:nvSpPr>
              <p:cNvPr id="34" name="islide-15">
                <a:extLst>
                  <a:ext uri="{FF2B5EF4-FFF2-40B4-BE49-F238E27FC236}">
                    <a16:creationId xmlns:a16="http://schemas.microsoft.com/office/drawing/2014/main" id="{66BD410B-93B2-AA78-8568-317BFFC464B6}"/>
                  </a:ext>
                </a:extLst>
              </p:cNvPr>
              <p:cNvSpPr/>
              <p:nvPr/>
            </p:nvSpPr>
            <p:spPr>
              <a:xfrm rot="20659695">
                <a:off x="4454847" y="3708263"/>
                <a:ext cx="108004" cy="1080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tx2">
                  <a:alpha val="40000"/>
                </a:schemeClr>
              </a:solidFill>
              <a:ln w="12700" cap="flat">
                <a:noFill/>
                <a:miter lim="400000"/>
              </a:ln>
              <a:effectLst/>
            </p:spPr>
            <p:txBody>
              <a:bodyPr wrap="square" lIns="38100" tIns="38100" rIns="38100" bIns="38100" numCol="1" anchor="ctr">
                <a:noAutofit/>
              </a:bodyPr>
              <a:lstStyle/>
              <a:p>
                <a:pPr algn="ctr">
                  <a:defRPr sz="3200">
                    <a:solidFill>
                      <a:srgbClr val="FFFFFF"/>
                    </a:solidFill>
                    <a:latin typeface="Helvetica Light"/>
                    <a:ea typeface="Helvetica Light"/>
                    <a:cs typeface="Helvetica Light"/>
                    <a:sym typeface="Helvetica Light"/>
                  </a:defRPr>
                </a:pPr>
                <a:endParaRPr sz="1600">
                  <a:cs typeface="+mn-ea"/>
                  <a:sym typeface="+mn-lt"/>
                </a:endParaRPr>
              </a:p>
            </p:txBody>
          </p:sp>
          <p:sp>
            <p:nvSpPr>
              <p:cNvPr id="26" name="islide-16">
                <a:extLst>
                  <a:ext uri="{FF2B5EF4-FFF2-40B4-BE49-F238E27FC236}">
                    <a16:creationId xmlns:a16="http://schemas.microsoft.com/office/drawing/2014/main" id="{0D3D3EB3-387A-A081-29E7-EE43F38FB8A1}"/>
                  </a:ext>
                </a:extLst>
              </p:cNvPr>
              <p:cNvSpPr/>
              <p:nvPr/>
            </p:nvSpPr>
            <p:spPr>
              <a:xfrm>
                <a:off x="5370446" y="3369919"/>
                <a:ext cx="1425910" cy="1426041"/>
              </a:xfrm>
              <a:custGeom>
                <a:avLst/>
                <a:gdLst/>
                <a:ahLst/>
                <a:cxnLst>
                  <a:cxn ang="0">
                    <a:pos x="wd2" y="hd2"/>
                  </a:cxn>
                  <a:cxn ang="5400000">
                    <a:pos x="wd2" y="hd2"/>
                  </a:cxn>
                  <a:cxn ang="10800000">
                    <a:pos x="wd2" y="hd2"/>
                  </a:cxn>
                  <a:cxn ang="16200000">
                    <a:pos x="wd2" y="hd2"/>
                  </a:cxn>
                </a:cxnLst>
                <a:rect l="0" t="0" r="r" b="b"/>
                <a:pathLst>
                  <a:path w="19679" h="20595" extrusionOk="0">
                    <a:moveTo>
                      <a:pt x="9838" y="0"/>
                    </a:moveTo>
                    <a:cubicBezTo>
                      <a:pt x="7319" y="0"/>
                      <a:pt x="4803" y="1007"/>
                      <a:pt x="2882" y="3018"/>
                    </a:cubicBezTo>
                    <a:cubicBezTo>
                      <a:pt x="-961" y="7039"/>
                      <a:pt x="-961" y="13558"/>
                      <a:pt x="2882" y="17579"/>
                    </a:cubicBezTo>
                    <a:cubicBezTo>
                      <a:pt x="6724" y="21600"/>
                      <a:pt x="12954" y="21600"/>
                      <a:pt x="16796" y="17579"/>
                    </a:cubicBezTo>
                    <a:cubicBezTo>
                      <a:pt x="20639" y="13558"/>
                      <a:pt x="20639" y="7039"/>
                      <a:pt x="16796" y="3018"/>
                    </a:cubicBezTo>
                    <a:cubicBezTo>
                      <a:pt x="14875" y="1007"/>
                      <a:pt x="12356" y="0"/>
                      <a:pt x="9838" y="0"/>
                    </a:cubicBezTo>
                    <a:close/>
                    <a:moveTo>
                      <a:pt x="9838" y="903"/>
                    </a:moveTo>
                    <a:cubicBezTo>
                      <a:pt x="12135" y="903"/>
                      <a:pt x="14433" y="1820"/>
                      <a:pt x="16186" y="3654"/>
                    </a:cubicBezTo>
                    <a:cubicBezTo>
                      <a:pt x="19692" y="7323"/>
                      <a:pt x="19692" y="13271"/>
                      <a:pt x="16186" y="16940"/>
                    </a:cubicBezTo>
                    <a:cubicBezTo>
                      <a:pt x="12680" y="20608"/>
                      <a:pt x="6995" y="20608"/>
                      <a:pt x="3490" y="16940"/>
                    </a:cubicBezTo>
                    <a:cubicBezTo>
                      <a:pt x="-16" y="13271"/>
                      <a:pt x="-16" y="7323"/>
                      <a:pt x="3490" y="3654"/>
                    </a:cubicBezTo>
                    <a:cubicBezTo>
                      <a:pt x="5242" y="1820"/>
                      <a:pt x="7540" y="903"/>
                      <a:pt x="9838" y="903"/>
                    </a:cubicBezTo>
                    <a:close/>
                  </a:path>
                </a:pathLst>
              </a:custGeom>
              <a:solidFill>
                <a:schemeClr val="tx2">
                  <a:alpha val="20000"/>
                </a:schemeClr>
              </a:solidFill>
              <a:ln w="12700" cap="flat">
                <a:noFill/>
                <a:miter lim="400000"/>
              </a:ln>
              <a:effectLst/>
            </p:spPr>
            <p:txBody>
              <a:bodyPr wrap="square" lIns="38100" tIns="38100" rIns="38100" bIns="38100" numCol="1" anchor="ctr">
                <a:noAutofit/>
              </a:bodyPr>
              <a:lstStyle/>
              <a:p>
                <a:endParaRPr sz="900">
                  <a:cs typeface="+mn-ea"/>
                  <a:sym typeface="+mn-lt"/>
                </a:endParaRPr>
              </a:p>
            </p:txBody>
          </p:sp>
        </p:grpSp>
        <p:grpSp>
          <p:nvGrpSpPr>
            <p:cNvPr id="11" name="组合 10">
              <a:extLst>
                <a:ext uri="{FF2B5EF4-FFF2-40B4-BE49-F238E27FC236}">
                  <a16:creationId xmlns:a16="http://schemas.microsoft.com/office/drawing/2014/main" id="{49E6C0A7-EF81-8527-893D-D423D410EAE5}"/>
                </a:ext>
              </a:extLst>
            </p:cNvPr>
            <p:cNvGrpSpPr/>
            <p:nvPr/>
          </p:nvGrpSpPr>
          <p:grpSpPr>
            <a:xfrm>
              <a:off x="736601" y="4272861"/>
              <a:ext cx="2659900" cy="479625"/>
              <a:chOff x="736601" y="4272861"/>
              <a:chExt cx="2659900" cy="479625"/>
            </a:xfrm>
          </p:grpSpPr>
          <p:sp>
            <p:nvSpPr>
              <p:cNvPr id="14" name="Shape1">
                <a:extLst>
                  <a:ext uri="{FF2B5EF4-FFF2-40B4-BE49-F238E27FC236}">
                    <a16:creationId xmlns:a16="http://schemas.microsoft.com/office/drawing/2014/main" id="{57DC9FA0-B5D6-8400-4964-1426CD17ABC0}"/>
                  </a:ext>
                </a:extLst>
              </p:cNvPr>
              <p:cNvSpPr>
                <a:spLocks noChangeAspect="1"/>
              </p:cNvSpPr>
              <p:nvPr/>
            </p:nvSpPr>
            <p:spPr>
              <a:xfrm>
                <a:off x="736601" y="4324526"/>
                <a:ext cx="180000" cy="180000"/>
              </a:xfrm>
              <a:prstGeom prst="ellipse">
                <a:avLst/>
              </a:prstGeom>
              <a:solidFill>
                <a:schemeClr val="accent2"/>
              </a:solidFill>
              <a:ln w="12700" cap="flat">
                <a:noFill/>
                <a:miter lim="400000"/>
              </a:ln>
              <a:effectLst/>
            </p:spPr>
            <p:txBody>
              <a:bodyPr wrap="square" lIns="38100" tIns="38100" rIns="38100" bIns="38100" numCol="1" anchor="ctr">
                <a:noAutofit/>
              </a:bodyPr>
              <a:lstStyle/>
              <a:p>
                <a:pPr>
                  <a:defRPr sz="3200">
                    <a:solidFill>
                      <a:srgbClr val="FFFFFF"/>
                    </a:solidFill>
                  </a:defRPr>
                </a:pPr>
                <a:endParaRPr sz="1600">
                  <a:cs typeface="+mn-ea"/>
                  <a:sym typeface="+mn-lt"/>
                </a:endParaRPr>
              </a:p>
            </p:txBody>
          </p:sp>
          <p:sp>
            <p:nvSpPr>
              <p:cNvPr id="15" name="Bullet1">
                <a:extLst>
                  <a:ext uri="{FF2B5EF4-FFF2-40B4-BE49-F238E27FC236}">
                    <a16:creationId xmlns:a16="http://schemas.microsoft.com/office/drawing/2014/main" id="{00D25FB8-8F68-3528-370F-3F08336DA3C8}"/>
                  </a:ext>
                </a:extLst>
              </p:cNvPr>
              <p:cNvSpPr txBox="1"/>
              <p:nvPr/>
            </p:nvSpPr>
            <p:spPr>
              <a:xfrm>
                <a:off x="1003946" y="4272861"/>
                <a:ext cx="2392555" cy="479625"/>
              </a:xfrm>
              <a:prstGeom prst="rect">
                <a:avLst/>
              </a:prstGeom>
              <a:noFill/>
            </p:spPr>
            <p:txBody>
              <a:bodyPr wrap="square" lIns="91440" tIns="45720" rIns="91440" bIns="45720" rtlCol="0" anchor="b" anchorCtr="0">
                <a:noAutofit/>
              </a:bodyPr>
              <a:lstStyle/>
              <a:p>
                <a:r>
                  <a:rPr lang="zh-CN" altLang="en-US" sz="2200" b="1" dirty="0">
                    <a:solidFill>
                      <a:srgbClr val="0070C0"/>
                    </a:solidFill>
                    <a:latin typeface="Arial" panose="020B0604020202020204" pitchFamily="34" charset="0"/>
                    <a:ea typeface="微软雅黑" panose="020B0503020204020204" pitchFamily="34" charset="-122"/>
                    <a:cs typeface="+mn-ea"/>
                    <a:sym typeface="+mn-lt"/>
                  </a:rPr>
                  <a:t>坚守推广原则</a:t>
                </a:r>
                <a:endParaRPr lang="en-US" altLang="zh-CN" sz="2200" b="1" dirty="0">
                  <a:solidFill>
                    <a:srgbClr val="0070C0"/>
                  </a:solidFill>
                  <a:latin typeface="Arial" panose="020B0604020202020204" pitchFamily="34" charset="0"/>
                  <a:ea typeface="微软雅黑" panose="020B0503020204020204" pitchFamily="34" charset="-122"/>
                  <a:cs typeface="+mn-ea"/>
                  <a:sym typeface="+mn-lt"/>
                </a:endParaRPr>
              </a:p>
              <a:p>
                <a:r>
                  <a:rPr lang="zh-CN" altLang="en-US" sz="2200" b="1" dirty="0">
                    <a:solidFill>
                      <a:srgbClr val="0070C0"/>
                    </a:solidFill>
                    <a:latin typeface="Arial" panose="020B0604020202020204" pitchFamily="34" charset="0"/>
                    <a:ea typeface="微软雅黑" panose="020B0503020204020204" pitchFamily="34" charset="-122"/>
                    <a:cs typeface="+mn-ea"/>
                    <a:sym typeface="+mn-lt"/>
                  </a:rPr>
                  <a:t>把握营销底线</a:t>
                </a:r>
              </a:p>
            </p:txBody>
          </p:sp>
        </p:grpSp>
        <p:grpSp>
          <p:nvGrpSpPr>
            <p:cNvPr id="12" name="组合 11">
              <a:extLst>
                <a:ext uri="{FF2B5EF4-FFF2-40B4-BE49-F238E27FC236}">
                  <a16:creationId xmlns:a16="http://schemas.microsoft.com/office/drawing/2014/main" id="{59F92E2C-7B48-2E7F-F5FD-9692109AFC37}"/>
                </a:ext>
              </a:extLst>
            </p:cNvPr>
            <p:cNvGrpSpPr/>
            <p:nvPr/>
          </p:nvGrpSpPr>
          <p:grpSpPr>
            <a:xfrm>
              <a:off x="7947366" y="1658650"/>
              <a:ext cx="2674264" cy="479625"/>
              <a:chOff x="7947366" y="1658650"/>
              <a:chExt cx="2674264" cy="479625"/>
            </a:xfrm>
          </p:grpSpPr>
          <p:sp>
            <p:nvSpPr>
              <p:cNvPr id="30" name="Shape2">
                <a:extLst>
                  <a:ext uri="{FF2B5EF4-FFF2-40B4-BE49-F238E27FC236}">
                    <a16:creationId xmlns:a16="http://schemas.microsoft.com/office/drawing/2014/main" id="{5DC2D9A1-04DF-C824-227A-C5BA6DD2989A}"/>
                  </a:ext>
                </a:extLst>
              </p:cNvPr>
              <p:cNvSpPr>
                <a:spLocks noChangeAspect="1"/>
              </p:cNvSpPr>
              <p:nvPr/>
            </p:nvSpPr>
            <p:spPr>
              <a:xfrm>
                <a:off x="7947366" y="1689580"/>
                <a:ext cx="180000" cy="180000"/>
              </a:xfrm>
              <a:prstGeom prst="ellipse">
                <a:avLst/>
              </a:prstGeom>
              <a:solidFill>
                <a:schemeClr val="accent1"/>
              </a:solidFill>
              <a:ln w="12700" cap="flat">
                <a:noFill/>
                <a:miter lim="400000"/>
              </a:ln>
              <a:effectLst/>
            </p:spPr>
            <p:txBody>
              <a:bodyPr wrap="square" lIns="38100" tIns="38100" rIns="38100" bIns="38100" numCol="1" anchor="ctr">
                <a:noAutofit/>
              </a:bodyPr>
              <a:lstStyle/>
              <a:p>
                <a:pPr>
                  <a:defRPr sz="3200">
                    <a:solidFill>
                      <a:srgbClr val="FFFFFF"/>
                    </a:solidFill>
                  </a:defRPr>
                </a:pPr>
                <a:endParaRPr sz="1600">
                  <a:cs typeface="+mn-ea"/>
                  <a:sym typeface="+mn-lt"/>
                </a:endParaRPr>
              </a:p>
            </p:txBody>
          </p:sp>
          <p:sp>
            <p:nvSpPr>
              <p:cNvPr id="31" name="Bullet2">
                <a:extLst>
                  <a:ext uri="{FF2B5EF4-FFF2-40B4-BE49-F238E27FC236}">
                    <a16:creationId xmlns:a16="http://schemas.microsoft.com/office/drawing/2014/main" id="{7BAD8A96-A2B6-7789-BCC9-FB441170E2DB}"/>
                  </a:ext>
                </a:extLst>
              </p:cNvPr>
              <p:cNvSpPr txBox="1"/>
              <p:nvPr/>
            </p:nvSpPr>
            <p:spPr>
              <a:xfrm>
                <a:off x="8229075" y="1658650"/>
                <a:ext cx="2392555" cy="479625"/>
              </a:xfrm>
              <a:prstGeom prst="rect">
                <a:avLst/>
              </a:prstGeom>
              <a:noFill/>
            </p:spPr>
            <p:txBody>
              <a:bodyPr wrap="square" lIns="91440" tIns="45720" rIns="91440" bIns="45720" rtlCol="0" anchor="b" anchorCtr="0">
                <a:noAutofit/>
              </a:bodyPr>
              <a:lstStyle/>
              <a:p>
                <a:r>
                  <a:rPr lang="zh-CN" altLang="en-US" sz="2200" b="1" dirty="0">
                    <a:solidFill>
                      <a:srgbClr val="0070C0"/>
                    </a:solidFill>
                  </a:rPr>
                  <a:t>分析目标用户</a:t>
                </a:r>
                <a:endParaRPr lang="en-US" altLang="zh-CN" sz="2200" b="1" dirty="0">
                  <a:solidFill>
                    <a:srgbClr val="0070C0"/>
                  </a:solidFill>
                </a:endParaRPr>
              </a:p>
              <a:p>
                <a:r>
                  <a:rPr lang="zh-CN" altLang="en-US" sz="2200" b="1" dirty="0">
                    <a:solidFill>
                      <a:srgbClr val="0070C0"/>
                    </a:solidFill>
                  </a:rPr>
                  <a:t>考虑受众心理</a:t>
                </a:r>
                <a:endParaRPr lang="en-US" altLang="zh-CN" sz="2200" b="1" dirty="0">
                  <a:solidFill>
                    <a:srgbClr val="0070C0"/>
                  </a:solidFill>
                </a:endParaRPr>
              </a:p>
            </p:txBody>
          </p:sp>
        </p:grpSp>
        <p:grpSp>
          <p:nvGrpSpPr>
            <p:cNvPr id="13" name="组合 12">
              <a:extLst>
                <a:ext uri="{FF2B5EF4-FFF2-40B4-BE49-F238E27FC236}">
                  <a16:creationId xmlns:a16="http://schemas.microsoft.com/office/drawing/2014/main" id="{FA816090-C379-712B-CD35-9B0B6DF8C26E}"/>
                </a:ext>
              </a:extLst>
            </p:cNvPr>
            <p:cNvGrpSpPr/>
            <p:nvPr/>
          </p:nvGrpSpPr>
          <p:grpSpPr>
            <a:xfrm>
              <a:off x="8879584" y="4316335"/>
              <a:ext cx="2662702" cy="479625"/>
              <a:chOff x="8879584" y="4316335"/>
              <a:chExt cx="2662702" cy="479625"/>
            </a:xfrm>
          </p:grpSpPr>
          <p:sp>
            <p:nvSpPr>
              <p:cNvPr id="25" name="Shape3">
                <a:extLst>
                  <a:ext uri="{FF2B5EF4-FFF2-40B4-BE49-F238E27FC236}">
                    <a16:creationId xmlns:a16="http://schemas.microsoft.com/office/drawing/2014/main" id="{E98BB402-C4E1-8716-508D-235DCD3742AF}"/>
                  </a:ext>
                </a:extLst>
              </p:cNvPr>
              <p:cNvSpPr>
                <a:spLocks noChangeAspect="1"/>
              </p:cNvSpPr>
              <p:nvPr/>
            </p:nvSpPr>
            <p:spPr>
              <a:xfrm>
                <a:off x="8879584" y="4324526"/>
                <a:ext cx="180000" cy="180000"/>
              </a:xfrm>
              <a:prstGeom prst="ellipse">
                <a:avLst/>
              </a:prstGeom>
              <a:solidFill>
                <a:schemeClr val="accent3"/>
              </a:solidFill>
              <a:ln w="12700" cap="flat">
                <a:noFill/>
                <a:miter lim="400000"/>
              </a:ln>
              <a:effectLst/>
            </p:spPr>
            <p:txBody>
              <a:bodyPr wrap="square" lIns="38100" tIns="38100" rIns="38100" bIns="38100" numCol="1" anchor="ctr">
                <a:noAutofit/>
              </a:bodyPr>
              <a:lstStyle/>
              <a:p>
                <a:pPr>
                  <a:defRPr sz="3200">
                    <a:solidFill>
                      <a:srgbClr val="FFFFFF"/>
                    </a:solidFill>
                  </a:defRPr>
                </a:pPr>
                <a:endParaRPr sz="1600">
                  <a:cs typeface="+mn-ea"/>
                  <a:sym typeface="+mn-lt"/>
                </a:endParaRPr>
              </a:p>
            </p:txBody>
          </p:sp>
          <p:sp>
            <p:nvSpPr>
              <p:cNvPr id="27" name="Bullet3">
                <a:extLst>
                  <a:ext uri="{FF2B5EF4-FFF2-40B4-BE49-F238E27FC236}">
                    <a16:creationId xmlns:a16="http://schemas.microsoft.com/office/drawing/2014/main" id="{2A204356-6E02-6D9E-8B21-5A34C63EBF54}"/>
                  </a:ext>
                </a:extLst>
              </p:cNvPr>
              <p:cNvSpPr txBox="1"/>
              <p:nvPr/>
            </p:nvSpPr>
            <p:spPr>
              <a:xfrm>
                <a:off x="9149731" y="4316335"/>
                <a:ext cx="2392555" cy="479625"/>
              </a:xfrm>
              <a:prstGeom prst="rect">
                <a:avLst/>
              </a:prstGeom>
              <a:noFill/>
            </p:spPr>
            <p:txBody>
              <a:bodyPr wrap="square" lIns="91440" tIns="45720" rIns="91440" bIns="45720" rtlCol="0" anchor="b" anchorCtr="0">
                <a:noAutofit/>
              </a:bodyPr>
              <a:lstStyle/>
              <a:p>
                <a:r>
                  <a:rPr lang="zh-CN" altLang="en-US" sz="2200" b="1" dirty="0">
                    <a:solidFill>
                      <a:srgbClr val="0070C0"/>
                    </a:solidFill>
                  </a:rPr>
                  <a:t>合理适当宣传</a:t>
                </a:r>
                <a:endParaRPr lang="en-US" altLang="zh-CN" sz="2200" b="1" dirty="0">
                  <a:solidFill>
                    <a:srgbClr val="0070C0"/>
                  </a:solidFill>
                </a:endParaRPr>
              </a:p>
              <a:p>
                <a:r>
                  <a:rPr lang="zh-CN" altLang="en-US" sz="2200" b="1" dirty="0">
                    <a:solidFill>
                      <a:srgbClr val="0070C0"/>
                    </a:solidFill>
                  </a:rPr>
                  <a:t>迎合消费者预期</a:t>
                </a:r>
              </a:p>
            </p:txBody>
          </p:sp>
        </p:grpSp>
      </p:grpSp>
    </p:spTree>
    <p:extLst>
      <p:ext uri="{BB962C8B-B14F-4D97-AF65-F5344CB8AC3E}">
        <p14:creationId xmlns:p14="http://schemas.microsoft.com/office/powerpoint/2010/main" val="42297362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C7D87-E356-FED7-3C3F-C469DFBC9E7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CF06BBE-8D42-6ABC-B429-48E296EA4C9E}"/>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7.2.4</a:t>
            </a:r>
            <a:r>
              <a:rPr lang="zh-CN" altLang="en-US" sz="3200" dirty="0">
                <a:solidFill>
                  <a:schemeClr val="tx1"/>
                </a:solidFill>
                <a:latin typeface="Microsoft YaHei" panose="020B0503020204020204" pitchFamily="34" charset="-122"/>
                <a:ea typeface="Microsoft YaHei" panose="020B0503020204020204" pitchFamily="34" charset="-122"/>
              </a:rPr>
              <a:t>管理风险</a:t>
            </a:r>
          </a:p>
        </p:txBody>
      </p:sp>
      <p:sp>
        <p:nvSpPr>
          <p:cNvPr id="4" name="文本框 3">
            <a:extLst>
              <a:ext uri="{FF2B5EF4-FFF2-40B4-BE49-F238E27FC236}">
                <a16:creationId xmlns:a16="http://schemas.microsoft.com/office/drawing/2014/main" id="{2E9B2D01-4E7F-B6A0-0C72-DAC3A84C5E44}"/>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管理风险认知</a:t>
            </a:r>
          </a:p>
        </p:txBody>
      </p:sp>
      <p:sp>
        <p:nvSpPr>
          <p:cNvPr id="15" name="object 2">
            <a:extLst>
              <a:ext uri="{FF2B5EF4-FFF2-40B4-BE49-F238E27FC236}">
                <a16:creationId xmlns:a16="http://schemas.microsoft.com/office/drawing/2014/main" id="{EF755ADF-C157-61CC-CB9B-A4F56713BA6B}"/>
              </a:ext>
            </a:extLst>
          </p:cNvPr>
          <p:cNvSpPr txBox="1"/>
          <p:nvPr/>
        </p:nvSpPr>
        <p:spPr>
          <a:xfrm>
            <a:off x="550958" y="1877163"/>
            <a:ext cx="5772458" cy="3958861"/>
          </a:xfrm>
          <a:prstGeom prst="roundRect">
            <a:avLst>
              <a:gd name="adj" fmla="val 7423"/>
            </a:avLst>
          </a:prstGeom>
          <a:solidFill>
            <a:schemeClr val="bg1"/>
          </a:solidFill>
        </p:spPr>
        <p:txBody>
          <a:bodyPr vert="horz" wrap="square" lIns="36000" tIns="288000" rIns="0" bIns="0" rtlCol="0" anchor="ctr">
            <a:noAutofit/>
          </a:bodyPr>
          <a:lstStyle/>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管理风险是指因创新创业者或创新创业者选择的管理人员管理不善所产生的风险。管理风险对于企业的影响是十分巨大的，往往一个错误的决策会为企业发展埋下巨大的隐患。在管理企业的过程中，创新创业者除了要追求企业的发展速度之外，也要保证企业发展的稳定性。</a:t>
            </a:r>
          </a:p>
        </p:txBody>
      </p:sp>
      <p:sp>
        <p:nvSpPr>
          <p:cNvPr id="26" name="右箭头 25">
            <a:extLst>
              <a:ext uri="{FF2B5EF4-FFF2-40B4-BE49-F238E27FC236}">
                <a16:creationId xmlns:a16="http://schemas.microsoft.com/office/drawing/2014/main" id="{9CEACED3-9710-7A96-BF8D-9F046B774362}"/>
              </a:ext>
            </a:extLst>
          </p:cNvPr>
          <p:cNvSpPr/>
          <p:nvPr/>
        </p:nvSpPr>
        <p:spPr>
          <a:xfrm>
            <a:off x="0" y="1800346"/>
            <a:ext cx="5195944" cy="523220"/>
          </a:xfrm>
          <a:prstGeom prst="rightArrow">
            <a:avLst>
              <a:gd name="adj1" fmla="val 100000"/>
              <a:gd name="adj2"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effectLst/>
                <a:latin typeface="Microsoft YaHei" panose="020B0503020204020204" pitchFamily="34" charset="-122"/>
                <a:ea typeface="Microsoft YaHei" panose="020B0503020204020204" pitchFamily="34" charset="-122"/>
              </a:rPr>
              <a:t>企业既要“走得快”，也要“走得稳”</a:t>
            </a:r>
          </a:p>
        </p:txBody>
      </p:sp>
      <p:pic>
        <p:nvPicPr>
          <p:cNvPr id="7" name="图片 6">
            <a:extLst>
              <a:ext uri="{FF2B5EF4-FFF2-40B4-BE49-F238E27FC236}">
                <a16:creationId xmlns:a16="http://schemas.microsoft.com/office/drawing/2014/main" id="{CC0B60D1-9BA8-0DE3-8337-F4076B489E40}"/>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6615952" y="2506446"/>
            <a:ext cx="4978251" cy="30423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670777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C1E43-6849-E251-D9B8-BC923338215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94AADCD-BEE8-1D9A-99A5-0BC1E8966769}"/>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7.2.4</a:t>
            </a:r>
            <a:r>
              <a:rPr lang="zh-CN" altLang="en-US" sz="3200" dirty="0">
                <a:solidFill>
                  <a:schemeClr val="tx1"/>
                </a:solidFill>
                <a:latin typeface="Microsoft YaHei" panose="020B0503020204020204" pitchFamily="34" charset="-122"/>
                <a:ea typeface="Microsoft YaHei" panose="020B0503020204020204" pitchFamily="34" charset="-122"/>
              </a:rPr>
              <a:t>管理风险</a:t>
            </a:r>
          </a:p>
        </p:txBody>
      </p:sp>
      <p:sp>
        <p:nvSpPr>
          <p:cNvPr id="4" name="文本框 3">
            <a:extLst>
              <a:ext uri="{FF2B5EF4-FFF2-40B4-BE49-F238E27FC236}">
                <a16:creationId xmlns:a16="http://schemas.microsoft.com/office/drawing/2014/main" id="{79505D11-690C-C29F-8C4B-6AE6E0B2C3A7}"/>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管理风险的防范方法</a:t>
            </a:r>
          </a:p>
        </p:txBody>
      </p:sp>
      <p:sp>
        <p:nvSpPr>
          <p:cNvPr id="5" name="文本框 4">
            <a:extLst>
              <a:ext uri="{FF2B5EF4-FFF2-40B4-BE49-F238E27FC236}">
                <a16:creationId xmlns:a16="http://schemas.microsoft.com/office/drawing/2014/main" id="{ECE8D4AD-93D5-AC94-B786-6FDA9D0AE0EC}"/>
              </a:ext>
            </a:extLst>
          </p:cNvPr>
          <p:cNvSpPr txBox="1"/>
          <p:nvPr/>
        </p:nvSpPr>
        <p:spPr>
          <a:xfrm>
            <a:off x="579713" y="2207290"/>
            <a:ext cx="11146122" cy="3987438"/>
          </a:xfrm>
          <a:prstGeom prst="rect">
            <a:avLst/>
          </a:prstGeom>
          <a:noFill/>
        </p:spPr>
        <p:txBody>
          <a:bodyPr wrap="square">
            <a:spAutoFit/>
          </a:bodyPr>
          <a:lstStyle/>
          <a:p>
            <a:pPr>
              <a:lnSpc>
                <a:spcPct val="150000"/>
              </a:lnSpc>
            </a:pPr>
            <a:r>
              <a:rPr lang="zh-CN" altLang="en-US" sz="1900" dirty="0"/>
              <a:t>①通过科学的观察、记录和分析，致力于“时间动作研究”，探讨提高劳动生产率的最佳方法，制定合理的日工作量。</a:t>
            </a:r>
            <a:endParaRPr lang="en-US" altLang="zh-CN" sz="1900" dirty="0"/>
          </a:p>
          <a:p>
            <a:pPr>
              <a:lnSpc>
                <a:spcPct val="150000"/>
              </a:lnSpc>
            </a:pPr>
            <a:r>
              <a:rPr lang="zh-CN" altLang="en-US" sz="1900" dirty="0"/>
              <a:t>②挑选和培训一流员工。所谓一流员工，即适合某种工作并且愿意努力工作的员工。</a:t>
            </a:r>
            <a:endParaRPr lang="en-US" altLang="zh-CN" sz="1900" dirty="0"/>
          </a:p>
          <a:p>
            <a:pPr>
              <a:lnSpc>
                <a:spcPct val="150000"/>
              </a:lnSpc>
            </a:pPr>
            <a:r>
              <a:rPr lang="zh-CN" altLang="en-US" sz="1900" dirty="0"/>
              <a:t>③要使员工掌握标准化的操作方法，使用标准化的工具、机器和材料，同时在标准化的工作环境中操作。</a:t>
            </a:r>
            <a:endParaRPr lang="en-US" altLang="zh-CN" sz="1900" dirty="0"/>
          </a:p>
          <a:p>
            <a:pPr>
              <a:lnSpc>
                <a:spcPct val="150000"/>
              </a:lnSpc>
            </a:pPr>
            <a:r>
              <a:rPr lang="zh-CN" altLang="en-US" sz="1900" dirty="0"/>
              <a:t>④采用激励性的工资报酬制度激励员工努力工作。这主要要制定合理的工作定额，实行差别计件制，即给予完成任务的员工正常报酬，未达到标准的低报酬，超标准的高报酬，并根据工作表现调整报酬等。</a:t>
            </a:r>
            <a:endParaRPr lang="en-US" altLang="zh-CN" sz="1900" dirty="0"/>
          </a:p>
          <a:p>
            <a:pPr>
              <a:lnSpc>
                <a:spcPct val="150000"/>
              </a:lnSpc>
            </a:pPr>
            <a:r>
              <a:rPr lang="zh-CN" altLang="en-US" sz="1900" dirty="0"/>
              <a:t>⑤把计划职能和执行职能分开，以科学工作方法取代经验工作方法。</a:t>
            </a:r>
            <a:endParaRPr lang="en-US" altLang="zh-CN" sz="1900" dirty="0"/>
          </a:p>
          <a:p>
            <a:pPr>
              <a:lnSpc>
                <a:spcPct val="150000"/>
              </a:lnSpc>
            </a:pPr>
            <a:r>
              <a:rPr lang="zh-CN" altLang="en-US" sz="1900" dirty="0"/>
              <a:t>⑥实行职能工长制。一个工长负责一方面的职能管理工作，细化生产过程管理。</a:t>
            </a:r>
            <a:endParaRPr lang="en-US" altLang="zh-CN" sz="1900" dirty="0"/>
          </a:p>
          <a:p>
            <a:pPr>
              <a:lnSpc>
                <a:spcPct val="150000"/>
              </a:lnSpc>
            </a:pPr>
            <a:r>
              <a:rPr lang="zh-CN" altLang="en-US" sz="1900" dirty="0"/>
              <a:t>⑦管理控制中实行例外原则。日常事务授权部下负责，管理人员只对例外事项或重大事项保留处置权。</a:t>
            </a:r>
          </a:p>
        </p:txBody>
      </p:sp>
      <p:sp>
        <p:nvSpPr>
          <p:cNvPr id="3" name="文本框 2">
            <a:extLst>
              <a:ext uri="{FF2B5EF4-FFF2-40B4-BE49-F238E27FC236}">
                <a16:creationId xmlns:a16="http://schemas.microsoft.com/office/drawing/2014/main" id="{E56B99F9-16C3-8518-FE7F-ED27F46F8357}"/>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1</a:t>
            </a:r>
            <a:r>
              <a:rPr lang="zh-CN" altLang="en-US" sz="2200" b="1" dirty="0">
                <a:solidFill>
                  <a:srgbClr val="002060"/>
                </a:solidFill>
              </a:rPr>
              <a:t>）变经验管理为科学管理</a:t>
            </a:r>
          </a:p>
        </p:txBody>
      </p:sp>
    </p:spTree>
    <p:extLst>
      <p:ext uri="{BB962C8B-B14F-4D97-AF65-F5344CB8AC3E}">
        <p14:creationId xmlns:p14="http://schemas.microsoft.com/office/powerpoint/2010/main" val="18352038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C98BA-6CC9-C864-9972-4FBE3E2772F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68F3CE9-B5BE-410D-3BDA-FE333DEB40FE}"/>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7.2.4</a:t>
            </a:r>
            <a:r>
              <a:rPr lang="zh-CN" altLang="en-US" sz="3200" dirty="0">
                <a:solidFill>
                  <a:schemeClr val="tx1"/>
                </a:solidFill>
                <a:latin typeface="Microsoft YaHei" panose="020B0503020204020204" pitchFamily="34" charset="-122"/>
                <a:ea typeface="Microsoft YaHei" panose="020B0503020204020204" pitchFamily="34" charset="-122"/>
              </a:rPr>
              <a:t>管理风险</a:t>
            </a:r>
          </a:p>
        </p:txBody>
      </p:sp>
      <p:sp>
        <p:nvSpPr>
          <p:cNvPr id="4" name="文本框 3">
            <a:extLst>
              <a:ext uri="{FF2B5EF4-FFF2-40B4-BE49-F238E27FC236}">
                <a16:creationId xmlns:a16="http://schemas.microsoft.com/office/drawing/2014/main" id="{16712F59-86C9-4EE9-D28D-ABC2FFD7BDB7}"/>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管理风险的防范方法</a:t>
            </a:r>
          </a:p>
        </p:txBody>
      </p:sp>
      <p:sp>
        <p:nvSpPr>
          <p:cNvPr id="3" name="文本框 2">
            <a:extLst>
              <a:ext uri="{FF2B5EF4-FFF2-40B4-BE49-F238E27FC236}">
                <a16:creationId xmlns:a16="http://schemas.microsoft.com/office/drawing/2014/main" id="{D2DA73FB-6B24-56CA-6A16-7F055C410BE1}"/>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2</a:t>
            </a:r>
            <a:r>
              <a:rPr lang="zh-CN" altLang="en-US" sz="2200" b="1" dirty="0">
                <a:solidFill>
                  <a:srgbClr val="002060"/>
                </a:solidFill>
              </a:rPr>
              <a:t>）变粗放管理为精细化管理</a:t>
            </a:r>
          </a:p>
        </p:txBody>
      </p:sp>
      <p:grpSp>
        <p:nvGrpSpPr>
          <p:cNvPr id="9" name="组合 8">
            <a:extLst>
              <a:ext uri="{FF2B5EF4-FFF2-40B4-BE49-F238E27FC236}">
                <a16:creationId xmlns:a16="http://schemas.microsoft.com/office/drawing/2014/main" id="{97B6CEAE-A6CE-9B82-F630-1C9D38171758}"/>
              </a:ext>
            </a:extLst>
          </p:cNvPr>
          <p:cNvGrpSpPr/>
          <p:nvPr/>
        </p:nvGrpSpPr>
        <p:grpSpPr>
          <a:xfrm>
            <a:off x="766018" y="2170357"/>
            <a:ext cx="10513375" cy="4394200"/>
            <a:chOff x="6089650" y="-4006159"/>
            <a:chExt cx="5333999" cy="5334000"/>
          </a:xfrm>
        </p:grpSpPr>
        <p:sp>
          <p:nvSpPr>
            <p:cNvPr id="10" name="矩形 9">
              <a:extLst>
                <a:ext uri="{FF2B5EF4-FFF2-40B4-BE49-F238E27FC236}">
                  <a16:creationId xmlns:a16="http://schemas.microsoft.com/office/drawing/2014/main" id="{7E29A530-5BD0-9E50-8AE7-7B0F43C6196E}"/>
                </a:ext>
              </a:extLst>
            </p:cNvPr>
            <p:cNvSpPr/>
            <p:nvPr/>
          </p:nvSpPr>
          <p:spPr>
            <a:xfrm>
              <a:off x="6089650" y="-4006159"/>
              <a:ext cx="2539999" cy="2032000"/>
            </a:xfrm>
            <a:prstGeom prst="rect">
              <a:avLst/>
            </a:prstGeom>
          </p:spPr>
          <p:style>
            <a:lnRef idx="2">
              <a:schemeClr val="lt1">
                <a:hueOff val="0"/>
                <a:satOff val="0"/>
                <a:lumOff val="0"/>
                <a:alphaOff val="0"/>
              </a:schemeClr>
            </a:lnRef>
            <a:fillRef idx="1">
              <a:schemeClr val="accent3">
                <a:tint val="50000"/>
                <a:hueOff val="0"/>
                <a:satOff val="0"/>
                <a:lumOff val="0"/>
                <a:alphaOff val="0"/>
              </a:schemeClr>
            </a:fillRef>
            <a:effectRef idx="0">
              <a:schemeClr val="accent3">
                <a:tint val="50000"/>
                <a:hueOff val="0"/>
                <a:satOff val="0"/>
                <a:lumOff val="0"/>
                <a:alphaOff val="0"/>
              </a:schemeClr>
            </a:effectRef>
            <a:fontRef idx="minor">
              <a:schemeClr val="lt1">
                <a:hueOff val="0"/>
                <a:satOff val="0"/>
                <a:lumOff val="0"/>
                <a:alphaOff val="0"/>
              </a:schemeClr>
            </a:fontRef>
          </p:style>
          <p:txBody>
            <a:bodyPr lIns="108000" tIns="0" rIns="0" bIns="0"/>
            <a:lstStyle/>
            <a:p>
              <a:pPr>
                <a:lnSpc>
                  <a:spcPct val="150000"/>
                </a:lnSpc>
              </a:pPr>
              <a:r>
                <a:rPr lang="zh-CN" altLang="en-US" b="0" dirty="0">
                  <a:solidFill>
                    <a:schemeClr val="tx1"/>
                  </a:solidFill>
                  <a:latin typeface="Microsoft YaHei" panose="020B0503020204020204" pitchFamily="34" charset="-122"/>
                  <a:ea typeface="Microsoft YaHei" panose="020B0503020204020204" pitchFamily="34" charset="-122"/>
                </a:rPr>
                <a:t>精细化管理是建立在常规管理的基础上，并将常规管理引向深入的关键一步。精细化管理就是要求把每一项工作都抓细、量化，真正落实到行动中。</a:t>
              </a:r>
              <a:endParaRPr lang="zh-CN" altLang="en-US" dirty="0">
                <a:latin typeface="Microsoft YaHei" panose="020B0503020204020204" pitchFamily="34" charset="-122"/>
                <a:ea typeface="Microsoft YaHei" panose="020B0503020204020204" pitchFamily="34" charset="-122"/>
              </a:endParaRPr>
            </a:p>
          </p:txBody>
        </p:sp>
        <p:sp>
          <p:nvSpPr>
            <p:cNvPr id="11" name="任意形状 10">
              <a:extLst>
                <a:ext uri="{FF2B5EF4-FFF2-40B4-BE49-F238E27FC236}">
                  <a16:creationId xmlns:a16="http://schemas.microsoft.com/office/drawing/2014/main" id="{D578DEED-765E-7AF7-FB62-670CE117191E}"/>
                </a:ext>
              </a:extLst>
            </p:cNvPr>
            <p:cNvSpPr/>
            <p:nvPr/>
          </p:nvSpPr>
          <p:spPr>
            <a:xfrm>
              <a:off x="6318250" y="-2177359"/>
              <a:ext cx="2260600" cy="711200"/>
            </a:xfrm>
            <a:custGeom>
              <a:avLst/>
              <a:gdLst>
                <a:gd name="connsiteX0" fmla="*/ 0 w 2260600"/>
                <a:gd name="connsiteY0" fmla="*/ 0 h 711200"/>
                <a:gd name="connsiteX1" fmla="*/ 1318683 w 2260600"/>
                <a:gd name="connsiteY1" fmla="*/ 0 h 711200"/>
                <a:gd name="connsiteX2" fmla="*/ 1588072 w 2260600"/>
                <a:gd name="connsiteY2" fmla="*/ -76098 h 711200"/>
                <a:gd name="connsiteX3" fmla="*/ 1883833 w 2260600"/>
                <a:gd name="connsiteY3" fmla="*/ 0 h 711200"/>
                <a:gd name="connsiteX4" fmla="*/ 2260600 w 2260600"/>
                <a:gd name="connsiteY4" fmla="*/ 0 h 711200"/>
                <a:gd name="connsiteX5" fmla="*/ 2260600 w 2260600"/>
                <a:gd name="connsiteY5" fmla="*/ 118533 h 711200"/>
                <a:gd name="connsiteX6" fmla="*/ 2260600 w 2260600"/>
                <a:gd name="connsiteY6" fmla="*/ 118533 h 711200"/>
                <a:gd name="connsiteX7" fmla="*/ 2260600 w 2260600"/>
                <a:gd name="connsiteY7" fmla="*/ 296333 h 711200"/>
                <a:gd name="connsiteX8" fmla="*/ 2260600 w 2260600"/>
                <a:gd name="connsiteY8" fmla="*/ 711200 h 711200"/>
                <a:gd name="connsiteX9" fmla="*/ 1883833 w 2260600"/>
                <a:gd name="connsiteY9" fmla="*/ 711200 h 711200"/>
                <a:gd name="connsiteX10" fmla="*/ 1318683 w 2260600"/>
                <a:gd name="connsiteY10" fmla="*/ 711200 h 711200"/>
                <a:gd name="connsiteX11" fmla="*/ 1318683 w 2260600"/>
                <a:gd name="connsiteY11" fmla="*/ 711200 h 711200"/>
                <a:gd name="connsiteX12" fmla="*/ 0 w 2260600"/>
                <a:gd name="connsiteY12" fmla="*/ 711200 h 711200"/>
                <a:gd name="connsiteX13" fmla="*/ 0 w 2260600"/>
                <a:gd name="connsiteY13" fmla="*/ 296333 h 711200"/>
                <a:gd name="connsiteX14" fmla="*/ 0 w 2260600"/>
                <a:gd name="connsiteY14" fmla="*/ 118533 h 711200"/>
                <a:gd name="connsiteX15" fmla="*/ 0 w 2260600"/>
                <a:gd name="connsiteY15" fmla="*/ 118533 h 711200"/>
                <a:gd name="connsiteX16" fmla="*/ 0 w 2260600"/>
                <a:gd name="connsiteY16" fmla="*/ 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0600" h="711200">
                  <a:moveTo>
                    <a:pt x="0" y="0"/>
                  </a:moveTo>
                  <a:lnTo>
                    <a:pt x="1318683" y="0"/>
                  </a:lnTo>
                  <a:lnTo>
                    <a:pt x="1588072" y="-76098"/>
                  </a:lnTo>
                  <a:lnTo>
                    <a:pt x="1883833" y="0"/>
                  </a:lnTo>
                  <a:lnTo>
                    <a:pt x="2260600" y="0"/>
                  </a:lnTo>
                  <a:lnTo>
                    <a:pt x="2260600" y="118533"/>
                  </a:lnTo>
                  <a:lnTo>
                    <a:pt x="2260600" y="118533"/>
                  </a:lnTo>
                  <a:lnTo>
                    <a:pt x="2260600" y="296333"/>
                  </a:lnTo>
                  <a:lnTo>
                    <a:pt x="2260600" y="711200"/>
                  </a:lnTo>
                  <a:lnTo>
                    <a:pt x="1883833" y="711200"/>
                  </a:lnTo>
                  <a:lnTo>
                    <a:pt x="1318683" y="711200"/>
                  </a:lnTo>
                  <a:lnTo>
                    <a:pt x="1318683" y="711200"/>
                  </a:lnTo>
                  <a:lnTo>
                    <a:pt x="0" y="711200"/>
                  </a:lnTo>
                  <a:lnTo>
                    <a:pt x="0" y="296333"/>
                  </a:lnTo>
                  <a:lnTo>
                    <a:pt x="0" y="118533"/>
                  </a:lnTo>
                  <a:lnTo>
                    <a:pt x="0" y="118533"/>
                  </a:lnTo>
                  <a:lnTo>
                    <a:pt x="0" y="0"/>
                  </a:lnTo>
                  <a:close/>
                </a:path>
              </a:pathLst>
            </a:custGeom>
          </p:spPr>
          <p:style>
            <a:lnRef idx="2">
              <a:schemeClr val="lt1">
                <a:hueOff val="0"/>
                <a:satOff val="0"/>
                <a:lumOff val="0"/>
                <a:alphaOff val="0"/>
              </a:schemeClr>
            </a:lnRef>
            <a:fillRef idx="1">
              <a:schemeClr val="accent3">
                <a:shade val="80000"/>
                <a:hueOff val="0"/>
                <a:satOff val="0"/>
                <a:lumOff val="0"/>
                <a:alphaOff val="0"/>
              </a:schemeClr>
            </a:fillRef>
            <a:effectRef idx="0">
              <a:schemeClr val="accent3">
                <a:shade val="80000"/>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marL="0" lvl="0" indent="0" defTabSz="1111250">
                <a:lnSpc>
                  <a:spcPct val="90000"/>
                </a:lnSpc>
                <a:spcBef>
                  <a:spcPct val="0"/>
                </a:spcBef>
                <a:spcAft>
                  <a:spcPct val="35000"/>
                </a:spcAft>
                <a:buNone/>
              </a:pPr>
              <a:r>
                <a:rPr lang="zh-CN" altLang="en-US" sz="2200" b="1" dirty="0">
                  <a:latin typeface="Microsoft YaHei" panose="020B0503020204020204" pitchFamily="34" charset="-122"/>
                  <a:ea typeface="Microsoft YaHei" panose="020B0503020204020204" pitchFamily="34" charset="-122"/>
                </a:rPr>
                <a:t>精细化管理是一种理念</a:t>
              </a:r>
              <a:endParaRPr lang="zh-CN" altLang="en-US" sz="2200" b="1" kern="1200" dirty="0">
                <a:latin typeface="Microsoft YaHei" panose="020B0503020204020204" pitchFamily="34" charset="-122"/>
                <a:ea typeface="Microsoft YaHei" panose="020B0503020204020204" pitchFamily="34" charset="-122"/>
              </a:endParaRPr>
            </a:p>
          </p:txBody>
        </p:sp>
        <p:sp>
          <p:nvSpPr>
            <p:cNvPr id="12" name="矩形 11">
              <a:extLst>
                <a:ext uri="{FF2B5EF4-FFF2-40B4-BE49-F238E27FC236}">
                  <a16:creationId xmlns:a16="http://schemas.microsoft.com/office/drawing/2014/main" id="{AF168267-0D5D-A6ED-6427-91CFE81835E6}"/>
                </a:ext>
              </a:extLst>
            </p:cNvPr>
            <p:cNvSpPr/>
            <p:nvPr/>
          </p:nvSpPr>
          <p:spPr>
            <a:xfrm>
              <a:off x="8883650" y="-4006159"/>
              <a:ext cx="2539999" cy="2032000"/>
            </a:xfrm>
            <a:prstGeom prst="rect">
              <a:avLst/>
            </a:prstGeom>
          </p:spPr>
          <p:style>
            <a:lnRef idx="2">
              <a:schemeClr val="lt1">
                <a:hueOff val="0"/>
                <a:satOff val="0"/>
                <a:lumOff val="0"/>
                <a:alphaOff val="0"/>
              </a:schemeClr>
            </a:lnRef>
            <a:fillRef idx="1">
              <a:schemeClr val="accent3">
                <a:tint val="50000"/>
                <a:hueOff val="-17000"/>
                <a:satOff val="-640"/>
                <a:lumOff val="2205"/>
                <a:alphaOff val="0"/>
              </a:schemeClr>
            </a:fillRef>
            <a:effectRef idx="0">
              <a:schemeClr val="accent3">
                <a:tint val="50000"/>
                <a:hueOff val="-17000"/>
                <a:satOff val="-640"/>
                <a:lumOff val="2205"/>
                <a:alphaOff val="0"/>
              </a:schemeClr>
            </a:effectRef>
            <a:fontRef idx="minor">
              <a:schemeClr val="lt1">
                <a:hueOff val="0"/>
                <a:satOff val="0"/>
                <a:lumOff val="0"/>
                <a:alphaOff val="0"/>
              </a:schemeClr>
            </a:fontRef>
          </p:style>
          <p:txBody>
            <a:bodyPr lIns="108000" tIns="0" rIns="0" bIns="0"/>
            <a:lstStyle/>
            <a:p>
              <a:pPr>
                <a:lnSpc>
                  <a:spcPct val="150000"/>
                </a:lnSpc>
              </a:pPr>
              <a:r>
                <a:rPr lang="zh-CN" altLang="en-US" dirty="0">
                  <a:solidFill>
                    <a:schemeClr val="tx1"/>
                  </a:solidFill>
                  <a:latin typeface="Microsoft YaHei" panose="020B0503020204020204" pitchFamily="34" charset="-122"/>
                  <a:ea typeface="Microsoft YaHei" panose="020B0503020204020204" pitchFamily="34" charset="-122"/>
                </a:rPr>
                <a:t>精细化管理的管理者要始终保持一种“差之毫厘，谬以千里”的危机意识，通过这种意识的培养，提升把握机会的能力。</a:t>
              </a:r>
              <a:endParaRPr lang="en-US" altLang="zh-CN" dirty="0">
                <a:solidFill>
                  <a:schemeClr val="tx1"/>
                </a:solidFill>
                <a:latin typeface="Microsoft YaHei" panose="020B0503020204020204" pitchFamily="34" charset="-122"/>
                <a:ea typeface="Microsoft YaHei" panose="020B0503020204020204" pitchFamily="34" charset="-122"/>
              </a:endParaRPr>
            </a:p>
          </p:txBody>
        </p:sp>
        <p:sp>
          <p:nvSpPr>
            <p:cNvPr id="13" name="任意形状 12">
              <a:extLst>
                <a:ext uri="{FF2B5EF4-FFF2-40B4-BE49-F238E27FC236}">
                  <a16:creationId xmlns:a16="http://schemas.microsoft.com/office/drawing/2014/main" id="{26CE8AF8-0F1B-53DD-6C6D-2B55CFD50BB8}"/>
                </a:ext>
              </a:extLst>
            </p:cNvPr>
            <p:cNvSpPr/>
            <p:nvPr/>
          </p:nvSpPr>
          <p:spPr>
            <a:xfrm>
              <a:off x="9112250" y="-2177359"/>
              <a:ext cx="2260600" cy="711200"/>
            </a:xfrm>
            <a:custGeom>
              <a:avLst/>
              <a:gdLst>
                <a:gd name="connsiteX0" fmla="*/ 0 w 2260600"/>
                <a:gd name="connsiteY0" fmla="*/ 0 h 711200"/>
                <a:gd name="connsiteX1" fmla="*/ 1318683 w 2260600"/>
                <a:gd name="connsiteY1" fmla="*/ 0 h 711200"/>
                <a:gd name="connsiteX2" fmla="*/ 1588072 w 2260600"/>
                <a:gd name="connsiteY2" fmla="*/ -76098 h 711200"/>
                <a:gd name="connsiteX3" fmla="*/ 1883833 w 2260600"/>
                <a:gd name="connsiteY3" fmla="*/ 0 h 711200"/>
                <a:gd name="connsiteX4" fmla="*/ 2260600 w 2260600"/>
                <a:gd name="connsiteY4" fmla="*/ 0 h 711200"/>
                <a:gd name="connsiteX5" fmla="*/ 2260600 w 2260600"/>
                <a:gd name="connsiteY5" fmla="*/ 118533 h 711200"/>
                <a:gd name="connsiteX6" fmla="*/ 2260600 w 2260600"/>
                <a:gd name="connsiteY6" fmla="*/ 118533 h 711200"/>
                <a:gd name="connsiteX7" fmla="*/ 2260600 w 2260600"/>
                <a:gd name="connsiteY7" fmla="*/ 296333 h 711200"/>
                <a:gd name="connsiteX8" fmla="*/ 2260600 w 2260600"/>
                <a:gd name="connsiteY8" fmla="*/ 711200 h 711200"/>
                <a:gd name="connsiteX9" fmla="*/ 1883833 w 2260600"/>
                <a:gd name="connsiteY9" fmla="*/ 711200 h 711200"/>
                <a:gd name="connsiteX10" fmla="*/ 1318683 w 2260600"/>
                <a:gd name="connsiteY10" fmla="*/ 711200 h 711200"/>
                <a:gd name="connsiteX11" fmla="*/ 1318683 w 2260600"/>
                <a:gd name="connsiteY11" fmla="*/ 711200 h 711200"/>
                <a:gd name="connsiteX12" fmla="*/ 0 w 2260600"/>
                <a:gd name="connsiteY12" fmla="*/ 711200 h 711200"/>
                <a:gd name="connsiteX13" fmla="*/ 0 w 2260600"/>
                <a:gd name="connsiteY13" fmla="*/ 296333 h 711200"/>
                <a:gd name="connsiteX14" fmla="*/ 0 w 2260600"/>
                <a:gd name="connsiteY14" fmla="*/ 118533 h 711200"/>
                <a:gd name="connsiteX15" fmla="*/ 0 w 2260600"/>
                <a:gd name="connsiteY15" fmla="*/ 118533 h 711200"/>
                <a:gd name="connsiteX16" fmla="*/ 0 w 2260600"/>
                <a:gd name="connsiteY16" fmla="*/ 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0600" h="711200">
                  <a:moveTo>
                    <a:pt x="0" y="0"/>
                  </a:moveTo>
                  <a:lnTo>
                    <a:pt x="1318683" y="0"/>
                  </a:lnTo>
                  <a:lnTo>
                    <a:pt x="1588072" y="-76098"/>
                  </a:lnTo>
                  <a:lnTo>
                    <a:pt x="1883833" y="0"/>
                  </a:lnTo>
                  <a:lnTo>
                    <a:pt x="2260600" y="0"/>
                  </a:lnTo>
                  <a:lnTo>
                    <a:pt x="2260600" y="118533"/>
                  </a:lnTo>
                  <a:lnTo>
                    <a:pt x="2260600" y="118533"/>
                  </a:lnTo>
                  <a:lnTo>
                    <a:pt x="2260600" y="296333"/>
                  </a:lnTo>
                  <a:lnTo>
                    <a:pt x="2260600" y="711200"/>
                  </a:lnTo>
                  <a:lnTo>
                    <a:pt x="1883833" y="711200"/>
                  </a:lnTo>
                  <a:lnTo>
                    <a:pt x="1318683" y="711200"/>
                  </a:lnTo>
                  <a:lnTo>
                    <a:pt x="1318683" y="711200"/>
                  </a:lnTo>
                  <a:lnTo>
                    <a:pt x="0" y="711200"/>
                  </a:lnTo>
                  <a:lnTo>
                    <a:pt x="0" y="296333"/>
                  </a:lnTo>
                  <a:lnTo>
                    <a:pt x="0" y="118533"/>
                  </a:lnTo>
                  <a:lnTo>
                    <a:pt x="0" y="118533"/>
                  </a:lnTo>
                  <a:lnTo>
                    <a:pt x="0" y="0"/>
                  </a:lnTo>
                  <a:close/>
                </a:path>
              </a:pathLst>
            </a:custGeom>
          </p:spPr>
          <p:style>
            <a:lnRef idx="2">
              <a:schemeClr val="lt1">
                <a:hueOff val="0"/>
                <a:satOff val="0"/>
                <a:lumOff val="0"/>
                <a:alphaOff val="0"/>
              </a:schemeClr>
            </a:lnRef>
            <a:fillRef idx="1">
              <a:schemeClr val="accent3">
                <a:shade val="80000"/>
                <a:hueOff val="-109038"/>
                <a:satOff val="-4149"/>
                <a:lumOff val="6213"/>
                <a:alphaOff val="0"/>
              </a:schemeClr>
            </a:fillRef>
            <a:effectRef idx="0">
              <a:schemeClr val="accent3">
                <a:shade val="80000"/>
                <a:hueOff val="-109038"/>
                <a:satOff val="-4149"/>
                <a:lumOff val="6213"/>
                <a:alphaOff val="0"/>
              </a:schemeClr>
            </a:effectRef>
            <a:fontRef idx="minor">
              <a:schemeClr val="lt1"/>
            </a:fontRef>
          </p:style>
          <p:txBody>
            <a:bodyPr spcFirstLastPara="0" vert="horz" wrap="square" lIns="95250" tIns="95250" rIns="95250" bIns="95250" numCol="1" spcCol="1270" anchor="ctr" anchorCtr="0">
              <a:noAutofit/>
            </a:bodyPr>
            <a:lstStyle/>
            <a:p>
              <a:pPr defTabSz="1111250">
                <a:lnSpc>
                  <a:spcPct val="90000"/>
                </a:lnSpc>
                <a:spcBef>
                  <a:spcPct val="0"/>
                </a:spcBef>
                <a:spcAft>
                  <a:spcPct val="35000"/>
                </a:spcAft>
              </a:pPr>
              <a:r>
                <a:rPr lang="zh-CN" altLang="en-US" sz="2200" b="1" dirty="0">
                  <a:latin typeface="Microsoft YaHei" panose="020B0503020204020204" pitchFamily="34" charset="-122"/>
                  <a:ea typeface="Microsoft YaHei" panose="020B0503020204020204" pitchFamily="34" charset="-122"/>
                </a:rPr>
                <a:t>精细化管理是一种意识</a:t>
              </a:r>
            </a:p>
          </p:txBody>
        </p:sp>
        <p:sp>
          <p:nvSpPr>
            <p:cNvPr id="16" name="矩形 15">
              <a:extLst>
                <a:ext uri="{FF2B5EF4-FFF2-40B4-BE49-F238E27FC236}">
                  <a16:creationId xmlns:a16="http://schemas.microsoft.com/office/drawing/2014/main" id="{95A19AE7-A6D2-3EFD-1D3B-E8DBE07CF5C7}"/>
                </a:ext>
              </a:extLst>
            </p:cNvPr>
            <p:cNvSpPr/>
            <p:nvPr/>
          </p:nvSpPr>
          <p:spPr>
            <a:xfrm>
              <a:off x="6089650" y="-1212159"/>
              <a:ext cx="2539999" cy="2032000"/>
            </a:xfrm>
            <a:prstGeom prst="rect">
              <a:avLst/>
            </a:prstGeom>
          </p:spPr>
          <p:style>
            <a:lnRef idx="2">
              <a:schemeClr val="lt1">
                <a:hueOff val="0"/>
                <a:satOff val="0"/>
                <a:lumOff val="0"/>
                <a:alphaOff val="0"/>
              </a:schemeClr>
            </a:lnRef>
            <a:fillRef idx="1">
              <a:schemeClr val="accent3">
                <a:tint val="50000"/>
                <a:hueOff val="-50999"/>
                <a:satOff val="-1921"/>
                <a:lumOff val="6615"/>
                <a:alphaOff val="0"/>
              </a:schemeClr>
            </a:fillRef>
            <a:effectRef idx="0">
              <a:schemeClr val="accent3">
                <a:tint val="50000"/>
                <a:hueOff val="-50999"/>
                <a:satOff val="-1921"/>
                <a:lumOff val="6615"/>
                <a:alphaOff val="0"/>
              </a:schemeClr>
            </a:effectRef>
            <a:fontRef idx="minor">
              <a:schemeClr val="lt1">
                <a:hueOff val="0"/>
                <a:satOff val="0"/>
                <a:lumOff val="0"/>
                <a:alphaOff val="0"/>
              </a:schemeClr>
            </a:fontRef>
          </p:style>
          <p:txBody>
            <a:bodyPr lIns="108000" tIns="0" rIns="0" bIns="0"/>
            <a:lstStyle/>
            <a:p>
              <a:pPr>
                <a:lnSpc>
                  <a:spcPct val="150000"/>
                </a:lnSpc>
              </a:pPr>
              <a:r>
                <a:rPr lang="zh-CN" altLang="en-US" b="0" dirty="0">
                  <a:solidFill>
                    <a:schemeClr val="tx1"/>
                  </a:solidFill>
                  <a:latin typeface="Microsoft YaHei" panose="020B0503020204020204" pitchFamily="34" charset="-122"/>
                  <a:ea typeface="Microsoft YaHei" panose="020B0503020204020204" pitchFamily="34" charset="-122"/>
                </a:rPr>
                <a:t>围绕企业精细化管理的目标和要求要做到超前半步，此外，管理者要制定积极的预防措施，确保职责清晰，责任落到实处。</a:t>
              </a:r>
            </a:p>
          </p:txBody>
        </p:sp>
        <p:sp>
          <p:nvSpPr>
            <p:cNvPr id="17" name="任意形状 16">
              <a:extLst>
                <a:ext uri="{FF2B5EF4-FFF2-40B4-BE49-F238E27FC236}">
                  <a16:creationId xmlns:a16="http://schemas.microsoft.com/office/drawing/2014/main" id="{92E1C775-F1A8-F49C-5962-0A91B8C91DF1}"/>
                </a:ext>
              </a:extLst>
            </p:cNvPr>
            <p:cNvSpPr/>
            <p:nvPr/>
          </p:nvSpPr>
          <p:spPr>
            <a:xfrm>
              <a:off x="6318250" y="616641"/>
              <a:ext cx="2260600" cy="711200"/>
            </a:xfrm>
            <a:custGeom>
              <a:avLst/>
              <a:gdLst>
                <a:gd name="connsiteX0" fmla="*/ 0 w 2260600"/>
                <a:gd name="connsiteY0" fmla="*/ 0 h 711200"/>
                <a:gd name="connsiteX1" fmla="*/ 1318683 w 2260600"/>
                <a:gd name="connsiteY1" fmla="*/ 0 h 711200"/>
                <a:gd name="connsiteX2" fmla="*/ 1588072 w 2260600"/>
                <a:gd name="connsiteY2" fmla="*/ -76098 h 711200"/>
                <a:gd name="connsiteX3" fmla="*/ 1883833 w 2260600"/>
                <a:gd name="connsiteY3" fmla="*/ 0 h 711200"/>
                <a:gd name="connsiteX4" fmla="*/ 2260600 w 2260600"/>
                <a:gd name="connsiteY4" fmla="*/ 0 h 711200"/>
                <a:gd name="connsiteX5" fmla="*/ 2260600 w 2260600"/>
                <a:gd name="connsiteY5" fmla="*/ 118533 h 711200"/>
                <a:gd name="connsiteX6" fmla="*/ 2260600 w 2260600"/>
                <a:gd name="connsiteY6" fmla="*/ 118533 h 711200"/>
                <a:gd name="connsiteX7" fmla="*/ 2260600 w 2260600"/>
                <a:gd name="connsiteY7" fmla="*/ 296333 h 711200"/>
                <a:gd name="connsiteX8" fmla="*/ 2260600 w 2260600"/>
                <a:gd name="connsiteY8" fmla="*/ 711200 h 711200"/>
                <a:gd name="connsiteX9" fmla="*/ 1883833 w 2260600"/>
                <a:gd name="connsiteY9" fmla="*/ 711200 h 711200"/>
                <a:gd name="connsiteX10" fmla="*/ 1318683 w 2260600"/>
                <a:gd name="connsiteY10" fmla="*/ 711200 h 711200"/>
                <a:gd name="connsiteX11" fmla="*/ 1318683 w 2260600"/>
                <a:gd name="connsiteY11" fmla="*/ 711200 h 711200"/>
                <a:gd name="connsiteX12" fmla="*/ 0 w 2260600"/>
                <a:gd name="connsiteY12" fmla="*/ 711200 h 711200"/>
                <a:gd name="connsiteX13" fmla="*/ 0 w 2260600"/>
                <a:gd name="connsiteY13" fmla="*/ 296333 h 711200"/>
                <a:gd name="connsiteX14" fmla="*/ 0 w 2260600"/>
                <a:gd name="connsiteY14" fmla="*/ 118533 h 711200"/>
                <a:gd name="connsiteX15" fmla="*/ 0 w 2260600"/>
                <a:gd name="connsiteY15" fmla="*/ 118533 h 711200"/>
                <a:gd name="connsiteX16" fmla="*/ 0 w 2260600"/>
                <a:gd name="connsiteY16" fmla="*/ 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0600" h="711200">
                  <a:moveTo>
                    <a:pt x="0" y="0"/>
                  </a:moveTo>
                  <a:lnTo>
                    <a:pt x="1318683" y="0"/>
                  </a:lnTo>
                  <a:lnTo>
                    <a:pt x="1588072" y="-76098"/>
                  </a:lnTo>
                  <a:lnTo>
                    <a:pt x="1883833" y="0"/>
                  </a:lnTo>
                  <a:lnTo>
                    <a:pt x="2260600" y="0"/>
                  </a:lnTo>
                  <a:lnTo>
                    <a:pt x="2260600" y="118533"/>
                  </a:lnTo>
                  <a:lnTo>
                    <a:pt x="2260600" y="118533"/>
                  </a:lnTo>
                  <a:lnTo>
                    <a:pt x="2260600" y="296333"/>
                  </a:lnTo>
                  <a:lnTo>
                    <a:pt x="2260600" y="711200"/>
                  </a:lnTo>
                  <a:lnTo>
                    <a:pt x="1883833" y="711200"/>
                  </a:lnTo>
                  <a:lnTo>
                    <a:pt x="1318683" y="711200"/>
                  </a:lnTo>
                  <a:lnTo>
                    <a:pt x="1318683" y="711200"/>
                  </a:lnTo>
                  <a:lnTo>
                    <a:pt x="0" y="711200"/>
                  </a:lnTo>
                  <a:lnTo>
                    <a:pt x="0" y="296333"/>
                  </a:lnTo>
                  <a:lnTo>
                    <a:pt x="0" y="118533"/>
                  </a:lnTo>
                  <a:lnTo>
                    <a:pt x="0" y="118533"/>
                  </a:lnTo>
                  <a:lnTo>
                    <a:pt x="0" y="0"/>
                  </a:lnTo>
                  <a:close/>
                </a:path>
              </a:pathLst>
            </a:custGeom>
          </p:spPr>
          <p:style>
            <a:lnRef idx="2">
              <a:schemeClr val="lt1">
                <a:hueOff val="0"/>
                <a:satOff val="0"/>
                <a:lumOff val="0"/>
                <a:alphaOff val="0"/>
              </a:schemeClr>
            </a:lnRef>
            <a:fillRef idx="1">
              <a:schemeClr val="accent3">
                <a:shade val="80000"/>
                <a:hueOff val="-327115"/>
                <a:satOff val="-12448"/>
                <a:lumOff val="18639"/>
                <a:alphaOff val="0"/>
              </a:schemeClr>
            </a:fillRef>
            <a:effectRef idx="0">
              <a:schemeClr val="accent3">
                <a:shade val="80000"/>
                <a:hueOff val="-327115"/>
                <a:satOff val="-12448"/>
                <a:lumOff val="18639"/>
                <a:alphaOff val="0"/>
              </a:schemeClr>
            </a:effectRef>
            <a:fontRef idx="minor">
              <a:schemeClr val="lt1"/>
            </a:fontRef>
          </p:style>
          <p:txBody>
            <a:bodyPr spcFirstLastPara="0" vert="horz" wrap="square" lIns="95250" tIns="95250" rIns="95250" bIns="95250" numCol="1" spcCol="1270" anchor="ctr" anchorCtr="0">
              <a:noAutofit/>
            </a:bodyPr>
            <a:lstStyle/>
            <a:p>
              <a:pPr defTabSz="1111250">
                <a:lnSpc>
                  <a:spcPct val="90000"/>
                </a:lnSpc>
                <a:spcBef>
                  <a:spcPct val="0"/>
                </a:spcBef>
                <a:spcAft>
                  <a:spcPct val="35000"/>
                </a:spcAft>
              </a:pPr>
              <a:r>
                <a:rPr lang="zh-CN" altLang="en-US" sz="2200" b="1" dirty="0">
                  <a:latin typeface="Microsoft YaHei" panose="020B0503020204020204" pitchFamily="34" charset="-122"/>
                  <a:ea typeface="Microsoft YaHei" panose="020B0503020204020204" pitchFamily="34" charset="-122"/>
                </a:rPr>
                <a:t>精细化管理是一种态度</a:t>
              </a:r>
            </a:p>
          </p:txBody>
        </p:sp>
        <p:sp>
          <p:nvSpPr>
            <p:cNvPr id="18" name="矩形 17">
              <a:extLst>
                <a:ext uri="{FF2B5EF4-FFF2-40B4-BE49-F238E27FC236}">
                  <a16:creationId xmlns:a16="http://schemas.microsoft.com/office/drawing/2014/main" id="{6930A228-558A-D460-6EC9-C2A649A473F6}"/>
                </a:ext>
              </a:extLst>
            </p:cNvPr>
            <p:cNvSpPr/>
            <p:nvPr/>
          </p:nvSpPr>
          <p:spPr>
            <a:xfrm>
              <a:off x="8883650" y="-1212159"/>
              <a:ext cx="2539999" cy="2032000"/>
            </a:xfrm>
            <a:prstGeom prst="rect">
              <a:avLst/>
            </a:prstGeom>
          </p:spPr>
          <p:style>
            <a:lnRef idx="2">
              <a:schemeClr val="lt1">
                <a:hueOff val="0"/>
                <a:satOff val="0"/>
                <a:lumOff val="0"/>
                <a:alphaOff val="0"/>
              </a:schemeClr>
            </a:lnRef>
            <a:fillRef idx="1">
              <a:schemeClr val="accent3">
                <a:tint val="50000"/>
                <a:hueOff val="-67999"/>
                <a:satOff val="-2562"/>
                <a:lumOff val="8820"/>
                <a:alphaOff val="0"/>
              </a:schemeClr>
            </a:fillRef>
            <a:effectRef idx="0">
              <a:schemeClr val="accent3">
                <a:tint val="50000"/>
                <a:hueOff val="-67999"/>
                <a:satOff val="-2562"/>
                <a:lumOff val="8820"/>
                <a:alphaOff val="0"/>
              </a:schemeClr>
            </a:effectRef>
            <a:fontRef idx="minor">
              <a:schemeClr val="lt1">
                <a:hueOff val="0"/>
                <a:satOff val="0"/>
                <a:lumOff val="0"/>
                <a:alphaOff val="0"/>
              </a:schemeClr>
            </a:fontRef>
          </p:style>
          <p:txBody>
            <a:bodyPr lIns="108000" tIns="0" rIns="0" bIns="0"/>
            <a:lstStyle/>
            <a:p>
              <a:pPr>
                <a:lnSpc>
                  <a:spcPct val="150000"/>
                </a:lnSpc>
              </a:pPr>
              <a:r>
                <a:rPr lang="zh-CN" altLang="en-US" b="0" dirty="0">
                  <a:solidFill>
                    <a:schemeClr val="tx1"/>
                  </a:solidFill>
                  <a:latin typeface="Microsoft YaHei" panose="020B0503020204020204" pitchFamily="34" charset="-122"/>
                  <a:ea typeface="Microsoft YaHei" panose="020B0503020204020204" pitchFamily="34" charset="-122"/>
                </a:rPr>
                <a:t>作为一名管理者，必须能够把复杂的事物进行细分，并能够通过其中的细节找到整体的规律。</a:t>
              </a:r>
            </a:p>
          </p:txBody>
        </p:sp>
        <p:sp>
          <p:nvSpPr>
            <p:cNvPr id="19" name="任意形状 18">
              <a:extLst>
                <a:ext uri="{FF2B5EF4-FFF2-40B4-BE49-F238E27FC236}">
                  <a16:creationId xmlns:a16="http://schemas.microsoft.com/office/drawing/2014/main" id="{1C05E85E-2C1D-E988-E776-C18DE74250DC}"/>
                </a:ext>
              </a:extLst>
            </p:cNvPr>
            <p:cNvSpPr/>
            <p:nvPr/>
          </p:nvSpPr>
          <p:spPr>
            <a:xfrm>
              <a:off x="9112250" y="616641"/>
              <a:ext cx="2260600" cy="711200"/>
            </a:xfrm>
            <a:custGeom>
              <a:avLst/>
              <a:gdLst>
                <a:gd name="connsiteX0" fmla="*/ 0 w 2260600"/>
                <a:gd name="connsiteY0" fmla="*/ 0 h 711200"/>
                <a:gd name="connsiteX1" fmla="*/ 1318683 w 2260600"/>
                <a:gd name="connsiteY1" fmla="*/ 0 h 711200"/>
                <a:gd name="connsiteX2" fmla="*/ 1588072 w 2260600"/>
                <a:gd name="connsiteY2" fmla="*/ -76098 h 711200"/>
                <a:gd name="connsiteX3" fmla="*/ 1883833 w 2260600"/>
                <a:gd name="connsiteY3" fmla="*/ 0 h 711200"/>
                <a:gd name="connsiteX4" fmla="*/ 2260600 w 2260600"/>
                <a:gd name="connsiteY4" fmla="*/ 0 h 711200"/>
                <a:gd name="connsiteX5" fmla="*/ 2260600 w 2260600"/>
                <a:gd name="connsiteY5" fmla="*/ 118533 h 711200"/>
                <a:gd name="connsiteX6" fmla="*/ 2260600 w 2260600"/>
                <a:gd name="connsiteY6" fmla="*/ 118533 h 711200"/>
                <a:gd name="connsiteX7" fmla="*/ 2260600 w 2260600"/>
                <a:gd name="connsiteY7" fmla="*/ 296333 h 711200"/>
                <a:gd name="connsiteX8" fmla="*/ 2260600 w 2260600"/>
                <a:gd name="connsiteY8" fmla="*/ 711200 h 711200"/>
                <a:gd name="connsiteX9" fmla="*/ 1883833 w 2260600"/>
                <a:gd name="connsiteY9" fmla="*/ 711200 h 711200"/>
                <a:gd name="connsiteX10" fmla="*/ 1318683 w 2260600"/>
                <a:gd name="connsiteY10" fmla="*/ 711200 h 711200"/>
                <a:gd name="connsiteX11" fmla="*/ 1318683 w 2260600"/>
                <a:gd name="connsiteY11" fmla="*/ 711200 h 711200"/>
                <a:gd name="connsiteX12" fmla="*/ 0 w 2260600"/>
                <a:gd name="connsiteY12" fmla="*/ 711200 h 711200"/>
                <a:gd name="connsiteX13" fmla="*/ 0 w 2260600"/>
                <a:gd name="connsiteY13" fmla="*/ 296333 h 711200"/>
                <a:gd name="connsiteX14" fmla="*/ 0 w 2260600"/>
                <a:gd name="connsiteY14" fmla="*/ 118533 h 711200"/>
                <a:gd name="connsiteX15" fmla="*/ 0 w 2260600"/>
                <a:gd name="connsiteY15" fmla="*/ 118533 h 711200"/>
                <a:gd name="connsiteX16" fmla="*/ 0 w 2260600"/>
                <a:gd name="connsiteY16" fmla="*/ 0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0600" h="711200">
                  <a:moveTo>
                    <a:pt x="0" y="0"/>
                  </a:moveTo>
                  <a:lnTo>
                    <a:pt x="1318683" y="0"/>
                  </a:lnTo>
                  <a:lnTo>
                    <a:pt x="1588072" y="-76098"/>
                  </a:lnTo>
                  <a:lnTo>
                    <a:pt x="1883833" y="0"/>
                  </a:lnTo>
                  <a:lnTo>
                    <a:pt x="2260600" y="0"/>
                  </a:lnTo>
                  <a:lnTo>
                    <a:pt x="2260600" y="118533"/>
                  </a:lnTo>
                  <a:lnTo>
                    <a:pt x="2260600" y="118533"/>
                  </a:lnTo>
                  <a:lnTo>
                    <a:pt x="2260600" y="296333"/>
                  </a:lnTo>
                  <a:lnTo>
                    <a:pt x="2260600" y="711200"/>
                  </a:lnTo>
                  <a:lnTo>
                    <a:pt x="1883833" y="711200"/>
                  </a:lnTo>
                  <a:lnTo>
                    <a:pt x="1318683" y="711200"/>
                  </a:lnTo>
                  <a:lnTo>
                    <a:pt x="1318683" y="711200"/>
                  </a:lnTo>
                  <a:lnTo>
                    <a:pt x="0" y="711200"/>
                  </a:lnTo>
                  <a:lnTo>
                    <a:pt x="0" y="296333"/>
                  </a:lnTo>
                  <a:lnTo>
                    <a:pt x="0" y="118533"/>
                  </a:lnTo>
                  <a:lnTo>
                    <a:pt x="0" y="118533"/>
                  </a:lnTo>
                  <a:lnTo>
                    <a:pt x="0" y="0"/>
                  </a:lnTo>
                  <a:close/>
                </a:path>
              </a:pathLst>
            </a:custGeom>
          </p:spPr>
          <p:style>
            <a:lnRef idx="2">
              <a:schemeClr val="lt1">
                <a:hueOff val="0"/>
                <a:satOff val="0"/>
                <a:lumOff val="0"/>
                <a:alphaOff val="0"/>
              </a:schemeClr>
            </a:lnRef>
            <a:fillRef idx="1">
              <a:schemeClr val="accent3">
                <a:shade val="80000"/>
                <a:hueOff val="-436154"/>
                <a:satOff val="-16597"/>
                <a:lumOff val="24852"/>
                <a:alphaOff val="0"/>
              </a:schemeClr>
            </a:fillRef>
            <a:effectRef idx="0">
              <a:schemeClr val="accent3">
                <a:shade val="80000"/>
                <a:hueOff val="-436154"/>
                <a:satOff val="-16597"/>
                <a:lumOff val="24852"/>
                <a:alphaOff val="0"/>
              </a:schemeClr>
            </a:effectRef>
            <a:fontRef idx="minor">
              <a:schemeClr val="lt1"/>
            </a:fontRef>
          </p:style>
          <p:txBody>
            <a:bodyPr spcFirstLastPara="0" vert="horz" wrap="square" lIns="95250" tIns="95250" rIns="95250" bIns="95250" numCol="1" spcCol="1270" anchor="ctr" anchorCtr="0">
              <a:noAutofit/>
            </a:bodyPr>
            <a:lstStyle/>
            <a:p>
              <a:pPr defTabSz="1111250">
                <a:lnSpc>
                  <a:spcPct val="90000"/>
                </a:lnSpc>
                <a:spcBef>
                  <a:spcPct val="0"/>
                </a:spcBef>
                <a:spcAft>
                  <a:spcPct val="35000"/>
                </a:spcAft>
              </a:pPr>
              <a:r>
                <a:rPr lang="zh-CN" altLang="en-US" sz="2200" b="1" dirty="0">
                  <a:latin typeface="Microsoft YaHei" panose="020B0503020204020204" pitchFamily="34" charset="-122"/>
                  <a:ea typeface="Microsoft YaHei" panose="020B0503020204020204" pitchFamily="34" charset="-122"/>
                </a:rPr>
                <a:t>精细化管理是一种能力</a:t>
              </a:r>
            </a:p>
          </p:txBody>
        </p:sp>
      </p:grpSp>
    </p:spTree>
    <p:extLst>
      <p:ext uri="{BB962C8B-B14F-4D97-AF65-F5344CB8AC3E}">
        <p14:creationId xmlns:p14="http://schemas.microsoft.com/office/powerpoint/2010/main" val="32087004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25EEC-2690-93AB-BD2C-DFBE33CEC3D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C8DC225-7F82-ACF0-4802-C64CD23A4BF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7.2.4</a:t>
            </a:r>
            <a:r>
              <a:rPr lang="zh-CN" altLang="en-US" sz="3200" dirty="0">
                <a:solidFill>
                  <a:schemeClr val="tx1"/>
                </a:solidFill>
                <a:latin typeface="Microsoft YaHei" panose="020B0503020204020204" pitchFamily="34" charset="-122"/>
                <a:ea typeface="Microsoft YaHei" panose="020B0503020204020204" pitchFamily="34" charset="-122"/>
              </a:rPr>
              <a:t>管理风险</a:t>
            </a:r>
          </a:p>
        </p:txBody>
      </p:sp>
      <p:sp>
        <p:nvSpPr>
          <p:cNvPr id="4" name="文本框 3">
            <a:extLst>
              <a:ext uri="{FF2B5EF4-FFF2-40B4-BE49-F238E27FC236}">
                <a16:creationId xmlns:a16="http://schemas.microsoft.com/office/drawing/2014/main" id="{F62338CC-B0A8-CDD5-D381-8683824440C1}"/>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管理风险的防范方法</a:t>
            </a:r>
          </a:p>
        </p:txBody>
      </p:sp>
      <p:sp>
        <p:nvSpPr>
          <p:cNvPr id="3" name="文本框 2">
            <a:extLst>
              <a:ext uri="{FF2B5EF4-FFF2-40B4-BE49-F238E27FC236}">
                <a16:creationId xmlns:a16="http://schemas.microsoft.com/office/drawing/2014/main" id="{40D54222-B26B-9427-B384-E2C07F476D46}"/>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3</a:t>
            </a:r>
            <a:r>
              <a:rPr lang="zh-CN" altLang="en-US" sz="2200" b="1" dirty="0">
                <a:solidFill>
                  <a:srgbClr val="002060"/>
                </a:solidFill>
              </a:rPr>
              <a:t>）变命令管理为制度管理</a:t>
            </a:r>
          </a:p>
        </p:txBody>
      </p:sp>
      <p:sp>
        <p:nvSpPr>
          <p:cNvPr id="68" name="圆角矩形 67">
            <a:extLst>
              <a:ext uri="{FF2B5EF4-FFF2-40B4-BE49-F238E27FC236}">
                <a16:creationId xmlns:a16="http://schemas.microsoft.com/office/drawing/2014/main" id="{CC74E798-ACD2-8097-0AAC-64B348B0D49D}"/>
              </a:ext>
            </a:extLst>
          </p:cNvPr>
          <p:cNvSpPr/>
          <p:nvPr>
            <p:custDataLst>
              <p:tags r:id="rId1"/>
            </p:custDataLst>
          </p:nvPr>
        </p:nvSpPr>
        <p:spPr>
          <a:xfrm>
            <a:off x="769164" y="2185338"/>
            <a:ext cx="10462558" cy="1370064"/>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13" name="文本框 12">
            <a:extLst>
              <a:ext uri="{FF2B5EF4-FFF2-40B4-BE49-F238E27FC236}">
                <a16:creationId xmlns:a16="http://schemas.microsoft.com/office/drawing/2014/main" id="{49281A36-5D08-0719-2835-C946AEB2B42F}"/>
              </a:ext>
            </a:extLst>
          </p:cNvPr>
          <p:cNvSpPr txBox="1"/>
          <p:nvPr/>
        </p:nvSpPr>
        <p:spPr>
          <a:xfrm>
            <a:off x="917194" y="2146323"/>
            <a:ext cx="10505642" cy="499624"/>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000" b="1" dirty="0">
                <a:latin typeface="+mn-ea"/>
              </a:rPr>
              <a:t>①企业行政制度化管理的目标</a:t>
            </a:r>
          </a:p>
        </p:txBody>
      </p:sp>
      <p:sp>
        <p:nvSpPr>
          <p:cNvPr id="6" name="文本框 5">
            <a:extLst>
              <a:ext uri="{FF2B5EF4-FFF2-40B4-BE49-F238E27FC236}">
                <a16:creationId xmlns:a16="http://schemas.microsoft.com/office/drawing/2014/main" id="{73701673-3CB5-0C16-21A4-882155474552}"/>
              </a:ext>
            </a:extLst>
          </p:cNvPr>
          <p:cNvSpPr txBox="1"/>
          <p:nvPr/>
        </p:nvSpPr>
        <p:spPr>
          <a:xfrm>
            <a:off x="960278" y="2526665"/>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Arial" panose="020B0604020202020204" pitchFamily="34" charset="0"/>
              </a:rPr>
              <a:t>企业行政制度化管理的目标是促进企业整体优化。企业整体优化的内涵包括企业内各种有形资源的优化、企业内各种无形资源的优化、有形资源与无形资源的配置优化。</a:t>
            </a:r>
          </a:p>
        </p:txBody>
      </p:sp>
      <p:sp>
        <p:nvSpPr>
          <p:cNvPr id="69" name="圆角矩形 68">
            <a:extLst>
              <a:ext uri="{FF2B5EF4-FFF2-40B4-BE49-F238E27FC236}">
                <a16:creationId xmlns:a16="http://schemas.microsoft.com/office/drawing/2014/main" id="{E623ECCD-126F-B7E3-84A8-BAD25441E3A1}"/>
              </a:ext>
            </a:extLst>
          </p:cNvPr>
          <p:cNvSpPr/>
          <p:nvPr>
            <p:custDataLst>
              <p:tags r:id="rId2"/>
            </p:custDataLst>
          </p:nvPr>
        </p:nvSpPr>
        <p:spPr>
          <a:xfrm>
            <a:off x="943804" y="2145513"/>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0" name="圆角矩形 69">
            <a:extLst>
              <a:ext uri="{FF2B5EF4-FFF2-40B4-BE49-F238E27FC236}">
                <a16:creationId xmlns:a16="http://schemas.microsoft.com/office/drawing/2014/main" id="{F21811CD-4E26-9BCF-D6EE-06802C4B4D57}"/>
              </a:ext>
            </a:extLst>
          </p:cNvPr>
          <p:cNvSpPr/>
          <p:nvPr>
            <p:custDataLst>
              <p:tags r:id="rId3"/>
            </p:custDataLst>
          </p:nvPr>
        </p:nvSpPr>
        <p:spPr>
          <a:xfrm>
            <a:off x="780237" y="3737611"/>
            <a:ext cx="10446563" cy="1327861"/>
          </a:xfrm>
          <a:prstGeom prst="roundRect">
            <a:avLst>
              <a:gd name="adj" fmla="val 13387"/>
            </a:avLst>
          </a:prstGeom>
          <a:solidFill>
            <a:schemeClr val="accent2">
              <a:lumMod val="60000"/>
              <a:lumOff val="40000"/>
              <a:alpha val="12000"/>
            </a:schemeClr>
          </a:solidFill>
          <a:ln w="9525">
            <a:gradFill>
              <a:gsLst>
                <a:gs pos="100000">
                  <a:schemeClr val="accent2">
                    <a:alpha val="15000"/>
                  </a:schemeClr>
                </a:gs>
                <a:gs pos="0">
                  <a:schemeClr val="accent2">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71" name="圆角矩形 70">
            <a:extLst>
              <a:ext uri="{FF2B5EF4-FFF2-40B4-BE49-F238E27FC236}">
                <a16:creationId xmlns:a16="http://schemas.microsoft.com/office/drawing/2014/main" id="{EFDF68A7-AA47-816B-87A9-4750CBAC80DF}"/>
              </a:ext>
            </a:extLst>
          </p:cNvPr>
          <p:cNvSpPr/>
          <p:nvPr>
            <p:custDataLst>
              <p:tags r:id="rId4"/>
            </p:custDataLst>
          </p:nvPr>
        </p:nvSpPr>
        <p:spPr>
          <a:xfrm>
            <a:off x="955356" y="3698327"/>
            <a:ext cx="533194" cy="66110"/>
          </a:xfrm>
          <a:prstGeom prst="roundRect">
            <a:avLst>
              <a:gd name="adj" fmla="val 50000"/>
            </a:avLst>
          </a:prstGeom>
          <a:gradFill>
            <a:gsLst>
              <a:gs pos="100000">
                <a:schemeClr val="accent2">
                  <a:lumMod val="60000"/>
                  <a:lumOff val="40000"/>
                  <a:alpha val="71000"/>
                </a:schemeClr>
              </a:gs>
              <a:gs pos="0">
                <a:schemeClr val="accent2">
                  <a:alpha val="100000"/>
                </a:schemeClr>
              </a:gs>
            </a:gsLst>
            <a:lin ang="0"/>
          </a:gradFill>
          <a:ln>
            <a:noFill/>
          </a:ln>
          <a:effectLst>
            <a:outerShdw blurRad="508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 name="文本框 6">
            <a:extLst>
              <a:ext uri="{FF2B5EF4-FFF2-40B4-BE49-F238E27FC236}">
                <a16:creationId xmlns:a16="http://schemas.microsoft.com/office/drawing/2014/main" id="{DCA614A0-BC8B-8670-9BF4-640D8772638E}"/>
              </a:ext>
            </a:extLst>
          </p:cNvPr>
          <p:cNvSpPr txBox="1"/>
          <p:nvPr/>
        </p:nvSpPr>
        <p:spPr>
          <a:xfrm>
            <a:off x="917194" y="3679822"/>
            <a:ext cx="10505642" cy="499624"/>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000" b="1" dirty="0">
                <a:latin typeface="+mn-ea"/>
              </a:rPr>
              <a:t>②企业行政制度化管理的对象</a:t>
            </a:r>
          </a:p>
        </p:txBody>
      </p:sp>
      <p:sp>
        <p:nvSpPr>
          <p:cNvPr id="8" name="文本框 7">
            <a:extLst>
              <a:ext uri="{FF2B5EF4-FFF2-40B4-BE49-F238E27FC236}">
                <a16:creationId xmlns:a16="http://schemas.microsoft.com/office/drawing/2014/main" id="{8DDA93E9-D661-7574-9FAE-0AA2FA468B68}"/>
              </a:ext>
            </a:extLst>
          </p:cNvPr>
          <p:cNvSpPr txBox="1"/>
          <p:nvPr/>
        </p:nvSpPr>
        <p:spPr>
          <a:xfrm>
            <a:off x="928267" y="4074904"/>
            <a:ext cx="10175687" cy="96077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Arial" panose="020B0604020202020204" pitchFamily="34" charset="0"/>
              </a:rPr>
              <a:t>企业行政制度化管理的对象是企业和企业行政管理人员的行为。企业行为是企业确定目标及实现目标的各种行为方式的总和。</a:t>
            </a:r>
          </a:p>
        </p:txBody>
      </p:sp>
      <p:sp>
        <p:nvSpPr>
          <p:cNvPr id="9" name="圆角矩形 67">
            <a:extLst>
              <a:ext uri="{FF2B5EF4-FFF2-40B4-BE49-F238E27FC236}">
                <a16:creationId xmlns:a16="http://schemas.microsoft.com/office/drawing/2014/main" id="{CFDE97F7-38E7-7655-4832-0C9AB70223F9}"/>
              </a:ext>
            </a:extLst>
          </p:cNvPr>
          <p:cNvSpPr/>
          <p:nvPr>
            <p:custDataLst>
              <p:tags r:id="rId5"/>
            </p:custDataLst>
          </p:nvPr>
        </p:nvSpPr>
        <p:spPr>
          <a:xfrm>
            <a:off x="780237" y="5318142"/>
            <a:ext cx="10462558" cy="1426904"/>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lvl="0" algn="ctr">
              <a:lnSpc>
                <a:spcPct val="150000"/>
              </a:lnSpc>
              <a:buClrTx/>
              <a:buSzTx/>
              <a:buFontTx/>
            </a:pPr>
            <a:endParaRPr lang="zh-CN" altLang="en-US" sz="2400" b="1" kern="0" dirty="0">
              <a:ln>
                <a:noFill/>
                <a:prstDash val="sysDot"/>
              </a:ln>
              <a:solidFill>
                <a:schemeClr val="tx1">
                  <a:lumMod val="85000"/>
                  <a:lumOff val="15000"/>
                </a:schemeClr>
              </a:solidFill>
              <a:uFillTx/>
              <a:latin typeface="+mn-ea"/>
              <a:sym typeface="+mn-ea"/>
            </a:endParaRPr>
          </a:p>
        </p:txBody>
      </p:sp>
      <p:sp>
        <p:nvSpPr>
          <p:cNvPr id="10" name="文本框 9">
            <a:extLst>
              <a:ext uri="{FF2B5EF4-FFF2-40B4-BE49-F238E27FC236}">
                <a16:creationId xmlns:a16="http://schemas.microsoft.com/office/drawing/2014/main" id="{CFA6B19C-E5C0-B5A4-BED7-5E747DB93A62}"/>
              </a:ext>
            </a:extLst>
          </p:cNvPr>
          <p:cNvSpPr txBox="1"/>
          <p:nvPr/>
        </p:nvSpPr>
        <p:spPr>
          <a:xfrm>
            <a:off x="928267" y="5279127"/>
            <a:ext cx="10505642" cy="499624"/>
          </a:xfrm>
          <a:prstGeom prst="rect">
            <a:avLst/>
          </a:prstGeom>
          <a:noFill/>
        </p:spPr>
        <p:txBody>
          <a:bodyPr wrap="square" rtlCol="0">
            <a:spAutoFit/>
          </a:bodyPr>
          <a:lstStyle/>
          <a:p>
            <a:pPr indent="0" algn="just">
              <a:lnSpc>
                <a:spcPct val="150000"/>
              </a:lnSpc>
              <a:buFont typeface="Wingdings" panose="05000000000000000000" pitchFamily="2" charset="2"/>
              <a:buNone/>
            </a:pPr>
            <a:r>
              <a:rPr lang="zh-CN" altLang="en-US" sz="2000" b="1" dirty="0">
                <a:latin typeface="+mn-ea"/>
              </a:rPr>
              <a:t>③企业行政制度化管理的手段</a:t>
            </a:r>
          </a:p>
        </p:txBody>
      </p:sp>
      <p:sp>
        <p:nvSpPr>
          <p:cNvPr id="11" name="文本框 10">
            <a:extLst>
              <a:ext uri="{FF2B5EF4-FFF2-40B4-BE49-F238E27FC236}">
                <a16:creationId xmlns:a16="http://schemas.microsoft.com/office/drawing/2014/main" id="{13176620-4660-56CF-C91D-4D4BBED8C5CE}"/>
              </a:ext>
            </a:extLst>
          </p:cNvPr>
          <p:cNvSpPr txBox="1"/>
          <p:nvPr/>
        </p:nvSpPr>
        <p:spPr>
          <a:xfrm>
            <a:off x="1051113" y="5687727"/>
            <a:ext cx="10175687" cy="960776"/>
          </a:xfrm>
          <a:prstGeom prst="rect">
            <a:avLst/>
          </a:prstGeom>
          <a:noFill/>
        </p:spPr>
        <p:txBody>
          <a:bodyPr wrap="square">
            <a:spAutoFit/>
          </a:bodyPr>
          <a:lstStyle/>
          <a:p>
            <a:pPr>
              <a:lnSpc>
                <a:spcPct val="150000"/>
              </a:lnSpc>
            </a:pPr>
            <a:r>
              <a:rPr lang="zh-CN" altLang="en-US" sz="2000" dirty="0"/>
              <a:t>企业行政制度化管理的手段是由各种形式的制度规范组成的制度体系。要实施制度管理，必须使用有效的手段。</a:t>
            </a:r>
          </a:p>
        </p:txBody>
      </p:sp>
      <p:sp>
        <p:nvSpPr>
          <p:cNvPr id="12" name="圆角矩形 68">
            <a:extLst>
              <a:ext uri="{FF2B5EF4-FFF2-40B4-BE49-F238E27FC236}">
                <a16:creationId xmlns:a16="http://schemas.microsoft.com/office/drawing/2014/main" id="{2F1888BC-3CE0-54F6-7A30-36B26BEC476E}"/>
              </a:ext>
            </a:extLst>
          </p:cNvPr>
          <p:cNvSpPr/>
          <p:nvPr>
            <p:custDataLst>
              <p:tags r:id="rId6"/>
            </p:custDataLst>
          </p:nvPr>
        </p:nvSpPr>
        <p:spPr>
          <a:xfrm>
            <a:off x="954877" y="5278317"/>
            <a:ext cx="533194" cy="66110"/>
          </a:xfrm>
          <a:prstGeom prst="roundRect">
            <a:avLst>
              <a:gd name="adj" fmla="val 50000"/>
            </a:avLst>
          </a:prstGeom>
          <a:gradFill>
            <a:gsLst>
              <a:gs pos="100000">
                <a:schemeClr val="accent1">
                  <a:lumMod val="60000"/>
                  <a:lumOff val="40000"/>
                  <a:alpha val="71000"/>
                </a:schemeClr>
              </a:gs>
              <a:gs pos="0">
                <a:schemeClr val="accent1">
                  <a:alpha val="100000"/>
                </a:schemeClr>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1017373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DF20-5846-EBF6-B157-72FDF4F259AA}"/>
            </a:ext>
          </a:extLst>
        </p:cNvPr>
        <p:cNvGrpSpPr/>
        <p:nvPr/>
      </p:nvGrpSpPr>
      <p:grpSpPr>
        <a:xfrm>
          <a:off x="0" y="0"/>
          <a:ext cx="0" cy="0"/>
          <a:chOff x="0" y="0"/>
          <a:chExt cx="0" cy="0"/>
        </a:xfrm>
      </p:grpSpPr>
      <p:sp>
        <p:nvSpPr>
          <p:cNvPr id="11" name="矩形 10">
            <a:extLst>
              <a:ext uri="{FF2B5EF4-FFF2-40B4-BE49-F238E27FC236}">
                <a16:creationId xmlns:a16="http://schemas.microsoft.com/office/drawing/2014/main" id="{3D2F1629-E016-9AF7-3845-ABE5D9AE7E06}"/>
              </a:ext>
            </a:extLst>
          </p:cNvPr>
          <p:cNvSpPr>
            <a:spLocks noChangeAspect="1"/>
          </p:cNvSpPr>
          <p:nvPr/>
        </p:nvSpPr>
        <p:spPr>
          <a:xfrm>
            <a:off x="7171712" y="2216541"/>
            <a:ext cx="5020288" cy="4171929"/>
          </a:xfrm>
          <a:prstGeom prst="rect">
            <a:avLst/>
          </a:prstGeom>
          <a:blipFill dpi="0" rotWithShape="1">
            <a:blip r:embed="rId2" cstate="screen">
              <a:extLst>
                <a:ext uri="{28A0092B-C50C-407E-A947-70E740481C1C}">
                  <a14:useLocalDpi xmlns:a14="http://schemas.microsoft.com/office/drawing/2010/main"/>
                </a:ext>
              </a:extLst>
            </a:blip>
            <a:srcRect/>
            <a:stretch>
              <a:fillRect l="-4772" t="-13636" r="-2584" b="-1555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BD82A814-BF09-3DDD-267F-E67F99E03DEE}"/>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学习目标</a:t>
            </a:r>
          </a:p>
        </p:txBody>
      </p:sp>
      <p:grpSp>
        <p:nvGrpSpPr>
          <p:cNvPr id="3" name="组合 2">
            <a:extLst>
              <a:ext uri="{FF2B5EF4-FFF2-40B4-BE49-F238E27FC236}">
                <a16:creationId xmlns:a16="http://schemas.microsoft.com/office/drawing/2014/main" id="{1A13549C-77F7-9121-749F-AC20A969AA76}"/>
              </a:ext>
            </a:extLst>
          </p:cNvPr>
          <p:cNvGrpSpPr/>
          <p:nvPr/>
        </p:nvGrpSpPr>
        <p:grpSpPr>
          <a:xfrm>
            <a:off x="660399" y="1403498"/>
            <a:ext cx="10871203" cy="4997302"/>
            <a:chOff x="-157644" y="1758489"/>
            <a:chExt cx="10871203" cy="4387130"/>
          </a:xfrm>
        </p:grpSpPr>
        <p:sp>
          <p:nvSpPr>
            <p:cNvPr id="4" name="矩形 3">
              <a:extLst>
                <a:ext uri="{FF2B5EF4-FFF2-40B4-BE49-F238E27FC236}">
                  <a16:creationId xmlns:a16="http://schemas.microsoft.com/office/drawing/2014/main" id="{C7629B10-0104-29D2-7C0D-3B501275192E}"/>
                </a:ext>
              </a:extLst>
            </p:cNvPr>
            <p:cNvSpPr/>
            <p:nvPr/>
          </p:nvSpPr>
          <p:spPr>
            <a:xfrm>
              <a:off x="1892592" y="1758489"/>
              <a:ext cx="8820967" cy="1364563"/>
            </a:xfrm>
            <a:prstGeom prst="rect">
              <a:avLst/>
            </a:prstGeom>
            <a:solidFill>
              <a:schemeClr val="bg1">
                <a:alpha val="70000"/>
              </a:schemeClr>
            </a:solidFill>
            <a:ln>
              <a:noFill/>
            </a:ln>
          </p:spPr>
          <p:style>
            <a:lnRef idx="2">
              <a:schemeClr val="accent3">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dirty="0"/>
                <a:t>（</a:t>
              </a:r>
              <a:r>
                <a:rPr lang="en-US" altLang="zh-CN" sz="2000" dirty="0"/>
                <a:t>1</a:t>
              </a:r>
              <a:r>
                <a:rPr lang="zh-CN" altLang="en-US" sz="2000" dirty="0"/>
                <a:t>）了解创新创业过程中常见的风险。</a:t>
              </a:r>
              <a:endParaRPr lang="en-US" altLang="zh-CN" sz="2000" dirty="0"/>
            </a:p>
            <a:p>
              <a:pPr marR="179970">
                <a:lnSpc>
                  <a:spcPct val="150000"/>
                </a:lnSpc>
              </a:pPr>
              <a:r>
                <a:rPr lang="zh-CN" altLang="en-US" sz="2000" dirty="0"/>
                <a:t>（</a:t>
              </a:r>
              <a:r>
                <a:rPr lang="en-US" altLang="zh-CN" sz="2000" dirty="0"/>
                <a:t>2</a:t>
              </a:r>
              <a:r>
                <a:rPr lang="zh-CN" altLang="en-US" sz="2000" dirty="0"/>
                <a:t>）熟悉创新创业过程中风险的防范方法。</a:t>
              </a:r>
              <a:endPar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endParaRPr>
            </a:p>
          </p:txBody>
        </p:sp>
        <p:sp>
          <p:nvSpPr>
            <p:cNvPr id="5" name="矩形 4">
              <a:extLst>
                <a:ext uri="{FF2B5EF4-FFF2-40B4-BE49-F238E27FC236}">
                  <a16:creationId xmlns:a16="http://schemas.microsoft.com/office/drawing/2014/main" id="{364466B8-85D1-4E39-18DF-2298FA9F1C96}"/>
                </a:ext>
              </a:extLst>
            </p:cNvPr>
            <p:cNvSpPr/>
            <p:nvPr/>
          </p:nvSpPr>
          <p:spPr>
            <a:xfrm>
              <a:off x="1892593" y="3269773"/>
              <a:ext cx="8820966" cy="1364563"/>
            </a:xfrm>
            <a:prstGeom prst="rect">
              <a:avLst/>
            </a:pr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）能够快速识别创新创业过程中遇到的各类风险挑战。</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）能够有效化解创新创业过程中遇到的各类风险挑战。</a:t>
              </a:r>
              <a:endParaRPr lang="zh-CN" altLang="en-US" sz="2000" spc="-4" dirty="0">
                <a:solidFill>
                  <a:srgbClr val="231F20"/>
                </a:solidFill>
                <a:latin typeface="Microsoft YaHei" panose="020B0503020204020204" pitchFamily="34" charset="-122"/>
                <a:ea typeface="Microsoft YaHei" panose="020B0503020204020204" pitchFamily="34" charset="-122"/>
              </a:endParaRPr>
            </a:p>
          </p:txBody>
        </p:sp>
        <p:sp>
          <p:nvSpPr>
            <p:cNvPr id="6" name="任意形状 5">
              <a:extLst>
                <a:ext uri="{FF2B5EF4-FFF2-40B4-BE49-F238E27FC236}">
                  <a16:creationId xmlns:a16="http://schemas.microsoft.com/office/drawing/2014/main" id="{C45FA1EF-DF26-42DC-1135-27EE71795795}"/>
                </a:ext>
              </a:extLst>
            </p:cNvPr>
            <p:cNvSpPr/>
            <p:nvPr/>
          </p:nvSpPr>
          <p:spPr>
            <a:xfrm>
              <a:off x="1892594" y="4781056"/>
              <a:ext cx="8820964" cy="1364563"/>
            </a:xfrm>
            <a:custGeom>
              <a:avLst/>
              <a:gdLst>
                <a:gd name="connsiteX0" fmla="*/ 0 w 8128000"/>
                <a:gd name="connsiteY0" fmla="*/ 0 h 2382811"/>
                <a:gd name="connsiteX1" fmla="*/ 8128000 w 8128000"/>
                <a:gd name="connsiteY1" fmla="*/ 0 h 2382811"/>
                <a:gd name="connsiteX2" fmla="*/ 8128000 w 8128000"/>
                <a:gd name="connsiteY2" fmla="*/ 2382811 h 2382811"/>
                <a:gd name="connsiteX3" fmla="*/ 0 w 8128000"/>
                <a:gd name="connsiteY3" fmla="*/ 2382811 h 2382811"/>
                <a:gd name="connsiteX4" fmla="*/ 0 w 8128000"/>
                <a:gd name="connsiteY4" fmla="*/ 0 h 2382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2382811">
                  <a:moveTo>
                    <a:pt x="0" y="0"/>
                  </a:moveTo>
                  <a:lnTo>
                    <a:pt x="8128000" y="0"/>
                  </a:lnTo>
                  <a:lnTo>
                    <a:pt x="8128000" y="2382811"/>
                  </a:lnTo>
                  <a:lnTo>
                    <a:pt x="0" y="2382811"/>
                  </a:lnTo>
                  <a:lnTo>
                    <a:pt x="0" y="0"/>
                  </a:lnTo>
                  <a:close/>
                </a:path>
              </a:pathLst>
            </a:cu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）培养克服挫折、积极乐观的创新创业心态。</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）培养越挫越勇、勇于变革的创新创业精神。</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）增强守正创新、开拓进取的创新创业意识。</a:t>
              </a:r>
            </a:p>
          </p:txBody>
        </p:sp>
        <p:grpSp>
          <p:nvGrpSpPr>
            <p:cNvPr id="7" name="组合 6">
              <a:extLst>
                <a:ext uri="{FF2B5EF4-FFF2-40B4-BE49-F238E27FC236}">
                  <a16:creationId xmlns:a16="http://schemas.microsoft.com/office/drawing/2014/main" id="{B3884A8F-9379-7CD0-4241-C6E9EAAEE687}"/>
                </a:ext>
              </a:extLst>
            </p:cNvPr>
            <p:cNvGrpSpPr/>
            <p:nvPr/>
          </p:nvGrpSpPr>
          <p:grpSpPr>
            <a:xfrm>
              <a:off x="-157644" y="1758489"/>
              <a:ext cx="1986443" cy="4387124"/>
              <a:chOff x="-1092009" y="1260967"/>
              <a:chExt cx="7442007" cy="4387124"/>
            </a:xfrm>
          </p:grpSpPr>
          <p:sp>
            <p:nvSpPr>
              <p:cNvPr id="8" name="任意形状 7">
                <a:extLst>
                  <a:ext uri="{FF2B5EF4-FFF2-40B4-BE49-F238E27FC236}">
                    <a16:creationId xmlns:a16="http://schemas.microsoft.com/office/drawing/2014/main" id="{A578A639-7088-311E-9948-EC2A511B6481}"/>
                  </a:ext>
                </a:extLst>
              </p:cNvPr>
              <p:cNvSpPr/>
              <p:nvPr/>
            </p:nvSpPr>
            <p:spPr>
              <a:xfrm>
                <a:off x="-1092009" y="1260967"/>
                <a:ext cx="7442007" cy="1364562"/>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知识目标</a:t>
                </a:r>
              </a:p>
            </p:txBody>
          </p:sp>
          <p:sp>
            <p:nvSpPr>
              <p:cNvPr id="9" name="任意形状 8">
                <a:extLst>
                  <a:ext uri="{FF2B5EF4-FFF2-40B4-BE49-F238E27FC236}">
                    <a16:creationId xmlns:a16="http://schemas.microsoft.com/office/drawing/2014/main" id="{2124BECD-AA60-A63B-8326-922B2D88D116}"/>
                  </a:ext>
                </a:extLst>
              </p:cNvPr>
              <p:cNvSpPr/>
              <p:nvPr/>
            </p:nvSpPr>
            <p:spPr>
              <a:xfrm>
                <a:off x="-1092009" y="2772249"/>
                <a:ext cx="7442007" cy="1364561"/>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技能目标</a:t>
                </a:r>
              </a:p>
            </p:txBody>
          </p:sp>
          <p:sp>
            <p:nvSpPr>
              <p:cNvPr id="10" name="任意形状 9">
                <a:extLst>
                  <a:ext uri="{FF2B5EF4-FFF2-40B4-BE49-F238E27FC236}">
                    <a16:creationId xmlns:a16="http://schemas.microsoft.com/office/drawing/2014/main" id="{209773A1-5FA5-9A98-F748-B62228D11CF9}"/>
                  </a:ext>
                </a:extLst>
              </p:cNvPr>
              <p:cNvSpPr/>
              <p:nvPr/>
            </p:nvSpPr>
            <p:spPr>
              <a:xfrm>
                <a:off x="-1092009" y="4283530"/>
                <a:ext cx="7442007" cy="1364561"/>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latin typeface="Microsoft YaHei" panose="020B0503020204020204" pitchFamily="34" charset="-122"/>
                    <a:ea typeface="Microsoft YaHei" panose="020B0503020204020204" pitchFamily="34" charset="-122"/>
                  </a:rPr>
                  <a:t>素养目标</a:t>
                </a:r>
              </a:p>
            </p:txBody>
          </p:sp>
        </p:grpSp>
      </p:grpSp>
    </p:spTree>
    <p:extLst>
      <p:ext uri="{BB962C8B-B14F-4D97-AF65-F5344CB8AC3E}">
        <p14:creationId xmlns:p14="http://schemas.microsoft.com/office/powerpoint/2010/main" val="23304992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ACA09-27CC-8870-DB71-316CE6AB6389}"/>
            </a:ext>
          </a:extLst>
        </p:cNvPr>
        <p:cNvGrpSpPr/>
        <p:nvPr/>
      </p:nvGrpSpPr>
      <p:grpSpPr>
        <a:xfrm>
          <a:off x="0" y="0"/>
          <a:ext cx="0" cy="0"/>
          <a:chOff x="0" y="0"/>
          <a:chExt cx="0" cy="0"/>
        </a:xfrm>
      </p:grpSpPr>
      <p:sp>
        <p:nvSpPr>
          <p:cNvPr id="8" name="object 4">
            <a:extLst>
              <a:ext uri="{FF2B5EF4-FFF2-40B4-BE49-F238E27FC236}">
                <a16:creationId xmlns:a16="http://schemas.microsoft.com/office/drawing/2014/main" id="{2CC240BA-8EEC-E452-675B-18443E5F7832}"/>
              </a:ext>
            </a:extLst>
          </p:cNvPr>
          <p:cNvSpPr/>
          <p:nvPr/>
        </p:nvSpPr>
        <p:spPr>
          <a:xfrm>
            <a:off x="345281" y="1663442"/>
            <a:ext cx="11501438" cy="4947132"/>
          </a:xfrm>
          <a:prstGeom prst="roundRect">
            <a:avLst>
              <a:gd name="adj" fmla="val 5791"/>
            </a:avLst>
          </a:prstGeom>
          <a:solidFill>
            <a:schemeClr val="bg1"/>
          </a:solidFill>
        </p:spPr>
        <p:txBody>
          <a:bodyPr wrap="square" lIns="0" tIns="0" rIns="0" bIns="0" rtlCol="0"/>
          <a:lstStyle/>
          <a:p>
            <a:endParaRPr lang="zh-CN" altLang="en-US" sz="1288">
              <a:latin typeface="Microsoft YaHei" panose="020B0503020204020204" pitchFamily="34" charset="-122"/>
              <a:ea typeface="Microsoft YaHei" panose="020B0503020204020204" pitchFamily="34" charset="-122"/>
            </a:endParaRPr>
          </a:p>
        </p:txBody>
      </p:sp>
      <p:grpSp>
        <p:nvGrpSpPr>
          <p:cNvPr id="20" name="组合 19">
            <a:extLst>
              <a:ext uri="{FF2B5EF4-FFF2-40B4-BE49-F238E27FC236}">
                <a16:creationId xmlns:a16="http://schemas.microsoft.com/office/drawing/2014/main" id="{F9E79FA3-2EAB-E1A0-E18B-99ACD03ADBFE}"/>
              </a:ext>
            </a:extLst>
          </p:cNvPr>
          <p:cNvGrpSpPr/>
          <p:nvPr/>
        </p:nvGrpSpPr>
        <p:grpSpPr>
          <a:xfrm>
            <a:off x="345281" y="2248349"/>
            <a:ext cx="11995569" cy="4120178"/>
            <a:chOff x="345281" y="2797705"/>
            <a:chExt cx="11995569" cy="2513720"/>
          </a:xfrm>
        </p:grpSpPr>
        <p:sp>
          <p:nvSpPr>
            <p:cNvPr id="21" name="矩形 20">
              <a:extLst>
                <a:ext uri="{FF2B5EF4-FFF2-40B4-BE49-F238E27FC236}">
                  <a16:creationId xmlns:a16="http://schemas.microsoft.com/office/drawing/2014/main" id="{5ECEA691-8761-EC70-DBD5-56D3292943DF}"/>
                </a:ext>
              </a:extLst>
            </p:cNvPr>
            <p:cNvSpPr/>
            <p:nvPr/>
          </p:nvSpPr>
          <p:spPr>
            <a:xfrm>
              <a:off x="945566" y="2797705"/>
              <a:ext cx="10795000" cy="2513720"/>
            </a:xfrm>
            <a:prstGeom prst="rect">
              <a:avLst/>
            </a:prstGeom>
            <a:solidFill>
              <a:schemeClr val="accent1">
                <a:alpha val="9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000" rIns="91440" bIns="45720" numCol="1" spcCol="0" rtlCol="0" fromWordArt="0" anchor="t" anchorCtr="0" forceAA="0" compatLnSpc="1">
              <a:prstTxWarp prst="textNoShape">
                <a:avLst/>
              </a:prstTxWarp>
              <a:noAutofit/>
            </a:bodyPr>
            <a:lstStyle/>
            <a:p>
              <a:pPr algn="ctr">
                <a:lnSpc>
                  <a:spcPct val="150000"/>
                </a:lnSpc>
              </a:pPr>
              <a:endParaRPr lang="zh-CN" altLang="en-US" sz="2000" b="1" dirty="0">
                <a:solidFill>
                  <a:schemeClr val="tx1"/>
                </a:solidFill>
                <a:latin typeface="Microsoft YaHei" panose="020B0503020204020204" pitchFamily="34" charset="-122"/>
                <a:ea typeface="Microsoft YaHei" panose="020B0503020204020204" pitchFamily="34" charset="-122"/>
              </a:endParaRPr>
            </a:p>
          </p:txBody>
        </p:sp>
        <p:sp>
          <p:nvSpPr>
            <p:cNvPr id="22" name="任意多边形: 形状 8">
              <a:extLst>
                <a:ext uri="{FF2B5EF4-FFF2-40B4-BE49-F238E27FC236}">
                  <a16:creationId xmlns:a16="http://schemas.microsoft.com/office/drawing/2014/main" id="{76DF4FC7-7CA8-A4C0-6FCD-0D661A503487}"/>
                </a:ext>
              </a:extLst>
            </p:cNvPr>
            <p:cNvSpPr/>
            <p:nvPr/>
          </p:nvSpPr>
          <p:spPr>
            <a:xfrm>
              <a:off x="345281" y="2797705"/>
              <a:ext cx="4192597" cy="2513720"/>
            </a:xfrm>
            <a:custGeom>
              <a:avLst/>
              <a:gdLst>
                <a:gd name="connsiteX0" fmla="*/ 0 w 2641154"/>
                <a:gd name="connsiteY0" fmla="*/ 0 h 2513720"/>
                <a:gd name="connsiteX1" fmla="*/ 2440056 w 2641154"/>
                <a:gd name="connsiteY1" fmla="*/ 0 h 2513720"/>
                <a:gd name="connsiteX2" fmla="*/ 2641154 w 2641154"/>
                <a:gd name="connsiteY2" fmla="*/ 201098 h 2513720"/>
                <a:gd name="connsiteX3" fmla="*/ 2641154 w 2641154"/>
                <a:gd name="connsiteY3" fmla="*/ 2312622 h 2513720"/>
                <a:gd name="connsiteX4" fmla="*/ 2440056 w 2641154"/>
                <a:gd name="connsiteY4" fmla="*/ 2513720 h 2513720"/>
                <a:gd name="connsiteX5" fmla="*/ 0 w 2641154"/>
                <a:gd name="connsiteY5" fmla="*/ 2513720 h 251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41154" h="2513720">
                  <a:moveTo>
                    <a:pt x="0" y="0"/>
                  </a:moveTo>
                  <a:lnTo>
                    <a:pt x="2440056" y="0"/>
                  </a:lnTo>
                  <a:cubicBezTo>
                    <a:pt x="2551119" y="0"/>
                    <a:pt x="2641154" y="90035"/>
                    <a:pt x="2641154" y="201098"/>
                  </a:cubicBezTo>
                  <a:lnTo>
                    <a:pt x="2641154" y="2312622"/>
                  </a:lnTo>
                  <a:cubicBezTo>
                    <a:pt x="2641154" y="2423685"/>
                    <a:pt x="2551119" y="2513720"/>
                    <a:pt x="2440056" y="2513720"/>
                  </a:cubicBezTo>
                  <a:lnTo>
                    <a:pt x="0" y="2513720"/>
                  </a:lnTo>
                  <a:close/>
                </a:path>
              </a:pathLst>
            </a:custGeom>
            <a:solidFill>
              <a:schemeClr val="accent3">
                <a:lumMod val="20000"/>
                <a:lumOff val="8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b="1" dirty="0">
                  <a:solidFill>
                    <a:schemeClr val="tx1"/>
                  </a:solidFill>
                  <a:latin typeface="Microsoft YaHei" panose="020B0503020204020204" pitchFamily="34" charset="-122"/>
                  <a:ea typeface="Microsoft YaHei" panose="020B0503020204020204" pitchFamily="34" charset="-122"/>
                </a:rPr>
                <a:t>①通过鼓励员工个人制定具有挑战性而又切实可行的目标，可以提高员工的工作积极性和工作效率，而且目标一旦实现，能使员工产生成就感和满足感，使员工的工作热情能够持续高涨。</a:t>
              </a:r>
            </a:p>
          </p:txBody>
        </p:sp>
        <p:sp>
          <p:nvSpPr>
            <p:cNvPr id="23" name="任意多边形: 形状 9">
              <a:extLst>
                <a:ext uri="{FF2B5EF4-FFF2-40B4-BE49-F238E27FC236}">
                  <a16:creationId xmlns:a16="http://schemas.microsoft.com/office/drawing/2014/main" id="{79464788-AE0E-9D25-F69B-787483238D42}"/>
                </a:ext>
              </a:extLst>
            </p:cNvPr>
            <p:cNvSpPr/>
            <p:nvPr/>
          </p:nvSpPr>
          <p:spPr>
            <a:xfrm>
              <a:off x="7191487" y="2797705"/>
              <a:ext cx="5149363" cy="2513720"/>
            </a:xfrm>
            <a:custGeom>
              <a:avLst/>
              <a:gdLst>
                <a:gd name="connsiteX0" fmla="*/ 201098 w 2653854"/>
                <a:gd name="connsiteY0" fmla="*/ 0 h 2513720"/>
                <a:gd name="connsiteX1" fmla="*/ 2653854 w 2653854"/>
                <a:gd name="connsiteY1" fmla="*/ 0 h 2513720"/>
                <a:gd name="connsiteX2" fmla="*/ 2653854 w 2653854"/>
                <a:gd name="connsiteY2" fmla="*/ 2513720 h 2513720"/>
                <a:gd name="connsiteX3" fmla="*/ 201098 w 2653854"/>
                <a:gd name="connsiteY3" fmla="*/ 2513720 h 2513720"/>
                <a:gd name="connsiteX4" fmla="*/ 0 w 2653854"/>
                <a:gd name="connsiteY4" fmla="*/ 2312622 h 2513720"/>
                <a:gd name="connsiteX5" fmla="*/ 0 w 2653854"/>
                <a:gd name="connsiteY5" fmla="*/ 201098 h 2513720"/>
                <a:gd name="connsiteX6" fmla="*/ 201098 w 2653854"/>
                <a:gd name="connsiteY6" fmla="*/ 0 h 251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3854" h="2513720">
                  <a:moveTo>
                    <a:pt x="201098" y="0"/>
                  </a:moveTo>
                  <a:lnTo>
                    <a:pt x="2653854" y="0"/>
                  </a:lnTo>
                  <a:lnTo>
                    <a:pt x="2653854" y="2513720"/>
                  </a:lnTo>
                  <a:lnTo>
                    <a:pt x="201098" y="2513720"/>
                  </a:lnTo>
                  <a:cubicBezTo>
                    <a:pt x="90035" y="2513720"/>
                    <a:pt x="0" y="2423685"/>
                    <a:pt x="0" y="2312622"/>
                  </a:cubicBezTo>
                  <a:lnTo>
                    <a:pt x="0" y="201098"/>
                  </a:lnTo>
                  <a:cubicBezTo>
                    <a:pt x="0" y="90035"/>
                    <a:pt x="90035" y="0"/>
                    <a:pt x="201098" y="0"/>
                  </a:cubicBezTo>
                  <a:close/>
                </a:path>
              </a:pathLst>
            </a:custGeom>
            <a:solidFill>
              <a:schemeClr val="accent2">
                <a:lumMod val="40000"/>
                <a:lumOff val="6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endParaRPr lang="en-US" altLang="zh-CN" b="1" dirty="0">
                <a:solidFill>
                  <a:schemeClr val="tx1"/>
                </a:solidFill>
                <a:latin typeface="Microsoft YaHei" panose="020B0503020204020204" pitchFamily="34" charset="-122"/>
                <a:ea typeface="Microsoft YaHei" panose="020B0503020204020204" pitchFamily="34" charset="-122"/>
              </a:endParaRPr>
            </a:p>
            <a:p>
              <a:pPr>
                <a:lnSpc>
                  <a:spcPct val="150000"/>
                </a:lnSpc>
              </a:pPr>
              <a:r>
                <a:rPr lang="zh-CN" altLang="en-US" b="1" dirty="0">
                  <a:solidFill>
                    <a:schemeClr val="tx1"/>
                  </a:solidFill>
                  <a:latin typeface="Microsoft YaHei" panose="020B0503020204020204" pitchFamily="34" charset="-122"/>
                  <a:ea typeface="Microsoft YaHei" panose="020B0503020204020204" pitchFamily="34" charset="-122"/>
                </a:rPr>
                <a:t>③在整个企业系统内制定目标和绩效标准，通过定期定量的考核，明确企业对每个人的要求，有助于促进计划的协调和实现。有了目标管理，部门和岗位的工作任务和完成任务的标准、时限等都实现了透明化，上级能够公正准确地考核其下级的绩效。</a:t>
              </a:r>
            </a:p>
          </p:txBody>
        </p:sp>
      </p:grpSp>
      <p:sp>
        <p:nvSpPr>
          <p:cNvPr id="9" name="文本框 8">
            <a:extLst>
              <a:ext uri="{FF2B5EF4-FFF2-40B4-BE49-F238E27FC236}">
                <a16:creationId xmlns:a16="http://schemas.microsoft.com/office/drawing/2014/main" id="{E4C849A1-86EA-90D3-6FC2-3A12EFC22367}"/>
              </a:ext>
            </a:extLst>
          </p:cNvPr>
          <p:cNvSpPr txBox="1"/>
          <p:nvPr/>
        </p:nvSpPr>
        <p:spPr>
          <a:xfrm>
            <a:off x="4537878" y="3228370"/>
            <a:ext cx="2562169" cy="2120902"/>
          </a:xfrm>
          <a:prstGeom prst="rect">
            <a:avLst/>
          </a:prstGeom>
          <a:noFill/>
        </p:spPr>
        <p:txBody>
          <a:bodyPr wrap="square">
            <a:spAutoFit/>
          </a:bodyPr>
          <a:lstStyle/>
          <a:p>
            <a:pPr>
              <a:lnSpc>
                <a:spcPct val="150000"/>
              </a:lnSpc>
            </a:pPr>
            <a:r>
              <a:rPr lang="zh-CN" altLang="en-US" sz="1800" b="1" dirty="0">
                <a:solidFill>
                  <a:schemeClr val="tx1"/>
                </a:solidFill>
                <a:latin typeface="Microsoft YaHei" panose="020B0503020204020204" pitchFamily="34" charset="-122"/>
                <a:ea typeface="Microsoft YaHei" panose="020B0503020204020204" pitchFamily="34" charset="-122"/>
              </a:rPr>
              <a:t>②在目标的指引下，员工能够准确地掌握自己的岗位责任，从而明确对自己的要求，工作中能有的放矢。</a:t>
            </a:r>
          </a:p>
        </p:txBody>
      </p:sp>
      <p:sp>
        <p:nvSpPr>
          <p:cNvPr id="2" name="标题 1">
            <a:extLst>
              <a:ext uri="{FF2B5EF4-FFF2-40B4-BE49-F238E27FC236}">
                <a16:creationId xmlns:a16="http://schemas.microsoft.com/office/drawing/2014/main" id="{650D2F48-96CA-0339-C4ED-10BB40624AF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7.2.4</a:t>
            </a:r>
            <a:r>
              <a:rPr lang="zh-CN" altLang="en-US" sz="3200" dirty="0">
                <a:solidFill>
                  <a:schemeClr val="tx1"/>
                </a:solidFill>
                <a:latin typeface="Microsoft YaHei" panose="020B0503020204020204" pitchFamily="34" charset="-122"/>
                <a:ea typeface="Microsoft YaHei" panose="020B0503020204020204" pitchFamily="34" charset="-122"/>
              </a:rPr>
              <a:t>管理风险</a:t>
            </a:r>
          </a:p>
        </p:txBody>
      </p:sp>
      <p:sp>
        <p:nvSpPr>
          <p:cNvPr id="4" name="文本框 3">
            <a:extLst>
              <a:ext uri="{FF2B5EF4-FFF2-40B4-BE49-F238E27FC236}">
                <a16:creationId xmlns:a16="http://schemas.microsoft.com/office/drawing/2014/main" id="{60A052C3-863F-B95D-FBDC-738D51D0739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管理风险的防范方法</a:t>
            </a:r>
          </a:p>
        </p:txBody>
      </p:sp>
      <p:sp>
        <p:nvSpPr>
          <p:cNvPr id="7" name="文本框 6">
            <a:extLst>
              <a:ext uri="{FF2B5EF4-FFF2-40B4-BE49-F238E27FC236}">
                <a16:creationId xmlns:a16="http://schemas.microsoft.com/office/drawing/2014/main" id="{ADC36517-7635-11BD-793D-A1B2C2304E8E}"/>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4</a:t>
            </a:r>
            <a:r>
              <a:rPr lang="zh-CN" altLang="en-US" sz="2200" b="1" dirty="0">
                <a:solidFill>
                  <a:srgbClr val="002060"/>
                </a:solidFill>
              </a:rPr>
              <a:t>）变指标管理为目标管理</a:t>
            </a:r>
          </a:p>
        </p:txBody>
      </p:sp>
    </p:spTree>
    <p:extLst>
      <p:ext uri="{BB962C8B-B14F-4D97-AF65-F5344CB8AC3E}">
        <p14:creationId xmlns:p14="http://schemas.microsoft.com/office/powerpoint/2010/main" val="4321687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42A15-0279-1507-1CA7-5428F53C03F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200E179-5145-C8ED-9847-70F9DA901EF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7.2.4</a:t>
            </a:r>
            <a:r>
              <a:rPr lang="zh-CN" altLang="en-US" sz="3200" dirty="0">
                <a:solidFill>
                  <a:schemeClr val="tx1"/>
                </a:solidFill>
                <a:latin typeface="Microsoft YaHei" panose="020B0503020204020204" pitchFamily="34" charset="-122"/>
                <a:ea typeface="Microsoft YaHei" panose="020B0503020204020204" pitchFamily="34" charset="-122"/>
              </a:rPr>
              <a:t>管理风险</a:t>
            </a:r>
          </a:p>
        </p:txBody>
      </p:sp>
      <p:sp>
        <p:nvSpPr>
          <p:cNvPr id="4" name="文本框 3">
            <a:extLst>
              <a:ext uri="{FF2B5EF4-FFF2-40B4-BE49-F238E27FC236}">
                <a16:creationId xmlns:a16="http://schemas.microsoft.com/office/drawing/2014/main" id="{F80B476E-8EB7-CB13-051D-C08E4C923DC0}"/>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管理风险的防范方法</a:t>
            </a:r>
          </a:p>
        </p:txBody>
      </p:sp>
      <p:sp>
        <p:nvSpPr>
          <p:cNvPr id="6" name="文本框 5">
            <a:extLst>
              <a:ext uri="{FF2B5EF4-FFF2-40B4-BE49-F238E27FC236}">
                <a16:creationId xmlns:a16="http://schemas.microsoft.com/office/drawing/2014/main" id="{689EE262-C628-39C7-A850-4A2DA00A8CC8}"/>
              </a:ext>
            </a:extLst>
          </p:cNvPr>
          <p:cNvSpPr txBox="1"/>
          <p:nvPr/>
        </p:nvSpPr>
        <p:spPr>
          <a:xfrm>
            <a:off x="733539" y="2366677"/>
            <a:ext cx="10900855" cy="3269100"/>
          </a:xfrm>
          <a:prstGeom prst="rect">
            <a:avLst/>
          </a:prstGeom>
          <a:noFill/>
        </p:spPr>
        <p:txBody>
          <a:bodyPr wrap="square">
            <a:spAutoFit/>
          </a:bodyPr>
          <a:lstStyle/>
          <a:p>
            <a:pPr>
              <a:lnSpc>
                <a:spcPct val="150000"/>
              </a:lnSpc>
            </a:pPr>
            <a:r>
              <a:rPr lang="zh-CN" altLang="en-US" sz="2000" dirty="0"/>
              <a:t>①明确企业共同的价值观，勾画企业发展的远景蓝图和目标，让员工与企业共同成长。</a:t>
            </a:r>
            <a:endParaRPr lang="en-US" altLang="zh-CN" sz="2000" dirty="0"/>
          </a:p>
          <a:p>
            <a:pPr>
              <a:lnSpc>
                <a:spcPct val="150000"/>
              </a:lnSpc>
            </a:pPr>
            <a:r>
              <a:rPr lang="zh-CN" altLang="en-US" sz="2000" dirty="0"/>
              <a:t>②引入“人力资源”和“人力资本”的管理理念，建立适当的薪酬绩效考核体系，逐步形成一个高效的管理团队。</a:t>
            </a:r>
            <a:endParaRPr lang="en-US" altLang="zh-CN" sz="2000" dirty="0"/>
          </a:p>
          <a:p>
            <a:pPr>
              <a:lnSpc>
                <a:spcPct val="150000"/>
              </a:lnSpc>
            </a:pPr>
            <a:r>
              <a:rPr lang="zh-CN" altLang="en-US" sz="2000" dirty="0"/>
              <a:t>③学会“激励的艺术”，研究并发现员工的不同需要，实施“差别激励”。</a:t>
            </a:r>
            <a:endParaRPr lang="en-US" altLang="zh-CN" sz="2000" dirty="0"/>
          </a:p>
          <a:p>
            <a:pPr>
              <a:lnSpc>
                <a:spcPct val="150000"/>
              </a:lnSpc>
            </a:pPr>
            <a:r>
              <a:rPr lang="zh-CN" altLang="en-US" sz="2000" dirty="0"/>
              <a:t>④注意倾听和沟通，沟通从“心”开始。</a:t>
            </a:r>
            <a:endParaRPr lang="en-US" altLang="zh-CN" sz="2000" dirty="0"/>
          </a:p>
          <a:p>
            <a:pPr>
              <a:lnSpc>
                <a:spcPct val="150000"/>
              </a:lnSpc>
            </a:pPr>
            <a:r>
              <a:rPr lang="zh-CN" altLang="en-US" sz="2000" dirty="0"/>
              <a:t>⑤着手进行企业文化的培育和建设，增强企业的凝聚力和向心力。</a:t>
            </a:r>
            <a:endParaRPr lang="en-US" altLang="zh-CN" sz="2000" dirty="0"/>
          </a:p>
          <a:p>
            <a:pPr>
              <a:lnSpc>
                <a:spcPct val="150000"/>
              </a:lnSpc>
            </a:pPr>
            <a:r>
              <a:rPr lang="zh-CN" altLang="en-US" sz="2000" dirty="0"/>
              <a:t>⑥注重关键岗位的人才招聘、培养、选拔和储备。</a:t>
            </a:r>
          </a:p>
        </p:txBody>
      </p:sp>
      <p:sp>
        <p:nvSpPr>
          <p:cNvPr id="3" name="文本框 2">
            <a:extLst>
              <a:ext uri="{FF2B5EF4-FFF2-40B4-BE49-F238E27FC236}">
                <a16:creationId xmlns:a16="http://schemas.microsoft.com/office/drawing/2014/main" id="{B5D73CB9-6046-5541-751E-98954448185D}"/>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5</a:t>
            </a:r>
            <a:r>
              <a:rPr lang="zh-CN" altLang="en-US" sz="2200" b="1" dirty="0">
                <a:solidFill>
                  <a:srgbClr val="002060"/>
                </a:solidFill>
              </a:rPr>
              <a:t>）变机器管理为人本管理</a:t>
            </a:r>
          </a:p>
        </p:txBody>
      </p:sp>
    </p:spTree>
    <p:extLst>
      <p:ext uri="{BB962C8B-B14F-4D97-AF65-F5344CB8AC3E}">
        <p14:creationId xmlns:p14="http://schemas.microsoft.com/office/powerpoint/2010/main" val="5247367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765A0A-9B2F-9A90-A426-AAE3D708363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73FF70A-1685-C77A-5444-0BE51B570A1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7.2.4</a:t>
            </a:r>
            <a:r>
              <a:rPr lang="zh-CN" altLang="en-US" sz="3200" dirty="0">
                <a:solidFill>
                  <a:schemeClr val="tx1"/>
                </a:solidFill>
                <a:latin typeface="Microsoft YaHei" panose="020B0503020204020204" pitchFamily="34" charset="-122"/>
                <a:ea typeface="Microsoft YaHei" panose="020B0503020204020204" pitchFamily="34" charset="-122"/>
              </a:rPr>
              <a:t>管理风险</a:t>
            </a:r>
          </a:p>
        </p:txBody>
      </p:sp>
      <p:sp>
        <p:nvSpPr>
          <p:cNvPr id="4" name="文本框 3">
            <a:extLst>
              <a:ext uri="{FF2B5EF4-FFF2-40B4-BE49-F238E27FC236}">
                <a16:creationId xmlns:a16="http://schemas.microsoft.com/office/drawing/2014/main" id="{B2B20B9F-7087-0D1C-2A92-223D287BF032}"/>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管理风险的防范方法</a:t>
            </a:r>
          </a:p>
        </p:txBody>
      </p:sp>
      <p:sp>
        <p:nvSpPr>
          <p:cNvPr id="3" name="文本框 2">
            <a:extLst>
              <a:ext uri="{FF2B5EF4-FFF2-40B4-BE49-F238E27FC236}">
                <a16:creationId xmlns:a16="http://schemas.microsoft.com/office/drawing/2014/main" id="{8E9BA46D-0BE0-EECE-32E7-CC0B0B31A8D0}"/>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6</a:t>
            </a:r>
            <a:r>
              <a:rPr lang="zh-CN" altLang="en-US" sz="2200" b="1" dirty="0">
                <a:solidFill>
                  <a:srgbClr val="002060"/>
                </a:solidFill>
              </a:rPr>
              <a:t>）变细节管理为系统管理</a:t>
            </a:r>
          </a:p>
        </p:txBody>
      </p:sp>
      <p:grpSp>
        <p:nvGrpSpPr>
          <p:cNvPr id="37" name="组合 36">
            <a:extLst>
              <a:ext uri="{FF2B5EF4-FFF2-40B4-BE49-F238E27FC236}">
                <a16:creationId xmlns:a16="http://schemas.microsoft.com/office/drawing/2014/main" id="{EA9C8F59-D018-EF75-C406-BFBF3F5C8665}"/>
              </a:ext>
            </a:extLst>
          </p:cNvPr>
          <p:cNvGrpSpPr/>
          <p:nvPr/>
        </p:nvGrpSpPr>
        <p:grpSpPr>
          <a:xfrm>
            <a:off x="460667" y="2303702"/>
            <a:ext cx="7502915" cy="3948730"/>
            <a:chOff x="762824" y="1826923"/>
            <a:chExt cx="10190492" cy="4670130"/>
          </a:xfrm>
        </p:grpSpPr>
        <p:sp>
          <p:nvSpPr>
            <p:cNvPr id="29" name="矩形 28">
              <a:extLst>
                <a:ext uri="{FF2B5EF4-FFF2-40B4-BE49-F238E27FC236}">
                  <a16:creationId xmlns:a16="http://schemas.microsoft.com/office/drawing/2014/main" id="{EDA17E79-0B71-AC9A-27F4-7FDCD3E6CD3F}"/>
                </a:ext>
              </a:extLst>
            </p:cNvPr>
            <p:cNvSpPr/>
            <p:nvPr/>
          </p:nvSpPr>
          <p:spPr>
            <a:xfrm>
              <a:off x="762824" y="1826923"/>
              <a:ext cx="5039849" cy="4670130"/>
            </a:xfrm>
            <a:prstGeom prst="rect">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dirty="0">
                <a:solidFill>
                  <a:schemeClr val="tx1"/>
                </a:solidFill>
                <a:latin typeface="Microsoft YaHei" panose="020B0503020204020204" pitchFamily="34" charset="-122"/>
                <a:ea typeface="Microsoft YaHei" panose="020B0503020204020204" pitchFamily="34" charset="-122"/>
              </a:endParaRPr>
            </a:p>
          </p:txBody>
        </p:sp>
        <p:sp>
          <p:nvSpPr>
            <p:cNvPr id="30" name="文本框 29">
              <a:extLst>
                <a:ext uri="{FF2B5EF4-FFF2-40B4-BE49-F238E27FC236}">
                  <a16:creationId xmlns:a16="http://schemas.microsoft.com/office/drawing/2014/main" id="{79E1BD68-4711-E358-FF65-B4D3C6DF8B02}"/>
                </a:ext>
              </a:extLst>
            </p:cNvPr>
            <p:cNvSpPr txBox="1"/>
            <p:nvPr/>
          </p:nvSpPr>
          <p:spPr>
            <a:xfrm>
              <a:off x="1018969" y="2768480"/>
              <a:ext cx="4542314" cy="2658289"/>
            </a:xfrm>
            <a:prstGeom prst="rect">
              <a:avLst/>
            </a:prstGeom>
            <a:noFill/>
          </p:spPr>
          <p:txBody>
            <a:bodyPr wrap="square" lIns="36000" tIns="0" rIns="36000" bIns="0" rtlCol="0" anchor="t" anchorCtr="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30000"/>
                </a:lnSpc>
              </a:pPr>
              <a:r>
                <a:rPr lang="zh-CN" altLang="en-US" sz="2000" dirty="0">
                  <a:latin typeface="Microsoft YaHei" panose="020B0503020204020204" pitchFamily="34" charset="-122"/>
                  <a:ea typeface="Microsoft YaHei" panose="020B0503020204020204" pitchFamily="34" charset="-122"/>
                </a:rPr>
                <a:t>①企业是由人、物资、机器和其他资源在一定的目标下组成的一体化系统，企业的成长和发展同时受到这些组成要素的影响，在这些要素的相互关系中，人是主动的，其他要素则是被动的。</a:t>
              </a:r>
            </a:p>
          </p:txBody>
        </p:sp>
        <p:sp>
          <p:nvSpPr>
            <p:cNvPr id="32" name="文本框 31">
              <a:extLst>
                <a:ext uri="{FF2B5EF4-FFF2-40B4-BE49-F238E27FC236}">
                  <a16:creationId xmlns:a16="http://schemas.microsoft.com/office/drawing/2014/main" id="{BCC1EB71-4316-1741-5916-EE434011A168}"/>
                </a:ext>
              </a:extLst>
            </p:cNvPr>
            <p:cNvSpPr txBox="1">
              <a:spLocks noChangeAspect="1"/>
            </p:cNvSpPr>
            <p:nvPr/>
          </p:nvSpPr>
          <p:spPr>
            <a:xfrm>
              <a:off x="762824" y="1834925"/>
              <a:ext cx="540000" cy="540000"/>
            </a:xfrm>
            <a:prstGeom prst="rect">
              <a:avLst/>
            </a:pr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en-US"/>
              </a:defPPr>
              <a:lvl1pPr>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Microsoft YaHei" panose="020B0503020204020204" pitchFamily="34" charset="-122"/>
                <a:ea typeface="Microsoft YaHei" panose="020B0503020204020204" pitchFamily="34" charset="-122"/>
              </a:endParaRPr>
            </a:p>
          </p:txBody>
        </p:sp>
        <p:sp>
          <p:nvSpPr>
            <p:cNvPr id="33" name="任意多边形: 形状 28">
              <a:extLst>
                <a:ext uri="{FF2B5EF4-FFF2-40B4-BE49-F238E27FC236}">
                  <a16:creationId xmlns:a16="http://schemas.microsoft.com/office/drawing/2014/main" id="{2289921B-F2D3-A499-FFEC-FF955219AE16}"/>
                </a:ext>
              </a:extLst>
            </p:cNvPr>
            <p:cNvSpPr/>
            <p:nvPr/>
          </p:nvSpPr>
          <p:spPr>
            <a:xfrm>
              <a:off x="919710" y="1967222"/>
              <a:ext cx="226228" cy="275406"/>
            </a:xfrm>
            <a:custGeom>
              <a:avLst/>
              <a:gdLst>
                <a:gd name="connsiteX0" fmla="*/ 284197 w 438150"/>
                <a:gd name="connsiteY0" fmla="*/ 621 h 533400"/>
                <a:gd name="connsiteX1" fmla="*/ 286102 w 438150"/>
                <a:gd name="connsiteY1" fmla="*/ 621 h 533400"/>
                <a:gd name="connsiteX2" fmla="*/ 286102 w 438150"/>
                <a:gd name="connsiteY2" fmla="*/ 124446 h 533400"/>
                <a:gd name="connsiteX3" fmla="*/ 286102 w 438150"/>
                <a:gd name="connsiteY3" fmla="*/ 126351 h 533400"/>
                <a:gd name="connsiteX4" fmla="*/ 314677 w 438150"/>
                <a:gd name="connsiteY4" fmla="*/ 153021 h 533400"/>
                <a:gd name="connsiteX5" fmla="*/ 314677 w 438150"/>
                <a:gd name="connsiteY5" fmla="*/ 153021 h 533400"/>
                <a:gd name="connsiteX6" fmla="*/ 438502 w 438150"/>
                <a:gd name="connsiteY6" fmla="*/ 153021 h 533400"/>
                <a:gd name="connsiteX7" fmla="*/ 438502 w 438150"/>
                <a:gd name="connsiteY7" fmla="*/ 154926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4197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49907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724 w 438150"/>
                <a:gd name="connsiteY34" fmla="*/ 133971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4197" y="621"/>
                  </a:moveTo>
                  <a:cubicBezTo>
                    <a:pt x="285149" y="621"/>
                    <a:pt x="286102" y="621"/>
                    <a:pt x="286102" y="621"/>
                  </a:cubicBezTo>
                  <a:lnTo>
                    <a:pt x="286102" y="124446"/>
                  </a:lnTo>
                  <a:lnTo>
                    <a:pt x="286102" y="126351"/>
                  </a:lnTo>
                  <a:cubicBezTo>
                    <a:pt x="287055" y="141591"/>
                    <a:pt x="299437" y="153021"/>
                    <a:pt x="314677" y="153021"/>
                  </a:cubicBezTo>
                  <a:lnTo>
                    <a:pt x="314677" y="153021"/>
                  </a:lnTo>
                  <a:lnTo>
                    <a:pt x="438502" y="153021"/>
                  </a:lnTo>
                  <a:cubicBezTo>
                    <a:pt x="438502" y="153974"/>
                    <a:pt x="438502" y="154926"/>
                    <a:pt x="438502" y="154926"/>
                  </a:cubicBezTo>
                  <a:lnTo>
                    <a:pt x="438502" y="505446"/>
                  </a:lnTo>
                  <a:cubicBezTo>
                    <a:pt x="438502" y="521639"/>
                    <a:pt x="426120" y="534021"/>
                    <a:pt x="409927" y="534021"/>
                  </a:cubicBezTo>
                  <a:lnTo>
                    <a:pt x="28927" y="534021"/>
                  </a:lnTo>
                  <a:cubicBezTo>
                    <a:pt x="12734" y="534021"/>
                    <a:pt x="352" y="521639"/>
                    <a:pt x="352" y="505446"/>
                  </a:cubicBezTo>
                  <a:lnTo>
                    <a:pt x="352" y="29196"/>
                  </a:lnTo>
                  <a:cubicBezTo>
                    <a:pt x="352" y="13004"/>
                    <a:pt x="12734" y="621"/>
                    <a:pt x="28927" y="621"/>
                  </a:cubicBezTo>
                  <a:lnTo>
                    <a:pt x="284197" y="621"/>
                  </a:lnTo>
                  <a:close/>
                  <a:moveTo>
                    <a:pt x="248002" y="200646"/>
                  </a:moveTo>
                  <a:lnTo>
                    <a:pt x="152752" y="200646"/>
                  </a:lnTo>
                  <a:lnTo>
                    <a:pt x="152752" y="410196"/>
                  </a:lnTo>
                  <a:lnTo>
                    <a:pt x="171802" y="410196"/>
                  </a:lnTo>
                  <a:lnTo>
                    <a:pt x="171802" y="314946"/>
                  </a:lnTo>
                  <a:lnTo>
                    <a:pt x="248002" y="314946"/>
                  </a:lnTo>
                  <a:lnTo>
                    <a:pt x="249907" y="314946"/>
                  </a:lnTo>
                  <a:cubicBezTo>
                    <a:pt x="280387" y="313994"/>
                    <a:pt x="305152" y="288276"/>
                    <a:pt x="305152" y="257796"/>
                  </a:cubicBezTo>
                  <a:cubicBezTo>
                    <a:pt x="305152" y="226364"/>
                    <a:pt x="279434" y="200646"/>
                    <a:pt x="248002" y="200646"/>
                  </a:cubicBezTo>
                  <a:lnTo>
                    <a:pt x="248002" y="200646"/>
                  </a:lnTo>
                  <a:close/>
                  <a:moveTo>
                    <a:pt x="248002" y="219696"/>
                  </a:moveTo>
                  <a:cubicBezTo>
                    <a:pt x="268957" y="219696"/>
                    <a:pt x="286102" y="236841"/>
                    <a:pt x="286102" y="257796"/>
                  </a:cubicBezTo>
                  <a:cubicBezTo>
                    <a:pt x="286102" y="278751"/>
                    <a:pt x="268957" y="295896"/>
                    <a:pt x="248002" y="295896"/>
                  </a:cubicBezTo>
                  <a:lnTo>
                    <a:pt x="248002" y="295896"/>
                  </a:lnTo>
                  <a:lnTo>
                    <a:pt x="171802" y="295896"/>
                  </a:lnTo>
                  <a:lnTo>
                    <a:pt x="171802" y="219696"/>
                  </a:lnTo>
                  <a:lnTo>
                    <a:pt x="248002" y="219696"/>
                  </a:lnTo>
                  <a:close/>
                  <a:moveTo>
                    <a:pt x="428977" y="133971"/>
                  </a:moveTo>
                  <a:lnTo>
                    <a:pt x="314677" y="133971"/>
                  </a:lnTo>
                  <a:lnTo>
                    <a:pt x="313724" y="133971"/>
                  </a:lnTo>
                  <a:cubicBezTo>
                    <a:pt x="308962" y="133019"/>
                    <a:pt x="305152" y="129209"/>
                    <a:pt x="305152" y="124446"/>
                  </a:cubicBezTo>
                  <a:lnTo>
                    <a:pt x="305152" y="124446"/>
                  </a:lnTo>
                  <a:lnTo>
                    <a:pt x="305152" y="10146"/>
                  </a:lnTo>
                  <a:lnTo>
                    <a:pt x="428977" y="133971"/>
                  </a:ln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latin typeface="Microsoft YaHei" panose="020B0503020204020204" pitchFamily="34" charset="-122"/>
                <a:ea typeface="Microsoft YaHei" panose="020B0503020204020204" pitchFamily="34" charset="-122"/>
              </a:endParaRPr>
            </a:p>
          </p:txBody>
        </p:sp>
        <p:sp>
          <p:nvSpPr>
            <p:cNvPr id="24" name="矩形 23">
              <a:extLst>
                <a:ext uri="{FF2B5EF4-FFF2-40B4-BE49-F238E27FC236}">
                  <a16:creationId xmlns:a16="http://schemas.microsoft.com/office/drawing/2014/main" id="{30831E19-212F-BA0E-F752-22A4674463BC}"/>
                </a:ext>
              </a:extLst>
            </p:cNvPr>
            <p:cNvSpPr/>
            <p:nvPr/>
          </p:nvSpPr>
          <p:spPr>
            <a:xfrm>
              <a:off x="6034860" y="1826923"/>
              <a:ext cx="4918456" cy="4670130"/>
            </a:xfrm>
            <a:prstGeom prst="rect">
              <a:avLst/>
            </a:prstGeom>
            <a:solidFill>
              <a:schemeClr val="accent2">
                <a:lumMod val="20000"/>
                <a:lumOff val="80000"/>
              </a:schemeClr>
            </a:solidFill>
            <a:ln w="15875">
              <a:solidFill>
                <a:schemeClr val="accent2">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dirty="0">
                <a:solidFill>
                  <a:schemeClr val="tx1"/>
                </a:solidFill>
                <a:latin typeface="Microsoft YaHei" panose="020B0503020204020204" pitchFamily="34" charset="-122"/>
                <a:ea typeface="Microsoft YaHei" panose="020B0503020204020204" pitchFamily="34" charset="-122"/>
              </a:endParaRPr>
            </a:p>
          </p:txBody>
        </p:sp>
        <p:sp>
          <p:nvSpPr>
            <p:cNvPr id="25" name="文本框 24">
              <a:extLst>
                <a:ext uri="{FF2B5EF4-FFF2-40B4-BE49-F238E27FC236}">
                  <a16:creationId xmlns:a16="http://schemas.microsoft.com/office/drawing/2014/main" id="{F9CFE5FF-27AE-280F-344C-C234A08211AD}"/>
                </a:ext>
              </a:extLst>
            </p:cNvPr>
            <p:cNvSpPr txBox="1"/>
            <p:nvPr/>
          </p:nvSpPr>
          <p:spPr>
            <a:xfrm>
              <a:off x="6080929" y="2766866"/>
              <a:ext cx="4590437" cy="2658289"/>
            </a:xfrm>
            <a:prstGeom prst="rect">
              <a:avLst/>
            </a:prstGeom>
            <a:noFill/>
          </p:spPr>
          <p:txBody>
            <a:bodyPr wrap="square" lIns="108000" tIns="0" rIns="0" bIns="0" rtlCol="0" anchor="t" anchorCtr="1">
              <a:noAutofit/>
            </a:bodyPr>
            <a:lstStyle>
              <a:defPPr>
                <a:defRPr lang="en-US"/>
              </a:defPPr>
              <a:lvl1pPr algn="ctr">
                <a:lnSpc>
                  <a:spcPct val="120000"/>
                </a:lnSpc>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30000"/>
                </a:lnSpc>
              </a:pPr>
              <a:r>
                <a:rPr lang="zh-CN" altLang="en-US" sz="2000" dirty="0">
                  <a:latin typeface="Microsoft YaHei" panose="020B0503020204020204" pitchFamily="34" charset="-122"/>
                  <a:ea typeface="Microsoft YaHei" panose="020B0503020204020204" pitchFamily="34" charset="-122"/>
                </a:rPr>
                <a:t>②企业是一个由许多子系统组成的、开放的社会技术系统。企业是社会这个大系统中的一个子系统，它受到周围环境的影响，同时也影响着周围的环境。</a:t>
              </a:r>
            </a:p>
          </p:txBody>
        </p:sp>
        <p:grpSp>
          <p:nvGrpSpPr>
            <p:cNvPr id="35" name="组合 34">
              <a:extLst>
                <a:ext uri="{FF2B5EF4-FFF2-40B4-BE49-F238E27FC236}">
                  <a16:creationId xmlns:a16="http://schemas.microsoft.com/office/drawing/2014/main" id="{3AF59834-9BF3-4CBC-8CBA-1D5F6D0242DB}"/>
                </a:ext>
              </a:extLst>
            </p:cNvPr>
            <p:cNvGrpSpPr/>
            <p:nvPr/>
          </p:nvGrpSpPr>
          <p:grpSpPr>
            <a:xfrm>
              <a:off x="6029821" y="1834925"/>
              <a:ext cx="540000" cy="540000"/>
              <a:chOff x="6142935" y="1834925"/>
              <a:chExt cx="540000" cy="540000"/>
            </a:xfrm>
          </p:grpSpPr>
          <p:sp>
            <p:nvSpPr>
              <p:cNvPr id="27" name="文本框 26">
                <a:extLst>
                  <a:ext uri="{FF2B5EF4-FFF2-40B4-BE49-F238E27FC236}">
                    <a16:creationId xmlns:a16="http://schemas.microsoft.com/office/drawing/2014/main" id="{54BD912F-8E1E-D0A2-A921-8EA98E8C458C}"/>
                  </a:ext>
                </a:extLst>
              </p:cNvPr>
              <p:cNvSpPr txBox="1">
                <a:spLocks noChangeAspect="1"/>
              </p:cNvSpPr>
              <p:nvPr/>
            </p:nvSpPr>
            <p:spPr>
              <a:xfrm>
                <a:off x="6142935" y="1834925"/>
                <a:ext cx="540000" cy="540000"/>
              </a:xfrm>
              <a:prstGeom prst="rect">
                <a:avLst/>
              </a:prstGeom>
              <a:gradFill flip="none" rotWithShape="0">
                <a:gsLst>
                  <a:gs pos="0">
                    <a:schemeClr val="accent2">
                      <a:lumMod val="60000"/>
                      <a:lumOff val="40000"/>
                    </a:schemeClr>
                  </a:gs>
                  <a:gs pos="50000">
                    <a:schemeClr val="accent2"/>
                  </a:gs>
                </a:gsLst>
                <a:lin ang="2700000" scaled="0"/>
                <a:tileRect/>
              </a:gradFill>
              <a:ln w="9525" cap="flat">
                <a:noFill/>
                <a:prstDash val="solid"/>
                <a:miter/>
              </a:ln>
              <a:effectLst/>
            </p:spPr>
            <p:txBody>
              <a:bodyPr rtlCol="0" anchor="ctr"/>
              <a:lstStyle>
                <a:defPPr>
                  <a:defRPr lang="en-US"/>
                </a:defPPr>
                <a:lvl1pPr>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Microsoft YaHei" panose="020B0503020204020204" pitchFamily="34" charset="-122"/>
                  <a:ea typeface="Microsoft YaHei" panose="020B0503020204020204" pitchFamily="34" charset="-122"/>
                </a:endParaRPr>
              </a:p>
            </p:txBody>
          </p:sp>
          <p:sp>
            <p:nvSpPr>
              <p:cNvPr id="28" name="任意多边形: 形状 23">
                <a:extLst>
                  <a:ext uri="{FF2B5EF4-FFF2-40B4-BE49-F238E27FC236}">
                    <a16:creationId xmlns:a16="http://schemas.microsoft.com/office/drawing/2014/main" id="{E9594C67-8AD4-420C-31E8-823D7AF41BAB}"/>
                  </a:ext>
                </a:extLst>
              </p:cNvPr>
              <p:cNvSpPr/>
              <p:nvPr/>
            </p:nvSpPr>
            <p:spPr>
              <a:xfrm>
                <a:off x="6280261" y="1967222"/>
                <a:ext cx="275406" cy="275406"/>
              </a:xfrm>
              <a:custGeom>
                <a:avLst/>
                <a:gdLst>
                  <a:gd name="T0" fmla="*/ 12097 w 13034"/>
                  <a:gd name="T1" fmla="*/ 9697 h 13034"/>
                  <a:gd name="T2" fmla="*/ 9697 w 13034"/>
                  <a:gd name="T3" fmla="*/ 12097 h 13034"/>
                  <a:gd name="T4" fmla="*/ 6303 w 13034"/>
                  <a:gd name="T5" fmla="*/ 12097 h 13034"/>
                  <a:gd name="T6" fmla="*/ 2303 w 13034"/>
                  <a:gd name="T7" fmla="*/ 8097 h 13034"/>
                  <a:gd name="T8" fmla="*/ 1600 w 13034"/>
                  <a:gd name="T9" fmla="*/ 6400 h 13034"/>
                  <a:gd name="T10" fmla="*/ 1600 w 13034"/>
                  <a:gd name="T11" fmla="*/ 1600 h 13034"/>
                  <a:gd name="T12" fmla="*/ 4000 w 13034"/>
                  <a:gd name="T13" fmla="*/ 1600 h 13034"/>
                  <a:gd name="T14" fmla="*/ 3200 w 13034"/>
                  <a:gd name="T15" fmla="*/ 800 h 13034"/>
                  <a:gd name="T16" fmla="*/ 1600 w 13034"/>
                  <a:gd name="T17" fmla="*/ 800 h 13034"/>
                  <a:gd name="T18" fmla="*/ 800 w 13034"/>
                  <a:gd name="T19" fmla="*/ 1600 h 13034"/>
                  <a:gd name="T20" fmla="*/ 800 w 13034"/>
                  <a:gd name="T21" fmla="*/ 2800 h 13034"/>
                  <a:gd name="T22" fmla="*/ 400 w 13034"/>
                  <a:gd name="T23" fmla="*/ 3200 h 13034"/>
                  <a:gd name="T24" fmla="*/ 0 w 13034"/>
                  <a:gd name="T25" fmla="*/ 2800 h 13034"/>
                  <a:gd name="T26" fmla="*/ 0 w 13034"/>
                  <a:gd name="T27" fmla="*/ 1600 h 13034"/>
                  <a:gd name="T28" fmla="*/ 1600 w 13034"/>
                  <a:gd name="T29" fmla="*/ 0 h 13034"/>
                  <a:gd name="T30" fmla="*/ 3200 w 13034"/>
                  <a:gd name="T31" fmla="*/ 0 h 13034"/>
                  <a:gd name="T32" fmla="*/ 4800 w 13034"/>
                  <a:gd name="T33" fmla="*/ 1600 h 13034"/>
                  <a:gd name="T34" fmla="*/ 4800 w 13034"/>
                  <a:gd name="T35" fmla="*/ 4400 h 13034"/>
                  <a:gd name="T36" fmla="*/ 4400 w 13034"/>
                  <a:gd name="T37" fmla="*/ 4800 h 13034"/>
                  <a:gd name="T38" fmla="*/ 4000 w 13034"/>
                  <a:gd name="T39" fmla="*/ 4400 h 13034"/>
                  <a:gd name="T40" fmla="*/ 4000 w 13034"/>
                  <a:gd name="T41" fmla="*/ 3281 h 13034"/>
                  <a:gd name="T42" fmla="*/ 3200 w 13034"/>
                  <a:gd name="T43" fmla="*/ 4400 h 13034"/>
                  <a:gd name="T44" fmla="*/ 4400 w 13034"/>
                  <a:gd name="T45" fmla="*/ 5600 h 13034"/>
                  <a:gd name="T46" fmla="*/ 5600 w 13034"/>
                  <a:gd name="T47" fmla="*/ 4400 h 13034"/>
                  <a:gd name="T48" fmla="*/ 5600 w 13034"/>
                  <a:gd name="T49" fmla="*/ 1600 h 13034"/>
                  <a:gd name="T50" fmla="*/ 6400 w 13034"/>
                  <a:gd name="T51" fmla="*/ 1600 h 13034"/>
                  <a:gd name="T52" fmla="*/ 8097 w 13034"/>
                  <a:gd name="T53" fmla="*/ 2303 h 13034"/>
                  <a:gd name="T54" fmla="*/ 12097 w 13034"/>
                  <a:gd name="T55" fmla="*/ 6303 h 13034"/>
                  <a:gd name="T56" fmla="*/ 12097 w 13034"/>
                  <a:gd name="T57" fmla="*/ 9697 h 1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34" h="13034">
                    <a:moveTo>
                      <a:pt x="12097" y="9697"/>
                    </a:moveTo>
                    <a:lnTo>
                      <a:pt x="9697" y="12097"/>
                    </a:lnTo>
                    <a:cubicBezTo>
                      <a:pt x="8760" y="13034"/>
                      <a:pt x="7240" y="13034"/>
                      <a:pt x="6303" y="12097"/>
                    </a:cubicBezTo>
                    <a:lnTo>
                      <a:pt x="2303" y="8097"/>
                    </a:lnTo>
                    <a:cubicBezTo>
                      <a:pt x="1852" y="7647"/>
                      <a:pt x="1599" y="7037"/>
                      <a:pt x="1600" y="6400"/>
                    </a:cubicBezTo>
                    <a:lnTo>
                      <a:pt x="1600" y="1600"/>
                    </a:lnTo>
                    <a:lnTo>
                      <a:pt x="4000" y="1600"/>
                    </a:lnTo>
                    <a:cubicBezTo>
                      <a:pt x="4000" y="1158"/>
                      <a:pt x="3642" y="800"/>
                      <a:pt x="3200" y="800"/>
                    </a:cubicBezTo>
                    <a:lnTo>
                      <a:pt x="1600" y="800"/>
                    </a:lnTo>
                    <a:cubicBezTo>
                      <a:pt x="1158" y="800"/>
                      <a:pt x="800" y="1158"/>
                      <a:pt x="800" y="1600"/>
                    </a:cubicBezTo>
                    <a:lnTo>
                      <a:pt x="800" y="2800"/>
                    </a:lnTo>
                    <a:cubicBezTo>
                      <a:pt x="800" y="3021"/>
                      <a:pt x="621" y="3200"/>
                      <a:pt x="400" y="3200"/>
                    </a:cubicBezTo>
                    <a:cubicBezTo>
                      <a:pt x="179" y="3200"/>
                      <a:pt x="0" y="3021"/>
                      <a:pt x="0" y="2800"/>
                    </a:cubicBezTo>
                    <a:lnTo>
                      <a:pt x="0" y="1600"/>
                    </a:lnTo>
                    <a:cubicBezTo>
                      <a:pt x="0" y="717"/>
                      <a:pt x="717" y="0"/>
                      <a:pt x="1600" y="0"/>
                    </a:cubicBezTo>
                    <a:lnTo>
                      <a:pt x="3200" y="0"/>
                    </a:lnTo>
                    <a:cubicBezTo>
                      <a:pt x="4083" y="0"/>
                      <a:pt x="4800" y="717"/>
                      <a:pt x="4800" y="1600"/>
                    </a:cubicBezTo>
                    <a:lnTo>
                      <a:pt x="4800" y="4400"/>
                    </a:lnTo>
                    <a:cubicBezTo>
                      <a:pt x="4800" y="4621"/>
                      <a:pt x="4621" y="4800"/>
                      <a:pt x="4400" y="4800"/>
                    </a:cubicBezTo>
                    <a:cubicBezTo>
                      <a:pt x="4179" y="4800"/>
                      <a:pt x="4000" y="4621"/>
                      <a:pt x="4000" y="4400"/>
                    </a:cubicBezTo>
                    <a:lnTo>
                      <a:pt x="4000" y="3281"/>
                    </a:lnTo>
                    <a:cubicBezTo>
                      <a:pt x="3536" y="3447"/>
                      <a:pt x="3200" y="3879"/>
                      <a:pt x="3200" y="4400"/>
                    </a:cubicBezTo>
                    <a:cubicBezTo>
                      <a:pt x="3200" y="5062"/>
                      <a:pt x="3738" y="5600"/>
                      <a:pt x="4400" y="5600"/>
                    </a:cubicBezTo>
                    <a:cubicBezTo>
                      <a:pt x="5062" y="5600"/>
                      <a:pt x="5600" y="5062"/>
                      <a:pt x="5600" y="4400"/>
                    </a:cubicBezTo>
                    <a:lnTo>
                      <a:pt x="5600" y="1600"/>
                    </a:lnTo>
                    <a:lnTo>
                      <a:pt x="6400" y="1600"/>
                    </a:lnTo>
                    <a:cubicBezTo>
                      <a:pt x="7014" y="1600"/>
                      <a:pt x="7628" y="1834"/>
                      <a:pt x="8097" y="2303"/>
                    </a:cubicBezTo>
                    <a:lnTo>
                      <a:pt x="12097" y="6303"/>
                    </a:lnTo>
                    <a:cubicBezTo>
                      <a:pt x="13034" y="7240"/>
                      <a:pt x="13034" y="8760"/>
                      <a:pt x="12097" y="9697"/>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latin typeface="Microsoft YaHei" panose="020B0503020204020204" pitchFamily="34" charset="-122"/>
                  <a:ea typeface="Microsoft YaHei" panose="020B0503020204020204" pitchFamily="34" charset="-122"/>
                </a:endParaRPr>
              </a:p>
            </p:txBody>
          </p:sp>
        </p:grpSp>
      </p:grpSp>
      <p:sp>
        <p:nvSpPr>
          <p:cNvPr id="7" name="矩形 6">
            <a:extLst>
              <a:ext uri="{FF2B5EF4-FFF2-40B4-BE49-F238E27FC236}">
                <a16:creationId xmlns:a16="http://schemas.microsoft.com/office/drawing/2014/main" id="{197B84A6-F5B7-3AAB-759C-E6B4686F175E}"/>
              </a:ext>
            </a:extLst>
          </p:cNvPr>
          <p:cNvSpPr/>
          <p:nvPr/>
        </p:nvSpPr>
        <p:spPr>
          <a:xfrm>
            <a:off x="8280251" y="2319706"/>
            <a:ext cx="3621292" cy="3948730"/>
          </a:xfrm>
          <a:prstGeom prst="rect">
            <a:avLst/>
          </a:prstGeom>
          <a:solidFill>
            <a:schemeClr val="accent5">
              <a:lumMod val="20000"/>
              <a:lumOff val="80000"/>
            </a:schemeClr>
          </a:solidFill>
          <a:ln w="15875">
            <a:solidFill>
              <a:schemeClr val="accent2">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dirty="0">
              <a:solidFill>
                <a:schemeClr val="tx1"/>
              </a:solidFill>
              <a:latin typeface="Microsoft YaHei" panose="020B0503020204020204" pitchFamily="34" charset="-122"/>
              <a:ea typeface="Microsoft YaHei" panose="020B0503020204020204" pitchFamily="34" charset="-122"/>
            </a:endParaRPr>
          </a:p>
        </p:txBody>
      </p:sp>
      <p:sp>
        <p:nvSpPr>
          <p:cNvPr id="8" name="文本框 7">
            <a:extLst>
              <a:ext uri="{FF2B5EF4-FFF2-40B4-BE49-F238E27FC236}">
                <a16:creationId xmlns:a16="http://schemas.microsoft.com/office/drawing/2014/main" id="{0BFBF081-6920-9E2B-FB6E-63E602F7A56A}"/>
              </a:ext>
            </a:extLst>
          </p:cNvPr>
          <p:cNvSpPr txBox="1">
            <a:spLocks noChangeAspect="1"/>
          </p:cNvSpPr>
          <p:nvPr/>
        </p:nvSpPr>
        <p:spPr>
          <a:xfrm>
            <a:off x="8164741" y="2319706"/>
            <a:ext cx="397584" cy="540000"/>
          </a:xfrm>
          <a:prstGeom prst="rect">
            <a:avLst/>
          </a:prstGeom>
          <a:gradFill flip="none" rotWithShape="0">
            <a:gsLst>
              <a:gs pos="0">
                <a:schemeClr val="accent2">
                  <a:lumMod val="60000"/>
                  <a:lumOff val="40000"/>
                </a:schemeClr>
              </a:gs>
              <a:gs pos="50000">
                <a:schemeClr val="accent2"/>
              </a:gs>
            </a:gsLst>
            <a:lin ang="2700000" scaled="0"/>
            <a:tileRect/>
          </a:gradFill>
          <a:ln w="9525" cap="flat">
            <a:noFill/>
            <a:prstDash val="solid"/>
            <a:miter/>
          </a:ln>
          <a:effectLst/>
        </p:spPr>
        <p:txBody>
          <a:bodyPr rtlCol="0" anchor="ctr"/>
          <a:lstStyle>
            <a:defPPr>
              <a:defRPr lang="en-US"/>
            </a:defPPr>
            <a:lvl1pPr>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Microsoft YaHei" panose="020B0503020204020204" pitchFamily="34" charset="-122"/>
              <a:ea typeface="Microsoft YaHei" panose="020B0503020204020204" pitchFamily="34" charset="-122"/>
            </a:endParaRPr>
          </a:p>
        </p:txBody>
      </p:sp>
      <p:sp>
        <p:nvSpPr>
          <p:cNvPr id="9" name="任意多边形: 形状 28">
            <a:extLst>
              <a:ext uri="{FF2B5EF4-FFF2-40B4-BE49-F238E27FC236}">
                <a16:creationId xmlns:a16="http://schemas.microsoft.com/office/drawing/2014/main" id="{741CED01-858C-19AE-6B67-7F7681E68A64}"/>
              </a:ext>
            </a:extLst>
          </p:cNvPr>
          <p:cNvSpPr/>
          <p:nvPr/>
        </p:nvSpPr>
        <p:spPr>
          <a:xfrm>
            <a:off x="8280251" y="2443454"/>
            <a:ext cx="166564" cy="275406"/>
          </a:xfrm>
          <a:custGeom>
            <a:avLst/>
            <a:gdLst>
              <a:gd name="connsiteX0" fmla="*/ 284197 w 438150"/>
              <a:gd name="connsiteY0" fmla="*/ 621 h 533400"/>
              <a:gd name="connsiteX1" fmla="*/ 286102 w 438150"/>
              <a:gd name="connsiteY1" fmla="*/ 621 h 533400"/>
              <a:gd name="connsiteX2" fmla="*/ 286102 w 438150"/>
              <a:gd name="connsiteY2" fmla="*/ 124446 h 533400"/>
              <a:gd name="connsiteX3" fmla="*/ 286102 w 438150"/>
              <a:gd name="connsiteY3" fmla="*/ 126351 h 533400"/>
              <a:gd name="connsiteX4" fmla="*/ 314677 w 438150"/>
              <a:gd name="connsiteY4" fmla="*/ 153021 h 533400"/>
              <a:gd name="connsiteX5" fmla="*/ 314677 w 438150"/>
              <a:gd name="connsiteY5" fmla="*/ 153021 h 533400"/>
              <a:gd name="connsiteX6" fmla="*/ 438502 w 438150"/>
              <a:gd name="connsiteY6" fmla="*/ 153021 h 533400"/>
              <a:gd name="connsiteX7" fmla="*/ 438502 w 438150"/>
              <a:gd name="connsiteY7" fmla="*/ 154926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4197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49907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724 w 438150"/>
              <a:gd name="connsiteY34" fmla="*/ 133971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4197" y="621"/>
                </a:moveTo>
                <a:cubicBezTo>
                  <a:pt x="285149" y="621"/>
                  <a:pt x="286102" y="621"/>
                  <a:pt x="286102" y="621"/>
                </a:cubicBezTo>
                <a:lnTo>
                  <a:pt x="286102" y="124446"/>
                </a:lnTo>
                <a:lnTo>
                  <a:pt x="286102" y="126351"/>
                </a:lnTo>
                <a:cubicBezTo>
                  <a:pt x="287055" y="141591"/>
                  <a:pt x="299437" y="153021"/>
                  <a:pt x="314677" y="153021"/>
                </a:cubicBezTo>
                <a:lnTo>
                  <a:pt x="314677" y="153021"/>
                </a:lnTo>
                <a:lnTo>
                  <a:pt x="438502" y="153021"/>
                </a:lnTo>
                <a:cubicBezTo>
                  <a:pt x="438502" y="153974"/>
                  <a:pt x="438502" y="154926"/>
                  <a:pt x="438502" y="154926"/>
                </a:cubicBezTo>
                <a:lnTo>
                  <a:pt x="438502" y="505446"/>
                </a:lnTo>
                <a:cubicBezTo>
                  <a:pt x="438502" y="521639"/>
                  <a:pt x="426120" y="534021"/>
                  <a:pt x="409927" y="534021"/>
                </a:cubicBezTo>
                <a:lnTo>
                  <a:pt x="28927" y="534021"/>
                </a:lnTo>
                <a:cubicBezTo>
                  <a:pt x="12734" y="534021"/>
                  <a:pt x="352" y="521639"/>
                  <a:pt x="352" y="505446"/>
                </a:cubicBezTo>
                <a:lnTo>
                  <a:pt x="352" y="29196"/>
                </a:lnTo>
                <a:cubicBezTo>
                  <a:pt x="352" y="13004"/>
                  <a:pt x="12734" y="621"/>
                  <a:pt x="28927" y="621"/>
                </a:cubicBezTo>
                <a:lnTo>
                  <a:pt x="284197" y="621"/>
                </a:lnTo>
                <a:close/>
                <a:moveTo>
                  <a:pt x="248002" y="200646"/>
                </a:moveTo>
                <a:lnTo>
                  <a:pt x="152752" y="200646"/>
                </a:lnTo>
                <a:lnTo>
                  <a:pt x="152752" y="410196"/>
                </a:lnTo>
                <a:lnTo>
                  <a:pt x="171802" y="410196"/>
                </a:lnTo>
                <a:lnTo>
                  <a:pt x="171802" y="314946"/>
                </a:lnTo>
                <a:lnTo>
                  <a:pt x="248002" y="314946"/>
                </a:lnTo>
                <a:lnTo>
                  <a:pt x="249907" y="314946"/>
                </a:lnTo>
                <a:cubicBezTo>
                  <a:pt x="280387" y="313994"/>
                  <a:pt x="305152" y="288276"/>
                  <a:pt x="305152" y="257796"/>
                </a:cubicBezTo>
                <a:cubicBezTo>
                  <a:pt x="305152" y="226364"/>
                  <a:pt x="279434" y="200646"/>
                  <a:pt x="248002" y="200646"/>
                </a:cubicBezTo>
                <a:lnTo>
                  <a:pt x="248002" y="200646"/>
                </a:lnTo>
                <a:close/>
                <a:moveTo>
                  <a:pt x="248002" y="219696"/>
                </a:moveTo>
                <a:cubicBezTo>
                  <a:pt x="268957" y="219696"/>
                  <a:pt x="286102" y="236841"/>
                  <a:pt x="286102" y="257796"/>
                </a:cubicBezTo>
                <a:cubicBezTo>
                  <a:pt x="286102" y="278751"/>
                  <a:pt x="268957" y="295896"/>
                  <a:pt x="248002" y="295896"/>
                </a:cubicBezTo>
                <a:lnTo>
                  <a:pt x="248002" y="295896"/>
                </a:lnTo>
                <a:lnTo>
                  <a:pt x="171802" y="295896"/>
                </a:lnTo>
                <a:lnTo>
                  <a:pt x="171802" y="219696"/>
                </a:lnTo>
                <a:lnTo>
                  <a:pt x="248002" y="219696"/>
                </a:lnTo>
                <a:close/>
                <a:moveTo>
                  <a:pt x="428977" y="133971"/>
                </a:moveTo>
                <a:lnTo>
                  <a:pt x="314677" y="133971"/>
                </a:lnTo>
                <a:lnTo>
                  <a:pt x="313724" y="133971"/>
                </a:lnTo>
                <a:cubicBezTo>
                  <a:pt x="308962" y="133019"/>
                  <a:pt x="305152" y="129209"/>
                  <a:pt x="305152" y="124446"/>
                </a:cubicBezTo>
                <a:lnTo>
                  <a:pt x="305152" y="124446"/>
                </a:lnTo>
                <a:lnTo>
                  <a:pt x="305152" y="10146"/>
                </a:lnTo>
                <a:lnTo>
                  <a:pt x="428977" y="133971"/>
                </a:ln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latin typeface="Microsoft YaHei" panose="020B0503020204020204" pitchFamily="34" charset="-122"/>
              <a:ea typeface="Microsoft YaHei" panose="020B0503020204020204" pitchFamily="34" charset="-122"/>
            </a:endParaRPr>
          </a:p>
        </p:txBody>
      </p:sp>
      <p:sp>
        <p:nvSpPr>
          <p:cNvPr id="10" name="文本框 9">
            <a:extLst>
              <a:ext uri="{FF2B5EF4-FFF2-40B4-BE49-F238E27FC236}">
                <a16:creationId xmlns:a16="http://schemas.microsoft.com/office/drawing/2014/main" id="{B2CEFBCF-29DF-99F2-E151-11A5B0E827BC}"/>
              </a:ext>
            </a:extLst>
          </p:cNvPr>
          <p:cNvSpPr txBox="1"/>
          <p:nvPr/>
        </p:nvSpPr>
        <p:spPr>
          <a:xfrm>
            <a:off x="8352224" y="3045102"/>
            <a:ext cx="3322345" cy="2346283"/>
          </a:xfrm>
          <a:prstGeom prst="rect">
            <a:avLst/>
          </a:prstGeom>
          <a:noFill/>
        </p:spPr>
        <p:txBody>
          <a:bodyPr wrap="square">
            <a:spAutoFit/>
          </a:bodyPr>
          <a:lstStyle/>
          <a:p>
            <a:pPr algn="just">
              <a:lnSpc>
                <a:spcPct val="150000"/>
              </a:lnSpc>
            </a:pPr>
            <a:r>
              <a:rPr lang="zh-CN" altLang="en-US" sz="2000" dirty="0">
                <a:latin typeface="Microsoft YaHei" panose="020B0503020204020204" pitchFamily="34" charset="-122"/>
                <a:ea typeface="Microsoft YaHei" panose="020B0503020204020204" pitchFamily="34" charset="-122"/>
              </a:rPr>
              <a:t>③运用系统观点来考察管理的基本职能，可以提高企业的整体效率，使管理人员不至于只重视某些与自己有关的特殊职能而忽视了大目标。</a:t>
            </a:r>
          </a:p>
        </p:txBody>
      </p:sp>
    </p:spTree>
    <p:extLst>
      <p:ext uri="{BB962C8B-B14F-4D97-AF65-F5344CB8AC3E}">
        <p14:creationId xmlns:p14="http://schemas.microsoft.com/office/powerpoint/2010/main" val="24879967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7B6C3-86A7-6CE8-C4E4-C45373D1326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AD6708F-DDCE-F97D-9531-3670A84139E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7.2.4</a:t>
            </a:r>
            <a:r>
              <a:rPr lang="zh-CN" altLang="en-US" sz="3200" dirty="0">
                <a:solidFill>
                  <a:schemeClr val="tx1"/>
                </a:solidFill>
                <a:latin typeface="Microsoft YaHei" panose="020B0503020204020204" pitchFamily="34" charset="-122"/>
                <a:ea typeface="Microsoft YaHei" panose="020B0503020204020204" pitchFamily="34" charset="-122"/>
              </a:rPr>
              <a:t>管理风险</a:t>
            </a:r>
          </a:p>
        </p:txBody>
      </p:sp>
      <p:sp>
        <p:nvSpPr>
          <p:cNvPr id="4" name="文本框 3">
            <a:extLst>
              <a:ext uri="{FF2B5EF4-FFF2-40B4-BE49-F238E27FC236}">
                <a16:creationId xmlns:a16="http://schemas.microsoft.com/office/drawing/2014/main" id="{B9C22D21-C0B6-C49C-8B88-0EF185D4444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管理风险的防范方法</a:t>
            </a:r>
          </a:p>
        </p:txBody>
      </p:sp>
      <p:sp>
        <p:nvSpPr>
          <p:cNvPr id="3" name="文本框 2">
            <a:extLst>
              <a:ext uri="{FF2B5EF4-FFF2-40B4-BE49-F238E27FC236}">
                <a16:creationId xmlns:a16="http://schemas.microsoft.com/office/drawing/2014/main" id="{97EEB130-DC02-E6A9-541E-C4A350D2DE77}"/>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7</a:t>
            </a:r>
            <a:r>
              <a:rPr lang="zh-CN" altLang="en-US" sz="2200" b="1" dirty="0">
                <a:solidFill>
                  <a:srgbClr val="002060"/>
                </a:solidFill>
              </a:rPr>
              <a:t>）变资本管理为文化管理</a:t>
            </a:r>
          </a:p>
        </p:txBody>
      </p:sp>
      <p:sp>
        <p:nvSpPr>
          <p:cNvPr id="30" name="任意多边形: 形状 26">
            <a:extLst>
              <a:ext uri="{FF2B5EF4-FFF2-40B4-BE49-F238E27FC236}">
                <a16:creationId xmlns:a16="http://schemas.microsoft.com/office/drawing/2014/main" id="{932F2DFF-AE6E-F117-AF70-6DB3E59777AB}"/>
              </a:ext>
            </a:extLst>
          </p:cNvPr>
          <p:cNvSpPr/>
          <p:nvPr/>
        </p:nvSpPr>
        <p:spPr>
          <a:xfrm>
            <a:off x="548083" y="5516757"/>
            <a:ext cx="1229616" cy="1034811"/>
          </a:xfrm>
          <a:custGeom>
            <a:avLst/>
            <a:gdLst>
              <a:gd name="connsiteX0" fmla="*/ 683777 w 5804408"/>
              <a:gd name="connsiteY0" fmla="*/ 3824875 h 5003800"/>
              <a:gd name="connsiteX1" fmla="*/ 5120632 w 5804408"/>
              <a:gd name="connsiteY1" fmla="*/ 3824875 h 5003800"/>
              <a:gd name="connsiteX2" fmla="*/ 5804408 w 5804408"/>
              <a:gd name="connsiteY2" fmla="*/ 5003800 h 5003800"/>
              <a:gd name="connsiteX3" fmla="*/ 0 w 5804408"/>
              <a:gd name="connsiteY3" fmla="*/ 5003800 h 5003800"/>
              <a:gd name="connsiteX4" fmla="*/ 1445210 w 5804408"/>
              <a:gd name="connsiteY4" fmla="*/ 2512059 h 5003800"/>
              <a:gd name="connsiteX5" fmla="*/ 4359199 w 5804408"/>
              <a:gd name="connsiteY5" fmla="*/ 2512059 h 5003800"/>
              <a:gd name="connsiteX6" fmla="*/ 5014562 w 5804408"/>
              <a:gd name="connsiteY6" fmla="*/ 3641995 h 5003800"/>
              <a:gd name="connsiteX7" fmla="*/ 789847 w 5804408"/>
              <a:gd name="connsiteY7" fmla="*/ 3641995 h 5003800"/>
              <a:gd name="connsiteX8" fmla="*/ 2206644 w 5804408"/>
              <a:gd name="connsiteY8" fmla="*/ 1199242 h 5003800"/>
              <a:gd name="connsiteX9" fmla="*/ 3597765 w 5804408"/>
              <a:gd name="connsiteY9" fmla="*/ 1199242 h 5003800"/>
              <a:gd name="connsiteX10" fmla="*/ 4253129 w 5804408"/>
              <a:gd name="connsiteY10" fmla="*/ 2329179 h 5003800"/>
              <a:gd name="connsiteX11" fmla="*/ 1551281 w 5804408"/>
              <a:gd name="connsiteY11" fmla="*/ 2329179 h 5003800"/>
              <a:gd name="connsiteX12" fmla="*/ 2902204 w 5804408"/>
              <a:gd name="connsiteY12" fmla="*/ 0 h 5003800"/>
              <a:gd name="connsiteX13" fmla="*/ 3491694 w 5804408"/>
              <a:gd name="connsiteY13" fmla="*/ 1016362 h 5003800"/>
              <a:gd name="connsiteX14" fmla="*/ 2312714 w 5804408"/>
              <a:gd name="connsiteY14" fmla="*/ 1016362 h 500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24715" h="1129936">
                <a:moveTo>
                  <a:pt x="655363" y="0"/>
                </a:moveTo>
                <a:lnTo>
                  <a:pt x="3569352" y="0"/>
                </a:lnTo>
                <a:lnTo>
                  <a:pt x="4224715" y="1129936"/>
                </a:lnTo>
                <a:lnTo>
                  <a:pt x="0" y="1129936"/>
                </a:lnTo>
              </a:path>
            </a:pathLst>
          </a:cu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31" name="任意多边形: 形状 27">
            <a:extLst>
              <a:ext uri="{FF2B5EF4-FFF2-40B4-BE49-F238E27FC236}">
                <a16:creationId xmlns:a16="http://schemas.microsoft.com/office/drawing/2014/main" id="{576E6367-7DE3-9E94-BF04-C9C7FF311391}"/>
              </a:ext>
            </a:extLst>
          </p:cNvPr>
          <p:cNvSpPr/>
          <p:nvPr/>
        </p:nvSpPr>
        <p:spPr>
          <a:xfrm>
            <a:off x="769701" y="4045522"/>
            <a:ext cx="786381" cy="1034812"/>
          </a:xfrm>
          <a:custGeom>
            <a:avLst/>
            <a:gdLst>
              <a:gd name="connsiteX0" fmla="*/ 683777 w 5804408"/>
              <a:gd name="connsiteY0" fmla="*/ 3824875 h 5003800"/>
              <a:gd name="connsiteX1" fmla="*/ 5120632 w 5804408"/>
              <a:gd name="connsiteY1" fmla="*/ 3824875 h 5003800"/>
              <a:gd name="connsiteX2" fmla="*/ 5804408 w 5804408"/>
              <a:gd name="connsiteY2" fmla="*/ 5003800 h 5003800"/>
              <a:gd name="connsiteX3" fmla="*/ 0 w 5804408"/>
              <a:gd name="connsiteY3" fmla="*/ 5003800 h 5003800"/>
              <a:gd name="connsiteX4" fmla="*/ 1445210 w 5804408"/>
              <a:gd name="connsiteY4" fmla="*/ 2512059 h 5003800"/>
              <a:gd name="connsiteX5" fmla="*/ 4359199 w 5804408"/>
              <a:gd name="connsiteY5" fmla="*/ 2512059 h 5003800"/>
              <a:gd name="connsiteX6" fmla="*/ 5014562 w 5804408"/>
              <a:gd name="connsiteY6" fmla="*/ 3641995 h 5003800"/>
              <a:gd name="connsiteX7" fmla="*/ 789847 w 5804408"/>
              <a:gd name="connsiteY7" fmla="*/ 3641995 h 5003800"/>
              <a:gd name="connsiteX8" fmla="*/ 2206644 w 5804408"/>
              <a:gd name="connsiteY8" fmla="*/ 1199242 h 5003800"/>
              <a:gd name="connsiteX9" fmla="*/ 3597765 w 5804408"/>
              <a:gd name="connsiteY9" fmla="*/ 1199242 h 5003800"/>
              <a:gd name="connsiteX10" fmla="*/ 4253129 w 5804408"/>
              <a:gd name="connsiteY10" fmla="*/ 2329179 h 5003800"/>
              <a:gd name="connsiteX11" fmla="*/ 1551281 w 5804408"/>
              <a:gd name="connsiteY11" fmla="*/ 2329179 h 5003800"/>
              <a:gd name="connsiteX12" fmla="*/ 2902204 w 5804408"/>
              <a:gd name="connsiteY12" fmla="*/ 0 h 5003800"/>
              <a:gd name="connsiteX13" fmla="*/ 3491694 w 5804408"/>
              <a:gd name="connsiteY13" fmla="*/ 1016362 h 5003800"/>
              <a:gd name="connsiteX14" fmla="*/ 2312714 w 5804408"/>
              <a:gd name="connsiteY14" fmla="*/ 1016362 h 500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01848" h="1129937">
                <a:moveTo>
                  <a:pt x="655363" y="0"/>
                </a:moveTo>
                <a:lnTo>
                  <a:pt x="2046484" y="0"/>
                </a:lnTo>
                <a:lnTo>
                  <a:pt x="2701848" y="1129937"/>
                </a:lnTo>
                <a:lnTo>
                  <a:pt x="0" y="1129937"/>
                </a:lnTo>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endParaRPr lang="zh-CN" altLang="en-US">
              <a:solidFill>
                <a:schemeClr val="tx1"/>
              </a:solidFill>
              <a:latin typeface="Microsoft YaHei" panose="020B0503020204020204" pitchFamily="34" charset="-122"/>
              <a:ea typeface="Microsoft YaHei" panose="020B0503020204020204" pitchFamily="34" charset="-122"/>
            </a:endParaRPr>
          </a:p>
        </p:txBody>
      </p:sp>
      <p:sp>
        <p:nvSpPr>
          <p:cNvPr id="32" name="任意多边形: 形状 28">
            <a:extLst>
              <a:ext uri="{FF2B5EF4-FFF2-40B4-BE49-F238E27FC236}">
                <a16:creationId xmlns:a16="http://schemas.microsoft.com/office/drawing/2014/main" id="{5E41BE36-2136-602C-3600-761C0D378C57}"/>
              </a:ext>
            </a:extLst>
          </p:cNvPr>
          <p:cNvSpPr/>
          <p:nvPr/>
        </p:nvSpPr>
        <p:spPr>
          <a:xfrm>
            <a:off x="991318" y="2608373"/>
            <a:ext cx="343146" cy="930799"/>
          </a:xfrm>
          <a:custGeom>
            <a:avLst/>
            <a:gdLst>
              <a:gd name="connsiteX0" fmla="*/ 683777 w 5804408"/>
              <a:gd name="connsiteY0" fmla="*/ 3824875 h 5003800"/>
              <a:gd name="connsiteX1" fmla="*/ 5120632 w 5804408"/>
              <a:gd name="connsiteY1" fmla="*/ 3824875 h 5003800"/>
              <a:gd name="connsiteX2" fmla="*/ 5804408 w 5804408"/>
              <a:gd name="connsiteY2" fmla="*/ 5003800 h 5003800"/>
              <a:gd name="connsiteX3" fmla="*/ 0 w 5804408"/>
              <a:gd name="connsiteY3" fmla="*/ 5003800 h 5003800"/>
              <a:gd name="connsiteX4" fmla="*/ 1445210 w 5804408"/>
              <a:gd name="connsiteY4" fmla="*/ 2512059 h 5003800"/>
              <a:gd name="connsiteX5" fmla="*/ 4359199 w 5804408"/>
              <a:gd name="connsiteY5" fmla="*/ 2512059 h 5003800"/>
              <a:gd name="connsiteX6" fmla="*/ 5014562 w 5804408"/>
              <a:gd name="connsiteY6" fmla="*/ 3641995 h 5003800"/>
              <a:gd name="connsiteX7" fmla="*/ 789847 w 5804408"/>
              <a:gd name="connsiteY7" fmla="*/ 3641995 h 5003800"/>
              <a:gd name="connsiteX8" fmla="*/ 2206644 w 5804408"/>
              <a:gd name="connsiteY8" fmla="*/ 1199242 h 5003800"/>
              <a:gd name="connsiteX9" fmla="*/ 3597765 w 5804408"/>
              <a:gd name="connsiteY9" fmla="*/ 1199242 h 5003800"/>
              <a:gd name="connsiteX10" fmla="*/ 4253129 w 5804408"/>
              <a:gd name="connsiteY10" fmla="*/ 2329179 h 5003800"/>
              <a:gd name="connsiteX11" fmla="*/ 1551281 w 5804408"/>
              <a:gd name="connsiteY11" fmla="*/ 2329179 h 5003800"/>
              <a:gd name="connsiteX12" fmla="*/ 2902204 w 5804408"/>
              <a:gd name="connsiteY12" fmla="*/ 0 h 5003800"/>
              <a:gd name="connsiteX13" fmla="*/ 3491694 w 5804408"/>
              <a:gd name="connsiteY13" fmla="*/ 1016362 h 5003800"/>
              <a:gd name="connsiteX14" fmla="*/ 2312714 w 5804408"/>
              <a:gd name="connsiteY14" fmla="*/ 1016362 h 500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980" h="1016362">
                <a:moveTo>
                  <a:pt x="589490" y="0"/>
                </a:moveTo>
                <a:lnTo>
                  <a:pt x="1178980" y="1016362"/>
                </a:lnTo>
                <a:lnTo>
                  <a:pt x="0" y="1016362"/>
                </a:lnTo>
              </a:path>
            </a:pathLst>
          </a:cu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grpSp>
        <p:nvGrpSpPr>
          <p:cNvPr id="8" name="组合 7">
            <a:extLst>
              <a:ext uri="{FF2B5EF4-FFF2-40B4-BE49-F238E27FC236}">
                <a16:creationId xmlns:a16="http://schemas.microsoft.com/office/drawing/2014/main" id="{C4F0A366-1D4B-2F08-A81D-DDE4D0C2DE0A}"/>
              </a:ext>
            </a:extLst>
          </p:cNvPr>
          <p:cNvGrpSpPr/>
          <p:nvPr/>
        </p:nvGrpSpPr>
        <p:grpSpPr>
          <a:xfrm>
            <a:off x="2062638" y="2851405"/>
            <a:ext cx="776815" cy="510362"/>
            <a:chOff x="6038062" y="1848329"/>
            <a:chExt cx="1608553" cy="461665"/>
          </a:xfrm>
        </p:grpSpPr>
        <p:sp>
          <p:nvSpPr>
            <p:cNvPr id="27" name="文本框 26">
              <a:extLst>
                <a:ext uri="{FF2B5EF4-FFF2-40B4-BE49-F238E27FC236}">
                  <a16:creationId xmlns:a16="http://schemas.microsoft.com/office/drawing/2014/main" id="{76436B65-7684-544E-AE3F-534731D24324}"/>
                </a:ext>
              </a:extLst>
            </p:cNvPr>
            <p:cNvSpPr txBox="1"/>
            <p:nvPr/>
          </p:nvSpPr>
          <p:spPr>
            <a:xfrm>
              <a:off x="7033947" y="1848329"/>
              <a:ext cx="612668" cy="461665"/>
            </a:xfrm>
            <a:prstGeom prst="rect">
              <a:avLst/>
            </a:prstGeom>
            <a:noFill/>
            <a:effectLst/>
          </p:spPr>
          <p:txBody>
            <a:bodyPr wrap="none" rtlCol="0">
              <a:normAutofit/>
            </a:bodyPr>
            <a:lstStyle>
              <a:defPPr>
                <a:defRPr lang="zh-CN"/>
              </a:defPPr>
              <a:lvl1pPr>
                <a:defRPr sz="3200" b="1" i="1">
                  <a:gradFill>
                    <a:gsLst>
                      <a:gs pos="0">
                        <a:schemeClr val="accent1">
                          <a:lumMod val="60000"/>
                          <a:lumOff val="40000"/>
                        </a:schemeClr>
                      </a:gs>
                      <a:gs pos="60000">
                        <a:schemeClr val="accent1"/>
                      </a:gs>
                    </a:gsLst>
                    <a:lin ang="2700000" scaled="0"/>
                  </a:gradFill>
                  <a:effectLst>
                    <a:outerShdw blurRad="76200" dist="50800" dir="5400000" algn="ctr" rotWithShape="0">
                      <a:schemeClr val="accent1">
                        <a:alpha val="20000"/>
                      </a:schemeClr>
                    </a:outerShdw>
                  </a:effectLst>
                </a:defRPr>
              </a:lvl1pPr>
            </a:lstStyle>
            <a:p>
              <a:r>
                <a:rPr lang="en-US" altLang="zh-CN" sz="2400" i="0" dirty="0">
                  <a:latin typeface="Microsoft YaHei" panose="020B0503020204020204" pitchFamily="34" charset="-122"/>
                  <a:ea typeface="Microsoft YaHei" panose="020B0503020204020204" pitchFamily="34" charset="-122"/>
                </a:rPr>
                <a:t>01.</a:t>
              </a:r>
              <a:endParaRPr lang="zh-CN" altLang="en-US" sz="2400" i="0" dirty="0">
                <a:latin typeface="Microsoft YaHei" panose="020B0503020204020204" pitchFamily="34" charset="-122"/>
                <a:ea typeface="Microsoft YaHei" panose="020B0503020204020204" pitchFamily="34" charset="-122"/>
              </a:endParaRPr>
            </a:p>
          </p:txBody>
        </p:sp>
        <p:sp>
          <p:nvSpPr>
            <p:cNvPr id="28" name="任意多边形: 形状 24">
              <a:extLst>
                <a:ext uri="{FF2B5EF4-FFF2-40B4-BE49-F238E27FC236}">
                  <a16:creationId xmlns:a16="http://schemas.microsoft.com/office/drawing/2014/main" id="{F7D6C931-D88A-FE7E-E2BA-8355F547DF4B}"/>
                </a:ext>
              </a:extLst>
            </p:cNvPr>
            <p:cNvSpPr/>
            <p:nvPr/>
          </p:nvSpPr>
          <p:spPr>
            <a:xfrm>
              <a:off x="6038062" y="1916802"/>
              <a:ext cx="609685" cy="324718"/>
            </a:xfrm>
            <a:custGeom>
              <a:avLst/>
              <a:gdLst>
                <a:gd name="connsiteX0" fmla="*/ 293671 w 607609"/>
                <a:gd name="connsiteY0" fmla="*/ 0 h 323613"/>
                <a:gd name="connsiteX1" fmla="*/ 455681 w 607609"/>
                <a:gd name="connsiteY1" fmla="*/ 0 h 323613"/>
                <a:gd name="connsiteX2" fmla="*/ 463069 w 607609"/>
                <a:gd name="connsiteY2" fmla="*/ 3200 h 323613"/>
                <a:gd name="connsiteX3" fmla="*/ 604872 w 607609"/>
                <a:gd name="connsiteY3" fmla="*/ 154918 h 323613"/>
                <a:gd name="connsiteX4" fmla="*/ 604872 w 607609"/>
                <a:gd name="connsiteY4" fmla="*/ 168695 h 323613"/>
                <a:gd name="connsiteX5" fmla="*/ 463069 w 607609"/>
                <a:gd name="connsiteY5" fmla="*/ 320413 h 323613"/>
                <a:gd name="connsiteX6" fmla="*/ 455681 w 607609"/>
                <a:gd name="connsiteY6" fmla="*/ 323613 h 323613"/>
                <a:gd name="connsiteX7" fmla="*/ 293671 w 607609"/>
                <a:gd name="connsiteY7" fmla="*/ 323613 h 323613"/>
                <a:gd name="connsiteX8" fmla="*/ 284324 w 607609"/>
                <a:gd name="connsiteY8" fmla="*/ 317391 h 323613"/>
                <a:gd name="connsiteX9" fmla="*/ 286461 w 607609"/>
                <a:gd name="connsiteY9" fmla="*/ 306370 h 323613"/>
                <a:gd name="connsiteX10" fmla="*/ 431201 w 607609"/>
                <a:gd name="connsiteY10" fmla="*/ 161762 h 323613"/>
                <a:gd name="connsiteX11" fmla="*/ 286461 w 607609"/>
                <a:gd name="connsiteY11" fmla="*/ 17243 h 323613"/>
                <a:gd name="connsiteX12" fmla="*/ 284324 w 607609"/>
                <a:gd name="connsiteY12" fmla="*/ 6222 h 323613"/>
                <a:gd name="connsiteX13" fmla="*/ 293671 w 607609"/>
                <a:gd name="connsiteY13" fmla="*/ 0 h 323613"/>
                <a:gd name="connsiteX14" fmla="*/ 10137 w 607609"/>
                <a:gd name="connsiteY14" fmla="*/ 0 h 323613"/>
                <a:gd name="connsiteX15" fmla="*/ 172112 w 607609"/>
                <a:gd name="connsiteY15" fmla="*/ 0 h 323613"/>
                <a:gd name="connsiteX16" fmla="*/ 179499 w 607609"/>
                <a:gd name="connsiteY16" fmla="*/ 3200 h 323613"/>
                <a:gd name="connsiteX17" fmla="*/ 321271 w 607609"/>
                <a:gd name="connsiteY17" fmla="*/ 154918 h 323613"/>
                <a:gd name="connsiteX18" fmla="*/ 321271 w 607609"/>
                <a:gd name="connsiteY18" fmla="*/ 168695 h 323613"/>
                <a:gd name="connsiteX19" fmla="*/ 179499 w 607609"/>
                <a:gd name="connsiteY19" fmla="*/ 320413 h 323613"/>
                <a:gd name="connsiteX20" fmla="*/ 172112 w 607609"/>
                <a:gd name="connsiteY20" fmla="*/ 323613 h 323613"/>
                <a:gd name="connsiteX21" fmla="*/ 10137 w 607609"/>
                <a:gd name="connsiteY21" fmla="*/ 323613 h 323613"/>
                <a:gd name="connsiteX22" fmla="*/ 792 w 607609"/>
                <a:gd name="connsiteY22" fmla="*/ 317391 h 323613"/>
                <a:gd name="connsiteX23" fmla="*/ 2928 w 607609"/>
                <a:gd name="connsiteY23" fmla="*/ 306370 h 323613"/>
                <a:gd name="connsiteX24" fmla="*/ 147727 w 607609"/>
                <a:gd name="connsiteY24" fmla="*/ 161762 h 323613"/>
                <a:gd name="connsiteX25" fmla="*/ 2928 w 607609"/>
                <a:gd name="connsiteY25" fmla="*/ 17243 h 323613"/>
                <a:gd name="connsiteX26" fmla="*/ 792 w 607609"/>
                <a:gd name="connsiteY26" fmla="*/ 6222 h 323613"/>
                <a:gd name="connsiteX27" fmla="*/ 10137 w 607609"/>
                <a:gd name="connsiteY27" fmla="*/ 0 h 32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609" h="323613">
                  <a:moveTo>
                    <a:pt x="293671" y="0"/>
                  </a:moveTo>
                  <a:lnTo>
                    <a:pt x="455681" y="0"/>
                  </a:lnTo>
                  <a:cubicBezTo>
                    <a:pt x="458529" y="0"/>
                    <a:pt x="461200" y="1155"/>
                    <a:pt x="463069" y="3200"/>
                  </a:cubicBezTo>
                  <a:lnTo>
                    <a:pt x="604872" y="154918"/>
                  </a:lnTo>
                  <a:cubicBezTo>
                    <a:pt x="608522" y="158740"/>
                    <a:pt x="608522" y="164784"/>
                    <a:pt x="604872" y="168695"/>
                  </a:cubicBezTo>
                  <a:lnTo>
                    <a:pt x="463069" y="320413"/>
                  </a:lnTo>
                  <a:cubicBezTo>
                    <a:pt x="461200" y="322458"/>
                    <a:pt x="458529" y="323613"/>
                    <a:pt x="455681" y="323613"/>
                  </a:cubicBezTo>
                  <a:lnTo>
                    <a:pt x="293671" y="323613"/>
                  </a:lnTo>
                  <a:cubicBezTo>
                    <a:pt x="289576" y="323613"/>
                    <a:pt x="285838" y="321124"/>
                    <a:pt x="284324" y="317391"/>
                  </a:cubicBezTo>
                  <a:cubicBezTo>
                    <a:pt x="282722" y="313570"/>
                    <a:pt x="283612" y="309214"/>
                    <a:pt x="286461" y="306370"/>
                  </a:cubicBezTo>
                  <a:lnTo>
                    <a:pt x="431201" y="161762"/>
                  </a:lnTo>
                  <a:lnTo>
                    <a:pt x="286461" y="17243"/>
                  </a:lnTo>
                  <a:cubicBezTo>
                    <a:pt x="283612" y="14399"/>
                    <a:pt x="282722" y="10043"/>
                    <a:pt x="284324" y="6222"/>
                  </a:cubicBezTo>
                  <a:cubicBezTo>
                    <a:pt x="285838" y="2489"/>
                    <a:pt x="289576" y="0"/>
                    <a:pt x="293671" y="0"/>
                  </a:cubicBezTo>
                  <a:close/>
                  <a:moveTo>
                    <a:pt x="10137" y="0"/>
                  </a:moveTo>
                  <a:lnTo>
                    <a:pt x="172112" y="0"/>
                  </a:lnTo>
                  <a:cubicBezTo>
                    <a:pt x="174960" y="0"/>
                    <a:pt x="177630" y="1155"/>
                    <a:pt x="179499" y="3200"/>
                  </a:cubicBezTo>
                  <a:lnTo>
                    <a:pt x="321271" y="154918"/>
                  </a:lnTo>
                  <a:cubicBezTo>
                    <a:pt x="324920" y="158740"/>
                    <a:pt x="324920" y="164784"/>
                    <a:pt x="321271" y="168695"/>
                  </a:cubicBezTo>
                  <a:lnTo>
                    <a:pt x="179499" y="320413"/>
                  </a:lnTo>
                  <a:cubicBezTo>
                    <a:pt x="177630" y="322458"/>
                    <a:pt x="174960" y="323613"/>
                    <a:pt x="172112" y="323613"/>
                  </a:cubicBezTo>
                  <a:lnTo>
                    <a:pt x="10137" y="323613"/>
                  </a:lnTo>
                  <a:cubicBezTo>
                    <a:pt x="6043" y="323613"/>
                    <a:pt x="2305" y="321124"/>
                    <a:pt x="792" y="317391"/>
                  </a:cubicBezTo>
                  <a:cubicBezTo>
                    <a:pt x="-810" y="313570"/>
                    <a:pt x="80" y="309214"/>
                    <a:pt x="2928" y="306370"/>
                  </a:cubicBezTo>
                  <a:lnTo>
                    <a:pt x="147727" y="161762"/>
                  </a:lnTo>
                  <a:lnTo>
                    <a:pt x="2928" y="17243"/>
                  </a:lnTo>
                  <a:cubicBezTo>
                    <a:pt x="80" y="14399"/>
                    <a:pt x="-810" y="10043"/>
                    <a:pt x="792" y="6222"/>
                  </a:cubicBezTo>
                  <a:cubicBezTo>
                    <a:pt x="2305" y="2489"/>
                    <a:pt x="6043" y="0"/>
                    <a:pt x="10137" y="0"/>
                  </a:cubicBez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grpSp>
      <p:grpSp>
        <p:nvGrpSpPr>
          <p:cNvPr id="9" name="组合 8">
            <a:extLst>
              <a:ext uri="{FF2B5EF4-FFF2-40B4-BE49-F238E27FC236}">
                <a16:creationId xmlns:a16="http://schemas.microsoft.com/office/drawing/2014/main" id="{DF9096CE-5130-AEE6-B2A7-91393DDAB4FC}"/>
              </a:ext>
            </a:extLst>
          </p:cNvPr>
          <p:cNvGrpSpPr/>
          <p:nvPr/>
        </p:nvGrpSpPr>
        <p:grpSpPr>
          <a:xfrm>
            <a:off x="2062638" y="4373204"/>
            <a:ext cx="776815" cy="510362"/>
            <a:chOff x="6038062" y="2918391"/>
            <a:chExt cx="1608553" cy="461665"/>
          </a:xfrm>
        </p:grpSpPr>
        <p:sp>
          <p:nvSpPr>
            <p:cNvPr id="23" name="文本框 22">
              <a:extLst>
                <a:ext uri="{FF2B5EF4-FFF2-40B4-BE49-F238E27FC236}">
                  <a16:creationId xmlns:a16="http://schemas.microsoft.com/office/drawing/2014/main" id="{DAA0022A-85D3-9811-1B6D-23D596060AC8}"/>
                </a:ext>
              </a:extLst>
            </p:cNvPr>
            <p:cNvSpPr txBox="1"/>
            <p:nvPr/>
          </p:nvSpPr>
          <p:spPr>
            <a:xfrm>
              <a:off x="7033947" y="2918391"/>
              <a:ext cx="612668" cy="461665"/>
            </a:xfrm>
            <a:prstGeom prst="rect">
              <a:avLst/>
            </a:prstGeom>
            <a:noFill/>
            <a:effectLst/>
          </p:spPr>
          <p:txBody>
            <a:bodyPr wrap="none" rtlCol="0">
              <a:normAutofit/>
            </a:bodyPr>
            <a:lstStyle>
              <a:defPPr>
                <a:defRPr lang="en-US"/>
              </a:defPPr>
              <a:lvl1pPr>
                <a:defRPr sz="2400" b="1" i="0">
                  <a:gradFill>
                    <a:gsLst>
                      <a:gs pos="0">
                        <a:schemeClr val="accent2">
                          <a:lumMod val="60000"/>
                          <a:lumOff val="40000"/>
                        </a:schemeClr>
                      </a:gs>
                      <a:gs pos="60000">
                        <a:schemeClr val="accent2"/>
                      </a:gs>
                    </a:gsLst>
                    <a:lin ang="2700000" scaled="0"/>
                  </a:gradFill>
                  <a:effectLst>
                    <a:outerShdw blurRad="76200" dist="50800" dir="5400000" algn="ctr" rotWithShape="0">
                      <a:schemeClr val="accent2">
                        <a:alpha val="20000"/>
                      </a:schemeClr>
                    </a:outerShdw>
                  </a:effectLst>
                </a:defRPr>
              </a:lvl1pPr>
            </a:lstStyle>
            <a:p>
              <a:r>
                <a:rPr lang="en-US" altLang="zh-CN">
                  <a:latin typeface="Microsoft YaHei" panose="020B0503020204020204" pitchFamily="34" charset="-122"/>
                  <a:ea typeface="Microsoft YaHei" panose="020B0503020204020204" pitchFamily="34" charset="-122"/>
                </a:rPr>
                <a:t>02.</a:t>
              </a:r>
              <a:endParaRPr lang="zh-CN" altLang="en-US" dirty="0">
                <a:latin typeface="Microsoft YaHei" panose="020B0503020204020204" pitchFamily="34" charset="-122"/>
                <a:ea typeface="Microsoft YaHei" panose="020B0503020204020204" pitchFamily="34" charset="-122"/>
              </a:endParaRPr>
            </a:p>
          </p:txBody>
        </p:sp>
        <p:sp>
          <p:nvSpPr>
            <p:cNvPr id="24" name="任意多边形: 形状 20">
              <a:extLst>
                <a:ext uri="{FF2B5EF4-FFF2-40B4-BE49-F238E27FC236}">
                  <a16:creationId xmlns:a16="http://schemas.microsoft.com/office/drawing/2014/main" id="{72B98B5D-835C-96EF-DBB3-FB49B3D69862}"/>
                </a:ext>
              </a:extLst>
            </p:cNvPr>
            <p:cNvSpPr/>
            <p:nvPr/>
          </p:nvSpPr>
          <p:spPr>
            <a:xfrm>
              <a:off x="6038062" y="2949041"/>
              <a:ext cx="609685" cy="324718"/>
            </a:xfrm>
            <a:custGeom>
              <a:avLst/>
              <a:gdLst>
                <a:gd name="connsiteX0" fmla="*/ 293671 w 607609"/>
                <a:gd name="connsiteY0" fmla="*/ 0 h 323613"/>
                <a:gd name="connsiteX1" fmla="*/ 455681 w 607609"/>
                <a:gd name="connsiteY1" fmla="*/ 0 h 323613"/>
                <a:gd name="connsiteX2" fmla="*/ 463069 w 607609"/>
                <a:gd name="connsiteY2" fmla="*/ 3200 h 323613"/>
                <a:gd name="connsiteX3" fmla="*/ 604872 w 607609"/>
                <a:gd name="connsiteY3" fmla="*/ 154918 h 323613"/>
                <a:gd name="connsiteX4" fmla="*/ 604872 w 607609"/>
                <a:gd name="connsiteY4" fmla="*/ 168695 h 323613"/>
                <a:gd name="connsiteX5" fmla="*/ 463069 w 607609"/>
                <a:gd name="connsiteY5" fmla="*/ 320413 h 323613"/>
                <a:gd name="connsiteX6" fmla="*/ 455681 w 607609"/>
                <a:gd name="connsiteY6" fmla="*/ 323613 h 323613"/>
                <a:gd name="connsiteX7" fmla="*/ 293671 w 607609"/>
                <a:gd name="connsiteY7" fmla="*/ 323613 h 323613"/>
                <a:gd name="connsiteX8" fmla="*/ 284324 w 607609"/>
                <a:gd name="connsiteY8" fmla="*/ 317391 h 323613"/>
                <a:gd name="connsiteX9" fmla="*/ 286461 w 607609"/>
                <a:gd name="connsiteY9" fmla="*/ 306370 h 323613"/>
                <a:gd name="connsiteX10" fmla="*/ 431201 w 607609"/>
                <a:gd name="connsiteY10" fmla="*/ 161762 h 323613"/>
                <a:gd name="connsiteX11" fmla="*/ 286461 w 607609"/>
                <a:gd name="connsiteY11" fmla="*/ 17243 h 323613"/>
                <a:gd name="connsiteX12" fmla="*/ 284324 w 607609"/>
                <a:gd name="connsiteY12" fmla="*/ 6222 h 323613"/>
                <a:gd name="connsiteX13" fmla="*/ 293671 w 607609"/>
                <a:gd name="connsiteY13" fmla="*/ 0 h 323613"/>
                <a:gd name="connsiteX14" fmla="*/ 10137 w 607609"/>
                <a:gd name="connsiteY14" fmla="*/ 0 h 323613"/>
                <a:gd name="connsiteX15" fmla="*/ 172112 w 607609"/>
                <a:gd name="connsiteY15" fmla="*/ 0 h 323613"/>
                <a:gd name="connsiteX16" fmla="*/ 179499 w 607609"/>
                <a:gd name="connsiteY16" fmla="*/ 3200 h 323613"/>
                <a:gd name="connsiteX17" fmla="*/ 321271 w 607609"/>
                <a:gd name="connsiteY17" fmla="*/ 154918 h 323613"/>
                <a:gd name="connsiteX18" fmla="*/ 321271 w 607609"/>
                <a:gd name="connsiteY18" fmla="*/ 168695 h 323613"/>
                <a:gd name="connsiteX19" fmla="*/ 179499 w 607609"/>
                <a:gd name="connsiteY19" fmla="*/ 320413 h 323613"/>
                <a:gd name="connsiteX20" fmla="*/ 172112 w 607609"/>
                <a:gd name="connsiteY20" fmla="*/ 323613 h 323613"/>
                <a:gd name="connsiteX21" fmla="*/ 10137 w 607609"/>
                <a:gd name="connsiteY21" fmla="*/ 323613 h 323613"/>
                <a:gd name="connsiteX22" fmla="*/ 792 w 607609"/>
                <a:gd name="connsiteY22" fmla="*/ 317391 h 323613"/>
                <a:gd name="connsiteX23" fmla="*/ 2928 w 607609"/>
                <a:gd name="connsiteY23" fmla="*/ 306370 h 323613"/>
                <a:gd name="connsiteX24" fmla="*/ 147727 w 607609"/>
                <a:gd name="connsiteY24" fmla="*/ 161762 h 323613"/>
                <a:gd name="connsiteX25" fmla="*/ 2928 w 607609"/>
                <a:gd name="connsiteY25" fmla="*/ 17243 h 323613"/>
                <a:gd name="connsiteX26" fmla="*/ 792 w 607609"/>
                <a:gd name="connsiteY26" fmla="*/ 6222 h 323613"/>
                <a:gd name="connsiteX27" fmla="*/ 10137 w 607609"/>
                <a:gd name="connsiteY27" fmla="*/ 0 h 32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609" h="323613">
                  <a:moveTo>
                    <a:pt x="293671" y="0"/>
                  </a:moveTo>
                  <a:lnTo>
                    <a:pt x="455681" y="0"/>
                  </a:lnTo>
                  <a:cubicBezTo>
                    <a:pt x="458529" y="0"/>
                    <a:pt x="461200" y="1155"/>
                    <a:pt x="463069" y="3200"/>
                  </a:cubicBezTo>
                  <a:lnTo>
                    <a:pt x="604872" y="154918"/>
                  </a:lnTo>
                  <a:cubicBezTo>
                    <a:pt x="608522" y="158740"/>
                    <a:pt x="608522" y="164784"/>
                    <a:pt x="604872" y="168695"/>
                  </a:cubicBezTo>
                  <a:lnTo>
                    <a:pt x="463069" y="320413"/>
                  </a:lnTo>
                  <a:cubicBezTo>
                    <a:pt x="461200" y="322458"/>
                    <a:pt x="458529" y="323613"/>
                    <a:pt x="455681" y="323613"/>
                  </a:cubicBezTo>
                  <a:lnTo>
                    <a:pt x="293671" y="323613"/>
                  </a:lnTo>
                  <a:cubicBezTo>
                    <a:pt x="289576" y="323613"/>
                    <a:pt x="285838" y="321124"/>
                    <a:pt x="284324" y="317391"/>
                  </a:cubicBezTo>
                  <a:cubicBezTo>
                    <a:pt x="282722" y="313570"/>
                    <a:pt x="283612" y="309214"/>
                    <a:pt x="286461" y="306370"/>
                  </a:cubicBezTo>
                  <a:lnTo>
                    <a:pt x="431201" y="161762"/>
                  </a:lnTo>
                  <a:lnTo>
                    <a:pt x="286461" y="17243"/>
                  </a:lnTo>
                  <a:cubicBezTo>
                    <a:pt x="283612" y="14399"/>
                    <a:pt x="282722" y="10043"/>
                    <a:pt x="284324" y="6222"/>
                  </a:cubicBezTo>
                  <a:cubicBezTo>
                    <a:pt x="285838" y="2489"/>
                    <a:pt x="289576" y="0"/>
                    <a:pt x="293671" y="0"/>
                  </a:cubicBezTo>
                  <a:close/>
                  <a:moveTo>
                    <a:pt x="10137" y="0"/>
                  </a:moveTo>
                  <a:lnTo>
                    <a:pt x="172112" y="0"/>
                  </a:lnTo>
                  <a:cubicBezTo>
                    <a:pt x="174960" y="0"/>
                    <a:pt x="177630" y="1155"/>
                    <a:pt x="179499" y="3200"/>
                  </a:cubicBezTo>
                  <a:lnTo>
                    <a:pt x="321271" y="154918"/>
                  </a:lnTo>
                  <a:cubicBezTo>
                    <a:pt x="324920" y="158740"/>
                    <a:pt x="324920" y="164784"/>
                    <a:pt x="321271" y="168695"/>
                  </a:cubicBezTo>
                  <a:lnTo>
                    <a:pt x="179499" y="320413"/>
                  </a:lnTo>
                  <a:cubicBezTo>
                    <a:pt x="177630" y="322458"/>
                    <a:pt x="174960" y="323613"/>
                    <a:pt x="172112" y="323613"/>
                  </a:cubicBezTo>
                  <a:lnTo>
                    <a:pt x="10137" y="323613"/>
                  </a:lnTo>
                  <a:cubicBezTo>
                    <a:pt x="6043" y="323613"/>
                    <a:pt x="2305" y="321124"/>
                    <a:pt x="792" y="317391"/>
                  </a:cubicBezTo>
                  <a:cubicBezTo>
                    <a:pt x="-810" y="313570"/>
                    <a:pt x="80" y="309214"/>
                    <a:pt x="2928" y="306370"/>
                  </a:cubicBezTo>
                  <a:lnTo>
                    <a:pt x="147727" y="161762"/>
                  </a:lnTo>
                  <a:lnTo>
                    <a:pt x="2928" y="17243"/>
                  </a:lnTo>
                  <a:cubicBezTo>
                    <a:pt x="80" y="14399"/>
                    <a:pt x="-810" y="10043"/>
                    <a:pt x="792" y="6222"/>
                  </a:cubicBezTo>
                  <a:cubicBezTo>
                    <a:pt x="2305" y="2489"/>
                    <a:pt x="6043" y="0"/>
                    <a:pt x="10137" y="0"/>
                  </a:cubicBez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grpSp>
      <p:grpSp>
        <p:nvGrpSpPr>
          <p:cNvPr id="10" name="组合 9">
            <a:extLst>
              <a:ext uri="{FF2B5EF4-FFF2-40B4-BE49-F238E27FC236}">
                <a16:creationId xmlns:a16="http://schemas.microsoft.com/office/drawing/2014/main" id="{0C572C50-9A1E-193A-0FF4-8F5708B9A29E}"/>
              </a:ext>
            </a:extLst>
          </p:cNvPr>
          <p:cNvGrpSpPr/>
          <p:nvPr/>
        </p:nvGrpSpPr>
        <p:grpSpPr>
          <a:xfrm>
            <a:off x="2062638" y="5825078"/>
            <a:ext cx="776815" cy="510362"/>
            <a:chOff x="6038062" y="3988453"/>
            <a:chExt cx="1608553" cy="461665"/>
          </a:xfrm>
        </p:grpSpPr>
        <p:sp>
          <p:nvSpPr>
            <p:cNvPr id="19" name="文本框 18">
              <a:extLst>
                <a:ext uri="{FF2B5EF4-FFF2-40B4-BE49-F238E27FC236}">
                  <a16:creationId xmlns:a16="http://schemas.microsoft.com/office/drawing/2014/main" id="{65F6F2E9-E627-B2A7-9E51-4DD29A6A77E7}"/>
                </a:ext>
              </a:extLst>
            </p:cNvPr>
            <p:cNvSpPr txBox="1"/>
            <p:nvPr/>
          </p:nvSpPr>
          <p:spPr>
            <a:xfrm>
              <a:off x="7033947" y="3988453"/>
              <a:ext cx="612668" cy="461665"/>
            </a:xfrm>
            <a:prstGeom prst="rect">
              <a:avLst/>
            </a:prstGeom>
            <a:noFill/>
            <a:effectLst/>
          </p:spPr>
          <p:txBody>
            <a:bodyPr wrap="none" rtlCol="0">
              <a:normAutofit/>
            </a:bodyPr>
            <a:lstStyle>
              <a:defPPr>
                <a:defRPr lang="en-US"/>
              </a:defPPr>
              <a:lvl1pPr>
                <a:defRPr sz="2400" b="1" i="0">
                  <a:gradFill>
                    <a:gsLst>
                      <a:gs pos="0">
                        <a:schemeClr val="accent1">
                          <a:lumMod val="60000"/>
                          <a:lumOff val="40000"/>
                        </a:schemeClr>
                      </a:gs>
                      <a:gs pos="60000">
                        <a:schemeClr val="accent1"/>
                      </a:gs>
                    </a:gsLst>
                    <a:lin ang="2700000" scaled="0"/>
                  </a:gradFill>
                  <a:effectLst>
                    <a:outerShdw blurRad="76200" dist="50800" dir="5400000" algn="ctr" rotWithShape="0">
                      <a:schemeClr val="accent1">
                        <a:alpha val="20000"/>
                      </a:schemeClr>
                    </a:outerShdw>
                  </a:effectLst>
                </a:defRPr>
              </a:lvl1pPr>
            </a:lstStyle>
            <a:p>
              <a:r>
                <a:rPr lang="en-US" altLang="zh-CN" dirty="0">
                  <a:latin typeface="Microsoft YaHei" panose="020B0503020204020204" pitchFamily="34" charset="-122"/>
                  <a:ea typeface="Microsoft YaHei" panose="020B0503020204020204" pitchFamily="34" charset="-122"/>
                </a:rPr>
                <a:t>03.</a:t>
              </a:r>
              <a:endParaRPr lang="zh-CN" altLang="en-US" dirty="0">
                <a:latin typeface="Microsoft YaHei" panose="020B0503020204020204" pitchFamily="34" charset="-122"/>
                <a:ea typeface="Microsoft YaHei" panose="020B0503020204020204" pitchFamily="34" charset="-122"/>
              </a:endParaRPr>
            </a:p>
          </p:txBody>
        </p:sp>
        <p:sp>
          <p:nvSpPr>
            <p:cNvPr id="20" name="任意多边形: 形状 16">
              <a:extLst>
                <a:ext uri="{FF2B5EF4-FFF2-40B4-BE49-F238E27FC236}">
                  <a16:creationId xmlns:a16="http://schemas.microsoft.com/office/drawing/2014/main" id="{AED374A0-E6B8-4021-A89F-7D12AFD746FD}"/>
                </a:ext>
              </a:extLst>
            </p:cNvPr>
            <p:cNvSpPr/>
            <p:nvPr/>
          </p:nvSpPr>
          <p:spPr>
            <a:xfrm>
              <a:off x="6038062" y="4027949"/>
              <a:ext cx="609685" cy="324718"/>
            </a:xfrm>
            <a:custGeom>
              <a:avLst/>
              <a:gdLst>
                <a:gd name="connsiteX0" fmla="*/ 293671 w 607609"/>
                <a:gd name="connsiteY0" fmla="*/ 0 h 323613"/>
                <a:gd name="connsiteX1" fmla="*/ 455681 w 607609"/>
                <a:gd name="connsiteY1" fmla="*/ 0 h 323613"/>
                <a:gd name="connsiteX2" fmla="*/ 463069 w 607609"/>
                <a:gd name="connsiteY2" fmla="*/ 3200 h 323613"/>
                <a:gd name="connsiteX3" fmla="*/ 604872 w 607609"/>
                <a:gd name="connsiteY3" fmla="*/ 154918 h 323613"/>
                <a:gd name="connsiteX4" fmla="*/ 604872 w 607609"/>
                <a:gd name="connsiteY4" fmla="*/ 168695 h 323613"/>
                <a:gd name="connsiteX5" fmla="*/ 463069 w 607609"/>
                <a:gd name="connsiteY5" fmla="*/ 320413 h 323613"/>
                <a:gd name="connsiteX6" fmla="*/ 455681 w 607609"/>
                <a:gd name="connsiteY6" fmla="*/ 323613 h 323613"/>
                <a:gd name="connsiteX7" fmla="*/ 293671 w 607609"/>
                <a:gd name="connsiteY7" fmla="*/ 323613 h 323613"/>
                <a:gd name="connsiteX8" fmla="*/ 284324 w 607609"/>
                <a:gd name="connsiteY8" fmla="*/ 317391 h 323613"/>
                <a:gd name="connsiteX9" fmla="*/ 286461 w 607609"/>
                <a:gd name="connsiteY9" fmla="*/ 306370 h 323613"/>
                <a:gd name="connsiteX10" fmla="*/ 431201 w 607609"/>
                <a:gd name="connsiteY10" fmla="*/ 161762 h 323613"/>
                <a:gd name="connsiteX11" fmla="*/ 286461 w 607609"/>
                <a:gd name="connsiteY11" fmla="*/ 17243 h 323613"/>
                <a:gd name="connsiteX12" fmla="*/ 284324 w 607609"/>
                <a:gd name="connsiteY12" fmla="*/ 6222 h 323613"/>
                <a:gd name="connsiteX13" fmla="*/ 293671 w 607609"/>
                <a:gd name="connsiteY13" fmla="*/ 0 h 323613"/>
                <a:gd name="connsiteX14" fmla="*/ 10137 w 607609"/>
                <a:gd name="connsiteY14" fmla="*/ 0 h 323613"/>
                <a:gd name="connsiteX15" fmla="*/ 172112 w 607609"/>
                <a:gd name="connsiteY15" fmla="*/ 0 h 323613"/>
                <a:gd name="connsiteX16" fmla="*/ 179499 w 607609"/>
                <a:gd name="connsiteY16" fmla="*/ 3200 h 323613"/>
                <a:gd name="connsiteX17" fmla="*/ 321271 w 607609"/>
                <a:gd name="connsiteY17" fmla="*/ 154918 h 323613"/>
                <a:gd name="connsiteX18" fmla="*/ 321271 w 607609"/>
                <a:gd name="connsiteY18" fmla="*/ 168695 h 323613"/>
                <a:gd name="connsiteX19" fmla="*/ 179499 w 607609"/>
                <a:gd name="connsiteY19" fmla="*/ 320413 h 323613"/>
                <a:gd name="connsiteX20" fmla="*/ 172112 w 607609"/>
                <a:gd name="connsiteY20" fmla="*/ 323613 h 323613"/>
                <a:gd name="connsiteX21" fmla="*/ 10137 w 607609"/>
                <a:gd name="connsiteY21" fmla="*/ 323613 h 323613"/>
                <a:gd name="connsiteX22" fmla="*/ 792 w 607609"/>
                <a:gd name="connsiteY22" fmla="*/ 317391 h 323613"/>
                <a:gd name="connsiteX23" fmla="*/ 2928 w 607609"/>
                <a:gd name="connsiteY23" fmla="*/ 306370 h 323613"/>
                <a:gd name="connsiteX24" fmla="*/ 147727 w 607609"/>
                <a:gd name="connsiteY24" fmla="*/ 161762 h 323613"/>
                <a:gd name="connsiteX25" fmla="*/ 2928 w 607609"/>
                <a:gd name="connsiteY25" fmla="*/ 17243 h 323613"/>
                <a:gd name="connsiteX26" fmla="*/ 792 w 607609"/>
                <a:gd name="connsiteY26" fmla="*/ 6222 h 323613"/>
                <a:gd name="connsiteX27" fmla="*/ 10137 w 607609"/>
                <a:gd name="connsiteY27" fmla="*/ 0 h 32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609" h="323613">
                  <a:moveTo>
                    <a:pt x="293671" y="0"/>
                  </a:moveTo>
                  <a:lnTo>
                    <a:pt x="455681" y="0"/>
                  </a:lnTo>
                  <a:cubicBezTo>
                    <a:pt x="458529" y="0"/>
                    <a:pt x="461200" y="1155"/>
                    <a:pt x="463069" y="3200"/>
                  </a:cubicBezTo>
                  <a:lnTo>
                    <a:pt x="604872" y="154918"/>
                  </a:lnTo>
                  <a:cubicBezTo>
                    <a:pt x="608522" y="158740"/>
                    <a:pt x="608522" y="164784"/>
                    <a:pt x="604872" y="168695"/>
                  </a:cubicBezTo>
                  <a:lnTo>
                    <a:pt x="463069" y="320413"/>
                  </a:lnTo>
                  <a:cubicBezTo>
                    <a:pt x="461200" y="322458"/>
                    <a:pt x="458529" y="323613"/>
                    <a:pt x="455681" y="323613"/>
                  </a:cubicBezTo>
                  <a:lnTo>
                    <a:pt x="293671" y="323613"/>
                  </a:lnTo>
                  <a:cubicBezTo>
                    <a:pt x="289576" y="323613"/>
                    <a:pt x="285838" y="321124"/>
                    <a:pt x="284324" y="317391"/>
                  </a:cubicBezTo>
                  <a:cubicBezTo>
                    <a:pt x="282722" y="313570"/>
                    <a:pt x="283612" y="309214"/>
                    <a:pt x="286461" y="306370"/>
                  </a:cubicBezTo>
                  <a:lnTo>
                    <a:pt x="431201" y="161762"/>
                  </a:lnTo>
                  <a:lnTo>
                    <a:pt x="286461" y="17243"/>
                  </a:lnTo>
                  <a:cubicBezTo>
                    <a:pt x="283612" y="14399"/>
                    <a:pt x="282722" y="10043"/>
                    <a:pt x="284324" y="6222"/>
                  </a:cubicBezTo>
                  <a:cubicBezTo>
                    <a:pt x="285838" y="2489"/>
                    <a:pt x="289576" y="0"/>
                    <a:pt x="293671" y="0"/>
                  </a:cubicBezTo>
                  <a:close/>
                  <a:moveTo>
                    <a:pt x="10137" y="0"/>
                  </a:moveTo>
                  <a:lnTo>
                    <a:pt x="172112" y="0"/>
                  </a:lnTo>
                  <a:cubicBezTo>
                    <a:pt x="174960" y="0"/>
                    <a:pt x="177630" y="1155"/>
                    <a:pt x="179499" y="3200"/>
                  </a:cubicBezTo>
                  <a:lnTo>
                    <a:pt x="321271" y="154918"/>
                  </a:lnTo>
                  <a:cubicBezTo>
                    <a:pt x="324920" y="158740"/>
                    <a:pt x="324920" y="164784"/>
                    <a:pt x="321271" y="168695"/>
                  </a:cubicBezTo>
                  <a:lnTo>
                    <a:pt x="179499" y="320413"/>
                  </a:lnTo>
                  <a:cubicBezTo>
                    <a:pt x="177630" y="322458"/>
                    <a:pt x="174960" y="323613"/>
                    <a:pt x="172112" y="323613"/>
                  </a:cubicBezTo>
                  <a:lnTo>
                    <a:pt x="10137" y="323613"/>
                  </a:lnTo>
                  <a:cubicBezTo>
                    <a:pt x="6043" y="323613"/>
                    <a:pt x="2305" y="321124"/>
                    <a:pt x="792" y="317391"/>
                  </a:cubicBezTo>
                  <a:cubicBezTo>
                    <a:pt x="-810" y="313570"/>
                    <a:pt x="80" y="309214"/>
                    <a:pt x="2928" y="306370"/>
                  </a:cubicBezTo>
                  <a:lnTo>
                    <a:pt x="147727" y="161762"/>
                  </a:lnTo>
                  <a:lnTo>
                    <a:pt x="2928" y="17243"/>
                  </a:lnTo>
                  <a:cubicBezTo>
                    <a:pt x="80" y="14399"/>
                    <a:pt x="-810" y="10043"/>
                    <a:pt x="792" y="6222"/>
                  </a:cubicBezTo>
                  <a:cubicBezTo>
                    <a:pt x="2305" y="2489"/>
                    <a:pt x="6043" y="0"/>
                    <a:pt x="10137" y="0"/>
                  </a:cubicBez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grpSp>
      <p:sp>
        <p:nvSpPr>
          <p:cNvPr id="34" name="文本框 33">
            <a:extLst>
              <a:ext uri="{FF2B5EF4-FFF2-40B4-BE49-F238E27FC236}">
                <a16:creationId xmlns:a16="http://schemas.microsoft.com/office/drawing/2014/main" id="{12298A5D-3CBA-FC47-0725-D65E10B56ED2}"/>
              </a:ext>
            </a:extLst>
          </p:cNvPr>
          <p:cNvSpPr txBox="1"/>
          <p:nvPr/>
        </p:nvSpPr>
        <p:spPr>
          <a:xfrm>
            <a:off x="3122358" y="4091239"/>
            <a:ext cx="8395873" cy="1289905"/>
          </a:xfrm>
          <a:prstGeom prst="rect">
            <a:avLst/>
          </a:prstGeom>
          <a:noFill/>
        </p:spPr>
        <p:txBody>
          <a:bodyPr wrap="square">
            <a:spAutoFit/>
          </a:bodyPr>
          <a:lstStyle>
            <a:defPPr>
              <a:defRPr lang="en-US"/>
            </a:defPPr>
            <a:lvl1pPr marR="5908">
              <a:lnSpc>
                <a:spcPct val="150000"/>
              </a:lnSpc>
              <a:defRPr sz="2000" b="1">
                <a:latin typeface="Microsoft YaHei" panose="020B0503020204020204" pitchFamily="34" charset="-122"/>
                <a:ea typeface="Microsoft YaHei" panose="020B0503020204020204" pitchFamily="34" charset="-122"/>
              </a:defRPr>
            </a:lvl1pPr>
          </a:lstStyle>
          <a:p>
            <a:r>
              <a:rPr lang="zh-CN" altLang="en-US" sz="1800" dirty="0"/>
              <a:t>②“外圆内方”式管理</a:t>
            </a:r>
            <a:r>
              <a:rPr lang="zh-CN" altLang="en-US" sz="1800" b="0" dirty="0"/>
              <a:t>。外圆指通过文化来实行好的管理，内方指制度的内化，慢慢把制度演变为一种习俗。文化管理很好地诠释了制度与文化的关系。文化管理寻找的是一种中性的智慧和管理理念。</a:t>
            </a:r>
          </a:p>
        </p:txBody>
      </p:sp>
      <p:sp>
        <p:nvSpPr>
          <p:cNvPr id="36" name="文本框 35">
            <a:extLst>
              <a:ext uri="{FF2B5EF4-FFF2-40B4-BE49-F238E27FC236}">
                <a16:creationId xmlns:a16="http://schemas.microsoft.com/office/drawing/2014/main" id="{1DA14E95-3B55-3D11-32F5-E96B79116B6A}"/>
              </a:ext>
            </a:extLst>
          </p:cNvPr>
          <p:cNvSpPr txBox="1"/>
          <p:nvPr/>
        </p:nvSpPr>
        <p:spPr>
          <a:xfrm>
            <a:off x="3122359" y="2246146"/>
            <a:ext cx="8395873" cy="1751570"/>
          </a:xfrm>
          <a:prstGeom prst="rect">
            <a:avLst/>
          </a:prstGeom>
          <a:noFill/>
        </p:spPr>
        <p:txBody>
          <a:bodyPr wrap="square">
            <a:spAutoFit/>
          </a:bodyPr>
          <a:lstStyle>
            <a:defPPr>
              <a:defRPr lang="en-US"/>
            </a:defPPr>
            <a:lvl1pPr marR="5908">
              <a:lnSpc>
                <a:spcPct val="150000"/>
              </a:lnSpc>
              <a:defRPr sz="2000" b="1">
                <a:latin typeface="Microsoft YaHei" panose="020B0503020204020204" pitchFamily="34" charset="-122"/>
                <a:ea typeface="Microsoft YaHei" panose="020B0503020204020204" pitchFamily="34" charset="-122"/>
              </a:defRPr>
            </a:lvl1pPr>
          </a:lstStyle>
          <a:p>
            <a:r>
              <a:rPr lang="zh-CN" altLang="en-US" dirty="0"/>
              <a:t>①把企业看成“人的组织”，看作是培养人性的学校</a:t>
            </a:r>
            <a:r>
              <a:rPr lang="zh-CN" altLang="en-US" sz="1800" b="0" dirty="0"/>
              <a:t>。从传统角度看，企业是生产产品的地方，充满的是机床设备等物化的东西。而从文化的角度看，企业管理者在市场经济中面临两种使命</a:t>
            </a:r>
            <a:r>
              <a:rPr lang="en-US" altLang="zh-CN" sz="1800" b="0" dirty="0"/>
              <a:t>——</a:t>
            </a:r>
            <a:r>
              <a:rPr lang="zh-CN" altLang="en-US" sz="1800" b="0" dirty="0"/>
              <a:t>赚取利润和培养人性，其中更重要的使命是培养人性，即培养员工的文化素质，增加其对企业价值观的认同。</a:t>
            </a:r>
          </a:p>
        </p:txBody>
      </p:sp>
      <p:sp>
        <p:nvSpPr>
          <p:cNvPr id="38" name="文本框 37">
            <a:extLst>
              <a:ext uri="{FF2B5EF4-FFF2-40B4-BE49-F238E27FC236}">
                <a16:creationId xmlns:a16="http://schemas.microsoft.com/office/drawing/2014/main" id="{2F55A938-E797-05AF-C4D8-46AB1B5D7196}"/>
              </a:ext>
            </a:extLst>
          </p:cNvPr>
          <p:cNvSpPr txBox="1"/>
          <p:nvPr/>
        </p:nvSpPr>
        <p:spPr>
          <a:xfrm>
            <a:off x="3122359" y="5575382"/>
            <a:ext cx="8395872" cy="920573"/>
          </a:xfrm>
          <a:prstGeom prst="rect">
            <a:avLst/>
          </a:prstGeom>
          <a:noFill/>
        </p:spPr>
        <p:txBody>
          <a:bodyPr wrap="square">
            <a:spAutoFit/>
          </a:bodyPr>
          <a:lstStyle>
            <a:defPPr>
              <a:defRPr lang="en-US"/>
            </a:defPPr>
            <a:lvl1pPr marR="5908">
              <a:lnSpc>
                <a:spcPct val="150000"/>
              </a:lnSpc>
              <a:defRPr sz="2000" b="1">
                <a:latin typeface="Microsoft YaHei" panose="020B0503020204020204" pitchFamily="34" charset="-122"/>
                <a:ea typeface="Microsoft YaHei" panose="020B0503020204020204" pitchFamily="34" charset="-122"/>
              </a:defRPr>
            </a:lvl1pPr>
          </a:lstStyle>
          <a:p>
            <a:r>
              <a:rPr lang="zh-CN" altLang="en-US" dirty="0"/>
              <a:t>③重视感情和价值在管理中的运用</a:t>
            </a:r>
            <a:r>
              <a:rPr lang="zh-CN" altLang="en-US" sz="1800" b="0" dirty="0"/>
              <a:t>。以前的管理强调要什么、不要什么，员工很被动。而文化管理通过感情、价值观的渗透，使员工变被动为主动。</a:t>
            </a:r>
          </a:p>
        </p:txBody>
      </p:sp>
    </p:spTree>
    <p:extLst>
      <p:ext uri="{BB962C8B-B14F-4D97-AF65-F5344CB8AC3E}">
        <p14:creationId xmlns:p14="http://schemas.microsoft.com/office/powerpoint/2010/main" val="19922555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9B72C-D248-34C6-AE7E-6433A5B413A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35A1145-C22A-8E7B-7491-1986C53E5DC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7.2.4</a:t>
            </a:r>
            <a:r>
              <a:rPr lang="zh-CN" altLang="en-US" sz="3200" dirty="0">
                <a:solidFill>
                  <a:schemeClr val="tx1"/>
                </a:solidFill>
                <a:latin typeface="Microsoft YaHei" panose="020B0503020204020204" pitchFamily="34" charset="-122"/>
                <a:ea typeface="Microsoft YaHei" panose="020B0503020204020204" pitchFamily="34" charset="-122"/>
              </a:rPr>
              <a:t>管理风险</a:t>
            </a:r>
          </a:p>
        </p:txBody>
      </p:sp>
      <p:sp>
        <p:nvSpPr>
          <p:cNvPr id="4" name="文本框 3">
            <a:extLst>
              <a:ext uri="{FF2B5EF4-FFF2-40B4-BE49-F238E27FC236}">
                <a16:creationId xmlns:a16="http://schemas.microsoft.com/office/drawing/2014/main" id="{9E11BB37-798A-AAFC-6945-B6F49435D7B9}"/>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管理风险的防范方法</a:t>
            </a:r>
          </a:p>
        </p:txBody>
      </p:sp>
      <p:sp>
        <p:nvSpPr>
          <p:cNvPr id="3" name="文本框 2">
            <a:extLst>
              <a:ext uri="{FF2B5EF4-FFF2-40B4-BE49-F238E27FC236}">
                <a16:creationId xmlns:a16="http://schemas.microsoft.com/office/drawing/2014/main" id="{7075A5DE-DBA9-032C-34F3-BE43012DA505}"/>
              </a:ext>
            </a:extLst>
          </p:cNvPr>
          <p:cNvSpPr txBox="1"/>
          <p:nvPr/>
        </p:nvSpPr>
        <p:spPr>
          <a:xfrm>
            <a:off x="896242" y="1684963"/>
            <a:ext cx="6097508" cy="430887"/>
          </a:xfrm>
          <a:prstGeom prst="rect">
            <a:avLst/>
          </a:prstGeom>
          <a:noFill/>
        </p:spPr>
        <p:txBody>
          <a:bodyPr wrap="square">
            <a:spAutoFit/>
          </a:bodyPr>
          <a:lstStyle/>
          <a:p>
            <a:r>
              <a:rPr lang="zh-CN" altLang="en-US" sz="2200" b="1" dirty="0">
                <a:solidFill>
                  <a:srgbClr val="002060"/>
                </a:solidFill>
              </a:rPr>
              <a:t>（</a:t>
            </a:r>
            <a:r>
              <a:rPr lang="en-US" altLang="zh-CN" sz="2200" b="1" dirty="0">
                <a:solidFill>
                  <a:srgbClr val="002060"/>
                </a:solidFill>
              </a:rPr>
              <a:t>8</a:t>
            </a:r>
            <a:r>
              <a:rPr lang="zh-CN" altLang="en-US" sz="2200" b="1" dirty="0">
                <a:solidFill>
                  <a:srgbClr val="002060"/>
                </a:solidFill>
              </a:rPr>
              <a:t>）建立一套绩效评估系统</a:t>
            </a:r>
          </a:p>
        </p:txBody>
      </p:sp>
      <p:sp>
        <p:nvSpPr>
          <p:cNvPr id="5" name="文本框 4">
            <a:extLst>
              <a:ext uri="{FF2B5EF4-FFF2-40B4-BE49-F238E27FC236}">
                <a16:creationId xmlns:a16="http://schemas.microsoft.com/office/drawing/2014/main" id="{32B3BDD6-3BB1-EE85-0DC6-88C5B4E78D83}"/>
              </a:ext>
            </a:extLst>
          </p:cNvPr>
          <p:cNvSpPr txBox="1"/>
          <p:nvPr/>
        </p:nvSpPr>
        <p:spPr>
          <a:xfrm>
            <a:off x="579713" y="2207290"/>
            <a:ext cx="11146122" cy="4426020"/>
          </a:xfrm>
          <a:prstGeom prst="rect">
            <a:avLst/>
          </a:prstGeom>
          <a:noFill/>
        </p:spPr>
        <p:txBody>
          <a:bodyPr wrap="square">
            <a:spAutoFit/>
          </a:bodyPr>
          <a:lstStyle/>
          <a:p>
            <a:pPr>
              <a:lnSpc>
                <a:spcPct val="150000"/>
              </a:lnSpc>
            </a:pPr>
            <a:r>
              <a:rPr lang="zh-CN" altLang="en-US" sz="1900" dirty="0"/>
              <a:t>①建立一个岗位职责描述和目标管理体系，使每位员工明白自己的工作职责、目标和应达到的工作标准及要求。</a:t>
            </a:r>
          </a:p>
          <a:p>
            <a:pPr>
              <a:lnSpc>
                <a:spcPct val="150000"/>
              </a:lnSpc>
            </a:pPr>
            <a:r>
              <a:rPr lang="zh-CN" altLang="en-US" sz="1900" dirty="0"/>
              <a:t>②对不同岗位的员工实施不同的考核办法。不同岗位的人员承担的是不同的责任，因此要采取多层次、个性化的考核办法。</a:t>
            </a:r>
          </a:p>
          <a:p>
            <a:pPr>
              <a:lnSpc>
                <a:spcPct val="150000"/>
              </a:lnSpc>
            </a:pPr>
            <a:r>
              <a:rPr lang="zh-CN" altLang="en-US" sz="1900" dirty="0"/>
              <a:t>③在对工作目标和绩效进行评估时，应对员工个人的技能、管理与工作能力进行详细评估，并指出影响员工个人绩效的主要因素和员工之后的改进方向。</a:t>
            </a:r>
          </a:p>
          <a:p>
            <a:pPr>
              <a:lnSpc>
                <a:spcPct val="150000"/>
              </a:lnSpc>
            </a:pPr>
            <a:r>
              <a:rPr lang="zh-CN" altLang="en-US" sz="1900" dirty="0"/>
              <a:t>④每次绩效评估结束后，由直接上级与员工进行面谈沟通，告知员工评估结果，肯定员工的工作成绩，并指出员工在绩效上存在的不足。</a:t>
            </a:r>
          </a:p>
          <a:p>
            <a:pPr>
              <a:lnSpc>
                <a:spcPct val="150000"/>
              </a:lnSpc>
            </a:pPr>
            <a:r>
              <a:rPr lang="zh-CN" altLang="en-US" sz="1900" dirty="0"/>
              <a:t>⑤把绩效评估结果作为年底分红、薪酬调整及公司内部岗位晋升时的参考或依据。对所有人的工作业绩进行一个公平公正的评判</a:t>
            </a:r>
          </a:p>
        </p:txBody>
      </p:sp>
    </p:spTree>
    <p:extLst>
      <p:ext uri="{BB962C8B-B14F-4D97-AF65-F5344CB8AC3E}">
        <p14:creationId xmlns:p14="http://schemas.microsoft.com/office/powerpoint/2010/main" val="40504073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B4258-F3EB-0DAD-A744-932B6FFF5058}"/>
            </a:ext>
          </a:extLst>
        </p:cNvPr>
        <p:cNvGrpSpPr/>
        <p:nvPr/>
      </p:nvGrpSpPr>
      <p:grpSpPr>
        <a:xfrm>
          <a:off x="0" y="0"/>
          <a:ext cx="0" cy="0"/>
          <a:chOff x="0" y="0"/>
          <a:chExt cx="0" cy="0"/>
        </a:xfrm>
      </p:grpSpPr>
      <p:sp>
        <p:nvSpPr>
          <p:cNvPr id="6" name="矩形 5">
            <a:extLst>
              <a:ext uri="{FF2B5EF4-FFF2-40B4-BE49-F238E27FC236}">
                <a16:creationId xmlns:a16="http://schemas.microsoft.com/office/drawing/2014/main" id="{49145D11-4086-7A45-463C-C75863F66472}"/>
              </a:ext>
            </a:extLst>
          </p:cNvPr>
          <p:cNvSpPr/>
          <p:nvPr/>
        </p:nvSpPr>
        <p:spPr>
          <a:xfrm>
            <a:off x="4857078" y="2082298"/>
            <a:ext cx="6502997" cy="3753148"/>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57147AC4-3ED9-1701-8E53-19578712476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7.2.5</a:t>
            </a:r>
            <a:r>
              <a:rPr lang="zh-CN" altLang="en-US" sz="3200" dirty="0">
                <a:solidFill>
                  <a:schemeClr val="tx1"/>
                </a:solidFill>
                <a:latin typeface="Microsoft YaHei" panose="020B0503020204020204" pitchFamily="34" charset="-122"/>
                <a:ea typeface="Microsoft YaHei" panose="020B0503020204020204" pitchFamily="34" charset="-122"/>
              </a:rPr>
              <a:t>注册公司风险</a:t>
            </a:r>
          </a:p>
        </p:txBody>
      </p:sp>
      <p:sp>
        <p:nvSpPr>
          <p:cNvPr id="4" name="文本框 3">
            <a:extLst>
              <a:ext uri="{FF2B5EF4-FFF2-40B4-BE49-F238E27FC236}">
                <a16:creationId xmlns:a16="http://schemas.microsoft.com/office/drawing/2014/main" id="{08CEB6C6-9FBB-AC04-E093-C699A4CB0D5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注册公司风险认知</a:t>
            </a:r>
          </a:p>
        </p:txBody>
      </p:sp>
      <p:sp>
        <p:nvSpPr>
          <p:cNvPr id="5" name="文本框 4">
            <a:extLst>
              <a:ext uri="{FF2B5EF4-FFF2-40B4-BE49-F238E27FC236}">
                <a16:creationId xmlns:a16="http://schemas.microsoft.com/office/drawing/2014/main" id="{8F37AB46-6760-3EE7-DDF4-73A48E8476D7}"/>
              </a:ext>
            </a:extLst>
          </p:cNvPr>
          <p:cNvSpPr txBox="1"/>
          <p:nvPr/>
        </p:nvSpPr>
        <p:spPr>
          <a:xfrm>
            <a:off x="4968995" y="2259615"/>
            <a:ext cx="6097508" cy="3269100"/>
          </a:xfrm>
          <a:prstGeom prst="rect">
            <a:avLst/>
          </a:prstGeom>
          <a:noFill/>
        </p:spPr>
        <p:txBody>
          <a:bodyPr wrap="square">
            <a:spAutoFit/>
          </a:bodyPr>
          <a:lstStyle/>
          <a:p>
            <a:pPr>
              <a:lnSpc>
                <a:spcPct val="150000"/>
              </a:lnSpc>
            </a:pPr>
            <a:r>
              <a:rPr lang="zh-CN" altLang="en-US" sz="2000" b="1" dirty="0"/>
              <a:t>很多创新创业者匆忙注册了公司，随后却对很多问题犯了难，例如，如何确定注册资本，如何制定公司章程、要不要注册商标、如何选择代理注册公司等。对于这些问题，创新创业者都要认真对待，务必先认真学习</a:t>
            </a:r>
            <a:r>
              <a:rPr lang="en-US" altLang="zh-CN" sz="2000" b="1" dirty="0"/>
              <a:t>《</a:t>
            </a:r>
            <a:r>
              <a:rPr lang="zh-CN" altLang="en-US" sz="2000" b="1" dirty="0"/>
              <a:t>中华人民共和国公司法</a:t>
            </a:r>
            <a:r>
              <a:rPr lang="en-US" altLang="zh-CN" sz="2000" b="1" dirty="0"/>
              <a:t>》</a:t>
            </a:r>
            <a:r>
              <a:rPr lang="zh-CN" altLang="en-US" sz="2000" b="1" dirty="0"/>
              <a:t>和</a:t>
            </a:r>
            <a:r>
              <a:rPr lang="en-US" altLang="zh-CN" sz="2000" b="1" dirty="0"/>
              <a:t>《</a:t>
            </a:r>
            <a:r>
              <a:rPr lang="zh-CN" altLang="en-US" sz="2000" b="1" dirty="0"/>
              <a:t>中华人民共和国个人独资企业法</a:t>
            </a:r>
            <a:r>
              <a:rPr lang="en-US" altLang="zh-CN" sz="2000" b="1" dirty="0"/>
              <a:t>》</a:t>
            </a:r>
            <a:r>
              <a:rPr lang="zh-CN" altLang="en-US" sz="2000" b="1" dirty="0"/>
              <a:t>等相关法律法规。知法懂法才能不违法，才能最大限度地规避创新创业路上的法律风险。</a:t>
            </a:r>
          </a:p>
        </p:txBody>
      </p:sp>
      <p:pic>
        <p:nvPicPr>
          <p:cNvPr id="3074" name="Picture 2" descr="正版公司法法条中华人民共和国公司法实用版中国公司法与企业法合同法法律基础知识法规法条公司法与企业司法解释四新修订合同法_虎窝淘">
            <a:extLst>
              <a:ext uri="{FF2B5EF4-FFF2-40B4-BE49-F238E27FC236}">
                <a16:creationId xmlns:a16="http://schemas.microsoft.com/office/drawing/2014/main" id="{59363A0C-281F-1A34-0D24-D3A6D66DA9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558" y="2082297"/>
            <a:ext cx="3753148" cy="3753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30778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5147D2-E214-AE57-4001-22ED0051B26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7B48F6E-0A4A-DDAF-7ACC-AF0D5985DAF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7.2.5</a:t>
            </a:r>
            <a:r>
              <a:rPr lang="zh-CN" altLang="en-US" sz="3200" dirty="0">
                <a:solidFill>
                  <a:schemeClr val="tx1"/>
                </a:solidFill>
                <a:latin typeface="Microsoft YaHei" panose="020B0503020204020204" pitchFamily="34" charset="-122"/>
                <a:ea typeface="Microsoft YaHei" panose="020B0503020204020204" pitchFamily="34" charset="-122"/>
              </a:rPr>
              <a:t>注册公司风险</a:t>
            </a:r>
          </a:p>
        </p:txBody>
      </p:sp>
      <p:sp>
        <p:nvSpPr>
          <p:cNvPr id="4" name="文本框 3">
            <a:extLst>
              <a:ext uri="{FF2B5EF4-FFF2-40B4-BE49-F238E27FC236}">
                <a16:creationId xmlns:a16="http://schemas.microsoft.com/office/drawing/2014/main" id="{377EDC3B-C992-7D0D-1DF8-A77E3B7FCEE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注册公司风险的防范方法</a:t>
            </a:r>
          </a:p>
        </p:txBody>
      </p:sp>
      <p:sp>
        <p:nvSpPr>
          <p:cNvPr id="118" name="矩形 117">
            <a:extLst>
              <a:ext uri="{FF2B5EF4-FFF2-40B4-BE49-F238E27FC236}">
                <a16:creationId xmlns:a16="http://schemas.microsoft.com/office/drawing/2014/main" id="{C6B6BE4A-E09C-31A4-93BC-CE40AF4CE439}"/>
              </a:ext>
            </a:extLst>
          </p:cNvPr>
          <p:cNvSpPr/>
          <p:nvPr/>
        </p:nvSpPr>
        <p:spPr>
          <a:xfrm>
            <a:off x="660400" y="3842258"/>
            <a:ext cx="2710502" cy="58614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lang="zh-CN" altLang="en-US" sz="2200" b="1" dirty="0">
                <a:solidFill>
                  <a:schemeClr val="tx1"/>
                </a:solidFill>
                <a:latin typeface="Microsoft YaHei" panose="020B0503020204020204" pitchFamily="34" charset="-122"/>
                <a:ea typeface="Microsoft YaHei" panose="020B0503020204020204" pitchFamily="34" charset="-122"/>
              </a:rPr>
              <a:t>（</a:t>
            </a:r>
            <a:r>
              <a:rPr lang="en-US" altLang="zh-CN" sz="2200" b="1" dirty="0">
                <a:solidFill>
                  <a:schemeClr val="tx1"/>
                </a:solidFill>
                <a:latin typeface="Microsoft YaHei" panose="020B0503020204020204" pitchFamily="34" charset="-122"/>
                <a:ea typeface="Microsoft YaHei" panose="020B0503020204020204" pitchFamily="34" charset="-122"/>
              </a:rPr>
              <a:t>1</a:t>
            </a:r>
            <a:r>
              <a:rPr lang="zh-CN" altLang="en-US" sz="2200" b="1" dirty="0">
                <a:solidFill>
                  <a:schemeClr val="tx1"/>
                </a:solidFill>
                <a:latin typeface="Microsoft YaHei" panose="020B0503020204020204" pitchFamily="34" charset="-122"/>
                <a:ea typeface="Microsoft YaHei" panose="020B0503020204020204" pitchFamily="34" charset="-122"/>
              </a:rPr>
              <a:t>）涉及注册公司名称及注册商标的风险</a:t>
            </a:r>
          </a:p>
        </p:txBody>
      </p:sp>
      <p:sp>
        <p:nvSpPr>
          <p:cNvPr id="116" name="矩形 115">
            <a:extLst>
              <a:ext uri="{FF2B5EF4-FFF2-40B4-BE49-F238E27FC236}">
                <a16:creationId xmlns:a16="http://schemas.microsoft.com/office/drawing/2014/main" id="{5ABA83C8-FFCE-04BC-4F8C-96D9617DE5CC}"/>
              </a:ext>
            </a:extLst>
          </p:cNvPr>
          <p:cNvSpPr/>
          <p:nvPr/>
        </p:nvSpPr>
        <p:spPr>
          <a:xfrm>
            <a:off x="3329412" y="3089373"/>
            <a:ext cx="2196566" cy="58614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lang="zh-CN" altLang="en-US" sz="2200" b="1" dirty="0">
                <a:solidFill>
                  <a:schemeClr val="tx1"/>
                </a:solidFill>
                <a:latin typeface="Microsoft YaHei" panose="020B0503020204020204" pitchFamily="34" charset="-122"/>
                <a:ea typeface="Microsoft YaHei" panose="020B0503020204020204" pitchFamily="34" charset="-122"/>
              </a:rPr>
              <a:t>（</a:t>
            </a:r>
            <a:r>
              <a:rPr lang="en-US" altLang="zh-CN" sz="2200" b="1" dirty="0">
                <a:solidFill>
                  <a:schemeClr val="tx1"/>
                </a:solidFill>
                <a:latin typeface="Microsoft YaHei" panose="020B0503020204020204" pitchFamily="34" charset="-122"/>
                <a:ea typeface="Microsoft YaHei" panose="020B0503020204020204" pitchFamily="34" charset="-122"/>
              </a:rPr>
              <a:t>2</a:t>
            </a:r>
            <a:r>
              <a:rPr lang="zh-CN" altLang="en-US" sz="2200" b="1" dirty="0">
                <a:solidFill>
                  <a:schemeClr val="tx1"/>
                </a:solidFill>
                <a:latin typeface="Microsoft YaHei" panose="020B0503020204020204" pitchFamily="34" charset="-122"/>
                <a:ea typeface="Microsoft YaHei" panose="020B0503020204020204" pitchFamily="34" charset="-122"/>
              </a:rPr>
              <a:t>）涉及公司章程的风险</a:t>
            </a:r>
          </a:p>
        </p:txBody>
      </p:sp>
      <p:sp>
        <p:nvSpPr>
          <p:cNvPr id="114" name="矩形 113">
            <a:extLst>
              <a:ext uri="{FF2B5EF4-FFF2-40B4-BE49-F238E27FC236}">
                <a16:creationId xmlns:a16="http://schemas.microsoft.com/office/drawing/2014/main" id="{8D36E840-4ADB-D01B-ED86-6B38BC9FBA2E}"/>
              </a:ext>
            </a:extLst>
          </p:cNvPr>
          <p:cNvSpPr/>
          <p:nvPr/>
        </p:nvSpPr>
        <p:spPr>
          <a:xfrm>
            <a:off x="6733468" y="3256987"/>
            <a:ext cx="2196566" cy="58614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lang="zh-CN" altLang="en-US" sz="2200" b="1" dirty="0">
                <a:solidFill>
                  <a:schemeClr val="tx1"/>
                </a:solidFill>
                <a:latin typeface="Microsoft YaHei" panose="020B0503020204020204" pitchFamily="34" charset="-122"/>
                <a:ea typeface="Microsoft YaHei" panose="020B0503020204020204" pitchFamily="34" charset="-122"/>
              </a:rPr>
              <a:t>（</a:t>
            </a:r>
            <a:r>
              <a:rPr lang="en-US" altLang="zh-CN" sz="2200" b="1" dirty="0">
                <a:solidFill>
                  <a:schemeClr val="tx1"/>
                </a:solidFill>
                <a:latin typeface="Microsoft YaHei" panose="020B0503020204020204" pitchFamily="34" charset="-122"/>
                <a:ea typeface="Microsoft YaHei" panose="020B0503020204020204" pitchFamily="34" charset="-122"/>
              </a:rPr>
              <a:t>3</a:t>
            </a:r>
            <a:r>
              <a:rPr lang="zh-CN" altLang="en-US" sz="2200" b="1" dirty="0">
                <a:solidFill>
                  <a:schemeClr val="tx1"/>
                </a:solidFill>
                <a:latin typeface="Microsoft YaHei" panose="020B0503020204020204" pitchFamily="34" charset="-122"/>
                <a:ea typeface="Microsoft YaHei" panose="020B0503020204020204" pitchFamily="34" charset="-122"/>
              </a:rPr>
              <a:t>）注册后长期不经营的风险</a:t>
            </a:r>
          </a:p>
        </p:txBody>
      </p:sp>
      <p:sp>
        <p:nvSpPr>
          <p:cNvPr id="112" name="矩形 111">
            <a:extLst>
              <a:ext uri="{FF2B5EF4-FFF2-40B4-BE49-F238E27FC236}">
                <a16:creationId xmlns:a16="http://schemas.microsoft.com/office/drawing/2014/main" id="{ACA1E960-F316-CEBE-C365-A6BFBCDB8AC8}"/>
              </a:ext>
            </a:extLst>
          </p:cNvPr>
          <p:cNvSpPr/>
          <p:nvPr/>
        </p:nvSpPr>
        <p:spPr>
          <a:xfrm>
            <a:off x="9335034" y="3787937"/>
            <a:ext cx="2196566" cy="58614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lang="zh-CN" altLang="en-US" sz="2200" b="1" dirty="0">
                <a:solidFill>
                  <a:schemeClr val="tx1"/>
                </a:solidFill>
                <a:latin typeface="Microsoft YaHei" panose="020B0503020204020204" pitchFamily="34" charset="-122"/>
                <a:ea typeface="Microsoft YaHei" panose="020B0503020204020204" pitchFamily="34" charset="-122"/>
              </a:rPr>
              <a:t>（</a:t>
            </a:r>
            <a:r>
              <a:rPr lang="en-US" altLang="zh-CN" sz="2200" b="1" dirty="0">
                <a:solidFill>
                  <a:schemeClr val="tx1"/>
                </a:solidFill>
                <a:latin typeface="Microsoft YaHei" panose="020B0503020204020204" pitchFamily="34" charset="-122"/>
                <a:ea typeface="Microsoft YaHei" panose="020B0503020204020204" pitchFamily="34" charset="-122"/>
              </a:rPr>
              <a:t>4</a:t>
            </a:r>
            <a:r>
              <a:rPr lang="zh-CN" altLang="en-US" sz="2200" b="1" dirty="0">
                <a:solidFill>
                  <a:schemeClr val="tx1"/>
                </a:solidFill>
                <a:latin typeface="Microsoft YaHei" panose="020B0503020204020204" pitchFamily="34" charset="-122"/>
                <a:ea typeface="Microsoft YaHei" panose="020B0503020204020204" pitchFamily="34" charset="-122"/>
              </a:rPr>
              <a:t>）代理注册公司的常见陷阱</a:t>
            </a:r>
          </a:p>
        </p:txBody>
      </p:sp>
      <p:grpSp>
        <p:nvGrpSpPr>
          <p:cNvPr id="123" name="组合 122">
            <a:extLst>
              <a:ext uri="{FF2B5EF4-FFF2-40B4-BE49-F238E27FC236}">
                <a16:creationId xmlns:a16="http://schemas.microsoft.com/office/drawing/2014/main" id="{05FCC7DE-0B37-5534-4E59-C6A2813EEEFE}"/>
              </a:ext>
            </a:extLst>
          </p:cNvPr>
          <p:cNvGrpSpPr/>
          <p:nvPr/>
        </p:nvGrpSpPr>
        <p:grpSpPr>
          <a:xfrm>
            <a:off x="1748188" y="4190502"/>
            <a:ext cx="8695623" cy="2667498"/>
            <a:chOff x="1671790" y="3618592"/>
            <a:chExt cx="8695623" cy="3213182"/>
          </a:xfrm>
        </p:grpSpPr>
        <p:sp>
          <p:nvSpPr>
            <p:cNvPr id="12" name="任意多边形: 形状 4">
              <a:extLst>
                <a:ext uri="{FF2B5EF4-FFF2-40B4-BE49-F238E27FC236}">
                  <a16:creationId xmlns:a16="http://schemas.microsoft.com/office/drawing/2014/main" id="{C86FC7BC-1D79-FE32-F3EE-B2BAE7341BA5}"/>
                </a:ext>
              </a:extLst>
            </p:cNvPr>
            <p:cNvSpPr/>
            <p:nvPr/>
          </p:nvSpPr>
          <p:spPr>
            <a:xfrm>
              <a:off x="1671790" y="4116432"/>
              <a:ext cx="3058160" cy="1209040"/>
            </a:xfrm>
            <a:custGeom>
              <a:avLst/>
              <a:gdLst>
                <a:gd name="connsiteX0" fmla="*/ 0 w 3058160"/>
                <a:gd name="connsiteY0" fmla="*/ 0 h 1209040"/>
                <a:gd name="connsiteX1" fmla="*/ 0 w 3058160"/>
                <a:gd name="connsiteY1" fmla="*/ 1137040 h 1209040"/>
                <a:gd name="connsiteX2" fmla="*/ 72000 w 3058160"/>
                <a:gd name="connsiteY2" fmla="*/ 1209040 h 1209040"/>
                <a:gd name="connsiteX3" fmla="*/ 3058160 w 3058160"/>
                <a:gd name="connsiteY3" fmla="*/ 1206500 h 1209040"/>
              </a:gdLst>
              <a:ahLst/>
              <a:cxnLst>
                <a:cxn ang="0">
                  <a:pos x="connsiteX0" y="connsiteY0"/>
                </a:cxn>
                <a:cxn ang="0">
                  <a:pos x="connsiteX1" y="connsiteY1"/>
                </a:cxn>
                <a:cxn ang="0">
                  <a:pos x="connsiteX2" y="connsiteY2"/>
                </a:cxn>
                <a:cxn ang="0">
                  <a:pos x="connsiteX3" y="connsiteY3"/>
                </a:cxn>
              </a:cxnLst>
              <a:rect l="l" t="t" r="r" b="b"/>
              <a:pathLst>
                <a:path w="3058160" h="1209040">
                  <a:moveTo>
                    <a:pt x="0" y="0"/>
                  </a:moveTo>
                  <a:lnTo>
                    <a:pt x="0" y="1137040"/>
                  </a:lnTo>
                  <a:cubicBezTo>
                    <a:pt x="0" y="1176784"/>
                    <a:pt x="32256" y="1209040"/>
                    <a:pt x="72000" y="1209040"/>
                  </a:cubicBezTo>
                  <a:lnTo>
                    <a:pt x="3058160" y="120650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icrosoft YaHei" panose="020B0503020204020204" pitchFamily="34" charset="-122"/>
                <a:ea typeface="Microsoft YaHei" panose="020B0503020204020204" pitchFamily="34" charset="-122"/>
              </a:endParaRPr>
            </a:p>
          </p:txBody>
        </p:sp>
        <p:sp>
          <p:nvSpPr>
            <p:cNvPr id="13" name="任意多边形: 形状 5">
              <a:extLst>
                <a:ext uri="{FF2B5EF4-FFF2-40B4-BE49-F238E27FC236}">
                  <a16:creationId xmlns:a16="http://schemas.microsoft.com/office/drawing/2014/main" id="{048E73CA-0A61-F2D2-C5A6-4FFE2E8C81FA}"/>
                </a:ext>
              </a:extLst>
            </p:cNvPr>
            <p:cNvSpPr/>
            <p:nvPr/>
          </p:nvSpPr>
          <p:spPr>
            <a:xfrm>
              <a:off x="4435309" y="3618592"/>
              <a:ext cx="172721" cy="975361"/>
            </a:xfrm>
            <a:custGeom>
              <a:avLst/>
              <a:gdLst/>
              <a:ahLst/>
              <a:cxnLst/>
              <a:rect l="0" t="0" r="0" b="0"/>
              <a:pathLst>
                <a:path w="172721" h="975361">
                  <a:moveTo>
                    <a:pt x="0" y="0"/>
                  </a:moveTo>
                  <a:lnTo>
                    <a:pt x="0" y="903360"/>
                  </a:lnTo>
                  <a:cubicBezTo>
                    <a:pt x="0" y="943104"/>
                    <a:pt x="32256" y="975360"/>
                    <a:pt x="72000" y="975360"/>
                  </a:cubicBezTo>
                  <a:lnTo>
                    <a:pt x="172720" y="97536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crosoft YaHei" panose="020B0503020204020204" pitchFamily="34" charset="-122"/>
                <a:ea typeface="Microsoft YaHei" panose="020B0503020204020204" pitchFamily="34" charset="-122"/>
              </a:endParaRPr>
            </a:p>
          </p:txBody>
        </p:sp>
        <p:sp>
          <p:nvSpPr>
            <p:cNvPr id="14" name="任意多边形: 形状 6">
              <a:extLst>
                <a:ext uri="{FF2B5EF4-FFF2-40B4-BE49-F238E27FC236}">
                  <a16:creationId xmlns:a16="http://schemas.microsoft.com/office/drawing/2014/main" id="{287A7A24-3864-6603-933A-E2CC0B0A85AF}"/>
                </a:ext>
              </a:extLst>
            </p:cNvPr>
            <p:cNvSpPr/>
            <p:nvPr/>
          </p:nvSpPr>
          <p:spPr>
            <a:xfrm flipH="1">
              <a:off x="7309253" y="4116432"/>
              <a:ext cx="3058160" cy="1209040"/>
            </a:xfrm>
            <a:custGeom>
              <a:avLst/>
              <a:gdLst>
                <a:gd name="connsiteX0" fmla="*/ 0 w 3058160"/>
                <a:gd name="connsiteY0" fmla="*/ 0 h 1209040"/>
                <a:gd name="connsiteX1" fmla="*/ 0 w 3058160"/>
                <a:gd name="connsiteY1" fmla="*/ 1137040 h 1209040"/>
                <a:gd name="connsiteX2" fmla="*/ 72000 w 3058160"/>
                <a:gd name="connsiteY2" fmla="*/ 1209040 h 1209040"/>
                <a:gd name="connsiteX3" fmla="*/ 3058160 w 3058160"/>
                <a:gd name="connsiteY3" fmla="*/ 1206500 h 1209040"/>
              </a:gdLst>
              <a:ahLst/>
              <a:cxnLst>
                <a:cxn ang="0">
                  <a:pos x="connsiteX0" y="connsiteY0"/>
                </a:cxn>
                <a:cxn ang="0">
                  <a:pos x="connsiteX1" y="connsiteY1"/>
                </a:cxn>
                <a:cxn ang="0">
                  <a:pos x="connsiteX2" y="connsiteY2"/>
                </a:cxn>
                <a:cxn ang="0">
                  <a:pos x="connsiteX3" y="connsiteY3"/>
                </a:cxn>
              </a:cxnLst>
              <a:rect l="l" t="t" r="r" b="b"/>
              <a:pathLst>
                <a:path w="3058160" h="1209040">
                  <a:moveTo>
                    <a:pt x="0" y="0"/>
                  </a:moveTo>
                  <a:lnTo>
                    <a:pt x="0" y="1137040"/>
                  </a:lnTo>
                  <a:cubicBezTo>
                    <a:pt x="0" y="1176784"/>
                    <a:pt x="32256" y="1209040"/>
                    <a:pt x="72000" y="1209040"/>
                  </a:cubicBezTo>
                  <a:lnTo>
                    <a:pt x="3058160" y="120650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icrosoft YaHei" panose="020B0503020204020204" pitchFamily="34" charset="-122"/>
                <a:ea typeface="Microsoft YaHei" panose="020B0503020204020204" pitchFamily="34" charset="-122"/>
              </a:endParaRPr>
            </a:p>
          </p:txBody>
        </p:sp>
        <p:sp>
          <p:nvSpPr>
            <p:cNvPr id="15" name="任意多边形: 形状 7">
              <a:extLst>
                <a:ext uri="{FF2B5EF4-FFF2-40B4-BE49-F238E27FC236}">
                  <a16:creationId xmlns:a16="http://schemas.microsoft.com/office/drawing/2014/main" id="{69FB3AF7-001E-2B07-4D0C-760645F33864}"/>
                </a:ext>
              </a:extLst>
            </p:cNvPr>
            <p:cNvSpPr/>
            <p:nvPr/>
          </p:nvSpPr>
          <p:spPr>
            <a:xfrm flipH="1">
              <a:off x="7352103" y="3618592"/>
              <a:ext cx="172721" cy="975361"/>
            </a:xfrm>
            <a:custGeom>
              <a:avLst/>
              <a:gdLst/>
              <a:ahLst/>
              <a:cxnLst/>
              <a:rect l="0" t="0" r="0" b="0"/>
              <a:pathLst>
                <a:path w="172721" h="975361">
                  <a:moveTo>
                    <a:pt x="0" y="0"/>
                  </a:moveTo>
                  <a:lnTo>
                    <a:pt x="0" y="903360"/>
                  </a:lnTo>
                  <a:cubicBezTo>
                    <a:pt x="0" y="943104"/>
                    <a:pt x="32256" y="975360"/>
                    <a:pt x="72000" y="975360"/>
                  </a:cubicBezTo>
                  <a:lnTo>
                    <a:pt x="172720" y="97536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crosoft YaHei" panose="020B0503020204020204" pitchFamily="34" charset="-122"/>
                <a:ea typeface="Microsoft YaHei" panose="020B0503020204020204" pitchFamily="34" charset="-122"/>
              </a:endParaRPr>
            </a:p>
          </p:txBody>
        </p:sp>
        <p:sp>
          <p:nvSpPr>
            <p:cNvPr id="16" name="任意多边形: 形状 8">
              <a:extLst>
                <a:ext uri="{FF2B5EF4-FFF2-40B4-BE49-F238E27FC236}">
                  <a16:creationId xmlns:a16="http://schemas.microsoft.com/office/drawing/2014/main" id="{5E2EC236-8F2D-37A9-DD5D-E3ADCCF5505C}"/>
                </a:ext>
              </a:extLst>
            </p:cNvPr>
            <p:cNvSpPr/>
            <p:nvPr/>
          </p:nvSpPr>
          <p:spPr>
            <a:xfrm>
              <a:off x="5648118" y="5060357"/>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7" name="任意多边形: 形状 9">
              <a:extLst>
                <a:ext uri="{FF2B5EF4-FFF2-40B4-BE49-F238E27FC236}">
                  <a16:creationId xmlns:a16="http://schemas.microsoft.com/office/drawing/2014/main" id="{32029B11-B68D-FC6B-E59B-94C64AE04241}"/>
                </a:ext>
              </a:extLst>
            </p:cNvPr>
            <p:cNvSpPr/>
            <p:nvPr/>
          </p:nvSpPr>
          <p:spPr>
            <a:xfrm>
              <a:off x="6026646" y="5249621"/>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18" name="任意多边形: 形状 10">
              <a:extLst>
                <a:ext uri="{FF2B5EF4-FFF2-40B4-BE49-F238E27FC236}">
                  <a16:creationId xmlns:a16="http://schemas.microsoft.com/office/drawing/2014/main" id="{29C2F982-B507-5D5D-CCD5-A120ED22A71F}"/>
                </a:ext>
              </a:extLst>
            </p:cNvPr>
            <p:cNvSpPr/>
            <p:nvPr/>
          </p:nvSpPr>
          <p:spPr>
            <a:xfrm>
              <a:off x="5648118" y="5249621"/>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9" name="任意多边形: 形状 11">
              <a:extLst>
                <a:ext uri="{FF2B5EF4-FFF2-40B4-BE49-F238E27FC236}">
                  <a16:creationId xmlns:a16="http://schemas.microsoft.com/office/drawing/2014/main" id="{E51E2DAD-428D-0EC2-FDA4-E8CF2912EB85}"/>
                </a:ext>
              </a:extLst>
            </p:cNvPr>
            <p:cNvSpPr/>
            <p:nvPr/>
          </p:nvSpPr>
          <p:spPr>
            <a:xfrm>
              <a:off x="5134118" y="5317356"/>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0" name="任意多边形: 形状 12">
              <a:extLst>
                <a:ext uri="{FF2B5EF4-FFF2-40B4-BE49-F238E27FC236}">
                  <a16:creationId xmlns:a16="http://schemas.microsoft.com/office/drawing/2014/main" id="{65F21DF8-5676-9A3B-DE68-E2971476EB68}"/>
                </a:ext>
              </a:extLst>
            </p:cNvPr>
            <p:cNvSpPr/>
            <p:nvPr/>
          </p:nvSpPr>
          <p:spPr>
            <a:xfrm>
              <a:off x="5512646" y="5506620"/>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1" name="任意多边形: 形状 13">
              <a:extLst>
                <a:ext uri="{FF2B5EF4-FFF2-40B4-BE49-F238E27FC236}">
                  <a16:creationId xmlns:a16="http://schemas.microsoft.com/office/drawing/2014/main" id="{136692A0-E5EA-EE76-D53A-4E0B3267CE23}"/>
                </a:ext>
              </a:extLst>
            </p:cNvPr>
            <p:cNvSpPr/>
            <p:nvPr/>
          </p:nvSpPr>
          <p:spPr>
            <a:xfrm>
              <a:off x="5134118" y="5506620"/>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22" name="任意多边形: 形状 14">
              <a:extLst>
                <a:ext uri="{FF2B5EF4-FFF2-40B4-BE49-F238E27FC236}">
                  <a16:creationId xmlns:a16="http://schemas.microsoft.com/office/drawing/2014/main" id="{56701418-A628-65FE-E6AF-02075234A3B9}"/>
                </a:ext>
              </a:extLst>
            </p:cNvPr>
            <p:cNvSpPr/>
            <p:nvPr/>
          </p:nvSpPr>
          <p:spPr>
            <a:xfrm>
              <a:off x="4620118" y="5574355"/>
              <a:ext cx="757055" cy="378527"/>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flip="none" rotWithShape="1">
              <a:gsLst>
                <a:gs pos="0">
                  <a:schemeClr val="accent1">
                    <a:lumMod val="100000"/>
                  </a:schemeClr>
                </a:gs>
                <a:gs pos="100000">
                  <a:schemeClr val="accent1">
                    <a:lumMod val="80000"/>
                    <a:lumOff val="20000"/>
                  </a:schemeClr>
                </a:gs>
              </a:gsLst>
              <a:lin ang="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3" name="任意多边形: 形状 15">
              <a:extLst>
                <a:ext uri="{FF2B5EF4-FFF2-40B4-BE49-F238E27FC236}">
                  <a16:creationId xmlns:a16="http://schemas.microsoft.com/office/drawing/2014/main" id="{DF3CF67C-6AC6-E20F-92FC-9BF463CD6EA6}"/>
                </a:ext>
              </a:extLst>
            </p:cNvPr>
            <p:cNvSpPr/>
            <p:nvPr/>
          </p:nvSpPr>
          <p:spPr>
            <a:xfrm>
              <a:off x="4998646" y="5763619"/>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4" name="任意多边形: 形状 16">
              <a:extLst>
                <a:ext uri="{FF2B5EF4-FFF2-40B4-BE49-F238E27FC236}">
                  <a16:creationId xmlns:a16="http://schemas.microsoft.com/office/drawing/2014/main" id="{E2C18151-2EA1-760E-4456-A4E8393D4201}"/>
                </a:ext>
              </a:extLst>
            </p:cNvPr>
            <p:cNvSpPr/>
            <p:nvPr/>
          </p:nvSpPr>
          <p:spPr>
            <a:xfrm>
              <a:off x="4620118" y="5763619"/>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lin ang="18900000" scaled="1"/>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5" name="任意多边形: 形状 17">
              <a:extLst>
                <a:ext uri="{FF2B5EF4-FFF2-40B4-BE49-F238E27FC236}">
                  <a16:creationId xmlns:a16="http://schemas.microsoft.com/office/drawing/2014/main" id="{7C5DFB78-64B5-C642-409E-4FFFD0309F35}"/>
                </a:ext>
              </a:extLst>
            </p:cNvPr>
            <p:cNvSpPr/>
            <p:nvPr/>
          </p:nvSpPr>
          <p:spPr>
            <a:xfrm>
              <a:off x="4620119" y="5952884"/>
              <a:ext cx="378528" cy="378527"/>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flip="none" rotWithShape="1">
              <a:gsLst>
                <a:gs pos="0">
                  <a:schemeClr val="accent1"/>
                </a:gs>
                <a:gs pos="100000">
                  <a:schemeClr val="accent1">
                    <a:lumMod val="60000"/>
                    <a:lumOff val="40000"/>
                    <a:alpha val="0"/>
                  </a:schemeClr>
                </a:gs>
              </a:gsLst>
              <a:lin ang="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6" name="任意多边形: 形状 18">
              <a:extLst>
                <a:ext uri="{FF2B5EF4-FFF2-40B4-BE49-F238E27FC236}">
                  <a16:creationId xmlns:a16="http://schemas.microsoft.com/office/drawing/2014/main" id="{EAE6ACDD-1184-6B01-88F9-2FC15E132294}"/>
                </a:ext>
              </a:extLst>
            </p:cNvPr>
            <p:cNvSpPr/>
            <p:nvPr/>
          </p:nvSpPr>
          <p:spPr>
            <a:xfrm>
              <a:off x="6125262" y="5299427"/>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7" name="任意多边形: 形状 19">
              <a:extLst>
                <a:ext uri="{FF2B5EF4-FFF2-40B4-BE49-F238E27FC236}">
                  <a16:creationId xmlns:a16="http://schemas.microsoft.com/office/drawing/2014/main" id="{B642612B-A1A0-0D2B-DDF5-F1AE4862EE10}"/>
                </a:ext>
              </a:extLst>
            </p:cNvPr>
            <p:cNvSpPr/>
            <p:nvPr/>
          </p:nvSpPr>
          <p:spPr>
            <a:xfrm>
              <a:off x="6503790" y="5488691"/>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28" name="任意多边形: 形状 20">
              <a:extLst>
                <a:ext uri="{FF2B5EF4-FFF2-40B4-BE49-F238E27FC236}">
                  <a16:creationId xmlns:a16="http://schemas.microsoft.com/office/drawing/2014/main" id="{48A77D0A-AE7A-93AA-9B41-BEF16A4385E7}"/>
                </a:ext>
              </a:extLst>
            </p:cNvPr>
            <p:cNvSpPr/>
            <p:nvPr/>
          </p:nvSpPr>
          <p:spPr>
            <a:xfrm>
              <a:off x="6125262" y="5488691"/>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29" name="任意多边形: 形状 21">
              <a:extLst>
                <a:ext uri="{FF2B5EF4-FFF2-40B4-BE49-F238E27FC236}">
                  <a16:creationId xmlns:a16="http://schemas.microsoft.com/office/drawing/2014/main" id="{83B73096-01DB-A8DD-0E30-121567DC23C6}"/>
                </a:ext>
              </a:extLst>
            </p:cNvPr>
            <p:cNvSpPr/>
            <p:nvPr/>
          </p:nvSpPr>
          <p:spPr>
            <a:xfrm>
              <a:off x="5097262" y="5813426"/>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30" name="任意多边形: 形状 22">
              <a:extLst>
                <a:ext uri="{FF2B5EF4-FFF2-40B4-BE49-F238E27FC236}">
                  <a16:creationId xmlns:a16="http://schemas.microsoft.com/office/drawing/2014/main" id="{E12313B2-1B65-920C-1FDD-C693570F606D}"/>
                </a:ext>
              </a:extLst>
            </p:cNvPr>
            <p:cNvSpPr/>
            <p:nvPr/>
          </p:nvSpPr>
          <p:spPr>
            <a:xfrm>
              <a:off x="5475790" y="6002690"/>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31" name="任意多边形: 形状 23">
              <a:extLst>
                <a:ext uri="{FF2B5EF4-FFF2-40B4-BE49-F238E27FC236}">
                  <a16:creationId xmlns:a16="http://schemas.microsoft.com/office/drawing/2014/main" id="{F3AE7240-5DC7-412E-9D2D-AA43BB8CC8B5}"/>
                </a:ext>
              </a:extLst>
            </p:cNvPr>
            <p:cNvSpPr/>
            <p:nvPr/>
          </p:nvSpPr>
          <p:spPr>
            <a:xfrm>
              <a:off x="5097262" y="6002690"/>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flip="none" rotWithShape="1">
              <a:gsLst>
                <a:gs pos="0">
                  <a:schemeClr val="accent1">
                    <a:lumMod val="80000"/>
                    <a:lumOff val="20000"/>
                  </a:schemeClr>
                </a:gs>
                <a:gs pos="100000">
                  <a:schemeClr val="accent1">
                    <a:lumMod val="40000"/>
                    <a:lumOff val="60000"/>
                  </a:schemeClr>
                </a:gs>
              </a:gsLst>
              <a:lin ang="7200000" scaled="0"/>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2" name="任意多边形: 形状 24">
              <a:extLst>
                <a:ext uri="{FF2B5EF4-FFF2-40B4-BE49-F238E27FC236}">
                  <a16:creationId xmlns:a16="http://schemas.microsoft.com/office/drawing/2014/main" id="{2B86D3EA-0F17-F514-923C-149F0B2BDB91}"/>
                </a:ext>
              </a:extLst>
            </p:cNvPr>
            <p:cNvSpPr/>
            <p:nvPr/>
          </p:nvSpPr>
          <p:spPr>
            <a:xfrm>
              <a:off x="6602405" y="5537499"/>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3" name="任意多边形: 形状 25">
              <a:extLst>
                <a:ext uri="{FF2B5EF4-FFF2-40B4-BE49-F238E27FC236}">
                  <a16:creationId xmlns:a16="http://schemas.microsoft.com/office/drawing/2014/main" id="{BE3FF610-190A-DD16-00CD-C48D346D31BB}"/>
                </a:ext>
              </a:extLst>
            </p:cNvPr>
            <p:cNvSpPr/>
            <p:nvPr/>
          </p:nvSpPr>
          <p:spPr>
            <a:xfrm>
              <a:off x="6980933" y="5726763"/>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4" name="任意多边形: 形状 26">
              <a:extLst>
                <a:ext uri="{FF2B5EF4-FFF2-40B4-BE49-F238E27FC236}">
                  <a16:creationId xmlns:a16="http://schemas.microsoft.com/office/drawing/2014/main" id="{D513BAF5-918C-A4B0-ACC2-DB136A7969FC}"/>
                </a:ext>
              </a:extLst>
            </p:cNvPr>
            <p:cNvSpPr/>
            <p:nvPr/>
          </p:nvSpPr>
          <p:spPr>
            <a:xfrm>
              <a:off x="6602405" y="5726763"/>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5" name="任意多边形: 形状 27">
              <a:extLst>
                <a:ext uri="{FF2B5EF4-FFF2-40B4-BE49-F238E27FC236}">
                  <a16:creationId xmlns:a16="http://schemas.microsoft.com/office/drawing/2014/main" id="{66ACF075-3A84-C293-0D00-C6E47A8CB851}"/>
                </a:ext>
              </a:extLst>
            </p:cNvPr>
            <p:cNvSpPr/>
            <p:nvPr/>
          </p:nvSpPr>
          <p:spPr>
            <a:xfrm>
              <a:off x="6602405" y="5916027"/>
              <a:ext cx="378528" cy="378528"/>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6" name="任意多边形: 形状 28">
              <a:extLst>
                <a:ext uri="{FF2B5EF4-FFF2-40B4-BE49-F238E27FC236}">
                  <a16:creationId xmlns:a16="http://schemas.microsoft.com/office/drawing/2014/main" id="{37569A0A-A15C-59D1-404C-CAFB8DA214AB}"/>
                </a:ext>
              </a:extLst>
            </p:cNvPr>
            <p:cNvSpPr/>
            <p:nvPr/>
          </p:nvSpPr>
          <p:spPr>
            <a:xfrm>
              <a:off x="6088406" y="5794501"/>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7" name="任意多边形: 形状 29">
              <a:extLst>
                <a:ext uri="{FF2B5EF4-FFF2-40B4-BE49-F238E27FC236}">
                  <a16:creationId xmlns:a16="http://schemas.microsoft.com/office/drawing/2014/main" id="{57F7E21D-54DC-E4D3-2349-83EC9F4FE52F}"/>
                </a:ext>
              </a:extLst>
            </p:cNvPr>
            <p:cNvSpPr/>
            <p:nvPr/>
          </p:nvSpPr>
          <p:spPr>
            <a:xfrm>
              <a:off x="6466934" y="5983765"/>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8" name="任意多边形: 形状 30">
              <a:extLst>
                <a:ext uri="{FF2B5EF4-FFF2-40B4-BE49-F238E27FC236}">
                  <a16:creationId xmlns:a16="http://schemas.microsoft.com/office/drawing/2014/main" id="{45ABD720-39D1-9E81-3F03-F616958CC7D2}"/>
                </a:ext>
              </a:extLst>
            </p:cNvPr>
            <p:cNvSpPr/>
            <p:nvPr/>
          </p:nvSpPr>
          <p:spPr>
            <a:xfrm>
              <a:off x="6088406" y="5983765"/>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39" name="任意多边形: 形状 31">
              <a:extLst>
                <a:ext uri="{FF2B5EF4-FFF2-40B4-BE49-F238E27FC236}">
                  <a16:creationId xmlns:a16="http://schemas.microsoft.com/office/drawing/2014/main" id="{BC5A90DE-B4A7-803C-B4CD-D5780819EA6D}"/>
                </a:ext>
              </a:extLst>
            </p:cNvPr>
            <p:cNvSpPr/>
            <p:nvPr/>
          </p:nvSpPr>
          <p:spPr>
            <a:xfrm>
              <a:off x="5574405" y="6051500"/>
              <a:ext cx="757055" cy="379523"/>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0" name="任意多边形: 形状 32">
              <a:extLst>
                <a:ext uri="{FF2B5EF4-FFF2-40B4-BE49-F238E27FC236}">
                  <a16:creationId xmlns:a16="http://schemas.microsoft.com/office/drawing/2014/main" id="{45D1C903-3D18-61D5-DB4C-2ACE7D53BEAF}"/>
                </a:ext>
              </a:extLst>
            </p:cNvPr>
            <p:cNvSpPr/>
            <p:nvPr/>
          </p:nvSpPr>
          <p:spPr>
            <a:xfrm>
              <a:off x="5952933" y="6240764"/>
              <a:ext cx="378528" cy="567791"/>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1" name="任意多边形: 形状 33">
              <a:extLst>
                <a:ext uri="{FF2B5EF4-FFF2-40B4-BE49-F238E27FC236}">
                  <a16:creationId xmlns:a16="http://schemas.microsoft.com/office/drawing/2014/main" id="{D1817291-2461-B42C-1A5C-0CE13F5B7B44}"/>
                </a:ext>
              </a:extLst>
            </p:cNvPr>
            <p:cNvSpPr/>
            <p:nvPr/>
          </p:nvSpPr>
          <p:spPr>
            <a:xfrm>
              <a:off x="5574405" y="6240764"/>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42" name="任意多边形: 形状 34">
              <a:extLst>
                <a:ext uri="{FF2B5EF4-FFF2-40B4-BE49-F238E27FC236}">
                  <a16:creationId xmlns:a16="http://schemas.microsoft.com/office/drawing/2014/main" id="{470EB4E6-0F9E-CE76-D449-3693076F36A4}"/>
                </a:ext>
              </a:extLst>
            </p:cNvPr>
            <p:cNvSpPr/>
            <p:nvPr/>
          </p:nvSpPr>
          <p:spPr>
            <a:xfrm>
              <a:off x="5574405" y="6431024"/>
              <a:ext cx="378528" cy="377531"/>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3" name="矩形 42">
              <a:extLst>
                <a:ext uri="{FF2B5EF4-FFF2-40B4-BE49-F238E27FC236}">
                  <a16:creationId xmlns:a16="http://schemas.microsoft.com/office/drawing/2014/main" id="{57290570-71F5-6236-5908-A6A98080077F}"/>
                </a:ext>
              </a:extLst>
            </p:cNvPr>
            <p:cNvSpPr/>
            <p:nvPr/>
          </p:nvSpPr>
          <p:spPr>
            <a:xfrm>
              <a:off x="4620118" y="5645708"/>
              <a:ext cx="2739341" cy="1186066"/>
            </a:xfrm>
            <a:prstGeom prst="rect">
              <a:avLst/>
            </a:prstGeom>
            <a:gradFill>
              <a:gsLst>
                <a:gs pos="0">
                  <a:schemeClr val="accent1">
                    <a:lumMod val="20000"/>
                    <a:lumOff val="80000"/>
                    <a:alpha val="59000"/>
                  </a:schemeClr>
                </a:gs>
                <a:gs pos="100000">
                  <a:schemeClr val="accent1">
                    <a:lumMod val="20000"/>
                    <a:lumOff val="8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44" name="任意多边形: 形状 36">
              <a:extLst>
                <a:ext uri="{FF2B5EF4-FFF2-40B4-BE49-F238E27FC236}">
                  <a16:creationId xmlns:a16="http://schemas.microsoft.com/office/drawing/2014/main" id="{A53B4E1A-42D0-3BDF-E8C5-8B8FFF72083C}"/>
                </a:ext>
              </a:extLst>
            </p:cNvPr>
            <p:cNvSpPr/>
            <p:nvPr/>
          </p:nvSpPr>
          <p:spPr>
            <a:xfrm>
              <a:off x="5648119" y="4615483"/>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5" name="任意多边形: 形状 37">
              <a:extLst>
                <a:ext uri="{FF2B5EF4-FFF2-40B4-BE49-F238E27FC236}">
                  <a16:creationId xmlns:a16="http://schemas.microsoft.com/office/drawing/2014/main" id="{24E097FC-8072-1269-B457-9EBAB87027D3}"/>
                </a:ext>
              </a:extLst>
            </p:cNvPr>
            <p:cNvSpPr/>
            <p:nvPr/>
          </p:nvSpPr>
          <p:spPr>
            <a:xfrm>
              <a:off x="6026647" y="480474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a:gsLst>
                <a:gs pos="0">
                  <a:schemeClr val="accent1">
                    <a:lumMod val="85000"/>
                    <a:lumOff val="15000"/>
                  </a:schemeClr>
                </a:gs>
                <a:gs pos="100000">
                  <a:schemeClr val="accent1">
                    <a:lumMod val="60000"/>
                    <a:lumOff val="4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6" name="任意多边形: 形状 38">
              <a:extLst>
                <a:ext uri="{FF2B5EF4-FFF2-40B4-BE49-F238E27FC236}">
                  <a16:creationId xmlns:a16="http://schemas.microsoft.com/office/drawing/2014/main" id="{3D31C7BA-921D-C1C8-CC99-9EFC04DA553C}"/>
                </a:ext>
              </a:extLst>
            </p:cNvPr>
            <p:cNvSpPr/>
            <p:nvPr/>
          </p:nvSpPr>
          <p:spPr>
            <a:xfrm>
              <a:off x="5648119" y="480474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7" name="任意多边形: 形状 39">
              <a:extLst>
                <a:ext uri="{FF2B5EF4-FFF2-40B4-BE49-F238E27FC236}">
                  <a16:creationId xmlns:a16="http://schemas.microsoft.com/office/drawing/2014/main" id="{9D1209E9-BB55-CDBC-1B06-4012A953C859}"/>
                </a:ext>
              </a:extLst>
            </p:cNvPr>
            <p:cNvSpPr/>
            <p:nvPr/>
          </p:nvSpPr>
          <p:spPr>
            <a:xfrm>
              <a:off x="5134118" y="4872484"/>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8" name="任意多边形: 形状 40">
              <a:extLst>
                <a:ext uri="{FF2B5EF4-FFF2-40B4-BE49-F238E27FC236}">
                  <a16:creationId xmlns:a16="http://schemas.microsoft.com/office/drawing/2014/main" id="{387CFD20-FB21-6A80-CF08-05E854B02B66}"/>
                </a:ext>
              </a:extLst>
            </p:cNvPr>
            <p:cNvSpPr/>
            <p:nvPr/>
          </p:nvSpPr>
          <p:spPr>
            <a:xfrm>
              <a:off x="5512646" y="5061748"/>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49" name="任意多边形: 形状 41">
              <a:extLst>
                <a:ext uri="{FF2B5EF4-FFF2-40B4-BE49-F238E27FC236}">
                  <a16:creationId xmlns:a16="http://schemas.microsoft.com/office/drawing/2014/main" id="{0C5D43B6-B637-6714-8587-4CFC7E97A2CB}"/>
                </a:ext>
              </a:extLst>
            </p:cNvPr>
            <p:cNvSpPr/>
            <p:nvPr/>
          </p:nvSpPr>
          <p:spPr>
            <a:xfrm>
              <a:off x="5134118" y="5061748"/>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50" name="任意多边形: 形状 42">
              <a:extLst>
                <a:ext uri="{FF2B5EF4-FFF2-40B4-BE49-F238E27FC236}">
                  <a16:creationId xmlns:a16="http://schemas.microsoft.com/office/drawing/2014/main" id="{0DBF374B-074C-808E-E8BD-E573044B9C78}"/>
                </a:ext>
              </a:extLst>
            </p:cNvPr>
            <p:cNvSpPr/>
            <p:nvPr/>
          </p:nvSpPr>
          <p:spPr>
            <a:xfrm>
              <a:off x="6125262" y="4854554"/>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1" name="任意多边形: 形状 43">
              <a:extLst>
                <a:ext uri="{FF2B5EF4-FFF2-40B4-BE49-F238E27FC236}">
                  <a16:creationId xmlns:a16="http://schemas.microsoft.com/office/drawing/2014/main" id="{42E31E19-97BF-A255-807F-FC3888368518}"/>
                </a:ext>
              </a:extLst>
            </p:cNvPr>
            <p:cNvSpPr/>
            <p:nvPr/>
          </p:nvSpPr>
          <p:spPr>
            <a:xfrm>
              <a:off x="6503790" y="5043818"/>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2" name="任意多边形: 形状 44">
              <a:extLst>
                <a:ext uri="{FF2B5EF4-FFF2-40B4-BE49-F238E27FC236}">
                  <a16:creationId xmlns:a16="http://schemas.microsoft.com/office/drawing/2014/main" id="{05A1075C-D242-A410-D6CC-584CFBFF8A9C}"/>
                </a:ext>
              </a:extLst>
            </p:cNvPr>
            <p:cNvSpPr/>
            <p:nvPr/>
          </p:nvSpPr>
          <p:spPr>
            <a:xfrm>
              <a:off x="6125262" y="5043818"/>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53" name="任意多边形: 形状 45">
              <a:extLst>
                <a:ext uri="{FF2B5EF4-FFF2-40B4-BE49-F238E27FC236}">
                  <a16:creationId xmlns:a16="http://schemas.microsoft.com/office/drawing/2014/main" id="{4A87CFD6-E0AB-CA3E-DEE7-7522562DA775}"/>
                </a:ext>
              </a:extLst>
            </p:cNvPr>
            <p:cNvSpPr/>
            <p:nvPr/>
          </p:nvSpPr>
          <p:spPr>
            <a:xfrm>
              <a:off x="5648119" y="4138339"/>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4" name="任意多边形: 形状 46">
              <a:extLst>
                <a:ext uri="{FF2B5EF4-FFF2-40B4-BE49-F238E27FC236}">
                  <a16:creationId xmlns:a16="http://schemas.microsoft.com/office/drawing/2014/main" id="{E55BEEB6-31A6-75E3-8B4F-5A5C6237E4C6}"/>
                </a:ext>
              </a:extLst>
            </p:cNvPr>
            <p:cNvSpPr/>
            <p:nvPr/>
          </p:nvSpPr>
          <p:spPr>
            <a:xfrm>
              <a:off x="6026647" y="4327603"/>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5" name="任意多边形: 形状 47">
              <a:extLst>
                <a:ext uri="{FF2B5EF4-FFF2-40B4-BE49-F238E27FC236}">
                  <a16:creationId xmlns:a16="http://schemas.microsoft.com/office/drawing/2014/main" id="{D647EB2D-BE29-A784-BCFE-965D987BC6CC}"/>
                </a:ext>
              </a:extLst>
            </p:cNvPr>
            <p:cNvSpPr/>
            <p:nvPr/>
          </p:nvSpPr>
          <p:spPr>
            <a:xfrm>
              <a:off x="5648119" y="4327603"/>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56" name="任意多边形: 形状 48">
              <a:extLst>
                <a:ext uri="{FF2B5EF4-FFF2-40B4-BE49-F238E27FC236}">
                  <a16:creationId xmlns:a16="http://schemas.microsoft.com/office/drawing/2014/main" id="{43935712-84BF-6510-D560-E724A6ED49B2}"/>
                </a:ext>
              </a:extLst>
            </p:cNvPr>
            <p:cNvSpPr/>
            <p:nvPr/>
          </p:nvSpPr>
          <p:spPr>
            <a:xfrm>
              <a:off x="5648119" y="3662193"/>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7" name="任意多边形: 形状 49">
              <a:extLst>
                <a:ext uri="{FF2B5EF4-FFF2-40B4-BE49-F238E27FC236}">
                  <a16:creationId xmlns:a16="http://schemas.microsoft.com/office/drawing/2014/main" id="{0D0F2104-4230-1B5E-A491-B594E78513FB}"/>
                </a:ext>
              </a:extLst>
            </p:cNvPr>
            <p:cNvSpPr/>
            <p:nvPr/>
          </p:nvSpPr>
          <p:spPr>
            <a:xfrm>
              <a:off x="6026647" y="385145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58" name="任意多边形: 形状 50">
              <a:extLst>
                <a:ext uri="{FF2B5EF4-FFF2-40B4-BE49-F238E27FC236}">
                  <a16:creationId xmlns:a16="http://schemas.microsoft.com/office/drawing/2014/main" id="{2BE49B38-3B9A-A45F-8945-577D6FA512CC}"/>
                </a:ext>
              </a:extLst>
            </p:cNvPr>
            <p:cNvSpPr/>
            <p:nvPr/>
          </p:nvSpPr>
          <p:spPr>
            <a:xfrm>
              <a:off x="5648119" y="385145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59" name="任意多边形: 形状 51">
              <a:extLst>
                <a:ext uri="{FF2B5EF4-FFF2-40B4-BE49-F238E27FC236}">
                  <a16:creationId xmlns:a16="http://schemas.microsoft.com/office/drawing/2014/main" id="{F3F9EA7C-AC16-1AA2-B950-EFA54706256C}"/>
                </a:ext>
              </a:extLst>
            </p:cNvPr>
            <p:cNvSpPr/>
            <p:nvPr/>
          </p:nvSpPr>
          <p:spPr>
            <a:xfrm>
              <a:off x="5134118" y="3919192"/>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0" name="任意多边形: 形状 52">
              <a:extLst>
                <a:ext uri="{FF2B5EF4-FFF2-40B4-BE49-F238E27FC236}">
                  <a16:creationId xmlns:a16="http://schemas.microsoft.com/office/drawing/2014/main" id="{6B059552-9DD9-BB7C-4FF6-33B3A7A139BD}"/>
                </a:ext>
              </a:extLst>
            </p:cNvPr>
            <p:cNvSpPr/>
            <p:nvPr/>
          </p:nvSpPr>
          <p:spPr>
            <a:xfrm>
              <a:off x="5512646" y="4108456"/>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1" name="任意多边形: 形状 53">
              <a:extLst>
                <a:ext uri="{FF2B5EF4-FFF2-40B4-BE49-F238E27FC236}">
                  <a16:creationId xmlns:a16="http://schemas.microsoft.com/office/drawing/2014/main" id="{3EF55C30-0DCC-4862-80B0-3D39EFD64E58}"/>
                </a:ext>
              </a:extLst>
            </p:cNvPr>
            <p:cNvSpPr/>
            <p:nvPr/>
          </p:nvSpPr>
          <p:spPr>
            <a:xfrm>
              <a:off x="5134118" y="4108456"/>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62" name="任意多边形: 形状 54">
              <a:extLst>
                <a:ext uri="{FF2B5EF4-FFF2-40B4-BE49-F238E27FC236}">
                  <a16:creationId xmlns:a16="http://schemas.microsoft.com/office/drawing/2014/main" id="{EEAD8885-6FC3-1D9F-9D45-78E13798C611}"/>
                </a:ext>
              </a:extLst>
            </p:cNvPr>
            <p:cNvSpPr/>
            <p:nvPr/>
          </p:nvSpPr>
          <p:spPr>
            <a:xfrm>
              <a:off x="4620118" y="5129483"/>
              <a:ext cx="757055" cy="378527"/>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3" name="任意多边形: 形状 55">
              <a:extLst>
                <a:ext uri="{FF2B5EF4-FFF2-40B4-BE49-F238E27FC236}">
                  <a16:creationId xmlns:a16="http://schemas.microsoft.com/office/drawing/2014/main" id="{493D2E83-6A94-1ABB-1EFA-8B392C9DBEA3}"/>
                </a:ext>
              </a:extLst>
            </p:cNvPr>
            <p:cNvSpPr/>
            <p:nvPr/>
          </p:nvSpPr>
          <p:spPr>
            <a:xfrm>
              <a:off x="4998646" y="531874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64" name="任意多边形: 形状 56">
              <a:extLst>
                <a:ext uri="{FF2B5EF4-FFF2-40B4-BE49-F238E27FC236}">
                  <a16:creationId xmlns:a16="http://schemas.microsoft.com/office/drawing/2014/main" id="{034030F9-5324-06B6-69EE-51140BEDD342}"/>
                </a:ext>
              </a:extLst>
            </p:cNvPr>
            <p:cNvSpPr/>
            <p:nvPr/>
          </p:nvSpPr>
          <p:spPr>
            <a:xfrm>
              <a:off x="4620118" y="531874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5" name="任意多边形: 形状 57">
              <a:extLst>
                <a:ext uri="{FF2B5EF4-FFF2-40B4-BE49-F238E27FC236}">
                  <a16:creationId xmlns:a16="http://schemas.microsoft.com/office/drawing/2014/main" id="{4C84BC8F-F2F1-40EB-879E-18EF1C0F7E48}"/>
                </a:ext>
              </a:extLst>
            </p:cNvPr>
            <p:cNvSpPr/>
            <p:nvPr/>
          </p:nvSpPr>
          <p:spPr>
            <a:xfrm>
              <a:off x="4620118" y="5508010"/>
              <a:ext cx="378528" cy="378527"/>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6" name="任意多边形: 形状 58">
              <a:extLst>
                <a:ext uri="{FF2B5EF4-FFF2-40B4-BE49-F238E27FC236}">
                  <a16:creationId xmlns:a16="http://schemas.microsoft.com/office/drawing/2014/main" id="{8E93E902-F72B-26F2-3ED6-529E46F4714A}"/>
                </a:ext>
              </a:extLst>
            </p:cNvPr>
            <p:cNvSpPr/>
            <p:nvPr/>
          </p:nvSpPr>
          <p:spPr>
            <a:xfrm>
              <a:off x="4620118" y="4652339"/>
              <a:ext cx="757055" cy="378526"/>
            </a:xfrm>
            <a:custGeom>
              <a:avLst/>
              <a:gdLst>
                <a:gd name="connsiteX0" fmla="*/ 723900 w 723900"/>
                <a:gd name="connsiteY0" fmla="*/ 180975 h 361949"/>
                <a:gd name="connsiteX1" fmla="*/ 361950 w 723900"/>
                <a:gd name="connsiteY1" fmla="*/ 361950 h 361949"/>
                <a:gd name="connsiteX2" fmla="*/ 0 w 723900"/>
                <a:gd name="connsiteY2" fmla="*/ 180975 h 361949"/>
                <a:gd name="connsiteX3" fmla="*/ 361950 w 723900"/>
                <a:gd name="connsiteY3" fmla="*/ 0 h 361949"/>
              </a:gdLst>
              <a:ahLst/>
              <a:cxnLst>
                <a:cxn ang="0">
                  <a:pos x="connsiteX0" y="connsiteY0"/>
                </a:cxn>
                <a:cxn ang="0">
                  <a:pos x="connsiteX1" y="connsiteY1"/>
                </a:cxn>
                <a:cxn ang="0">
                  <a:pos x="connsiteX2" y="connsiteY2"/>
                </a:cxn>
                <a:cxn ang="0">
                  <a:pos x="connsiteX3" y="connsiteY3"/>
                </a:cxn>
              </a:cxnLst>
              <a:rect l="l" t="t" r="r" b="b"/>
              <a:pathLst>
                <a:path w="723900" h="361949">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7" name="任意多边形: 形状 59">
              <a:extLst>
                <a:ext uri="{FF2B5EF4-FFF2-40B4-BE49-F238E27FC236}">
                  <a16:creationId xmlns:a16="http://schemas.microsoft.com/office/drawing/2014/main" id="{174834FC-CECE-44CB-CF3A-F9D0300504D2}"/>
                </a:ext>
              </a:extLst>
            </p:cNvPr>
            <p:cNvSpPr/>
            <p:nvPr/>
          </p:nvSpPr>
          <p:spPr>
            <a:xfrm>
              <a:off x="4998646" y="4841603"/>
              <a:ext cx="378528" cy="567789"/>
            </a:xfrm>
            <a:custGeom>
              <a:avLst/>
              <a:gdLst>
                <a:gd name="connsiteX0" fmla="*/ 361950 w 361950"/>
                <a:gd name="connsiteY0" fmla="*/ 361950 h 542924"/>
                <a:gd name="connsiteX1" fmla="*/ 0 w 361950"/>
                <a:gd name="connsiteY1" fmla="*/ 542925 h 542924"/>
                <a:gd name="connsiteX2" fmla="*/ 0 w 361950"/>
                <a:gd name="connsiteY2" fmla="*/ 180975 h 542924"/>
                <a:gd name="connsiteX3" fmla="*/ 361950 w 361950"/>
                <a:gd name="connsiteY3" fmla="*/ 0 h 542924"/>
              </a:gdLst>
              <a:ahLst/>
              <a:cxnLst>
                <a:cxn ang="0">
                  <a:pos x="connsiteX0" y="connsiteY0"/>
                </a:cxn>
                <a:cxn ang="0">
                  <a:pos x="connsiteX1" y="connsiteY1"/>
                </a:cxn>
                <a:cxn ang="0">
                  <a:pos x="connsiteX2" y="connsiteY2"/>
                </a:cxn>
                <a:cxn ang="0">
                  <a:pos x="connsiteX3" y="connsiteY3"/>
                </a:cxn>
              </a:cxnLst>
              <a:rect l="l" t="t" r="r" b="b"/>
              <a:pathLst>
                <a:path w="361950" h="542924">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8" name="任意多边形: 形状 60">
              <a:extLst>
                <a:ext uri="{FF2B5EF4-FFF2-40B4-BE49-F238E27FC236}">
                  <a16:creationId xmlns:a16="http://schemas.microsoft.com/office/drawing/2014/main" id="{5BBA7C43-C68D-6C51-47BA-688B5CFBC165}"/>
                </a:ext>
              </a:extLst>
            </p:cNvPr>
            <p:cNvSpPr/>
            <p:nvPr/>
          </p:nvSpPr>
          <p:spPr>
            <a:xfrm>
              <a:off x="4620118" y="4841603"/>
              <a:ext cx="378528" cy="567789"/>
            </a:xfrm>
            <a:custGeom>
              <a:avLst/>
              <a:gdLst>
                <a:gd name="connsiteX0" fmla="*/ 361950 w 361950"/>
                <a:gd name="connsiteY0" fmla="*/ 542925 h 542924"/>
                <a:gd name="connsiteX1" fmla="*/ 0 w 361950"/>
                <a:gd name="connsiteY1" fmla="*/ 361950 h 542924"/>
                <a:gd name="connsiteX2" fmla="*/ 0 w 361950"/>
                <a:gd name="connsiteY2" fmla="*/ 0 h 542924"/>
                <a:gd name="connsiteX3" fmla="*/ 361950 w 361950"/>
                <a:gd name="connsiteY3" fmla="*/ 180975 h 542924"/>
              </a:gdLst>
              <a:ahLst/>
              <a:cxnLst>
                <a:cxn ang="0">
                  <a:pos x="connsiteX0" y="connsiteY0"/>
                </a:cxn>
                <a:cxn ang="0">
                  <a:pos x="connsiteX1" y="connsiteY1"/>
                </a:cxn>
                <a:cxn ang="0">
                  <a:pos x="connsiteX2" y="connsiteY2"/>
                </a:cxn>
                <a:cxn ang="0">
                  <a:pos x="connsiteX3" y="connsiteY3"/>
                </a:cxn>
              </a:cxnLst>
              <a:rect l="l" t="t" r="r" b="b"/>
              <a:pathLst>
                <a:path w="361950" h="542924">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69" name="任意多边形: 形状 61">
              <a:extLst>
                <a:ext uri="{FF2B5EF4-FFF2-40B4-BE49-F238E27FC236}">
                  <a16:creationId xmlns:a16="http://schemas.microsoft.com/office/drawing/2014/main" id="{3B88768E-EBC0-79BA-4E69-D7D2EEB7EB19}"/>
                </a:ext>
              </a:extLst>
            </p:cNvPr>
            <p:cNvSpPr/>
            <p:nvPr/>
          </p:nvSpPr>
          <p:spPr>
            <a:xfrm>
              <a:off x="4620118" y="4176191"/>
              <a:ext cx="757055" cy="378527"/>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flip="none" rotWithShape="1">
              <a:gsLst>
                <a:gs pos="0">
                  <a:schemeClr val="accent1">
                    <a:lumMod val="100000"/>
                  </a:schemeClr>
                </a:gs>
                <a:gs pos="100000">
                  <a:schemeClr val="accent1">
                    <a:lumMod val="80000"/>
                    <a:lumOff val="20000"/>
                  </a:schemeClr>
                </a:gs>
              </a:gsLst>
              <a:lin ang="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0" name="任意多边形: 形状 62">
              <a:extLst>
                <a:ext uri="{FF2B5EF4-FFF2-40B4-BE49-F238E27FC236}">
                  <a16:creationId xmlns:a16="http://schemas.microsoft.com/office/drawing/2014/main" id="{E46F97BE-0F39-708B-3CF3-06E52E20F0ED}"/>
                </a:ext>
              </a:extLst>
            </p:cNvPr>
            <p:cNvSpPr/>
            <p:nvPr/>
          </p:nvSpPr>
          <p:spPr>
            <a:xfrm>
              <a:off x="4998646" y="4365455"/>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1" name="任意多边形: 形状 63">
              <a:extLst>
                <a:ext uri="{FF2B5EF4-FFF2-40B4-BE49-F238E27FC236}">
                  <a16:creationId xmlns:a16="http://schemas.microsoft.com/office/drawing/2014/main" id="{EAE627BD-130B-8AE2-24FB-51CE30BCDB79}"/>
                </a:ext>
              </a:extLst>
            </p:cNvPr>
            <p:cNvSpPr/>
            <p:nvPr/>
          </p:nvSpPr>
          <p:spPr>
            <a:xfrm>
              <a:off x="4620118" y="4365455"/>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lin ang="18900000" scaled="1"/>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2" name="任意多边形: 形状 64">
              <a:extLst>
                <a:ext uri="{FF2B5EF4-FFF2-40B4-BE49-F238E27FC236}">
                  <a16:creationId xmlns:a16="http://schemas.microsoft.com/office/drawing/2014/main" id="{6C57979A-9305-C8D2-1C6E-4E6A5B47A141}"/>
                </a:ext>
              </a:extLst>
            </p:cNvPr>
            <p:cNvSpPr/>
            <p:nvPr/>
          </p:nvSpPr>
          <p:spPr>
            <a:xfrm>
              <a:off x="4620119" y="4554720"/>
              <a:ext cx="378528" cy="378527"/>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flip="none" rotWithShape="1">
              <a:gsLst>
                <a:gs pos="0">
                  <a:schemeClr val="accent1"/>
                </a:gs>
                <a:gs pos="100000">
                  <a:schemeClr val="accent1">
                    <a:lumMod val="60000"/>
                    <a:lumOff val="40000"/>
                    <a:alpha val="0"/>
                  </a:schemeClr>
                </a:gs>
              </a:gsLst>
              <a:lin ang="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3" name="任意多边形: 形状 65">
              <a:extLst>
                <a:ext uri="{FF2B5EF4-FFF2-40B4-BE49-F238E27FC236}">
                  <a16:creationId xmlns:a16="http://schemas.microsoft.com/office/drawing/2014/main" id="{E42BCFCD-F529-3DF6-7F0C-B52A39E88E54}"/>
                </a:ext>
              </a:extLst>
            </p:cNvPr>
            <p:cNvSpPr/>
            <p:nvPr/>
          </p:nvSpPr>
          <p:spPr>
            <a:xfrm>
              <a:off x="6125262" y="3901263"/>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4" name="任意多边形: 形状 66">
              <a:extLst>
                <a:ext uri="{FF2B5EF4-FFF2-40B4-BE49-F238E27FC236}">
                  <a16:creationId xmlns:a16="http://schemas.microsoft.com/office/drawing/2014/main" id="{7CCFB6E0-ECA4-53C8-87D6-294CB93B8CA9}"/>
                </a:ext>
              </a:extLst>
            </p:cNvPr>
            <p:cNvSpPr/>
            <p:nvPr/>
          </p:nvSpPr>
          <p:spPr>
            <a:xfrm>
              <a:off x="6503790" y="409052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75" name="任意多边形: 形状 67">
              <a:extLst>
                <a:ext uri="{FF2B5EF4-FFF2-40B4-BE49-F238E27FC236}">
                  <a16:creationId xmlns:a16="http://schemas.microsoft.com/office/drawing/2014/main" id="{ECCDB27F-BF48-7D6B-6EA9-1E0B40FDCFFF}"/>
                </a:ext>
              </a:extLst>
            </p:cNvPr>
            <p:cNvSpPr/>
            <p:nvPr/>
          </p:nvSpPr>
          <p:spPr>
            <a:xfrm>
              <a:off x="6125262" y="409052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6" name="椭圆 75">
              <a:extLst>
                <a:ext uri="{FF2B5EF4-FFF2-40B4-BE49-F238E27FC236}">
                  <a16:creationId xmlns:a16="http://schemas.microsoft.com/office/drawing/2014/main" id="{02AA6201-E19D-CEBE-BA26-D3B778CF5DBD}"/>
                </a:ext>
              </a:extLst>
            </p:cNvPr>
            <p:cNvSpPr/>
            <p:nvPr/>
          </p:nvSpPr>
          <p:spPr>
            <a:xfrm>
              <a:off x="5269346" y="4328157"/>
              <a:ext cx="1380628" cy="1380628"/>
            </a:xfrm>
            <a:prstGeom prst="ellipse">
              <a:avLst/>
            </a:prstGeom>
            <a:gradFill flip="none" rotWithShape="1">
              <a:gsLst>
                <a:gs pos="30000">
                  <a:schemeClr val="bg1"/>
                </a:gs>
                <a:gs pos="100000">
                  <a:schemeClr val="accent1">
                    <a:lumMod val="20000"/>
                    <a:lumOff val="80000"/>
                  </a:schemeClr>
                </a:gs>
              </a:gsLst>
              <a:path path="circle">
                <a:fillToRect r="100000" b="100000"/>
              </a:path>
              <a:tileRect l="-100000" t="-100000"/>
            </a:gradFill>
            <a:ln>
              <a:noFill/>
            </a:ln>
            <a:effectLst>
              <a:outerShdw blurRad="1270000" sx="102000" sy="102000" algn="ctr" rotWithShape="0">
                <a:schemeClr val="accen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7" name="任意多边形: 形状 69">
              <a:extLst>
                <a:ext uri="{FF2B5EF4-FFF2-40B4-BE49-F238E27FC236}">
                  <a16:creationId xmlns:a16="http://schemas.microsoft.com/office/drawing/2014/main" id="{75B75B27-2AA0-72BF-31E1-1C56AC367F12}"/>
                </a:ext>
              </a:extLst>
            </p:cNvPr>
            <p:cNvSpPr/>
            <p:nvPr/>
          </p:nvSpPr>
          <p:spPr>
            <a:xfrm>
              <a:off x="5097262" y="5368554"/>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8" name="任意多边形: 形状 70">
              <a:extLst>
                <a:ext uri="{FF2B5EF4-FFF2-40B4-BE49-F238E27FC236}">
                  <a16:creationId xmlns:a16="http://schemas.microsoft.com/office/drawing/2014/main" id="{BBC74286-78E8-75AF-A9BC-261959040C2E}"/>
                </a:ext>
              </a:extLst>
            </p:cNvPr>
            <p:cNvSpPr/>
            <p:nvPr/>
          </p:nvSpPr>
          <p:spPr>
            <a:xfrm>
              <a:off x="5475790" y="5557818"/>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79" name="任意多边形: 形状 71">
              <a:extLst>
                <a:ext uri="{FF2B5EF4-FFF2-40B4-BE49-F238E27FC236}">
                  <a16:creationId xmlns:a16="http://schemas.microsoft.com/office/drawing/2014/main" id="{8F644576-E730-8BF6-5129-B2260BC7E750}"/>
                </a:ext>
              </a:extLst>
            </p:cNvPr>
            <p:cNvSpPr/>
            <p:nvPr/>
          </p:nvSpPr>
          <p:spPr>
            <a:xfrm>
              <a:off x="5097262" y="5557818"/>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0" name="任意多边形: 形状 72">
              <a:extLst>
                <a:ext uri="{FF2B5EF4-FFF2-40B4-BE49-F238E27FC236}">
                  <a16:creationId xmlns:a16="http://schemas.microsoft.com/office/drawing/2014/main" id="{B5C71242-5F7B-808E-0A01-877888B72101}"/>
                </a:ext>
              </a:extLst>
            </p:cNvPr>
            <p:cNvSpPr/>
            <p:nvPr/>
          </p:nvSpPr>
          <p:spPr>
            <a:xfrm>
              <a:off x="5097262" y="4415263"/>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81" name="任意多边形: 形状 73">
              <a:extLst>
                <a:ext uri="{FF2B5EF4-FFF2-40B4-BE49-F238E27FC236}">
                  <a16:creationId xmlns:a16="http://schemas.microsoft.com/office/drawing/2014/main" id="{70327EF0-1FB0-2499-2957-0DF38B5D50A9}"/>
                </a:ext>
              </a:extLst>
            </p:cNvPr>
            <p:cNvSpPr/>
            <p:nvPr/>
          </p:nvSpPr>
          <p:spPr>
            <a:xfrm>
              <a:off x="5475790" y="460452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82" name="任意多边形: 形状 74">
              <a:extLst>
                <a:ext uri="{FF2B5EF4-FFF2-40B4-BE49-F238E27FC236}">
                  <a16:creationId xmlns:a16="http://schemas.microsoft.com/office/drawing/2014/main" id="{00781542-686C-6334-FBDD-1B7F2E5261D5}"/>
                </a:ext>
              </a:extLst>
            </p:cNvPr>
            <p:cNvSpPr/>
            <p:nvPr/>
          </p:nvSpPr>
          <p:spPr>
            <a:xfrm>
              <a:off x="5097262" y="460452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flip="none" rotWithShape="1">
              <a:gsLst>
                <a:gs pos="0">
                  <a:schemeClr val="accent1">
                    <a:lumMod val="80000"/>
                    <a:lumOff val="20000"/>
                  </a:schemeClr>
                </a:gs>
                <a:gs pos="100000">
                  <a:schemeClr val="accent1">
                    <a:lumMod val="40000"/>
                    <a:lumOff val="60000"/>
                  </a:schemeClr>
                </a:gs>
              </a:gsLst>
              <a:lin ang="7200000" scaled="0"/>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3" name="任意多边形: 形状 75">
              <a:extLst>
                <a:ext uri="{FF2B5EF4-FFF2-40B4-BE49-F238E27FC236}">
                  <a16:creationId xmlns:a16="http://schemas.microsoft.com/office/drawing/2014/main" id="{18D861B2-0D85-3855-649C-A02FA8EB0409}"/>
                </a:ext>
              </a:extLst>
            </p:cNvPr>
            <p:cNvSpPr/>
            <p:nvPr/>
          </p:nvSpPr>
          <p:spPr>
            <a:xfrm>
              <a:off x="6602405" y="5092628"/>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4" name="任意多边形: 形状 76">
              <a:extLst>
                <a:ext uri="{FF2B5EF4-FFF2-40B4-BE49-F238E27FC236}">
                  <a16:creationId xmlns:a16="http://schemas.microsoft.com/office/drawing/2014/main" id="{BC1B94C3-E8C5-723B-4760-E4560C1DEC6D}"/>
                </a:ext>
              </a:extLst>
            </p:cNvPr>
            <p:cNvSpPr/>
            <p:nvPr/>
          </p:nvSpPr>
          <p:spPr>
            <a:xfrm>
              <a:off x="6980933" y="5281892"/>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5" name="任意多边形: 形状 77">
              <a:extLst>
                <a:ext uri="{FF2B5EF4-FFF2-40B4-BE49-F238E27FC236}">
                  <a16:creationId xmlns:a16="http://schemas.microsoft.com/office/drawing/2014/main" id="{A4CD898B-3021-0773-EDE4-E64591074D34}"/>
                </a:ext>
              </a:extLst>
            </p:cNvPr>
            <p:cNvSpPr/>
            <p:nvPr/>
          </p:nvSpPr>
          <p:spPr>
            <a:xfrm>
              <a:off x="6602405" y="5281892"/>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6" name="任意多边形: 形状 78">
              <a:extLst>
                <a:ext uri="{FF2B5EF4-FFF2-40B4-BE49-F238E27FC236}">
                  <a16:creationId xmlns:a16="http://schemas.microsoft.com/office/drawing/2014/main" id="{0818EC59-3B73-FE25-C985-61B5E17D9FEF}"/>
                </a:ext>
              </a:extLst>
            </p:cNvPr>
            <p:cNvSpPr/>
            <p:nvPr/>
          </p:nvSpPr>
          <p:spPr>
            <a:xfrm>
              <a:off x="6602405" y="5471156"/>
              <a:ext cx="378528" cy="378528"/>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7" name="任意多边形: 形状 79">
              <a:extLst>
                <a:ext uri="{FF2B5EF4-FFF2-40B4-BE49-F238E27FC236}">
                  <a16:creationId xmlns:a16="http://schemas.microsoft.com/office/drawing/2014/main" id="{E3F9BE5B-53FA-A73B-80B9-58E65F46A335}"/>
                </a:ext>
              </a:extLst>
            </p:cNvPr>
            <p:cNvSpPr/>
            <p:nvPr/>
          </p:nvSpPr>
          <p:spPr>
            <a:xfrm>
              <a:off x="6602405" y="4615483"/>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8" name="任意多边形: 形状 80">
              <a:extLst>
                <a:ext uri="{FF2B5EF4-FFF2-40B4-BE49-F238E27FC236}">
                  <a16:creationId xmlns:a16="http://schemas.microsoft.com/office/drawing/2014/main" id="{567D5264-0A30-E756-8095-85A2BF1E349E}"/>
                </a:ext>
              </a:extLst>
            </p:cNvPr>
            <p:cNvSpPr/>
            <p:nvPr/>
          </p:nvSpPr>
          <p:spPr>
            <a:xfrm>
              <a:off x="6980933" y="4804747"/>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89" name="任意多边形: 形状 81">
              <a:extLst>
                <a:ext uri="{FF2B5EF4-FFF2-40B4-BE49-F238E27FC236}">
                  <a16:creationId xmlns:a16="http://schemas.microsoft.com/office/drawing/2014/main" id="{8FE8BE99-D5B4-1C96-DC87-288B5A829E05}"/>
                </a:ext>
              </a:extLst>
            </p:cNvPr>
            <p:cNvSpPr/>
            <p:nvPr/>
          </p:nvSpPr>
          <p:spPr>
            <a:xfrm>
              <a:off x="6602405" y="4804747"/>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0" name="任意多边形: 形状 82">
              <a:extLst>
                <a:ext uri="{FF2B5EF4-FFF2-40B4-BE49-F238E27FC236}">
                  <a16:creationId xmlns:a16="http://schemas.microsoft.com/office/drawing/2014/main" id="{6BCAB5AC-D4BE-C215-396A-7B2BBFA6B2B5}"/>
                </a:ext>
              </a:extLst>
            </p:cNvPr>
            <p:cNvSpPr/>
            <p:nvPr/>
          </p:nvSpPr>
          <p:spPr>
            <a:xfrm>
              <a:off x="6602405" y="4139336"/>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1" name="任意多边形: 形状 83">
              <a:extLst>
                <a:ext uri="{FF2B5EF4-FFF2-40B4-BE49-F238E27FC236}">
                  <a16:creationId xmlns:a16="http://schemas.microsoft.com/office/drawing/2014/main" id="{4C7F22F0-1B3E-8F1F-0AB9-33F6D6325F75}"/>
                </a:ext>
              </a:extLst>
            </p:cNvPr>
            <p:cNvSpPr/>
            <p:nvPr/>
          </p:nvSpPr>
          <p:spPr>
            <a:xfrm>
              <a:off x="6980933" y="4328600"/>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2" name="任意多边形: 形状 84">
              <a:extLst>
                <a:ext uri="{FF2B5EF4-FFF2-40B4-BE49-F238E27FC236}">
                  <a16:creationId xmlns:a16="http://schemas.microsoft.com/office/drawing/2014/main" id="{75366F32-4F3C-811D-B0D8-B3BAD11797B6}"/>
                </a:ext>
              </a:extLst>
            </p:cNvPr>
            <p:cNvSpPr/>
            <p:nvPr/>
          </p:nvSpPr>
          <p:spPr>
            <a:xfrm>
              <a:off x="6602405" y="4328600"/>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3" name="任意多边形: 形状 85">
              <a:extLst>
                <a:ext uri="{FF2B5EF4-FFF2-40B4-BE49-F238E27FC236}">
                  <a16:creationId xmlns:a16="http://schemas.microsoft.com/office/drawing/2014/main" id="{2DA5D9A7-EC24-3C83-32D2-DF2C72830ED8}"/>
                </a:ext>
              </a:extLst>
            </p:cNvPr>
            <p:cNvSpPr/>
            <p:nvPr/>
          </p:nvSpPr>
          <p:spPr>
            <a:xfrm>
              <a:off x="6602405" y="4517864"/>
              <a:ext cx="378528" cy="378528"/>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4" name="任意多边形: 形状 86">
              <a:extLst>
                <a:ext uri="{FF2B5EF4-FFF2-40B4-BE49-F238E27FC236}">
                  <a16:creationId xmlns:a16="http://schemas.microsoft.com/office/drawing/2014/main" id="{B2DAA098-0FE4-150A-58A3-8C44B497DB0D}"/>
                </a:ext>
              </a:extLst>
            </p:cNvPr>
            <p:cNvSpPr/>
            <p:nvPr/>
          </p:nvSpPr>
          <p:spPr>
            <a:xfrm>
              <a:off x="6088405" y="5349627"/>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5" name="任意多边形: 形状 87">
              <a:extLst>
                <a:ext uri="{FF2B5EF4-FFF2-40B4-BE49-F238E27FC236}">
                  <a16:creationId xmlns:a16="http://schemas.microsoft.com/office/drawing/2014/main" id="{5657181C-BDBA-5DC6-5C52-6D37EC78DF39}"/>
                </a:ext>
              </a:extLst>
            </p:cNvPr>
            <p:cNvSpPr/>
            <p:nvPr/>
          </p:nvSpPr>
          <p:spPr>
            <a:xfrm>
              <a:off x="6466933" y="5538891"/>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96" name="任意多边形: 形状 88">
              <a:extLst>
                <a:ext uri="{FF2B5EF4-FFF2-40B4-BE49-F238E27FC236}">
                  <a16:creationId xmlns:a16="http://schemas.microsoft.com/office/drawing/2014/main" id="{5DE0C150-8AA1-2F97-39EB-92DD5CC9BE49}"/>
                </a:ext>
              </a:extLst>
            </p:cNvPr>
            <p:cNvSpPr/>
            <p:nvPr/>
          </p:nvSpPr>
          <p:spPr>
            <a:xfrm>
              <a:off x="6088405" y="5538891"/>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7" name="任意多边形: 形状 89">
              <a:extLst>
                <a:ext uri="{FF2B5EF4-FFF2-40B4-BE49-F238E27FC236}">
                  <a16:creationId xmlns:a16="http://schemas.microsoft.com/office/drawing/2014/main" id="{5E5CA295-0CFC-67E2-09D0-3E6999849807}"/>
                </a:ext>
              </a:extLst>
            </p:cNvPr>
            <p:cNvSpPr/>
            <p:nvPr/>
          </p:nvSpPr>
          <p:spPr>
            <a:xfrm>
              <a:off x="6088405" y="4396337"/>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8" name="任意多边形: 形状 90">
              <a:extLst>
                <a:ext uri="{FF2B5EF4-FFF2-40B4-BE49-F238E27FC236}">
                  <a16:creationId xmlns:a16="http://schemas.microsoft.com/office/drawing/2014/main" id="{F427500E-2517-F3C8-625A-7C60BF420549}"/>
                </a:ext>
              </a:extLst>
            </p:cNvPr>
            <p:cNvSpPr/>
            <p:nvPr/>
          </p:nvSpPr>
          <p:spPr>
            <a:xfrm>
              <a:off x="6466933" y="4585601"/>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99" name="任意多边形: 形状 91">
              <a:extLst>
                <a:ext uri="{FF2B5EF4-FFF2-40B4-BE49-F238E27FC236}">
                  <a16:creationId xmlns:a16="http://schemas.microsoft.com/office/drawing/2014/main" id="{35EABB52-8767-5BB1-A4BA-9A21D9703946}"/>
                </a:ext>
              </a:extLst>
            </p:cNvPr>
            <p:cNvSpPr/>
            <p:nvPr/>
          </p:nvSpPr>
          <p:spPr>
            <a:xfrm>
              <a:off x="6088405" y="4585601"/>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0" name="任意多边形: 形状 92">
              <a:extLst>
                <a:ext uri="{FF2B5EF4-FFF2-40B4-BE49-F238E27FC236}">
                  <a16:creationId xmlns:a16="http://schemas.microsoft.com/office/drawing/2014/main" id="{6EAE10FD-E12A-22F2-C32D-AA19FD7DCC3B}"/>
                </a:ext>
              </a:extLst>
            </p:cNvPr>
            <p:cNvSpPr/>
            <p:nvPr/>
          </p:nvSpPr>
          <p:spPr>
            <a:xfrm>
              <a:off x="5574405" y="5606627"/>
              <a:ext cx="757055" cy="379523"/>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1" name="任意多边形: 形状 93">
              <a:extLst>
                <a:ext uri="{FF2B5EF4-FFF2-40B4-BE49-F238E27FC236}">
                  <a16:creationId xmlns:a16="http://schemas.microsoft.com/office/drawing/2014/main" id="{8EE9D027-FBC9-153F-6C48-339BCC390C29}"/>
                </a:ext>
              </a:extLst>
            </p:cNvPr>
            <p:cNvSpPr/>
            <p:nvPr/>
          </p:nvSpPr>
          <p:spPr>
            <a:xfrm>
              <a:off x="5952933" y="5795891"/>
              <a:ext cx="378528" cy="567791"/>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2" name="任意多边形: 形状 94">
              <a:extLst>
                <a:ext uri="{FF2B5EF4-FFF2-40B4-BE49-F238E27FC236}">
                  <a16:creationId xmlns:a16="http://schemas.microsoft.com/office/drawing/2014/main" id="{AA1902DA-CBE7-C52F-81E7-4F546FA66C45}"/>
                </a:ext>
              </a:extLst>
            </p:cNvPr>
            <p:cNvSpPr/>
            <p:nvPr/>
          </p:nvSpPr>
          <p:spPr>
            <a:xfrm>
              <a:off x="5574405" y="5795891"/>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103" name="任意多边形: 形状 95">
              <a:extLst>
                <a:ext uri="{FF2B5EF4-FFF2-40B4-BE49-F238E27FC236}">
                  <a16:creationId xmlns:a16="http://schemas.microsoft.com/office/drawing/2014/main" id="{2E743A1B-4969-39C7-B85D-04BB904F5947}"/>
                </a:ext>
              </a:extLst>
            </p:cNvPr>
            <p:cNvSpPr/>
            <p:nvPr/>
          </p:nvSpPr>
          <p:spPr>
            <a:xfrm>
              <a:off x="5574405" y="5986151"/>
              <a:ext cx="378528" cy="377531"/>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4" name="任意多边形: 形状 96">
              <a:extLst>
                <a:ext uri="{FF2B5EF4-FFF2-40B4-BE49-F238E27FC236}">
                  <a16:creationId xmlns:a16="http://schemas.microsoft.com/office/drawing/2014/main" id="{26DE19FA-D90A-1157-1922-9DD235813996}"/>
                </a:ext>
              </a:extLst>
            </p:cNvPr>
            <p:cNvSpPr/>
            <p:nvPr/>
          </p:nvSpPr>
          <p:spPr>
            <a:xfrm>
              <a:off x="5574405" y="5130479"/>
              <a:ext cx="757055" cy="378528"/>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5" name="任意多边形: 形状 97">
              <a:extLst>
                <a:ext uri="{FF2B5EF4-FFF2-40B4-BE49-F238E27FC236}">
                  <a16:creationId xmlns:a16="http://schemas.microsoft.com/office/drawing/2014/main" id="{622CFCF3-2423-0312-2BA5-12D237E10ED0}"/>
                </a:ext>
              </a:extLst>
            </p:cNvPr>
            <p:cNvSpPr/>
            <p:nvPr/>
          </p:nvSpPr>
          <p:spPr>
            <a:xfrm>
              <a:off x="5952933" y="5319743"/>
              <a:ext cx="378528" cy="567791"/>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a:gsLst>
                <a:gs pos="0">
                  <a:schemeClr val="accent1">
                    <a:lumMod val="70000"/>
                    <a:lumOff val="30000"/>
                  </a:schemeClr>
                </a:gs>
                <a:gs pos="100000">
                  <a:schemeClr val="accent1">
                    <a:lumMod val="40000"/>
                    <a:lumOff val="6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6" name="任意多边形: 形状 98">
              <a:extLst>
                <a:ext uri="{FF2B5EF4-FFF2-40B4-BE49-F238E27FC236}">
                  <a16:creationId xmlns:a16="http://schemas.microsoft.com/office/drawing/2014/main" id="{BB3A44C0-AC05-5CF1-D6F2-37FC2405C82C}"/>
                </a:ext>
              </a:extLst>
            </p:cNvPr>
            <p:cNvSpPr/>
            <p:nvPr/>
          </p:nvSpPr>
          <p:spPr>
            <a:xfrm>
              <a:off x="5574405" y="5319743"/>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7" name="任意多边形: 形状 99">
              <a:extLst>
                <a:ext uri="{FF2B5EF4-FFF2-40B4-BE49-F238E27FC236}">
                  <a16:creationId xmlns:a16="http://schemas.microsoft.com/office/drawing/2014/main" id="{B5D5E4D5-BC4F-FE4B-C5CC-D8646F545641}"/>
                </a:ext>
              </a:extLst>
            </p:cNvPr>
            <p:cNvSpPr/>
            <p:nvPr/>
          </p:nvSpPr>
          <p:spPr>
            <a:xfrm>
              <a:off x="5574405" y="4653336"/>
              <a:ext cx="757055" cy="379523"/>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8" name="任意多边形: 形状 100">
              <a:extLst>
                <a:ext uri="{FF2B5EF4-FFF2-40B4-BE49-F238E27FC236}">
                  <a16:creationId xmlns:a16="http://schemas.microsoft.com/office/drawing/2014/main" id="{14B1021C-FC59-0C9B-DD82-CC71BC94F327}"/>
                </a:ext>
              </a:extLst>
            </p:cNvPr>
            <p:cNvSpPr/>
            <p:nvPr/>
          </p:nvSpPr>
          <p:spPr>
            <a:xfrm>
              <a:off x="5952933" y="4842600"/>
              <a:ext cx="378528" cy="567791"/>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sp>
          <p:nvSpPr>
            <p:cNvPr id="109" name="任意多边形: 形状 101">
              <a:extLst>
                <a:ext uri="{FF2B5EF4-FFF2-40B4-BE49-F238E27FC236}">
                  <a16:creationId xmlns:a16="http://schemas.microsoft.com/office/drawing/2014/main" id="{8CE89AC7-F3F5-2B25-60D9-7E2A49C7D1B7}"/>
                </a:ext>
              </a:extLst>
            </p:cNvPr>
            <p:cNvSpPr/>
            <p:nvPr/>
          </p:nvSpPr>
          <p:spPr>
            <a:xfrm>
              <a:off x="5574405" y="4842600"/>
              <a:ext cx="378528" cy="567791"/>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latin typeface="Microsoft YaHei" panose="020B0503020204020204" pitchFamily="34" charset="-122"/>
                <a:ea typeface="Microsoft YaHei" panose="020B0503020204020204" pitchFamily="34" charset="-122"/>
              </a:endParaRPr>
            </a:p>
          </p:txBody>
        </p:sp>
        <p:sp>
          <p:nvSpPr>
            <p:cNvPr id="110" name="任意多边形: 形状 102">
              <a:extLst>
                <a:ext uri="{FF2B5EF4-FFF2-40B4-BE49-F238E27FC236}">
                  <a16:creationId xmlns:a16="http://schemas.microsoft.com/office/drawing/2014/main" id="{4E1EC711-86AE-6860-F1E7-D99F8576002C}"/>
                </a:ext>
              </a:extLst>
            </p:cNvPr>
            <p:cNvSpPr/>
            <p:nvPr/>
          </p:nvSpPr>
          <p:spPr>
            <a:xfrm>
              <a:off x="5574405" y="5032860"/>
              <a:ext cx="378528" cy="377531"/>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9112180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C994A-5DD0-23BB-580E-C3F2D49FA2F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8CA9619-EB03-4F9A-9FBD-42C1BD31652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7.2.6</a:t>
            </a:r>
            <a:r>
              <a:rPr lang="zh-CN" altLang="en-US" sz="3200" dirty="0">
                <a:solidFill>
                  <a:schemeClr val="tx1"/>
                </a:solidFill>
                <a:latin typeface="Microsoft YaHei" panose="020B0503020204020204" pitchFamily="34" charset="-122"/>
                <a:ea typeface="Microsoft YaHei" panose="020B0503020204020204" pitchFamily="34" charset="-122"/>
              </a:rPr>
              <a:t>市场风险</a:t>
            </a:r>
          </a:p>
        </p:txBody>
      </p:sp>
      <p:sp>
        <p:nvSpPr>
          <p:cNvPr id="4" name="文本框 3">
            <a:extLst>
              <a:ext uri="{FF2B5EF4-FFF2-40B4-BE49-F238E27FC236}">
                <a16:creationId xmlns:a16="http://schemas.microsoft.com/office/drawing/2014/main" id="{F5ABFF91-2DAA-6351-F97F-C354AC91D0E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市场风险认知</a:t>
            </a:r>
          </a:p>
        </p:txBody>
      </p:sp>
      <p:sp>
        <p:nvSpPr>
          <p:cNvPr id="6" name="object 5">
            <a:extLst>
              <a:ext uri="{FF2B5EF4-FFF2-40B4-BE49-F238E27FC236}">
                <a16:creationId xmlns:a16="http://schemas.microsoft.com/office/drawing/2014/main" id="{45A29605-0A32-4ECC-288B-BF9E39A74571}"/>
              </a:ext>
            </a:extLst>
          </p:cNvPr>
          <p:cNvSpPr txBox="1"/>
          <p:nvPr/>
        </p:nvSpPr>
        <p:spPr>
          <a:xfrm>
            <a:off x="729221" y="2448029"/>
            <a:ext cx="6712727" cy="2760637"/>
          </a:xfrm>
          <a:prstGeom prst="rect">
            <a:avLst/>
          </a:prstGeom>
          <a:solidFill>
            <a:schemeClr val="bg1"/>
          </a:solidFill>
        </p:spPr>
        <p:txBody>
          <a:bodyPr vert="horz" wrap="square" lIns="0" tIns="9089" rIns="0" bIns="0" rtlCol="0" anchor="ctr">
            <a:spAutoFit/>
          </a:bodyPr>
          <a:lstStyle/>
          <a:p>
            <a:pPr marL="342900" marR="179970" indent="-342900">
              <a:lnSpc>
                <a:spcPct val="150000"/>
              </a:lnSpc>
              <a:spcBef>
                <a:spcPts val="315"/>
              </a:spcBef>
              <a:buClr>
                <a:schemeClr val="accent3"/>
              </a:buClr>
              <a:buFont typeface="系统字体常规体"/>
              <a:buChar char="➦"/>
            </a:pPr>
            <a:r>
              <a:rPr lang="zh-CN" altLang="en-US" sz="2000" dirty="0"/>
              <a:t>企业经营通常会受市场变化的影响，也会面临来自市场的未知风险，如原材料供应不足、市场竞争加剧、消费者消费心理变化、通货紧缩、替代品出现、汇率波动等。企业存在于市场内，只有遵循市场的运行规律，并通过有效的手段规避以上风险，才能获得生存和发展的空间。</a:t>
            </a:r>
            <a:endParaRPr lang="en-US" altLang="zh-CN" sz="2000" spc="-4" dirty="0">
              <a:latin typeface="Microsoft YaHei" panose="020B0503020204020204" pitchFamily="34" charset="-122"/>
              <a:ea typeface="Microsoft YaHei" panose="020B0503020204020204" pitchFamily="34" charset="-122"/>
            </a:endParaRPr>
          </a:p>
          <a:p>
            <a:pPr marL="342900" marR="179970" indent="-342900">
              <a:lnSpc>
                <a:spcPct val="150000"/>
              </a:lnSpc>
              <a:spcBef>
                <a:spcPts val="315"/>
              </a:spcBef>
              <a:buClr>
                <a:schemeClr val="accent3"/>
              </a:buClr>
              <a:buFont typeface="系统字体常规体"/>
              <a:buChar char="➦"/>
            </a:pPr>
            <a:endParaRPr lang="zh-CN" altLang="en-US" sz="2000" dirty="0"/>
          </a:p>
        </p:txBody>
      </p:sp>
      <p:sp>
        <p:nvSpPr>
          <p:cNvPr id="18" name="矩形 17">
            <a:extLst>
              <a:ext uri="{FF2B5EF4-FFF2-40B4-BE49-F238E27FC236}">
                <a16:creationId xmlns:a16="http://schemas.microsoft.com/office/drawing/2014/main" id="{BE6159A5-FC0E-3C1A-DF36-A1DB8E725375}"/>
              </a:ext>
            </a:extLst>
          </p:cNvPr>
          <p:cNvSpPr>
            <a:spLocks noChangeAspect="1"/>
          </p:cNvSpPr>
          <p:nvPr/>
        </p:nvSpPr>
        <p:spPr>
          <a:xfrm>
            <a:off x="7793050" y="3647650"/>
            <a:ext cx="3401244" cy="2803435"/>
          </a:xfrm>
          <a:prstGeom prst="rect">
            <a:avLst/>
          </a:prstGeom>
          <a:blipFill dpi="0" rotWithShape="1">
            <a:blip r:embed="rId2" cstate="screen">
              <a:extLst>
                <a:ext uri="{28A0092B-C50C-407E-A947-70E740481C1C}">
                  <a14:useLocalDpi xmlns:a14="http://schemas.microsoft.com/office/drawing/2010/main"/>
                </a:ext>
              </a:extLst>
            </a:blip>
            <a:srcRect/>
            <a:stretch>
              <a:fillRect l="-4772" t="-13636" r="-2584" b="-1555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3157994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31539-9EE5-2107-8646-C6C5997A4C7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6C9E465-A8C2-2871-F0D8-8B585016844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7.2.6</a:t>
            </a:r>
            <a:r>
              <a:rPr lang="zh-CN" altLang="en-US" sz="3200" dirty="0">
                <a:solidFill>
                  <a:schemeClr val="tx1"/>
                </a:solidFill>
                <a:latin typeface="Microsoft YaHei" panose="020B0503020204020204" pitchFamily="34" charset="-122"/>
                <a:ea typeface="Microsoft YaHei" panose="020B0503020204020204" pitchFamily="34" charset="-122"/>
              </a:rPr>
              <a:t>市场风险</a:t>
            </a:r>
          </a:p>
        </p:txBody>
      </p:sp>
      <p:sp>
        <p:nvSpPr>
          <p:cNvPr id="4" name="文本框 3">
            <a:extLst>
              <a:ext uri="{FF2B5EF4-FFF2-40B4-BE49-F238E27FC236}">
                <a16:creationId xmlns:a16="http://schemas.microsoft.com/office/drawing/2014/main" id="{A86E73B7-8BF8-1447-7715-0FC139815F80}"/>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市场风险的防范方法</a:t>
            </a:r>
          </a:p>
        </p:txBody>
      </p:sp>
      <p:grpSp>
        <p:nvGrpSpPr>
          <p:cNvPr id="12" name="组合 11">
            <a:extLst>
              <a:ext uri="{FF2B5EF4-FFF2-40B4-BE49-F238E27FC236}">
                <a16:creationId xmlns:a16="http://schemas.microsoft.com/office/drawing/2014/main" id="{57093C0B-BE32-3BCB-9A07-B7BE42731AFA}"/>
              </a:ext>
            </a:extLst>
          </p:cNvPr>
          <p:cNvGrpSpPr/>
          <p:nvPr/>
        </p:nvGrpSpPr>
        <p:grpSpPr>
          <a:xfrm>
            <a:off x="830358" y="2057399"/>
            <a:ext cx="10688541" cy="4064001"/>
            <a:chOff x="7508239" y="-1054339"/>
            <a:chExt cx="4389121" cy="4389120"/>
          </a:xfrm>
        </p:grpSpPr>
        <p:sp>
          <p:nvSpPr>
            <p:cNvPr id="13" name="任意形状 11">
              <a:extLst>
                <a:ext uri="{FF2B5EF4-FFF2-40B4-BE49-F238E27FC236}">
                  <a16:creationId xmlns:a16="http://schemas.microsoft.com/office/drawing/2014/main" id="{0C5C7805-9C15-E4DE-5812-D26B0FF605E5}"/>
                </a:ext>
              </a:extLst>
            </p:cNvPr>
            <p:cNvSpPr/>
            <p:nvPr/>
          </p:nvSpPr>
          <p:spPr>
            <a:xfrm>
              <a:off x="7508239" y="-1054339"/>
              <a:ext cx="2153837" cy="2113280"/>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16000" tIns="0" rIns="0" bIns="0" numCol="1" spcCol="1270" anchor="ctr" anchorCtr="0">
              <a:noAutofit/>
            </a:bodyPr>
            <a:lstStyle/>
            <a:p>
              <a:pPr marL="0" marR="179970" lvl="0" algn="l" defTabSz="914400" rtl="0" eaLnBrk="1" fontAlgn="auto" latinLnBrk="0" hangingPunct="1">
                <a:lnSpc>
                  <a:spcPct val="15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a:t>
              </a:r>
              <a:r>
                <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1</a:t>
              </a: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）把握消费心理变迁</a:t>
              </a:r>
            </a:p>
          </p:txBody>
        </p:sp>
        <p:sp>
          <p:nvSpPr>
            <p:cNvPr id="14" name="任意形状 12">
              <a:extLst>
                <a:ext uri="{FF2B5EF4-FFF2-40B4-BE49-F238E27FC236}">
                  <a16:creationId xmlns:a16="http://schemas.microsoft.com/office/drawing/2014/main" id="{C7B85880-8E38-F936-CADD-1CE3D5831BF2}"/>
                </a:ext>
              </a:extLst>
            </p:cNvPr>
            <p:cNvSpPr/>
            <p:nvPr/>
          </p:nvSpPr>
          <p:spPr>
            <a:xfrm>
              <a:off x="9743523" y="-1054339"/>
              <a:ext cx="2153837" cy="2113280"/>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16000" tIns="0" rIns="0" bIns="0" numCol="1" spcCol="1270" anchor="ctr" anchorCtr="0">
              <a:noAutofit/>
            </a:bodyPr>
            <a:lstStyle/>
            <a:p>
              <a:pPr marL="0" marR="179970" lvl="0" algn="l" defTabSz="914400" rtl="0" eaLnBrk="1" fontAlgn="auto" latinLnBrk="0" hangingPunct="1">
                <a:lnSpc>
                  <a:spcPct val="15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a:t>
              </a:r>
              <a:r>
                <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2</a:t>
              </a: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）注意新竞争者的突然出现</a:t>
              </a:r>
            </a:p>
          </p:txBody>
        </p:sp>
        <p:sp>
          <p:nvSpPr>
            <p:cNvPr id="15" name="任意形状 13">
              <a:extLst>
                <a:ext uri="{FF2B5EF4-FFF2-40B4-BE49-F238E27FC236}">
                  <a16:creationId xmlns:a16="http://schemas.microsoft.com/office/drawing/2014/main" id="{8247A905-8625-ECC0-AB6F-5CFA263E26B9}"/>
                </a:ext>
              </a:extLst>
            </p:cNvPr>
            <p:cNvSpPr/>
            <p:nvPr/>
          </p:nvSpPr>
          <p:spPr>
            <a:xfrm>
              <a:off x="7508239" y="1221501"/>
              <a:ext cx="2153837" cy="2113280"/>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16000" tIns="0" rIns="0" bIns="0" numCol="1" spcCol="1270" anchor="ctr" anchorCtr="0">
              <a:noAutofit/>
            </a:bodyPr>
            <a:lstStyle/>
            <a:p>
              <a:pPr marL="0" marR="179970" lvl="0" algn="l" defTabSz="914400" rtl="0" eaLnBrk="1" fontAlgn="auto" latinLnBrk="0" hangingPunct="1">
                <a:lnSpc>
                  <a:spcPct val="15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a:t>
              </a:r>
              <a:r>
                <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3</a:t>
              </a: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）注意产品定位</a:t>
              </a:r>
            </a:p>
          </p:txBody>
        </p:sp>
        <p:sp>
          <p:nvSpPr>
            <p:cNvPr id="16" name="任意形状 14">
              <a:extLst>
                <a:ext uri="{FF2B5EF4-FFF2-40B4-BE49-F238E27FC236}">
                  <a16:creationId xmlns:a16="http://schemas.microsoft.com/office/drawing/2014/main" id="{3CC95317-A38B-F236-B1B4-F43D42D34538}"/>
                </a:ext>
              </a:extLst>
            </p:cNvPr>
            <p:cNvSpPr/>
            <p:nvPr/>
          </p:nvSpPr>
          <p:spPr>
            <a:xfrm>
              <a:off x="9743523" y="1221501"/>
              <a:ext cx="2153837" cy="2113280"/>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16000" tIns="0" rIns="0" bIns="0" numCol="1" spcCol="1270" anchor="ctr" anchorCtr="0">
              <a:noAutofit/>
            </a:bodyPr>
            <a:lstStyle/>
            <a:p>
              <a:pPr marL="0" marR="179970" lvl="0" algn="l" defTabSz="914400" rtl="0" eaLnBrk="1" fontAlgn="auto" latinLnBrk="0" hangingPunct="1">
                <a:lnSpc>
                  <a:spcPct val="15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a:t>
              </a:r>
              <a:r>
                <a:rPr kumimoji="0" lang="en-US" altLang="zh-CN"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4</a:t>
              </a:r>
              <a:r>
                <a:rPr kumimoji="0" lang="zh-CN" altLang="en-US" sz="22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）严守品质红线</a:t>
              </a:r>
            </a:p>
          </p:txBody>
        </p:sp>
      </p:grpSp>
    </p:spTree>
    <p:extLst>
      <p:ext uri="{BB962C8B-B14F-4D97-AF65-F5344CB8AC3E}">
        <p14:creationId xmlns:p14="http://schemas.microsoft.com/office/powerpoint/2010/main" val="14885512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97B3C-8CF3-B850-EE29-DB012A3E56ED}"/>
            </a:ext>
          </a:extLst>
        </p:cNvPr>
        <p:cNvGrpSpPr/>
        <p:nvPr/>
      </p:nvGrpSpPr>
      <p:grpSpPr>
        <a:xfrm>
          <a:off x="0" y="0"/>
          <a:ext cx="0" cy="0"/>
          <a:chOff x="0" y="0"/>
          <a:chExt cx="0" cy="0"/>
        </a:xfrm>
      </p:grpSpPr>
      <p:grpSp>
        <p:nvGrpSpPr>
          <p:cNvPr id="4" name="object 6">
            <a:extLst>
              <a:ext uri="{FF2B5EF4-FFF2-40B4-BE49-F238E27FC236}">
                <a16:creationId xmlns:a16="http://schemas.microsoft.com/office/drawing/2014/main" id="{5436F4A1-CFA4-DE43-C54A-F241472B5532}"/>
              </a:ext>
            </a:extLst>
          </p:cNvPr>
          <p:cNvGrpSpPr/>
          <p:nvPr/>
        </p:nvGrpSpPr>
        <p:grpSpPr>
          <a:xfrm>
            <a:off x="1125537" y="1779402"/>
            <a:ext cx="9940925" cy="3984998"/>
            <a:chOff x="829802" y="6190170"/>
            <a:chExt cx="5073015" cy="356870"/>
          </a:xfrm>
        </p:grpSpPr>
        <p:sp>
          <p:nvSpPr>
            <p:cNvPr id="5" name="object 7">
              <a:extLst>
                <a:ext uri="{FF2B5EF4-FFF2-40B4-BE49-F238E27FC236}">
                  <a16:creationId xmlns:a16="http://schemas.microsoft.com/office/drawing/2014/main" id="{1A8C4C5B-A39C-E77F-4A89-17A39CB00FC7}"/>
                </a:ext>
              </a:extLst>
            </p:cNvPr>
            <p:cNvSpPr/>
            <p:nvPr/>
          </p:nvSpPr>
          <p:spPr>
            <a:xfrm>
              <a:off x="829802" y="6190175"/>
              <a:ext cx="5073015" cy="356870"/>
            </a:xfrm>
            <a:custGeom>
              <a:avLst/>
              <a:gdLst/>
              <a:ahLst/>
              <a:cxnLst/>
              <a:rect l="l" t="t" r="r" b="b"/>
              <a:pathLst>
                <a:path w="5073015" h="356870">
                  <a:moveTo>
                    <a:pt x="5000396" y="0"/>
                  </a:moveTo>
                  <a:lnTo>
                    <a:pt x="71996" y="0"/>
                  </a:lnTo>
                  <a:lnTo>
                    <a:pt x="43971" y="5657"/>
                  </a:lnTo>
                  <a:lnTo>
                    <a:pt x="21086" y="21086"/>
                  </a:lnTo>
                  <a:lnTo>
                    <a:pt x="5657" y="43971"/>
                  </a:lnTo>
                  <a:lnTo>
                    <a:pt x="0" y="71996"/>
                  </a:lnTo>
                  <a:lnTo>
                    <a:pt x="0" y="284403"/>
                  </a:lnTo>
                  <a:lnTo>
                    <a:pt x="5657" y="312421"/>
                  </a:lnTo>
                  <a:lnTo>
                    <a:pt x="21086" y="335302"/>
                  </a:lnTo>
                  <a:lnTo>
                    <a:pt x="43971" y="350729"/>
                  </a:lnTo>
                  <a:lnTo>
                    <a:pt x="71996" y="356387"/>
                  </a:lnTo>
                  <a:lnTo>
                    <a:pt x="5000396" y="356387"/>
                  </a:lnTo>
                  <a:lnTo>
                    <a:pt x="5028421" y="350729"/>
                  </a:lnTo>
                  <a:lnTo>
                    <a:pt x="5051305" y="335302"/>
                  </a:lnTo>
                  <a:lnTo>
                    <a:pt x="5066735" y="312421"/>
                  </a:lnTo>
                  <a:lnTo>
                    <a:pt x="5072392" y="284403"/>
                  </a:lnTo>
                  <a:lnTo>
                    <a:pt x="5072392" y="71996"/>
                  </a:lnTo>
                  <a:lnTo>
                    <a:pt x="5066735" y="43971"/>
                  </a:lnTo>
                  <a:lnTo>
                    <a:pt x="5051305" y="21086"/>
                  </a:lnTo>
                  <a:lnTo>
                    <a:pt x="5028421" y="5657"/>
                  </a:lnTo>
                  <a:lnTo>
                    <a:pt x="5000396" y="0"/>
                  </a:lnTo>
                  <a:close/>
                </a:path>
              </a:pathLst>
            </a:custGeom>
            <a:solidFill>
              <a:schemeClr val="bg1">
                <a:alpha val="79843"/>
              </a:schemeClr>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6" name="object 8">
              <a:extLst>
                <a:ext uri="{FF2B5EF4-FFF2-40B4-BE49-F238E27FC236}">
                  <a16:creationId xmlns:a16="http://schemas.microsoft.com/office/drawing/2014/main" id="{A17DE390-3685-E50A-2008-FE76925689E4}"/>
                </a:ext>
              </a:extLst>
            </p:cNvPr>
            <p:cNvSpPr/>
            <p:nvPr/>
          </p:nvSpPr>
          <p:spPr>
            <a:xfrm>
              <a:off x="1014535" y="6190170"/>
              <a:ext cx="560070"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chemeClr val="accent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7" name="object 9">
              <a:extLst>
                <a:ext uri="{FF2B5EF4-FFF2-40B4-BE49-F238E27FC236}">
                  <a16:creationId xmlns:a16="http://schemas.microsoft.com/office/drawing/2014/main" id="{A5EC8211-DAD8-0739-73C4-BED934CB6725}"/>
                </a:ext>
              </a:extLst>
            </p:cNvPr>
            <p:cNvSpPr/>
            <p:nvPr/>
          </p:nvSpPr>
          <p:spPr>
            <a:xfrm>
              <a:off x="1402765" y="6190170"/>
              <a:ext cx="560070"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rgbClr val="F2C353"/>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8" name="object 10">
              <a:extLst>
                <a:ext uri="{FF2B5EF4-FFF2-40B4-BE49-F238E27FC236}">
                  <a16:creationId xmlns:a16="http://schemas.microsoft.com/office/drawing/2014/main" id="{FF40B593-70CD-8513-65FD-02731B944C33}"/>
                </a:ext>
              </a:extLst>
            </p:cNvPr>
            <p:cNvSpPr/>
            <p:nvPr/>
          </p:nvSpPr>
          <p:spPr>
            <a:xfrm>
              <a:off x="5292140" y="6190170"/>
              <a:ext cx="447040" cy="356870"/>
            </a:xfrm>
            <a:custGeom>
              <a:avLst/>
              <a:gdLst/>
              <a:ahLst/>
              <a:cxnLst/>
              <a:rect l="l" t="t" r="r" b="b"/>
              <a:pathLst>
                <a:path w="447039" h="356870">
                  <a:moveTo>
                    <a:pt x="446845" y="0"/>
                  </a:moveTo>
                  <a:lnTo>
                    <a:pt x="356400" y="0"/>
                  </a:lnTo>
                  <a:lnTo>
                    <a:pt x="0" y="356400"/>
                  </a:lnTo>
                  <a:lnTo>
                    <a:pt x="90439" y="356400"/>
                  </a:lnTo>
                  <a:lnTo>
                    <a:pt x="446845" y="0"/>
                  </a:lnTo>
                  <a:close/>
                </a:path>
              </a:pathLst>
            </a:custGeom>
            <a:solidFill>
              <a:schemeClr val="accent2">
                <a:lumMod val="20000"/>
                <a:lumOff val="80000"/>
              </a:schemeClr>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sp>
        <p:nvSpPr>
          <p:cNvPr id="2" name="标题 1">
            <a:extLst>
              <a:ext uri="{FF2B5EF4-FFF2-40B4-BE49-F238E27FC236}">
                <a16:creationId xmlns:a16="http://schemas.microsoft.com/office/drawing/2014/main" id="{21CCE214-1E8C-96C9-2260-699FAF53F7E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课后思考</a:t>
            </a:r>
          </a:p>
        </p:txBody>
      </p:sp>
      <p:sp>
        <p:nvSpPr>
          <p:cNvPr id="3" name="object 4">
            <a:extLst>
              <a:ext uri="{FF2B5EF4-FFF2-40B4-BE49-F238E27FC236}">
                <a16:creationId xmlns:a16="http://schemas.microsoft.com/office/drawing/2014/main" id="{5BCD6A05-50C5-0091-6136-078536A3CEFB}"/>
              </a:ext>
            </a:extLst>
          </p:cNvPr>
          <p:cNvSpPr txBox="1"/>
          <p:nvPr/>
        </p:nvSpPr>
        <p:spPr>
          <a:xfrm>
            <a:off x="3345794" y="2116386"/>
            <a:ext cx="6629400" cy="3311029"/>
          </a:xfrm>
          <a:prstGeom prst="rect">
            <a:avLst/>
          </a:prstGeom>
        </p:spPr>
        <p:txBody>
          <a:bodyPr vert="horz" wrap="square" lIns="0" tIns="51810" rIns="0" bIns="0" rtlCol="0">
            <a:spAutoFit/>
          </a:bodyPr>
          <a:lstStyle/>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1</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）你认为该如何增强自己的创新创业风险防范意识，提升自己的创新创业风险防范能力？</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2</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）了解“新东方铁三角”“腾讯五虎将”“小米七剑客”等知名创新创业团队在创新创业过程中遇到的风险与挑战，分析他们是如何应对这些风险与挑战的。</a:t>
            </a:r>
            <a:endParaRPr lang="zh-CN" altLang="en-US" sz="2400" b="1" dirty="0">
              <a:latin typeface="Microsoft YaHei" panose="020B0503020204020204" pitchFamily="34" charset="-122"/>
              <a:ea typeface="Microsoft YaHei" panose="020B0503020204020204" pitchFamily="34" charset="-122"/>
              <a:cs typeface="Wawati SC"/>
            </a:endParaRPr>
          </a:p>
        </p:txBody>
      </p:sp>
    </p:spTree>
    <p:extLst>
      <p:ext uri="{BB962C8B-B14F-4D97-AF65-F5344CB8AC3E}">
        <p14:creationId xmlns:p14="http://schemas.microsoft.com/office/powerpoint/2010/main" val="620922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C3651-153D-B424-53FF-EB6C4E5A64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9A46F06-E7DD-55DD-B9E4-2BFF6D755BFC}"/>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创业快讯</a:t>
            </a:r>
          </a:p>
        </p:txBody>
      </p:sp>
      <p:grpSp>
        <p:nvGrpSpPr>
          <p:cNvPr id="11" name="组合 10">
            <a:extLst>
              <a:ext uri="{FF2B5EF4-FFF2-40B4-BE49-F238E27FC236}">
                <a16:creationId xmlns:a16="http://schemas.microsoft.com/office/drawing/2014/main" id="{7BCBBE9A-481B-89FF-83CC-789332EA875A}"/>
              </a:ext>
            </a:extLst>
          </p:cNvPr>
          <p:cNvGrpSpPr/>
          <p:nvPr/>
        </p:nvGrpSpPr>
        <p:grpSpPr>
          <a:xfrm>
            <a:off x="454855" y="1229274"/>
            <a:ext cx="11282289" cy="5190302"/>
            <a:chOff x="450166" y="1280836"/>
            <a:chExt cx="11282289" cy="5190302"/>
          </a:xfrm>
        </p:grpSpPr>
        <p:sp>
          <p:nvSpPr>
            <p:cNvPr id="12" name="object 3">
              <a:extLst>
                <a:ext uri="{FF2B5EF4-FFF2-40B4-BE49-F238E27FC236}">
                  <a16:creationId xmlns:a16="http://schemas.microsoft.com/office/drawing/2014/main" id="{069526D1-0841-F99E-F493-FB8A8A81F289}"/>
                </a:ext>
              </a:extLst>
            </p:cNvPr>
            <p:cNvSpPr/>
            <p:nvPr/>
          </p:nvSpPr>
          <p:spPr>
            <a:xfrm>
              <a:off x="1149941" y="1280847"/>
              <a:ext cx="103165" cy="103165"/>
            </a:xfrm>
            <a:custGeom>
              <a:avLst/>
              <a:gdLst/>
              <a:ahLst/>
              <a:cxnLst/>
              <a:rect l="l" t="t" r="r" b="b"/>
              <a:pathLst>
                <a:path w="144144" h="144144">
                  <a:moveTo>
                    <a:pt x="144005" y="0"/>
                  </a:moveTo>
                  <a:lnTo>
                    <a:pt x="0" y="143992"/>
                  </a:lnTo>
                  <a:lnTo>
                    <a:pt x="144005" y="143992"/>
                  </a:lnTo>
                  <a:lnTo>
                    <a:pt x="144005" y="0"/>
                  </a:lnTo>
                  <a:close/>
                </a:path>
              </a:pathLst>
            </a:custGeom>
            <a:solidFill>
              <a:srgbClr val="63646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3" name="object 6">
              <a:extLst>
                <a:ext uri="{FF2B5EF4-FFF2-40B4-BE49-F238E27FC236}">
                  <a16:creationId xmlns:a16="http://schemas.microsoft.com/office/drawing/2014/main" id="{B6C2E6DD-92B7-88B3-2DB8-0B05DD03D93D}"/>
                </a:ext>
              </a:extLst>
            </p:cNvPr>
            <p:cNvSpPr/>
            <p:nvPr/>
          </p:nvSpPr>
          <p:spPr>
            <a:xfrm>
              <a:off x="450166" y="1383902"/>
              <a:ext cx="11282289" cy="5087236"/>
            </a:xfrm>
            <a:custGeom>
              <a:avLst/>
              <a:gdLst/>
              <a:ahLst/>
              <a:cxnLst/>
              <a:rect l="l" t="t" r="r" b="b"/>
              <a:pathLst>
                <a:path w="4692015" h="5938520">
                  <a:moveTo>
                    <a:pt x="4331997" y="0"/>
                  </a:moveTo>
                  <a:lnTo>
                    <a:pt x="0" y="0"/>
                  </a:lnTo>
                  <a:lnTo>
                    <a:pt x="0" y="5938202"/>
                  </a:lnTo>
                  <a:lnTo>
                    <a:pt x="4331997" y="5938202"/>
                  </a:lnTo>
                  <a:lnTo>
                    <a:pt x="4380847" y="5934916"/>
                  </a:lnTo>
                  <a:lnTo>
                    <a:pt x="4427699" y="5925343"/>
                  </a:lnTo>
                  <a:lnTo>
                    <a:pt x="4472125" y="5909912"/>
                  </a:lnTo>
                  <a:lnTo>
                    <a:pt x="4513696" y="5889052"/>
                  </a:lnTo>
                  <a:lnTo>
                    <a:pt x="4551984" y="5863192"/>
                  </a:lnTo>
                  <a:lnTo>
                    <a:pt x="4586558" y="5832762"/>
                  </a:lnTo>
                  <a:lnTo>
                    <a:pt x="4616990" y="5798189"/>
                  </a:lnTo>
                  <a:lnTo>
                    <a:pt x="4642851" y="5759903"/>
                  </a:lnTo>
                  <a:lnTo>
                    <a:pt x="4663712" y="5718333"/>
                  </a:lnTo>
                  <a:lnTo>
                    <a:pt x="4679144" y="5673908"/>
                  </a:lnTo>
                  <a:lnTo>
                    <a:pt x="4688718" y="5627057"/>
                  </a:lnTo>
                  <a:lnTo>
                    <a:pt x="4692004" y="5578208"/>
                  </a:lnTo>
                  <a:lnTo>
                    <a:pt x="4692004" y="360006"/>
                  </a:lnTo>
                  <a:lnTo>
                    <a:pt x="4688718" y="311155"/>
                  </a:lnTo>
                  <a:lnTo>
                    <a:pt x="4679144" y="264301"/>
                  </a:lnTo>
                  <a:lnTo>
                    <a:pt x="4663712" y="219873"/>
                  </a:lnTo>
                  <a:lnTo>
                    <a:pt x="4642851" y="178302"/>
                  </a:lnTo>
                  <a:lnTo>
                    <a:pt x="4616990" y="140015"/>
                  </a:lnTo>
                  <a:lnTo>
                    <a:pt x="4586558" y="105441"/>
                  </a:lnTo>
                  <a:lnTo>
                    <a:pt x="4551984" y="75010"/>
                  </a:lnTo>
                  <a:lnTo>
                    <a:pt x="4513696" y="49150"/>
                  </a:lnTo>
                  <a:lnTo>
                    <a:pt x="4472125" y="28290"/>
                  </a:lnTo>
                  <a:lnTo>
                    <a:pt x="4427699" y="12859"/>
                  </a:lnTo>
                  <a:lnTo>
                    <a:pt x="4380847" y="3286"/>
                  </a:lnTo>
                  <a:lnTo>
                    <a:pt x="4331997" y="0"/>
                  </a:lnTo>
                  <a:close/>
                </a:path>
              </a:pathLst>
            </a:custGeom>
            <a:solidFill>
              <a:srgbClr val="FFFFFF"/>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14" name="object 10">
              <a:extLst>
                <a:ext uri="{FF2B5EF4-FFF2-40B4-BE49-F238E27FC236}">
                  <a16:creationId xmlns:a16="http://schemas.microsoft.com/office/drawing/2014/main" id="{3FF41460-4D53-E096-EFEC-D1C4B5E5D904}"/>
                </a:ext>
              </a:extLst>
            </p:cNvPr>
            <p:cNvSpPr/>
            <p:nvPr/>
          </p:nvSpPr>
          <p:spPr>
            <a:xfrm>
              <a:off x="1253000" y="1280840"/>
              <a:ext cx="8512476" cy="537248"/>
            </a:xfrm>
            <a:custGeom>
              <a:avLst/>
              <a:gdLst/>
              <a:ahLst/>
              <a:cxnLst/>
              <a:rect l="l" t="t" r="r" b="b"/>
              <a:pathLst>
                <a:path w="792480" h="954405">
                  <a:moveTo>
                    <a:pt x="791997" y="0"/>
                  </a:moveTo>
                  <a:lnTo>
                    <a:pt x="0" y="0"/>
                  </a:lnTo>
                  <a:lnTo>
                    <a:pt x="0" y="845997"/>
                  </a:lnTo>
                  <a:lnTo>
                    <a:pt x="8486" y="888038"/>
                  </a:lnTo>
                  <a:lnTo>
                    <a:pt x="31630" y="922367"/>
                  </a:lnTo>
                  <a:lnTo>
                    <a:pt x="65960" y="945512"/>
                  </a:lnTo>
                  <a:lnTo>
                    <a:pt x="108000" y="953998"/>
                  </a:lnTo>
                  <a:lnTo>
                    <a:pt x="683996" y="953998"/>
                  </a:lnTo>
                  <a:lnTo>
                    <a:pt x="726037" y="945512"/>
                  </a:lnTo>
                  <a:lnTo>
                    <a:pt x="760366" y="922367"/>
                  </a:lnTo>
                  <a:lnTo>
                    <a:pt x="783510" y="888038"/>
                  </a:lnTo>
                  <a:lnTo>
                    <a:pt x="791997" y="845997"/>
                  </a:lnTo>
                  <a:lnTo>
                    <a:pt x="791997" y="0"/>
                  </a:lnTo>
                  <a:close/>
                </a:path>
              </a:pathLst>
            </a:custGeom>
            <a:solidFill>
              <a:srgbClr val="F79A79"/>
            </a:solidFill>
          </p:spPr>
          <p:txBody>
            <a:bodyPr wrap="square" lIns="0" tIns="0" rIns="0" bIns="0" rtlCol="0" anchor="ctr"/>
            <a:lstStyle/>
            <a:p>
              <a:pPr algn="ct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700</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海外项目“组团”参展，创交会彰显国际平台价值</a:t>
              </a:r>
              <a:endParaRPr lang="zh-CN" altLang="en-US" sz="2400" b="1"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15" name="object 13">
              <a:extLst>
                <a:ext uri="{FF2B5EF4-FFF2-40B4-BE49-F238E27FC236}">
                  <a16:creationId xmlns:a16="http://schemas.microsoft.com/office/drawing/2014/main" id="{CD95C1ED-DFB7-1B85-9499-6282B6D088B8}"/>
                </a:ext>
              </a:extLst>
            </p:cNvPr>
            <p:cNvGrpSpPr/>
            <p:nvPr/>
          </p:nvGrpSpPr>
          <p:grpSpPr>
            <a:xfrm>
              <a:off x="1291652" y="1280836"/>
              <a:ext cx="489922" cy="438112"/>
              <a:chOff x="882002" y="1241996"/>
              <a:chExt cx="684530" cy="612140"/>
            </a:xfrm>
          </p:grpSpPr>
          <p:sp>
            <p:nvSpPr>
              <p:cNvPr id="16" name="object 14">
                <a:extLst>
                  <a:ext uri="{FF2B5EF4-FFF2-40B4-BE49-F238E27FC236}">
                    <a16:creationId xmlns:a16="http://schemas.microsoft.com/office/drawing/2014/main" id="{259FAAD8-52A7-4AA6-D599-4026326DE0A5}"/>
                  </a:ext>
                </a:extLst>
              </p:cNvPr>
              <p:cNvSpPr/>
              <p:nvPr/>
            </p:nvSpPr>
            <p:spPr>
              <a:xfrm>
                <a:off x="882002" y="1241996"/>
                <a:ext cx="684530" cy="612140"/>
              </a:xfrm>
              <a:custGeom>
                <a:avLst/>
                <a:gdLst/>
                <a:ahLst/>
                <a:cxnLst/>
                <a:rect l="l" t="t" r="r" b="b"/>
                <a:pathLst>
                  <a:path w="684530" h="612139">
                    <a:moveTo>
                      <a:pt x="683996" y="0"/>
                    </a:moveTo>
                    <a:lnTo>
                      <a:pt x="0" y="0"/>
                    </a:lnTo>
                    <a:lnTo>
                      <a:pt x="0" y="612000"/>
                    </a:lnTo>
                    <a:lnTo>
                      <a:pt x="683996" y="612000"/>
                    </a:lnTo>
                    <a:lnTo>
                      <a:pt x="683996" y="0"/>
                    </a:lnTo>
                    <a:close/>
                  </a:path>
                </a:pathLst>
              </a:custGeom>
              <a:solidFill>
                <a:srgbClr val="DCDDDE"/>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7" name="object 15">
                <a:extLst>
                  <a:ext uri="{FF2B5EF4-FFF2-40B4-BE49-F238E27FC236}">
                    <a16:creationId xmlns:a16="http://schemas.microsoft.com/office/drawing/2014/main" id="{7DA31153-CA11-56A0-8326-F23E3BB2FA79}"/>
                  </a:ext>
                </a:extLst>
              </p:cNvPr>
              <p:cNvPicPr/>
              <p:nvPr/>
            </p:nvPicPr>
            <p:blipFill>
              <a:blip r:embed="rId2" cstate="print"/>
              <a:stretch>
                <a:fillRect/>
              </a:stretch>
            </p:blipFill>
            <p:spPr>
              <a:xfrm>
                <a:off x="944182" y="1310004"/>
                <a:ext cx="575842" cy="499370"/>
              </a:xfrm>
              <a:prstGeom prst="rect">
                <a:avLst/>
              </a:prstGeom>
            </p:spPr>
          </p:pic>
        </p:grpSp>
      </p:grpSp>
      <p:sp>
        <p:nvSpPr>
          <p:cNvPr id="18" name="object 7">
            <a:extLst>
              <a:ext uri="{FF2B5EF4-FFF2-40B4-BE49-F238E27FC236}">
                <a16:creationId xmlns:a16="http://schemas.microsoft.com/office/drawing/2014/main" id="{62814ABC-0D6F-A999-BDD8-3CD2D0A77629}"/>
              </a:ext>
            </a:extLst>
          </p:cNvPr>
          <p:cNvSpPr txBox="1"/>
          <p:nvPr/>
        </p:nvSpPr>
        <p:spPr>
          <a:xfrm>
            <a:off x="832441" y="1921251"/>
            <a:ext cx="10686460" cy="3737369"/>
          </a:xfrm>
          <a:prstGeom prst="rect">
            <a:avLst/>
          </a:prstGeom>
        </p:spPr>
        <p:txBody>
          <a:bodyPr vert="horz" wrap="square" lIns="0" tIns="0" rIns="0" bIns="0" rtlCol="0" anchor="t">
            <a:noAutofit/>
          </a:bodyPr>
          <a:lstStyle/>
          <a:p>
            <a:pPr marR="179970" indent="457200">
              <a:lnSpc>
                <a:spcPct val="150000"/>
              </a:lnSpc>
            </a:pPr>
            <a:r>
              <a:rPr lang="en-US" altLang="zh-CN" sz="2000" spc="-4" dirty="0">
                <a:solidFill>
                  <a:srgbClr val="231F20"/>
                </a:solidFill>
                <a:latin typeface="Microsoft YaHei" panose="020B0503020204020204" pitchFamily="34" charset="-122"/>
                <a:ea typeface="Microsoft YaHei" panose="020B0503020204020204" pitchFamily="34" charset="-122"/>
              </a:rPr>
              <a:t>2023</a:t>
            </a:r>
            <a:r>
              <a:rPr lang="zh-CN" altLang="en-US" sz="2000" spc="-4" dirty="0">
                <a:solidFill>
                  <a:srgbClr val="231F20"/>
                </a:solidFill>
                <a:latin typeface="Microsoft YaHei" panose="020B0503020204020204" pitchFamily="34" charset="-122"/>
                <a:ea typeface="Microsoft YaHei" panose="020B0503020204020204" pitchFamily="34" charset="-122"/>
              </a:rPr>
              <a:t>中国创新创业成果交易会（以下简称“创交会”）于</a:t>
            </a:r>
            <a:r>
              <a:rPr lang="en-US" altLang="zh-CN" sz="2000" spc="-4" dirty="0">
                <a:solidFill>
                  <a:srgbClr val="231F20"/>
                </a:solidFill>
                <a:latin typeface="Microsoft YaHei" panose="020B0503020204020204" pitchFamily="34" charset="-122"/>
                <a:ea typeface="Microsoft YaHei" panose="020B0503020204020204" pitchFamily="34" charset="-122"/>
              </a:rPr>
              <a:t>11</a:t>
            </a:r>
            <a:r>
              <a:rPr lang="zh-CN" altLang="en-US" sz="2000" spc="-4" dirty="0">
                <a:solidFill>
                  <a:srgbClr val="231F20"/>
                </a:solidFill>
                <a:latin typeface="Microsoft YaHei" panose="020B0503020204020204" pitchFamily="34" charset="-122"/>
                <a:ea typeface="Microsoft YaHei" panose="020B0503020204020204" pitchFamily="34" charset="-122"/>
              </a:rPr>
              <a:t>月</a:t>
            </a:r>
            <a:r>
              <a:rPr lang="en-US" altLang="zh-CN" sz="2000" spc="-4" dirty="0">
                <a:solidFill>
                  <a:srgbClr val="231F20"/>
                </a:solidFill>
                <a:latin typeface="Microsoft YaHei" panose="020B0503020204020204" pitchFamily="34" charset="-122"/>
                <a:ea typeface="Microsoft YaHei" panose="020B0503020204020204" pitchFamily="34" charset="-122"/>
              </a:rPr>
              <a:t>17</a:t>
            </a:r>
            <a:r>
              <a:rPr lang="zh-CN" altLang="en-US" sz="2000" spc="-4" dirty="0">
                <a:solidFill>
                  <a:srgbClr val="231F20"/>
                </a:solidFill>
                <a:latin typeface="Microsoft YaHei" panose="020B0503020204020204" pitchFamily="34" charset="-122"/>
                <a:ea typeface="Microsoft YaHei" panose="020B0503020204020204" pitchFamily="34" charset="-122"/>
              </a:rPr>
              <a:t>至</a:t>
            </a:r>
            <a:r>
              <a:rPr lang="en-US" altLang="zh-CN" sz="2000" spc="-4" dirty="0">
                <a:solidFill>
                  <a:srgbClr val="231F20"/>
                </a:solidFill>
                <a:latin typeface="Microsoft YaHei" panose="020B0503020204020204" pitchFamily="34" charset="-122"/>
                <a:ea typeface="Microsoft YaHei" panose="020B0503020204020204" pitchFamily="34" charset="-122"/>
              </a:rPr>
              <a:t>19</a:t>
            </a:r>
            <a:r>
              <a:rPr lang="zh-CN" altLang="en-US" sz="2000" spc="-4" dirty="0">
                <a:solidFill>
                  <a:srgbClr val="231F20"/>
                </a:solidFill>
                <a:latin typeface="Microsoft YaHei" panose="020B0503020204020204" pitchFamily="34" charset="-122"/>
                <a:ea typeface="Microsoft YaHei" panose="020B0503020204020204" pitchFamily="34" charset="-122"/>
              </a:rPr>
              <a:t>日在广州举行。本届创交会以“赋能新赛道　共促新发展”为主题</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采取线上线下同步举办、“</a:t>
            </a:r>
            <a:r>
              <a:rPr lang="en-US" altLang="zh-CN" sz="2000" spc="-4" dirty="0">
                <a:solidFill>
                  <a:srgbClr val="231F20"/>
                </a:solidFill>
                <a:latin typeface="Microsoft YaHei" panose="020B0503020204020204" pitchFamily="34" charset="-122"/>
                <a:ea typeface="Microsoft YaHei" panose="020B0503020204020204" pitchFamily="34" charset="-122"/>
              </a:rPr>
              <a:t>3+2+N”</a:t>
            </a:r>
            <a:r>
              <a:rPr lang="zh-CN" altLang="en-US" sz="2000" spc="-4" dirty="0">
                <a:solidFill>
                  <a:srgbClr val="231F20"/>
                </a:solidFill>
                <a:latin typeface="Microsoft YaHei" panose="020B0503020204020204" pitchFamily="34" charset="-122"/>
                <a:ea typeface="Microsoft YaHei" panose="020B0503020204020204" pitchFamily="34" charset="-122"/>
              </a:rPr>
              <a:t>办会模式</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吸引了国内外众多高端优质项目参与。</a:t>
            </a:r>
          </a:p>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今年创交会参展项目数量创历史新高。共有</a:t>
            </a:r>
            <a:r>
              <a:rPr lang="en-US" altLang="zh-CN" sz="2000" spc="-4" dirty="0">
                <a:solidFill>
                  <a:srgbClr val="231F20"/>
                </a:solidFill>
                <a:latin typeface="Microsoft YaHei" panose="020B0503020204020204" pitchFamily="34" charset="-122"/>
                <a:ea typeface="Microsoft YaHei" panose="020B0503020204020204" pitchFamily="34" charset="-122"/>
              </a:rPr>
              <a:t>800</a:t>
            </a:r>
            <a:r>
              <a:rPr lang="zh-CN" altLang="en-US" sz="2000" spc="-4" dirty="0">
                <a:solidFill>
                  <a:srgbClr val="231F20"/>
                </a:solidFill>
                <a:latin typeface="Microsoft YaHei" panose="020B0503020204020204" pitchFamily="34" charset="-122"/>
                <a:ea typeface="Microsoft YaHei" panose="020B0503020204020204" pitchFamily="34" charset="-122"/>
              </a:rPr>
              <a:t>多家企业（机构）、</a:t>
            </a:r>
            <a:r>
              <a:rPr lang="en-US" altLang="zh-CN" sz="2000" spc="-4" dirty="0">
                <a:solidFill>
                  <a:srgbClr val="231F20"/>
                </a:solidFill>
                <a:latin typeface="Microsoft YaHei" panose="020B0503020204020204" pitchFamily="34" charset="-122"/>
                <a:ea typeface="Microsoft YaHei" panose="020B0503020204020204" pitchFamily="34" charset="-122"/>
              </a:rPr>
              <a:t>2000</a:t>
            </a:r>
            <a:r>
              <a:rPr lang="zh-CN" altLang="en-US" sz="2000" spc="-4" dirty="0">
                <a:solidFill>
                  <a:srgbClr val="231F20"/>
                </a:solidFill>
                <a:latin typeface="Microsoft YaHei" panose="020B0503020204020204" pitchFamily="34" charset="-122"/>
                <a:ea typeface="Microsoft YaHei" panose="020B0503020204020204" pitchFamily="34" charset="-122"/>
              </a:rPr>
              <a:t>余个项目线下参展</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线下参展面积达</a:t>
            </a:r>
            <a:r>
              <a:rPr lang="en-US" altLang="zh-CN" sz="2000" spc="-4" dirty="0">
                <a:solidFill>
                  <a:srgbClr val="231F20"/>
                </a:solidFill>
                <a:latin typeface="Microsoft YaHei" panose="020B0503020204020204" pitchFamily="34" charset="-122"/>
                <a:ea typeface="Microsoft YaHei" panose="020B0503020204020204" pitchFamily="34" charset="-122"/>
              </a:rPr>
              <a:t>30000</a:t>
            </a:r>
            <a:r>
              <a:rPr lang="zh-CN" altLang="en-US" sz="2000" spc="-4" dirty="0">
                <a:solidFill>
                  <a:srgbClr val="231F20"/>
                </a:solidFill>
                <a:latin typeface="Microsoft YaHei" panose="020B0503020204020204" pitchFamily="34" charset="-122"/>
                <a:ea typeface="Microsoft YaHei" panose="020B0503020204020204" pitchFamily="34" charset="-122"/>
              </a:rPr>
              <a:t>平方米。本届创交会是创交会史上参展数量最多、展区面积最大的一届。</a:t>
            </a:r>
          </a:p>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值得关注是</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一带一路”和粤港澳大湾区创新成果专区吸引了</a:t>
            </a:r>
            <a:r>
              <a:rPr lang="en-US" altLang="zh-CN" sz="2000" spc="-4" dirty="0">
                <a:solidFill>
                  <a:srgbClr val="231F20"/>
                </a:solidFill>
                <a:latin typeface="Microsoft YaHei" panose="020B0503020204020204" pitchFamily="34" charset="-122"/>
                <a:ea typeface="Microsoft YaHei" panose="020B0503020204020204" pitchFamily="34" charset="-122"/>
              </a:rPr>
              <a:t>500</a:t>
            </a:r>
            <a:r>
              <a:rPr lang="zh-CN" altLang="en-US" sz="2000" spc="-4" dirty="0">
                <a:solidFill>
                  <a:srgbClr val="231F20"/>
                </a:solidFill>
                <a:latin typeface="Microsoft YaHei" panose="020B0503020204020204" pitchFamily="34" charset="-122"/>
                <a:ea typeface="Microsoft YaHei" panose="020B0503020204020204" pitchFamily="34" charset="-122"/>
              </a:rPr>
              <a:t>多个项目参展</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占总展出项目的近四分之一。此外</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还有来自美国、俄罗斯、英国、法国、德国、意大利、韩国等</a:t>
            </a:r>
            <a:r>
              <a:rPr lang="en-US" altLang="zh-CN" sz="2000" spc="-4" dirty="0">
                <a:solidFill>
                  <a:srgbClr val="231F20"/>
                </a:solidFill>
                <a:latin typeface="Microsoft YaHei" panose="020B0503020204020204" pitchFamily="34" charset="-122"/>
                <a:ea typeface="Microsoft YaHei" panose="020B0503020204020204" pitchFamily="34" charset="-122"/>
              </a:rPr>
              <a:t>10</a:t>
            </a:r>
            <a:r>
              <a:rPr lang="zh-CN" altLang="en-US" sz="2000" spc="-4" dirty="0">
                <a:solidFill>
                  <a:srgbClr val="231F20"/>
                </a:solidFill>
                <a:latin typeface="Microsoft YaHei" panose="020B0503020204020204" pitchFamily="34" charset="-122"/>
                <a:ea typeface="Microsoft YaHei" panose="020B0503020204020204" pitchFamily="34" charset="-122"/>
              </a:rPr>
              <a:t>余个国家的近</a:t>
            </a:r>
            <a:r>
              <a:rPr lang="en-US" altLang="zh-CN" sz="2000" spc="-4" dirty="0">
                <a:solidFill>
                  <a:srgbClr val="231F20"/>
                </a:solidFill>
                <a:latin typeface="Microsoft YaHei" panose="020B0503020204020204" pitchFamily="34" charset="-122"/>
                <a:ea typeface="Microsoft YaHei" panose="020B0503020204020204" pitchFamily="34" charset="-122"/>
              </a:rPr>
              <a:t>200</a:t>
            </a:r>
            <a:r>
              <a:rPr lang="zh-CN" altLang="en-US" sz="2000" spc="-4" dirty="0">
                <a:solidFill>
                  <a:srgbClr val="231F20"/>
                </a:solidFill>
                <a:latin typeface="Microsoft YaHei" panose="020B0503020204020204" pitchFamily="34" charset="-122"/>
                <a:ea typeface="Microsoft YaHei" panose="020B0503020204020204" pitchFamily="34" charset="-122"/>
              </a:rPr>
              <a:t>个项目在各展区展出。</a:t>
            </a:r>
          </a:p>
        </p:txBody>
      </p:sp>
    </p:spTree>
    <p:extLst>
      <p:ext uri="{BB962C8B-B14F-4D97-AF65-F5344CB8AC3E}">
        <p14:creationId xmlns:p14="http://schemas.microsoft.com/office/powerpoint/2010/main" val="33311162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E7B7D-62DE-1ACC-6930-E3780928760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B9EA39C-0388-1514-798D-3D97A155EED2}"/>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D5D7FA24-184F-AE0C-8422-80B13E7AB7FD}"/>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endParaRPr lang="en-US" altLang="zh-CN" sz="2000" b="1" spc="-11" dirty="0">
              <a:solidFill>
                <a:srgbClr val="00AEEF"/>
              </a:solidFill>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rPr>
              <a:t>活动目标</a:t>
            </a:r>
          </a:p>
          <a:p>
            <a:pPr indent="457200">
              <a:lnSpc>
                <a:spcPct val="150000"/>
              </a:lnSpc>
            </a:pPr>
            <a:r>
              <a:rPr lang="zh-CN" altLang="en-US" sz="2000" dirty="0"/>
              <a:t>提高对于市场营销与品牌推广的敏锐度。</a:t>
            </a:r>
            <a:endParaRPr lang="en-US" altLang="zh-CN" sz="2000" dirty="0"/>
          </a:p>
          <a:p>
            <a:pPr indent="457200">
              <a:lnSpc>
                <a:spcPct val="150000"/>
              </a:lnSpc>
            </a:pP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活动要求</a:t>
            </a:r>
          </a:p>
          <a:p>
            <a:pPr indent="457200">
              <a:lnSpc>
                <a:spcPct val="150000"/>
              </a:lnSpc>
            </a:pPr>
            <a:r>
              <a:rPr lang="zh-CN" altLang="en-US" sz="2000" dirty="0"/>
              <a:t>联名不是一次简单的跨界，也不是售卖一个产品，而是一种新型的联名营销组合模式，它更加考验品牌双方对于情感洞察、创意设定和媒介传播等组合拳玩法的认知。全班同学自行分组（</a:t>
            </a:r>
            <a:r>
              <a:rPr lang="en-US" altLang="zh-CN" sz="2000" dirty="0"/>
              <a:t>4</a:t>
            </a:r>
            <a:r>
              <a:rPr lang="zh-CN" altLang="en-US" sz="2000" dirty="0"/>
              <a:t>～</a:t>
            </a:r>
            <a:r>
              <a:rPr lang="en-US" altLang="zh-CN" sz="2000" dirty="0"/>
              <a:t>6</a:t>
            </a:r>
            <a:r>
              <a:rPr lang="zh-CN" altLang="en-US" sz="2000" dirty="0"/>
              <a:t>人一组），收集并整理市面上出现过的较为知名的品牌联名案例。</a:t>
            </a:r>
            <a:endParaRPr lang="en-US" altLang="zh-CN" sz="2000" dirty="0"/>
          </a:p>
          <a:p>
            <a:pPr indent="457200">
              <a:lnSpc>
                <a:spcPct val="150000"/>
              </a:lnSpc>
            </a:pP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817AE506-E81C-967E-B086-C7DF49FA477A}"/>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产品共创，联名助力品牌出圈</a:t>
            </a:r>
          </a:p>
        </p:txBody>
      </p:sp>
      <p:grpSp>
        <p:nvGrpSpPr>
          <p:cNvPr id="5" name="组合 4">
            <a:extLst>
              <a:ext uri="{FF2B5EF4-FFF2-40B4-BE49-F238E27FC236}">
                <a16:creationId xmlns:a16="http://schemas.microsoft.com/office/drawing/2014/main" id="{C213725C-D145-B389-D5C6-5C56AC188E32}"/>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009B12EB-370C-3AB8-04B6-0D36243325F2}"/>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50982869-95BA-5A7D-5F27-50C966AA16F3}"/>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35717728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C448B9-EDE4-57C9-D9A1-326FBC3A8D2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58EA42F-50D4-3C0D-07CA-5401D98D440A}"/>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C4C924E0-BF70-4735-7B4D-C6A38A9F06A6}"/>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endParaRPr lang="en-US" altLang="zh-CN" sz="2000" b="1" spc="-11" dirty="0">
              <a:solidFill>
                <a:srgbClr val="00AEEF"/>
              </a:solidFill>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rPr>
              <a:t>活动过程</a:t>
            </a:r>
          </a:p>
          <a:p>
            <a:pPr indent="457200">
              <a:lnSpc>
                <a:spcPct val="150000"/>
              </a:lnSpc>
            </a:pPr>
            <a:r>
              <a:rPr lang="zh-CN" altLang="en-US" sz="2000" dirty="0"/>
              <a:t>每个小组选择</a:t>
            </a:r>
            <a:r>
              <a:rPr lang="en-US" altLang="zh-CN" sz="2000" dirty="0"/>
              <a:t>5</a:t>
            </a:r>
            <a:r>
              <a:rPr lang="zh-CN" altLang="en-US" sz="2000" dirty="0"/>
              <a:t>个品牌联名案例（各小组选择的对象不要重复），围绕“联名助力品牌出圈”主题，对品牌联名营销案例进行分析，按照组别顺序依次上台讲解展示。</a:t>
            </a:r>
            <a:endParaRPr lang="en-US" altLang="zh-CN" sz="2000" dirty="0"/>
          </a:p>
          <a:p>
            <a:pPr indent="457200">
              <a:lnSpc>
                <a:spcPct val="150000"/>
              </a:lnSpc>
            </a:pP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活动总结</a:t>
            </a:r>
          </a:p>
          <a:p>
            <a:pPr indent="457200">
              <a:lnSpc>
                <a:spcPct val="150000"/>
              </a:lnSpc>
            </a:pPr>
            <a:r>
              <a:rPr lang="zh-CN" altLang="en-US" sz="2000" dirty="0"/>
              <a:t>深入了解真实社会背景下品牌营销的手段，明白联名只是一个手段，最终的落点丰富营销内容、触达消费者心智。联名双方需要挖掘彼此不谋而合的连接点，双方只有双向奔赴，才能赢得消费者的青睐。</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8D336563-30EE-7AA8-6163-193CC5F9C997}"/>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产品共创，联名助力品牌出圈</a:t>
            </a:r>
          </a:p>
        </p:txBody>
      </p:sp>
      <p:grpSp>
        <p:nvGrpSpPr>
          <p:cNvPr id="5" name="组合 4">
            <a:extLst>
              <a:ext uri="{FF2B5EF4-FFF2-40B4-BE49-F238E27FC236}">
                <a16:creationId xmlns:a16="http://schemas.microsoft.com/office/drawing/2014/main" id="{CAF58296-D144-A235-38A0-2643B7D463E0}"/>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424C7FA1-D6DF-676C-70C3-BEC7E3DAEE87}"/>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EC2A9BBC-863F-E2E8-C260-6B5E9C06CA6E}"/>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31593114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p:txBody>
          <a:bodyPr anchor="ctr">
            <a:noAutofit/>
          </a:bodyPr>
          <a:lstStyle/>
          <a:p>
            <a:r>
              <a:rPr lang="zh-CN" altLang="en-US" sz="6500" dirty="0">
                <a:latin typeface="Microsoft YaHei" panose="020B0503020204020204" pitchFamily="34" charset="-122"/>
                <a:ea typeface="Microsoft YaHei" panose="020B0503020204020204" pitchFamily="34" charset="-122"/>
              </a:rPr>
              <a:t>感谢聆听</a:t>
            </a:r>
            <a:endParaRPr lang="en-US" sz="6500" dirty="0">
              <a:latin typeface="Microsoft YaHei" panose="020B0503020204020204" pitchFamily="34" charset="-122"/>
              <a:ea typeface="Microsoft YaHei" panose="020B0503020204020204" pitchFamily="34" charset="-122"/>
            </a:endParaRPr>
          </a:p>
        </p:txBody>
      </p:sp>
      <p:sp>
        <p:nvSpPr>
          <p:cNvPr id="9" name="文本占位符 3">
            <a:extLst>
              <a:ext uri="{FF2B5EF4-FFF2-40B4-BE49-F238E27FC236}">
                <a16:creationId xmlns:a16="http://schemas.microsoft.com/office/drawing/2014/main" id="{8C38499E-88D3-C1FC-8245-CB8D0015DB92}"/>
              </a:ext>
            </a:extLst>
          </p:cNvPr>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319314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a:xfrm>
            <a:off x="5451475" y="1944146"/>
            <a:ext cx="6356350"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7.1</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创新创业风险认知</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3F7A3-9810-1726-84ED-CAD245A6ACB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89DBB3F-9B63-6EAE-7C9D-7625589F1EC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7.1.1</a:t>
            </a:r>
            <a:r>
              <a:rPr lang="zh-CN" altLang="en-US" sz="3200" dirty="0">
                <a:solidFill>
                  <a:schemeClr val="tx1"/>
                </a:solidFill>
                <a:latin typeface="Microsoft YaHei" panose="020B0503020204020204" pitchFamily="34" charset="-122"/>
                <a:ea typeface="Microsoft YaHei" panose="020B0503020204020204" pitchFamily="34" charset="-122"/>
              </a:rPr>
              <a:t>创新创业风险概述</a:t>
            </a:r>
          </a:p>
        </p:txBody>
      </p:sp>
      <p:sp>
        <p:nvSpPr>
          <p:cNvPr id="125" name="双大括号 124">
            <a:extLst>
              <a:ext uri="{FF2B5EF4-FFF2-40B4-BE49-F238E27FC236}">
                <a16:creationId xmlns:a16="http://schemas.microsoft.com/office/drawing/2014/main" id="{66F1EA93-507A-D221-25F7-A591F9153E05}"/>
              </a:ext>
            </a:extLst>
          </p:cNvPr>
          <p:cNvSpPr/>
          <p:nvPr/>
        </p:nvSpPr>
        <p:spPr>
          <a:xfrm>
            <a:off x="5400339" y="2757018"/>
            <a:ext cx="6354066" cy="3043531"/>
          </a:xfrm>
          <a:prstGeom prst="bracePair">
            <a:avLst/>
          </a:prstGeom>
          <a:solidFill>
            <a:schemeClr val="bg1"/>
          </a:solidFill>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Microsoft YaHei" panose="020B0503020204020204" pitchFamily="34" charset="-122"/>
              <a:ea typeface="Microsoft YaHei" panose="020B0503020204020204" pitchFamily="34" charset="-122"/>
            </a:endParaRPr>
          </a:p>
        </p:txBody>
      </p:sp>
      <p:sp>
        <p:nvSpPr>
          <p:cNvPr id="127" name="文本框 126">
            <a:extLst>
              <a:ext uri="{FF2B5EF4-FFF2-40B4-BE49-F238E27FC236}">
                <a16:creationId xmlns:a16="http://schemas.microsoft.com/office/drawing/2014/main" id="{24663E91-1E43-7E98-CFF8-08D6160233BF}"/>
              </a:ext>
            </a:extLst>
          </p:cNvPr>
          <p:cNvSpPr txBox="1"/>
          <p:nvPr/>
        </p:nvSpPr>
        <p:spPr>
          <a:xfrm>
            <a:off x="5769192" y="2701258"/>
            <a:ext cx="5856529" cy="3205878"/>
          </a:xfrm>
          <a:prstGeom prst="rect">
            <a:avLst/>
          </a:prstGeom>
          <a:noFill/>
        </p:spPr>
        <p:txBody>
          <a:bodyPr wrap="square" lIns="0" tIns="0" rIns="0" b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创新创业者在企业创建和经营管理的过程中，由于创新创业环境的不确定性、创新创业过程的复杂性、创新创业资金来源的有限性以及创新创业团队的能力限制等因素，导致创新创业结果偏离预期目标的不确定性。</a:t>
            </a:r>
          </a:p>
        </p:txBody>
      </p:sp>
      <p:pic>
        <p:nvPicPr>
          <p:cNvPr id="4" name="图片 3">
            <a:extLst>
              <a:ext uri="{FF2B5EF4-FFF2-40B4-BE49-F238E27FC236}">
                <a16:creationId xmlns:a16="http://schemas.microsoft.com/office/drawing/2014/main" id="{61DA1368-70EB-170F-D9F8-728BCDB274FF}"/>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566279" y="1844936"/>
            <a:ext cx="4519541" cy="30121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44277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9A2E81-5DF6-1ECD-96B6-558D32B89AC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34B4B7A-512A-391A-F717-77EFA2D309F6}"/>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7.1.2</a:t>
            </a:r>
            <a:r>
              <a:rPr lang="zh-CN" altLang="en-US" sz="3200" dirty="0">
                <a:solidFill>
                  <a:schemeClr val="tx1"/>
                </a:solidFill>
                <a:latin typeface="Microsoft YaHei" panose="020B0503020204020204" pitchFamily="34" charset="-122"/>
                <a:ea typeface="Microsoft YaHei" panose="020B0503020204020204" pitchFamily="34" charset="-122"/>
              </a:rPr>
              <a:t>创新创业风险的来源</a:t>
            </a:r>
          </a:p>
        </p:txBody>
      </p:sp>
      <p:sp>
        <p:nvSpPr>
          <p:cNvPr id="5" name="object 25">
            <a:extLst>
              <a:ext uri="{FF2B5EF4-FFF2-40B4-BE49-F238E27FC236}">
                <a16:creationId xmlns:a16="http://schemas.microsoft.com/office/drawing/2014/main" id="{1842AD04-318B-F3AE-98AB-6D892B3937E3}"/>
              </a:ext>
            </a:extLst>
          </p:cNvPr>
          <p:cNvSpPr txBox="1"/>
          <p:nvPr/>
        </p:nvSpPr>
        <p:spPr>
          <a:xfrm>
            <a:off x="281354" y="1323191"/>
            <a:ext cx="11629292" cy="5330827"/>
          </a:xfrm>
          <a:prstGeom prst="roundRect">
            <a:avLst/>
          </a:prstGeom>
          <a:solidFill>
            <a:schemeClr val="bg1"/>
          </a:solidFill>
        </p:spPr>
        <p:txBody>
          <a:bodyPr wrap="square" lIns="0" tIns="0" rIns="0" bIns="0">
            <a:noAutofit/>
          </a:bodyPr>
          <a:lstStyle>
            <a:defPPr>
              <a:defRPr lang="en-US"/>
            </a:defPPr>
            <a:lvl1pPr marR="179970" indent="457200">
              <a:lnSpc>
                <a:spcPct val="150000"/>
              </a:lnSpc>
              <a:defRPr sz="2000" b="1">
                <a:solidFill>
                  <a:schemeClr val="accent3"/>
                </a:solidFill>
                <a:latin typeface="Microsoft YaHei" panose="020B0503020204020204" pitchFamily="34" charset="-122"/>
                <a:ea typeface="Microsoft YaHei" panose="020B0503020204020204" pitchFamily="34" charset="-122"/>
              </a:defRPr>
            </a:lvl1pPr>
          </a:lstStyle>
          <a:p>
            <a:r>
              <a:rPr lang="en-US" altLang="zh-CN" sz="2400" dirty="0"/>
              <a:t>1.</a:t>
            </a:r>
            <a:r>
              <a:rPr lang="zh-CN" altLang="en-US" sz="2400" dirty="0"/>
              <a:t>融资缺口</a:t>
            </a:r>
          </a:p>
          <a:p>
            <a:r>
              <a:rPr lang="zh-CN" altLang="en-US" b="0" dirty="0">
                <a:solidFill>
                  <a:schemeClr val="tx1"/>
                </a:solidFill>
              </a:rPr>
              <a:t>融资缺口存在于学术支持和商业支持之间，是研究基金和投资基金之间的断层。</a:t>
            </a:r>
          </a:p>
          <a:p>
            <a:r>
              <a:rPr lang="en-US" altLang="zh-CN" sz="2400" dirty="0"/>
              <a:t>2.</a:t>
            </a:r>
            <a:r>
              <a:rPr lang="zh-CN" altLang="en-US" sz="2400" dirty="0"/>
              <a:t>研究缺口</a:t>
            </a:r>
            <a:endParaRPr lang="en-US" altLang="zh-CN" sz="2400" dirty="0"/>
          </a:p>
          <a:p>
            <a:r>
              <a:rPr lang="zh-CN" altLang="en-US" b="0" dirty="0">
                <a:solidFill>
                  <a:schemeClr val="tx1"/>
                </a:solidFill>
              </a:rPr>
              <a:t>研究缺口主要存在于创新创业者仅凭个人兴趣做的研究判断和基于市场潜力的判断之间。</a:t>
            </a:r>
          </a:p>
          <a:p>
            <a:r>
              <a:rPr lang="en-US" altLang="zh-CN" sz="2400" dirty="0"/>
              <a:t>3.</a:t>
            </a:r>
            <a:r>
              <a:rPr lang="zh-CN" altLang="en-US" sz="2400" dirty="0"/>
              <a:t>信息和信任缺口</a:t>
            </a:r>
            <a:endParaRPr lang="en-US" altLang="zh-CN" sz="2400" dirty="0"/>
          </a:p>
          <a:p>
            <a:r>
              <a:rPr lang="zh-CN" altLang="en-US" b="0" dirty="0">
                <a:solidFill>
                  <a:schemeClr val="tx1"/>
                </a:solidFill>
              </a:rPr>
              <a:t>信息和信任缺口存在于技术专家和管理者（投资者）之间。在创新创业活动中，存在两种不同类型的人：一是技术专家，二是管理者（投资者）。</a:t>
            </a:r>
            <a:endParaRPr lang="en-US" altLang="zh-CN" b="0" dirty="0">
              <a:solidFill>
                <a:schemeClr val="tx1"/>
              </a:solidFill>
            </a:endParaRPr>
          </a:p>
          <a:p>
            <a:r>
              <a:rPr lang="zh-CN" altLang="en-US" b="0" dirty="0">
                <a:solidFill>
                  <a:schemeClr val="tx1"/>
                </a:solidFill>
              </a:rPr>
              <a:t>技术专家会提供可靠的技术信息，管理者（投资者）会采用一定的管理模式。两者在实际工作中有时会因岗位的信息差异而产生意见分歧。</a:t>
            </a:r>
          </a:p>
          <a:p>
            <a:endParaRPr lang="zh-CN" altLang="en-US" b="0" dirty="0">
              <a:solidFill>
                <a:schemeClr val="tx1"/>
              </a:solidFill>
            </a:endParaRPr>
          </a:p>
        </p:txBody>
      </p:sp>
    </p:spTree>
    <p:extLst>
      <p:ext uri="{BB962C8B-B14F-4D97-AF65-F5344CB8AC3E}">
        <p14:creationId xmlns:p14="http://schemas.microsoft.com/office/powerpoint/2010/main" val="419509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341F9-AE4B-97E0-0710-41EA7771E03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43DAEE2-262E-7972-5FBD-434F03D96AC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7.1.2</a:t>
            </a:r>
            <a:r>
              <a:rPr lang="zh-CN" altLang="en-US" sz="3200" dirty="0">
                <a:solidFill>
                  <a:schemeClr val="tx1"/>
                </a:solidFill>
                <a:latin typeface="Microsoft YaHei" panose="020B0503020204020204" pitchFamily="34" charset="-122"/>
                <a:ea typeface="Microsoft YaHei" panose="020B0503020204020204" pitchFamily="34" charset="-122"/>
              </a:rPr>
              <a:t>创新创业风险的来源</a:t>
            </a:r>
          </a:p>
        </p:txBody>
      </p:sp>
      <p:sp>
        <p:nvSpPr>
          <p:cNvPr id="5" name="object 25">
            <a:extLst>
              <a:ext uri="{FF2B5EF4-FFF2-40B4-BE49-F238E27FC236}">
                <a16:creationId xmlns:a16="http://schemas.microsoft.com/office/drawing/2014/main" id="{05BF95C8-B7DE-39F7-0B3B-8A58E6F142CC}"/>
              </a:ext>
            </a:extLst>
          </p:cNvPr>
          <p:cNvSpPr txBox="1"/>
          <p:nvPr/>
        </p:nvSpPr>
        <p:spPr>
          <a:xfrm>
            <a:off x="281354" y="1323191"/>
            <a:ext cx="11629292" cy="5330827"/>
          </a:xfrm>
          <a:prstGeom prst="roundRect">
            <a:avLst/>
          </a:prstGeom>
          <a:solidFill>
            <a:schemeClr val="bg1"/>
          </a:solidFill>
        </p:spPr>
        <p:txBody>
          <a:bodyPr wrap="square" lIns="0" tIns="0" rIns="0" bIns="0">
            <a:noAutofit/>
          </a:bodyPr>
          <a:lstStyle>
            <a:defPPr>
              <a:defRPr lang="en-US"/>
            </a:defPPr>
            <a:lvl1pPr marR="179970" indent="457200">
              <a:lnSpc>
                <a:spcPct val="150000"/>
              </a:lnSpc>
              <a:defRPr sz="2000" b="1">
                <a:solidFill>
                  <a:schemeClr val="accent3"/>
                </a:solidFill>
                <a:latin typeface="Microsoft YaHei" panose="020B0503020204020204" pitchFamily="34" charset="-122"/>
                <a:ea typeface="Microsoft YaHei" panose="020B0503020204020204" pitchFamily="34" charset="-122"/>
              </a:defRPr>
            </a:lvl1pPr>
          </a:lstStyle>
          <a:p>
            <a:r>
              <a:rPr lang="en-US" altLang="zh-CN" sz="2400" dirty="0"/>
              <a:t>4.</a:t>
            </a:r>
            <a:r>
              <a:rPr lang="zh-CN" altLang="en-US" sz="2400" dirty="0"/>
              <a:t>资源缺口</a:t>
            </a:r>
            <a:endParaRPr lang="en-US" altLang="zh-CN" sz="2400" dirty="0"/>
          </a:p>
          <a:p>
            <a:r>
              <a:rPr lang="zh-CN" altLang="en-US" b="0" dirty="0">
                <a:solidFill>
                  <a:schemeClr val="tx1"/>
                </a:solidFill>
              </a:rPr>
              <a:t>资源与创业者之间的关系就如同颜料、画笔与艺术家之间的关系。没有了颜料、画笔，艺术家即使有了构思也无法实现。创新创业也是如此，没有所需的资源，创新创业者将一筹莫展，创新创业也就无从谈起。</a:t>
            </a:r>
          </a:p>
          <a:p>
            <a:r>
              <a:rPr lang="en-US" altLang="zh-CN" sz="2400" dirty="0"/>
              <a:t>5.</a:t>
            </a:r>
            <a:r>
              <a:rPr lang="zh-CN" altLang="en-US" sz="2400" dirty="0"/>
              <a:t>管理缺口</a:t>
            </a:r>
            <a:endParaRPr lang="en-US" altLang="zh-CN" sz="2400" dirty="0"/>
          </a:p>
          <a:p>
            <a:r>
              <a:rPr lang="zh-CN" altLang="en-US" b="0" dirty="0">
                <a:solidFill>
                  <a:schemeClr val="tx1"/>
                </a:solidFill>
              </a:rPr>
              <a:t>创新创业者不一定是出色的企业家，他不一定具备出色的管理才能。创新创业活动主要有两种：</a:t>
            </a:r>
            <a:endParaRPr lang="en-US" altLang="zh-CN" b="0" dirty="0">
              <a:solidFill>
                <a:schemeClr val="tx1"/>
              </a:solidFill>
            </a:endParaRPr>
          </a:p>
          <a:p>
            <a:r>
              <a:rPr lang="zh-CN" altLang="en-US" b="0" dirty="0">
                <a:solidFill>
                  <a:schemeClr val="tx1"/>
                </a:solidFill>
              </a:rPr>
              <a:t>一是创新创业者利用某一新技术进行创业，他可能是技术方面的专业人才，但他却不一定具备管理才能，此时，管理缺口形成；</a:t>
            </a:r>
            <a:endParaRPr lang="en-US" altLang="zh-CN" b="0" dirty="0">
              <a:solidFill>
                <a:schemeClr val="tx1"/>
              </a:solidFill>
            </a:endParaRPr>
          </a:p>
          <a:p>
            <a:r>
              <a:rPr lang="zh-CN" altLang="en-US" b="0" dirty="0">
                <a:solidFill>
                  <a:schemeClr val="tx1"/>
                </a:solidFill>
              </a:rPr>
              <a:t>二是创新创业者往往有某种“奇思妙想”，可能是一个新的商业点子，但他在整体规划上不具备相应的才能，或不擅长管理具体的实务，此时，管理缺口也会形成。</a:t>
            </a:r>
          </a:p>
          <a:p>
            <a:endParaRPr lang="zh-CN" altLang="en-US" b="0" dirty="0">
              <a:solidFill>
                <a:schemeClr val="tx1"/>
              </a:solidFill>
            </a:endParaRPr>
          </a:p>
        </p:txBody>
      </p:sp>
    </p:spTree>
    <p:extLst>
      <p:ext uri="{BB962C8B-B14F-4D97-AF65-F5344CB8AC3E}">
        <p14:creationId xmlns:p14="http://schemas.microsoft.com/office/powerpoint/2010/main" val="17754019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1.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863"/>
  <p:tag name="OP_SCP_COMPONENT_INFO" val="{&quot;title&quot;:&quot;阴影1项纯文本PPT组件&quot;,&quot;description&quot;:&quot;阴影1项纯文本PPT组件：阴影设计，单项纯文本展示，信息展示直观美观。&quot;,&quot;keywords&quot;:[&quot;阴影&quot;,&quot;1项&quot;,&quot;纯文本&quot;,&quot;PPT组件&quot;],&quot;labels&quot;:[]}"/>
  <p:tag name="OP_SCP_GROUP_ID" val="ee6fcdf2-527b-e652-1f2e-c5c167e81693"/>
  <p:tag name="OP_SCP_ITEM_COUNT" val="1"/>
</p:tagLst>
</file>

<file path=ppt/tags/tag1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01 / 添加标题"/>
</p:tagLst>
</file>

<file path=ppt/tags/tag13.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14.xml><?xml version="1.0" encoding="utf-8"?>
<p:tagLst xmlns:a="http://schemas.openxmlformats.org/drawingml/2006/main" xmlns:r="http://schemas.openxmlformats.org/officeDocument/2006/relationships" xmlns:p="http://schemas.openxmlformats.org/presentationml/2006/main">
  <p:tag name="OP_SCP_ITEM_INDEX" val="1"/>
</p:tagLst>
</file>

<file path=ppt/tags/tag15.xml><?xml version="1.0" encoding="utf-8"?>
<p:tagLst xmlns:a="http://schemas.openxmlformats.org/drawingml/2006/main" xmlns:r="http://schemas.openxmlformats.org/officeDocument/2006/relationships" xmlns:p="http://schemas.openxmlformats.org/presentationml/2006/main">
  <p:tag name="OP_SCP_ITEM_INDEX" val="1"/>
</p:tagLst>
</file>

<file path=ppt/tags/tag16.xml><?xml version="1.0" encoding="utf-8"?>
<p:tagLst xmlns:a="http://schemas.openxmlformats.org/drawingml/2006/main" xmlns:r="http://schemas.openxmlformats.org/officeDocument/2006/relationships" xmlns:p="http://schemas.openxmlformats.org/presentationml/2006/main">
  <p:tag name="OP_SCP_ITEM_INDEX" val="1"/>
</p:tagLst>
</file>

<file path=ppt/tags/tag17.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486"/>
  <p:tag name="OP_SCP_COMPONENT_INFO" val="{&quot;title&quot;:&quot;多色渐变4项PPT列表&quot;,&quot;description&quot;:&quot;多色渐变4项PPT列表&quot;,&quot;keywords&quot;:[&quot;多色&quot;,&quot;渐变&quot;,&quot;4项&quot;,&quot;PPT&quot;,&quot;列表&quot;],&quot;labels&quot;:[]}"/>
  <p:tag name="OP_SCP_GROUP_ID" val="8a70b1ff-0c54-6975-5b5f-1f46ad64963e"/>
  <p:tag name="OP_SCP_ITEM_COUNT" val="4"/>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xml><?xml version="1.0" encoding="utf-8"?>
<p:tagLst xmlns:a="http://schemas.openxmlformats.org/drawingml/2006/main" xmlns:r="http://schemas.openxmlformats.org/officeDocument/2006/relationships"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293.3106335208922,&quot;left&quot;:69.99842519685043,&quot;top&quot;:217.7499964003676,&quot;width&quot;:366.451574803149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04"/>
</p:tagLst>
</file>

<file path=ppt/tags/tag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03"/>
</p:tagLst>
</file>

<file path=ppt/tags/tag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heme/theme1.xml><?xml version="1.0" encoding="utf-8"?>
<a:theme xmlns:a="http://schemas.openxmlformats.org/drawingml/2006/main" name="Designed by OfficePLUS">
  <a:themeElements>
    <a:clrScheme name="iSlide">
      <a:dk1>
        <a:srgbClr val="2F2F2F"/>
      </a:dk1>
      <a:lt1>
        <a:srgbClr val="FFFFFF"/>
      </a:lt1>
      <a:dk2>
        <a:srgbClr val="778495"/>
      </a:dk2>
      <a:lt2>
        <a:srgbClr val="F0F0F0"/>
      </a:lt2>
      <a:accent1>
        <a:srgbClr val="EDB01B"/>
      </a:accent1>
      <a:accent2>
        <a:srgbClr val="87C59E"/>
      </a:accent2>
      <a:accent3>
        <a:srgbClr val="D08A20"/>
      </a:accent3>
      <a:accent4>
        <a:srgbClr val="A3A5A6"/>
      </a:accent4>
      <a:accent5>
        <a:srgbClr val="6D7171"/>
      </a:accent5>
      <a:accent6>
        <a:srgbClr val="575555"/>
      </a:accent6>
      <a:hlink>
        <a:srgbClr val="F84D4D"/>
      </a:hlink>
      <a:folHlink>
        <a:srgbClr val="979797"/>
      </a:folHlink>
    </a:clrScheme>
    <a:fontScheme name="iSlide">
      <a:majorFont>
        <a:latin typeface="Arial"/>
        <a:ea typeface="微软雅黑"/>
        <a:cs typeface=""/>
      </a:majorFont>
      <a:minorFont>
        <a:latin typeface="Arial"/>
        <a:ea typeface="微软雅黑"/>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Slid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2755</TotalTime>
  <Words>5911</Words>
  <Application>Microsoft Office PowerPoint</Application>
  <PresentationFormat>宽屏</PresentationFormat>
  <Paragraphs>316</Paragraphs>
  <Slides>52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52</vt:i4>
      </vt:variant>
    </vt:vector>
  </HeadingPairs>
  <TitlesOfParts>
    <vt:vector size="58" baseType="lpstr">
      <vt:lpstr>等线</vt:lpstr>
      <vt:lpstr>Microsoft YaHei</vt:lpstr>
      <vt:lpstr>系统字体常规体</vt:lpstr>
      <vt:lpstr>Arial</vt:lpstr>
      <vt:lpstr>Wingdings</vt:lpstr>
      <vt:lpstr>Designed by OfficePLUS</vt:lpstr>
      <vt:lpstr>项目7 创新创业风险 防范</vt:lpstr>
      <vt:lpstr>PowerPoint 演示文稿</vt:lpstr>
      <vt:lpstr>项目概述</vt:lpstr>
      <vt:lpstr>学习目标</vt:lpstr>
      <vt:lpstr>创业快讯</vt:lpstr>
      <vt:lpstr>7.1 创新创业风险认知</vt:lpstr>
      <vt:lpstr>7.1.1创新创业风险概述</vt:lpstr>
      <vt:lpstr>7.1.2创新创业风险的来源</vt:lpstr>
      <vt:lpstr>7.1.2创新创业风险的来源</vt:lpstr>
      <vt:lpstr>7.1.3创新创业风险的基本特征</vt:lpstr>
      <vt:lpstr>7.1.3创新创业风险的基本特征</vt:lpstr>
      <vt:lpstr>7.1.3创新创业风险的基本特征</vt:lpstr>
      <vt:lpstr>7.1.4创新创业风险的识别方法</vt:lpstr>
      <vt:lpstr>7.1.4创新创业风险的识别方法</vt:lpstr>
      <vt:lpstr>7.1.4创新创业风险的识别方法</vt:lpstr>
      <vt:lpstr>7.1.4创新创业风险的识别方法</vt:lpstr>
      <vt:lpstr>7.1.4创新创业风险的识别方法</vt:lpstr>
      <vt:lpstr>7.1.4创新创业风险的识别方法</vt:lpstr>
      <vt:lpstr>实践案例</vt:lpstr>
      <vt:lpstr>实践案例</vt:lpstr>
      <vt:lpstr>实践案例</vt:lpstr>
      <vt:lpstr>实践活动</vt:lpstr>
      <vt:lpstr>实践活动</vt:lpstr>
      <vt:lpstr>7.2 六种常见的创新创业风险</vt:lpstr>
      <vt:lpstr>7.2.1项目风险</vt:lpstr>
      <vt:lpstr>7.2.1项目风险</vt:lpstr>
      <vt:lpstr>7.2.2财务风险</vt:lpstr>
      <vt:lpstr>7.2.2财务风险</vt:lpstr>
      <vt:lpstr>7.2.2财务风险</vt:lpstr>
      <vt:lpstr>7.2.2财务风险</vt:lpstr>
      <vt:lpstr>7.2.2财务风险</vt:lpstr>
      <vt:lpstr>7.2.3营销风险</vt:lpstr>
      <vt:lpstr>7.2.3营销风险</vt:lpstr>
      <vt:lpstr>7.2.3营销风险</vt:lpstr>
      <vt:lpstr>7.2.3营销风险</vt:lpstr>
      <vt:lpstr>7.2.4管理风险</vt:lpstr>
      <vt:lpstr>7.2.4管理风险</vt:lpstr>
      <vt:lpstr>7.2.4管理风险</vt:lpstr>
      <vt:lpstr>7.2.4管理风险</vt:lpstr>
      <vt:lpstr>7.2.4管理风险</vt:lpstr>
      <vt:lpstr>7.2.4管理风险</vt:lpstr>
      <vt:lpstr>7.2.4管理风险</vt:lpstr>
      <vt:lpstr>7.2.4管理风险</vt:lpstr>
      <vt:lpstr>7.2.4管理风险</vt:lpstr>
      <vt:lpstr>7.2.5注册公司风险</vt:lpstr>
      <vt:lpstr>7.2.5注册公司风险</vt:lpstr>
      <vt:lpstr>7.2.6市场风险</vt:lpstr>
      <vt:lpstr>7.2.6市场风险</vt:lpstr>
      <vt:lpstr>课后思考</vt:lpstr>
      <vt:lpstr>实践活动</vt:lpstr>
      <vt:lpstr>实践活动</vt:lpstr>
      <vt:lpstr>感谢聆听</vt:lpstr>
    </vt:vector>
  </TitlesOfParts>
  <Company>OfficePLUS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游 于</cp:lastModifiedBy>
  <cp:revision>161</cp:revision>
  <cp:lastPrinted>2024-05-16T16:00:00Z</cp:lastPrinted>
  <dcterms:created xsi:type="dcterms:W3CDTF">2024-05-16T16:00:00Z</dcterms:created>
  <dcterms:modified xsi:type="dcterms:W3CDTF">2025-03-21T04:12:03Z</dcterms:modified>
</cp:coreProperties>
</file>