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8" r:id="rId4"/>
    <p:sldId id="319" r:id="rId5"/>
    <p:sldId id="320" r:id="rId6"/>
    <p:sldId id="258" r:id="rId7"/>
    <p:sldId id="308" r:id="rId8"/>
    <p:sldId id="352" r:id="rId9"/>
    <p:sldId id="344" r:id="rId10"/>
    <p:sldId id="353" r:id="rId11"/>
    <p:sldId id="354" r:id="rId12"/>
    <p:sldId id="334" r:id="rId13"/>
    <p:sldId id="311" r:id="rId14"/>
    <p:sldId id="355" r:id="rId15"/>
    <p:sldId id="345" r:id="rId16"/>
    <p:sldId id="356" r:id="rId17"/>
    <p:sldId id="357" r:id="rId18"/>
    <p:sldId id="358" r:id="rId19"/>
    <p:sldId id="359" r:id="rId20"/>
    <p:sldId id="331" r:id="rId21"/>
    <p:sldId id="346" r:id="rId22"/>
    <p:sldId id="360" r:id="rId23"/>
    <p:sldId id="391" r:id="rId24"/>
    <p:sldId id="361" r:id="rId25"/>
    <p:sldId id="362" r:id="rId26"/>
    <p:sldId id="363" r:id="rId27"/>
    <p:sldId id="347" r:id="rId28"/>
    <p:sldId id="365" r:id="rId29"/>
    <p:sldId id="366" r:id="rId30"/>
    <p:sldId id="348" r:id="rId31"/>
    <p:sldId id="367" r:id="rId32"/>
    <p:sldId id="368" r:id="rId33"/>
    <p:sldId id="337" r:id="rId34"/>
    <p:sldId id="317" r:id="rId35"/>
    <p:sldId id="341" r:id="rId36"/>
    <p:sldId id="369" r:id="rId37"/>
    <p:sldId id="370" r:id="rId38"/>
    <p:sldId id="351" r:id="rId39"/>
    <p:sldId id="392" r:id="rId40"/>
    <p:sldId id="393" r:id="rId41"/>
    <p:sldId id="394" r:id="rId42"/>
    <p:sldId id="395" r:id="rId43"/>
    <p:sldId id="375" r:id="rId44"/>
    <p:sldId id="376" r:id="rId45"/>
    <p:sldId id="390" r:id="rId46"/>
    <p:sldId id="377" r:id="rId47"/>
    <p:sldId id="389" r:id="rId48"/>
    <p:sldId id="349" r:id="rId49"/>
    <p:sldId id="385" r:id="rId50"/>
    <p:sldId id="386" r:id="rId51"/>
    <p:sldId id="387" r:id="rId52"/>
    <p:sldId id="388" r:id="rId53"/>
    <p:sldId id="378" r:id="rId54"/>
    <p:sldId id="316" r:id="rId55"/>
    <p:sldId id="379" r:id="rId56"/>
    <p:sldId id="330" r:id="rId57"/>
    <p:sldId id="278" r:id="rId58"/>
  </p:sldIdLst>
  <p:sldSz cx="12192000" cy="6858000"/>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C2"/>
    <a:srgbClr val="F2C353"/>
    <a:srgbClr val="FAE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86483" autoAdjust="0"/>
  </p:normalViewPr>
  <p:slideViewPr>
    <p:cSldViewPr snapToGrid="0" showGuides="1">
      <p:cViewPr varScale="1">
        <p:scale>
          <a:sx n="96" d="100"/>
          <a:sy n="96" d="100"/>
        </p:scale>
        <p:origin x="176" y="6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3#1">
  <dgm:title val=""/>
  <dgm:desc val=""/>
  <dgm:catLst>
    <dgm:cat type="accent1" pri="11300"/>
  </dgm:catLst>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0">
    <dgm:fillClrLst meth="repeat">
      <a:schemeClr val="accent1">
        <a:shade val="80000"/>
      </a:schemeClr>
    </dgm:fillClrLst>
    <dgm:linClrLst meth="repeat">
      <a:schemeClr val="lt1"/>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6749C0C-5F0E-4A26-8507-9496D89F284E}" type="doc">
      <dgm:prSet loTypeId="urn:microsoft.com/office/officeart/2005/8/layout/vList2#1" loCatId="list" qsTypeId="urn:microsoft.com/office/officeart/2005/8/quickstyle/simple5#1" qsCatId="simple" csTypeId="urn:microsoft.com/office/officeart/2005/8/colors/accent1_3#1" csCatId="accent1" phldr="1"/>
      <dgm:spPr/>
      <dgm:t>
        <a:bodyPr/>
        <a:lstStyle/>
        <a:p>
          <a:endParaRPr lang="zh-CN" altLang="en-US"/>
        </a:p>
      </dgm:t>
    </dgm:pt>
    <dgm:pt modelId="{AF2EC2C4-C957-4B72-AAC7-51490611E807}">
      <dgm:prSet phldrT="[文本]" custT="1"/>
      <dgm:spPr/>
      <dgm:t>
        <a:bodyPr/>
        <a:lstStyle/>
        <a:p>
          <a:r>
            <a:rPr lang="zh-CN" altLang="zh-CN" sz="2400" b="1" dirty="0">
              <a:latin typeface="微软雅黑" panose="020B0503020204020204" pitchFamily="34" charset="-122"/>
              <a:ea typeface="微软雅黑" panose="020B0503020204020204" pitchFamily="34" charset="-122"/>
              <a:sym typeface="宋体" panose="02010600030101010101" pitchFamily="2" charset="-122"/>
            </a:rPr>
            <a:t>创业者应该善于发现外部机会，发掘自身的能力和资源，充分利用市场机会启动创业并谋求发展空间。</a:t>
          </a:r>
        </a:p>
      </dgm:t>
    </dgm:pt>
    <dgm:pt modelId="{6B034766-B200-42C5-AF4E-3C2718355AED}" type="parTrans" cxnId="{13948B1F-6294-4C98-A698-E1F991380599}">
      <dgm:prSet/>
      <dgm:spPr/>
      <dgm:t>
        <a:bodyPr/>
        <a:lstStyle/>
        <a:p>
          <a:endParaRPr lang="zh-CN" altLang="en-US"/>
        </a:p>
      </dgm:t>
    </dgm:pt>
    <dgm:pt modelId="{05B30434-966A-4EBA-BB4E-90FB9E74659B}" type="sibTrans" cxnId="{13948B1F-6294-4C98-A698-E1F991380599}">
      <dgm:prSet/>
      <dgm:spPr/>
      <dgm:t>
        <a:bodyPr/>
        <a:lstStyle/>
        <a:p>
          <a:endParaRPr lang="zh-CN" altLang="en-US"/>
        </a:p>
      </dgm:t>
    </dgm:pt>
    <dgm:pt modelId="{64367EE6-42BF-4750-8A4C-520B610EF42A}">
      <dgm:prSet phldrT="[文本]" custT="1"/>
      <dgm:spPr/>
      <dgm:t>
        <a:bodyPr/>
        <a:lstStyle/>
        <a:p>
          <a:r>
            <a:rPr lang="zh-CN" altLang="zh-CN" sz="2400" b="1" dirty="0">
              <a:latin typeface="微软雅黑" panose="020B0503020204020204" pitchFamily="34" charset="-122"/>
              <a:ea typeface="微软雅黑" panose="020B0503020204020204" pitchFamily="34" charset="-122"/>
              <a:sym typeface="宋体" panose="02010600030101010101" pitchFamily="2" charset="-122"/>
            </a:rPr>
            <a:t>创业者应该组建团队，通过团队的力量开展创业。</a:t>
          </a:r>
        </a:p>
      </dgm:t>
    </dgm:pt>
    <dgm:pt modelId="{7827A5F1-4DAF-4216-8C66-A1B1C82D4A62}" type="parTrans" cxnId="{34985454-B86B-47F7-A95A-FE8276A82E73}">
      <dgm:prSet/>
      <dgm:spPr/>
      <dgm:t>
        <a:bodyPr/>
        <a:lstStyle/>
        <a:p>
          <a:endParaRPr lang="zh-CN" altLang="en-US"/>
        </a:p>
      </dgm:t>
    </dgm:pt>
    <dgm:pt modelId="{7E86D96B-B18E-4C2A-8DC4-E0931A25DB89}" type="sibTrans" cxnId="{34985454-B86B-47F7-A95A-FE8276A82E73}">
      <dgm:prSet/>
      <dgm:spPr/>
      <dgm:t>
        <a:bodyPr/>
        <a:lstStyle/>
        <a:p>
          <a:endParaRPr lang="zh-CN" altLang="en-US"/>
        </a:p>
      </dgm:t>
    </dgm:pt>
    <dgm:pt modelId="{E709DCA6-B3BC-4DE2-9C64-8EF3B726840F}">
      <dgm:prSet phldrT="[文本]" custT="1"/>
      <dgm:spPr/>
      <dgm:t>
        <a:bodyPr/>
        <a:lstStyle/>
        <a:p>
          <a:r>
            <a:rPr lang="zh-CN" altLang="zh-CN" sz="2400" b="1" dirty="0">
              <a:latin typeface="微软雅黑" panose="020B0503020204020204" pitchFamily="34" charset="-122"/>
              <a:ea typeface="微软雅黑" panose="020B0503020204020204" pitchFamily="34" charset="-122"/>
              <a:sym typeface="宋体" panose="02010600030101010101" pitchFamily="2" charset="-122"/>
            </a:rPr>
            <a:t>创业者是将劳动、资本、土地这三项生产要素结合起来生产第四项要素的人。</a:t>
          </a:r>
        </a:p>
      </dgm:t>
    </dgm:pt>
    <dgm:pt modelId="{EEADFA6E-752F-422D-9385-31460B4D4FEF}" type="parTrans" cxnId="{0CF8BF76-1126-455F-B981-24BBCBC17DD3}">
      <dgm:prSet/>
      <dgm:spPr/>
      <dgm:t>
        <a:bodyPr/>
        <a:lstStyle/>
        <a:p>
          <a:endParaRPr lang="zh-CN" altLang="en-US"/>
        </a:p>
      </dgm:t>
    </dgm:pt>
    <dgm:pt modelId="{81B4640B-0674-4889-98BF-4EF1BE08EE2E}" type="sibTrans" cxnId="{0CF8BF76-1126-455F-B981-24BBCBC17DD3}">
      <dgm:prSet/>
      <dgm:spPr/>
      <dgm:t>
        <a:bodyPr/>
        <a:lstStyle/>
        <a:p>
          <a:endParaRPr lang="zh-CN" altLang="en-US"/>
        </a:p>
      </dgm:t>
    </dgm:pt>
    <dgm:pt modelId="{C74733E7-D066-4FAF-A3E9-FE399B96EC5C}" type="pres">
      <dgm:prSet presAssocID="{06749C0C-5F0E-4A26-8507-9496D89F284E}" presName="linear" presStyleCnt="0">
        <dgm:presLayoutVars>
          <dgm:animLvl val="lvl"/>
          <dgm:resizeHandles val="exact"/>
        </dgm:presLayoutVars>
      </dgm:prSet>
      <dgm:spPr/>
    </dgm:pt>
    <dgm:pt modelId="{E024B65F-B7B1-4AF1-B9CA-6F2A0927CED0}" type="pres">
      <dgm:prSet presAssocID="{AF2EC2C4-C957-4B72-AAC7-51490611E807}" presName="parentText" presStyleLbl="node1" presStyleIdx="0" presStyleCnt="3" custLinFactNeighborX="210" custLinFactNeighborY="-1729">
        <dgm:presLayoutVars>
          <dgm:chMax val="0"/>
          <dgm:bulletEnabled val="1"/>
        </dgm:presLayoutVars>
      </dgm:prSet>
      <dgm:spPr/>
    </dgm:pt>
    <dgm:pt modelId="{C53F7786-E991-4549-B417-4B3BB7789564}" type="pres">
      <dgm:prSet presAssocID="{05B30434-966A-4EBA-BB4E-90FB9E74659B}" presName="spacer" presStyleCnt="0"/>
      <dgm:spPr/>
    </dgm:pt>
    <dgm:pt modelId="{93F171B5-4E64-40CA-AF6C-A5D2B3BEC788}" type="pres">
      <dgm:prSet presAssocID="{64367EE6-42BF-4750-8A4C-520B610EF42A}" presName="parentText" presStyleLbl="node1" presStyleIdx="1" presStyleCnt="3">
        <dgm:presLayoutVars>
          <dgm:chMax val="0"/>
          <dgm:bulletEnabled val="1"/>
        </dgm:presLayoutVars>
      </dgm:prSet>
      <dgm:spPr/>
    </dgm:pt>
    <dgm:pt modelId="{C88E696B-CB9B-4B47-B74B-8A47A8D31EE4}" type="pres">
      <dgm:prSet presAssocID="{7E86D96B-B18E-4C2A-8DC4-E0931A25DB89}" presName="spacer" presStyleCnt="0"/>
      <dgm:spPr/>
    </dgm:pt>
    <dgm:pt modelId="{03CD2076-DA02-4C9B-870E-B54F797A1ABB}" type="pres">
      <dgm:prSet presAssocID="{E709DCA6-B3BC-4DE2-9C64-8EF3B726840F}" presName="parentText" presStyleLbl="node1" presStyleIdx="2" presStyleCnt="3">
        <dgm:presLayoutVars>
          <dgm:chMax val="0"/>
          <dgm:bulletEnabled val="1"/>
        </dgm:presLayoutVars>
      </dgm:prSet>
      <dgm:spPr/>
    </dgm:pt>
  </dgm:ptLst>
  <dgm:cxnLst>
    <dgm:cxn modelId="{1D70B70C-065E-4099-8FD6-8F40E00CE9C7}" type="presOf" srcId="{64367EE6-42BF-4750-8A4C-520B610EF42A}" destId="{93F171B5-4E64-40CA-AF6C-A5D2B3BEC788}" srcOrd="0" destOrd="0" presId="urn:microsoft.com/office/officeart/2005/8/layout/vList2#1"/>
    <dgm:cxn modelId="{13948B1F-6294-4C98-A698-E1F991380599}" srcId="{06749C0C-5F0E-4A26-8507-9496D89F284E}" destId="{AF2EC2C4-C957-4B72-AAC7-51490611E807}" srcOrd="0" destOrd="0" parTransId="{6B034766-B200-42C5-AF4E-3C2718355AED}" sibTransId="{05B30434-966A-4EBA-BB4E-90FB9E74659B}"/>
    <dgm:cxn modelId="{34985454-B86B-47F7-A95A-FE8276A82E73}" srcId="{06749C0C-5F0E-4A26-8507-9496D89F284E}" destId="{64367EE6-42BF-4750-8A4C-520B610EF42A}" srcOrd="1" destOrd="0" parTransId="{7827A5F1-4DAF-4216-8C66-A1B1C82D4A62}" sibTransId="{7E86D96B-B18E-4C2A-8DC4-E0931A25DB89}"/>
    <dgm:cxn modelId="{38DD6E57-C19E-45D9-AD57-8963EF298F29}" type="presOf" srcId="{E709DCA6-B3BC-4DE2-9C64-8EF3B726840F}" destId="{03CD2076-DA02-4C9B-870E-B54F797A1ABB}" srcOrd="0" destOrd="0" presId="urn:microsoft.com/office/officeart/2005/8/layout/vList2#1"/>
    <dgm:cxn modelId="{0CF8BF76-1126-455F-B981-24BBCBC17DD3}" srcId="{06749C0C-5F0E-4A26-8507-9496D89F284E}" destId="{E709DCA6-B3BC-4DE2-9C64-8EF3B726840F}" srcOrd="2" destOrd="0" parTransId="{EEADFA6E-752F-422D-9385-31460B4D4FEF}" sibTransId="{81B4640B-0674-4889-98BF-4EF1BE08EE2E}"/>
    <dgm:cxn modelId="{30FF23AE-7D0E-489B-A8DB-67FE37FE6E16}" type="presOf" srcId="{06749C0C-5F0E-4A26-8507-9496D89F284E}" destId="{C74733E7-D066-4FAF-A3E9-FE399B96EC5C}" srcOrd="0" destOrd="0" presId="urn:microsoft.com/office/officeart/2005/8/layout/vList2#1"/>
    <dgm:cxn modelId="{9D02C0F0-6EC1-4C44-B782-3B950E76FEC4}" type="presOf" srcId="{AF2EC2C4-C957-4B72-AAC7-51490611E807}" destId="{E024B65F-B7B1-4AF1-B9CA-6F2A0927CED0}" srcOrd="0" destOrd="0" presId="urn:microsoft.com/office/officeart/2005/8/layout/vList2#1"/>
    <dgm:cxn modelId="{2BE88A39-ABD2-4402-9DEE-1D77093C7969}" type="presParOf" srcId="{C74733E7-D066-4FAF-A3E9-FE399B96EC5C}" destId="{E024B65F-B7B1-4AF1-B9CA-6F2A0927CED0}" srcOrd="0" destOrd="0" presId="urn:microsoft.com/office/officeart/2005/8/layout/vList2#1"/>
    <dgm:cxn modelId="{12F02583-986D-1F42-8C7F-426F5425A63F}" type="presParOf" srcId="{C74733E7-D066-4FAF-A3E9-FE399B96EC5C}" destId="{C53F7786-E991-4549-B417-4B3BB7789564}" srcOrd="1" destOrd="0" presId="urn:microsoft.com/office/officeart/2005/8/layout/vList2#1"/>
    <dgm:cxn modelId="{50328068-8085-4129-ABE0-FFC8FD965340}" type="presParOf" srcId="{C74733E7-D066-4FAF-A3E9-FE399B96EC5C}" destId="{93F171B5-4E64-40CA-AF6C-A5D2B3BEC788}" srcOrd="2" destOrd="0" presId="urn:microsoft.com/office/officeart/2005/8/layout/vList2#1"/>
    <dgm:cxn modelId="{3C98D6C8-62B3-0548-A655-6FB8C9A9CFEF}" type="presParOf" srcId="{C74733E7-D066-4FAF-A3E9-FE399B96EC5C}" destId="{C88E696B-CB9B-4B47-B74B-8A47A8D31EE4}" srcOrd="3" destOrd="0" presId="urn:microsoft.com/office/officeart/2005/8/layout/vList2#1"/>
    <dgm:cxn modelId="{1118DE9A-323C-4B5F-A662-081277B044C1}" type="presParOf" srcId="{C74733E7-D066-4FAF-A3E9-FE399B96EC5C}" destId="{03CD2076-DA02-4C9B-870E-B54F797A1ABB}" srcOrd="4"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24B65F-B7B1-4AF1-B9CA-6F2A0927CED0}">
      <dsp:nvSpPr>
        <dsp:cNvPr id="0" name=""/>
        <dsp:cNvSpPr/>
      </dsp:nvSpPr>
      <dsp:spPr bwMode="white">
        <a:xfrm>
          <a:off x="0" y="30"/>
          <a:ext cx="10940674" cy="895872"/>
        </a:xfrm>
        <a:prstGeom prst="round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zh-CN" sz="2400" b="1" kern="1200" dirty="0">
              <a:latin typeface="微软雅黑" panose="020B0503020204020204" pitchFamily="34" charset="-122"/>
              <a:ea typeface="微软雅黑" panose="020B0503020204020204" pitchFamily="34" charset="-122"/>
              <a:sym typeface="宋体" panose="02010600030101010101" pitchFamily="2" charset="-122"/>
            </a:rPr>
            <a:t>创业者应该善于发现外部机会，发掘自身的能力和资源，充分利用市场机会启动创业并谋求发展空间。</a:t>
          </a:r>
        </a:p>
      </dsp:txBody>
      <dsp:txXfrm>
        <a:off x="43733" y="43763"/>
        <a:ext cx="10853208" cy="808406"/>
      </dsp:txXfrm>
    </dsp:sp>
    <dsp:sp modelId="{93F171B5-4E64-40CA-AF6C-A5D2B3BEC788}">
      <dsp:nvSpPr>
        <dsp:cNvPr id="0" name=""/>
        <dsp:cNvSpPr/>
      </dsp:nvSpPr>
      <dsp:spPr bwMode="white">
        <a:xfrm>
          <a:off x="0" y="906288"/>
          <a:ext cx="10940674" cy="895872"/>
        </a:xfrm>
        <a:prstGeom prst="roundRect">
          <a:avLst/>
        </a:prstGeom>
        <a:gradFill rotWithShape="0">
          <a:gsLst>
            <a:gs pos="0">
              <a:schemeClr val="accent1">
                <a:shade val="80000"/>
                <a:hueOff val="-231940"/>
                <a:satOff val="-814"/>
                <a:lumOff val="15207"/>
                <a:alphaOff val="0"/>
                <a:satMod val="103000"/>
                <a:lumMod val="102000"/>
                <a:tint val="94000"/>
              </a:schemeClr>
            </a:gs>
            <a:gs pos="50000">
              <a:schemeClr val="accent1">
                <a:shade val="80000"/>
                <a:hueOff val="-231940"/>
                <a:satOff val="-814"/>
                <a:lumOff val="15207"/>
                <a:alphaOff val="0"/>
                <a:satMod val="110000"/>
                <a:lumMod val="100000"/>
                <a:shade val="100000"/>
              </a:schemeClr>
            </a:gs>
            <a:gs pos="100000">
              <a:schemeClr val="accent1">
                <a:shade val="80000"/>
                <a:hueOff val="-231940"/>
                <a:satOff val="-814"/>
                <a:lumOff val="152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zh-CN" sz="2400" b="1" kern="1200" dirty="0">
              <a:latin typeface="微软雅黑" panose="020B0503020204020204" pitchFamily="34" charset="-122"/>
              <a:ea typeface="微软雅黑" panose="020B0503020204020204" pitchFamily="34" charset="-122"/>
              <a:sym typeface="宋体" panose="02010600030101010101" pitchFamily="2" charset="-122"/>
            </a:rPr>
            <a:t>创业者应该组建团队，通过团队的力量开展创业。</a:t>
          </a:r>
        </a:p>
      </dsp:txBody>
      <dsp:txXfrm>
        <a:off x="43733" y="950021"/>
        <a:ext cx="10853208" cy="808406"/>
      </dsp:txXfrm>
    </dsp:sp>
    <dsp:sp modelId="{03CD2076-DA02-4C9B-870E-B54F797A1ABB}">
      <dsp:nvSpPr>
        <dsp:cNvPr id="0" name=""/>
        <dsp:cNvSpPr/>
      </dsp:nvSpPr>
      <dsp:spPr bwMode="white">
        <a:xfrm>
          <a:off x="0" y="1812370"/>
          <a:ext cx="10940674" cy="895872"/>
        </a:xfrm>
        <a:prstGeom prst="roundRect">
          <a:avLst/>
        </a:prstGeom>
        <a:gradFill rotWithShape="0">
          <a:gsLst>
            <a:gs pos="0">
              <a:schemeClr val="accent1">
                <a:shade val="80000"/>
                <a:hueOff val="-463880"/>
                <a:satOff val="-1629"/>
                <a:lumOff val="30414"/>
                <a:alphaOff val="0"/>
                <a:satMod val="103000"/>
                <a:lumMod val="102000"/>
                <a:tint val="94000"/>
              </a:schemeClr>
            </a:gs>
            <a:gs pos="50000">
              <a:schemeClr val="accent1">
                <a:shade val="80000"/>
                <a:hueOff val="-463880"/>
                <a:satOff val="-1629"/>
                <a:lumOff val="30414"/>
                <a:alphaOff val="0"/>
                <a:satMod val="110000"/>
                <a:lumMod val="100000"/>
                <a:shade val="100000"/>
              </a:schemeClr>
            </a:gs>
            <a:gs pos="100000">
              <a:schemeClr val="accent1">
                <a:shade val="80000"/>
                <a:hueOff val="-463880"/>
                <a:satOff val="-1629"/>
                <a:lumOff val="3041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zh-CN" sz="2400" b="1" kern="1200" dirty="0">
              <a:latin typeface="微软雅黑" panose="020B0503020204020204" pitchFamily="34" charset="-122"/>
              <a:ea typeface="微软雅黑" panose="020B0503020204020204" pitchFamily="34" charset="-122"/>
              <a:sym typeface="宋体" panose="02010600030101010101" pitchFamily="2" charset="-122"/>
            </a:rPr>
            <a:t>创业者是将劳动、资本、土地这三项生产要素结合起来生产第四项要素的人。</a:t>
          </a:r>
        </a:p>
      </dsp:txBody>
      <dsp:txXfrm>
        <a:off x="43733" y="1856103"/>
        <a:ext cx="10853208" cy="808406"/>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grpSp>
          <p:nvGrpSpPr>
            <p:cNvPr id="17" name="组合 16"/>
            <p:cNvGrpSpPr/>
            <p:nvPr/>
          </p:nvGrpSpPr>
          <p:grpSpPr>
            <a:xfrm>
              <a:off x="0" y="0"/>
              <a:ext cx="12192000" cy="6858000"/>
              <a:chOff x="0" y="-1"/>
              <a:chExt cx="12192000" cy="6858000"/>
            </a:xfrm>
          </p:grpSpPr>
          <p:sp>
            <p:nvSpPr>
              <p:cNvPr id="21" name="矩形 20"/>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29" name="图片 28"/>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26" name="任意多边形: 形状 2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6" name="任意多边形: 形状 5"/>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ctrTitle" hasCustomPrompt="1"/>
          </p:nvPr>
        </p:nvSpPr>
        <p:spPr>
          <a:xfrm>
            <a:off x="660400" y="1079500"/>
            <a:ext cx="6769099" cy="24384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9" name="副标题 8"/>
          <p:cNvSpPr>
            <a:spLocks noGrp="1"/>
          </p:cNvSpPr>
          <p:nvPr>
            <p:ph type="subTitle" sz="quarter" idx="1" hasCustomPrompt="1"/>
          </p:nvPr>
        </p:nvSpPr>
        <p:spPr>
          <a:xfrm>
            <a:off x="660401" y="3624064"/>
            <a:ext cx="3759199" cy="63500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lvl1pPr marL="0" indent="0" algn="ctr">
              <a:lnSpc>
                <a:spcPct val="100000"/>
              </a:lnSpc>
              <a:buNone/>
              <a:defRPr lang="en-US" sz="2000" dirty="0">
                <a:solidFill>
                  <a:schemeClr val="tx1"/>
                </a:solidFill>
                <a:latin typeface="+mj-lt"/>
              </a:defRPr>
            </a:lvl1pPr>
          </a:lstStyle>
          <a:p>
            <a:pPr lvl="0"/>
            <a:r>
              <a:rPr lang="en-US"/>
              <a:t>Click to add subtitle</a:t>
            </a:r>
          </a:p>
        </p:txBody>
      </p:sp>
      <p:sp>
        <p:nvSpPr>
          <p:cNvPr id="4" name="文本占位符 3"/>
          <p:cNvSpPr>
            <a:spLocks noGrp="1"/>
          </p:cNvSpPr>
          <p:nvPr>
            <p:ph type="body" sz="quarter" idx="13" hasCustomPrompt="1"/>
          </p:nvPr>
        </p:nvSpPr>
        <p:spPr>
          <a:xfrm>
            <a:off x="660400" y="5313402"/>
            <a:ext cx="4530725"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0" y="5590401"/>
            <a:ext cx="4530725"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内容占位符 2"/>
          <p:cNvSpPr>
            <a:spLocks noGrp="1"/>
          </p:cNvSpPr>
          <p:nvPr>
            <p:ph idx="1" hasCustomPrompt="1"/>
          </p:nvPr>
        </p:nvSpPr>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grpSp>
        <p:nvGrpSpPr>
          <p:cNvPr id="7" name="组合 6"/>
          <p:cNvGrpSpPr/>
          <p:nvPr/>
        </p:nvGrpSpPr>
        <p:grpSpPr>
          <a:xfrm>
            <a:off x="0" y="0"/>
            <a:ext cx="12192000" cy="6858000"/>
            <a:chOff x="0" y="0"/>
            <a:chExt cx="12192000" cy="6858000"/>
          </a:xfrm>
        </p:grpSpPr>
      </p:grpSp>
      <p:sp>
        <p:nvSpPr>
          <p:cNvPr id="2" name="标题 1"/>
          <p:cNvSpPr>
            <a:spLocks noGrp="1"/>
          </p:cNvSpPr>
          <p:nvPr>
            <p:ph type="title" hasCustomPrompt="1"/>
          </p:nvPr>
        </p:nvSpPr>
        <p:spPr>
          <a:xfrm>
            <a:off x="660400" y="1500189"/>
            <a:ext cx="2061861" cy="864515"/>
          </a:xfrm>
          <a:prstGeom prst="rect">
            <a:avLst/>
          </a:prstGeom>
          <a:noFill/>
        </p:spPr>
        <p:txBody>
          <a:bodyPr anchor="t" anchorCtr="0">
            <a:normAutofit/>
          </a:bodyPr>
          <a:lstStyle>
            <a:lvl1pPr algn="r">
              <a:defRPr sz="2800">
                <a:solidFill>
                  <a:schemeClr val="accent1"/>
                </a:solidFill>
              </a:defRPr>
            </a:lvl1pPr>
          </a:lstStyle>
          <a:p>
            <a:pPr lvl="0"/>
            <a:r>
              <a:rPr lang="en-US"/>
              <a:t>Agenda</a:t>
            </a:r>
          </a:p>
        </p:txBody>
      </p:sp>
      <p:sp>
        <p:nvSpPr>
          <p:cNvPr id="3" name="内容占位符 2"/>
          <p:cNvSpPr>
            <a:spLocks noGrp="1"/>
          </p:cNvSpPr>
          <p:nvPr>
            <p:ph sz="quarter" idx="1" hasCustomPrompt="1"/>
          </p:nvPr>
        </p:nvSpPr>
        <p:spPr>
          <a:xfrm>
            <a:off x="2970377" y="1500189"/>
            <a:ext cx="7799223" cy="4633912"/>
          </a:xfrm>
        </p:spPr>
        <p:txBody>
          <a:bodyPr numCol="1"/>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13" name="组合 12"/>
          <p:cNvGrpSpPr/>
          <p:nvPr/>
        </p:nvGrpSpPr>
        <p:grpSpPr>
          <a:xfrm flipH="1">
            <a:off x="0" y="0"/>
            <a:ext cx="12192000" cy="6858000"/>
            <a:chOff x="0" y="0"/>
            <a:chExt cx="12192000" cy="6858000"/>
          </a:xfrm>
        </p:grpSpPr>
        <p:grpSp>
          <p:nvGrpSpPr>
            <p:cNvPr id="14" name="组合 13"/>
            <p:cNvGrpSpPr/>
            <p:nvPr/>
          </p:nvGrpSpPr>
          <p:grpSpPr>
            <a:xfrm>
              <a:off x="0" y="0"/>
              <a:ext cx="12192000" cy="6858000"/>
              <a:chOff x="0" y="-1"/>
              <a:chExt cx="12192000" cy="6858000"/>
            </a:xfrm>
          </p:grpSpPr>
          <p:sp>
            <p:nvSpPr>
              <p:cNvPr id="20" name="矩形 19"/>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5" name="图片 14"/>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6" name="任意多边形: 形状 15"/>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8" name="任意多边形: 形状 17"/>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5740400" y="1944146"/>
            <a:ext cx="5778500" cy="1252969"/>
          </a:xfrm>
          <a:prstGeom prst="rect">
            <a:avLst/>
          </a:prstGeom>
        </p:spPr>
        <p:txBody>
          <a:bodyPr>
            <a:normAutofit/>
          </a:bodyPr>
          <a:lstStyle>
            <a:lvl1pPr algn="l">
              <a:lnSpc>
                <a:spcPct val="100000"/>
              </a:lnSpc>
              <a:defRPr sz="3200">
                <a:solidFill>
                  <a:schemeClr val="accent1"/>
                </a:solidFill>
              </a:defRPr>
            </a:lvl1pPr>
          </a:lstStyle>
          <a:p>
            <a:pPr lvl="0"/>
            <a:r>
              <a:rPr lang="en-US"/>
              <a:t>Click to add title</a:t>
            </a:r>
          </a:p>
        </p:txBody>
      </p:sp>
      <p:sp>
        <p:nvSpPr>
          <p:cNvPr id="25" name="文本占位符 24"/>
          <p:cNvSpPr>
            <a:spLocks noGrp="1"/>
          </p:cNvSpPr>
          <p:nvPr>
            <p:ph type="body" sz="quarter" idx="1" hasCustomPrompt="1"/>
          </p:nvPr>
        </p:nvSpPr>
        <p:spPr>
          <a:xfrm>
            <a:off x="5740400" y="3319791"/>
            <a:ext cx="5778500" cy="1594064"/>
          </a:xfrm>
          <a:prstGeom prst="rect">
            <a:avLst/>
          </a:prstGeom>
        </p:spPr>
        <p:txBody>
          <a:bodyPr anchor="t">
            <a:normAutofit/>
          </a:bodyPr>
          <a:lstStyle>
            <a:lvl1pPr marL="0" indent="0" algn="l">
              <a:lnSpc>
                <a:spcPct val="120000"/>
              </a:lnSpc>
              <a:buFont typeface="+mj-lt"/>
              <a:buNone/>
              <a:defRPr sz="2000" b="0">
                <a:solidFill>
                  <a:schemeClr val="tx1"/>
                </a:solidFill>
                <a:latin typeface="+mn-lt"/>
              </a:defRPr>
            </a:lvl1pPr>
          </a:lstStyle>
          <a:p>
            <a:pPr lvl="0"/>
            <a:r>
              <a:rPr lang="en-US"/>
              <a:t>Click to add text</a:t>
            </a:r>
          </a:p>
        </p:txBody>
      </p:sp>
      <p:sp>
        <p:nvSpPr>
          <p:cNvPr id="4" name="日期占位符 3"/>
          <p:cNvSpPr>
            <a:spLocks noGrp="1"/>
          </p:cNvSpPr>
          <p:nvPr>
            <p:ph type="dt" sz="half" idx="10"/>
          </p:nvPr>
        </p:nvSpPr>
        <p:spPr/>
        <p:txBody>
          <a:bodyPr/>
          <a:lstStyle/>
          <a:p>
            <a:fld id="{2A27A813-B2FD-42E1-9222-83B574E99074}" type="datetime1">
              <a:rPr lang="zh-CN" altLang="en-US" smtClean="0"/>
              <a:t>2025/3/15</a:t>
            </a:fld>
            <a:endParaRPr lang="en-US" altLang="zh-CN"/>
          </a:p>
        </p:txBody>
      </p:sp>
      <p:sp>
        <p:nvSpPr>
          <p:cNvPr id="6" name="页脚占位符 5"/>
          <p:cNvSpPr>
            <a:spLocks noGrp="1"/>
          </p:cNvSpPr>
          <p:nvPr>
            <p:ph type="ftr" sz="quarter" idx="11"/>
          </p:nvPr>
        </p:nvSpPr>
        <p:spPr/>
        <p:txBody>
          <a:bodyPr/>
          <a:lstStyle/>
          <a:p>
            <a:r>
              <a:rPr lang="af-ZA" altLang="zh-CN"/>
              <a:t>OfficePLUS</a:t>
            </a:r>
            <a:endParaRPr lang="zh-CN" altLang="en-US"/>
          </a:p>
        </p:txBody>
      </p:sp>
      <p:sp>
        <p:nvSpPr>
          <p:cNvPr id="8" name="灯片编号占位符 7"/>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pPr lvl="0"/>
            <a:r>
              <a:rPr lang="en-US"/>
              <a:t>Click to add title</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bg>
      <p:bgPr>
        <a:gradFill>
          <a:gsLst>
            <a:gs pos="88000">
              <a:schemeClr val="accent1">
                <a:lumMod val="20000"/>
                <a:lumOff val="80000"/>
              </a:schemeClr>
            </a:gs>
            <a:gs pos="0">
              <a:schemeClr val="accent1">
                <a:lumMod val="20000"/>
                <a:lumOff val="80000"/>
              </a:schemeClr>
            </a:gs>
            <a:gs pos="24000">
              <a:schemeClr val="bg1"/>
            </a:gs>
          </a:gsLst>
          <a:lin ang="8100000" scaled="1"/>
        </a:gradFill>
        <a:effectLst/>
      </p:bgPr>
    </p:bg>
    <p:spTree>
      <p:nvGrpSpPr>
        <p:cNvPr id="1" name=""/>
        <p:cNvGrpSpPr/>
        <p:nvPr/>
      </p:nvGrpSpPr>
      <p:grpSpPr>
        <a:xfrm>
          <a:off x="0" y="0"/>
          <a:ext cx="0" cy="0"/>
          <a:chOff x="0" y="0"/>
          <a:chExt cx="0" cy="0"/>
        </a:xfrm>
      </p:grpSpPr>
      <p:grpSp>
        <p:nvGrpSpPr>
          <p:cNvPr id="9" name="组合 8"/>
          <p:cNvGrpSpPr/>
          <p:nvPr/>
        </p:nvGrpSpPr>
        <p:grpSpPr>
          <a:xfrm>
            <a:off x="0" y="0"/>
            <a:ext cx="12192000" cy="6858000"/>
            <a:chOff x="0" y="0"/>
            <a:chExt cx="12192000" cy="6858000"/>
          </a:xfrm>
        </p:grpSpPr>
        <p:grpSp>
          <p:nvGrpSpPr>
            <p:cNvPr id="13" name="组合 12"/>
            <p:cNvGrpSpPr/>
            <p:nvPr/>
          </p:nvGrpSpPr>
          <p:grpSpPr>
            <a:xfrm>
              <a:off x="0" y="0"/>
              <a:ext cx="12192000" cy="6858000"/>
              <a:chOff x="0" y="-1"/>
              <a:chExt cx="12192000" cy="6858000"/>
            </a:xfrm>
          </p:grpSpPr>
          <p:sp>
            <p:nvSpPr>
              <p:cNvPr id="19" name="矩形 18"/>
              <p:cNvSpPr/>
              <p:nvPr/>
            </p:nvSpPr>
            <p:spPr>
              <a:xfrm>
                <a:off x="3291296" y="-1"/>
                <a:ext cx="8900704" cy="6858000"/>
              </a:xfrm>
              <a:prstGeom prst="rect">
                <a:avLst/>
              </a:prstGeom>
              <a:gradFill flip="none" rotWithShape="1">
                <a:gsLst>
                  <a:gs pos="46000">
                    <a:schemeClr val="accent1">
                      <a:lumMod val="20000"/>
                      <a:lumOff val="80000"/>
                      <a:alpha val="0"/>
                    </a:schemeClr>
                  </a:gs>
                  <a:gs pos="100000">
                    <a:schemeClr val="accent1">
                      <a:lumMod val="60000"/>
                      <a:lumOff val="40000"/>
                    </a:schemeClr>
                  </a:gs>
                  <a:gs pos="72000">
                    <a:schemeClr val="accent1">
                      <a:lumMod val="20000"/>
                      <a:lumOff val="80000"/>
                      <a:alpha val="61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srcRect l="24067" t="49629"/>
              <a:stretch>
                <a:fillRect/>
              </a:stretch>
            </p:blipFill>
            <p:spPr>
              <a:xfrm>
                <a:off x="0" y="0"/>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grpSp>
        <p:pic>
          <p:nvPicPr>
            <p:cNvPr id="14" name="图片 13"/>
            <p:cNvPicPr>
              <a:picLocks noChangeAspect="1"/>
            </p:cNvPicPr>
            <p:nvPr/>
          </p:nvPicPr>
          <p:blipFill>
            <a:blip r:embed="rId2"/>
            <a:srcRect l="24067" t="49629"/>
            <a:stretch>
              <a:fillRect/>
            </a:stretch>
          </p:blipFill>
          <p:spPr>
            <a:xfrm flipV="1">
              <a:off x="0" y="4011292"/>
              <a:ext cx="4291326" cy="2846708"/>
            </a:xfrm>
            <a:custGeom>
              <a:avLst/>
              <a:gdLst>
                <a:gd name="connsiteX0" fmla="*/ 0 w 4291326"/>
                <a:gd name="connsiteY0" fmla="*/ 0 h 2846708"/>
                <a:gd name="connsiteX1" fmla="*/ 4291326 w 4291326"/>
                <a:gd name="connsiteY1" fmla="*/ 0 h 2846708"/>
                <a:gd name="connsiteX2" fmla="*/ 4291326 w 4291326"/>
                <a:gd name="connsiteY2" fmla="*/ 2846708 h 2846708"/>
                <a:gd name="connsiteX3" fmla="*/ 0 w 4291326"/>
                <a:gd name="connsiteY3" fmla="*/ 2846708 h 2846708"/>
              </a:gdLst>
              <a:ahLst/>
              <a:cxnLst>
                <a:cxn ang="0">
                  <a:pos x="connsiteX0" y="connsiteY0"/>
                </a:cxn>
                <a:cxn ang="0">
                  <a:pos x="connsiteX1" y="connsiteY1"/>
                </a:cxn>
                <a:cxn ang="0">
                  <a:pos x="connsiteX2" y="connsiteY2"/>
                </a:cxn>
                <a:cxn ang="0">
                  <a:pos x="connsiteX3" y="connsiteY3"/>
                </a:cxn>
              </a:cxnLst>
              <a:rect l="l" t="t" r="r" b="b"/>
              <a:pathLst>
                <a:path w="4291326" h="2846708">
                  <a:moveTo>
                    <a:pt x="0" y="0"/>
                  </a:moveTo>
                  <a:lnTo>
                    <a:pt x="4291326" y="0"/>
                  </a:lnTo>
                  <a:lnTo>
                    <a:pt x="4291326" y="2846708"/>
                  </a:lnTo>
                  <a:lnTo>
                    <a:pt x="0" y="2846708"/>
                  </a:lnTo>
                  <a:close/>
                </a:path>
              </a:pathLst>
            </a:custGeom>
          </p:spPr>
        </p:pic>
        <p:sp>
          <p:nvSpPr>
            <p:cNvPr id="15" name="任意多边形: 形状 14"/>
            <p:cNvSpPr/>
            <p:nvPr/>
          </p:nvSpPr>
          <p:spPr>
            <a:xfrm>
              <a:off x="7534473" y="0"/>
              <a:ext cx="4657527" cy="6858000"/>
            </a:xfrm>
            <a:custGeom>
              <a:avLst/>
              <a:gdLst>
                <a:gd name="connsiteX0" fmla="*/ 1404437 w 4657527"/>
                <a:gd name="connsiteY0" fmla="*/ 0 h 6858000"/>
                <a:gd name="connsiteX1" fmla="*/ 4657527 w 4657527"/>
                <a:gd name="connsiteY1" fmla="*/ 0 h 6858000"/>
                <a:gd name="connsiteX2" fmla="*/ 4657527 w 4657527"/>
                <a:gd name="connsiteY2" fmla="*/ 6858000 h 6858000"/>
                <a:gd name="connsiteX3" fmla="*/ 1404437 w 4657527"/>
                <a:gd name="connsiteY3" fmla="*/ 6858000 h 6858000"/>
                <a:gd name="connsiteX4" fmla="*/ 1270603 w 4657527"/>
                <a:gd name="connsiteY4" fmla="*/ 6717626 h 6858000"/>
                <a:gd name="connsiteX5" fmla="*/ 0 w 4657527"/>
                <a:gd name="connsiteY5" fmla="*/ 3429000 h 6858000"/>
                <a:gd name="connsiteX6" fmla="*/ 1270603 w 4657527"/>
                <a:gd name="connsiteY6" fmla="*/ 140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7527" h="6858000">
                  <a:moveTo>
                    <a:pt x="1404437" y="0"/>
                  </a:moveTo>
                  <a:lnTo>
                    <a:pt x="4657527" y="0"/>
                  </a:lnTo>
                  <a:lnTo>
                    <a:pt x="4657527" y="6858000"/>
                  </a:lnTo>
                  <a:lnTo>
                    <a:pt x="1404437" y="6858000"/>
                  </a:lnTo>
                  <a:lnTo>
                    <a:pt x="1270603" y="6717626"/>
                  </a:lnTo>
                  <a:cubicBezTo>
                    <a:pt x="481155" y="5849040"/>
                    <a:pt x="0" y="4695210"/>
                    <a:pt x="0" y="3429000"/>
                  </a:cubicBezTo>
                  <a:cubicBezTo>
                    <a:pt x="0" y="2162790"/>
                    <a:pt x="481155" y="1008960"/>
                    <a:pt x="1270603" y="140374"/>
                  </a:cubicBezTo>
                  <a:close/>
                </a:path>
              </a:pathLst>
            </a:custGeom>
            <a:gradFill flip="none" rotWithShape="1">
              <a:gsLst>
                <a:gs pos="100000">
                  <a:schemeClr val="accent1">
                    <a:lumMod val="20000"/>
                    <a:lumOff val="80000"/>
                    <a:alpha val="0"/>
                  </a:schemeClr>
                </a:gs>
                <a:gs pos="0">
                  <a:schemeClr val="accent1">
                    <a:lumMod val="20000"/>
                    <a:lumOff val="80000"/>
                    <a:alpha val="15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6203950" y="2336001"/>
              <a:ext cx="5988050" cy="4521999"/>
            </a:xfrm>
            <a:custGeom>
              <a:avLst/>
              <a:gdLst>
                <a:gd name="connsiteX0" fmla="*/ 3559328 w 5988050"/>
                <a:gd name="connsiteY0" fmla="*/ 0 h 4521999"/>
                <a:gd name="connsiteX1" fmla="*/ 5823391 w 5988050"/>
                <a:gd name="connsiteY1" fmla="*/ 812778 h 4521999"/>
                <a:gd name="connsiteX2" fmla="*/ 5988050 w 5988050"/>
                <a:gd name="connsiteY2" fmla="*/ 962430 h 4521999"/>
                <a:gd name="connsiteX3" fmla="*/ 5988050 w 5988050"/>
                <a:gd name="connsiteY3" fmla="*/ 4521999 h 4521999"/>
                <a:gd name="connsiteX4" fmla="*/ 135398 w 5988050"/>
                <a:gd name="connsiteY4" fmla="*/ 4521999 h 4521999"/>
                <a:gd name="connsiteX5" fmla="*/ 72313 w 5988050"/>
                <a:gd name="connsiteY5" fmla="*/ 4276657 h 4521999"/>
                <a:gd name="connsiteX6" fmla="*/ 0 w 5988050"/>
                <a:gd name="connsiteY6" fmla="*/ 3559328 h 4521999"/>
                <a:gd name="connsiteX7" fmla="*/ 3559328 w 5988050"/>
                <a:gd name="connsiteY7" fmla="*/ 0 h 452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8050" h="4521999">
                  <a:moveTo>
                    <a:pt x="3559328" y="0"/>
                  </a:moveTo>
                  <a:cubicBezTo>
                    <a:pt x="4419349" y="0"/>
                    <a:pt x="5208129" y="305019"/>
                    <a:pt x="5823391" y="812778"/>
                  </a:cubicBezTo>
                  <a:lnTo>
                    <a:pt x="5988050" y="962430"/>
                  </a:lnTo>
                  <a:lnTo>
                    <a:pt x="5988050" y="4521999"/>
                  </a:lnTo>
                  <a:lnTo>
                    <a:pt x="135398" y="4521999"/>
                  </a:lnTo>
                  <a:lnTo>
                    <a:pt x="72313" y="4276657"/>
                  </a:lnTo>
                  <a:cubicBezTo>
                    <a:pt x="24900" y="4044954"/>
                    <a:pt x="0" y="3805048"/>
                    <a:pt x="0" y="3559328"/>
                  </a:cubicBezTo>
                  <a:cubicBezTo>
                    <a:pt x="0" y="1593566"/>
                    <a:pt x="1593566" y="0"/>
                    <a:pt x="3559328" y="0"/>
                  </a:cubicBezTo>
                  <a:close/>
                </a:path>
              </a:pathLst>
            </a:custGeom>
            <a:solidFill>
              <a:schemeClr val="accent1">
                <a:lumMod val="20000"/>
                <a:lumOff val="80000"/>
                <a:alpha val="65000"/>
              </a:schemeClr>
            </a:solidFill>
            <a:ln w="15875">
              <a:solidFill>
                <a:schemeClr val="accent3">
                  <a:lumMod val="20000"/>
                  <a:lumOff val="80000"/>
                </a:schemeClr>
              </a:solidFill>
            </a:ln>
          </p:spPr>
          <p:txBody>
            <a:bodyPr vert="horz" wrap="square" lIns="91440" tIns="45720" rIns="91440" bIns="45720" numCol="1" anchor="t" anchorCtr="0" compatLnSpc="1">
              <a:prstTxWarp prst="textNoShape">
                <a:avLst/>
              </a:prstTxWarp>
              <a:noAutofit/>
            </a:bodyPr>
            <a:lstStyle/>
            <a:p>
              <a:pPr lvl="0"/>
              <a:endParaRPr lang="zh-CN" altLang="en-US">
                <a:solidFill>
                  <a:schemeClr val="tx1"/>
                </a:solidFill>
              </a:endParaRPr>
            </a:p>
          </p:txBody>
        </p:sp>
        <p:sp>
          <p:nvSpPr>
            <p:cNvPr id="17" name="任意多边形: 形状 16"/>
            <p:cNvSpPr/>
            <p:nvPr/>
          </p:nvSpPr>
          <p:spPr>
            <a:xfrm>
              <a:off x="310671" y="0"/>
              <a:ext cx="1631126" cy="609661"/>
            </a:xfrm>
            <a:custGeom>
              <a:avLst/>
              <a:gdLst>
                <a:gd name="connsiteX0" fmla="*/ 0 w 1631126"/>
                <a:gd name="connsiteY0" fmla="*/ 0 h 609661"/>
                <a:gd name="connsiteX1" fmla="*/ 1631126 w 1631126"/>
                <a:gd name="connsiteY1" fmla="*/ 0 h 609661"/>
                <a:gd name="connsiteX2" fmla="*/ 1604131 w 1631126"/>
                <a:gd name="connsiteY2" fmla="*/ 86963 h 609661"/>
                <a:gd name="connsiteX3" fmla="*/ 815563 w 1631126"/>
                <a:gd name="connsiteY3" fmla="*/ 609661 h 609661"/>
                <a:gd name="connsiteX4" fmla="*/ 26995 w 1631126"/>
                <a:gd name="connsiteY4" fmla="*/ 86963 h 60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26" h="609661">
                  <a:moveTo>
                    <a:pt x="0" y="0"/>
                  </a:moveTo>
                  <a:lnTo>
                    <a:pt x="1631126" y="0"/>
                  </a:lnTo>
                  <a:lnTo>
                    <a:pt x="1604131" y="86963"/>
                  </a:lnTo>
                  <a:cubicBezTo>
                    <a:pt x="1474210" y="394131"/>
                    <a:pt x="1170056" y="609661"/>
                    <a:pt x="815563" y="609661"/>
                  </a:cubicBezTo>
                  <a:cubicBezTo>
                    <a:pt x="461070" y="609661"/>
                    <a:pt x="156916" y="394131"/>
                    <a:pt x="26995" y="86963"/>
                  </a:cubicBez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2197" y="349959"/>
              <a:ext cx="9319392" cy="6211375"/>
            </a:xfrm>
            <a:prstGeom prst="rect">
              <a:avLst/>
            </a:prstGeom>
          </p:spPr>
        </p:pic>
      </p:grpSp>
      <p:sp>
        <p:nvSpPr>
          <p:cNvPr id="5" name="标题 4"/>
          <p:cNvSpPr>
            <a:spLocks noGrp="1"/>
          </p:cNvSpPr>
          <p:nvPr>
            <p:ph type="title" hasCustomPrompt="1"/>
          </p:nvPr>
        </p:nvSpPr>
        <p:spPr>
          <a:xfrm>
            <a:off x="660401" y="1130300"/>
            <a:ext cx="5956300" cy="2654300"/>
          </a:xfrm>
          <a:prstGeom prst="rect">
            <a:avLst/>
          </a:prstGeom>
        </p:spPr>
        <p:txBody>
          <a:bodyPr wrap="square" anchor="b">
            <a:normAutofit/>
          </a:bodyPr>
          <a:lstStyle>
            <a:lvl1pPr algn="l">
              <a:lnSpc>
                <a:spcPct val="100000"/>
              </a:lnSpc>
              <a:defRPr sz="5400">
                <a:ln w="19050">
                  <a:noFill/>
                </a:ln>
                <a:solidFill>
                  <a:schemeClr val="tx1"/>
                </a:solidFill>
              </a:defRPr>
            </a:lvl1pPr>
          </a:lstStyle>
          <a:p>
            <a:pPr lvl="0"/>
            <a:r>
              <a:rPr lang="en-US"/>
              <a:t>Click to add title</a:t>
            </a:r>
          </a:p>
        </p:txBody>
      </p:sp>
      <p:sp>
        <p:nvSpPr>
          <p:cNvPr id="4" name="文本占位符 3"/>
          <p:cNvSpPr>
            <a:spLocks noGrp="1"/>
          </p:cNvSpPr>
          <p:nvPr>
            <p:ph type="body" sz="quarter" idx="13" hasCustomPrompt="1"/>
          </p:nvPr>
        </p:nvSpPr>
        <p:spPr>
          <a:xfrm>
            <a:off x="660401" y="5580102"/>
            <a:ext cx="5956300" cy="276999"/>
          </a:xfrm>
          <a:prstGeom prst="rect">
            <a:avLst/>
          </a:prstGeom>
        </p:spPr>
        <p:txBody>
          <a:bodyPr wrap="square" lIns="90000">
            <a:normAutofit/>
          </a:bodyPr>
          <a:lstStyle>
            <a:lvl1pPr marL="0" indent="0" algn="l">
              <a:lnSpc>
                <a:spcPct val="100000"/>
              </a:lnSpc>
              <a:buNone/>
              <a:defRPr sz="1200">
                <a:solidFill>
                  <a:schemeClr val="tx1"/>
                </a:solidFill>
              </a:defRPr>
            </a:lvl1pPr>
          </a:lstStyle>
          <a:p>
            <a:pPr lvl="0"/>
            <a:r>
              <a:rPr lang="en-US"/>
              <a:t>Presenter name</a:t>
            </a:r>
          </a:p>
        </p:txBody>
      </p:sp>
      <p:sp>
        <p:nvSpPr>
          <p:cNvPr id="7" name="文本占位符 6"/>
          <p:cNvSpPr>
            <a:spLocks noGrp="1"/>
          </p:cNvSpPr>
          <p:nvPr>
            <p:ph type="body" sz="quarter" idx="14" hasCustomPrompt="1"/>
          </p:nvPr>
        </p:nvSpPr>
        <p:spPr>
          <a:xfrm>
            <a:off x="660401" y="5857101"/>
            <a:ext cx="5956300" cy="276999"/>
          </a:xfrm>
          <a:prstGeom prst="rect">
            <a:avLst/>
          </a:prstGeom>
        </p:spPr>
        <p:txBody>
          <a:bodyPr wrap="none">
            <a:normAutofit/>
          </a:bodyPr>
          <a:lstStyle>
            <a:lvl1pPr marL="0" indent="0" algn="l">
              <a:lnSpc>
                <a:spcPct val="100000"/>
              </a:lnSpc>
              <a:buNone/>
              <a:defRPr sz="1200">
                <a:solidFill>
                  <a:schemeClr val="tx1"/>
                </a:solidFill>
              </a:defRPr>
            </a:lvl1pPr>
          </a:lstStyle>
          <a:p>
            <a:pPr lvl="0"/>
            <a:r>
              <a:rPr lang="en-US"/>
              <a:t>www.officeplus.cn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 Master">
    <p:bg>
      <p:bgPr>
        <a:gradFill flip="none" rotWithShape="1">
          <a:gsLst>
            <a:gs pos="88000">
              <a:schemeClr val="accent1">
                <a:lumMod val="20000"/>
                <a:lumOff val="80000"/>
              </a:schemeClr>
            </a:gs>
            <a:gs pos="0">
              <a:schemeClr val="accent1">
                <a:lumMod val="20000"/>
                <a:lumOff val="80000"/>
              </a:schemeClr>
            </a:gs>
            <a:gs pos="24000">
              <a:schemeClr val="bg1"/>
            </a:gs>
          </a:gsLst>
          <a:lin ang="81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C8BB1146-E542-4D4E-B8E9-6919A11DDD48}" type="slidenum">
              <a:rPr lang="en-US" smtClean="0"/>
              <a:pPr/>
              <a:t>‹#›</a:t>
            </a:fld>
            <a:endParaRPr lang="en-US"/>
          </a:p>
        </p:txBody>
      </p:sp>
      <p:sp>
        <p:nvSpPr>
          <p:cNvPr id="9" name="任意多边形: 形状 8"/>
          <p:cNvSpPr/>
          <p:nvPr/>
        </p:nvSpPr>
        <p:spPr>
          <a:xfrm flipH="1">
            <a:off x="11309204" y="6088428"/>
            <a:ext cx="882796" cy="769572"/>
          </a:xfrm>
          <a:custGeom>
            <a:avLst/>
            <a:gdLst>
              <a:gd name="connsiteX0" fmla="*/ 5988 w 5988"/>
              <a:gd name="connsiteY0" fmla="*/ 5220 h 5220"/>
              <a:gd name="connsiteX1" fmla="*/ 0 w 5988"/>
              <a:gd name="connsiteY1" fmla="*/ 5220 h 5220"/>
              <a:gd name="connsiteX2" fmla="*/ 2970 w 5988"/>
              <a:gd name="connsiteY2" fmla="*/ 0 h 5220"/>
              <a:gd name="connsiteX3" fmla="*/ 5988 w 5988"/>
              <a:gd name="connsiteY3" fmla="*/ 5220 h 5220"/>
            </a:gdLst>
            <a:ahLst/>
            <a:cxnLst>
              <a:cxn ang="0">
                <a:pos x="connsiteX0" y="connsiteY0"/>
              </a:cxn>
              <a:cxn ang="0">
                <a:pos x="connsiteX1" y="connsiteY1"/>
              </a:cxn>
              <a:cxn ang="0">
                <a:pos x="connsiteX2" y="connsiteY2"/>
              </a:cxn>
              <a:cxn ang="0">
                <a:pos x="connsiteX3" y="connsiteY3"/>
              </a:cxn>
            </a:cxnLst>
            <a:rect l="l" t="t" r="r" b="b"/>
            <a:pathLst>
              <a:path w="5988" h="5220">
                <a:moveTo>
                  <a:pt x="5988" y="5220"/>
                </a:moveTo>
                <a:lnTo>
                  <a:pt x="0" y="5220"/>
                </a:lnTo>
                <a:lnTo>
                  <a:pt x="2970" y="0"/>
                </a:lnTo>
                <a:lnTo>
                  <a:pt x="5988" y="5220"/>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16" name="任意多边形: 形状 15"/>
          <p:cNvSpPr/>
          <p:nvPr/>
        </p:nvSpPr>
        <p:spPr>
          <a:xfrm flipH="1">
            <a:off x="11688291" y="4820436"/>
            <a:ext cx="503709" cy="1760207"/>
          </a:xfrm>
          <a:custGeom>
            <a:avLst/>
            <a:gdLst>
              <a:gd name="connsiteX0" fmla="*/ 0 w 503709"/>
              <a:gd name="connsiteY0" fmla="*/ 0 h 1760207"/>
              <a:gd name="connsiteX1" fmla="*/ 0 w 503709"/>
              <a:gd name="connsiteY1" fmla="*/ 1760207 h 1760207"/>
              <a:gd name="connsiteX2" fmla="*/ 503709 w 503709"/>
              <a:gd name="connsiteY2" fmla="*/ 880211 h 1760207"/>
            </a:gdLst>
            <a:ahLst/>
            <a:cxnLst>
              <a:cxn ang="0">
                <a:pos x="connsiteX0" y="connsiteY0"/>
              </a:cxn>
              <a:cxn ang="0">
                <a:pos x="connsiteX1" y="connsiteY1"/>
              </a:cxn>
              <a:cxn ang="0">
                <a:pos x="connsiteX2" y="connsiteY2"/>
              </a:cxn>
            </a:cxnLst>
            <a:rect l="l" t="t" r="r" b="b"/>
            <a:pathLst>
              <a:path w="503709" h="1760207">
                <a:moveTo>
                  <a:pt x="0" y="0"/>
                </a:moveTo>
                <a:lnTo>
                  <a:pt x="0" y="1760207"/>
                </a:lnTo>
                <a:lnTo>
                  <a:pt x="503709" y="880211"/>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a:solidFill>
                <a:schemeClr val="lt1"/>
              </a:solidFill>
            </a:endParaRPr>
          </a:p>
        </p:txBody>
      </p:sp>
      <p:sp>
        <p:nvSpPr>
          <p:cNvPr id="11" name="任意多边形: 形状 10"/>
          <p:cNvSpPr/>
          <p:nvPr/>
        </p:nvSpPr>
        <p:spPr>
          <a:xfrm flipH="1">
            <a:off x="-1" y="0"/>
            <a:ext cx="723315" cy="12700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82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
        <p:nvSpPr>
          <p:cNvPr id="20" name="任意多边形: 形状 19"/>
          <p:cNvSpPr/>
          <p:nvPr/>
        </p:nvSpPr>
        <p:spPr>
          <a:xfrm>
            <a:off x="359116" y="1"/>
            <a:ext cx="588903" cy="472440"/>
          </a:xfrm>
          <a:custGeom>
            <a:avLst/>
            <a:gdLst>
              <a:gd name="connsiteX0" fmla="*/ 0 w 588903"/>
              <a:gd name="connsiteY0" fmla="*/ 0 h 513373"/>
              <a:gd name="connsiteX1" fmla="*/ 588903 w 588903"/>
              <a:gd name="connsiteY1" fmla="*/ 0 h 513373"/>
              <a:gd name="connsiteX2" fmla="*/ 296812 w 588903"/>
              <a:gd name="connsiteY2" fmla="*/ 513373 h 513373"/>
            </a:gdLst>
            <a:ahLst/>
            <a:cxnLst>
              <a:cxn ang="0">
                <a:pos x="connsiteX0" y="connsiteY0"/>
              </a:cxn>
              <a:cxn ang="0">
                <a:pos x="connsiteX1" y="connsiteY1"/>
              </a:cxn>
              <a:cxn ang="0">
                <a:pos x="connsiteX2" y="connsiteY2"/>
              </a:cxn>
            </a:cxnLst>
            <a:rect l="l" t="t" r="r" b="b"/>
            <a:pathLst>
              <a:path w="588903" h="513373">
                <a:moveTo>
                  <a:pt x="0" y="0"/>
                </a:moveTo>
                <a:lnTo>
                  <a:pt x="588903" y="0"/>
                </a:lnTo>
                <a:lnTo>
                  <a:pt x="296812" y="513373"/>
                </a:lnTo>
                <a:close/>
              </a:path>
            </a:pathLst>
          </a:custGeom>
          <a:gradFill flip="none" rotWithShape="1">
            <a:gsLst>
              <a:gs pos="11000">
                <a:schemeClr val="accent1">
                  <a:lumMod val="60000"/>
                  <a:lumOff val="40000"/>
                </a:schemeClr>
              </a:gs>
              <a:gs pos="100000">
                <a:schemeClr val="accent1">
                  <a:lumMod val="20000"/>
                  <a:lumOff val="80000"/>
                </a:schemeClr>
              </a:gs>
            </a:gsLst>
            <a:path path="circle">
              <a:fillToRect l="100000" t="100000"/>
            </a:path>
            <a:tileRect r="-100000" b="-100000"/>
          </a:gra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lvl="0" algn="ctr"/>
            <a:endParaRPr lang="zh-CN" altLang="en-US">
              <a:solidFill>
                <a:schemeClr val="lt1"/>
              </a:solidFill>
            </a:endParaRPr>
          </a:p>
        </p:txBody>
      </p:sp>
      <p:sp>
        <p:nvSpPr>
          <p:cNvPr id="7" name="任意多边形: 形状 6"/>
          <p:cNvSpPr/>
          <p:nvPr/>
        </p:nvSpPr>
        <p:spPr>
          <a:xfrm flipH="1">
            <a:off x="-4" y="0"/>
            <a:ext cx="435697" cy="2882900"/>
          </a:xfrm>
          <a:custGeom>
            <a:avLst/>
            <a:gdLst>
              <a:gd name="connsiteX0" fmla="*/ 1154330 w 1154330"/>
              <a:gd name="connsiteY0" fmla="*/ 0 h 2026776"/>
              <a:gd name="connsiteX1" fmla="*/ 0 w 1154330"/>
              <a:gd name="connsiteY1" fmla="*/ 0 h 2026776"/>
              <a:gd name="connsiteX2" fmla="*/ 18415 w 1154330"/>
              <a:gd name="connsiteY2" fmla="*/ 39370 h 2026776"/>
              <a:gd name="connsiteX3" fmla="*/ 1154330 w 1154330"/>
              <a:gd name="connsiteY3" fmla="*/ 2026776 h 2026776"/>
            </a:gdLst>
            <a:ahLst/>
            <a:cxnLst>
              <a:cxn ang="0">
                <a:pos x="connsiteX0" y="connsiteY0"/>
              </a:cxn>
              <a:cxn ang="0">
                <a:pos x="connsiteX1" y="connsiteY1"/>
              </a:cxn>
              <a:cxn ang="0">
                <a:pos x="connsiteX2" y="connsiteY2"/>
              </a:cxn>
              <a:cxn ang="0">
                <a:pos x="connsiteX3" y="connsiteY3"/>
              </a:cxn>
            </a:cxnLst>
            <a:rect l="l" t="t" r="r" b="b"/>
            <a:pathLst>
              <a:path w="1154330" h="2026776">
                <a:moveTo>
                  <a:pt x="1154330" y="0"/>
                </a:moveTo>
                <a:lnTo>
                  <a:pt x="0" y="0"/>
                </a:lnTo>
                <a:lnTo>
                  <a:pt x="18415" y="39370"/>
                </a:lnTo>
                <a:lnTo>
                  <a:pt x="1154330" y="2026776"/>
                </a:lnTo>
                <a:close/>
              </a:path>
            </a:pathLst>
          </a:custGeom>
          <a:gradFill flip="none" rotWithShape="1">
            <a:gsLst>
              <a:gs pos="0">
                <a:schemeClr val="accent1">
                  <a:alpha val="15000"/>
                </a:schemeClr>
              </a:gs>
              <a:gs pos="100000">
                <a:schemeClr val="accent1">
                  <a:alpha val="15000"/>
                </a:schemeClr>
              </a:gs>
            </a:gsLst>
            <a:lin ang="5400000" scaled="1"/>
            <a:tileRect/>
          </a:gradFill>
          <a:ln w="19050">
            <a:noFill/>
            <a:round/>
          </a:ln>
        </p:spPr>
        <p:txBody>
          <a:bodyPr vert="horz" wrap="square" lIns="91440" tIns="45720" rIns="91440" bIns="45720" numCol="1" spcCol="0" rtlCol="0" fromWordArt="0" anchor="ctr" anchorCtr="1" forceAA="0" compatLnSpc="1">
            <a:noAutofit/>
          </a:bodyPr>
          <a:lstStyle/>
          <a:p>
            <a:pPr lvl="0" algn="ctr"/>
            <a:endParaRPr lang="zh-CN"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Lst>
  <p:txStyles>
    <p:titleStyle>
      <a:lvl1pPr algn="l" defTabSz="914400" rtl="0" eaLnBrk="1" latinLnBrk="0" hangingPunct="1">
        <a:lnSpc>
          <a:spcPct val="10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hasCustomPrompt="1"/>
          </p:nvPr>
        </p:nvSpPr>
        <p:spPr>
          <a:xfrm>
            <a:off x="660400" y="1079500"/>
            <a:ext cx="6824921" cy="2438400"/>
          </a:xfrm>
        </p:spPr>
        <p:txBody>
          <a:bodyPr anchor="ctr">
            <a:noAutofit/>
          </a:bodyPr>
          <a:lstStyle/>
          <a:p>
            <a:r>
              <a:rPr lang="zh-CN" altLang="en-US" sz="6000" dirty="0">
                <a:solidFill>
                  <a:schemeClr val="accent1"/>
                </a:solidFill>
                <a:latin typeface="Microsoft YaHei" panose="020B0503020204020204" pitchFamily="34" charset="-122"/>
                <a:ea typeface="Microsoft YaHei" panose="020B0503020204020204" pitchFamily="34" charset="-122"/>
              </a:rPr>
              <a:t>项目</a:t>
            </a:r>
            <a:r>
              <a:rPr lang="en-US" altLang="zh-CN" sz="6000" dirty="0">
                <a:solidFill>
                  <a:schemeClr val="accent1"/>
                </a:solidFill>
                <a:latin typeface="Microsoft YaHei" panose="020B0503020204020204" pitchFamily="34" charset="-122"/>
                <a:ea typeface="Microsoft YaHei" panose="020B0503020204020204" pitchFamily="34" charset="-122"/>
              </a:rPr>
              <a:t>2</a:t>
            </a:r>
            <a:br>
              <a:rPr lang="en-US" altLang="zh-CN" sz="6500" dirty="0">
                <a:latin typeface="Microsoft YaHei" panose="020B0503020204020204" pitchFamily="34" charset="-122"/>
                <a:ea typeface="Microsoft YaHei" panose="020B0503020204020204" pitchFamily="34" charset="-122"/>
              </a:rPr>
            </a:br>
            <a:r>
              <a:rPr lang="zh-CN" altLang="en-US" sz="6500" dirty="0">
                <a:latin typeface="Microsoft YaHei" panose="020B0503020204020204" pitchFamily="34" charset="-122"/>
                <a:ea typeface="Microsoft YaHei" panose="020B0503020204020204" pitchFamily="34" charset="-122"/>
              </a:rPr>
              <a:t>创新创业者的素养</a:t>
            </a:r>
            <a:endParaRPr lang="en-US" sz="6500" dirty="0">
              <a:latin typeface="Microsoft YaHei" panose="020B0503020204020204" pitchFamily="34" charset="-122"/>
              <a:ea typeface="Microsoft YaHei" panose="020B0503020204020204" pitchFamily="34" charset="-122"/>
            </a:endParaRPr>
          </a:p>
        </p:txBody>
      </p:sp>
      <p:sp>
        <p:nvSpPr>
          <p:cNvPr id="4" name="文本占位符 3"/>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91BA7-D82D-C84E-3730-FD7E364E471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9B86676-DDF7-2A32-4555-5B1733B2EC82}"/>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2.1.2</a:t>
            </a:r>
            <a:r>
              <a:rPr lang="zh-CN" altLang="en-US" sz="3200" dirty="0">
                <a:solidFill>
                  <a:schemeClr val="tx1"/>
                </a:solidFill>
                <a:latin typeface="Microsoft YaHei" panose="020B0503020204020204" pitchFamily="34" charset="-122"/>
                <a:ea typeface="Microsoft YaHei" panose="020B0503020204020204" pitchFamily="34" charset="-122"/>
              </a:rPr>
              <a:t>创新创业者的共同特质</a:t>
            </a:r>
          </a:p>
        </p:txBody>
      </p:sp>
      <p:sp>
        <p:nvSpPr>
          <p:cNvPr id="124" name="文本框 123">
            <a:extLst>
              <a:ext uri="{FF2B5EF4-FFF2-40B4-BE49-F238E27FC236}">
                <a16:creationId xmlns:a16="http://schemas.microsoft.com/office/drawing/2014/main" id="{2FECA83E-E493-D26A-E199-614B89C50DFA}"/>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具有一定的行业认知</a:t>
            </a:r>
          </a:p>
        </p:txBody>
      </p:sp>
      <p:sp>
        <p:nvSpPr>
          <p:cNvPr id="4" name="文本框 3">
            <a:extLst>
              <a:ext uri="{FF2B5EF4-FFF2-40B4-BE49-F238E27FC236}">
                <a16:creationId xmlns:a16="http://schemas.microsoft.com/office/drawing/2014/main" id="{C7A533C7-55C9-9E53-F3A4-648A9FD4A8D3}"/>
              </a:ext>
            </a:extLst>
          </p:cNvPr>
          <p:cNvSpPr txBox="1"/>
          <p:nvPr/>
        </p:nvSpPr>
        <p:spPr>
          <a:xfrm>
            <a:off x="660400" y="1763922"/>
            <a:ext cx="10642009" cy="1884555"/>
          </a:xfrm>
          <a:prstGeom prst="rect">
            <a:avLst/>
          </a:prstGeom>
          <a:noFill/>
        </p:spPr>
        <p:txBody>
          <a:bodyPr wrap="square">
            <a:spAutoFit/>
          </a:bodyPr>
          <a:lstStyle/>
          <a:p>
            <a:pPr marR="179970" indent="457200">
              <a:lnSpc>
                <a:spcPct val="150000"/>
              </a:lnSpc>
              <a:buNone/>
            </a:pPr>
            <a:r>
              <a:rPr lang="zh-CN" altLang="en-US" sz="2000" spc="-4" dirty="0">
                <a:solidFill>
                  <a:srgbClr val="231F20"/>
                </a:solidFill>
                <a:latin typeface="Microsoft YaHei" panose="020B0503020204020204" pitchFamily="34" charset="-122"/>
                <a:ea typeface="Microsoft YaHei" panose="020B0503020204020204" pitchFamily="34" charset="-122"/>
              </a:rPr>
              <a:t>很多创新创业者之前有过较长时期的职业生涯，积累了较为丰富的从业经验和人生阅历，对所在行业的市场规模、运作规律、技术高度、管理流程都非常熟悉，对行业有深度的思考，有些创新创业者甚至能系统勾画出未来的行业走势。创新创业者只有把握了时代经济的脉搏，才能够站在更高的起点上。</a:t>
            </a:r>
          </a:p>
        </p:txBody>
      </p:sp>
      <p:sp>
        <p:nvSpPr>
          <p:cNvPr id="5" name="文本框 4">
            <a:extLst>
              <a:ext uri="{FF2B5EF4-FFF2-40B4-BE49-F238E27FC236}">
                <a16:creationId xmlns:a16="http://schemas.microsoft.com/office/drawing/2014/main" id="{703DADBD-6B6C-4801-6CE1-82CCD1F205B0}"/>
              </a:ext>
            </a:extLst>
          </p:cNvPr>
          <p:cNvSpPr txBox="1"/>
          <p:nvPr/>
        </p:nvSpPr>
        <p:spPr>
          <a:xfrm>
            <a:off x="830359" y="372983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具有不怕困难的勇气</a:t>
            </a:r>
          </a:p>
        </p:txBody>
      </p:sp>
      <p:sp>
        <p:nvSpPr>
          <p:cNvPr id="6" name="文本框 5">
            <a:extLst>
              <a:ext uri="{FF2B5EF4-FFF2-40B4-BE49-F238E27FC236}">
                <a16:creationId xmlns:a16="http://schemas.microsoft.com/office/drawing/2014/main" id="{00130FDB-CD91-CC72-2302-499182E3BA1C}"/>
              </a:ext>
            </a:extLst>
          </p:cNvPr>
          <p:cNvSpPr txBox="1"/>
          <p:nvPr/>
        </p:nvSpPr>
        <p:spPr>
          <a:xfrm>
            <a:off x="660399" y="4342894"/>
            <a:ext cx="10642009" cy="1884555"/>
          </a:xfrm>
          <a:prstGeom prst="rect">
            <a:avLst/>
          </a:prstGeom>
          <a:noFill/>
        </p:spPr>
        <p:txBody>
          <a:bodyPr wrap="square">
            <a:spAutoFit/>
          </a:bodyPr>
          <a:lstStyle>
            <a:defPPr>
              <a:defRPr lang="en-US"/>
            </a:defPPr>
            <a:lvl1pPr marR="179970" indent="457200">
              <a:lnSpc>
                <a:spcPct val="150000"/>
              </a:lnSpc>
              <a:buNone/>
              <a:defRPr sz="2000" spc="-4">
                <a:solidFill>
                  <a:srgbClr val="231F20"/>
                </a:solidFill>
                <a:latin typeface="Microsoft YaHei" panose="020B0503020204020204" pitchFamily="34" charset="-122"/>
                <a:ea typeface="Microsoft YaHei" panose="020B0503020204020204" pitchFamily="34" charset="-122"/>
              </a:defRPr>
            </a:lvl1pPr>
          </a:lstStyle>
          <a:p>
            <a:r>
              <a:rPr lang="zh-CN" altLang="en-US" dirty="0"/>
              <a:t>有识还需有胆，方可成就伟业。创新创业本身就是一项冒险活动，要有胆量，敢于下注，想赢也敢输，胜利者能够站上人生巅峰，失败者可能多年的努力付诸东流，只能从头再来。创新创业能锻炼人的心志，考验人的心理承受能力。创新创业者需有超乎常人的胆略，敢于尝试别人不敢踏上的道路，能够在未知的天地中搏击、冒险。</a:t>
            </a:r>
          </a:p>
        </p:txBody>
      </p:sp>
    </p:spTree>
    <p:extLst>
      <p:ext uri="{BB962C8B-B14F-4D97-AF65-F5344CB8AC3E}">
        <p14:creationId xmlns:p14="http://schemas.microsoft.com/office/powerpoint/2010/main" val="1927741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19D1A-1B55-8558-4DCB-439BC4862FD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C49F131-B0E5-F5DC-F97C-ABFA702D8E3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2.1.2</a:t>
            </a:r>
            <a:r>
              <a:rPr lang="zh-CN" altLang="en-US" sz="3200" dirty="0">
                <a:solidFill>
                  <a:schemeClr val="tx1"/>
                </a:solidFill>
                <a:latin typeface="Microsoft YaHei" panose="020B0503020204020204" pitchFamily="34" charset="-122"/>
                <a:ea typeface="Microsoft YaHei" panose="020B0503020204020204" pitchFamily="34" charset="-122"/>
              </a:rPr>
              <a:t>创新创业者的共同特质</a:t>
            </a:r>
          </a:p>
        </p:txBody>
      </p:sp>
      <p:grpSp>
        <p:nvGrpSpPr>
          <p:cNvPr id="10" name="组合 9">
            <a:extLst>
              <a:ext uri="{FF2B5EF4-FFF2-40B4-BE49-F238E27FC236}">
                <a16:creationId xmlns:a16="http://schemas.microsoft.com/office/drawing/2014/main" id="{D6FC936A-1026-2568-7841-058123CB584D}"/>
              </a:ext>
            </a:extLst>
          </p:cNvPr>
          <p:cNvGrpSpPr/>
          <p:nvPr/>
        </p:nvGrpSpPr>
        <p:grpSpPr>
          <a:xfrm>
            <a:off x="660400" y="1140222"/>
            <a:ext cx="10642009" cy="1393531"/>
            <a:chOff x="660400" y="1140222"/>
            <a:chExt cx="10642009" cy="1393531"/>
          </a:xfrm>
        </p:grpSpPr>
        <p:sp>
          <p:nvSpPr>
            <p:cNvPr id="124" name="文本框 123">
              <a:extLst>
                <a:ext uri="{FF2B5EF4-FFF2-40B4-BE49-F238E27FC236}">
                  <a16:creationId xmlns:a16="http://schemas.microsoft.com/office/drawing/2014/main" id="{376AB08E-9590-DF12-124A-268D88592260}"/>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具有敏锐感知变化的能力</a:t>
              </a:r>
            </a:p>
          </p:txBody>
        </p:sp>
        <p:sp>
          <p:nvSpPr>
            <p:cNvPr id="4" name="文本框 3">
              <a:extLst>
                <a:ext uri="{FF2B5EF4-FFF2-40B4-BE49-F238E27FC236}">
                  <a16:creationId xmlns:a16="http://schemas.microsoft.com/office/drawing/2014/main" id="{E560B071-30A5-22A6-54DA-D0EB9BCDBCAB}"/>
                </a:ext>
              </a:extLst>
            </p:cNvPr>
            <p:cNvSpPr txBox="1"/>
            <p:nvPr/>
          </p:nvSpPr>
          <p:spPr>
            <a:xfrm>
              <a:off x="660400" y="1572528"/>
              <a:ext cx="10642009" cy="961225"/>
            </a:xfrm>
            <a:prstGeom prst="rect">
              <a:avLst/>
            </a:prstGeom>
            <a:noFill/>
          </p:spPr>
          <p:txBody>
            <a:bodyPr wrap="square">
              <a:spAutoFit/>
            </a:bodyPr>
            <a:lstStyle/>
            <a:p>
              <a:pPr marR="179970" indent="457200">
                <a:lnSpc>
                  <a:spcPct val="150000"/>
                </a:lnSpc>
                <a:buNone/>
              </a:pPr>
              <a:r>
                <a:rPr lang="zh-CN" altLang="en-US" sz="2000" spc="-4" dirty="0">
                  <a:solidFill>
                    <a:srgbClr val="231F20"/>
                  </a:solidFill>
                  <a:latin typeface="Microsoft YaHei" panose="020B0503020204020204" pitchFamily="34" charset="-122"/>
                  <a:ea typeface="Microsoft YaHei" panose="020B0503020204020204" pitchFamily="34" charset="-122"/>
                </a:rPr>
                <a:t>创新创业者能够敏锐地感知身边环境的变化，环境的变化指能影响创新创业的各种外在因素的变化，技术环境变化包括新的科技发明的出现、现有技术的新用途被发现等。</a:t>
              </a:r>
            </a:p>
          </p:txBody>
        </p:sp>
      </p:grpSp>
      <p:grpSp>
        <p:nvGrpSpPr>
          <p:cNvPr id="9" name="组合 8">
            <a:extLst>
              <a:ext uri="{FF2B5EF4-FFF2-40B4-BE49-F238E27FC236}">
                <a16:creationId xmlns:a16="http://schemas.microsoft.com/office/drawing/2014/main" id="{96F34F91-04A1-B63F-65F8-6CA34919AECB}"/>
              </a:ext>
            </a:extLst>
          </p:cNvPr>
          <p:cNvGrpSpPr/>
          <p:nvPr/>
        </p:nvGrpSpPr>
        <p:grpSpPr>
          <a:xfrm>
            <a:off x="660400" y="2796868"/>
            <a:ext cx="10642008" cy="1865824"/>
            <a:chOff x="660400" y="2943020"/>
            <a:chExt cx="10642008" cy="1865824"/>
          </a:xfrm>
        </p:grpSpPr>
        <p:sp>
          <p:nvSpPr>
            <p:cNvPr id="5" name="文本框 4">
              <a:extLst>
                <a:ext uri="{FF2B5EF4-FFF2-40B4-BE49-F238E27FC236}">
                  <a16:creationId xmlns:a16="http://schemas.microsoft.com/office/drawing/2014/main" id="{B6D59048-A197-0761-DED4-C2F9A9E41E76}"/>
                </a:ext>
              </a:extLst>
            </p:cNvPr>
            <p:cNvSpPr txBox="1"/>
            <p:nvPr/>
          </p:nvSpPr>
          <p:spPr>
            <a:xfrm>
              <a:off x="830359" y="2943020"/>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具有打破常规的创新精神</a:t>
              </a:r>
            </a:p>
          </p:txBody>
        </p:sp>
        <p:sp>
          <p:nvSpPr>
            <p:cNvPr id="6" name="文本框 5">
              <a:extLst>
                <a:ext uri="{FF2B5EF4-FFF2-40B4-BE49-F238E27FC236}">
                  <a16:creationId xmlns:a16="http://schemas.microsoft.com/office/drawing/2014/main" id="{F6305E13-29B6-44A9-EA8C-64A7E2387ED5}"/>
                </a:ext>
              </a:extLst>
            </p:cNvPr>
            <p:cNvSpPr txBox="1"/>
            <p:nvPr/>
          </p:nvSpPr>
          <p:spPr>
            <a:xfrm>
              <a:off x="660400" y="3385954"/>
              <a:ext cx="10642008" cy="1422890"/>
            </a:xfrm>
            <a:prstGeom prst="rect">
              <a:avLst/>
            </a:prstGeom>
            <a:noFill/>
          </p:spPr>
          <p:txBody>
            <a:bodyPr wrap="square">
              <a:spAutoFit/>
            </a:bodyPr>
            <a:lstStyle>
              <a:defPPr>
                <a:defRPr lang="en-US"/>
              </a:defPPr>
              <a:lvl1pPr marR="179970" indent="457200">
                <a:lnSpc>
                  <a:spcPct val="150000"/>
                </a:lnSpc>
                <a:buNone/>
                <a:defRPr sz="2000" spc="-4">
                  <a:solidFill>
                    <a:srgbClr val="231F20"/>
                  </a:solidFill>
                  <a:latin typeface="Microsoft YaHei" panose="020B0503020204020204" pitchFamily="34" charset="-122"/>
                  <a:ea typeface="Microsoft YaHei" panose="020B0503020204020204" pitchFamily="34" charset="-122"/>
                </a:defRPr>
              </a:lvl1pPr>
            </a:lstStyle>
            <a:p>
              <a:r>
                <a:rPr lang="zh-CN" altLang="en-US" dirty="0"/>
                <a:t>创业的实质是创造。在整个创新创业过程之中，创新创业者要能够敏锐地发现产品的价值属性和产品在拓展过程中可能带来的实际收益，利用产品在不同方面所呈现出的差异化特点，拉大与其他企业之间的距离。</a:t>
              </a:r>
            </a:p>
          </p:txBody>
        </p:sp>
      </p:grpSp>
      <p:grpSp>
        <p:nvGrpSpPr>
          <p:cNvPr id="8" name="组合 7">
            <a:extLst>
              <a:ext uri="{FF2B5EF4-FFF2-40B4-BE49-F238E27FC236}">
                <a16:creationId xmlns:a16="http://schemas.microsoft.com/office/drawing/2014/main" id="{F1358C8D-27D4-0378-ED08-A7339ACFDB34}"/>
              </a:ext>
            </a:extLst>
          </p:cNvPr>
          <p:cNvGrpSpPr/>
          <p:nvPr/>
        </p:nvGrpSpPr>
        <p:grpSpPr>
          <a:xfrm>
            <a:off x="660399" y="4925807"/>
            <a:ext cx="10642007" cy="1404159"/>
            <a:chOff x="660399" y="4978972"/>
            <a:chExt cx="10642007" cy="1404159"/>
          </a:xfrm>
        </p:grpSpPr>
        <p:sp>
          <p:nvSpPr>
            <p:cNvPr id="3" name="文本框 2">
              <a:extLst>
                <a:ext uri="{FF2B5EF4-FFF2-40B4-BE49-F238E27FC236}">
                  <a16:creationId xmlns:a16="http://schemas.microsoft.com/office/drawing/2014/main" id="{594AD420-B0D0-BFDA-4026-FD4AF79578D5}"/>
                </a:ext>
              </a:extLst>
            </p:cNvPr>
            <p:cNvSpPr txBox="1"/>
            <p:nvPr/>
          </p:nvSpPr>
          <p:spPr>
            <a:xfrm>
              <a:off x="830359" y="497897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7.</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具有成熟的心理品质</a:t>
              </a:r>
            </a:p>
          </p:txBody>
        </p:sp>
        <p:sp>
          <p:nvSpPr>
            <p:cNvPr id="7" name="文本框 6">
              <a:extLst>
                <a:ext uri="{FF2B5EF4-FFF2-40B4-BE49-F238E27FC236}">
                  <a16:creationId xmlns:a16="http://schemas.microsoft.com/office/drawing/2014/main" id="{53F8018A-2CC4-98FD-BB38-0F78854F46A9}"/>
                </a:ext>
              </a:extLst>
            </p:cNvPr>
            <p:cNvSpPr txBox="1"/>
            <p:nvPr/>
          </p:nvSpPr>
          <p:spPr>
            <a:xfrm>
              <a:off x="660399" y="5421906"/>
              <a:ext cx="10642007" cy="961225"/>
            </a:xfrm>
            <a:prstGeom prst="rect">
              <a:avLst/>
            </a:prstGeom>
            <a:noFill/>
          </p:spPr>
          <p:txBody>
            <a:bodyPr wrap="square">
              <a:spAutoFit/>
            </a:bodyPr>
            <a:lstStyle>
              <a:defPPr>
                <a:defRPr lang="en-US"/>
              </a:defPPr>
              <a:lvl1pPr marR="179970" indent="457200">
                <a:lnSpc>
                  <a:spcPct val="150000"/>
                </a:lnSpc>
                <a:buNone/>
                <a:defRPr sz="2000" spc="-4">
                  <a:solidFill>
                    <a:srgbClr val="231F20"/>
                  </a:solidFill>
                  <a:latin typeface="Microsoft YaHei" panose="020B0503020204020204" pitchFamily="34" charset="-122"/>
                  <a:ea typeface="Microsoft YaHei" panose="020B0503020204020204" pitchFamily="34" charset="-122"/>
                </a:defRPr>
              </a:lvl1pPr>
            </a:lstStyle>
            <a:p>
              <a:r>
                <a:rPr lang="zh-CN" altLang="en-US" dirty="0"/>
                <a:t>创新创业是一项非常考验心智的工作，尤其是在初创阶段，创新创业者的体力和脑力都会受到极大的考验。除了拥有健康的身体外，创新创业者还需具备成熟的心理品质。</a:t>
              </a:r>
            </a:p>
          </p:txBody>
        </p:sp>
      </p:grpSp>
    </p:spTree>
    <p:extLst>
      <p:ext uri="{BB962C8B-B14F-4D97-AF65-F5344CB8AC3E}">
        <p14:creationId xmlns:p14="http://schemas.microsoft.com/office/powerpoint/2010/main" val="2040895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871FB-0F62-C52E-38F4-B9607469248C}"/>
            </a:ext>
          </a:extLst>
        </p:cNvPr>
        <p:cNvGrpSpPr/>
        <p:nvPr/>
      </p:nvGrpSpPr>
      <p:grpSpPr>
        <a:xfrm>
          <a:off x="0" y="0"/>
          <a:ext cx="0" cy="0"/>
          <a:chOff x="0" y="0"/>
          <a:chExt cx="0" cy="0"/>
        </a:xfrm>
      </p:grpSpPr>
      <p:sp>
        <p:nvSpPr>
          <p:cNvPr id="3" name="object 4">
            <a:extLst>
              <a:ext uri="{FF2B5EF4-FFF2-40B4-BE49-F238E27FC236}">
                <a16:creationId xmlns:a16="http://schemas.microsoft.com/office/drawing/2014/main" id="{2CC240BA-8EEC-E452-675B-18443E5F7832}"/>
              </a:ext>
            </a:extLst>
          </p:cNvPr>
          <p:cNvSpPr/>
          <p:nvPr/>
        </p:nvSpPr>
        <p:spPr>
          <a:xfrm>
            <a:off x="345281" y="1663442"/>
            <a:ext cx="11501438" cy="4719955"/>
          </a:xfrm>
          <a:prstGeom prst="roundRect">
            <a:avLst>
              <a:gd name="adj" fmla="val 5791"/>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8096BC2E-0733-1970-0C5E-88867A0DCC8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知识拓展</a:t>
            </a:r>
          </a:p>
        </p:txBody>
      </p:sp>
      <p:sp>
        <p:nvSpPr>
          <p:cNvPr id="4" name="文本框 3">
            <a:extLst>
              <a:ext uri="{FF2B5EF4-FFF2-40B4-BE49-F238E27FC236}">
                <a16:creationId xmlns:a16="http://schemas.microsoft.com/office/drawing/2014/main" id="{14FAB327-51CA-39C4-DAD3-7A16A8BC97B8}"/>
              </a:ext>
            </a:extLst>
          </p:cNvPr>
          <p:cNvSpPr txBox="1"/>
          <p:nvPr/>
        </p:nvSpPr>
        <p:spPr>
          <a:xfrm>
            <a:off x="1173263" y="1140222"/>
            <a:ext cx="5903109" cy="523220"/>
          </a:xfrm>
          <a:prstGeom prst="rect">
            <a:avLst/>
          </a:prstGeom>
          <a:noFill/>
          <a:ln w="9525">
            <a:noFill/>
          </a:ln>
        </p:spPr>
        <p:txBody>
          <a:bodyPr wrap="square">
            <a:spAutoFit/>
          </a:bodyPr>
          <a:lstStyle/>
          <a:p>
            <a:pPr indent="0"/>
            <a:r>
              <a:rPr kumimoji="1" lang="zh-CN" altLang="en-US" sz="2800" b="1" dirty="0">
                <a:solidFill>
                  <a:schemeClr val="accent3"/>
                </a:solidFill>
                <a:latin typeface="Microsoft YaHei" panose="020B0503020204020204" pitchFamily="34" charset="-122"/>
                <a:ea typeface="Microsoft YaHei" panose="020B0503020204020204" pitchFamily="34" charset="-122"/>
              </a:rPr>
              <a:t>企业家精神</a:t>
            </a:r>
          </a:p>
        </p:txBody>
      </p:sp>
      <p:sp>
        <p:nvSpPr>
          <p:cNvPr id="6" name="object 11">
            <a:extLst>
              <a:ext uri="{FF2B5EF4-FFF2-40B4-BE49-F238E27FC236}">
                <a16:creationId xmlns:a16="http://schemas.microsoft.com/office/drawing/2014/main" id="{CE7B36C9-D959-31DB-1160-A57C59699ACF}"/>
              </a:ext>
            </a:extLst>
          </p:cNvPr>
          <p:cNvSpPr txBox="1"/>
          <p:nvPr/>
        </p:nvSpPr>
        <p:spPr>
          <a:xfrm>
            <a:off x="699643" y="1846182"/>
            <a:ext cx="10819257" cy="1339735"/>
          </a:xfrm>
          <a:prstGeom prst="rect">
            <a:avLst/>
          </a:prstGeom>
        </p:spPr>
        <p:txBody>
          <a:bodyPr vert="horz" wrap="square" lIns="0" tIns="9089" rIns="0" bIns="0" rtlCol="0">
            <a:spAutoFit/>
          </a:bodyPr>
          <a:lstStyle/>
          <a:p>
            <a:pPr marR="5908" indent="457200">
              <a:lnSpc>
                <a:spcPct val="150000"/>
              </a:lnSpc>
              <a:spcBef>
                <a:spcPts val="372"/>
              </a:spcBef>
            </a:pPr>
            <a:r>
              <a:rPr lang="zh-CN" altLang="en-US" sz="2000" dirty="0">
                <a:latin typeface="Microsoft YaHei" panose="020B0503020204020204" pitchFamily="34" charset="-122"/>
                <a:ea typeface="Microsoft YaHei" panose="020B0503020204020204" pitchFamily="34" charset="-122"/>
              </a:rPr>
              <a:t>企业家精神既是企业家个人素质和行为的反映，又是企业家对本企业生存、发展以及未来命运所抱有的理想和信念。从内涵上讲，企业家精神是一种内在的精神气质、一种思想形式与智慧驱动的意识形态，反映了企业家这一特殊群体所具有的心理状态与内在活力。</a:t>
            </a:r>
          </a:p>
        </p:txBody>
      </p:sp>
      <p:grpSp>
        <p:nvGrpSpPr>
          <p:cNvPr id="14" name="组合 13">
            <a:extLst>
              <a:ext uri="{FF2B5EF4-FFF2-40B4-BE49-F238E27FC236}">
                <a16:creationId xmlns:a16="http://schemas.microsoft.com/office/drawing/2014/main" id="{B5C3C0B6-0224-F57C-09FF-C491409AEFAE}"/>
              </a:ext>
            </a:extLst>
          </p:cNvPr>
          <p:cNvGrpSpPr/>
          <p:nvPr/>
        </p:nvGrpSpPr>
        <p:grpSpPr>
          <a:xfrm>
            <a:off x="587751" y="1109076"/>
            <a:ext cx="585512" cy="585512"/>
            <a:chOff x="803986" y="1663442"/>
            <a:chExt cx="585512" cy="585512"/>
          </a:xfrm>
        </p:grpSpPr>
        <p:sp>
          <p:nvSpPr>
            <p:cNvPr id="9" name="object 14">
              <a:extLst>
                <a:ext uri="{FF2B5EF4-FFF2-40B4-BE49-F238E27FC236}">
                  <a16:creationId xmlns:a16="http://schemas.microsoft.com/office/drawing/2014/main" id="{86AE755A-9A5B-0F6F-3F1B-ED151B9CA23A}"/>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solidFill>
              <a:srgbClr val="FFFFFF"/>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0" name="object 15">
              <a:extLst>
                <a:ext uri="{FF2B5EF4-FFF2-40B4-BE49-F238E27FC236}">
                  <a16:creationId xmlns:a16="http://schemas.microsoft.com/office/drawing/2014/main" id="{E9826CDD-F8FF-4CC2-40B8-B531FFBEF6A9}"/>
                </a:ext>
              </a:extLst>
            </p:cNvPr>
            <p:cNvSpPr/>
            <p:nvPr/>
          </p:nvSpPr>
          <p:spPr>
            <a:xfrm>
              <a:off x="803986" y="1663442"/>
              <a:ext cx="585512" cy="585512"/>
            </a:xfrm>
            <a:custGeom>
              <a:avLst/>
              <a:gdLst/>
              <a:ahLst/>
              <a:cxnLst/>
              <a:rect l="l" t="t" r="r" b="b"/>
              <a:pathLst>
                <a:path w="360044" h="360044">
                  <a:moveTo>
                    <a:pt x="179997" y="0"/>
                  </a:moveTo>
                  <a:lnTo>
                    <a:pt x="132144" y="6430"/>
                  </a:lnTo>
                  <a:lnTo>
                    <a:pt x="89146" y="24576"/>
                  </a:lnTo>
                  <a:lnTo>
                    <a:pt x="52717" y="52722"/>
                  </a:lnTo>
                  <a:lnTo>
                    <a:pt x="24573" y="89152"/>
                  </a:lnTo>
                  <a:lnTo>
                    <a:pt x="6429" y="132149"/>
                  </a:lnTo>
                  <a:lnTo>
                    <a:pt x="0" y="179997"/>
                  </a:lnTo>
                  <a:lnTo>
                    <a:pt x="6429" y="227850"/>
                  </a:lnTo>
                  <a:lnTo>
                    <a:pt x="24573" y="270851"/>
                  </a:lnTo>
                  <a:lnTo>
                    <a:pt x="52717" y="307282"/>
                  </a:lnTo>
                  <a:lnTo>
                    <a:pt x="89146" y="335430"/>
                  </a:lnTo>
                  <a:lnTo>
                    <a:pt x="132144" y="353576"/>
                  </a:lnTo>
                  <a:lnTo>
                    <a:pt x="179997" y="360006"/>
                  </a:lnTo>
                  <a:lnTo>
                    <a:pt x="227849" y="353576"/>
                  </a:lnTo>
                  <a:lnTo>
                    <a:pt x="270847" y="335430"/>
                  </a:lnTo>
                  <a:lnTo>
                    <a:pt x="307276" y="307282"/>
                  </a:lnTo>
                  <a:lnTo>
                    <a:pt x="335420" y="270851"/>
                  </a:lnTo>
                  <a:lnTo>
                    <a:pt x="353564" y="227850"/>
                  </a:lnTo>
                  <a:lnTo>
                    <a:pt x="359994" y="179997"/>
                  </a:lnTo>
                  <a:lnTo>
                    <a:pt x="353564" y="132149"/>
                  </a:lnTo>
                  <a:lnTo>
                    <a:pt x="335420" y="89152"/>
                  </a:lnTo>
                  <a:lnTo>
                    <a:pt x="307276" y="52722"/>
                  </a:lnTo>
                  <a:lnTo>
                    <a:pt x="270847" y="24576"/>
                  </a:lnTo>
                  <a:lnTo>
                    <a:pt x="227849" y="6430"/>
                  </a:lnTo>
                  <a:lnTo>
                    <a:pt x="179997" y="0"/>
                  </a:lnTo>
                  <a:close/>
                </a:path>
              </a:pathLst>
            </a:custGeom>
            <a:ln w="17995">
              <a:solidFill>
                <a:srgbClr val="8ED8F8"/>
              </a:solidFill>
            </a:ln>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2" name="object 17">
              <a:extLst>
                <a:ext uri="{FF2B5EF4-FFF2-40B4-BE49-F238E27FC236}">
                  <a16:creationId xmlns:a16="http://schemas.microsoft.com/office/drawing/2014/main" id="{68361C72-2905-759B-0E3B-C770C2803462}"/>
                </a:ext>
              </a:extLst>
            </p:cNvPr>
            <p:cNvPicPr/>
            <p:nvPr/>
          </p:nvPicPr>
          <p:blipFill>
            <a:blip r:embed="rId2" cstate="print"/>
            <a:stretch>
              <a:fillRect/>
            </a:stretch>
          </p:blipFill>
          <p:spPr>
            <a:xfrm>
              <a:off x="915878" y="1815036"/>
              <a:ext cx="395629" cy="315175"/>
            </a:xfrm>
            <a:prstGeom prst="rect">
              <a:avLst/>
            </a:prstGeom>
          </p:spPr>
        </p:pic>
      </p:grpSp>
      <p:grpSp>
        <p:nvGrpSpPr>
          <p:cNvPr id="21" name="组合 20">
            <a:extLst>
              <a:ext uri="{FF2B5EF4-FFF2-40B4-BE49-F238E27FC236}">
                <a16:creationId xmlns:a16="http://schemas.microsoft.com/office/drawing/2014/main" id="{C012576C-CC24-C197-C3D0-8F23CFEA52E4}"/>
              </a:ext>
            </a:extLst>
          </p:cNvPr>
          <p:cNvGrpSpPr/>
          <p:nvPr/>
        </p:nvGrpSpPr>
        <p:grpSpPr>
          <a:xfrm>
            <a:off x="1514607" y="3519377"/>
            <a:ext cx="9150086" cy="2538930"/>
            <a:chOff x="371823" y="3005025"/>
            <a:chExt cx="12178766" cy="2523620"/>
          </a:xfrm>
        </p:grpSpPr>
        <p:sp>
          <p:nvSpPr>
            <p:cNvPr id="7" name="任意形状 11">
              <a:extLst>
                <a:ext uri="{FF2B5EF4-FFF2-40B4-BE49-F238E27FC236}">
                  <a16:creationId xmlns:a16="http://schemas.microsoft.com/office/drawing/2014/main" id="{AB68C79A-532A-E197-1548-6DF791B1B4BA}"/>
                </a:ext>
              </a:extLst>
            </p:cNvPr>
            <p:cNvSpPr/>
            <p:nvPr/>
          </p:nvSpPr>
          <p:spPr>
            <a:xfrm>
              <a:off x="371824" y="3005025"/>
              <a:ext cx="2960722" cy="1214982"/>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L="0" marR="179970" lvl="0" algn="ctr" defTabSz="914400" rtl="0" eaLnBrk="1" fontAlgn="auto" latinLnBrk="0" hangingPunct="1">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1.</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独具慧眼的创新精神</a:t>
              </a:r>
            </a:p>
          </p:txBody>
        </p:sp>
        <p:sp>
          <p:nvSpPr>
            <p:cNvPr id="8" name="任意形状 12">
              <a:extLst>
                <a:ext uri="{FF2B5EF4-FFF2-40B4-BE49-F238E27FC236}">
                  <a16:creationId xmlns:a16="http://schemas.microsoft.com/office/drawing/2014/main" id="{D9EAF1B3-731F-855F-5606-33041683CDE5}"/>
                </a:ext>
              </a:extLst>
            </p:cNvPr>
            <p:cNvSpPr/>
            <p:nvPr/>
          </p:nvSpPr>
          <p:spPr>
            <a:xfrm>
              <a:off x="3444505" y="3005025"/>
              <a:ext cx="2960722" cy="1214982"/>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L="0" marR="179970" lvl="0" algn="ctr" defTabSz="914400" rtl="0" eaLnBrk="1" fontAlgn="auto" latinLnBrk="0" hangingPunct="1">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2.</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敢担风险的开拓精神</a:t>
              </a:r>
            </a:p>
          </p:txBody>
        </p:sp>
        <p:grpSp>
          <p:nvGrpSpPr>
            <p:cNvPr id="16" name="组合 15">
              <a:extLst>
                <a:ext uri="{FF2B5EF4-FFF2-40B4-BE49-F238E27FC236}">
                  <a16:creationId xmlns:a16="http://schemas.microsoft.com/office/drawing/2014/main" id="{3A555D4E-AD36-2D08-4489-932994CD3250}"/>
                </a:ext>
              </a:extLst>
            </p:cNvPr>
            <p:cNvGrpSpPr/>
            <p:nvPr/>
          </p:nvGrpSpPr>
          <p:grpSpPr>
            <a:xfrm>
              <a:off x="371823" y="4313469"/>
              <a:ext cx="12178765" cy="1215176"/>
              <a:chOff x="3157926" y="4164659"/>
              <a:chExt cx="9106084" cy="1957053"/>
            </a:xfrm>
          </p:grpSpPr>
          <p:sp>
            <p:nvSpPr>
              <p:cNvPr id="11" name="任意形状 13">
                <a:extLst>
                  <a:ext uri="{FF2B5EF4-FFF2-40B4-BE49-F238E27FC236}">
                    <a16:creationId xmlns:a16="http://schemas.microsoft.com/office/drawing/2014/main" id="{D27317AE-F989-5811-6B63-42D078BB5346}"/>
                  </a:ext>
                </a:extLst>
              </p:cNvPr>
              <p:cNvSpPr/>
              <p:nvPr/>
            </p:nvSpPr>
            <p:spPr>
              <a:xfrm>
                <a:off x="3157926" y="4164659"/>
                <a:ext cx="2960722" cy="1956741"/>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R="179970" algn="ctr">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5.</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尊重人才的宽容精神</a:t>
                </a:r>
              </a:p>
            </p:txBody>
          </p:sp>
          <p:sp>
            <p:nvSpPr>
              <p:cNvPr id="13" name="任意形状 14">
                <a:extLst>
                  <a:ext uri="{FF2B5EF4-FFF2-40B4-BE49-F238E27FC236}">
                    <a16:creationId xmlns:a16="http://schemas.microsoft.com/office/drawing/2014/main" id="{3A5D00E1-2AC9-3F70-3A93-171EDED2F357}"/>
                  </a:ext>
                </a:extLst>
              </p:cNvPr>
              <p:cNvSpPr/>
              <p:nvPr/>
            </p:nvSpPr>
            <p:spPr>
              <a:xfrm>
                <a:off x="6230607" y="4164659"/>
                <a:ext cx="2960722" cy="1956741"/>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R="179970" algn="ctr">
                  <a:defRPr/>
                </a:pPr>
                <a:r>
                  <a:rPr lang="en-US" altLang="zh-CN" sz="2000" b="1" dirty="0">
                    <a:latin typeface="Microsoft YaHei" panose="020B0503020204020204" pitchFamily="34" charset="-122"/>
                    <a:ea typeface="Microsoft YaHei" panose="020B0503020204020204" pitchFamily="34" charset="-122"/>
                  </a:rPr>
                  <a:t>6.</a:t>
                </a:r>
                <a:r>
                  <a:rPr lang="zh-CN" altLang="en-US" sz="2000" b="1" dirty="0">
                    <a:latin typeface="Microsoft YaHei" panose="020B0503020204020204" pitchFamily="34" charset="-122"/>
                    <a:ea typeface="Microsoft YaHei" panose="020B0503020204020204" pitchFamily="34" charset="-122"/>
                  </a:rPr>
                  <a:t>面向世界的竞争精神</a:t>
                </a:r>
                <a:endParaRPr lang="zh-CN" altLang="en-US" sz="2000" dirty="0">
                  <a:latin typeface="Microsoft YaHei" panose="020B0503020204020204" pitchFamily="34" charset="-122"/>
                  <a:ea typeface="Microsoft YaHei" panose="020B0503020204020204" pitchFamily="34" charset="-122"/>
                </a:endParaRPr>
              </a:p>
            </p:txBody>
          </p:sp>
          <p:sp>
            <p:nvSpPr>
              <p:cNvPr id="20" name="任意形状 14">
                <a:extLst>
                  <a:ext uri="{FF2B5EF4-FFF2-40B4-BE49-F238E27FC236}">
                    <a16:creationId xmlns:a16="http://schemas.microsoft.com/office/drawing/2014/main" id="{939A1180-F9D3-CB97-4ED6-48B741EE0E4D}"/>
                  </a:ext>
                </a:extLst>
              </p:cNvPr>
              <p:cNvSpPr/>
              <p:nvPr/>
            </p:nvSpPr>
            <p:spPr>
              <a:xfrm>
                <a:off x="9303288" y="4164971"/>
                <a:ext cx="2960722" cy="1956741"/>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R="5908" indent="457200" algn="ctr">
                  <a:spcBef>
                    <a:spcPts val="372"/>
                  </a:spcBef>
                </a:pPr>
                <a:r>
                  <a:rPr lang="en-US" altLang="zh-CN" sz="2000" b="1" dirty="0">
                    <a:latin typeface="Microsoft YaHei" panose="020B0503020204020204" pitchFamily="34" charset="-122"/>
                    <a:ea typeface="Microsoft YaHei" panose="020B0503020204020204" pitchFamily="34" charset="-122"/>
                  </a:rPr>
                  <a:t>7.</a:t>
                </a:r>
                <a:r>
                  <a:rPr lang="zh-CN" altLang="en-US" sz="2000" b="1" dirty="0">
                    <a:latin typeface="Microsoft YaHei" panose="020B0503020204020204" pitchFamily="34" charset="-122"/>
                    <a:ea typeface="Microsoft YaHei" panose="020B0503020204020204" pitchFamily="34" charset="-122"/>
                  </a:rPr>
                  <a:t>体现社会价值的奉献精神</a:t>
                </a:r>
              </a:p>
            </p:txBody>
          </p:sp>
        </p:grpSp>
        <p:sp>
          <p:nvSpPr>
            <p:cNvPr id="15" name="任意形状 12">
              <a:extLst>
                <a:ext uri="{FF2B5EF4-FFF2-40B4-BE49-F238E27FC236}">
                  <a16:creationId xmlns:a16="http://schemas.microsoft.com/office/drawing/2014/main" id="{866A5BA3-D4B7-59BF-1161-DB773D351BCB}"/>
                </a:ext>
              </a:extLst>
            </p:cNvPr>
            <p:cNvSpPr/>
            <p:nvPr/>
          </p:nvSpPr>
          <p:spPr>
            <a:xfrm>
              <a:off x="6517186" y="3005025"/>
              <a:ext cx="2960722" cy="1214982"/>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L="0" marR="179970" lvl="0" algn="ctr" defTabSz="914400" rtl="0" eaLnBrk="1" fontAlgn="auto" latinLnBrk="0" hangingPunct="1">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3.</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敢于拼搏的进取精神</a:t>
              </a:r>
            </a:p>
          </p:txBody>
        </p:sp>
        <p:sp>
          <p:nvSpPr>
            <p:cNvPr id="18" name="任意形状 12">
              <a:extLst>
                <a:ext uri="{FF2B5EF4-FFF2-40B4-BE49-F238E27FC236}">
                  <a16:creationId xmlns:a16="http://schemas.microsoft.com/office/drawing/2014/main" id="{2C411192-3F7A-1EB1-5124-1E6F77A1BFBE}"/>
                </a:ext>
              </a:extLst>
            </p:cNvPr>
            <p:cNvSpPr/>
            <p:nvPr/>
          </p:nvSpPr>
          <p:spPr>
            <a:xfrm>
              <a:off x="9589867" y="3005025"/>
              <a:ext cx="2960722" cy="1214982"/>
            </a:xfrm>
            <a:prstGeom prst="rect">
              <a:avLst/>
            </a:prstGeom>
            <a:gradFill>
              <a:gsLst>
                <a:gs pos="0">
                  <a:schemeClr val="accent1">
                    <a:hueOff val="0"/>
                    <a:satOff val="0"/>
                    <a:lumOff val="0"/>
                    <a:alphaOff val="0"/>
                    <a:lumMod val="110000"/>
                    <a:satMod val="105000"/>
                    <a:tint val="67000"/>
                  </a:schemeClr>
                </a:gs>
                <a:gs pos="100000">
                  <a:schemeClr val="accent1">
                    <a:hueOff val="0"/>
                    <a:satOff val="0"/>
                    <a:alphaOff val="0"/>
                    <a:satMod val="109000"/>
                    <a:tint val="81000"/>
                    <a:lumMod val="34000"/>
                    <a:lumOff val="66000"/>
                  </a:schemeClr>
                </a:gs>
              </a:gsLs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0" tIns="0" rIns="0" bIns="0" numCol="1" spcCol="1270" anchor="ctr" anchorCtr="0">
              <a:noAutofit/>
            </a:bodyPr>
            <a:lstStyle/>
            <a:p>
              <a:pPr marL="0" marR="179970" lvl="0" algn="ctr" defTabSz="914400" rtl="0" eaLnBrk="1" fontAlgn="auto" latinLnBrk="0" hangingPunct="1">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4.</a:t>
              </a:r>
              <a:r>
                <a:rPr kumimoji="0" lang="zh-CN" altLang="en-US" sz="2000" b="1" i="0" u="none" strike="noStrike" kern="1200" cap="none" spc="0" normalizeH="0" baseline="0" noProof="0" dirty="0">
                  <a:ln>
                    <a:noFill/>
                  </a:ln>
                  <a:solidFill>
                    <a:schemeClr val="tx1"/>
                  </a:solidFill>
                  <a:effectLst/>
                  <a:uLnTx/>
                  <a:uFillTx/>
                  <a:latin typeface="Microsoft YaHei" panose="020B0503020204020204" pitchFamily="34" charset="-122"/>
                  <a:ea typeface="Microsoft YaHei" panose="020B0503020204020204" pitchFamily="34" charset="-122"/>
                  <a:cs typeface="+mn-cs"/>
                </a:rPr>
                <a:t>科学理性的实效精神</a:t>
              </a:r>
            </a:p>
          </p:txBody>
        </p:sp>
      </p:grpSp>
    </p:spTree>
    <p:extLst>
      <p:ext uri="{BB962C8B-B14F-4D97-AF65-F5344CB8AC3E}">
        <p14:creationId xmlns:p14="http://schemas.microsoft.com/office/powerpoint/2010/main" val="1676244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7887C-2C29-CC13-62D6-4E124592C2F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362805-FFBA-2432-BAF4-B5D3F5E950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8E5985FD-931A-CB7D-69FB-A90170A4835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新时代年轻人作为消费主体，已经不再通过随意消费来满足需求，省钱才是他们推崇的生活方式。</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季季红的创始人周弘谈到她的创业初心时说：“要让每个人都能尽兴地吃上‘季季红’火锅。”为了让顾客尽兴吃，季季红多年如一日地践行“有价值的实惠”和“高品质的平价”理念。</a:t>
            </a:r>
          </a:p>
          <a:p>
            <a:pPr indent="457200">
              <a:lnSpc>
                <a:spcPct val="150000"/>
              </a:lnSpc>
            </a:pP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BE7853E1-B6B4-B0F2-05D0-D902B44EC9A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季季红：立足红土地，“沸腾”二十年</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E243B469-5A41-F58B-8BD4-9CE688A6967C}"/>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D3D72E31-4A5C-B0DE-454D-D1C5E9B2B9B5}"/>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93C7E484-B5F3-ED57-43A4-51A128D7D7A0}"/>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837569D1-A21F-BFFB-B603-3B443BEFD29E}"/>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2050" name="Picture 2" descr="23年来，江西火锅“头牌”季季红首次解密“高质价比”背后的“省钱美学”_凤凰网">
            <a:extLst>
              <a:ext uri="{FF2B5EF4-FFF2-40B4-BE49-F238E27FC236}">
                <a16:creationId xmlns:a16="http://schemas.microsoft.com/office/drawing/2014/main" id="{C6F84FF9-C907-AEFC-2AF5-E473339522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7299"/>
          <a:stretch/>
        </p:blipFill>
        <p:spPr bwMode="auto">
          <a:xfrm>
            <a:off x="526694" y="3168385"/>
            <a:ext cx="4279223" cy="341314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18E8DA0B-1927-D417-2D69-8DD781377451}"/>
              </a:ext>
            </a:extLst>
          </p:cNvPr>
          <p:cNvSpPr txBox="1"/>
          <p:nvPr/>
        </p:nvSpPr>
        <p:spPr>
          <a:xfrm>
            <a:off x="4824915" y="3272081"/>
            <a:ext cx="6901920" cy="3269549"/>
          </a:xfrm>
          <a:prstGeom prst="rect">
            <a:avLst/>
          </a:prstGeom>
          <a:noFill/>
        </p:spPr>
        <p:txBody>
          <a:bodyPr wrap="square">
            <a:sp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“季季红”火锅尽可能地将经营过程中每个环节的成本都缩降到最合理区间，这样做的目的就是争取将最高质价比的产品出售给消费者。</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面对发展到今天的“季季红”，周弘说：“‘季季红’的成绩，要感谢这片红土地上的人民，他们养活了‘季季红’，一代又一代江西年轻人陪伴着‘季季红’多年一路成长，他们最有权利定义‘季季红’未来的样子！”</a:t>
            </a:r>
          </a:p>
        </p:txBody>
      </p:sp>
    </p:spTree>
    <p:extLst>
      <p:ext uri="{BB962C8B-B14F-4D97-AF65-F5344CB8AC3E}">
        <p14:creationId xmlns:p14="http://schemas.microsoft.com/office/powerpoint/2010/main" val="624095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443E2-76FC-C615-C9AC-FF67E6026325}"/>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DDB9CB09-E05A-8B14-CE3E-22D9FD2BFE96}"/>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D5527F7D-404E-937A-36BA-BD7B9202116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54BD9975-F8BE-B25B-FDDA-283D79931643}"/>
              </a:ext>
            </a:extLst>
          </p:cNvPr>
          <p:cNvSpPr txBox="1"/>
          <p:nvPr/>
        </p:nvSpPr>
        <p:spPr>
          <a:xfrm>
            <a:off x="2847753" y="3234238"/>
            <a:ext cx="6496494" cy="389523"/>
          </a:xfrm>
          <a:prstGeom prst="rect">
            <a:avLst/>
          </a:prstGeom>
          <a:ln w="6350">
            <a:noFill/>
          </a:ln>
        </p:spPr>
        <p:txBody>
          <a:bodyPr vert="horz" wrap="square" lIns="0" tIns="19996" rIns="0" bIns="0" rtlCol="0" anchor="ctr">
            <a:spAutoFit/>
          </a:bodyPr>
          <a:lstStyle/>
          <a:p>
            <a:pPr marL="268137">
              <a:spcBef>
                <a:spcPts val="480"/>
              </a:spcBef>
            </a:pPr>
            <a:r>
              <a:rPr sz="2400" b="1" spc="-4" dirty="0" err="1">
                <a:solidFill>
                  <a:srgbClr val="231F20"/>
                </a:solidFill>
                <a:latin typeface="Microsoft YaHei" panose="020B0503020204020204" pitchFamily="34" charset="-122"/>
                <a:ea typeface="Microsoft YaHei" panose="020B0503020204020204" pitchFamily="34" charset="-122"/>
                <a:cs typeface="Lantinghei SC Extralight"/>
              </a:rPr>
              <a:t>周弘身上体现了哪些创新创业者的特质</a:t>
            </a:r>
            <a:r>
              <a:rPr sz="2400" spc="-4" dirty="0">
                <a:solidFill>
                  <a:srgbClr val="231F20"/>
                </a:solidFill>
                <a:latin typeface="Microsoft YaHei" panose="020B0503020204020204" pitchFamily="34" charset="-122"/>
                <a:ea typeface="Microsoft YaHei" panose="020B0503020204020204" pitchFamily="34" charset="-122"/>
                <a:cs typeface="Lantinghei SC Extralight"/>
              </a:rPr>
              <a:t>？</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1871285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E311C-2FE1-ADAD-2258-1E553611FED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437BCFD-0D47-A36F-6FEF-56D29B18E54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2.1.3</a:t>
            </a:r>
            <a:r>
              <a:rPr lang="zh-CN" altLang="en-US" sz="3200" dirty="0">
                <a:solidFill>
                  <a:schemeClr val="tx1"/>
                </a:solidFill>
                <a:latin typeface="Microsoft YaHei" panose="020B0503020204020204" pitchFamily="34" charset="-122"/>
                <a:ea typeface="Microsoft YaHei" panose="020B0503020204020204" pitchFamily="34" charset="-122"/>
              </a:rPr>
              <a:t>创新创业者特质的培养</a:t>
            </a:r>
          </a:p>
        </p:txBody>
      </p:sp>
      <p:sp>
        <p:nvSpPr>
          <p:cNvPr id="124" name="文本框 123">
            <a:extLst>
              <a:ext uri="{FF2B5EF4-FFF2-40B4-BE49-F238E27FC236}">
                <a16:creationId xmlns:a16="http://schemas.microsoft.com/office/drawing/2014/main" id="{667B0A7C-C1E9-C582-BA2E-93FC03D05F77}"/>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踏实面对课堂学习，夯实基础</a:t>
            </a:r>
          </a:p>
        </p:txBody>
      </p:sp>
      <p:sp>
        <p:nvSpPr>
          <p:cNvPr id="4" name="文本框 3">
            <a:extLst>
              <a:ext uri="{FF2B5EF4-FFF2-40B4-BE49-F238E27FC236}">
                <a16:creationId xmlns:a16="http://schemas.microsoft.com/office/drawing/2014/main" id="{4536C7B8-758C-7D45-6674-719621DC68D2}"/>
              </a:ext>
            </a:extLst>
          </p:cNvPr>
          <p:cNvSpPr txBox="1"/>
          <p:nvPr/>
        </p:nvSpPr>
        <p:spPr>
          <a:xfrm>
            <a:off x="537535" y="1663442"/>
            <a:ext cx="11104230" cy="961225"/>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大学生在校的主要职责就是“学”，课堂学习是大学校园的主要活动之一，也是大学生为自己积累知识的主要途径。</a:t>
            </a:r>
          </a:p>
        </p:txBody>
      </p:sp>
      <p:sp>
        <p:nvSpPr>
          <p:cNvPr id="5" name="文本框 4">
            <a:extLst>
              <a:ext uri="{FF2B5EF4-FFF2-40B4-BE49-F238E27FC236}">
                <a16:creationId xmlns:a16="http://schemas.microsoft.com/office/drawing/2014/main" id="{4C408F56-F8FA-5AAB-BB03-CF0C6045F67A}"/>
              </a:ext>
            </a:extLst>
          </p:cNvPr>
          <p:cNvSpPr txBox="1"/>
          <p:nvPr/>
        </p:nvSpPr>
        <p:spPr>
          <a:xfrm>
            <a:off x="830359" y="2736190"/>
            <a:ext cx="793559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积极参加校园文化活动，提升综合实力</a:t>
            </a:r>
          </a:p>
        </p:txBody>
      </p:sp>
      <p:sp>
        <p:nvSpPr>
          <p:cNvPr id="6" name="文本框 5">
            <a:extLst>
              <a:ext uri="{FF2B5EF4-FFF2-40B4-BE49-F238E27FC236}">
                <a16:creationId xmlns:a16="http://schemas.microsoft.com/office/drawing/2014/main" id="{65CD1BE6-9BD4-C60B-0073-3B398E06B4E0}"/>
              </a:ext>
            </a:extLst>
          </p:cNvPr>
          <p:cNvSpPr txBox="1"/>
          <p:nvPr/>
        </p:nvSpPr>
        <p:spPr>
          <a:xfrm>
            <a:off x="537535" y="3259410"/>
            <a:ext cx="11104230" cy="1422890"/>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校园文化具有社会性、交际性、灵活性等特点。大学生通过参加校园文化活动，可以充分发挥主体性、独立性、创造性，还可以接触社会、亲自实践。校园文化活动能锻炼大学生的各种职业能力，参加校园文化活动是大学生创新创业者积累经验时必不可少的实践过程。</a:t>
            </a:r>
          </a:p>
        </p:txBody>
      </p:sp>
      <p:sp>
        <p:nvSpPr>
          <p:cNvPr id="7" name="文本框 6">
            <a:extLst>
              <a:ext uri="{FF2B5EF4-FFF2-40B4-BE49-F238E27FC236}">
                <a16:creationId xmlns:a16="http://schemas.microsoft.com/office/drawing/2014/main" id="{70F751F3-E510-8F25-2B3C-4C77A397E5E5}"/>
              </a:ext>
            </a:extLst>
          </p:cNvPr>
          <p:cNvSpPr txBox="1"/>
          <p:nvPr/>
        </p:nvSpPr>
        <p:spPr>
          <a:xfrm>
            <a:off x="830359" y="4793823"/>
            <a:ext cx="793559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正视失败，提高自己的心理素质</a:t>
            </a:r>
          </a:p>
        </p:txBody>
      </p:sp>
      <p:sp>
        <p:nvSpPr>
          <p:cNvPr id="8" name="文本框 7">
            <a:extLst>
              <a:ext uri="{FF2B5EF4-FFF2-40B4-BE49-F238E27FC236}">
                <a16:creationId xmlns:a16="http://schemas.microsoft.com/office/drawing/2014/main" id="{E5CACD06-B82D-31D6-DB6B-06177B61F0E2}"/>
              </a:ext>
            </a:extLst>
          </p:cNvPr>
          <p:cNvSpPr txBox="1"/>
          <p:nvPr/>
        </p:nvSpPr>
        <p:spPr>
          <a:xfrm>
            <a:off x="537535" y="5317043"/>
            <a:ext cx="11104230" cy="961225"/>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大学生仍处于大学校园这一象牙塔中，刚开始创新创业时心理承受能力可能较低，不能直面自己的失败。</a:t>
            </a:r>
          </a:p>
        </p:txBody>
      </p:sp>
    </p:spTree>
    <p:extLst>
      <p:ext uri="{BB962C8B-B14F-4D97-AF65-F5344CB8AC3E}">
        <p14:creationId xmlns:p14="http://schemas.microsoft.com/office/powerpoint/2010/main" val="2422302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43B49-460F-53AA-0CCB-ED6F243D4FE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2E6987B-68C4-2FF5-1430-F1D3BBCFFFE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2.1.3</a:t>
            </a:r>
            <a:r>
              <a:rPr lang="zh-CN" altLang="en-US" sz="3200" dirty="0">
                <a:solidFill>
                  <a:schemeClr val="tx1"/>
                </a:solidFill>
                <a:latin typeface="Microsoft YaHei" panose="020B0503020204020204" pitchFamily="34" charset="-122"/>
                <a:ea typeface="Microsoft YaHei" panose="020B0503020204020204" pitchFamily="34" charset="-122"/>
              </a:rPr>
              <a:t>创新创业者特质的培养</a:t>
            </a:r>
          </a:p>
        </p:txBody>
      </p:sp>
      <p:sp>
        <p:nvSpPr>
          <p:cNvPr id="124" name="文本框 123">
            <a:extLst>
              <a:ext uri="{FF2B5EF4-FFF2-40B4-BE49-F238E27FC236}">
                <a16:creationId xmlns:a16="http://schemas.microsoft.com/office/drawing/2014/main" id="{1EFB9DE7-BCCB-F7A8-B14B-CE04266E1659}"/>
              </a:ext>
            </a:extLst>
          </p:cNvPr>
          <p:cNvSpPr txBox="1"/>
          <p:nvPr/>
        </p:nvSpPr>
        <p:spPr>
          <a:xfrm>
            <a:off x="830359" y="1140222"/>
            <a:ext cx="7929328"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4.</a:t>
            </a:r>
            <a:r>
              <a:rPr kumimoji="1" lang="zh-CN" altLang="en-US" sz="2800" b="1" dirty="0">
                <a:solidFill>
                  <a:schemeClr val="accent3"/>
                </a:solidFill>
                <a:latin typeface="Microsoft YaHei" panose="020B0503020204020204" pitchFamily="34" charset="-122"/>
                <a:ea typeface="Microsoft YaHei" panose="020B0503020204020204" pitchFamily="34" charset="-122"/>
              </a:rPr>
              <a:t>利用各类平台关注媒体资讯，开阔眼界</a:t>
            </a:r>
          </a:p>
        </p:txBody>
      </p:sp>
      <p:sp>
        <p:nvSpPr>
          <p:cNvPr id="4" name="文本框 3">
            <a:extLst>
              <a:ext uri="{FF2B5EF4-FFF2-40B4-BE49-F238E27FC236}">
                <a16:creationId xmlns:a16="http://schemas.microsoft.com/office/drawing/2014/main" id="{B925B5BE-BF04-2900-FD8F-F6D39574B5DC}"/>
              </a:ext>
            </a:extLst>
          </p:cNvPr>
          <p:cNvSpPr txBox="1"/>
          <p:nvPr/>
        </p:nvSpPr>
        <p:spPr>
          <a:xfrm>
            <a:off x="537535" y="1570678"/>
            <a:ext cx="11104230" cy="961225"/>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广泛阅读能增加大学生对社会时事和创新创业市场的认识，图书馆就是一个很好的平台，大学生可以在其中阅读到大量的纸质书籍和报刊。</a:t>
            </a:r>
          </a:p>
        </p:txBody>
      </p:sp>
      <p:sp>
        <p:nvSpPr>
          <p:cNvPr id="5" name="文本框 4">
            <a:extLst>
              <a:ext uri="{FF2B5EF4-FFF2-40B4-BE49-F238E27FC236}">
                <a16:creationId xmlns:a16="http://schemas.microsoft.com/office/drawing/2014/main" id="{F1824EEF-8E56-DCF0-86AB-E9CB77578A3A}"/>
              </a:ext>
            </a:extLst>
          </p:cNvPr>
          <p:cNvSpPr txBox="1"/>
          <p:nvPr/>
        </p:nvSpPr>
        <p:spPr>
          <a:xfrm>
            <a:off x="830359" y="2497654"/>
            <a:ext cx="793559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5.</a:t>
            </a:r>
            <a:r>
              <a:rPr kumimoji="1" lang="zh-CN" altLang="en-US" sz="2800" b="1" dirty="0">
                <a:solidFill>
                  <a:schemeClr val="accent3"/>
                </a:solidFill>
                <a:latin typeface="Microsoft YaHei" panose="020B0503020204020204" pitchFamily="34" charset="-122"/>
                <a:ea typeface="Microsoft YaHei" panose="020B0503020204020204" pitchFamily="34" charset="-122"/>
              </a:rPr>
              <a:t>经常接触创新创业者，向优秀榜样学习</a:t>
            </a:r>
          </a:p>
        </p:txBody>
      </p:sp>
      <p:sp>
        <p:nvSpPr>
          <p:cNvPr id="6" name="文本框 5">
            <a:extLst>
              <a:ext uri="{FF2B5EF4-FFF2-40B4-BE49-F238E27FC236}">
                <a16:creationId xmlns:a16="http://schemas.microsoft.com/office/drawing/2014/main" id="{CA5AECBF-0513-F967-159C-BA7EB362C1DA}"/>
              </a:ext>
            </a:extLst>
          </p:cNvPr>
          <p:cNvSpPr txBox="1"/>
          <p:nvPr/>
        </p:nvSpPr>
        <p:spPr>
          <a:xfrm>
            <a:off x="537535" y="3020874"/>
            <a:ext cx="11104230" cy="961225"/>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大学生可以有选择性地参加一些学校举办的创新创业经验分享会、座谈会等，与有经验的创新创业朋友交流。</a:t>
            </a:r>
          </a:p>
        </p:txBody>
      </p:sp>
      <p:sp>
        <p:nvSpPr>
          <p:cNvPr id="7" name="文本框 6">
            <a:extLst>
              <a:ext uri="{FF2B5EF4-FFF2-40B4-BE49-F238E27FC236}">
                <a16:creationId xmlns:a16="http://schemas.microsoft.com/office/drawing/2014/main" id="{9F026C6D-E010-6BB5-0435-3582B15443E6}"/>
              </a:ext>
            </a:extLst>
          </p:cNvPr>
          <p:cNvSpPr txBox="1"/>
          <p:nvPr/>
        </p:nvSpPr>
        <p:spPr>
          <a:xfrm>
            <a:off x="830359" y="3998696"/>
            <a:ext cx="793559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6.</a:t>
            </a:r>
            <a:r>
              <a:rPr kumimoji="1" lang="zh-CN" altLang="en-US" sz="2800" b="1" dirty="0">
                <a:solidFill>
                  <a:schemeClr val="accent3"/>
                </a:solidFill>
                <a:latin typeface="Microsoft YaHei" panose="020B0503020204020204" pitchFamily="34" charset="-122"/>
                <a:ea typeface="Microsoft YaHei" panose="020B0503020204020204" pitchFamily="34" charset="-122"/>
              </a:rPr>
              <a:t>参加大学生创新创业比赛</a:t>
            </a:r>
          </a:p>
        </p:txBody>
      </p:sp>
      <p:sp>
        <p:nvSpPr>
          <p:cNvPr id="8" name="文本框 7">
            <a:extLst>
              <a:ext uri="{FF2B5EF4-FFF2-40B4-BE49-F238E27FC236}">
                <a16:creationId xmlns:a16="http://schemas.microsoft.com/office/drawing/2014/main" id="{3BA28399-F315-4EDF-9635-0A5F8B0F7131}"/>
              </a:ext>
            </a:extLst>
          </p:cNvPr>
          <p:cNvSpPr txBox="1"/>
          <p:nvPr/>
        </p:nvSpPr>
        <p:spPr>
          <a:xfrm>
            <a:off x="537535" y="4521916"/>
            <a:ext cx="11104230" cy="499560"/>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大学生创新创业比赛是一项充分结合多种评价方法，综合考评参赛大学生综合能力的赛事。</a:t>
            </a:r>
          </a:p>
        </p:txBody>
      </p:sp>
      <p:sp>
        <p:nvSpPr>
          <p:cNvPr id="3" name="文本框 2">
            <a:extLst>
              <a:ext uri="{FF2B5EF4-FFF2-40B4-BE49-F238E27FC236}">
                <a16:creationId xmlns:a16="http://schemas.microsoft.com/office/drawing/2014/main" id="{AECCE0F4-324F-76B4-1A1E-63086B46590B}"/>
              </a:ext>
            </a:extLst>
          </p:cNvPr>
          <p:cNvSpPr txBox="1"/>
          <p:nvPr/>
        </p:nvSpPr>
        <p:spPr>
          <a:xfrm>
            <a:off x="830359" y="5158262"/>
            <a:ext cx="793559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7.</a:t>
            </a:r>
            <a:r>
              <a:rPr kumimoji="1" lang="zh-CN" altLang="en-US" sz="2800" b="1" dirty="0">
                <a:solidFill>
                  <a:schemeClr val="accent3"/>
                </a:solidFill>
                <a:latin typeface="Microsoft YaHei" panose="020B0503020204020204" pitchFamily="34" charset="-122"/>
                <a:ea typeface="Microsoft YaHei" panose="020B0503020204020204" pitchFamily="34" charset="-122"/>
              </a:rPr>
              <a:t>投身创新创业实践活动</a:t>
            </a:r>
          </a:p>
        </p:txBody>
      </p:sp>
      <p:sp>
        <p:nvSpPr>
          <p:cNvPr id="9" name="文本框 8">
            <a:extLst>
              <a:ext uri="{FF2B5EF4-FFF2-40B4-BE49-F238E27FC236}">
                <a16:creationId xmlns:a16="http://schemas.microsoft.com/office/drawing/2014/main" id="{2A5415AD-9E93-CFC8-8C76-C5F7BF5C8C1E}"/>
              </a:ext>
            </a:extLst>
          </p:cNvPr>
          <p:cNvSpPr txBox="1"/>
          <p:nvPr/>
        </p:nvSpPr>
        <p:spPr>
          <a:xfrm>
            <a:off x="537535" y="5681482"/>
            <a:ext cx="11104230" cy="961225"/>
          </a:xfrm>
          <a:prstGeom prst="rect">
            <a:avLst/>
          </a:prstGeom>
          <a:noFill/>
        </p:spPr>
        <p:txBody>
          <a:bodyPr wrap="square">
            <a:spAutoFit/>
          </a:bodyPr>
          <a:lstStyle/>
          <a:p>
            <a:pPr marR="179970" indent="4572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rPr>
              <a:t>大学生可以走一条面对现实，降低起点，先融入社会再寻求发展的创新创业道路，通过实习、兼职等经历提升自己各方面的能力。</a:t>
            </a:r>
          </a:p>
        </p:txBody>
      </p:sp>
    </p:spTree>
    <p:extLst>
      <p:ext uri="{BB962C8B-B14F-4D97-AF65-F5344CB8AC3E}">
        <p14:creationId xmlns:p14="http://schemas.microsoft.com/office/powerpoint/2010/main" val="399923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D5A8-024D-569D-ACCC-D1680EF82F2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DDB255B-47D8-70E5-BFF1-5C02C6D921E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4FE54E1F-3E64-F4CA-688E-D00A7A364188}"/>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与大多数同龄人一样，黄承松从小就对新的事物十分热衷，凡事总喜欢刨根问底。他的这种执着，也让他比别人想得更多，看得更远。进入高中后，黄承松开始接触电脑。</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逐渐演变：抓住一个需求点持续去做</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不骄不躁：深入了解用户</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黄承松的创新创业之路并不是一帆风顺的，最开始他也有失败的创新创业经历。但是他具有优秀的创新创业者应具备的不怕困难的勇气与成熟的心理品质，面对失败的经历，他并没有一蹶不振，而是总结出了属于自己的创新创业宝典。在之后的创新创业旅途中，他凭借自己对于市场风向的敏锐洞察以及勇于突破的创新精神，及时抓住了市场的机遇，创造了前途光明、大有可为的卷皮。</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请同学们思考一下：黄承松的创新创业经历还体现了创新创业者的什么特质？你能从他身上学习到什么？</a:t>
            </a:r>
            <a:endParaRPr lang="en-US" altLang="zh-CN" sz="2000" b="1" dirty="0">
              <a:latin typeface="Microsoft YaHei" panose="020B0503020204020204" pitchFamily="34" charset="-122"/>
              <a:ea typeface="Microsoft YaHei" panose="020B0503020204020204" pitchFamily="34" charset="-122"/>
              <a:cs typeface="Lantinghei SC Extralight"/>
            </a:endParaRPr>
          </a:p>
        </p:txBody>
      </p:sp>
      <p:sp>
        <p:nvSpPr>
          <p:cNvPr id="6" name="object 9">
            <a:extLst>
              <a:ext uri="{FF2B5EF4-FFF2-40B4-BE49-F238E27FC236}">
                <a16:creationId xmlns:a16="http://schemas.microsoft.com/office/drawing/2014/main" id="{FFBE1441-A8B6-5D4A-BC3F-9243F566648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黄承松：网络“包租公”的快意创业路</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393A67F5-F1EA-6851-CE41-A8C4A3264F9D}"/>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588016C4-0CB9-A6E9-CF4F-678BEE8E1BF3}"/>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C6EA8748-8DCF-D84C-EE4B-207E8C066F8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B43A1CCF-E9B1-49A8-D4C1-EF79AD99BD5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1083478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36B46-413C-9A44-0A30-DB2216AC8B9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200010C-239B-4489-74D9-C9B8E76C1CA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2072FBDD-69D6-9D6B-75E1-679EBBFB46A0}"/>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🎯下面的小测试可以帮你了解自己是否具有创新创业者的潜质。请选择符合你情况的选项。</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1</a:t>
            </a:r>
            <a:r>
              <a:rPr lang="zh-CN" altLang="en-US" sz="2000" b="1" spc="-11" dirty="0">
                <a:latin typeface="Microsoft YaHei" panose="020B0503020204020204" pitchFamily="34" charset="-122"/>
                <a:ea typeface="Microsoft YaHei" panose="020B0503020204020204" pitchFamily="34" charset="-122"/>
                <a:cs typeface="Lantinghei SC Demibold"/>
              </a:rPr>
              <a:t>）你追求什么？</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安稳</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自由</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2</a:t>
            </a:r>
            <a:r>
              <a:rPr lang="zh-CN" altLang="en-US" sz="2000" b="1" spc="-11" dirty="0">
                <a:latin typeface="Microsoft YaHei" panose="020B0503020204020204" pitchFamily="34" charset="-122"/>
                <a:ea typeface="Microsoft YaHei" panose="020B0503020204020204" pitchFamily="34" charset="-122"/>
                <a:cs typeface="Lantinghei SC Demibold"/>
              </a:rPr>
              <a:t>）你认为哪一种情况更可怕？</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不知道明天会怎样</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每天都一样</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3</a:t>
            </a:r>
            <a:r>
              <a:rPr lang="zh-CN" altLang="en-US" sz="2000" b="1" spc="-11" dirty="0">
                <a:latin typeface="Microsoft YaHei" panose="020B0503020204020204" pitchFamily="34" charset="-122"/>
                <a:ea typeface="Microsoft YaHei" panose="020B0503020204020204" pitchFamily="34" charset="-122"/>
                <a:cs typeface="Lantinghei SC Demibold"/>
              </a:rPr>
              <a:t>）人生更重要的是什么？</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挫折少</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经历多</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4</a:t>
            </a:r>
            <a:r>
              <a:rPr lang="zh-CN" altLang="en-US" sz="2000" b="1" spc="-11" dirty="0">
                <a:latin typeface="Microsoft YaHei" panose="020B0503020204020204" pitchFamily="34" charset="-122"/>
                <a:ea typeface="Microsoft YaHei" panose="020B0503020204020204" pitchFamily="34" charset="-122"/>
                <a:cs typeface="Lantinghei SC Demibold"/>
              </a:rPr>
              <a:t>）面对未知的难题你会怎么做？</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看别人怎么做</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自己试试</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5</a:t>
            </a:r>
            <a:r>
              <a:rPr lang="zh-CN" altLang="en-US" sz="2000" b="1" spc="-11" dirty="0">
                <a:latin typeface="Microsoft YaHei" panose="020B0503020204020204" pitchFamily="34" charset="-122"/>
                <a:ea typeface="Microsoft YaHei" panose="020B0503020204020204" pitchFamily="34" charset="-122"/>
                <a:cs typeface="Lantinghei SC Demibold"/>
              </a:rPr>
              <a:t>）哪种情况更容易？</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遵守别人的规则</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自己制定规则</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6</a:t>
            </a:r>
            <a:r>
              <a:rPr lang="zh-CN" altLang="en-US" sz="2000" b="1" spc="-11" dirty="0">
                <a:latin typeface="Microsoft YaHei" panose="020B0503020204020204" pitchFamily="34" charset="-122"/>
                <a:ea typeface="Microsoft YaHei" panose="020B0503020204020204" pitchFamily="34" charset="-122"/>
                <a:cs typeface="Lantinghei SC Demibold"/>
              </a:rPr>
              <a:t>）哪一种情况更有安全感？</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有人可依赖</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自己独立</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7</a:t>
            </a:r>
            <a:r>
              <a:rPr lang="zh-CN" altLang="en-US" sz="2000" b="1" spc="-11" dirty="0">
                <a:latin typeface="Microsoft YaHei" panose="020B0503020204020204" pitchFamily="34" charset="-122"/>
                <a:ea typeface="Microsoft YaHei" panose="020B0503020204020204" pitchFamily="34" charset="-122"/>
                <a:cs typeface="Lantinghei SC Demibold"/>
              </a:rPr>
              <a:t>）遇到问题更倾向于说什么？</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这不是我的责任</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我承担全部责任</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8</a:t>
            </a:r>
            <a:r>
              <a:rPr lang="zh-CN" altLang="en-US" sz="2000" b="1" spc="-11" dirty="0">
                <a:latin typeface="Microsoft YaHei" panose="020B0503020204020204" pitchFamily="34" charset="-122"/>
                <a:ea typeface="Microsoft YaHei" panose="020B0503020204020204" pitchFamily="34" charset="-122"/>
                <a:cs typeface="Lantinghei SC Demibold"/>
              </a:rPr>
              <a:t>）更愿意思考什么问题？</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有标准答案的</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没有标准答案的</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9</a:t>
            </a:r>
            <a:r>
              <a:rPr lang="zh-CN" altLang="en-US" sz="2000" b="1" spc="-11" dirty="0">
                <a:latin typeface="Microsoft YaHei" panose="020B0503020204020204" pitchFamily="34" charset="-122"/>
                <a:ea typeface="Microsoft YaHei" panose="020B0503020204020204" pitchFamily="34" charset="-122"/>
                <a:cs typeface="Lantinghei SC Demibold"/>
              </a:rPr>
              <a:t>）你觉得哪一种情况更让人有成就感？</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做得比别人更好</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做没有人做过的事情</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a:t>
            </a:r>
            <a:r>
              <a:rPr lang="en-US" altLang="zh-CN" sz="2000" b="1" spc="-11" dirty="0">
                <a:latin typeface="Microsoft YaHei" panose="020B0503020204020204" pitchFamily="34" charset="-122"/>
                <a:ea typeface="Microsoft YaHei" panose="020B0503020204020204" pitchFamily="34" charset="-122"/>
                <a:cs typeface="Lantinghei SC Demibold"/>
              </a:rPr>
              <a:t>10</a:t>
            </a:r>
            <a:r>
              <a:rPr lang="zh-CN" altLang="en-US" sz="2000" b="1" spc="-11" dirty="0">
                <a:latin typeface="Microsoft YaHei" panose="020B0503020204020204" pitchFamily="34" charset="-122"/>
                <a:ea typeface="Microsoft YaHei" panose="020B0503020204020204" pitchFamily="34" charset="-122"/>
                <a:cs typeface="Lantinghei SC Demibold"/>
              </a:rPr>
              <a:t>）你更喜欢哪个头衔？</a:t>
            </a:r>
            <a:r>
              <a:rPr lang="en-US" altLang="zh-CN" sz="2000" b="1" spc="-11" dirty="0">
                <a:latin typeface="Microsoft YaHei" panose="020B0503020204020204" pitchFamily="34" charset="-122"/>
                <a:ea typeface="Microsoft YaHei" panose="020B0503020204020204" pitchFamily="34" charset="-122"/>
                <a:cs typeface="Lantinghei SC Demibold"/>
              </a:rPr>
              <a:t>	</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A.</a:t>
            </a:r>
            <a:r>
              <a:rPr lang="zh-CN" altLang="en-US" sz="2000" spc="-11" dirty="0">
                <a:latin typeface="Microsoft YaHei" panose="020B0503020204020204" pitchFamily="34" charset="-122"/>
                <a:ea typeface="Microsoft YaHei" panose="020B0503020204020204" pitchFamily="34" charset="-122"/>
                <a:cs typeface="Lantinghei SC Demibold"/>
              </a:rPr>
              <a:t>打工人</a:t>
            </a:r>
            <a:r>
              <a:rPr lang="en-US" altLang="zh-CN" sz="2000" spc="-11" dirty="0">
                <a:latin typeface="Microsoft YaHei" panose="020B0503020204020204" pitchFamily="34" charset="-122"/>
                <a:ea typeface="Microsoft YaHei" panose="020B0503020204020204" pitchFamily="34" charset="-122"/>
                <a:cs typeface="Lantinghei SC Demibold"/>
              </a:rPr>
              <a:t>	</a:t>
            </a:r>
            <a:r>
              <a:rPr lang="en" altLang="zh-CN" sz="2000" spc="-11" dirty="0">
                <a:latin typeface="Microsoft YaHei" panose="020B0503020204020204" pitchFamily="34" charset="-122"/>
                <a:ea typeface="Microsoft YaHei" panose="020B0503020204020204" pitchFamily="34" charset="-122"/>
                <a:cs typeface="Lantinghei SC Demibold"/>
              </a:rPr>
              <a:t>B.</a:t>
            </a:r>
            <a:r>
              <a:rPr lang="zh-CN" altLang="en-US" sz="2000" spc="-11" dirty="0">
                <a:latin typeface="Microsoft YaHei" panose="020B0503020204020204" pitchFamily="34" charset="-122"/>
                <a:ea typeface="Microsoft YaHei" panose="020B0503020204020204" pitchFamily="34" charset="-122"/>
                <a:cs typeface="Lantinghei SC Demibold"/>
              </a:rPr>
              <a:t>创新创业者</a:t>
            </a:r>
            <a:endParaRPr lang="zh-CN" altLang="en-US" sz="2000" spc="-11" dirty="0">
              <a:latin typeface="Microsoft YaHei" panose="020B0503020204020204" pitchFamily="34" charset="-122"/>
              <a:ea typeface="Microsoft YaHei" panose="020B0503020204020204" pitchFamily="34" charset="-122"/>
            </a:endParaRPr>
          </a:p>
        </p:txBody>
      </p:sp>
      <p:sp>
        <p:nvSpPr>
          <p:cNvPr id="4" name="object 9">
            <a:extLst>
              <a:ext uri="{FF2B5EF4-FFF2-40B4-BE49-F238E27FC236}">
                <a16:creationId xmlns:a16="http://schemas.microsoft.com/office/drawing/2014/main" id="{2841F19D-B999-963A-991D-016209F18007}"/>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创新创业者潜质的自我测试</a:t>
            </a:r>
          </a:p>
        </p:txBody>
      </p:sp>
      <p:grpSp>
        <p:nvGrpSpPr>
          <p:cNvPr id="5" name="组合 4">
            <a:extLst>
              <a:ext uri="{FF2B5EF4-FFF2-40B4-BE49-F238E27FC236}">
                <a16:creationId xmlns:a16="http://schemas.microsoft.com/office/drawing/2014/main" id="{5BBAF81C-1AD3-0333-B50E-960CB1224CD0}"/>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A372CAB3-3210-5D5C-8F04-08E0D8C0C22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FCBD38C8-D6BA-D961-9744-4F2864F4AC3B}"/>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821431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F767D-23C9-189F-B04A-1AEF59D8E3C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3F38392-6CD0-928A-2ECC-7371B1072A2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C8761542-5C76-ED8B-19A4-538589D30DEE}"/>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14400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🎯解读</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cs typeface="Lantinghei SC Demibold"/>
              </a:rPr>
              <a:t>创新创业者基本更倾向于</a:t>
            </a:r>
            <a:r>
              <a:rPr lang="en" altLang="zh-CN" sz="2000" b="1" spc="-11" dirty="0">
                <a:latin typeface="Microsoft YaHei" panose="020B0503020204020204" pitchFamily="34" charset="-122"/>
                <a:ea typeface="Microsoft YaHei" panose="020B0503020204020204" pitchFamily="34" charset="-122"/>
                <a:cs typeface="Lantinghei SC Demibold"/>
              </a:rPr>
              <a:t>B</a:t>
            </a:r>
            <a:r>
              <a:rPr lang="zh-CN" altLang="en-US" sz="2000" b="1" spc="-11" dirty="0">
                <a:latin typeface="Microsoft YaHei" panose="020B0503020204020204" pitchFamily="34" charset="-122"/>
                <a:ea typeface="Microsoft YaHei" panose="020B0503020204020204" pitchFamily="34" charset="-122"/>
                <a:cs typeface="Lantinghei SC Demibold"/>
              </a:rPr>
              <a:t>选项。</a:t>
            </a:r>
          </a:p>
          <a:p>
            <a:pPr indent="457200">
              <a:lnSpc>
                <a:spcPct val="150000"/>
              </a:lnSpc>
            </a:pPr>
            <a:r>
              <a:rPr lang="zh-CN" altLang="en-US" sz="2000" b="1" spc="-11" dirty="0">
                <a:latin typeface="Microsoft YaHei" panose="020B0503020204020204" pitchFamily="34" charset="-122"/>
                <a:ea typeface="Microsoft YaHei" panose="020B0503020204020204" pitchFamily="34" charset="-122"/>
              </a:rPr>
              <a:t>创新创业者通常具备强烈的风险意识。他们了解创新创业过程中可能面临的各种风险和挑战，这种风险意识使他们勇于尝试新的事物，勇于不断挑战困难并进行创新。</a:t>
            </a:r>
          </a:p>
        </p:txBody>
      </p:sp>
      <p:sp>
        <p:nvSpPr>
          <p:cNvPr id="4" name="object 9">
            <a:extLst>
              <a:ext uri="{FF2B5EF4-FFF2-40B4-BE49-F238E27FC236}">
                <a16:creationId xmlns:a16="http://schemas.microsoft.com/office/drawing/2014/main" id="{2C183519-391F-941B-581C-4F63EB3BD489}"/>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创新创业者潜质的自我测试</a:t>
            </a:r>
          </a:p>
        </p:txBody>
      </p:sp>
      <p:grpSp>
        <p:nvGrpSpPr>
          <p:cNvPr id="5" name="组合 4">
            <a:extLst>
              <a:ext uri="{FF2B5EF4-FFF2-40B4-BE49-F238E27FC236}">
                <a16:creationId xmlns:a16="http://schemas.microsoft.com/office/drawing/2014/main" id="{4B8B3FBA-A03F-7902-F1DE-02E8E53C59DC}"/>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22C414CD-3B97-4FA4-8265-12512DBF80D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9BADA249-E801-8223-78A2-68FF299385DA}"/>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pic>
        <p:nvPicPr>
          <p:cNvPr id="3074" name="Picture 2" descr="成功创业者必备的五种素质__财经头条">
            <a:extLst>
              <a:ext uri="{FF2B5EF4-FFF2-40B4-BE49-F238E27FC236}">
                <a16:creationId xmlns:a16="http://schemas.microsoft.com/office/drawing/2014/main" id="{0D5F8991-1ED2-3495-C634-F373A60D84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0070" y="3216340"/>
            <a:ext cx="4998830" cy="323084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332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CC4D2E9-B456-6A5A-CD5F-DD835995518E}"/>
              </a:ext>
            </a:extLst>
          </p:cNvPr>
          <p:cNvSpPr/>
          <p:nvPr/>
        </p:nvSpPr>
        <p:spPr>
          <a:xfrm>
            <a:off x="7865279" y="1340425"/>
            <a:ext cx="3653621" cy="1017068"/>
          </a:xfrm>
          <a:prstGeom prst="rect">
            <a:avLst/>
          </a:prstGeom>
        </p:spPr>
        <p:txBody>
          <a:bodyPr wrap="none" anchor="b" anchorCtr="0">
            <a:normAutofit/>
          </a:bodyPr>
          <a:lstStyle/>
          <a:p>
            <a:pPr algn="ctr">
              <a:buSzPct val="25000"/>
            </a:pPr>
            <a:r>
              <a:rPr lang="zh-CN" altLang="en-US" sz="6000" b="1" dirty="0">
                <a:solidFill>
                  <a:schemeClr val="accent1"/>
                </a:solidFill>
                <a:latin typeface="Microsoft YaHei" panose="020B0503020204020204" pitchFamily="34" charset="-122"/>
                <a:ea typeface="Microsoft YaHei" panose="020B0503020204020204" pitchFamily="34" charset="-122"/>
              </a:rPr>
              <a:t>目录</a:t>
            </a:r>
            <a:endParaRPr lang="en-US" altLang="zh-CN" sz="6000" b="1" dirty="0">
              <a:solidFill>
                <a:schemeClr val="accent1"/>
              </a:solidFill>
              <a:latin typeface="Microsoft YaHei" panose="020B0503020204020204" pitchFamily="34" charset="-122"/>
              <a:ea typeface="Microsoft YaHei" panose="020B0503020204020204" pitchFamily="34" charset="-122"/>
            </a:endParaRPr>
          </a:p>
        </p:txBody>
      </p:sp>
      <p:grpSp>
        <p:nvGrpSpPr>
          <p:cNvPr id="8" name="组合 7">
            <a:extLst>
              <a:ext uri="{FF2B5EF4-FFF2-40B4-BE49-F238E27FC236}">
                <a16:creationId xmlns:a16="http://schemas.microsoft.com/office/drawing/2014/main" id="{4E96151C-165D-822F-EEF2-66F8347D7922}"/>
              </a:ext>
            </a:extLst>
          </p:cNvPr>
          <p:cNvGrpSpPr/>
          <p:nvPr/>
        </p:nvGrpSpPr>
        <p:grpSpPr>
          <a:xfrm>
            <a:off x="660400" y="3298534"/>
            <a:ext cx="7463183" cy="922210"/>
            <a:chOff x="465504" y="3403288"/>
            <a:chExt cx="11311840" cy="1397781"/>
          </a:xfrm>
        </p:grpSpPr>
        <p:sp>
          <p:nvSpPr>
            <p:cNvPr id="15" name="矩形: 圆角 14">
              <a:extLst>
                <a:ext uri="{FF2B5EF4-FFF2-40B4-BE49-F238E27FC236}">
                  <a16:creationId xmlns:a16="http://schemas.microsoft.com/office/drawing/2014/main" id="{460DF100-7006-DD0C-ED88-ACDF82A12021}"/>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创新创业者的家国情怀</a:t>
              </a:r>
            </a:p>
          </p:txBody>
        </p:sp>
        <p:sp>
          <p:nvSpPr>
            <p:cNvPr id="16" name="矩形: 圆角 15">
              <a:extLst>
                <a:ext uri="{FF2B5EF4-FFF2-40B4-BE49-F238E27FC236}">
                  <a16:creationId xmlns:a16="http://schemas.microsoft.com/office/drawing/2014/main" id="{459F8377-EB6F-5AF7-3763-7B76EDE8B8F9}"/>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2.2</a:t>
              </a:r>
              <a:endParaRPr sz="2800" b="1" dirty="0">
                <a:solidFill>
                  <a:srgbClr val="FFFFFF"/>
                </a:solidFill>
                <a:latin typeface="Microsoft YaHei" panose="020B0503020204020204" pitchFamily="34" charset="-122"/>
                <a:ea typeface="Microsoft YaHei" panose="020B0503020204020204" pitchFamily="34" charset="-122"/>
              </a:endParaRPr>
            </a:p>
          </p:txBody>
        </p:sp>
      </p:grpSp>
      <p:grpSp>
        <p:nvGrpSpPr>
          <p:cNvPr id="9" name="组合 8">
            <a:extLst>
              <a:ext uri="{FF2B5EF4-FFF2-40B4-BE49-F238E27FC236}">
                <a16:creationId xmlns:a16="http://schemas.microsoft.com/office/drawing/2014/main" id="{F46B08E4-1C11-A969-CC9A-CF192DA61F34}"/>
              </a:ext>
            </a:extLst>
          </p:cNvPr>
          <p:cNvGrpSpPr/>
          <p:nvPr/>
        </p:nvGrpSpPr>
        <p:grpSpPr>
          <a:xfrm>
            <a:off x="660400" y="4407926"/>
            <a:ext cx="7463183" cy="922970"/>
            <a:chOff x="465504" y="3344387"/>
            <a:chExt cx="11311840" cy="1398934"/>
          </a:xfrm>
        </p:grpSpPr>
        <p:sp>
          <p:nvSpPr>
            <p:cNvPr id="13" name="矩形: 圆角 12">
              <a:extLst>
                <a:ext uri="{FF2B5EF4-FFF2-40B4-BE49-F238E27FC236}">
                  <a16:creationId xmlns:a16="http://schemas.microsoft.com/office/drawing/2014/main" id="{0F09A8A6-733F-D4B7-4F67-B6E91D06CABA}"/>
                </a:ext>
              </a:extLst>
            </p:cNvPr>
            <p:cNvSpPr/>
            <p:nvPr/>
          </p:nvSpPr>
          <p:spPr>
            <a:xfrm>
              <a:off x="689800" y="3344387"/>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创新创业者的思维与能力</a:t>
              </a:r>
            </a:p>
          </p:txBody>
        </p:sp>
        <p:sp>
          <p:nvSpPr>
            <p:cNvPr id="14" name="矩形: 圆角 13">
              <a:extLst>
                <a:ext uri="{FF2B5EF4-FFF2-40B4-BE49-F238E27FC236}">
                  <a16:creationId xmlns:a16="http://schemas.microsoft.com/office/drawing/2014/main" id="{F3724E38-4BD2-17C4-5E45-63DEBE8B9B35}"/>
                </a:ext>
              </a:extLst>
            </p:cNvPr>
            <p:cNvSpPr/>
            <p:nvPr/>
          </p:nvSpPr>
          <p:spPr>
            <a:xfrm>
              <a:off x="465504" y="3345540"/>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2.3</a:t>
              </a:r>
              <a:endParaRPr sz="2800" b="1" dirty="0">
                <a:solidFill>
                  <a:srgbClr val="FFFFFF"/>
                </a:solidFill>
                <a:latin typeface="Microsoft YaHei" panose="020B0503020204020204" pitchFamily="34" charset="-122"/>
                <a:ea typeface="Microsoft YaHei" panose="020B0503020204020204" pitchFamily="34" charset="-122"/>
              </a:endParaRPr>
            </a:p>
          </p:txBody>
        </p:sp>
      </p:grpSp>
      <p:sp>
        <p:nvSpPr>
          <p:cNvPr id="56" name="矩形 55">
            <a:extLst>
              <a:ext uri="{FF2B5EF4-FFF2-40B4-BE49-F238E27FC236}">
                <a16:creationId xmlns:a16="http://schemas.microsoft.com/office/drawing/2014/main" id="{37F42DD4-FCDA-337E-040A-9FB6AC8B901F}"/>
              </a:ext>
            </a:extLst>
          </p:cNvPr>
          <p:cNvSpPr>
            <a:spLocks noChangeAspect="1"/>
          </p:cNvSpPr>
          <p:nvPr/>
        </p:nvSpPr>
        <p:spPr>
          <a:xfrm>
            <a:off x="6235125" y="3710609"/>
            <a:ext cx="5956875" cy="314739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id="{531438E6-19D1-76FE-A855-C3A72DCD4315}"/>
              </a:ext>
            </a:extLst>
          </p:cNvPr>
          <p:cNvGrpSpPr/>
          <p:nvPr/>
        </p:nvGrpSpPr>
        <p:grpSpPr>
          <a:xfrm>
            <a:off x="660400" y="2189143"/>
            <a:ext cx="7463183" cy="922210"/>
            <a:chOff x="465504" y="3403288"/>
            <a:chExt cx="11311840" cy="1397781"/>
          </a:xfrm>
        </p:grpSpPr>
        <p:sp>
          <p:nvSpPr>
            <p:cNvPr id="3" name="矩形: 圆角 14">
              <a:extLst>
                <a:ext uri="{FF2B5EF4-FFF2-40B4-BE49-F238E27FC236}">
                  <a16:creationId xmlns:a16="http://schemas.microsoft.com/office/drawing/2014/main" id="{52E6ABE4-B2E5-D5D3-59C9-5E9F09D6DB3F}"/>
                </a:ext>
              </a:extLst>
            </p:cNvPr>
            <p:cNvSpPr/>
            <p:nvPr/>
          </p:nvSpPr>
          <p:spPr>
            <a:xfrm>
              <a:off x="689800" y="3403288"/>
              <a:ext cx="11087544" cy="1397781"/>
            </a:xfrm>
            <a:prstGeom prst="roundRect">
              <a:avLst>
                <a:gd name="adj" fmla="val 50000"/>
              </a:avLst>
            </a:prstGeom>
            <a:solidFill>
              <a:schemeClr val="accent1">
                <a:lumMod val="20000"/>
                <a:lumOff val="80000"/>
              </a:schemeClr>
            </a:solidFill>
            <a:ln w="15875">
              <a:solidFill>
                <a:schemeClr val="accent1">
                  <a:alpha val="50000"/>
                </a:schemeClr>
              </a:solidFill>
            </a:ln>
          </p:spPr>
          <p:txBody>
            <a:bodyPr vert="horz" wrap="square" lIns="684000" tIns="0" rIns="0" bIns="0" rtlCol="0" anchor="ctr" anchorCtr="0">
              <a:noAutofit/>
            </a:bodyPr>
            <a:lstStyle/>
            <a:p>
              <a:r>
                <a:rPr lang="zh-CN" altLang="en-US" sz="2800" b="1" dirty="0">
                  <a:latin typeface="Microsoft YaHei" panose="020B0503020204020204" pitchFamily="34" charset="-122"/>
                  <a:ea typeface="Microsoft YaHei" panose="020B0503020204020204" pitchFamily="34" charset="-122"/>
                </a:rPr>
                <a:t>创新创业者的特质概述</a:t>
              </a:r>
            </a:p>
          </p:txBody>
        </p:sp>
        <p:sp>
          <p:nvSpPr>
            <p:cNvPr id="4" name="矩形: 圆角 15">
              <a:extLst>
                <a:ext uri="{FF2B5EF4-FFF2-40B4-BE49-F238E27FC236}">
                  <a16:creationId xmlns:a16="http://schemas.microsoft.com/office/drawing/2014/main" id="{95050D41-A82A-D859-261D-555255395D73}"/>
                </a:ext>
              </a:extLst>
            </p:cNvPr>
            <p:cNvSpPr/>
            <p:nvPr/>
          </p:nvSpPr>
          <p:spPr>
            <a:xfrm>
              <a:off x="465504" y="3403288"/>
              <a:ext cx="1397792" cy="1397781"/>
            </a:xfrm>
            <a:prstGeom prst="roundRect">
              <a:avLst>
                <a:gd name="adj" fmla="val 50000"/>
              </a:avLst>
            </a:prstGeom>
            <a:gradFill flip="none" rotWithShape="1">
              <a:gsLst>
                <a:gs pos="50000">
                  <a:schemeClr val="accent1"/>
                </a:gs>
                <a:gs pos="0">
                  <a:schemeClr val="accent1">
                    <a:lumMod val="60000"/>
                    <a:lumOff val="40000"/>
                  </a:schemeClr>
                </a:gs>
              </a:gsLst>
              <a:lin ang="2700000" scaled="1"/>
              <a:tileRect/>
            </a:gradFill>
            <a:ln w="76200">
              <a:noFill/>
            </a:ln>
            <a:effectLst>
              <a:outerShdw blurRad="127000" dist="127000" algn="ctr" rotWithShape="0">
                <a:schemeClr val="accent1">
                  <a:alpha val="15000"/>
                </a:schemeClr>
              </a:outerShdw>
            </a:effectLst>
          </p:spPr>
          <p:txBody>
            <a:bodyPr wrap="none" rtlCol="0" anchor="ctr">
              <a:normAutofit/>
            </a:bodyPr>
            <a:lstStyle/>
            <a:p>
              <a:pPr algn="ctr">
                <a:lnSpc>
                  <a:spcPct val="120000"/>
                </a:lnSpc>
              </a:pPr>
              <a:r>
                <a:rPr lang="en-US" altLang="zh-CN" sz="2800" b="1" dirty="0">
                  <a:solidFill>
                    <a:srgbClr val="FFFFFF"/>
                  </a:solidFill>
                  <a:latin typeface="Microsoft YaHei" panose="020B0503020204020204" pitchFamily="34" charset="-122"/>
                  <a:ea typeface="Microsoft YaHei" panose="020B0503020204020204" pitchFamily="34" charset="-122"/>
                </a:rPr>
                <a:t>2.1</a:t>
              </a:r>
              <a:endParaRPr sz="2800" b="1" dirty="0">
                <a:solidFill>
                  <a:srgbClr val="FFFFFF"/>
                </a:solidFill>
                <a:latin typeface="Microsoft YaHei" panose="020B0503020204020204" pitchFamily="34" charset="-122"/>
                <a:ea typeface="Microsoft YaHei"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D0541-65E6-04ED-1A9D-4F6C91F23F4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0EAAC0-D06D-D996-7FD1-FE0A5FD41098}"/>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2.2</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创新创业者的家国情怀</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55492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BD1E8-AD4A-713C-F353-DE3FD8BE07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6C8D511-89BA-2C15-881C-9353E3F0225C}"/>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2.2.1</a:t>
            </a:r>
            <a:r>
              <a:rPr lang="zh-CN" altLang="en-US" sz="3200" dirty="0">
                <a:solidFill>
                  <a:schemeClr val="tx1"/>
                </a:solidFill>
                <a:latin typeface="Microsoft YaHei" panose="020B0503020204020204" pitchFamily="34" charset="-122"/>
                <a:ea typeface="Microsoft YaHei" panose="020B0503020204020204" pitchFamily="34" charset="-122"/>
              </a:rPr>
              <a:t>家国情怀概述</a:t>
            </a:r>
          </a:p>
        </p:txBody>
      </p:sp>
      <p:sp>
        <p:nvSpPr>
          <p:cNvPr id="124" name="文本框 123">
            <a:extLst>
              <a:ext uri="{FF2B5EF4-FFF2-40B4-BE49-F238E27FC236}">
                <a16:creationId xmlns:a16="http://schemas.microsoft.com/office/drawing/2014/main" id="{2655FFF5-A173-9FB0-D274-21AF3E96C63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家国情怀的内涵</a:t>
            </a:r>
          </a:p>
        </p:txBody>
      </p:sp>
      <p:sp>
        <p:nvSpPr>
          <p:cNvPr id="4" name="文本框 3">
            <a:extLst>
              <a:ext uri="{FF2B5EF4-FFF2-40B4-BE49-F238E27FC236}">
                <a16:creationId xmlns:a16="http://schemas.microsoft.com/office/drawing/2014/main" id="{BB65D886-D2DF-B540-D8CC-BEC624E377CA}"/>
              </a:ext>
            </a:extLst>
          </p:cNvPr>
          <p:cNvSpPr txBox="1"/>
          <p:nvPr/>
        </p:nvSpPr>
        <p:spPr>
          <a:xfrm>
            <a:off x="427796" y="1774965"/>
            <a:ext cx="11323707" cy="4355079"/>
          </a:xfrm>
          <a:prstGeom prst="roundRect">
            <a:avLst>
              <a:gd name="adj" fmla="val 7302"/>
            </a:avLst>
          </a:prstGeom>
          <a:solidFill>
            <a:schemeClr val="bg1"/>
          </a:solidFill>
        </p:spPr>
        <p:txBody>
          <a:bodyPr wrap="square">
            <a:spAutoFit/>
          </a:bodyPr>
          <a:lstStyle/>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2020</a:t>
            </a:r>
            <a:r>
              <a:rPr lang="zh-CN" altLang="en-US" sz="2000" dirty="0">
                <a:latin typeface="Microsoft YaHei" panose="020B0503020204020204" pitchFamily="34" charset="-122"/>
                <a:ea typeface="Microsoft YaHei" panose="020B0503020204020204" pitchFamily="34" charset="-122"/>
              </a:rPr>
              <a:t>年，在全国抗击新冠肺炎疫情的表彰大会上，</a:t>
            </a:r>
            <a:r>
              <a:rPr lang="zh-CN" altLang="en-US" sz="2000" b="1" dirty="0">
                <a:latin typeface="Microsoft YaHei" panose="020B0503020204020204" pitchFamily="34" charset="-122"/>
                <a:ea typeface="Microsoft YaHei" panose="020B0503020204020204" pitchFamily="34" charset="-122"/>
              </a:rPr>
              <a:t>习近平总书记指出，“抗疫斗争伟大实践再次证明，社会主义核心价值观、中华优秀传统文化所具有的强大精神动力，是凝聚人心、汇聚民力的强大力量”</a:t>
            </a:r>
            <a:r>
              <a:rPr lang="zh-CN" altLang="e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中国人历来抱有家国情怀”</a:t>
            </a:r>
            <a:r>
              <a:rPr lang="zh-CN" altLang="en" sz="2000" b="1" dirty="0">
                <a:latin typeface="Microsoft YaHei" panose="020B0503020204020204" pitchFamily="34" charset="-122"/>
                <a:ea typeface="Microsoft YaHei" panose="020B0503020204020204" pitchFamily="34" charset="-122"/>
              </a:rPr>
              <a:t>。</a:t>
            </a: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家国情怀是指个体对于祖国和家乡的深厚情感和责任感，它是民族精神的重要组成部分。</a:t>
            </a:r>
            <a:r>
              <a:rPr lang="zh-CN" altLang="en-US" sz="2000" dirty="0">
                <a:latin typeface="Microsoft YaHei" panose="020B0503020204020204" pitchFamily="34" charset="-122"/>
                <a:ea typeface="Microsoft YaHei" panose="020B0503020204020204" pitchFamily="34" charset="-122"/>
              </a:rPr>
              <a:t>在当今全球化的时代，国家间的竞争已不再是简单的经济和军事实力的比拼，而更多的是科技、文化等领域的竞争。</a:t>
            </a: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培养、激励人才进行创新创业，和厚植家国情怀有很大关系。</a:t>
            </a:r>
            <a:r>
              <a:rPr lang="zh-CN" altLang="en-US" sz="2000" dirty="0">
                <a:latin typeface="Microsoft YaHei" panose="020B0503020204020204" pitchFamily="34" charset="-122"/>
                <a:ea typeface="Microsoft YaHei" panose="020B0503020204020204" pitchFamily="34" charset="-122"/>
              </a:rPr>
              <a:t>如果一个民族没有强烈的家国情怀，那么它就会渐渐失去独立自主的能力；如果一个创新创业者没有家国情怀，那他便没有为国为民创新开拓的精神动力。</a:t>
            </a:r>
          </a:p>
        </p:txBody>
      </p:sp>
    </p:spTree>
    <p:extLst>
      <p:ext uri="{BB962C8B-B14F-4D97-AF65-F5344CB8AC3E}">
        <p14:creationId xmlns:p14="http://schemas.microsoft.com/office/powerpoint/2010/main" val="117844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7764E-EDCA-3D50-6A5F-E8979A2BA02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BCB57C4-FCC9-542B-D0B3-6DC7B69D1CB9}"/>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2.2.1</a:t>
            </a:r>
            <a:r>
              <a:rPr lang="zh-CN" altLang="en-US" sz="3200" dirty="0">
                <a:solidFill>
                  <a:schemeClr val="tx1"/>
                </a:solidFill>
                <a:latin typeface="Microsoft YaHei" panose="020B0503020204020204" pitchFamily="34" charset="-122"/>
                <a:ea typeface="Microsoft YaHei" panose="020B0503020204020204" pitchFamily="34" charset="-122"/>
              </a:rPr>
              <a:t>家国情怀概述</a:t>
            </a:r>
          </a:p>
        </p:txBody>
      </p:sp>
      <p:sp>
        <p:nvSpPr>
          <p:cNvPr id="124" name="文本框 123">
            <a:extLst>
              <a:ext uri="{FF2B5EF4-FFF2-40B4-BE49-F238E27FC236}">
                <a16:creationId xmlns:a16="http://schemas.microsoft.com/office/drawing/2014/main" id="{FE4955AE-DD20-052D-6F3F-E971AD3CDFE2}"/>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革命年代的家国情怀与创新精神</a:t>
            </a:r>
          </a:p>
        </p:txBody>
      </p:sp>
      <p:sp>
        <p:nvSpPr>
          <p:cNvPr id="3" name="文本框 2">
            <a:extLst>
              <a:ext uri="{FF2B5EF4-FFF2-40B4-BE49-F238E27FC236}">
                <a16:creationId xmlns:a16="http://schemas.microsoft.com/office/drawing/2014/main" id="{A7149C6F-4A5D-214E-92FF-6D96840382CA}"/>
              </a:ext>
            </a:extLst>
          </p:cNvPr>
          <p:cNvSpPr txBox="1"/>
          <p:nvPr/>
        </p:nvSpPr>
        <p:spPr>
          <a:xfrm>
            <a:off x="427797" y="1774965"/>
            <a:ext cx="5177873" cy="4834604"/>
          </a:xfrm>
          <a:prstGeom prst="roundRect">
            <a:avLst>
              <a:gd name="adj" fmla="val 7302"/>
            </a:avLst>
          </a:prstGeom>
          <a:solidFill>
            <a:schemeClr val="bg1"/>
          </a:solidFill>
        </p:spPr>
        <p:txBody>
          <a:bodyPr wrap="square">
            <a:noAutofit/>
          </a:bodyPr>
          <a:lstStyle/>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1948</a:t>
            </a:r>
            <a:r>
              <a:rPr lang="zh-CN" altLang="en-US" sz="2000" dirty="0">
                <a:latin typeface="Microsoft YaHei" panose="020B0503020204020204" pitchFamily="34" charset="-122"/>
                <a:ea typeface="Microsoft YaHei" panose="020B0503020204020204" pitchFamily="34" charset="-122"/>
              </a:rPr>
              <a:t>年，全国即将获得解放之际，毛泽东给中共一大代表李达去了封信。当时李达在南方，由于送信人要经过国统区，毛泽东担心信被识破，于是就用了暗语，信的内容是这样的：“吾兄系本公司发起人之一，现公司生意兴隆，望速前来参与经营。”确如毛泽东所喻，这是一支百余年前的“创业团队”。</a:t>
            </a:r>
          </a:p>
        </p:txBody>
      </p:sp>
      <p:pic>
        <p:nvPicPr>
          <p:cNvPr id="4102" name="Picture 6" descr="关于青年的作文素材事例（家国情怀）-我爱育娃">
            <a:extLst>
              <a:ext uri="{FF2B5EF4-FFF2-40B4-BE49-F238E27FC236}">
                <a16:creationId xmlns:a16="http://schemas.microsoft.com/office/drawing/2014/main" id="{B4F8DC6E-D061-A5EF-EE53-35D10886B4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696" y="1774965"/>
            <a:ext cx="6520621" cy="4834604"/>
          </a:xfrm>
          <a:prstGeom prst="roundRect">
            <a:avLst>
              <a:gd name="adj" fmla="val 6525"/>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642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C4185-ED9F-7377-5A65-F0C22EEFC80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54D1293-BF1A-CB9A-1C6D-AC4899CA917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2.2.1</a:t>
            </a:r>
            <a:r>
              <a:rPr lang="zh-CN" altLang="en-US" sz="3200" dirty="0">
                <a:solidFill>
                  <a:schemeClr val="tx1"/>
                </a:solidFill>
                <a:latin typeface="Microsoft YaHei" panose="020B0503020204020204" pitchFamily="34" charset="-122"/>
                <a:ea typeface="Microsoft YaHei" panose="020B0503020204020204" pitchFamily="34" charset="-122"/>
              </a:rPr>
              <a:t>家国情怀概述</a:t>
            </a:r>
          </a:p>
        </p:txBody>
      </p:sp>
      <p:sp>
        <p:nvSpPr>
          <p:cNvPr id="124" name="文本框 123">
            <a:extLst>
              <a:ext uri="{FF2B5EF4-FFF2-40B4-BE49-F238E27FC236}">
                <a16:creationId xmlns:a16="http://schemas.microsoft.com/office/drawing/2014/main" id="{64EBDAF4-FF56-9E64-B35E-CB665D2676A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革命年代的家国情怀与创新精神</a:t>
            </a:r>
          </a:p>
        </p:txBody>
      </p:sp>
      <p:grpSp>
        <p:nvGrpSpPr>
          <p:cNvPr id="4" name="组合 3">
            <a:extLst>
              <a:ext uri="{FF2B5EF4-FFF2-40B4-BE49-F238E27FC236}">
                <a16:creationId xmlns:a16="http://schemas.microsoft.com/office/drawing/2014/main" id="{34C3A527-C585-C610-903C-8E8F34AB4EBB}"/>
              </a:ext>
            </a:extLst>
          </p:cNvPr>
          <p:cNvGrpSpPr/>
          <p:nvPr/>
        </p:nvGrpSpPr>
        <p:grpSpPr>
          <a:xfrm>
            <a:off x="660401" y="5344921"/>
            <a:ext cx="10858499" cy="1202538"/>
            <a:chOff x="660401" y="6098501"/>
            <a:chExt cx="10858499" cy="1093216"/>
          </a:xfrm>
        </p:grpSpPr>
        <p:sp>
          <p:nvSpPr>
            <p:cNvPr id="6" name="任意形状 5">
              <a:extLst>
                <a:ext uri="{FF2B5EF4-FFF2-40B4-BE49-F238E27FC236}">
                  <a16:creationId xmlns:a16="http://schemas.microsoft.com/office/drawing/2014/main" id="{1E924EAC-71BB-517D-3C58-CD57C0867B9B}"/>
                </a:ext>
              </a:extLst>
            </p:cNvPr>
            <p:cNvSpPr/>
            <p:nvPr/>
          </p:nvSpPr>
          <p:spPr>
            <a:xfrm>
              <a:off x="660401" y="6098501"/>
              <a:ext cx="10858499" cy="1093216"/>
            </a:xfrm>
            <a:custGeom>
              <a:avLst/>
              <a:gdLst>
                <a:gd name="connsiteX0" fmla="*/ 0 w 8128000"/>
                <a:gd name="connsiteY0" fmla="*/ 0 h 1338791"/>
                <a:gd name="connsiteX1" fmla="*/ 8128000 w 8128000"/>
                <a:gd name="connsiteY1" fmla="*/ 0 h 1338791"/>
                <a:gd name="connsiteX2" fmla="*/ 8128000 w 8128000"/>
                <a:gd name="connsiteY2" fmla="*/ 1338791 h 1338791"/>
                <a:gd name="connsiteX3" fmla="*/ 0 w 8128000"/>
                <a:gd name="connsiteY3" fmla="*/ 1338791 h 1338791"/>
                <a:gd name="connsiteX4" fmla="*/ 0 w 8128000"/>
                <a:gd name="connsiteY4" fmla="*/ 0 h 1338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1338791">
                  <a:moveTo>
                    <a:pt x="0" y="0"/>
                  </a:moveTo>
                  <a:lnTo>
                    <a:pt x="8128000" y="0"/>
                  </a:lnTo>
                  <a:lnTo>
                    <a:pt x="8128000" y="1338791"/>
                  </a:lnTo>
                  <a:lnTo>
                    <a:pt x="0" y="1338791"/>
                  </a:lnTo>
                  <a:lnTo>
                    <a:pt x="0" y="0"/>
                  </a:lnTo>
                  <a:close/>
                </a:path>
              </a:pathLst>
            </a:custGeom>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108000" rIns="149352" bIns="765196" numCol="1" spcCol="1270" anchor="ctr" anchorCtr="0">
              <a:noAutofit/>
            </a:bodyPr>
            <a:lstStyle/>
            <a:p>
              <a:pPr marL="0" lvl="0" indent="0" algn="ctr" defTabSz="933450">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启示三</a:t>
              </a:r>
              <a:r>
                <a:rPr lang="en-US" altLang="zh-CN" sz="2000" b="1" kern="1200" dirty="0">
                  <a:latin typeface="Microsoft YaHei" panose="020B0503020204020204" pitchFamily="34" charset="-122"/>
                  <a:ea typeface="Microsoft YaHei" panose="020B0503020204020204" pitchFamily="34" charset="-122"/>
                </a:rPr>
                <a:t>——</a:t>
              </a:r>
              <a:r>
                <a:rPr lang="zh-CN" altLang="en-US" sz="2000" b="1" kern="1200" dirty="0">
                  <a:latin typeface="Microsoft YaHei" panose="020B0503020204020204" pitchFamily="34" charset="-122"/>
                  <a:ea typeface="Microsoft YaHei" panose="020B0503020204020204" pitchFamily="34" charset="-122"/>
                </a:rPr>
                <a:t>艰苦奋斗攻难关。</a:t>
              </a:r>
            </a:p>
          </p:txBody>
        </p:sp>
        <p:sp>
          <p:nvSpPr>
            <p:cNvPr id="7" name="任意形状 6">
              <a:extLst>
                <a:ext uri="{FF2B5EF4-FFF2-40B4-BE49-F238E27FC236}">
                  <a16:creationId xmlns:a16="http://schemas.microsoft.com/office/drawing/2014/main" id="{834E6A96-A236-9036-7209-8B979EA52392}"/>
                </a:ext>
              </a:extLst>
            </p:cNvPr>
            <p:cNvSpPr/>
            <p:nvPr/>
          </p:nvSpPr>
          <p:spPr>
            <a:xfrm>
              <a:off x="660401" y="6549098"/>
              <a:ext cx="10858499" cy="615844"/>
            </a:xfrm>
            <a:custGeom>
              <a:avLst/>
              <a:gdLst>
                <a:gd name="connsiteX0" fmla="*/ 0 w 8128000"/>
                <a:gd name="connsiteY0" fmla="*/ 0 h 615844"/>
                <a:gd name="connsiteX1" fmla="*/ 8128000 w 8128000"/>
                <a:gd name="connsiteY1" fmla="*/ 0 h 615844"/>
                <a:gd name="connsiteX2" fmla="*/ 8128000 w 8128000"/>
                <a:gd name="connsiteY2" fmla="*/ 615844 h 615844"/>
                <a:gd name="connsiteX3" fmla="*/ 0 w 8128000"/>
                <a:gd name="connsiteY3" fmla="*/ 615844 h 615844"/>
                <a:gd name="connsiteX4" fmla="*/ 0 w 8128000"/>
                <a:gd name="connsiteY4" fmla="*/ 0 h 615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844">
                  <a:moveTo>
                    <a:pt x="0" y="0"/>
                  </a:moveTo>
                  <a:lnTo>
                    <a:pt x="8128000" y="0"/>
                  </a:lnTo>
                  <a:lnTo>
                    <a:pt x="8128000" y="615844"/>
                  </a:lnTo>
                  <a:lnTo>
                    <a:pt x="0" y="615844"/>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0" tIns="16510" rIns="92456" bIns="16510" numCol="1" spcCol="1270" anchor="ctr" anchorCtr="0">
              <a:noAutofit/>
            </a:bodyPr>
            <a:lstStyle/>
            <a:p>
              <a:pPr marL="0" lvl="0" indent="0" algn="ctr" defTabSz="577850">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毛泽东率领工农革命军到达井冈山后，面临着粮食短缺、缺衣少被、药品匮乏、军事困难等各种各样的问题。</a:t>
              </a:r>
            </a:p>
          </p:txBody>
        </p:sp>
      </p:grpSp>
      <p:grpSp>
        <p:nvGrpSpPr>
          <p:cNvPr id="8" name="组合 7">
            <a:extLst>
              <a:ext uri="{FF2B5EF4-FFF2-40B4-BE49-F238E27FC236}">
                <a16:creationId xmlns:a16="http://schemas.microsoft.com/office/drawing/2014/main" id="{7DC5FF1D-BBBD-C273-7BD5-440084D86E66}"/>
              </a:ext>
            </a:extLst>
          </p:cNvPr>
          <p:cNvGrpSpPr/>
          <p:nvPr/>
        </p:nvGrpSpPr>
        <p:grpSpPr>
          <a:xfrm>
            <a:off x="660400" y="3505185"/>
            <a:ext cx="10858500" cy="1775410"/>
            <a:chOff x="660400" y="4059517"/>
            <a:chExt cx="10858500" cy="1614009"/>
          </a:xfrm>
        </p:grpSpPr>
        <p:sp>
          <p:nvSpPr>
            <p:cNvPr id="9" name="任意形状 8">
              <a:extLst>
                <a:ext uri="{FF2B5EF4-FFF2-40B4-BE49-F238E27FC236}">
                  <a16:creationId xmlns:a16="http://schemas.microsoft.com/office/drawing/2014/main" id="{7267ABFB-D85E-FDC7-D413-41C86DE149A9}"/>
                </a:ext>
              </a:extLst>
            </p:cNvPr>
            <p:cNvSpPr/>
            <p:nvPr/>
          </p:nvSpPr>
          <p:spPr>
            <a:xfrm>
              <a:off x="660400" y="4059517"/>
              <a:ext cx="10858500" cy="1614009"/>
            </a:xfrm>
            <a:custGeom>
              <a:avLst/>
              <a:gdLst>
                <a:gd name="connsiteX0" fmla="*/ 0 w 8128000"/>
                <a:gd name="connsiteY0" fmla="*/ 721145 h 2059061"/>
                <a:gd name="connsiteX1" fmla="*/ 3806617 w 8128000"/>
                <a:gd name="connsiteY1" fmla="*/ 721145 h 2059061"/>
                <a:gd name="connsiteX2" fmla="*/ 3806617 w 8128000"/>
                <a:gd name="connsiteY2" fmla="*/ 514765 h 2059061"/>
                <a:gd name="connsiteX3" fmla="*/ 3549235 w 8128000"/>
                <a:gd name="connsiteY3" fmla="*/ 514765 h 2059061"/>
                <a:gd name="connsiteX4" fmla="*/ 4064000 w 8128000"/>
                <a:gd name="connsiteY4" fmla="*/ 0 h 2059061"/>
                <a:gd name="connsiteX5" fmla="*/ 4578765 w 8128000"/>
                <a:gd name="connsiteY5" fmla="*/ 514765 h 2059061"/>
                <a:gd name="connsiteX6" fmla="*/ 4321383 w 8128000"/>
                <a:gd name="connsiteY6" fmla="*/ 514765 h 2059061"/>
                <a:gd name="connsiteX7" fmla="*/ 4321383 w 8128000"/>
                <a:gd name="connsiteY7" fmla="*/ 721145 h 2059061"/>
                <a:gd name="connsiteX8" fmla="*/ 8128000 w 8128000"/>
                <a:gd name="connsiteY8" fmla="*/ 721145 h 2059061"/>
                <a:gd name="connsiteX9" fmla="*/ 8128000 w 8128000"/>
                <a:gd name="connsiteY9" fmla="*/ 2059061 h 2059061"/>
                <a:gd name="connsiteX10" fmla="*/ 0 w 8128000"/>
                <a:gd name="connsiteY10" fmla="*/ 2059061 h 2059061"/>
                <a:gd name="connsiteX11" fmla="*/ 0 w 8128000"/>
                <a:gd name="connsiteY11" fmla="*/ 721145 h 205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28000" h="2059061">
                  <a:moveTo>
                    <a:pt x="8128000" y="1337916"/>
                  </a:moveTo>
                  <a:lnTo>
                    <a:pt x="4321383" y="1337916"/>
                  </a:lnTo>
                  <a:lnTo>
                    <a:pt x="4321383" y="1544296"/>
                  </a:lnTo>
                  <a:lnTo>
                    <a:pt x="4578765" y="1544296"/>
                  </a:lnTo>
                  <a:lnTo>
                    <a:pt x="4064000" y="2059060"/>
                  </a:lnTo>
                  <a:lnTo>
                    <a:pt x="3549235" y="1544296"/>
                  </a:lnTo>
                  <a:lnTo>
                    <a:pt x="3806617" y="1544296"/>
                  </a:lnTo>
                  <a:lnTo>
                    <a:pt x="3806617" y="1337916"/>
                  </a:lnTo>
                  <a:lnTo>
                    <a:pt x="0" y="1337916"/>
                  </a:lnTo>
                  <a:lnTo>
                    <a:pt x="0" y="1"/>
                  </a:lnTo>
                  <a:lnTo>
                    <a:pt x="8128000" y="1"/>
                  </a:lnTo>
                  <a:lnTo>
                    <a:pt x="8128000" y="1337916"/>
                  </a:lnTo>
                  <a:close/>
                </a:path>
              </a:pathLst>
            </a:custGeom>
          </p:spPr>
          <p:style>
            <a:lnRef idx="2">
              <a:schemeClr val="lt1">
                <a:hueOff val="0"/>
                <a:satOff val="0"/>
                <a:lumOff val="0"/>
                <a:alphaOff val="0"/>
              </a:schemeClr>
            </a:lnRef>
            <a:fillRef idx="1">
              <a:schemeClr val="accent3">
                <a:shade val="50000"/>
                <a:hueOff val="-417888"/>
                <a:satOff val="-16912"/>
                <a:lumOff val="31142"/>
                <a:alphaOff val="0"/>
              </a:schemeClr>
            </a:fillRef>
            <a:effectRef idx="0">
              <a:schemeClr val="accent3">
                <a:shade val="50000"/>
                <a:hueOff val="-417888"/>
                <a:satOff val="-16912"/>
                <a:lumOff val="31142"/>
                <a:alphaOff val="0"/>
              </a:schemeClr>
            </a:effectRef>
            <a:fontRef idx="minor">
              <a:schemeClr val="lt1"/>
            </a:fontRef>
          </p:style>
          <p:txBody>
            <a:bodyPr spcFirstLastPara="0" vert="horz" wrap="square" lIns="0" tIns="108000" rIns="149352" bIns="1485684" numCol="1" spcCol="1270" anchor="t" anchorCtr="0">
              <a:noAutofit/>
            </a:bodyPr>
            <a:lstStyle/>
            <a:p>
              <a:pPr marL="0" lvl="0" indent="0" algn="ctr" defTabSz="933450">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启示二</a:t>
              </a:r>
              <a:r>
                <a:rPr lang="en-US" altLang="zh-CN" sz="2000" b="1" kern="1200" dirty="0">
                  <a:latin typeface="Microsoft YaHei" panose="020B0503020204020204" pitchFamily="34" charset="-122"/>
                  <a:ea typeface="Microsoft YaHei" panose="020B0503020204020204" pitchFamily="34" charset="-122"/>
                </a:rPr>
                <a:t>——</a:t>
              </a:r>
              <a:r>
                <a:rPr lang="zh-CN" altLang="en-US" sz="2000" b="1" kern="1200" dirty="0">
                  <a:latin typeface="Microsoft YaHei" panose="020B0503020204020204" pitchFamily="34" charset="-122"/>
                  <a:ea typeface="Microsoft YaHei" panose="020B0503020204020204" pitchFamily="34" charset="-122"/>
                </a:rPr>
                <a:t>实事求是闯新路。</a:t>
              </a:r>
            </a:p>
          </p:txBody>
        </p:sp>
        <p:sp>
          <p:nvSpPr>
            <p:cNvPr id="10" name="任意形状 9">
              <a:extLst>
                <a:ext uri="{FF2B5EF4-FFF2-40B4-BE49-F238E27FC236}">
                  <a16:creationId xmlns:a16="http://schemas.microsoft.com/office/drawing/2014/main" id="{15DE2790-FE66-20CC-E17C-E22649B40299}"/>
                </a:ext>
              </a:extLst>
            </p:cNvPr>
            <p:cNvSpPr/>
            <p:nvPr/>
          </p:nvSpPr>
          <p:spPr>
            <a:xfrm>
              <a:off x="660401" y="4536677"/>
              <a:ext cx="10858499" cy="891276"/>
            </a:xfrm>
            <a:custGeom>
              <a:avLst/>
              <a:gdLst>
                <a:gd name="connsiteX0" fmla="*/ 0 w 8128000"/>
                <a:gd name="connsiteY0" fmla="*/ 0 h 615659"/>
                <a:gd name="connsiteX1" fmla="*/ 8128000 w 8128000"/>
                <a:gd name="connsiteY1" fmla="*/ 0 h 615659"/>
                <a:gd name="connsiteX2" fmla="*/ 8128000 w 8128000"/>
                <a:gd name="connsiteY2" fmla="*/ 615659 h 615659"/>
                <a:gd name="connsiteX3" fmla="*/ 0 w 8128000"/>
                <a:gd name="connsiteY3" fmla="*/ 615659 h 615659"/>
                <a:gd name="connsiteX4" fmla="*/ 0 w 8128000"/>
                <a:gd name="connsiteY4" fmla="*/ 0 h 61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659">
                  <a:moveTo>
                    <a:pt x="0" y="0"/>
                  </a:moveTo>
                  <a:lnTo>
                    <a:pt x="8128000" y="0"/>
                  </a:lnTo>
                  <a:lnTo>
                    <a:pt x="8128000" y="615659"/>
                  </a:lnTo>
                  <a:lnTo>
                    <a:pt x="0" y="615659"/>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0" tIns="16510" rIns="92456" bIns="16510" numCol="1" spcCol="1270" anchor="ctr" anchorCtr="0">
              <a:noAutofit/>
            </a:bodyPr>
            <a:lstStyle/>
            <a:p>
              <a:pPr marL="0" lvl="0" indent="0" algn="ctr" defTabSz="577850">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在井冈山斗争中，以毛泽东为代表的中国共产党人，坚持不唯书、不唯上、只唯实的精神，从中国革命具体实际出发，实事求是，以“敢为天下先”的创新气概，领导井冈山军民把马克思主义普遍真理同中国革命具体实际相结合，开辟了一条具有中国特色的革命道路</a:t>
              </a:r>
              <a:r>
                <a:rPr lang="en-US" altLang="zh-CN" sz="2000" b="0" kern="1200" dirty="0">
                  <a:solidFill>
                    <a:schemeClr val="tx1"/>
                  </a:solidFill>
                  <a:latin typeface="Microsoft YaHei" panose="020B0503020204020204" pitchFamily="34" charset="-122"/>
                  <a:ea typeface="Microsoft YaHei" panose="020B0503020204020204" pitchFamily="34" charset="-122"/>
                </a:rPr>
                <a:t>——</a:t>
              </a:r>
              <a:r>
                <a:rPr lang="zh-CN" altLang="en-US" sz="2000" b="0" kern="1200" dirty="0">
                  <a:solidFill>
                    <a:schemeClr val="tx1"/>
                  </a:solidFill>
                  <a:latin typeface="Microsoft YaHei" panose="020B0503020204020204" pitchFamily="34" charset="-122"/>
                  <a:ea typeface="Microsoft YaHei" panose="020B0503020204020204" pitchFamily="34" charset="-122"/>
                </a:rPr>
                <a:t>井冈山道路。</a:t>
              </a:r>
              <a:endParaRPr lang="zh-CN" altLang="en-US" sz="2000" kern="1200" dirty="0">
                <a:latin typeface="Microsoft YaHei" panose="020B0503020204020204" pitchFamily="34" charset="-122"/>
                <a:ea typeface="Microsoft YaHei" panose="020B0503020204020204" pitchFamily="34" charset="-122"/>
              </a:endParaRPr>
            </a:p>
          </p:txBody>
        </p:sp>
      </p:grpSp>
      <p:grpSp>
        <p:nvGrpSpPr>
          <p:cNvPr id="11" name="组合 10">
            <a:extLst>
              <a:ext uri="{FF2B5EF4-FFF2-40B4-BE49-F238E27FC236}">
                <a16:creationId xmlns:a16="http://schemas.microsoft.com/office/drawing/2014/main" id="{9196FDF1-FEB6-CA55-39CA-93BC32F7F488}"/>
              </a:ext>
            </a:extLst>
          </p:cNvPr>
          <p:cNvGrpSpPr/>
          <p:nvPr/>
        </p:nvGrpSpPr>
        <p:grpSpPr>
          <a:xfrm>
            <a:off x="660401" y="1968191"/>
            <a:ext cx="10858499" cy="1472669"/>
            <a:chOff x="660401" y="2044219"/>
            <a:chExt cx="10858499" cy="1338790"/>
          </a:xfrm>
        </p:grpSpPr>
        <p:sp>
          <p:nvSpPr>
            <p:cNvPr id="12" name="任意形状 11">
              <a:extLst>
                <a:ext uri="{FF2B5EF4-FFF2-40B4-BE49-F238E27FC236}">
                  <a16:creationId xmlns:a16="http://schemas.microsoft.com/office/drawing/2014/main" id="{C788EE4B-D69E-BB24-E022-0D779A56F551}"/>
                </a:ext>
              </a:extLst>
            </p:cNvPr>
            <p:cNvSpPr/>
            <p:nvPr/>
          </p:nvSpPr>
          <p:spPr>
            <a:xfrm>
              <a:off x="660401" y="2044219"/>
              <a:ext cx="10858499" cy="1338790"/>
            </a:xfrm>
            <a:custGeom>
              <a:avLst/>
              <a:gdLst>
                <a:gd name="connsiteX0" fmla="*/ 0 w 8128000"/>
                <a:gd name="connsiteY0" fmla="*/ 721145 h 2059061"/>
                <a:gd name="connsiteX1" fmla="*/ 3806617 w 8128000"/>
                <a:gd name="connsiteY1" fmla="*/ 721145 h 2059061"/>
                <a:gd name="connsiteX2" fmla="*/ 3806617 w 8128000"/>
                <a:gd name="connsiteY2" fmla="*/ 514765 h 2059061"/>
                <a:gd name="connsiteX3" fmla="*/ 3549235 w 8128000"/>
                <a:gd name="connsiteY3" fmla="*/ 514765 h 2059061"/>
                <a:gd name="connsiteX4" fmla="*/ 4064000 w 8128000"/>
                <a:gd name="connsiteY4" fmla="*/ 0 h 2059061"/>
                <a:gd name="connsiteX5" fmla="*/ 4578765 w 8128000"/>
                <a:gd name="connsiteY5" fmla="*/ 514765 h 2059061"/>
                <a:gd name="connsiteX6" fmla="*/ 4321383 w 8128000"/>
                <a:gd name="connsiteY6" fmla="*/ 514765 h 2059061"/>
                <a:gd name="connsiteX7" fmla="*/ 4321383 w 8128000"/>
                <a:gd name="connsiteY7" fmla="*/ 721145 h 2059061"/>
                <a:gd name="connsiteX8" fmla="*/ 8128000 w 8128000"/>
                <a:gd name="connsiteY8" fmla="*/ 721145 h 2059061"/>
                <a:gd name="connsiteX9" fmla="*/ 8128000 w 8128000"/>
                <a:gd name="connsiteY9" fmla="*/ 2059061 h 2059061"/>
                <a:gd name="connsiteX10" fmla="*/ 0 w 8128000"/>
                <a:gd name="connsiteY10" fmla="*/ 2059061 h 2059061"/>
                <a:gd name="connsiteX11" fmla="*/ 0 w 8128000"/>
                <a:gd name="connsiteY11" fmla="*/ 721145 h 205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28000" h="2059061">
                  <a:moveTo>
                    <a:pt x="8128000" y="1337916"/>
                  </a:moveTo>
                  <a:lnTo>
                    <a:pt x="4321383" y="1337916"/>
                  </a:lnTo>
                  <a:lnTo>
                    <a:pt x="4321383" y="1544296"/>
                  </a:lnTo>
                  <a:lnTo>
                    <a:pt x="4578765" y="1544296"/>
                  </a:lnTo>
                  <a:lnTo>
                    <a:pt x="4064000" y="2059060"/>
                  </a:lnTo>
                  <a:lnTo>
                    <a:pt x="3549235" y="1544296"/>
                  </a:lnTo>
                  <a:lnTo>
                    <a:pt x="3806617" y="1544296"/>
                  </a:lnTo>
                  <a:lnTo>
                    <a:pt x="3806617" y="1337916"/>
                  </a:lnTo>
                  <a:lnTo>
                    <a:pt x="0" y="1337916"/>
                  </a:lnTo>
                  <a:lnTo>
                    <a:pt x="0" y="1"/>
                  </a:lnTo>
                  <a:lnTo>
                    <a:pt x="8128000" y="1"/>
                  </a:lnTo>
                  <a:lnTo>
                    <a:pt x="8128000" y="1337916"/>
                  </a:lnTo>
                  <a:close/>
                </a:path>
              </a:pathLst>
            </a:custGeom>
          </p:spPr>
          <p:style>
            <a:lnRef idx="2">
              <a:schemeClr val="lt1">
                <a:hueOff val="0"/>
                <a:satOff val="0"/>
                <a:lumOff val="0"/>
                <a:alphaOff val="0"/>
              </a:schemeClr>
            </a:lnRef>
            <a:fillRef idx="1">
              <a:schemeClr val="accent3">
                <a:shade val="50000"/>
                <a:hueOff val="-417888"/>
                <a:satOff val="-16912"/>
                <a:lumOff val="31142"/>
                <a:alphaOff val="0"/>
              </a:schemeClr>
            </a:fillRef>
            <a:effectRef idx="0">
              <a:schemeClr val="accent3">
                <a:shade val="50000"/>
                <a:hueOff val="-417888"/>
                <a:satOff val="-16912"/>
                <a:lumOff val="31142"/>
                <a:alphaOff val="0"/>
              </a:schemeClr>
            </a:effectRef>
            <a:fontRef idx="minor">
              <a:schemeClr val="lt1"/>
            </a:fontRef>
          </p:style>
          <p:txBody>
            <a:bodyPr spcFirstLastPara="0" vert="horz" wrap="square" lIns="0" tIns="216000" rIns="149352" bIns="1485684" numCol="1" spcCol="1270" anchor="t" anchorCtr="0">
              <a:noAutofit/>
            </a:bodyPr>
            <a:lstStyle/>
            <a:p>
              <a:pPr marL="0" lvl="0" indent="0" algn="ctr" defTabSz="933450">
                <a:spcBef>
                  <a:spcPct val="0"/>
                </a:spcBef>
                <a:spcAft>
                  <a:spcPct val="35000"/>
                </a:spcAft>
                <a:buNone/>
              </a:pPr>
              <a:r>
                <a:rPr lang="zh-CN" altLang="en-US" sz="2000" b="1" kern="1200" dirty="0">
                  <a:latin typeface="Microsoft YaHei" panose="020B0503020204020204" pitchFamily="34" charset="-122"/>
                  <a:ea typeface="Microsoft YaHei" panose="020B0503020204020204" pitchFamily="34" charset="-122"/>
                </a:rPr>
                <a:t>启示一</a:t>
              </a:r>
              <a:r>
                <a:rPr lang="en-US" altLang="zh-CN" sz="2000" b="1" kern="1200" dirty="0">
                  <a:latin typeface="Microsoft YaHei" panose="020B0503020204020204" pitchFamily="34" charset="-122"/>
                  <a:ea typeface="Microsoft YaHei" panose="020B0503020204020204" pitchFamily="34" charset="-122"/>
                </a:rPr>
                <a:t>——</a:t>
              </a:r>
              <a:r>
                <a:rPr lang="zh-CN" altLang="en-US" sz="2000" b="1" kern="1200" dirty="0">
                  <a:latin typeface="Microsoft YaHei" panose="020B0503020204020204" pitchFamily="34" charset="-122"/>
                  <a:ea typeface="Microsoft YaHei" panose="020B0503020204020204" pitchFamily="34" charset="-122"/>
                </a:rPr>
                <a:t>坚定执着追理想。</a:t>
              </a:r>
            </a:p>
          </p:txBody>
        </p:sp>
        <p:sp>
          <p:nvSpPr>
            <p:cNvPr id="13" name="任意形状 12">
              <a:extLst>
                <a:ext uri="{FF2B5EF4-FFF2-40B4-BE49-F238E27FC236}">
                  <a16:creationId xmlns:a16="http://schemas.microsoft.com/office/drawing/2014/main" id="{5D2DC704-36BF-DCB6-5A52-4F832D8FDAD3}"/>
                </a:ext>
              </a:extLst>
            </p:cNvPr>
            <p:cNvSpPr/>
            <p:nvPr/>
          </p:nvSpPr>
          <p:spPr>
            <a:xfrm>
              <a:off x="660401" y="2497697"/>
              <a:ext cx="10858499" cy="615659"/>
            </a:xfrm>
            <a:custGeom>
              <a:avLst/>
              <a:gdLst>
                <a:gd name="connsiteX0" fmla="*/ 0 w 8128000"/>
                <a:gd name="connsiteY0" fmla="*/ 0 h 615659"/>
                <a:gd name="connsiteX1" fmla="*/ 8128000 w 8128000"/>
                <a:gd name="connsiteY1" fmla="*/ 0 h 615659"/>
                <a:gd name="connsiteX2" fmla="*/ 8128000 w 8128000"/>
                <a:gd name="connsiteY2" fmla="*/ 615659 h 615659"/>
                <a:gd name="connsiteX3" fmla="*/ 0 w 8128000"/>
                <a:gd name="connsiteY3" fmla="*/ 615659 h 615659"/>
                <a:gd name="connsiteX4" fmla="*/ 0 w 8128000"/>
                <a:gd name="connsiteY4" fmla="*/ 0 h 61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15659">
                  <a:moveTo>
                    <a:pt x="0" y="0"/>
                  </a:moveTo>
                  <a:lnTo>
                    <a:pt x="8128000" y="0"/>
                  </a:lnTo>
                  <a:lnTo>
                    <a:pt x="8128000" y="615659"/>
                  </a:lnTo>
                  <a:lnTo>
                    <a:pt x="0" y="615659"/>
                  </a:lnTo>
                  <a:lnTo>
                    <a:pt x="0" y="0"/>
                  </a:lnTo>
                  <a:close/>
                </a:path>
              </a:pathLst>
            </a:custGeom>
            <a:solidFill>
              <a:schemeClr val="bg1">
                <a:alpha val="90000"/>
              </a:schemeClr>
            </a:solidFill>
          </p:spPr>
          <p:style>
            <a:lnRef idx="2">
              <a:schemeClr val="accent3">
                <a:alpha val="90000"/>
                <a:tint val="55000"/>
                <a:hueOff val="0"/>
                <a:satOff val="0"/>
                <a:lumOff val="0"/>
                <a:alphaOff val="0"/>
              </a:schemeClr>
            </a:lnRef>
            <a:fillRef idx="1">
              <a:schemeClr val="accent3">
                <a:alpha val="90000"/>
                <a:tint val="55000"/>
                <a:hueOff val="0"/>
                <a:satOff val="0"/>
                <a:lumOff val="0"/>
                <a:alphaOff val="0"/>
              </a:schemeClr>
            </a:fillRef>
            <a:effectRef idx="0">
              <a:schemeClr val="accent3">
                <a:alpha val="90000"/>
                <a:tint val="55000"/>
                <a:hueOff val="0"/>
                <a:satOff val="0"/>
                <a:lumOff val="0"/>
                <a:alphaOff val="0"/>
              </a:schemeClr>
            </a:effectRef>
            <a:fontRef idx="minor">
              <a:schemeClr val="dk1">
                <a:hueOff val="0"/>
                <a:satOff val="0"/>
                <a:lumOff val="0"/>
                <a:alphaOff val="0"/>
              </a:schemeClr>
            </a:fontRef>
          </p:style>
          <p:txBody>
            <a:bodyPr spcFirstLastPara="0" vert="horz" wrap="square" lIns="108000" tIns="16510" rIns="92456" bIns="16510" numCol="1" spcCol="1270" anchor="ctr" anchorCtr="0">
              <a:noAutofit/>
            </a:bodyPr>
            <a:lstStyle/>
            <a:p>
              <a:pPr marL="0" lvl="0" indent="0" algn="ctr" defTabSz="577850">
                <a:spcBef>
                  <a:spcPct val="0"/>
                </a:spcBef>
                <a:spcAft>
                  <a:spcPct val="35000"/>
                </a:spcAft>
                <a:buNone/>
              </a:pPr>
              <a:r>
                <a:rPr lang="zh-CN" altLang="en-US" sz="2000" b="0" kern="1200" dirty="0">
                  <a:solidFill>
                    <a:schemeClr val="tx1"/>
                  </a:solidFill>
                  <a:latin typeface="Microsoft YaHei" panose="020B0503020204020204" pitchFamily="34" charset="-122"/>
                  <a:ea typeface="Microsoft YaHei" panose="020B0503020204020204" pitchFamily="34" charset="-122"/>
                </a:rPr>
                <a:t>井冈山斗争时期，有一批留学欧洲、北美的学生聚到井冈山，要搞革命事业。他们有过留学经历，见过大世面，“喝”过“洋墨水”，堪称那个时候的大知识分子。</a:t>
              </a:r>
            </a:p>
          </p:txBody>
        </p:sp>
      </p:grpSp>
    </p:spTree>
    <p:extLst>
      <p:ext uri="{BB962C8B-B14F-4D97-AF65-F5344CB8AC3E}">
        <p14:creationId xmlns:p14="http://schemas.microsoft.com/office/powerpoint/2010/main" val="2090570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7AF56-C95B-4807-6E4B-8A615E88A61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4960A06-F6C1-5A74-1F96-E3AF2E71F5F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2.2.1</a:t>
            </a:r>
            <a:r>
              <a:rPr lang="zh-CN" altLang="en-US" sz="3200" dirty="0">
                <a:solidFill>
                  <a:schemeClr val="tx1"/>
                </a:solidFill>
                <a:latin typeface="Microsoft YaHei" panose="020B0503020204020204" pitchFamily="34" charset="-122"/>
                <a:ea typeface="Microsoft YaHei" panose="020B0503020204020204" pitchFamily="34" charset="-122"/>
              </a:rPr>
              <a:t>家国情怀概述</a:t>
            </a:r>
          </a:p>
        </p:txBody>
      </p:sp>
      <p:sp>
        <p:nvSpPr>
          <p:cNvPr id="124" name="文本框 123">
            <a:extLst>
              <a:ext uri="{FF2B5EF4-FFF2-40B4-BE49-F238E27FC236}">
                <a16:creationId xmlns:a16="http://schemas.microsoft.com/office/drawing/2014/main" id="{97129DAA-9A8E-4E1E-18C0-A15EF2E8DDC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和平年代的家国情怀与创新精神</a:t>
            </a:r>
          </a:p>
        </p:txBody>
      </p:sp>
      <p:sp>
        <p:nvSpPr>
          <p:cNvPr id="3" name="文本框 2">
            <a:extLst>
              <a:ext uri="{FF2B5EF4-FFF2-40B4-BE49-F238E27FC236}">
                <a16:creationId xmlns:a16="http://schemas.microsoft.com/office/drawing/2014/main" id="{B7AB51E4-2D10-313B-E11E-C4BA2B61ABBC}"/>
              </a:ext>
            </a:extLst>
          </p:cNvPr>
          <p:cNvSpPr txBox="1"/>
          <p:nvPr/>
        </p:nvSpPr>
        <p:spPr>
          <a:xfrm>
            <a:off x="427796" y="1774965"/>
            <a:ext cx="11323707" cy="4834604"/>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在今天创新创业的时代背景下，以井冈山精神为代表的革命精神是我们取之不尽、用之不竭的红色资源，正如习近平总书记所说，它是跨越时空的。</a:t>
            </a:r>
            <a:r>
              <a:rPr lang="zh-CN" altLang="en-US" sz="2000" b="1" dirty="0">
                <a:latin typeface="Microsoft YaHei" panose="020B0503020204020204" pitchFamily="34" charset="-122"/>
                <a:ea typeface="Microsoft YaHei" panose="020B0503020204020204" pitchFamily="34" charset="-122"/>
              </a:rPr>
              <a:t>井冈山精神的主要内涵是“坚定信念、艰苦奋斗，实事求是、敢闯新路，依靠群众、勇于胜利”</a:t>
            </a:r>
            <a:r>
              <a:rPr lang="zh-CN" altLang="en-US" sz="2000" dirty="0">
                <a:latin typeface="Microsoft YaHei" panose="020B0503020204020204" pitchFamily="34" charset="-122"/>
                <a:ea typeface="Microsoft YaHei" panose="020B0503020204020204" pitchFamily="34" charset="-122"/>
              </a:rPr>
              <a:t>。今天，作为创新创业有生力量的青年学生要效仿前人，学习井冈山精神。井冈山精神在我们创新创业的征途中一定会给我们以精神的鼓舞和力量的支持。</a:t>
            </a: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创新创业旨在激发全民智慧，走科技强国之路，同时促进人民充分就业，进而实现社会的安定稳定。</a:t>
            </a:r>
            <a:r>
              <a:rPr lang="zh-CN" altLang="en-US" sz="2000" dirty="0">
                <a:latin typeface="Microsoft YaHei" panose="020B0503020204020204" pitchFamily="34" charset="-122"/>
                <a:ea typeface="Microsoft YaHei" panose="020B0503020204020204" pitchFamily="34" charset="-122"/>
              </a:rPr>
              <a:t>如今创新创业的环境氛围越来越浓厚，各种利好政策不断，就更需要创新创业者们有足够定力，守法经营，遵章办事，要懂得快慢、成败的辩证关系，要懂得对“势”进行判断，顺势而为，要培养自己的家国情怀，融入时代创新创业的大潮。</a:t>
            </a:r>
          </a:p>
        </p:txBody>
      </p:sp>
    </p:spTree>
    <p:extLst>
      <p:ext uri="{BB962C8B-B14F-4D97-AF65-F5344CB8AC3E}">
        <p14:creationId xmlns:p14="http://schemas.microsoft.com/office/powerpoint/2010/main" val="1032901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511DD-C6CE-34EF-55EA-69D59F275AD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39220B7-0140-C3FA-4DC9-4243B7900CE5}"/>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F54EBB67-C78D-8EEE-C537-62B0B01D95E2}"/>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关于</a:t>
            </a:r>
            <a:r>
              <a:rPr lang="en-US" altLang="zh-CN" sz="2000" dirty="0">
                <a:latin typeface="Microsoft YaHei" panose="020B0503020204020204" pitchFamily="34" charset="-122"/>
                <a:ea typeface="Microsoft YaHei" panose="020B0503020204020204" pitchFamily="34" charset="-122"/>
                <a:cs typeface="Lantinghei SC Extralight"/>
              </a:rPr>
              <a:t>5</a:t>
            </a:r>
            <a:r>
              <a:rPr lang="en" altLang="zh-CN" sz="2000" dirty="0">
                <a:latin typeface="Microsoft YaHei" panose="020B0503020204020204" pitchFamily="34" charset="-122"/>
                <a:ea typeface="Microsoft YaHei" panose="020B0503020204020204" pitchFamily="34" charset="-122"/>
                <a:cs typeface="Lantinghei SC Extralight"/>
              </a:rPr>
              <a:t>G</a:t>
            </a:r>
            <a:r>
              <a:rPr lang="zh-CN" altLang="en-US" sz="2000" dirty="0">
                <a:latin typeface="Microsoft YaHei" panose="020B0503020204020204" pitchFamily="34" charset="-122"/>
                <a:ea typeface="Microsoft YaHei" panose="020B0503020204020204" pitchFamily="34" charset="-122"/>
                <a:cs typeface="Lantinghei SC Extralight"/>
              </a:rPr>
              <a:t>竞赛，海内外人士最为关注的便是华为与苹果之间的“</a:t>
            </a:r>
            <a:r>
              <a:rPr lang="en-US" altLang="zh-CN" sz="2000" dirty="0">
                <a:latin typeface="Microsoft YaHei" panose="020B0503020204020204" pitchFamily="34" charset="-122"/>
                <a:ea typeface="Microsoft YaHei" panose="020B0503020204020204" pitchFamily="34" charset="-122"/>
                <a:cs typeface="Lantinghei SC Extralight"/>
              </a:rPr>
              <a:t>5</a:t>
            </a:r>
            <a:r>
              <a:rPr lang="en" altLang="zh-CN" sz="2000" dirty="0">
                <a:latin typeface="Microsoft YaHei" panose="020B0503020204020204" pitchFamily="34" charset="-122"/>
                <a:ea typeface="Microsoft YaHei" panose="020B0503020204020204" pitchFamily="34" charset="-122"/>
                <a:cs typeface="Lantinghei SC Extralight"/>
              </a:rPr>
              <a:t>G</a:t>
            </a:r>
            <a:r>
              <a:rPr lang="zh-CN" altLang="en-US" sz="2000" dirty="0">
                <a:latin typeface="Microsoft YaHei" panose="020B0503020204020204" pitchFamily="34" charset="-122"/>
                <a:ea typeface="Microsoft YaHei" panose="020B0503020204020204" pitchFamily="34" charset="-122"/>
                <a:cs typeface="Lantinghei SC Extralight"/>
              </a:rPr>
              <a:t>竞赛”。</a:t>
            </a: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10</a:t>
            </a:r>
            <a:r>
              <a:rPr lang="zh-CN" altLang="en-US" sz="2000" dirty="0">
                <a:latin typeface="Microsoft YaHei" panose="020B0503020204020204" pitchFamily="34" charset="-122"/>
                <a:ea typeface="Microsoft YaHei" panose="020B0503020204020204" pitchFamily="34" charset="-122"/>
                <a:cs typeface="Lantinghei SC Extralight"/>
              </a:rPr>
              <a:t>月以来，苹果和华为正式开始</a:t>
            </a:r>
            <a:r>
              <a:rPr lang="en-US" altLang="zh-CN" sz="2000" dirty="0">
                <a:latin typeface="Microsoft YaHei" panose="020B0503020204020204" pitchFamily="34" charset="-122"/>
                <a:ea typeface="Microsoft YaHei" panose="020B0503020204020204" pitchFamily="34" charset="-122"/>
                <a:cs typeface="Lantinghei SC Extralight"/>
              </a:rPr>
              <a:t>5</a:t>
            </a:r>
            <a:r>
              <a:rPr lang="en" altLang="zh-CN" sz="2000" dirty="0">
                <a:latin typeface="Microsoft YaHei" panose="020B0503020204020204" pitchFamily="34" charset="-122"/>
                <a:ea typeface="Microsoft YaHei" panose="020B0503020204020204" pitchFamily="34" charset="-122"/>
                <a:cs typeface="Lantinghei SC Extralight"/>
              </a:rPr>
              <a:t>G</a:t>
            </a:r>
            <a:r>
              <a:rPr lang="zh-CN" altLang="en-US" sz="2000" dirty="0">
                <a:latin typeface="Microsoft YaHei" panose="020B0503020204020204" pitchFamily="34" charset="-122"/>
                <a:ea typeface="Microsoft YaHei" panose="020B0503020204020204" pitchFamily="34" charset="-122"/>
                <a:cs typeface="Lantinghei SC Extralight"/>
              </a:rPr>
              <a:t>赛道的公开对垒。在这之后，美国企图通过贸易壁垒、限制出口等措施，打压中国的信息科技制造业。</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a:t>
            </a:r>
            <a:endParaRPr lang="zh-CN" altLang="en-US"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遥遥领先</a:t>
            </a:r>
            <a:endParaRPr lang="en-US" altLang="zh-CN" sz="2000" b="1"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发布会结束后的一场闭门活动中，面对一众“花</a:t>
            </a:r>
            <a:endParaRPr lang="en-US" altLang="zh-CN" sz="2000" dirty="0">
              <a:latin typeface="Microsoft YaHei" panose="020B0503020204020204" pitchFamily="34" charset="-122"/>
              <a:ea typeface="Microsoft YaHei" panose="020B0503020204020204" pitchFamily="34" charset="-122"/>
              <a:cs typeface="Lantinghei SC Extralight"/>
            </a:endParaRPr>
          </a:p>
          <a:p>
            <a:pPr>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粉”，华为一位高管在发言中哽咽了数次，然后主动</a:t>
            </a:r>
            <a:endParaRPr lang="en-US" altLang="zh-CN" sz="2000" dirty="0">
              <a:latin typeface="Microsoft YaHei" panose="020B0503020204020204" pitchFamily="34" charset="-122"/>
              <a:ea typeface="Microsoft YaHei" panose="020B0503020204020204" pitchFamily="34" charset="-122"/>
              <a:cs typeface="Lantinghei SC Extralight"/>
            </a:endParaRPr>
          </a:p>
          <a:p>
            <a:pPr>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喊出了最大一声的“遥遥领先”。</a:t>
            </a:r>
          </a:p>
          <a:p>
            <a:pPr indent="457200">
              <a:lnSpc>
                <a:spcPct val="150000"/>
              </a:lnSpc>
            </a:pPr>
            <a:r>
              <a:rPr lang="zh-CN" altLang="en-US" sz="2000" b="1" dirty="0">
                <a:latin typeface="Microsoft YaHei" panose="020B0503020204020204" pitchFamily="34" charset="-122"/>
                <a:ea typeface="Microsoft YaHei" panose="020B0503020204020204" pitchFamily="34" charset="-122"/>
                <a:cs typeface="Lantinghei SC Extralight"/>
              </a:rPr>
              <a:t>家国情怀</a:t>
            </a:r>
            <a:endParaRPr lang="en-US" altLang="zh-CN" sz="2000" b="1" dirty="0">
              <a:latin typeface="Microsoft YaHei" panose="020B0503020204020204" pitchFamily="34" charset="-122"/>
              <a:ea typeface="Microsoft YaHei" panose="020B0503020204020204" pitchFamily="34" charset="-122"/>
              <a:cs typeface="Lantinghei SC Extralight"/>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在这场无声的硝烟中，中国政府给予中国企业最</a:t>
            </a:r>
            <a:endParaRPr lang="en-US" altLang="zh-CN" sz="2000" dirty="0">
              <a:latin typeface="Microsoft YaHei" panose="020B0503020204020204" pitchFamily="34" charset="-122"/>
              <a:ea typeface="Microsoft YaHei" panose="020B0503020204020204" pitchFamily="34" charset="-122"/>
            </a:endParaRPr>
          </a:p>
          <a:p>
            <a:pPr>
              <a:lnSpc>
                <a:spcPct val="150000"/>
              </a:lnSpc>
              <a:buNone/>
            </a:pPr>
            <a:r>
              <a:rPr lang="zh-CN" altLang="en-US" sz="2000" dirty="0">
                <a:latin typeface="Microsoft YaHei" panose="020B0503020204020204" pitchFamily="34" charset="-122"/>
                <a:ea typeface="Microsoft YaHei" panose="020B0503020204020204" pitchFamily="34" charset="-122"/>
              </a:rPr>
              <a:t>大的支持，中国企业以乘风破浪的成功回馈祖国。</a:t>
            </a:r>
          </a:p>
          <a:p>
            <a:pPr indent="457200">
              <a:lnSpc>
                <a:spcPct val="150000"/>
              </a:lnSpc>
            </a:pPr>
            <a:endParaRPr lang="zh-CN" altLang="en-US" sz="2000" b="1"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C3A63DF4-3EB5-2292-CEE0-8D4ABF4AA57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华为，风雨之下的“遥遥领先”</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AAFDCF63-16C4-714B-929D-5A6119CDDCD3}"/>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C35067B9-4E31-8268-A685-569D3045A3AB}"/>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B22304E8-8AE8-A387-1E74-45B30292EF37}"/>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3C183393-7311-BFD2-6520-29516BE63679}"/>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pic>
        <p:nvPicPr>
          <p:cNvPr id="6146" name="Picture 2" descr="曝华为P60、Mate60都将于明年推出，有望支持5G功能_系列_芯片_手机">
            <a:extLst>
              <a:ext uri="{FF2B5EF4-FFF2-40B4-BE49-F238E27FC236}">
                <a16:creationId xmlns:a16="http://schemas.microsoft.com/office/drawing/2014/main" id="{3E489E68-A7AA-7E9F-9B3F-17E6D72C304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976" r="12962"/>
          <a:stretch/>
        </p:blipFill>
        <p:spPr bwMode="auto">
          <a:xfrm>
            <a:off x="6649594" y="2319130"/>
            <a:ext cx="4999066" cy="4234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1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189CF-2C35-6F42-860C-2B6D24867388}"/>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5B0D5E91-6442-3624-0EF3-024160E124C8}"/>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4A568C57-0052-35C5-C941-CDFC2E667FB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CEC4F958-AA1A-75C2-A92D-50FA51F6ED59}"/>
              </a:ext>
            </a:extLst>
          </p:cNvPr>
          <p:cNvSpPr txBox="1"/>
          <p:nvPr/>
        </p:nvSpPr>
        <p:spPr>
          <a:xfrm>
            <a:off x="2815355" y="2311485"/>
            <a:ext cx="6561290" cy="2235028"/>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）华为公司是如何践行家国情怀的？取得了哪些成就？</a:t>
            </a:r>
          </a:p>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）你认为华为公司应该怎样继续坚持发扬家国情怀，在和苹果公司之间的竞争中脱颖而出？</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4219990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78B4B-A3A7-71EB-3E77-005EFB87421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D00B1C-942E-5565-5034-E918D80E87C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2.2.2</a:t>
            </a:r>
            <a:r>
              <a:rPr lang="zh-CN" altLang="en-US" sz="3200" dirty="0">
                <a:solidFill>
                  <a:schemeClr val="tx1"/>
                </a:solidFill>
                <a:latin typeface="Microsoft YaHei" panose="020B0503020204020204" pitchFamily="34" charset="-122"/>
                <a:ea typeface="Microsoft YaHei" panose="020B0503020204020204" pitchFamily="34" charset="-122"/>
              </a:rPr>
              <a:t>家国情怀对创新创业者的意义</a:t>
            </a:r>
          </a:p>
        </p:txBody>
      </p:sp>
      <p:sp>
        <p:nvSpPr>
          <p:cNvPr id="124" name="文本框 123">
            <a:extLst>
              <a:ext uri="{FF2B5EF4-FFF2-40B4-BE49-F238E27FC236}">
                <a16:creationId xmlns:a16="http://schemas.microsoft.com/office/drawing/2014/main" id="{93D623BC-E6F6-B909-D326-CAE6DCC161DE}"/>
              </a:ext>
            </a:extLst>
          </p:cNvPr>
          <p:cNvSpPr txBox="1"/>
          <p:nvPr/>
        </p:nvSpPr>
        <p:spPr>
          <a:xfrm>
            <a:off x="830359" y="1140222"/>
            <a:ext cx="742574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家国情怀能够激发人们的创新创业精神</a:t>
            </a:r>
          </a:p>
        </p:txBody>
      </p:sp>
      <p:sp>
        <p:nvSpPr>
          <p:cNvPr id="3" name="文本框 2">
            <a:extLst>
              <a:ext uri="{FF2B5EF4-FFF2-40B4-BE49-F238E27FC236}">
                <a16:creationId xmlns:a16="http://schemas.microsoft.com/office/drawing/2014/main" id="{A63BB03C-E894-22D5-B82E-14E30775EA7E}"/>
              </a:ext>
            </a:extLst>
          </p:cNvPr>
          <p:cNvSpPr txBox="1"/>
          <p:nvPr/>
        </p:nvSpPr>
        <p:spPr>
          <a:xfrm>
            <a:off x="427796" y="1774965"/>
            <a:ext cx="11323707" cy="1654035"/>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创新创业能够提高企业的竞争力，推动产业升级和转型，为国家经济发展注入新的活力。对许多创新创业者来说，他们创新创业的初衷往往是为了报效祖国和造福人民。这种家国情怀激励着他们不断追求创新和进步，为国家和民族的发展贡献自己的力量。</a:t>
            </a:r>
          </a:p>
        </p:txBody>
      </p:sp>
      <p:sp>
        <p:nvSpPr>
          <p:cNvPr id="4" name="文本框 3">
            <a:extLst>
              <a:ext uri="{FF2B5EF4-FFF2-40B4-BE49-F238E27FC236}">
                <a16:creationId xmlns:a16="http://schemas.microsoft.com/office/drawing/2014/main" id="{1C882AD0-467A-B981-41BF-2420BAB9EEA1}"/>
              </a:ext>
            </a:extLst>
          </p:cNvPr>
          <p:cNvSpPr txBox="1"/>
          <p:nvPr/>
        </p:nvSpPr>
        <p:spPr>
          <a:xfrm>
            <a:off x="830359" y="3684640"/>
            <a:ext cx="7425745"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家国情怀是实现创新创业的精神底色</a:t>
            </a:r>
          </a:p>
        </p:txBody>
      </p:sp>
      <p:sp>
        <p:nvSpPr>
          <p:cNvPr id="5" name="文本框 4">
            <a:extLst>
              <a:ext uri="{FF2B5EF4-FFF2-40B4-BE49-F238E27FC236}">
                <a16:creationId xmlns:a16="http://schemas.microsoft.com/office/drawing/2014/main" id="{9EF7D294-EE4C-B3DB-99FF-780BE73DD44B}"/>
              </a:ext>
            </a:extLst>
          </p:cNvPr>
          <p:cNvSpPr txBox="1"/>
          <p:nvPr/>
        </p:nvSpPr>
        <p:spPr>
          <a:xfrm>
            <a:off x="427796" y="4319383"/>
            <a:ext cx="11323707" cy="2054913"/>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中国人的家国情怀从来不是抽象的、表面的，而是具体的、深刻的。对于企业家来说，家国情怀是推动发展进步、技术革新的隐形力量与精神支撑。</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在全面建设社会主义现代化国家新征程上，创新创业者要弘扬企业家精神，抓住发展机遇，与国家同行，与时代共振，自觉将家国情怀融入企业发展。</a:t>
            </a:r>
          </a:p>
        </p:txBody>
      </p:sp>
    </p:spTree>
    <p:extLst>
      <p:ext uri="{BB962C8B-B14F-4D97-AF65-F5344CB8AC3E}">
        <p14:creationId xmlns:p14="http://schemas.microsoft.com/office/powerpoint/2010/main" val="30082998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8F008-4F5A-76CB-47B6-3EE70F4107A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394E414-F0E4-9D30-2EB8-89979DB497F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FD3B1AB3-B22E-D995-4836-991F2B8B9F0A}"/>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走向西部的浙商</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从</a:t>
            </a:r>
            <a:r>
              <a:rPr lang="en-US" altLang="zh-CN" sz="2000" dirty="0">
                <a:latin typeface="Microsoft YaHei" panose="020B0503020204020204" pitchFamily="34" charset="-122"/>
                <a:ea typeface="Microsoft YaHei" panose="020B0503020204020204" pitchFamily="34" charset="-122"/>
                <a:cs typeface="Lantinghei SC Extralight"/>
              </a:rPr>
              <a:t>1996</a:t>
            </a:r>
            <a:r>
              <a:rPr lang="zh-CN" altLang="en-US" sz="2000" dirty="0">
                <a:latin typeface="Microsoft YaHei" panose="020B0503020204020204" pitchFamily="34" charset="-122"/>
                <a:ea typeface="Microsoft YaHei" panose="020B0503020204020204" pitchFamily="34" charset="-122"/>
                <a:cs typeface="Lantinghei SC Extralight"/>
              </a:rPr>
              <a:t>年就来到青海投资的池立群，是一名成功的浙商。在企业的发展过程中，他慢慢意识到，青海对环境特别敏感，企业应结合青海省的资源禀赋，找出一条适合的可持续发展之路。</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池立群的集团所创造的上百项创新专利的主要优势和价值是节约能源，减少排放并实现资源节约和可循环利用，有利于停止和减少砍伐，并最终减少温室气体的排放。</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绿色双循环的家国情怀</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自从</a:t>
            </a:r>
            <a:r>
              <a:rPr lang="en-US" altLang="zh-CN" sz="2000" dirty="0">
                <a:latin typeface="Microsoft YaHei" panose="020B0503020204020204" pitchFamily="34" charset="-122"/>
                <a:ea typeface="Microsoft YaHei" panose="020B0503020204020204" pitchFamily="34" charset="-122"/>
                <a:cs typeface="Lantinghei SC Extralight"/>
              </a:rPr>
              <a:t>2020</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9</a:t>
            </a:r>
            <a:r>
              <a:rPr lang="zh-CN" altLang="en-US" sz="2000" dirty="0">
                <a:latin typeface="Microsoft YaHei" panose="020B0503020204020204" pitchFamily="34" charset="-122"/>
                <a:ea typeface="Microsoft YaHei" panose="020B0503020204020204" pitchFamily="34" charset="-122"/>
                <a:cs typeface="Lantinghei SC Extralight"/>
              </a:rPr>
              <a:t>月中国明确提出</a:t>
            </a:r>
            <a:r>
              <a:rPr lang="en-US" altLang="zh-CN" sz="2000" dirty="0">
                <a:latin typeface="Microsoft YaHei" panose="020B0503020204020204" pitchFamily="34" charset="-122"/>
                <a:ea typeface="Microsoft YaHei" panose="020B0503020204020204" pitchFamily="34" charset="-122"/>
                <a:cs typeface="Lantinghei SC Extralight"/>
              </a:rPr>
              <a:t>2030</a:t>
            </a:r>
            <a:r>
              <a:rPr lang="zh-CN" altLang="en-US" sz="2000" dirty="0">
                <a:latin typeface="Microsoft YaHei" panose="020B0503020204020204" pitchFamily="34" charset="-122"/>
                <a:ea typeface="Microsoft YaHei" panose="020B0503020204020204" pitchFamily="34" charset="-122"/>
                <a:cs typeface="Lantinghei SC Extralight"/>
              </a:rPr>
              <a:t>年“碳达峰”与</a:t>
            </a:r>
            <a:r>
              <a:rPr lang="en-US" altLang="zh-CN" sz="2000" dirty="0">
                <a:latin typeface="Microsoft YaHei" panose="020B0503020204020204" pitchFamily="34" charset="-122"/>
                <a:ea typeface="Microsoft YaHei" panose="020B0503020204020204" pitchFamily="34" charset="-122"/>
                <a:cs typeface="Lantinghei SC Extralight"/>
              </a:rPr>
              <a:t>2060</a:t>
            </a:r>
            <a:r>
              <a:rPr lang="zh-CN" altLang="en-US" sz="2000" dirty="0">
                <a:latin typeface="Microsoft YaHei" panose="020B0503020204020204" pitchFamily="34" charset="-122"/>
                <a:ea typeface="Microsoft YaHei" panose="020B0503020204020204" pitchFamily="34" charset="-122"/>
                <a:cs typeface="Lantinghei SC Extralight"/>
              </a:rPr>
              <a:t>年“碳中和”目标以来，作为我们对国际社会的庄严承诺，也作为高质量发展的内在要求，绿色发展理念受到高度重视，“双碳”理念越来越深入人心。</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一场由“昆仑晶石”新材料引发的建材行业革命已经展开。</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这是池立群坚持科技创新的结果，也是他个人的家国情怀。</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D2D32417-02DA-2226-FA71-11C7F9802ED0}"/>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池立群：创新路上的家国情怀</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D6E4BB7A-1A95-63CA-BCD4-03F674FFF85B}"/>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01D9FE97-E6E4-5C32-1559-406D0556F4DC}"/>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48BEEC15-F140-22B0-54B1-D1F07D99A6F8}"/>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2FC7135B-EC5E-1EAE-6556-4C1568E27F88}"/>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2273400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BF9A1-C92C-CC37-F420-CF8BC54F2D1D}"/>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0D98D067-A85F-8F46-FB5D-DFF452D38DEC}"/>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72097D2E-EC52-B7CE-DD70-16D4B25E447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D92A307A-EECA-19BD-CCA4-3B10D17B261E}"/>
              </a:ext>
            </a:extLst>
          </p:cNvPr>
          <p:cNvSpPr txBox="1"/>
          <p:nvPr/>
        </p:nvSpPr>
        <p:spPr>
          <a:xfrm>
            <a:off x="2815355" y="3174541"/>
            <a:ext cx="6561290" cy="508915"/>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大学生应当如何在创新创业中融入家国情怀？</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2443570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D2E7-CA56-8B92-0BF6-954AEB27E71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13C95C7-1901-8CC3-C7A2-1377E8300AE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项目概述</a:t>
            </a:r>
          </a:p>
        </p:txBody>
      </p:sp>
      <p:sp>
        <p:nvSpPr>
          <p:cNvPr id="117" name="object 12">
            <a:extLst>
              <a:ext uri="{FF2B5EF4-FFF2-40B4-BE49-F238E27FC236}">
                <a16:creationId xmlns:a16="http://schemas.microsoft.com/office/drawing/2014/main" id="{B455FBAA-E337-00DC-FB2F-3AC059FAA5AB}"/>
              </a:ext>
            </a:extLst>
          </p:cNvPr>
          <p:cNvSpPr/>
          <p:nvPr/>
        </p:nvSpPr>
        <p:spPr>
          <a:xfrm>
            <a:off x="755374" y="1417983"/>
            <a:ext cx="10763526" cy="5035826"/>
          </a:xfrm>
          <a:prstGeom prst="roundRect">
            <a:avLst>
              <a:gd name="adj" fmla="val 8509"/>
            </a:avLst>
          </a:prstGeom>
          <a:solidFill>
            <a:schemeClr val="bg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nvGrpSpPr>
          <p:cNvPr id="118" name="组合 117">
            <a:extLst>
              <a:ext uri="{FF2B5EF4-FFF2-40B4-BE49-F238E27FC236}">
                <a16:creationId xmlns:a16="http://schemas.microsoft.com/office/drawing/2014/main" id="{7E83356E-B726-4C5B-B584-7094AC2D8506}"/>
              </a:ext>
            </a:extLst>
          </p:cNvPr>
          <p:cNvGrpSpPr>
            <a:grpSpLocks noChangeAspect="1"/>
          </p:cNvGrpSpPr>
          <p:nvPr/>
        </p:nvGrpSpPr>
        <p:grpSpPr>
          <a:xfrm>
            <a:off x="321606" y="1161221"/>
            <a:ext cx="1584000" cy="1584000"/>
            <a:chOff x="1914994" y="2265570"/>
            <a:chExt cx="255414" cy="255414"/>
          </a:xfrm>
        </p:grpSpPr>
        <p:sp>
          <p:nvSpPr>
            <p:cNvPr id="119" name="object 13">
              <a:extLst>
                <a:ext uri="{FF2B5EF4-FFF2-40B4-BE49-F238E27FC236}">
                  <a16:creationId xmlns:a16="http://schemas.microsoft.com/office/drawing/2014/main" id="{7AE0A819-3ED7-FA76-9282-D88FF83B6428}"/>
                </a:ext>
              </a:extLst>
            </p:cNvPr>
            <p:cNvSpPr/>
            <p:nvPr/>
          </p:nvSpPr>
          <p:spPr>
            <a:xfrm>
              <a:off x="1914994" y="2265570"/>
              <a:ext cx="255414" cy="255414"/>
            </a:xfrm>
            <a:prstGeom prst="ellipse">
              <a:avLst/>
            </a:prstGeom>
            <a:solidFill>
              <a:schemeClr val="bg1"/>
            </a:solidFill>
            <a:effectLst>
              <a:outerShdw blurRad="50800" dist="38100" dir="10800000" algn="r" rotWithShape="0">
                <a:schemeClr val="accent3">
                  <a:lumMod val="20000"/>
                  <a:lumOff val="80000"/>
                  <a:alpha val="40000"/>
                </a:schemeClr>
              </a:outerShdw>
            </a:effectLst>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pic>
          <p:nvPicPr>
            <p:cNvPr id="120" name="object 14">
              <a:extLst>
                <a:ext uri="{FF2B5EF4-FFF2-40B4-BE49-F238E27FC236}">
                  <a16:creationId xmlns:a16="http://schemas.microsoft.com/office/drawing/2014/main" id="{DA1CA4D1-7E72-8F40-D5E1-8BF4C1BA6BCE}"/>
                </a:ext>
              </a:extLst>
            </p:cNvPr>
            <p:cNvPicPr/>
            <p:nvPr/>
          </p:nvPicPr>
          <p:blipFill>
            <a:blip r:embed="rId2" cstate="print"/>
            <a:stretch>
              <a:fillRect/>
            </a:stretch>
          </p:blipFill>
          <p:spPr>
            <a:xfrm>
              <a:off x="1952350" y="2297425"/>
              <a:ext cx="180353" cy="204253"/>
            </a:xfrm>
            <a:prstGeom prst="rect">
              <a:avLst/>
            </a:prstGeom>
          </p:spPr>
        </p:pic>
      </p:grpSp>
      <p:sp>
        <p:nvSpPr>
          <p:cNvPr id="121" name="object 18">
            <a:extLst>
              <a:ext uri="{FF2B5EF4-FFF2-40B4-BE49-F238E27FC236}">
                <a16:creationId xmlns:a16="http://schemas.microsoft.com/office/drawing/2014/main" id="{44E7A494-38CD-7460-115F-D6531DD0E369}"/>
              </a:ext>
            </a:extLst>
          </p:cNvPr>
          <p:cNvSpPr txBox="1"/>
          <p:nvPr/>
        </p:nvSpPr>
        <p:spPr>
          <a:xfrm>
            <a:off x="1671771" y="1984078"/>
            <a:ext cx="9724757" cy="2219095"/>
          </a:xfrm>
          <a:prstGeom prst="rect">
            <a:avLst/>
          </a:prstGeom>
        </p:spPr>
        <p:txBody>
          <a:bodyPr vert="horz" wrap="square" lIns="0" tIns="67717" rIns="0" bIns="0" rtlCol="0" anchor="ctr">
            <a:spAutoFit/>
          </a:bodyPr>
          <a:lstStyle/>
          <a:p>
            <a:pPr marR="179970" indent="457200">
              <a:lnSpc>
                <a:spcPct val="150000"/>
              </a:lnSpc>
            </a:pPr>
            <a:r>
              <a:rPr lang="zh-CN" altLang="en-US" sz="2400" spc="-4" dirty="0">
                <a:solidFill>
                  <a:srgbClr val="231F20"/>
                </a:solidFill>
                <a:latin typeface="Microsoft YaHei" panose="020B0503020204020204" pitchFamily="34" charset="-122"/>
                <a:ea typeface="Microsoft YaHei" panose="020B0503020204020204" pitchFamily="34" charset="-122"/>
              </a:rPr>
              <a:t>创新创业是一项艰巨而复杂的工作，创新创业者作为其中最关键、最具能动性的因素之一，其特质和能力直接关系到创新创业活动的成败。本项目主要从创新创业者的角度，讲述创新创业者应具有的特质、家国情怀、思维与能力，并提供相应的培养方法。</a:t>
            </a:r>
          </a:p>
        </p:txBody>
      </p:sp>
      <p:pic>
        <p:nvPicPr>
          <p:cNvPr id="1026" name="Picture 2" descr="创新创业+｜大学生创新创业能力培养">
            <a:extLst>
              <a:ext uri="{FF2B5EF4-FFF2-40B4-BE49-F238E27FC236}">
                <a16:creationId xmlns:a16="http://schemas.microsoft.com/office/drawing/2014/main" id="{E6682E35-14EF-2ABD-C9E7-F87B8E5F6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3896" y="3710610"/>
            <a:ext cx="4535004" cy="280240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13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472EC-F295-FAE2-18C2-7AC22DDD4D7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C45DDB9-63C6-F23E-DA8A-11E0EE4B215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大学生创新创业中的家国情怀</a:t>
            </a:r>
          </a:p>
        </p:txBody>
      </p:sp>
      <p:sp>
        <p:nvSpPr>
          <p:cNvPr id="124" name="文本框 123">
            <a:extLst>
              <a:ext uri="{FF2B5EF4-FFF2-40B4-BE49-F238E27FC236}">
                <a16:creationId xmlns:a16="http://schemas.microsoft.com/office/drawing/2014/main" id="{D5ECFBE1-649A-CB0C-179D-40BBD6D102E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大学生创新创业的初心与使命</a:t>
            </a:r>
          </a:p>
        </p:txBody>
      </p:sp>
      <p:sp>
        <p:nvSpPr>
          <p:cNvPr id="3" name="文本框 2">
            <a:extLst>
              <a:ext uri="{FF2B5EF4-FFF2-40B4-BE49-F238E27FC236}">
                <a16:creationId xmlns:a16="http://schemas.microsoft.com/office/drawing/2014/main" id="{64BD777A-C871-C723-03B0-F98332BB2798}"/>
              </a:ext>
            </a:extLst>
          </p:cNvPr>
          <p:cNvSpPr txBox="1"/>
          <p:nvPr/>
        </p:nvSpPr>
        <p:spPr>
          <a:xfrm>
            <a:off x="527187" y="1774964"/>
            <a:ext cx="11323706" cy="1478443"/>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从大学生的角度看，创新创业是对自身的一次突破，是在课堂之外对所学知识与技能的应用，更是报效祖国的一种路径</a:t>
            </a:r>
          </a:p>
        </p:txBody>
      </p:sp>
      <p:sp>
        <p:nvSpPr>
          <p:cNvPr id="5" name="文本框 4">
            <a:extLst>
              <a:ext uri="{FF2B5EF4-FFF2-40B4-BE49-F238E27FC236}">
                <a16:creationId xmlns:a16="http://schemas.microsoft.com/office/drawing/2014/main" id="{44B1C910-D467-2687-5DC3-440F17347863}"/>
              </a:ext>
            </a:extLst>
          </p:cNvPr>
          <p:cNvSpPr txBox="1"/>
          <p:nvPr/>
        </p:nvSpPr>
        <p:spPr>
          <a:xfrm>
            <a:off x="830359" y="3906942"/>
            <a:ext cx="6096000" cy="523220"/>
          </a:xfrm>
          <a:prstGeom prst="rect">
            <a:avLst/>
          </a:prstGeom>
          <a:noFill/>
          <a:ln w="9525">
            <a:noFill/>
          </a:ln>
        </p:spPr>
        <p:txBody>
          <a:bodyPr wrap="square">
            <a:spAutoFit/>
          </a:bodyPr>
          <a:lstStyle>
            <a:defPPr>
              <a:defRPr lang="en-US"/>
            </a:defPPr>
            <a:lvl1pPr indent="0">
              <a:defRPr kumimoji="1" sz="2800" b="1">
                <a:solidFill>
                  <a:schemeClr val="accent3"/>
                </a:solidFill>
                <a:latin typeface="Microsoft YaHei" panose="020B0503020204020204" pitchFamily="34" charset="-122"/>
                <a:ea typeface="Microsoft YaHei" panose="020B0503020204020204" pitchFamily="34" charset="-122"/>
              </a:defRPr>
            </a:lvl1pPr>
          </a:lstStyle>
          <a:p>
            <a:r>
              <a:rPr lang="en-US" altLang="zh-CN" dirty="0"/>
              <a:t>2.</a:t>
            </a:r>
            <a:r>
              <a:rPr lang="zh-CN" altLang="en-US" dirty="0"/>
              <a:t>大学生创新创业者家国情怀的形成</a:t>
            </a:r>
          </a:p>
        </p:txBody>
      </p:sp>
      <p:sp>
        <p:nvSpPr>
          <p:cNvPr id="6" name="文本框 5">
            <a:extLst>
              <a:ext uri="{FF2B5EF4-FFF2-40B4-BE49-F238E27FC236}">
                <a16:creationId xmlns:a16="http://schemas.microsoft.com/office/drawing/2014/main" id="{0EB14757-2414-755E-321A-FFB32907F0CE}"/>
              </a:ext>
            </a:extLst>
          </p:cNvPr>
          <p:cNvSpPr txBox="1"/>
          <p:nvPr/>
        </p:nvSpPr>
        <p:spPr>
          <a:xfrm>
            <a:off x="527187" y="4683816"/>
            <a:ext cx="11323707" cy="1478443"/>
          </a:xfrm>
          <a:prstGeom prst="roundRect">
            <a:avLst>
              <a:gd name="adj" fmla="val 7302"/>
            </a:avLst>
          </a:prstGeom>
          <a:solidFill>
            <a:schemeClr val="bg1"/>
          </a:solidFill>
        </p:spPr>
        <p:txBody>
          <a:bodyPr wrap="square" anchor="ctr">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在多极化的全球背景下，大学生要重视创新创业，勇于抓住机遇。青年人的潜力是无限的，大学生要以砥砺奋斗为桨，以家国情怀为帆，在汪洋大海中乘风破浪，最终抵达成功的彼岸。</a:t>
            </a:r>
          </a:p>
        </p:txBody>
      </p:sp>
    </p:spTree>
    <p:extLst>
      <p:ext uri="{BB962C8B-B14F-4D97-AF65-F5344CB8AC3E}">
        <p14:creationId xmlns:p14="http://schemas.microsoft.com/office/powerpoint/2010/main" val="602813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FD8BC-5646-9F5E-B678-B570B375727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BECE3FF-858F-4DA3-A83D-204798B8830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2.2.3</a:t>
            </a:r>
            <a:r>
              <a:rPr lang="zh-CN" altLang="en-US" sz="3200" dirty="0">
                <a:solidFill>
                  <a:schemeClr val="tx1"/>
                </a:solidFill>
                <a:latin typeface="Microsoft YaHei" panose="020B0503020204020204" pitchFamily="34" charset="-122"/>
                <a:ea typeface="Microsoft YaHei" panose="020B0503020204020204" pitchFamily="34" charset="-122"/>
              </a:rPr>
              <a:t>大学生创新创业中的家国情怀</a:t>
            </a:r>
          </a:p>
        </p:txBody>
      </p:sp>
      <p:sp>
        <p:nvSpPr>
          <p:cNvPr id="124" name="文本框 123">
            <a:extLst>
              <a:ext uri="{FF2B5EF4-FFF2-40B4-BE49-F238E27FC236}">
                <a16:creationId xmlns:a16="http://schemas.microsoft.com/office/drawing/2014/main" id="{4B3612B2-DA94-51BF-59B9-E01206F7E658}"/>
              </a:ext>
            </a:extLst>
          </p:cNvPr>
          <p:cNvSpPr txBox="1"/>
          <p:nvPr/>
        </p:nvSpPr>
        <p:spPr>
          <a:xfrm>
            <a:off x="830359" y="1140222"/>
            <a:ext cx="7637780"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3.</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创新创业中融入家国情怀的实践要求</a:t>
            </a:r>
          </a:p>
        </p:txBody>
      </p:sp>
      <p:sp>
        <p:nvSpPr>
          <p:cNvPr id="3" name="文本框 2">
            <a:extLst>
              <a:ext uri="{FF2B5EF4-FFF2-40B4-BE49-F238E27FC236}">
                <a16:creationId xmlns:a16="http://schemas.microsoft.com/office/drawing/2014/main" id="{2FB9E67F-79CF-B478-47BC-87C1B704F965}"/>
              </a:ext>
            </a:extLst>
          </p:cNvPr>
          <p:cNvSpPr txBox="1"/>
          <p:nvPr/>
        </p:nvSpPr>
        <p:spPr>
          <a:xfrm>
            <a:off x="434146" y="1663442"/>
            <a:ext cx="11323707" cy="5065971"/>
          </a:xfrm>
          <a:prstGeom prst="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1</a:t>
            </a:r>
            <a:r>
              <a:rPr lang="zh-CN" altLang="en-US" sz="2000" b="1" dirty="0">
                <a:latin typeface="Microsoft YaHei" panose="020B0503020204020204" pitchFamily="34" charset="-122"/>
                <a:ea typeface="Microsoft YaHei" panose="020B0503020204020204" pitchFamily="34" charset="-122"/>
              </a:rPr>
              <a:t>）坚持爱党、爱国、爱社会主义的统一</a:t>
            </a:r>
          </a:p>
          <a:p>
            <a:pPr indent="457200">
              <a:lnSpc>
                <a:spcPct val="150000"/>
              </a:lnSpc>
              <a:buNone/>
            </a:pP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新时代爱国主义教育实施纲要</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指出：“当代中国，爱国主义的本质就是坚持爱国和爱党、爱社会主义高度统一。”中国共产党百余年的历史、新中国</a:t>
            </a:r>
            <a:r>
              <a:rPr lang="en-US" altLang="zh-CN" sz="2000" dirty="0">
                <a:latin typeface="Microsoft YaHei" panose="020B0503020204020204" pitchFamily="34" charset="-122"/>
                <a:ea typeface="Microsoft YaHei" panose="020B0503020204020204" pitchFamily="34" charset="-122"/>
              </a:rPr>
              <a:t>70</a:t>
            </a:r>
            <a:r>
              <a:rPr lang="zh-CN" altLang="en-US" sz="2000" dirty="0">
                <a:latin typeface="Microsoft YaHei" panose="020B0503020204020204" pitchFamily="34" charset="-122"/>
                <a:ea typeface="Microsoft YaHei" panose="020B0503020204020204" pitchFamily="34" charset="-122"/>
              </a:rPr>
              <a:t>余年的历史就是筚路蓝缕不断创造历史伟业的创业史。</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2</a:t>
            </a:r>
            <a:r>
              <a:rPr lang="zh-CN" altLang="en-US" sz="2000" b="1" dirty="0">
                <a:latin typeface="Microsoft YaHei" panose="020B0503020204020204" pitchFamily="34" charset="-122"/>
                <a:ea typeface="Microsoft YaHei" panose="020B0503020204020204" pitchFamily="34" charset="-122"/>
              </a:rPr>
              <a:t>）坚持个人与集体的统一</a:t>
            </a:r>
            <a:endParaRPr lang="en-US" altLang="zh-CN" sz="2000" b="1"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全心全意为人民服务的根本宗旨和集体主义的基本原则，是马克思主义价值观中最核心的内容，所以，大学生创新创业者的创新创业实践活动要树立“先集体、后个人”的集体主义思想，把人民的利益、国家的利益、民族的利益始终放在个人的利益之上。</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a:t>
            </a:r>
            <a:r>
              <a:rPr lang="en-US" altLang="zh-CN" sz="2000" b="1" dirty="0">
                <a:latin typeface="Microsoft YaHei" panose="020B0503020204020204" pitchFamily="34" charset="-122"/>
                <a:ea typeface="Microsoft YaHei" panose="020B0503020204020204" pitchFamily="34" charset="-122"/>
              </a:rPr>
              <a:t>3</a:t>
            </a:r>
            <a:r>
              <a:rPr lang="zh-CN" altLang="en-US" sz="2000" b="1" dirty="0">
                <a:latin typeface="Microsoft YaHei" panose="020B0503020204020204" pitchFamily="34" charset="-122"/>
                <a:ea typeface="Microsoft YaHei" panose="020B0503020204020204" pitchFamily="34" charset="-122"/>
              </a:rPr>
              <a:t>）坚持个人理想同祖国前途的统一</a:t>
            </a:r>
            <a:endParaRPr lang="en-US" altLang="zh-CN" sz="2000" b="1"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伴随中国特色社会主义进入新时代，在全球范围“第四次工业革命”的背景下，创新驱动、科技进步成为推动我国跨越式发展、高质量发展、建设创新型国家的重要驱动器。</a:t>
            </a:r>
          </a:p>
        </p:txBody>
      </p:sp>
    </p:spTree>
    <p:extLst>
      <p:ext uri="{BB962C8B-B14F-4D97-AF65-F5344CB8AC3E}">
        <p14:creationId xmlns:p14="http://schemas.microsoft.com/office/powerpoint/2010/main" val="1816670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17246-5495-A375-76F6-4A6280A018FE}"/>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B6DC92E3-7177-1ADC-0B99-D684D94B8059}"/>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660FBC59-DF05-6AE4-FA7F-A28149B45FF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B4147001-0F4A-E69E-94D3-73D7D247AED9}"/>
              </a:ext>
            </a:extLst>
          </p:cNvPr>
          <p:cNvSpPr txBox="1"/>
          <p:nvPr/>
        </p:nvSpPr>
        <p:spPr>
          <a:xfrm>
            <a:off x="2815355" y="2311485"/>
            <a:ext cx="6561290" cy="2235028"/>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）如果你是创新创业者，你觉得应该坚持怎样的创新创业精神？</a:t>
            </a:r>
          </a:p>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）从国家利益出发，不考虑其他条件，你最想创办怎样的企业？</a:t>
            </a:r>
            <a:endParaRPr sz="2400"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2408745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6AB39-E6A0-F8FC-C2FD-C2699E92908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656F589-D3D4-434E-9667-37D3C4191511}"/>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BF71E354-4917-4173-B229-F8640A0643B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中华人民共和国成立</a:t>
            </a:r>
            <a:r>
              <a:rPr lang="en-US" altLang="zh-CN" sz="2000" dirty="0">
                <a:latin typeface="Microsoft YaHei" panose="020B0503020204020204" pitchFamily="34" charset="-122"/>
                <a:ea typeface="Microsoft YaHei" panose="020B0503020204020204" pitchFamily="34" charset="-122"/>
                <a:cs typeface="Lantinghei SC Extralight"/>
              </a:rPr>
              <a:t>70</a:t>
            </a:r>
            <a:r>
              <a:rPr lang="zh-CN" altLang="en-US" sz="2000" dirty="0">
                <a:latin typeface="Microsoft YaHei" panose="020B0503020204020204" pitchFamily="34" charset="-122"/>
                <a:ea typeface="Microsoft YaHei" panose="020B0503020204020204" pitchFamily="34" charset="-122"/>
                <a:cs typeface="Lantinghei SC Extralight"/>
              </a:rPr>
              <a:t>多年来，我们不仅收获了巨大的物质财富，还收获了巨大的精神财富。比如自力更生、勇于攀登的“两弹一星”精神；“宁肯少活二十年，拼命也要拿下大油田”的大庆精神和铁人精神；改天换地的“红旗渠”精神；公而忘私、甘当螺丝钉的雷锋精神；科学求实，无私奉献的焦裕禄精神</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这些精神集中体现在“爱国、创业”两个词上。</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因为爱国，所以勇于牺牲自己。爱国主义是人们对自己祖国的深厚感情和为祖国献身的精神的统一。爱国成为维系民族感情的纽带和调节人们行为规范的道德要求。在革命战争年代，为了建立新中国，革命者抛头颅、洒热血，前赴后继。在和平建设年代，为了建设新中国，建设者不怕艰苦，不计个人得失，甘于奉献。</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a:t>
            </a:r>
            <a:endParaRPr lang="en-US" altLang="zh-CN" sz="2000" dirty="0">
              <a:latin typeface="Microsoft YaHei" panose="020B0503020204020204" pitchFamily="34" charset="-122"/>
              <a:ea typeface="Microsoft YaHei" panose="020B0503020204020204" pitchFamily="34" charset="-122"/>
              <a:cs typeface="Lantinghei SC Extralight"/>
            </a:endParaRP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致知力行，继往开来。先辈们的“爱国、创业”的精神带给了我们太多感悟，也让我们反思在今天该如何继续发扬好家国情怀与创新创业精神。请结合实践案例，讨论新时代爱国创业精神的内涵，并谈谈你准备如何发扬爱国创业精神，取得怎样的成果。</a:t>
            </a:r>
          </a:p>
        </p:txBody>
      </p:sp>
      <p:sp>
        <p:nvSpPr>
          <p:cNvPr id="6" name="object 9">
            <a:extLst>
              <a:ext uri="{FF2B5EF4-FFF2-40B4-BE49-F238E27FC236}">
                <a16:creationId xmlns:a16="http://schemas.microsoft.com/office/drawing/2014/main" id="{589C7A30-DD75-D507-4F1F-F8E6F9B89A2A}"/>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爱国创业之精神，国家发展之源泉</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120F6456-021C-7E99-9178-9E641C9B548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42D0301-1992-E695-B4E8-9B54549738E0}"/>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323DBA3A-993A-7772-D823-BFB44B4D729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611E7F23-7BB0-B6F6-B909-1AC2FF7A9BF5}"/>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38134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9259-AB3C-66BB-1DE9-CF1EFC4943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3980A2B1-335D-F325-8845-B967D6FFB193}"/>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3" name="object 20">
            <a:extLst>
              <a:ext uri="{FF2B5EF4-FFF2-40B4-BE49-F238E27FC236}">
                <a16:creationId xmlns:a16="http://schemas.microsoft.com/office/drawing/2014/main" id="{41B835F3-5E39-EFCD-01C3-2EF67DE2F497}"/>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锻炼实践能力，增强爱国、创业素养。</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活动要求</a:t>
            </a:r>
          </a:p>
          <a:p>
            <a:pPr indent="457200">
              <a:lnSpc>
                <a:spcPct val="150000"/>
              </a:lnSpc>
            </a:pPr>
            <a:r>
              <a:rPr lang="en-US" altLang="zh-CN" sz="2000" spc="-11" dirty="0">
                <a:latin typeface="Microsoft YaHei" panose="020B0503020204020204" pitchFamily="34" charset="-122"/>
                <a:ea typeface="Microsoft YaHei" panose="020B0503020204020204" pitchFamily="34" charset="-122"/>
              </a:rPr>
              <a:t>5</a:t>
            </a: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10</a:t>
            </a:r>
            <a:r>
              <a:rPr lang="zh-CN" altLang="en-US" sz="2000" spc="-11" dirty="0">
                <a:latin typeface="Microsoft YaHei" panose="020B0503020204020204" pitchFamily="34" charset="-122"/>
                <a:ea typeface="Microsoft YaHei" panose="020B0503020204020204" pitchFamily="34" charset="-122"/>
              </a:rPr>
              <a:t>人一组，自主选择国内的一个爱国主义教育基地，开展以“思创结合，‘智’造爱国”为主题的社会实践活动。</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小组围绕“思创结合，‘智’造爱国”的主题，调研爱国主义教育基地。活动完成后，学生可自由选择撰写调研报告或拍摄微电影、微视频等，以作为最终的成果展示。</a:t>
            </a:r>
            <a:endParaRPr lang="en-US" altLang="zh-CN" sz="2000" spc="-11"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rPr>
              <a:t>🎯活动总结</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在小组合作与实践中体会“爱国、创业”故事，体悟家国情怀，并将这种感悟之情融入将来的创新创业中。</a:t>
            </a:r>
          </a:p>
        </p:txBody>
      </p:sp>
      <p:sp>
        <p:nvSpPr>
          <p:cNvPr id="4" name="object 9">
            <a:extLst>
              <a:ext uri="{FF2B5EF4-FFF2-40B4-BE49-F238E27FC236}">
                <a16:creationId xmlns:a16="http://schemas.microsoft.com/office/drawing/2014/main" id="{842AE455-3742-DB35-67E7-60159E856195}"/>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思创结合，“智”造爱国</a:t>
            </a:r>
          </a:p>
        </p:txBody>
      </p:sp>
      <p:grpSp>
        <p:nvGrpSpPr>
          <p:cNvPr id="5" name="组合 4">
            <a:extLst>
              <a:ext uri="{FF2B5EF4-FFF2-40B4-BE49-F238E27FC236}">
                <a16:creationId xmlns:a16="http://schemas.microsoft.com/office/drawing/2014/main" id="{BFC34FC6-5B34-4C1B-FA6B-6C9827BDB391}"/>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4054F3D0-7272-4395-92E0-6645B43041A8}"/>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E9321B50-A8B2-01DF-B5A6-1A8DABB18CC9}"/>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557929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22F6F-9758-6303-7115-B43E24B66DBF}"/>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C80C1296-F755-5CB0-51F0-41AF6F491FFB}"/>
              </a:ext>
            </a:extLst>
          </p:cNvPr>
          <p:cNvSpPr>
            <a:spLocks noGrp="1"/>
          </p:cNvSpPr>
          <p:nvPr>
            <p:ph type="title" hasCustomPrompt="1"/>
          </p:nvPr>
        </p:nvSpPr>
        <p:spPr>
          <a:xfrm>
            <a:off x="5451475" y="1944146"/>
            <a:ext cx="6127381"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2.3</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创新创业者的思维与能力</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02895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D3D65-68AD-6257-B276-6B416B1AD87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EF883F0-A5C7-7E48-9D4E-E2B9B5539BA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案例在线</a:t>
            </a:r>
          </a:p>
        </p:txBody>
      </p:sp>
      <p:sp>
        <p:nvSpPr>
          <p:cNvPr id="3" name="object 20">
            <a:extLst>
              <a:ext uri="{FF2B5EF4-FFF2-40B4-BE49-F238E27FC236}">
                <a16:creationId xmlns:a16="http://schemas.microsoft.com/office/drawing/2014/main" id="{E52FE98F-27CF-4CCC-267C-182C1127AAFF}"/>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李玲玲，女，湖北人，华中科技大学毕业，先后任武汉天行健科技有限公司总经理、武汉海纳科技开发有限责任公司董事长、武汉市“天使投资创业导师”、武汉美钰人生珠宝公司董事长、武汉银融信息软件产业园有限公司执行总经理，曾荣获“亿利达”青少年发明奖、第七届中国专利技术博览会金奖、“挑战杯”中国首届大学生创业计划大赛优秀奖、中国大学生五四奖学金，拥有</a:t>
            </a:r>
            <a:r>
              <a:rPr lang="en-US" altLang="zh-CN" sz="2000" dirty="0">
                <a:latin typeface="Microsoft YaHei" panose="020B0503020204020204" pitchFamily="34" charset="-122"/>
                <a:ea typeface="Microsoft YaHei" panose="020B0503020204020204" pitchFamily="34" charset="-122"/>
                <a:cs typeface="Lantinghei SC Extralight"/>
              </a:rPr>
              <a:t>7</a:t>
            </a:r>
            <a:r>
              <a:rPr lang="zh-CN" altLang="en-US" sz="2000" dirty="0">
                <a:latin typeface="Microsoft YaHei" panose="020B0503020204020204" pitchFamily="34" charset="-122"/>
                <a:ea typeface="Microsoft YaHei" panose="020B0503020204020204" pitchFamily="34" charset="-122"/>
                <a:cs typeface="Lantinghei SC Extralight"/>
              </a:rPr>
              <a:t>项实用新型专利，获选“湖北省十大杰出青年”。</a:t>
            </a:r>
          </a:p>
          <a:p>
            <a:pPr indent="457200">
              <a:lnSpc>
                <a:spcPct val="150000"/>
              </a:lnSpc>
            </a:pP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。虽然她毫不掩饰自己对于珠宝的喜爱，但她明确表达投资是因为看好这个行业的商机。在珠宝公司渐渐发展起来后，她又操盘起一家商业地产公司。</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李玲玲算得上是一名颇有资产的成功企业家，她同时操盘多个项目，旗下员工超过</a:t>
            </a:r>
            <a:r>
              <a:rPr lang="en-US" altLang="zh-CN" sz="2000" dirty="0">
                <a:latin typeface="Microsoft YaHei" panose="020B0503020204020204" pitchFamily="34" charset="-122"/>
                <a:ea typeface="Microsoft YaHei" panose="020B0503020204020204" pitchFamily="34" charset="-122"/>
                <a:cs typeface="Lantinghei SC Extralight"/>
              </a:rPr>
              <a:t>500</a:t>
            </a:r>
            <a:r>
              <a:rPr lang="zh-CN" altLang="en-US" sz="2000" dirty="0">
                <a:latin typeface="Microsoft YaHei" panose="020B0503020204020204" pitchFamily="34" charset="-122"/>
                <a:ea typeface="Microsoft YaHei" panose="020B0503020204020204" pitchFamily="34" charset="-122"/>
                <a:cs typeface="Lantinghei SC Extralight"/>
              </a:rPr>
              <a:t>人。这些年的打拼，让她身上又多了“湖北省创业十大领军人物”“武汉天使创业团导师”等新标签。经受住了鲜花和掌声的考验，同时也经受住了风雨和坎坷的磨砺，还有什么能阻碍一个创业者前进的脚步呢？一个人最美好的青春都交给了最初的创业抉择，李玲玲完成了她的蜕变。</a:t>
            </a:r>
            <a:endParaRPr sz="2000" dirty="0">
              <a:latin typeface="Microsoft YaHei" panose="020B0503020204020204" pitchFamily="34" charset="-122"/>
              <a:ea typeface="Microsoft YaHei" panose="020B0503020204020204" pitchFamily="34" charset="-122"/>
              <a:cs typeface="Lantinghei SC Extralight"/>
            </a:endParaRPr>
          </a:p>
        </p:txBody>
      </p:sp>
      <p:sp>
        <p:nvSpPr>
          <p:cNvPr id="4" name="object 9">
            <a:extLst>
              <a:ext uri="{FF2B5EF4-FFF2-40B4-BE49-F238E27FC236}">
                <a16:creationId xmlns:a16="http://schemas.microsoft.com/office/drawing/2014/main" id="{CCB3875F-5EE7-9318-D57F-61841EF875A2}"/>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李玲玲</a:t>
            </a:r>
            <a:r>
              <a:rPr lang="en-US" altLang="zh-CN" sz="2400" b="1" spc="-4" dirty="0">
                <a:solidFill>
                  <a:schemeClr val="bg1"/>
                </a:solidFill>
                <a:latin typeface="Microsoft YaHei" panose="020B0503020204020204" pitchFamily="34" charset="-122"/>
                <a:ea typeface="Microsoft YaHei" panose="020B0503020204020204" pitchFamily="34" charset="-122"/>
                <a:cs typeface="Wawati SC"/>
              </a:rPr>
              <a:t>——</a:t>
            </a: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中国大学生创业第一人</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9" name="组合 8">
            <a:extLst>
              <a:ext uri="{FF2B5EF4-FFF2-40B4-BE49-F238E27FC236}">
                <a16:creationId xmlns:a16="http://schemas.microsoft.com/office/drawing/2014/main" id="{B963E547-61FF-0235-228B-F21D98DE57E0}"/>
              </a:ext>
            </a:extLst>
          </p:cNvPr>
          <p:cNvGrpSpPr/>
          <p:nvPr/>
        </p:nvGrpSpPr>
        <p:grpSpPr>
          <a:xfrm>
            <a:off x="4080634" y="890923"/>
            <a:ext cx="469503" cy="468000"/>
            <a:chOff x="1887936" y="875619"/>
            <a:chExt cx="316301" cy="312772"/>
          </a:xfrm>
        </p:grpSpPr>
        <p:sp>
          <p:nvSpPr>
            <p:cNvPr id="10" name="object 11">
              <a:extLst>
                <a:ext uri="{FF2B5EF4-FFF2-40B4-BE49-F238E27FC236}">
                  <a16:creationId xmlns:a16="http://schemas.microsoft.com/office/drawing/2014/main" id="{6B69B11C-490C-AD59-3B27-C666E3DD87E9}"/>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1" name="object 12">
              <a:extLst>
                <a:ext uri="{FF2B5EF4-FFF2-40B4-BE49-F238E27FC236}">
                  <a16:creationId xmlns:a16="http://schemas.microsoft.com/office/drawing/2014/main" id="{8607CE44-657E-CFE2-4805-5FC8C7FE0624}"/>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2" name="object 13">
              <a:extLst>
                <a:ext uri="{FF2B5EF4-FFF2-40B4-BE49-F238E27FC236}">
                  <a16:creationId xmlns:a16="http://schemas.microsoft.com/office/drawing/2014/main" id="{011A814E-2077-2537-E1E2-5C6CBEE426BC}"/>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34507937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BB96-BFDE-3F34-3CCC-C62718BACF14}"/>
            </a:ext>
          </a:extLst>
        </p:cNvPr>
        <p:cNvGrpSpPr/>
        <p:nvPr/>
      </p:nvGrpSpPr>
      <p:grpSpPr>
        <a:xfrm>
          <a:off x="0" y="0"/>
          <a:ext cx="0" cy="0"/>
          <a:chOff x="0" y="0"/>
          <a:chExt cx="0" cy="0"/>
        </a:xfrm>
      </p:grpSpPr>
      <p:sp>
        <p:nvSpPr>
          <p:cNvPr id="16" name="云形标注 15">
            <a:extLst>
              <a:ext uri="{FF2B5EF4-FFF2-40B4-BE49-F238E27FC236}">
                <a16:creationId xmlns:a16="http://schemas.microsoft.com/office/drawing/2014/main" id="{8B0C11E2-AF81-93E0-54F9-F32495DF28A6}"/>
              </a:ext>
            </a:extLst>
          </p:cNvPr>
          <p:cNvSpPr/>
          <p:nvPr/>
        </p:nvSpPr>
        <p:spPr>
          <a:xfrm>
            <a:off x="907774" y="1330487"/>
            <a:ext cx="10376452" cy="4197025"/>
          </a:xfrm>
          <a:prstGeom prst="cloudCallout">
            <a:avLst/>
          </a:prstGeom>
          <a:solidFill>
            <a:srgbClr val="FFF4C2"/>
          </a:solidFill>
          <a:ln w="15875">
            <a:solidFill>
              <a:schemeClr val="accent1">
                <a:alpha val="50000"/>
              </a:schemeClr>
            </a:solidFill>
          </a:ln>
        </p:spPr>
        <p:txBody>
          <a:bodyPr vert="horz" wrap="square" lIns="91440" tIns="45720" rIns="91440" bIns="45720" rtlCol="0" anchor="ctr" anchorCtr="0">
            <a:normAutofit/>
          </a:bodyPr>
          <a:lstStyle/>
          <a:p>
            <a:pPr algn="ctr">
              <a:spcBef>
                <a:spcPts val="1000"/>
              </a:spcBef>
            </a:pPr>
            <a:endParaRPr lang="zh-CN" altLang="en-US" sz="2000" b="1">
              <a:solidFill>
                <a:schemeClr val="tx1"/>
              </a:solidFill>
              <a:latin typeface="Microsoft YaHei" panose="020B0503020204020204" pitchFamily="34" charset="-122"/>
              <a:ea typeface="Microsoft YaHei" panose="020B0503020204020204" pitchFamily="34" charset="-122"/>
            </a:endParaRPr>
          </a:p>
        </p:txBody>
      </p:sp>
      <p:sp>
        <p:nvSpPr>
          <p:cNvPr id="2" name="标题 1">
            <a:extLst>
              <a:ext uri="{FF2B5EF4-FFF2-40B4-BE49-F238E27FC236}">
                <a16:creationId xmlns:a16="http://schemas.microsoft.com/office/drawing/2014/main" id="{DCEC2370-0FE6-2ECD-5159-089B98F395D7}"/>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互动讨论</a:t>
            </a:r>
          </a:p>
        </p:txBody>
      </p:sp>
      <p:sp>
        <p:nvSpPr>
          <p:cNvPr id="14" name="object 14">
            <a:extLst>
              <a:ext uri="{FF2B5EF4-FFF2-40B4-BE49-F238E27FC236}">
                <a16:creationId xmlns:a16="http://schemas.microsoft.com/office/drawing/2014/main" id="{E0A1F8DF-F538-5A2D-3180-8324C8D4D212}"/>
              </a:ext>
            </a:extLst>
          </p:cNvPr>
          <p:cNvSpPr txBox="1"/>
          <p:nvPr/>
        </p:nvSpPr>
        <p:spPr>
          <a:xfrm>
            <a:off x="2341958" y="1909662"/>
            <a:ext cx="7190036" cy="2853146"/>
          </a:xfrm>
          <a:prstGeom prst="rect">
            <a:avLst/>
          </a:prstGeom>
          <a:ln w="6350">
            <a:noFill/>
          </a:ln>
        </p:spPr>
        <p:txBody>
          <a:bodyPr vert="horz" wrap="square" lIns="0" tIns="19996" rIns="0" bIns="0" rtlCol="0" anchor="ctr">
            <a:spAutoFit/>
          </a:bodyPr>
          <a:lstStyle/>
          <a:p>
            <a:pPr marL="268137">
              <a:lnSpc>
                <a:spcPct val="150000"/>
              </a:lnSpc>
              <a:spcBef>
                <a:spcPts val="480"/>
              </a:spcBef>
            </a:pP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Lantinghei SC Extralight"/>
              </a:rPr>
              <a:t>）你如何评价“中国大学生创业第一人”的创业经历？</a:t>
            </a:r>
            <a:endParaRPr lang="en-US" altLang="zh-CN" sz="2400" b="1" spc="-4" dirty="0">
              <a:solidFill>
                <a:srgbClr val="231F20"/>
              </a:solidFill>
              <a:latin typeface="Microsoft YaHei" panose="020B0503020204020204" pitchFamily="34" charset="-122"/>
              <a:ea typeface="Microsoft YaHei" panose="020B0503020204020204" pitchFamily="34" charset="-122"/>
              <a:cs typeface="Lantinghei SC Extralight"/>
            </a:endParaRPr>
          </a:p>
          <a:p>
            <a:pPr marL="268137">
              <a:lnSpc>
                <a:spcPct val="150000"/>
              </a:lnSpc>
              <a:spcBef>
                <a:spcPts val="480"/>
              </a:spcBef>
            </a:pPr>
            <a:r>
              <a:rPr lang="zh-CN" altLang="en-US" sz="2400" b="1" dirty="0">
                <a:latin typeface="Microsoft YaHei" panose="020B0503020204020204" pitchFamily="34" charset="-122"/>
                <a:ea typeface="Microsoft YaHei" panose="020B0503020204020204" pitchFamily="34" charset="-122"/>
                <a:cs typeface="Lantinghei SC Extralight"/>
              </a:rPr>
              <a:t>（</a:t>
            </a:r>
            <a:r>
              <a:rPr lang="en-US" altLang="zh-CN" sz="2400" b="1" dirty="0">
                <a:latin typeface="Microsoft YaHei" panose="020B0503020204020204" pitchFamily="34" charset="-122"/>
                <a:ea typeface="Microsoft YaHei" panose="020B0503020204020204" pitchFamily="34" charset="-122"/>
                <a:cs typeface="Lantinghei SC Extralight"/>
              </a:rPr>
              <a:t>2</a:t>
            </a:r>
            <a:r>
              <a:rPr lang="zh-CN" altLang="en-US" sz="2400" b="1" dirty="0">
                <a:latin typeface="Microsoft YaHei" panose="020B0503020204020204" pitchFamily="34" charset="-122"/>
                <a:ea typeface="Microsoft YaHei" panose="020B0503020204020204" pitchFamily="34" charset="-122"/>
                <a:cs typeface="Lantinghei SC Extralight"/>
              </a:rPr>
              <a:t>）分析“中国大学生创业第一人”的初创受挫和创业成功的原因。</a:t>
            </a:r>
          </a:p>
          <a:p>
            <a:pPr marL="268137">
              <a:lnSpc>
                <a:spcPct val="150000"/>
              </a:lnSpc>
              <a:spcBef>
                <a:spcPts val="480"/>
              </a:spcBef>
            </a:pPr>
            <a:r>
              <a:rPr lang="zh-CN" altLang="en-US" sz="2400" b="1" dirty="0">
                <a:latin typeface="Microsoft YaHei" panose="020B0503020204020204" pitchFamily="34" charset="-122"/>
                <a:ea typeface="Microsoft YaHei" panose="020B0503020204020204" pitchFamily="34" charset="-122"/>
                <a:cs typeface="Lantinghei SC Extralight"/>
              </a:rPr>
              <a:t>（</a:t>
            </a:r>
            <a:r>
              <a:rPr lang="en-US" altLang="zh-CN" sz="2400" b="1" dirty="0">
                <a:latin typeface="Microsoft YaHei" panose="020B0503020204020204" pitchFamily="34" charset="-122"/>
                <a:ea typeface="Microsoft YaHei" panose="020B0503020204020204" pitchFamily="34" charset="-122"/>
                <a:cs typeface="Lantinghei SC Extralight"/>
              </a:rPr>
              <a:t>3</a:t>
            </a:r>
            <a:r>
              <a:rPr lang="zh-CN" altLang="en-US" sz="2400" b="1" dirty="0">
                <a:latin typeface="Microsoft YaHei" panose="020B0503020204020204" pitchFamily="34" charset="-122"/>
                <a:ea typeface="Microsoft YaHei" panose="020B0503020204020204" pitchFamily="34" charset="-122"/>
                <a:cs typeface="Lantinghei SC Extralight"/>
              </a:rPr>
              <a:t>）在创新创业路上如何培养创新创业思维与能力？</a:t>
            </a:r>
            <a:endParaRPr sz="2400" b="1" dirty="0">
              <a:latin typeface="Microsoft YaHei" panose="020B0503020204020204" pitchFamily="34" charset="-122"/>
              <a:ea typeface="Microsoft YaHei" panose="020B0503020204020204" pitchFamily="34" charset="-122"/>
              <a:cs typeface="Lantinghei SC Extralight"/>
            </a:endParaRPr>
          </a:p>
        </p:txBody>
      </p:sp>
    </p:spTree>
    <p:extLst>
      <p:ext uri="{BB962C8B-B14F-4D97-AF65-F5344CB8AC3E}">
        <p14:creationId xmlns:p14="http://schemas.microsoft.com/office/powerpoint/2010/main" val="17553482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77B50-61FA-999E-3495-F1DAE0A6B94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25AD574-B1FD-B6E4-3469-38DA61F5BAD3}"/>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F8D8175E-7839-E487-822A-736E2CACFDD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思维种类及其特征</a:t>
            </a:r>
          </a:p>
        </p:txBody>
      </p:sp>
      <p:sp>
        <p:nvSpPr>
          <p:cNvPr id="4" name="文本框 3">
            <a:extLst>
              <a:ext uri="{FF2B5EF4-FFF2-40B4-BE49-F238E27FC236}">
                <a16:creationId xmlns:a16="http://schemas.microsoft.com/office/drawing/2014/main" id="{58763A62-A4EF-3A3C-172C-7F3ED5C5739D}"/>
              </a:ext>
            </a:extLst>
          </p:cNvPr>
          <p:cNvSpPr txBox="1"/>
          <p:nvPr/>
        </p:nvSpPr>
        <p:spPr bwMode="auto">
          <a:xfrm>
            <a:off x="0" y="1811702"/>
            <a:ext cx="6733468" cy="357630"/>
          </a:xfrm>
          <a:prstGeom prst="homePlat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1</a:t>
            </a:r>
            <a:r>
              <a:rPr lang="zh-CN" altLang="en-US" dirty="0">
                <a:latin typeface="Microsoft YaHei" panose="020B0503020204020204" pitchFamily="34" charset="-122"/>
                <a:ea typeface="Microsoft YaHei" panose="020B0503020204020204" pitchFamily="34" charset="-122"/>
              </a:rPr>
              <a:t>）逆向思维</a:t>
            </a:r>
          </a:p>
        </p:txBody>
      </p:sp>
      <p:grpSp>
        <p:nvGrpSpPr>
          <p:cNvPr id="15" name="组合 14">
            <a:extLst>
              <a:ext uri="{FF2B5EF4-FFF2-40B4-BE49-F238E27FC236}">
                <a16:creationId xmlns:a16="http://schemas.microsoft.com/office/drawing/2014/main" id="{94065298-1CCF-433D-0A80-B9774F8E9C3F}"/>
              </a:ext>
            </a:extLst>
          </p:cNvPr>
          <p:cNvGrpSpPr/>
          <p:nvPr/>
        </p:nvGrpSpPr>
        <p:grpSpPr>
          <a:xfrm>
            <a:off x="1866344" y="5101437"/>
            <a:ext cx="8459311" cy="591634"/>
            <a:chOff x="472630" y="2819275"/>
            <a:chExt cx="7690283" cy="3618381"/>
          </a:xfrm>
        </p:grpSpPr>
        <p:sp>
          <p:nvSpPr>
            <p:cNvPr id="8" name="文本框 7">
              <a:extLst>
                <a:ext uri="{FF2B5EF4-FFF2-40B4-BE49-F238E27FC236}">
                  <a16:creationId xmlns:a16="http://schemas.microsoft.com/office/drawing/2014/main" id="{7FEC4617-72C0-EE66-BA86-2C88188DD48B}"/>
                </a:ext>
              </a:extLst>
            </p:cNvPr>
            <p:cNvSpPr txBox="1"/>
            <p:nvPr/>
          </p:nvSpPr>
          <p:spPr>
            <a:xfrm>
              <a:off x="472630" y="2819276"/>
              <a:ext cx="2556487" cy="3618378"/>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逆向思维具有普遍性</a:t>
              </a:r>
              <a:endParaRPr lang="zh-CN" altLang="en-US" sz="2000" dirty="0">
                <a:latin typeface="Microsoft YaHei" panose="020B0503020204020204" pitchFamily="34" charset="-122"/>
                <a:ea typeface="Microsoft YaHei" panose="020B0503020204020204" pitchFamily="34" charset="-122"/>
              </a:endParaRPr>
            </a:p>
          </p:txBody>
        </p:sp>
        <p:sp>
          <p:nvSpPr>
            <p:cNvPr id="9" name="文本框 8">
              <a:extLst>
                <a:ext uri="{FF2B5EF4-FFF2-40B4-BE49-F238E27FC236}">
                  <a16:creationId xmlns:a16="http://schemas.microsoft.com/office/drawing/2014/main" id="{18AE3E35-3D69-A33D-605B-1FC31DFAC869}"/>
                </a:ext>
              </a:extLst>
            </p:cNvPr>
            <p:cNvSpPr txBox="1"/>
            <p:nvPr/>
          </p:nvSpPr>
          <p:spPr>
            <a:xfrm>
              <a:off x="3039528" y="2819275"/>
              <a:ext cx="2556487" cy="3618381"/>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逆向思维具有批判性</a:t>
              </a:r>
            </a:p>
          </p:txBody>
        </p:sp>
        <p:sp>
          <p:nvSpPr>
            <p:cNvPr id="10" name="文本框 9">
              <a:extLst>
                <a:ext uri="{FF2B5EF4-FFF2-40B4-BE49-F238E27FC236}">
                  <a16:creationId xmlns:a16="http://schemas.microsoft.com/office/drawing/2014/main" id="{F6DE7435-1087-0FA2-35A5-E91596A31C8C}"/>
                </a:ext>
              </a:extLst>
            </p:cNvPr>
            <p:cNvSpPr txBox="1"/>
            <p:nvPr/>
          </p:nvSpPr>
          <p:spPr>
            <a:xfrm>
              <a:off x="5606426" y="2819276"/>
              <a:ext cx="2556487" cy="3618378"/>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逆向思维具有新颖性</a:t>
              </a:r>
            </a:p>
          </p:txBody>
        </p:sp>
        <p:sp>
          <p:nvSpPr>
            <p:cNvPr id="11" name="椭圆 10">
              <a:extLst>
                <a:ext uri="{FF2B5EF4-FFF2-40B4-BE49-F238E27FC236}">
                  <a16:creationId xmlns:a16="http://schemas.microsoft.com/office/drawing/2014/main" id="{ABB3E938-00F8-A85A-BDB0-85C2F017EC9D}"/>
                </a:ext>
              </a:extLst>
            </p:cNvPr>
            <p:cNvSpPr/>
            <p:nvPr/>
          </p:nvSpPr>
          <p:spPr>
            <a:xfrm>
              <a:off x="3011463" y="3096548"/>
              <a:ext cx="45719" cy="2959167"/>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sp>
          <p:nvSpPr>
            <p:cNvPr id="12" name="椭圆 11">
              <a:extLst>
                <a:ext uri="{FF2B5EF4-FFF2-40B4-BE49-F238E27FC236}">
                  <a16:creationId xmlns:a16="http://schemas.microsoft.com/office/drawing/2014/main" id="{6F80D0D1-155D-255F-AD54-68E8BB95766B}"/>
                </a:ext>
              </a:extLst>
            </p:cNvPr>
            <p:cNvSpPr/>
            <p:nvPr/>
          </p:nvSpPr>
          <p:spPr>
            <a:xfrm>
              <a:off x="5578361" y="3096548"/>
              <a:ext cx="45719" cy="2959167"/>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grpSp>
      <p:sp>
        <p:nvSpPr>
          <p:cNvPr id="14" name="文本框 13">
            <a:extLst>
              <a:ext uri="{FF2B5EF4-FFF2-40B4-BE49-F238E27FC236}">
                <a16:creationId xmlns:a16="http://schemas.microsoft.com/office/drawing/2014/main" id="{1C2330AB-4AAC-E4A5-8D2D-BED53BE87A5C}"/>
              </a:ext>
            </a:extLst>
          </p:cNvPr>
          <p:cNvSpPr txBox="1"/>
          <p:nvPr/>
        </p:nvSpPr>
        <p:spPr>
          <a:xfrm>
            <a:off x="434586" y="2382678"/>
            <a:ext cx="11310127" cy="2285247"/>
          </a:xfrm>
          <a:prstGeom prst="round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💬逆向思维也叫求异思维，它是对司空见惯的似乎已成定论的事物或观点反过来进行思考的一种思维方式。</a:t>
            </a:r>
            <a:endParaRPr lang="en-US" altLang="zh-CN" sz="2000" b="1"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💬逆向思维要求人要敢于反其道而思之，让思维向对立面的方向发展，从问题的相反面进行深入探索，树立新思想，创立新形象。</a:t>
            </a:r>
          </a:p>
        </p:txBody>
      </p:sp>
    </p:spTree>
    <p:extLst>
      <p:ext uri="{BB962C8B-B14F-4D97-AF65-F5344CB8AC3E}">
        <p14:creationId xmlns:p14="http://schemas.microsoft.com/office/powerpoint/2010/main" val="11343653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C5548-38BB-876D-8444-35C4D0B86BE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AB81F14-E005-AEBB-1DF8-82E25D45724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BC76CB0B-AEBD-24F2-B3FC-F99280D1A1EC}"/>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思维种类及其特征</a:t>
            </a:r>
          </a:p>
        </p:txBody>
      </p:sp>
      <p:sp>
        <p:nvSpPr>
          <p:cNvPr id="4" name="文本框 3">
            <a:extLst>
              <a:ext uri="{FF2B5EF4-FFF2-40B4-BE49-F238E27FC236}">
                <a16:creationId xmlns:a16="http://schemas.microsoft.com/office/drawing/2014/main" id="{9708A8E2-1241-6E34-9BB4-07E557B2CB60}"/>
              </a:ext>
            </a:extLst>
          </p:cNvPr>
          <p:cNvSpPr txBox="1"/>
          <p:nvPr/>
        </p:nvSpPr>
        <p:spPr bwMode="auto">
          <a:xfrm>
            <a:off x="0" y="1811702"/>
            <a:ext cx="6733468" cy="357630"/>
          </a:xfrm>
          <a:prstGeom prst="homePlat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2</a:t>
            </a:r>
            <a:r>
              <a:rPr lang="zh-CN" altLang="en-US" dirty="0">
                <a:latin typeface="Microsoft YaHei" panose="020B0503020204020204" pitchFamily="34" charset="-122"/>
                <a:ea typeface="Microsoft YaHei" panose="020B0503020204020204" pitchFamily="34" charset="-122"/>
              </a:rPr>
              <a:t>）横向思维</a:t>
            </a:r>
          </a:p>
        </p:txBody>
      </p:sp>
      <p:grpSp>
        <p:nvGrpSpPr>
          <p:cNvPr id="15" name="组合 14">
            <a:extLst>
              <a:ext uri="{FF2B5EF4-FFF2-40B4-BE49-F238E27FC236}">
                <a16:creationId xmlns:a16="http://schemas.microsoft.com/office/drawing/2014/main" id="{53F97D85-EB0C-D5D6-A05E-FD4764A681AE}"/>
              </a:ext>
            </a:extLst>
          </p:cNvPr>
          <p:cNvGrpSpPr/>
          <p:nvPr/>
        </p:nvGrpSpPr>
        <p:grpSpPr>
          <a:xfrm>
            <a:off x="1880702" y="5126144"/>
            <a:ext cx="8430595" cy="591634"/>
            <a:chOff x="472630" y="2819275"/>
            <a:chExt cx="5123385" cy="3618381"/>
          </a:xfrm>
        </p:grpSpPr>
        <p:sp>
          <p:nvSpPr>
            <p:cNvPr id="8" name="文本框 7">
              <a:extLst>
                <a:ext uri="{FF2B5EF4-FFF2-40B4-BE49-F238E27FC236}">
                  <a16:creationId xmlns:a16="http://schemas.microsoft.com/office/drawing/2014/main" id="{50FCE2B5-556C-888C-2E3D-1DDE5B63E426}"/>
                </a:ext>
              </a:extLst>
            </p:cNvPr>
            <p:cNvSpPr txBox="1"/>
            <p:nvPr/>
          </p:nvSpPr>
          <p:spPr>
            <a:xfrm>
              <a:off x="472630" y="2819276"/>
              <a:ext cx="2556487" cy="3618378"/>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横向思维具有断裂性</a:t>
              </a:r>
              <a:endParaRPr lang="zh-CN" altLang="en-US" sz="2000" dirty="0">
                <a:latin typeface="Microsoft YaHei" panose="020B0503020204020204" pitchFamily="34" charset="-122"/>
                <a:ea typeface="Microsoft YaHei" panose="020B0503020204020204" pitchFamily="34" charset="-122"/>
              </a:endParaRPr>
            </a:p>
          </p:txBody>
        </p:sp>
        <p:sp>
          <p:nvSpPr>
            <p:cNvPr id="9" name="文本框 8">
              <a:extLst>
                <a:ext uri="{FF2B5EF4-FFF2-40B4-BE49-F238E27FC236}">
                  <a16:creationId xmlns:a16="http://schemas.microsoft.com/office/drawing/2014/main" id="{44B64EFD-8C5F-DCF5-EAC8-F6E1E4DA7F44}"/>
                </a:ext>
              </a:extLst>
            </p:cNvPr>
            <p:cNvSpPr txBox="1"/>
            <p:nvPr/>
          </p:nvSpPr>
          <p:spPr>
            <a:xfrm>
              <a:off x="3039528" y="2819275"/>
              <a:ext cx="2556487" cy="3618381"/>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横向思维具有拓展性</a:t>
              </a:r>
            </a:p>
          </p:txBody>
        </p:sp>
        <p:sp>
          <p:nvSpPr>
            <p:cNvPr id="11" name="椭圆 10">
              <a:extLst>
                <a:ext uri="{FF2B5EF4-FFF2-40B4-BE49-F238E27FC236}">
                  <a16:creationId xmlns:a16="http://schemas.microsoft.com/office/drawing/2014/main" id="{55F3B6AE-1347-A7CB-8C97-670817271FE2}"/>
                </a:ext>
              </a:extLst>
            </p:cNvPr>
            <p:cNvSpPr/>
            <p:nvPr/>
          </p:nvSpPr>
          <p:spPr>
            <a:xfrm>
              <a:off x="3011463" y="3096548"/>
              <a:ext cx="45719" cy="2959167"/>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grpSp>
      <p:sp>
        <p:nvSpPr>
          <p:cNvPr id="14" name="文本框 13">
            <a:extLst>
              <a:ext uri="{FF2B5EF4-FFF2-40B4-BE49-F238E27FC236}">
                <a16:creationId xmlns:a16="http://schemas.microsoft.com/office/drawing/2014/main" id="{589830B8-FD5B-250E-2CB6-E5983FAF44C6}"/>
              </a:ext>
            </a:extLst>
          </p:cNvPr>
          <p:cNvSpPr txBox="1"/>
          <p:nvPr/>
        </p:nvSpPr>
        <p:spPr>
          <a:xfrm>
            <a:off x="434586" y="2382678"/>
            <a:ext cx="11310127" cy="2285247"/>
          </a:xfrm>
          <a:prstGeom prst="round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💬横向思维是爱德华</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德</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波诺教授针对纵向思维所提出的一个新的看待问题、解决问题的思维模式。</a:t>
            </a:r>
            <a:endParaRPr lang="en-US" altLang="zh-CN" sz="2000" b="1" dirty="0">
              <a:latin typeface="Microsoft YaHei" panose="020B0503020204020204" pitchFamily="34" charset="-122"/>
              <a:ea typeface="Microsoft YaHei" panose="020B0503020204020204" pitchFamily="34" charset="-122"/>
            </a:endParaRP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💬纵向思维是指在一种结构范围内，按照有顺序的、可预测的、程式化的方向进行思考的形式，这是一种符合事物发展方向和人类认识习惯的思维方式。</a:t>
            </a:r>
            <a:endParaRPr lang="en-US" altLang="zh-CN" sz="20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42922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DF20-5846-EBF6-B157-72FDF4F259AA}"/>
            </a:ext>
          </a:extLst>
        </p:cNvPr>
        <p:cNvGrpSpPr/>
        <p:nvPr/>
      </p:nvGrpSpPr>
      <p:grpSpPr>
        <a:xfrm>
          <a:off x="0" y="0"/>
          <a:ext cx="0" cy="0"/>
          <a:chOff x="0" y="0"/>
          <a:chExt cx="0" cy="0"/>
        </a:xfrm>
      </p:grpSpPr>
      <p:sp>
        <p:nvSpPr>
          <p:cNvPr id="11" name="矩形 10">
            <a:extLst>
              <a:ext uri="{FF2B5EF4-FFF2-40B4-BE49-F238E27FC236}">
                <a16:creationId xmlns:a16="http://schemas.microsoft.com/office/drawing/2014/main" id="{BC7C5CC3-3BE7-516C-4D7E-CE67FD69B28A}"/>
              </a:ext>
            </a:extLst>
          </p:cNvPr>
          <p:cNvSpPr>
            <a:spLocks noChangeAspect="1"/>
          </p:cNvSpPr>
          <p:nvPr/>
        </p:nvSpPr>
        <p:spPr>
          <a:xfrm>
            <a:off x="7171712" y="2216541"/>
            <a:ext cx="5020288" cy="4171929"/>
          </a:xfrm>
          <a:prstGeom prst="rect">
            <a:avLst/>
          </a:prstGeom>
          <a:blipFill dpi="0" rotWithShape="1">
            <a:blip r:embed="rId2" cstate="screen">
              <a:extLst>
                <a:ext uri="{28A0092B-C50C-407E-A947-70E740481C1C}">
                  <a14:useLocalDpi xmlns:a14="http://schemas.microsoft.com/office/drawing/2010/main"/>
                </a:ext>
              </a:extLst>
            </a:blip>
            <a:srcRect/>
            <a:stretch>
              <a:fillRect l="-4772" t="-13636" r="-2584" b="-1555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D82A814-BF09-3DDD-267F-E67F99E03DEE}"/>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学习目标</a:t>
            </a:r>
          </a:p>
        </p:txBody>
      </p:sp>
      <p:grpSp>
        <p:nvGrpSpPr>
          <p:cNvPr id="3" name="组合 2">
            <a:extLst>
              <a:ext uri="{FF2B5EF4-FFF2-40B4-BE49-F238E27FC236}">
                <a16:creationId xmlns:a16="http://schemas.microsoft.com/office/drawing/2014/main" id="{1A13549C-77F7-9121-749F-AC20A969AA76}"/>
              </a:ext>
            </a:extLst>
          </p:cNvPr>
          <p:cNvGrpSpPr/>
          <p:nvPr/>
        </p:nvGrpSpPr>
        <p:grpSpPr>
          <a:xfrm>
            <a:off x="660399" y="1138508"/>
            <a:ext cx="10871203" cy="5191640"/>
            <a:chOff x="-157644" y="1525856"/>
            <a:chExt cx="10871203" cy="4557738"/>
          </a:xfrm>
        </p:grpSpPr>
        <p:sp>
          <p:nvSpPr>
            <p:cNvPr id="4" name="矩形 3">
              <a:extLst>
                <a:ext uri="{FF2B5EF4-FFF2-40B4-BE49-F238E27FC236}">
                  <a16:creationId xmlns:a16="http://schemas.microsoft.com/office/drawing/2014/main" id="{C7629B10-0104-29D2-7C0D-3B501275192E}"/>
                </a:ext>
              </a:extLst>
            </p:cNvPr>
            <p:cNvSpPr/>
            <p:nvPr/>
          </p:nvSpPr>
          <p:spPr>
            <a:xfrm>
              <a:off x="1892592" y="1525856"/>
              <a:ext cx="8820967" cy="1997856"/>
            </a:xfrm>
            <a:prstGeom prst="rect">
              <a:avLst/>
            </a:prstGeom>
            <a:solidFill>
              <a:schemeClr val="bg1">
                <a:alpha val="70000"/>
              </a:schemeClr>
            </a:solidFill>
            <a:ln>
              <a:noFill/>
            </a:ln>
          </p:spPr>
          <p:style>
            <a:lnRef idx="2">
              <a:schemeClr val="accent3">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）了解创新创业者的概念。</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）了解创新创业者的基本类型。</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）熟悉创新创业者的共同特质。</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4</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）熟悉创新创业者的家国情怀。</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5</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）掌握创新创业者应具有的思维与能力。</a:t>
              </a:r>
            </a:p>
          </p:txBody>
        </p:sp>
        <p:sp>
          <p:nvSpPr>
            <p:cNvPr id="5" name="矩形 4">
              <a:extLst>
                <a:ext uri="{FF2B5EF4-FFF2-40B4-BE49-F238E27FC236}">
                  <a16:creationId xmlns:a16="http://schemas.microsoft.com/office/drawing/2014/main" id="{364466B8-85D1-4E39-18DF-2298FA9F1C96}"/>
                </a:ext>
              </a:extLst>
            </p:cNvPr>
            <p:cNvSpPr/>
            <p:nvPr/>
          </p:nvSpPr>
          <p:spPr>
            <a:xfrm>
              <a:off x="1892593" y="3565172"/>
              <a:ext cx="8820966" cy="1240512"/>
            </a:xfrm>
            <a:prstGeom prst="rect">
              <a:avLst/>
            </a:pr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anchor="ctr">
              <a:noAutofit/>
            </a:bodyPr>
            <a:lstStyle/>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spc="-4" dirty="0">
                  <a:solidFill>
                    <a:srgbClr val="231F20"/>
                  </a:solidFill>
                  <a:latin typeface="Microsoft YaHei" panose="020B0503020204020204" pitchFamily="34" charset="-122"/>
                  <a:ea typeface="Microsoft YaHei" panose="020B0503020204020204" pitchFamily="34" charset="-122"/>
                </a:rPr>
                <a:t>能够培养自身的创新创业特质。</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spc="-4" dirty="0">
                  <a:solidFill>
                    <a:srgbClr val="231F20"/>
                  </a:solidFill>
                  <a:latin typeface="Microsoft YaHei" panose="020B0503020204020204" pitchFamily="34" charset="-122"/>
                  <a:ea typeface="Microsoft YaHei" panose="020B0503020204020204" pitchFamily="34" charset="-122"/>
                </a:rPr>
                <a:t>能够训练自身的创新创业思维。</a:t>
              </a:r>
            </a:p>
            <a:p>
              <a:pPr marR="17997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spc="-4" dirty="0">
                  <a:solidFill>
                    <a:srgbClr val="231F20"/>
                  </a:solidFill>
                  <a:latin typeface="Microsoft YaHei" panose="020B0503020204020204" pitchFamily="34" charset="-122"/>
                  <a:ea typeface="Microsoft YaHei" panose="020B0503020204020204" pitchFamily="34" charset="-122"/>
                </a:rPr>
                <a:t>能够将创新创业思维运用于实际生活中。</a:t>
              </a:r>
            </a:p>
          </p:txBody>
        </p:sp>
        <p:sp>
          <p:nvSpPr>
            <p:cNvPr id="6" name="任意形状 5">
              <a:extLst>
                <a:ext uri="{FF2B5EF4-FFF2-40B4-BE49-F238E27FC236}">
                  <a16:creationId xmlns:a16="http://schemas.microsoft.com/office/drawing/2014/main" id="{C45FA1EF-DF26-42DC-1135-27EE71795795}"/>
                </a:ext>
              </a:extLst>
            </p:cNvPr>
            <p:cNvSpPr/>
            <p:nvPr/>
          </p:nvSpPr>
          <p:spPr>
            <a:xfrm>
              <a:off x="1892594" y="4843082"/>
              <a:ext cx="8820964" cy="1240512"/>
            </a:xfrm>
            <a:custGeom>
              <a:avLst/>
              <a:gdLst>
                <a:gd name="connsiteX0" fmla="*/ 0 w 8128000"/>
                <a:gd name="connsiteY0" fmla="*/ 0 h 2382811"/>
                <a:gd name="connsiteX1" fmla="*/ 8128000 w 8128000"/>
                <a:gd name="connsiteY1" fmla="*/ 0 h 2382811"/>
                <a:gd name="connsiteX2" fmla="*/ 8128000 w 8128000"/>
                <a:gd name="connsiteY2" fmla="*/ 2382811 h 2382811"/>
                <a:gd name="connsiteX3" fmla="*/ 0 w 8128000"/>
                <a:gd name="connsiteY3" fmla="*/ 2382811 h 2382811"/>
                <a:gd name="connsiteX4" fmla="*/ 0 w 8128000"/>
                <a:gd name="connsiteY4" fmla="*/ 0 h 2382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2382811">
                  <a:moveTo>
                    <a:pt x="0" y="0"/>
                  </a:moveTo>
                  <a:lnTo>
                    <a:pt x="8128000" y="0"/>
                  </a:lnTo>
                  <a:lnTo>
                    <a:pt x="8128000" y="2382811"/>
                  </a:lnTo>
                  <a:lnTo>
                    <a:pt x="0" y="2382811"/>
                  </a:lnTo>
                  <a:lnTo>
                    <a:pt x="0" y="0"/>
                  </a:lnTo>
                  <a:close/>
                </a:path>
              </a:pathLst>
            </a:custGeom>
            <a:solidFill>
              <a:schemeClr val="bg1">
                <a:alpha val="70000"/>
              </a:schemeClr>
            </a:solidFill>
            <a:ln>
              <a:noFill/>
            </a:ln>
          </p:spPr>
          <p:style>
            <a:lnRef idx="2">
              <a:schemeClr val="accent3">
                <a:shade val="50000"/>
                <a:hueOff val="223627"/>
                <a:satOff val="-46664"/>
                <a:lumOff val="3610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1</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kern="1200" spc="-4" dirty="0">
                  <a:solidFill>
                    <a:srgbClr val="231F20"/>
                  </a:solidFill>
                  <a:latin typeface="Microsoft YaHei" panose="020B0503020204020204" pitchFamily="34" charset="-122"/>
                  <a:ea typeface="Microsoft YaHei" panose="020B0503020204020204" pitchFamily="34" charset="-122"/>
                </a:rPr>
                <a:t>培养创新创业精神。</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2</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kern="1200" spc="-4" dirty="0">
                  <a:solidFill>
                    <a:srgbClr val="231F20"/>
                  </a:solidFill>
                  <a:latin typeface="Microsoft YaHei" panose="020B0503020204020204" pitchFamily="34" charset="-122"/>
                  <a:ea typeface="Microsoft YaHei" panose="020B0503020204020204" pitchFamily="34" charset="-122"/>
                </a:rPr>
                <a:t>正确认识创新创业者应具备的家国情怀，培养家国意识。</a:t>
              </a:r>
            </a:p>
            <a:p>
              <a:pPr marL="0" lvl="1" algn="l" defTabSz="889000">
                <a:lnSpc>
                  <a:spcPct val="150000"/>
                </a:lnSpc>
              </a:pP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en-US" altLang="zh-CN" sz="2000" spc="-4" dirty="0">
                  <a:solidFill>
                    <a:srgbClr val="231F20"/>
                  </a:solidFill>
                  <a:latin typeface="Microsoft YaHei" panose="020B0503020204020204" pitchFamily="34" charset="-122"/>
                  <a:ea typeface="Microsoft YaHei" panose="020B0503020204020204" pitchFamily="34" charset="-122"/>
                  <a:cs typeface="Lantinghei SC Extralight"/>
                </a:rPr>
                <a:t>3</a:t>
              </a:r>
              <a:r>
                <a:rPr lang="zh-CN" altLang="en-US" sz="2000" spc="-4" dirty="0">
                  <a:solidFill>
                    <a:srgbClr val="231F20"/>
                  </a:solidFill>
                  <a:latin typeface="Microsoft YaHei" panose="020B0503020204020204" pitchFamily="34" charset="-122"/>
                  <a:ea typeface="Microsoft YaHei" panose="020B0503020204020204" pitchFamily="34" charset="-122"/>
                  <a:cs typeface="Lantinghei SC Extralight"/>
                </a:rPr>
                <a:t>）</a:t>
              </a:r>
              <a:r>
                <a:rPr lang="zh-CN" altLang="en-US" sz="2000" kern="1200" spc="-4" dirty="0">
                  <a:solidFill>
                    <a:srgbClr val="231F20"/>
                  </a:solidFill>
                  <a:latin typeface="Microsoft YaHei" panose="020B0503020204020204" pitchFamily="34" charset="-122"/>
                  <a:ea typeface="Microsoft YaHei" panose="020B0503020204020204" pitchFamily="34" charset="-122"/>
                </a:rPr>
                <a:t>培养不怕困难、勇于创新的精神。</a:t>
              </a:r>
            </a:p>
          </p:txBody>
        </p:sp>
        <p:grpSp>
          <p:nvGrpSpPr>
            <p:cNvPr id="7" name="组合 6">
              <a:extLst>
                <a:ext uri="{FF2B5EF4-FFF2-40B4-BE49-F238E27FC236}">
                  <a16:creationId xmlns:a16="http://schemas.microsoft.com/office/drawing/2014/main" id="{B3884A8F-9379-7CD0-4241-C6E9EAAEE687}"/>
                </a:ext>
              </a:extLst>
            </p:cNvPr>
            <p:cNvGrpSpPr/>
            <p:nvPr/>
          </p:nvGrpSpPr>
          <p:grpSpPr>
            <a:xfrm>
              <a:off x="-157644" y="1525857"/>
              <a:ext cx="1986443" cy="4557731"/>
              <a:chOff x="-1092009" y="1028335"/>
              <a:chExt cx="7442007" cy="4557731"/>
            </a:xfrm>
          </p:grpSpPr>
          <p:sp>
            <p:nvSpPr>
              <p:cNvPr id="8" name="任意形状 7">
                <a:extLst>
                  <a:ext uri="{FF2B5EF4-FFF2-40B4-BE49-F238E27FC236}">
                    <a16:creationId xmlns:a16="http://schemas.microsoft.com/office/drawing/2014/main" id="{A578A639-7088-311E-9948-EC2A511B6481}"/>
                  </a:ext>
                </a:extLst>
              </p:cNvPr>
              <p:cNvSpPr/>
              <p:nvPr/>
            </p:nvSpPr>
            <p:spPr>
              <a:xfrm>
                <a:off x="-1092009" y="1028335"/>
                <a:ext cx="7442007" cy="1997855"/>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知识目标</a:t>
                </a:r>
              </a:p>
            </p:txBody>
          </p:sp>
          <p:sp>
            <p:nvSpPr>
              <p:cNvPr id="9" name="任意形状 8">
                <a:extLst>
                  <a:ext uri="{FF2B5EF4-FFF2-40B4-BE49-F238E27FC236}">
                    <a16:creationId xmlns:a16="http://schemas.microsoft.com/office/drawing/2014/main" id="{2124BECD-AA60-A63B-8326-922B2D88D116}"/>
                  </a:ext>
                </a:extLst>
              </p:cNvPr>
              <p:cNvSpPr/>
              <p:nvPr/>
            </p:nvSpPr>
            <p:spPr>
              <a:xfrm>
                <a:off x="-1092009" y="3067644"/>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solidFill>
                      <a:srgbClr val="FFFFFF"/>
                    </a:solidFill>
                    <a:latin typeface="Microsoft YaHei" panose="020B0503020204020204" pitchFamily="34" charset="-122"/>
                    <a:ea typeface="Microsoft YaHei" panose="020B0503020204020204" pitchFamily="34" charset="-122"/>
                  </a:rPr>
                  <a:t>技能目标</a:t>
                </a:r>
              </a:p>
            </p:txBody>
          </p:sp>
          <p:sp>
            <p:nvSpPr>
              <p:cNvPr id="10" name="任意形状 9">
                <a:extLst>
                  <a:ext uri="{FF2B5EF4-FFF2-40B4-BE49-F238E27FC236}">
                    <a16:creationId xmlns:a16="http://schemas.microsoft.com/office/drawing/2014/main" id="{209773A1-5FA5-9A98-F748-B62228D11CF9}"/>
                  </a:ext>
                </a:extLst>
              </p:cNvPr>
              <p:cNvSpPr/>
              <p:nvPr/>
            </p:nvSpPr>
            <p:spPr>
              <a:xfrm>
                <a:off x="-1092009" y="4345556"/>
                <a:ext cx="7442007" cy="1240510"/>
              </a:xfrm>
              <a:custGeom>
                <a:avLst/>
                <a:gdLst>
                  <a:gd name="connsiteX0" fmla="*/ 0 w 5689599"/>
                  <a:gd name="connsiteY0" fmla="*/ 82922 h 497522"/>
                  <a:gd name="connsiteX1" fmla="*/ 82922 w 5689599"/>
                  <a:gd name="connsiteY1" fmla="*/ 0 h 497522"/>
                  <a:gd name="connsiteX2" fmla="*/ 5606677 w 5689599"/>
                  <a:gd name="connsiteY2" fmla="*/ 0 h 497522"/>
                  <a:gd name="connsiteX3" fmla="*/ 5689599 w 5689599"/>
                  <a:gd name="connsiteY3" fmla="*/ 82922 h 497522"/>
                  <a:gd name="connsiteX4" fmla="*/ 5689599 w 5689599"/>
                  <a:gd name="connsiteY4" fmla="*/ 414600 h 497522"/>
                  <a:gd name="connsiteX5" fmla="*/ 5606677 w 5689599"/>
                  <a:gd name="connsiteY5" fmla="*/ 497522 h 497522"/>
                  <a:gd name="connsiteX6" fmla="*/ 82922 w 5689599"/>
                  <a:gd name="connsiteY6" fmla="*/ 497522 h 497522"/>
                  <a:gd name="connsiteX7" fmla="*/ 0 w 5689599"/>
                  <a:gd name="connsiteY7" fmla="*/ 414600 h 497522"/>
                  <a:gd name="connsiteX8" fmla="*/ 0 w 5689599"/>
                  <a:gd name="connsiteY8" fmla="*/ 82922 h 49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9599" h="497522">
                    <a:moveTo>
                      <a:pt x="0" y="82922"/>
                    </a:moveTo>
                    <a:cubicBezTo>
                      <a:pt x="0" y="37125"/>
                      <a:pt x="37125" y="0"/>
                      <a:pt x="82922" y="0"/>
                    </a:cubicBezTo>
                    <a:lnTo>
                      <a:pt x="5606677" y="0"/>
                    </a:lnTo>
                    <a:cubicBezTo>
                      <a:pt x="5652474" y="0"/>
                      <a:pt x="5689599" y="37125"/>
                      <a:pt x="5689599" y="82922"/>
                    </a:cubicBezTo>
                    <a:lnTo>
                      <a:pt x="5689599" y="414600"/>
                    </a:lnTo>
                    <a:cubicBezTo>
                      <a:pt x="5689599" y="460397"/>
                      <a:pt x="5652474" y="497522"/>
                      <a:pt x="5606677" y="497522"/>
                    </a:cubicBezTo>
                    <a:lnTo>
                      <a:pt x="82922" y="497522"/>
                    </a:lnTo>
                    <a:cubicBezTo>
                      <a:pt x="37125" y="497522"/>
                      <a:pt x="0" y="460397"/>
                      <a:pt x="0" y="414600"/>
                    </a:cubicBezTo>
                    <a:lnTo>
                      <a:pt x="0" y="82922"/>
                    </a:lnTo>
                    <a:close/>
                  </a:path>
                </a:pathLst>
              </a:custGeom>
              <a:ln>
                <a:solidFill>
                  <a:schemeClr val="bg1"/>
                </a:solidFill>
              </a:ln>
            </p:spPr>
            <p:style>
              <a:lnRef idx="2">
                <a:schemeClr val="lt1">
                  <a:hueOff val="0"/>
                  <a:satOff val="0"/>
                  <a:lumOff val="0"/>
                  <a:alphaOff val="0"/>
                </a:schemeClr>
              </a:lnRef>
              <a:fillRef idx="1">
                <a:schemeClr val="accent3">
                  <a:shade val="50000"/>
                  <a:hueOff val="223627"/>
                  <a:satOff val="-46664"/>
                  <a:lumOff val="36101"/>
                  <a:alphaOff val="0"/>
                </a:schemeClr>
              </a:fillRef>
              <a:effectRef idx="0">
                <a:schemeClr val="accent3">
                  <a:shade val="50000"/>
                  <a:hueOff val="223627"/>
                  <a:satOff val="-46664"/>
                  <a:lumOff val="36101"/>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100000"/>
                  </a:lnSpc>
                  <a:spcBef>
                    <a:spcPct val="0"/>
                  </a:spcBef>
                  <a:spcAft>
                    <a:spcPts val="0"/>
                  </a:spcAft>
                  <a:buNone/>
                </a:pPr>
                <a:r>
                  <a:rPr lang="zh-CN" altLang="en-US" sz="2400" b="1" kern="1200" dirty="0">
                    <a:latin typeface="Microsoft YaHei" panose="020B0503020204020204" pitchFamily="34" charset="-122"/>
                    <a:ea typeface="Microsoft YaHei" panose="020B0503020204020204" pitchFamily="34" charset="-122"/>
                  </a:rPr>
                  <a:t>素养目标</a:t>
                </a:r>
              </a:p>
            </p:txBody>
          </p:sp>
        </p:grpSp>
      </p:grpSp>
    </p:spTree>
    <p:extLst>
      <p:ext uri="{BB962C8B-B14F-4D97-AF65-F5344CB8AC3E}">
        <p14:creationId xmlns:p14="http://schemas.microsoft.com/office/powerpoint/2010/main" val="2330499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59568-CC12-6D73-E093-06BD91C795C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16422F2-4F57-C1A9-4350-68399305AA7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F09AC809-9E8A-207C-CBD9-0089586A401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思维种类及其特征</a:t>
            </a:r>
          </a:p>
        </p:txBody>
      </p:sp>
      <p:sp>
        <p:nvSpPr>
          <p:cNvPr id="4" name="文本框 3">
            <a:extLst>
              <a:ext uri="{FF2B5EF4-FFF2-40B4-BE49-F238E27FC236}">
                <a16:creationId xmlns:a16="http://schemas.microsoft.com/office/drawing/2014/main" id="{4D1CD716-B763-CD97-F19A-CF25C9AC7CD6}"/>
              </a:ext>
            </a:extLst>
          </p:cNvPr>
          <p:cNvSpPr txBox="1"/>
          <p:nvPr/>
        </p:nvSpPr>
        <p:spPr bwMode="auto">
          <a:xfrm>
            <a:off x="0" y="1811702"/>
            <a:ext cx="6733468" cy="357630"/>
          </a:xfrm>
          <a:prstGeom prst="homePlat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3</a:t>
            </a:r>
            <a:r>
              <a:rPr lang="zh-CN" altLang="en-US" dirty="0">
                <a:latin typeface="Microsoft YaHei" panose="020B0503020204020204" pitchFamily="34" charset="-122"/>
                <a:ea typeface="Microsoft YaHei" panose="020B0503020204020204" pitchFamily="34" charset="-122"/>
              </a:rPr>
              <a:t>）换位思维</a:t>
            </a:r>
          </a:p>
        </p:txBody>
      </p:sp>
      <p:grpSp>
        <p:nvGrpSpPr>
          <p:cNvPr id="15" name="组合 14">
            <a:extLst>
              <a:ext uri="{FF2B5EF4-FFF2-40B4-BE49-F238E27FC236}">
                <a16:creationId xmlns:a16="http://schemas.microsoft.com/office/drawing/2014/main" id="{8775512D-2169-2CF2-9E3E-BBF56661A086}"/>
              </a:ext>
            </a:extLst>
          </p:cNvPr>
          <p:cNvGrpSpPr/>
          <p:nvPr/>
        </p:nvGrpSpPr>
        <p:grpSpPr>
          <a:xfrm>
            <a:off x="296806" y="5091344"/>
            <a:ext cx="11598388" cy="591634"/>
            <a:chOff x="472630" y="2819275"/>
            <a:chExt cx="7752859" cy="3618381"/>
          </a:xfrm>
        </p:grpSpPr>
        <p:sp>
          <p:nvSpPr>
            <p:cNvPr id="8" name="文本框 7">
              <a:extLst>
                <a:ext uri="{FF2B5EF4-FFF2-40B4-BE49-F238E27FC236}">
                  <a16:creationId xmlns:a16="http://schemas.microsoft.com/office/drawing/2014/main" id="{0C1B808F-D831-8208-9B21-07D47A2EADAA}"/>
                </a:ext>
              </a:extLst>
            </p:cNvPr>
            <p:cNvSpPr txBox="1"/>
            <p:nvPr/>
          </p:nvSpPr>
          <p:spPr>
            <a:xfrm>
              <a:off x="472630" y="2819275"/>
              <a:ext cx="2556487" cy="3618381"/>
            </a:xfrm>
            <a:prstGeom prst="rect">
              <a:avLst/>
            </a:prstGeom>
            <a:noFill/>
          </p:spPr>
          <p:txBody>
            <a:bodyPr wrap="square" anchor="ctr">
              <a:noAutofit/>
            </a:bodyPr>
            <a:lstStyle/>
            <a:p>
              <a:pPr marR="5908" algn="ctr">
                <a:lnSpc>
                  <a:spcPct val="150000"/>
                </a:lnSpc>
              </a:pPr>
              <a:r>
                <a:rPr lang="zh-CN" altLang="en-US" sz="2000" b="1" dirty="0">
                  <a:latin typeface="Microsoft YaHei" panose="020B0503020204020204" pitchFamily="34" charset="-122"/>
                  <a:ea typeface="Microsoft YaHei" panose="020B0503020204020204" pitchFamily="34" charset="-122"/>
                </a:rPr>
                <a:t>首先，换位思维会使主体更加清楚地认识和把握客体</a:t>
              </a:r>
              <a:endParaRPr lang="zh-CN" altLang="en-US" sz="2000" dirty="0">
                <a:latin typeface="Microsoft YaHei" panose="020B0503020204020204" pitchFamily="34" charset="-122"/>
                <a:ea typeface="Microsoft YaHei" panose="020B0503020204020204" pitchFamily="34" charset="-122"/>
              </a:endParaRPr>
            </a:p>
          </p:txBody>
        </p:sp>
        <p:sp>
          <p:nvSpPr>
            <p:cNvPr id="9" name="文本框 8">
              <a:extLst>
                <a:ext uri="{FF2B5EF4-FFF2-40B4-BE49-F238E27FC236}">
                  <a16:creationId xmlns:a16="http://schemas.microsoft.com/office/drawing/2014/main" id="{6C7C1ED7-AE9D-F6F4-4E81-80D40FD9F9EA}"/>
                </a:ext>
              </a:extLst>
            </p:cNvPr>
            <p:cNvSpPr txBox="1"/>
            <p:nvPr/>
          </p:nvSpPr>
          <p:spPr>
            <a:xfrm>
              <a:off x="3070816" y="2819275"/>
              <a:ext cx="2556487" cy="3618381"/>
            </a:xfrm>
            <a:prstGeom prst="rect">
              <a:avLst/>
            </a:prstGeom>
            <a:noFill/>
          </p:spPr>
          <p:txBody>
            <a:bodyPr wrap="square" anchor="ctr">
              <a:noAutofit/>
            </a:bodyPr>
            <a:lstStyle/>
            <a:p>
              <a:pPr marR="5908" algn="ctr">
                <a:lnSpc>
                  <a:spcPct val="150000"/>
                </a:lnSpc>
              </a:pPr>
              <a:r>
                <a:rPr lang="zh-CN" altLang="en-US" sz="2000" b="1" dirty="0">
                  <a:latin typeface="Microsoft YaHei" panose="020B0503020204020204" pitchFamily="34" charset="-122"/>
                  <a:ea typeface="Microsoft YaHei" panose="020B0503020204020204" pitchFamily="34" charset="-122"/>
                </a:rPr>
                <a:t>其次，换位思维更有利于真正地认识自己、把握自己、分析自己</a:t>
              </a:r>
            </a:p>
          </p:txBody>
        </p:sp>
        <p:sp>
          <p:nvSpPr>
            <p:cNvPr id="11" name="椭圆 10">
              <a:extLst>
                <a:ext uri="{FF2B5EF4-FFF2-40B4-BE49-F238E27FC236}">
                  <a16:creationId xmlns:a16="http://schemas.microsoft.com/office/drawing/2014/main" id="{B26D65FB-F4B7-C54F-7E50-DA4D514849DA}"/>
                </a:ext>
              </a:extLst>
            </p:cNvPr>
            <p:cNvSpPr/>
            <p:nvPr/>
          </p:nvSpPr>
          <p:spPr>
            <a:xfrm>
              <a:off x="3027107" y="3148886"/>
              <a:ext cx="45719" cy="2959165"/>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sp>
          <p:nvSpPr>
            <p:cNvPr id="3" name="文本框 2">
              <a:extLst>
                <a:ext uri="{FF2B5EF4-FFF2-40B4-BE49-F238E27FC236}">
                  <a16:creationId xmlns:a16="http://schemas.microsoft.com/office/drawing/2014/main" id="{86D667C0-290D-6920-2AEC-93ECE20CA0B4}"/>
                </a:ext>
              </a:extLst>
            </p:cNvPr>
            <p:cNvSpPr txBox="1"/>
            <p:nvPr/>
          </p:nvSpPr>
          <p:spPr>
            <a:xfrm>
              <a:off x="5669002" y="2819275"/>
              <a:ext cx="2556487" cy="3618381"/>
            </a:xfrm>
            <a:prstGeom prst="rect">
              <a:avLst/>
            </a:prstGeom>
            <a:noFill/>
          </p:spPr>
          <p:txBody>
            <a:bodyPr wrap="square" anchor="ctr">
              <a:noAutofit/>
            </a:bodyPr>
            <a:lstStyle/>
            <a:p>
              <a:pPr marR="5908" algn="ctr">
                <a:lnSpc>
                  <a:spcPct val="150000"/>
                </a:lnSpc>
              </a:pPr>
              <a:r>
                <a:rPr lang="zh-CN" altLang="en-US" sz="2000" b="1" dirty="0">
                  <a:latin typeface="Microsoft YaHei" panose="020B0503020204020204" pitchFamily="34" charset="-122"/>
                  <a:ea typeface="Microsoft YaHei" panose="020B0503020204020204" pitchFamily="34" charset="-122"/>
                </a:rPr>
                <a:t>最后，换位思维有利于认识和把握主体与客体之间的关系</a:t>
              </a:r>
            </a:p>
          </p:txBody>
        </p:sp>
        <p:sp>
          <p:nvSpPr>
            <p:cNvPr id="5" name="椭圆 4">
              <a:extLst>
                <a:ext uri="{FF2B5EF4-FFF2-40B4-BE49-F238E27FC236}">
                  <a16:creationId xmlns:a16="http://schemas.microsoft.com/office/drawing/2014/main" id="{EEBD328D-817D-2863-FCAF-23049C0F7D01}"/>
                </a:ext>
              </a:extLst>
            </p:cNvPr>
            <p:cNvSpPr/>
            <p:nvPr/>
          </p:nvSpPr>
          <p:spPr>
            <a:xfrm>
              <a:off x="5625294" y="3148886"/>
              <a:ext cx="45719" cy="2959165"/>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grpSp>
      <p:sp>
        <p:nvSpPr>
          <p:cNvPr id="14" name="文本框 13">
            <a:extLst>
              <a:ext uri="{FF2B5EF4-FFF2-40B4-BE49-F238E27FC236}">
                <a16:creationId xmlns:a16="http://schemas.microsoft.com/office/drawing/2014/main" id="{49372D2F-69F6-F8BC-1D36-04B21F0253E6}"/>
              </a:ext>
            </a:extLst>
          </p:cNvPr>
          <p:cNvSpPr txBox="1"/>
          <p:nvPr/>
        </p:nvSpPr>
        <p:spPr>
          <a:xfrm>
            <a:off x="434586" y="2382678"/>
            <a:ext cx="11310127" cy="2285247"/>
          </a:xfrm>
          <a:prstGeom prst="round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💬换位思维是指站在对方立场设身处地思考的一种方式，即在人际交往过程中，能够体会他人的情绪和想法、理解他人的立场和感受，并站在他人的角度思考和处理问题。</a:t>
            </a: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💬换位思维有利于打破主体本身的思维局限性，有助于更加全面、完整地了解主体与客体二者之间的相互关系。</a:t>
            </a:r>
          </a:p>
        </p:txBody>
      </p:sp>
    </p:spTree>
    <p:extLst>
      <p:ext uri="{BB962C8B-B14F-4D97-AF65-F5344CB8AC3E}">
        <p14:creationId xmlns:p14="http://schemas.microsoft.com/office/powerpoint/2010/main" val="2864151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E8681-1B9A-43F6-AE10-D01E7F13A3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C61AB84-9556-94E7-9BEC-8556741C6DB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DFE7C797-C284-4CE0-8E3C-0ADBFF51477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思维种类及其特征</a:t>
            </a:r>
          </a:p>
        </p:txBody>
      </p:sp>
      <p:sp>
        <p:nvSpPr>
          <p:cNvPr id="4" name="文本框 3">
            <a:extLst>
              <a:ext uri="{FF2B5EF4-FFF2-40B4-BE49-F238E27FC236}">
                <a16:creationId xmlns:a16="http://schemas.microsoft.com/office/drawing/2014/main" id="{626585E1-3053-7FD2-FB38-1FE966BE0E49}"/>
              </a:ext>
            </a:extLst>
          </p:cNvPr>
          <p:cNvSpPr txBox="1"/>
          <p:nvPr/>
        </p:nvSpPr>
        <p:spPr bwMode="auto">
          <a:xfrm>
            <a:off x="0" y="1811702"/>
            <a:ext cx="6733468" cy="357630"/>
          </a:xfrm>
          <a:prstGeom prst="homePlat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4</a:t>
            </a:r>
            <a:r>
              <a:rPr lang="zh-CN" altLang="en-US" dirty="0">
                <a:latin typeface="Microsoft YaHei" panose="020B0503020204020204" pitchFamily="34" charset="-122"/>
                <a:ea typeface="Microsoft YaHei" panose="020B0503020204020204" pitchFamily="34" charset="-122"/>
              </a:rPr>
              <a:t>）求同思维</a:t>
            </a:r>
          </a:p>
        </p:txBody>
      </p:sp>
      <p:sp>
        <p:nvSpPr>
          <p:cNvPr id="14" name="文本框 13">
            <a:extLst>
              <a:ext uri="{FF2B5EF4-FFF2-40B4-BE49-F238E27FC236}">
                <a16:creationId xmlns:a16="http://schemas.microsoft.com/office/drawing/2014/main" id="{BC9DBB54-4F5E-BA13-C377-95AB1695F20A}"/>
              </a:ext>
            </a:extLst>
          </p:cNvPr>
          <p:cNvSpPr txBox="1"/>
          <p:nvPr/>
        </p:nvSpPr>
        <p:spPr>
          <a:xfrm>
            <a:off x="434586" y="2382678"/>
            <a:ext cx="11310127" cy="2285247"/>
          </a:xfrm>
          <a:prstGeom prst="round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💬求同思维是一种有方向、有范围、有条理的收敛性思维方式。简单来说，就是运用某一知识或事实来获取某一问题的最佳答案的思维。</a:t>
            </a:r>
          </a:p>
        </p:txBody>
      </p:sp>
      <p:grpSp>
        <p:nvGrpSpPr>
          <p:cNvPr id="6" name="组合 5">
            <a:extLst>
              <a:ext uri="{FF2B5EF4-FFF2-40B4-BE49-F238E27FC236}">
                <a16:creationId xmlns:a16="http://schemas.microsoft.com/office/drawing/2014/main" id="{AF89EAE3-29FB-A55F-F2A1-AE68C3B387D9}"/>
              </a:ext>
            </a:extLst>
          </p:cNvPr>
          <p:cNvGrpSpPr/>
          <p:nvPr/>
        </p:nvGrpSpPr>
        <p:grpSpPr>
          <a:xfrm>
            <a:off x="1880702" y="5126144"/>
            <a:ext cx="8430595" cy="591634"/>
            <a:chOff x="472630" y="2819275"/>
            <a:chExt cx="5123385" cy="3618381"/>
          </a:xfrm>
        </p:grpSpPr>
        <p:sp>
          <p:nvSpPr>
            <p:cNvPr id="7" name="文本框 6">
              <a:extLst>
                <a:ext uri="{FF2B5EF4-FFF2-40B4-BE49-F238E27FC236}">
                  <a16:creationId xmlns:a16="http://schemas.microsoft.com/office/drawing/2014/main" id="{4B04E647-E201-B58D-6520-7AAEBF7F7572}"/>
                </a:ext>
              </a:extLst>
            </p:cNvPr>
            <p:cNvSpPr txBox="1"/>
            <p:nvPr/>
          </p:nvSpPr>
          <p:spPr>
            <a:xfrm>
              <a:off x="472630" y="2819276"/>
              <a:ext cx="2556487" cy="3618378"/>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求同思维具有闭合性</a:t>
              </a:r>
              <a:endParaRPr lang="zh-CN" altLang="en-US" sz="2000" dirty="0">
                <a:latin typeface="Microsoft YaHei" panose="020B0503020204020204" pitchFamily="34" charset="-122"/>
                <a:ea typeface="Microsoft YaHei" panose="020B0503020204020204" pitchFamily="34" charset="-122"/>
              </a:endParaRPr>
            </a:p>
          </p:txBody>
        </p:sp>
        <p:sp>
          <p:nvSpPr>
            <p:cNvPr id="10" name="文本框 9">
              <a:extLst>
                <a:ext uri="{FF2B5EF4-FFF2-40B4-BE49-F238E27FC236}">
                  <a16:creationId xmlns:a16="http://schemas.microsoft.com/office/drawing/2014/main" id="{C79425A4-56B1-0B6F-723B-95431640A67D}"/>
                </a:ext>
              </a:extLst>
            </p:cNvPr>
            <p:cNvSpPr txBox="1"/>
            <p:nvPr/>
          </p:nvSpPr>
          <p:spPr>
            <a:xfrm>
              <a:off x="3039528" y="2819275"/>
              <a:ext cx="2556487" cy="3618381"/>
            </a:xfrm>
            <a:prstGeom prst="rect">
              <a:avLst/>
            </a:prstGeom>
            <a:noFill/>
          </p:spPr>
          <p:txBody>
            <a:bodyPr wrap="square">
              <a:noAutofit/>
            </a:bodyPr>
            <a:lstStyle/>
            <a:p>
              <a:pPr marR="5908" algn="ctr">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求同思维具有求实性</a:t>
              </a:r>
            </a:p>
          </p:txBody>
        </p:sp>
        <p:sp>
          <p:nvSpPr>
            <p:cNvPr id="12" name="椭圆 11">
              <a:extLst>
                <a:ext uri="{FF2B5EF4-FFF2-40B4-BE49-F238E27FC236}">
                  <a16:creationId xmlns:a16="http://schemas.microsoft.com/office/drawing/2014/main" id="{4039618C-F8DB-5E44-47FF-1F7686C342B0}"/>
                </a:ext>
              </a:extLst>
            </p:cNvPr>
            <p:cNvSpPr/>
            <p:nvPr/>
          </p:nvSpPr>
          <p:spPr>
            <a:xfrm>
              <a:off x="3011463" y="3096548"/>
              <a:ext cx="45719" cy="2959167"/>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815742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397DD-FCEA-412A-6BD6-3601FEE44E2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8C976B5-546B-F228-5561-BFC57C9C5C1B}"/>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B780BAD5-C314-768C-AE36-D332A5A1DE9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思维种类及其特征</a:t>
            </a:r>
          </a:p>
        </p:txBody>
      </p:sp>
      <p:sp>
        <p:nvSpPr>
          <p:cNvPr id="4" name="文本框 3">
            <a:extLst>
              <a:ext uri="{FF2B5EF4-FFF2-40B4-BE49-F238E27FC236}">
                <a16:creationId xmlns:a16="http://schemas.microsoft.com/office/drawing/2014/main" id="{6F75E21D-E512-D23F-13FB-8E4DB9C0AC22}"/>
              </a:ext>
            </a:extLst>
          </p:cNvPr>
          <p:cNvSpPr txBox="1"/>
          <p:nvPr/>
        </p:nvSpPr>
        <p:spPr bwMode="auto">
          <a:xfrm>
            <a:off x="0" y="1811702"/>
            <a:ext cx="6733468" cy="357630"/>
          </a:xfrm>
          <a:prstGeom prst="homePlate">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Autofit/>
          </a:bodyPr>
          <a:lstStyle>
            <a:defPPr>
              <a:defRPr lang="en-US"/>
            </a:defPPr>
            <a:lvl1pPr algn="ctr">
              <a:spcBef>
                <a:spcPts val="1000"/>
              </a:spcBef>
              <a:defRPr sz="2000" b="1"/>
            </a:lvl1pPr>
          </a:lstStyle>
          <a:p>
            <a:r>
              <a:rPr lang="zh-CN" altLang="en-US" dirty="0">
                <a:latin typeface="Microsoft YaHei" panose="020B0503020204020204" pitchFamily="34" charset="-122"/>
                <a:ea typeface="Microsoft YaHei" panose="020B0503020204020204" pitchFamily="34" charset="-122"/>
              </a:rPr>
              <a:t>（</a:t>
            </a:r>
            <a:r>
              <a:rPr lang="en-US" altLang="zh-CN" dirty="0">
                <a:latin typeface="Microsoft YaHei" panose="020B0503020204020204" pitchFamily="34" charset="-122"/>
                <a:ea typeface="Microsoft YaHei" panose="020B0503020204020204" pitchFamily="34" charset="-122"/>
              </a:rPr>
              <a:t>5</a:t>
            </a:r>
            <a:r>
              <a:rPr lang="zh-CN" altLang="en-US" dirty="0">
                <a:latin typeface="Microsoft YaHei" panose="020B0503020204020204" pitchFamily="34" charset="-122"/>
                <a:ea typeface="Microsoft YaHei" panose="020B0503020204020204" pitchFamily="34" charset="-122"/>
              </a:rPr>
              <a:t>）头脑风暴式思维</a:t>
            </a:r>
          </a:p>
        </p:txBody>
      </p:sp>
      <p:sp>
        <p:nvSpPr>
          <p:cNvPr id="14" name="文本框 13">
            <a:extLst>
              <a:ext uri="{FF2B5EF4-FFF2-40B4-BE49-F238E27FC236}">
                <a16:creationId xmlns:a16="http://schemas.microsoft.com/office/drawing/2014/main" id="{85CB74DC-1A99-C9CA-80F0-00C5272FD98A}"/>
              </a:ext>
            </a:extLst>
          </p:cNvPr>
          <p:cNvSpPr txBox="1"/>
          <p:nvPr/>
        </p:nvSpPr>
        <p:spPr>
          <a:xfrm>
            <a:off x="434586" y="2382678"/>
            <a:ext cx="11310127" cy="2285247"/>
          </a:xfrm>
          <a:prstGeom prst="roundRect">
            <a:avLst/>
          </a:prstGeom>
          <a:solidFill>
            <a:schemeClr val="bg1"/>
          </a:solidFill>
        </p:spPr>
        <p:txBody>
          <a:bodyPr wrap="square">
            <a:noAutofit/>
          </a:bodyPr>
          <a:lstStyle/>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💬“头脑风暴”最早是精神病理学上的用语，指精神病患者的精神错乱状态，如今，它指无限制的自由联想和讨论，其目的在于产生新观念或激发创新设想。</a:t>
            </a:r>
          </a:p>
          <a:p>
            <a:pPr indent="457200">
              <a:lnSpc>
                <a:spcPct val="150000"/>
              </a:lnSpc>
              <a:buNone/>
            </a:pPr>
            <a:r>
              <a:rPr lang="zh-CN" altLang="en-US" sz="2000" b="1" dirty="0">
                <a:latin typeface="Microsoft YaHei" panose="020B0503020204020204" pitchFamily="34" charset="-122"/>
                <a:ea typeface="Microsoft YaHei" panose="020B0503020204020204" pitchFamily="34" charset="-122"/>
              </a:rPr>
              <a:t>💬头脑风暴式思维的优点在于它具有产生创新性强的点子的能力。头脑风暴式思维是不受规则限制的，因此，它往往可以让人产生具有创造性的想法。</a:t>
            </a:r>
          </a:p>
        </p:txBody>
      </p:sp>
      <p:pic>
        <p:nvPicPr>
          <p:cNvPr id="3" name="图片 2">
            <a:extLst>
              <a:ext uri="{FF2B5EF4-FFF2-40B4-BE49-F238E27FC236}">
                <a16:creationId xmlns:a16="http://schemas.microsoft.com/office/drawing/2014/main" id="{F4F5626E-681D-0024-1D88-43FDFC2FEC27}"/>
              </a:ext>
            </a:extLst>
          </p:cNvPr>
          <p:cNvPicPr>
            <a:picLocks noChangeAspect="1"/>
          </p:cNvPicPr>
          <p:nvPr/>
        </p:nvPicPr>
        <p:blipFill>
          <a:blip r:embed="rId2"/>
          <a:stretch>
            <a:fillRect/>
          </a:stretch>
        </p:blipFill>
        <p:spPr>
          <a:xfrm>
            <a:off x="8689284" y="4379913"/>
            <a:ext cx="2552700" cy="2349500"/>
          </a:xfrm>
          <a:prstGeom prst="ellipse">
            <a:avLst/>
          </a:prstGeom>
          <a:ln>
            <a:noFill/>
          </a:ln>
          <a:effectLst>
            <a:softEdge rad="112500"/>
          </a:effectLst>
        </p:spPr>
      </p:pic>
    </p:spTree>
    <p:extLst>
      <p:ext uri="{BB962C8B-B14F-4D97-AF65-F5344CB8AC3E}">
        <p14:creationId xmlns:p14="http://schemas.microsoft.com/office/powerpoint/2010/main" val="758588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8ED50-6AC7-86C3-2AD4-07ADC38FF8B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A38DF6A9-91D0-BDCA-2501-655C0169F698}"/>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2A4A4FD6-FC47-09E9-E1A3-E46333A7602F}"/>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演练目标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通过小游戏来训练逆向思维。</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演练要求</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邀请</a:t>
            </a:r>
            <a:r>
              <a:rPr lang="en-US" altLang="zh-CN" sz="2000" spc="-11" dirty="0">
                <a:latin typeface="Microsoft YaHei" panose="020B0503020204020204" pitchFamily="34" charset="-122"/>
                <a:ea typeface="Microsoft YaHei" panose="020B0503020204020204" pitchFamily="34" charset="-122"/>
              </a:rPr>
              <a:t>9</a:t>
            </a:r>
            <a:r>
              <a:rPr lang="zh-CN" altLang="en-US" sz="2000" spc="-11" dirty="0">
                <a:latin typeface="Microsoft YaHei" panose="020B0503020204020204" pitchFamily="34" charset="-122"/>
                <a:ea typeface="Microsoft YaHei" panose="020B0503020204020204" pitchFamily="34" charset="-122"/>
              </a:rPr>
              <a:t>名同学上台一起进行游戏。在游戏开始之前选择</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名同学作为裁判，裁判需要发出指令并判定参与者的行为，剩下的</a:t>
            </a:r>
            <a:r>
              <a:rPr lang="en-US" altLang="zh-CN" sz="2000" spc="-11" dirty="0">
                <a:latin typeface="Microsoft YaHei" panose="020B0503020204020204" pitchFamily="34" charset="-122"/>
                <a:ea typeface="Microsoft YaHei" panose="020B0503020204020204" pitchFamily="34" charset="-122"/>
              </a:rPr>
              <a:t>8</a:t>
            </a:r>
            <a:r>
              <a:rPr lang="zh-CN" altLang="en-US" sz="2000" spc="-11" dirty="0">
                <a:latin typeface="Microsoft YaHei" panose="020B0503020204020204" pitchFamily="34" charset="-122"/>
                <a:ea typeface="Microsoft YaHei" panose="020B0503020204020204" pitchFamily="34" charset="-122"/>
              </a:rPr>
              <a:t>名同学为游戏的参与者。裁判发出指令后，参与者必须在指令发出</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秒内做出与指令相反的动作或说出与指令相反的话语，超时者或出错者被淘汰，淘汰至最后一名时游戏结束，最终留下来的</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位同学胜利。</a:t>
            </a:r>
          </a:p>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演练思路</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在</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秒内做出与指令相反的动作，需要大脑高度集中注意力并且结合逆向思维来做出决定。</a:t>
            </a:r>
          </a:p>
        </p:txBody>
      </p:sp>
      <p:sp>
        <p:nvSpPr>
          <p:cNvPr id="4" name="object 9">
            <a:extLst>
              <a:ext uri="{FF2B5EF4-FFF2-40B4-BE49-F238E27FC236}">
                <a16:creationId xmlns:a16="http://schemas.microsoft.com/office/drawing/2014/main" id="{9F9A9443-4FD5-AB45-EB5F-D1731366E6E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逆向思维训练</a:t>
            </a:r>
          </a:p>
        </p:txBody>
      </p:sp>
      <p:grpSp>
        <p:nvGrpSpPr>
          <p:cNvPr id="5" name="组合 4">
            <a:extLst>
              <a:ext uri="{FF2B5EF4-FFF2-40B4-BE49-F238E27FC236}">
                <a16:creationId xmlns:a16="http://schemas.microsoft.com/office/drawing/2014/main" id="{FE0BC1CC-5B8C-4676-5F20-6E879AA40D7E}"/>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C8F357F1-D1C6-F14B-BEE6-25D9BB27E03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AAB4C922-5E25-5BA5-9458-A720B28749DF}"/>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34287579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584E3-E00A-14AF-CC23-E3F811094BD1}"/>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B3774DF-DA57-9AA8-51C3-F4333E94F30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0DFAEC6C-2BF4-D54F-C24D-555F31F0FC3F}"/>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大学生创新创业思维的培养</a:t>
            </a:r>
          </a:p>
        </p:txBody>
      </p:sp>
      <p:sp>
        <p:nvSpPr>
          <p:cNvPr id="3" name="文本框 2">
            <a:extLst>
              <a:ext uri="{FF2B5EF4-FFF2-40B4-BE49-F238E27FC236}">
                <a16:creationId xmlns:a16="http://schemas.microsoft.com/office/drawing/2014/main" id="{F1C76A12-B933-2E26-024A-2B80BDB5470B}"/>
              </a:ext>
            </a:extLst>
          </p:cNvPr>
          <p:cNvSpPr txBox="1"/>
          <p:nvPr/>
        </p:nvSpPr>
        <p:spPr>
          <a:xfrm>
            <a:off x="427796" y="1774965"/>
            <a:ext cx="11323707" cy="4834604"/>
          </a:xfrm>
          <a:prstGeom prst="roundRect">
            <a:avLst>
              <a:gd name="adj" fmla="val 7302"/>
            </a:avLst>
          </a:prstGeom>
          <a:solidFill>
            <a:schemeClr val="bg1"/>
          </a:solidFill>
        </p:spPr>
        <p:txBody>
          <a:bodyPr wrap="square">
            <a:noAutofit/>
          </a:bodyPr>
          <a:lstStyle/>
          <a:p>
            <a:pPr indent="457200">
              <a:lnSpc>
                <a:spcPct val="150000"/>
              </a:lnSpc>
              <a:buNone/>
            </a:pPr>
            <a:endParaRPr lang="en-US" altLang="zh-CN" sz="2000" dirty="0">
              <a:latin typeface="Microsoft YaHei" panose="020B0503020204020204" pitchFamily="34" charset="-122"/>
              <a:ea typeface="Microsoft YaHei" panose="020B0503020204020204" pitchFamily="34" charset="-122"/>
            </a:endParaRPr>
          </a:p>
        </p:txBody>
      </p:sp>
      <p:grpSp>
        <p:nvGrpSpPr>
          <p:cNvPr id="22" name="组合 21">
            <a:extLst>
              <a:ext uri="{FF2B5EF4-FFF2-40B4-BE49-F238E27FC236}">
                <a16:creationId xmlns:a16="http://schemas.microsoft.com/office/drawing/2014/main" id="{AADACEC6-F06E-4142-21D7-FDC76E7BC52E}"/>
              </a:ext>
            </a:extLst>
          </p:cNvPr>
          <p:cNvGrpSpPr/>
          <p:nvPr/>
        </p:nvGrpSpPr>
        <p:grpSpPr>
          <a:xfrm>
            <a:off x="2349583" y="2210403"/>
            <a:ext cx="7480133" cy="668201"/>
            <a:chOff x="1279553" y="2210403"/>
            <a:chExt cx="7480133" cy="668201"/>
          </a:xfrm>
        </p:grpSpPr>
        <p:sp>
          <p:nvSpPr>
            <p:cNvPr id="12" name="任意多边形: 形状 19">
              <a:extLst>
                <a:ext uri="{FF2B5EF4-FFF2-40B4-BE49-F238E27FC236}">
                  <a16:creationId xmlns:a16="http://schemas.microsoft.com/office/drawing/2014/main" id="{3FC98DB7-8410-C136-BFC1-C36FB3D2460F}"/>
                </a:ext>
              </a:extLst>
            </p:cNvPr>
            <p:cNvSpPr/>
            <p:nvPr/>
          </p:nvSpPr>
          <p:spPr bwMode="auto">
            <a:xfrm>
              <a:off x="1279553" y="2210403"/>
              <a:ext cx="682305" cy="668201"/>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13" name="文本框 12">
              <a:extLst>
                <a:ext uri="{FF2B5EF4-FFF2-40B4-BE49-F238E27FC236}">
                  <a16:creationId xmlns:a16="http://schemas.microsoft.com/office/drawing/2014/main" id="{15B71227-C7EF-74FD-7AF8-B5C4577D3991}"/>
                </a:ext>
              </a:extLst>
            </p:cNvPr>
            <p:cNvSpPr txBox="1"/>
            <p:nvPr/>
          </p:nvSpPr>
          <p:spPr bwMode="auto">
            <a:xfrm>
              <a:off x="1995979" y="2238503"/>
              <a:ext cx="6763707" cy="6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4999"/>
              <a:r>
                <a:rPr lang="zh-CN" altLang="en-US" sz="2000" b="1" dirty="0">
                  <a:latin typeface="Microsoft YaHei" panose="020B0503020204020204" pitchFamily="34" charset="-122"/>
                  <a:ea typeface="Microsoft YaHei" panose="020B0503020204020204" pitchFamily="34" charset="-122"/>
                </a:rPr>
                <a:t>创新创业思维的培养依赖于对问题的不断发现和分析</a:t>
              </a:r>
            </a:p>
          </p:txBody>
        </p:sp>
      </p:grpSp>
      <p:grpSp>
        <p:nvGrpSpPr>
          <p:cNvPr id="21" name="组合 20">
            <a:extLst>
              <a:ext uri="{FF2B5EF4-FFF2-40B4-BE49-F238E27FC236}">
                <a16:creationId xmlns:a16="http://schemas.microsoft.com/office/drawing/2014/main" id="{0086168B-5D5F-CE4F-8D84-BBE98163A16B}"/>
              </a:ext>
            </a:extLst>
          </p:cNvPr>
          <p:cNvGrpSpPr/>
          <p:nvPr/>
        </p:nvGrpSpPr>
        <p:grpSpPr>
          <a:xfrm>
            <a:off x="2358112" y="3047293"/>
            <a:ext cx="7463075" cy="668201"/>
            <a:chOff x="1296614" y="3059765"/>
            <a:chExt cx="7463075" cy="668201"/>
          </a:xfrm>
        </p:grpSpPr>
        <p:sp>
          <p:nvSpPr>
            <p:cNvPr id="11" name="文本框 10">
              <a:extLst>
                <a:ext uri="{FF2B5EF4-FFF2-40B4-BE49-F238E27FC236}">
                  <a16:creationId xmlns:a16="http://schemas.microsoft.com/office/drawing/2014/main" id="{2B87F1EB-0478-38F7-41D8-AF5537863EE1}"/>
                </a:ext>
              </a:extLst>
            </p:cNvPr>
            <p:cNvSpPr txBox="1"/>
            <p:nvPr/>
          </p:nvSpPr>
          <p:spPr bwMode="auto">
            <a:xfrm>
              <a:off x="1995979" y="3087865"/>
              <a:ext cx="6763710" cy="6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5908"/>
              <a:r>
                <a:rPr lang="zh-CN" altLang="en-US" sz="2000" b="1" dirty="0">
                  <a:latin typeface="Microsoft YaHei" panose="020B0503020204020204" pitchFamily="34" charset="-122"/>
                  <a:ea typeface="Microsoft YaHei" panose="020B0503020204020204" pitchFamily="34" charset="-122"/>
                </a:rPr>
                <a:t>创新创业思维的培养依赖于对多元化问题的解决</a:t>
              </a:r>
              <a:endParaRPr lang="zh-CN" altLang="en-US" sz="2000" dirty="0">
                <a:latin typeface="Microsoft YaHei" panose="020B0503020204020204" pitchFamily="34" charset="-122"/>
                <a:ea typeface="Microsoft YaHei" panose="020B0503020204020204" pitchFamily="34" charset="-122"/>
              </a:endParaRPr>
            </a:p>
          </p:txBody>
        </p:sp>
        <p:sp>
          <p:nvSpPr>
            <p:cNvPr id="17" name="任意多边形: 形状 15">
              <a:extLst>
                <a:ext uri="{FF2B5EF4-FFF2-40B4-BE49-F238E27FC236}">
                  <a16:creationId xmlns:a16="http://schemas.microsoft.com/office/drawing/2014/main" id="{B329C0E6-D4B5-06C7-59F4-F33EC51286A5}"/>
                </a:ext>
              </a:extLst>
            </p:cNvPr>
            <p:cNvSpPr/>
            <p:nvPr/>
          </p:nvSpPr>
          <p:spPr bwMode="auto">
            <a:xfrm>
              <a:off x="1296614" y="3059765"/>
              <a:ext cx="682305" cy="668201"/>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grpSp>
      <p:grpSp>
        <p:nvGrpSpPr>
          <p:cNvPr id="20" name="组合 19">
            <a:extLst>
              <a:ext uri="{FF2B5EF4-FFF2-40B4-BE49-F238E27FC236}">
                <a16:creationId xmlns:a16="http://schemas.microsoft.com/office/drawing/2014/main" id="{722F3122-C7CE-BFA4-FA89-5A5A700DAEE1}"/>
              </a:ext>
            </a:extLst>
          </p:cNvPr>
          <p:cNvGrpSpPr/>
          <p:nvPr/>
        </p:nvGrpSpPr>
        <p:grpSpPr>
          <a:xfrm>
            <a:off x="2349582" y="3884183"/>
            <a:ext cx="7480134" cy="668201"/>
            <a:chOff x="1279555" y="3789894"/>
            <a:chExt cx="7480134" cy="668201"/>
          </a:xfrm>
        </p:grpSpPr>
        <p:sp>
          <p:nvSpPr>
            <p:cNvPr id="10" name="任意多边形: 形状 15">
              <a:extLst>
                <a:ext uri="{FF2B5EF4-FFF2-40B4-BE49-F238E27FC236}">
                  <a16:creationId xmlns:a16="http://schemas.microsoft.com/office/drawing/2014/main" id="{E1273080-FC09-E2D4-6B00-A9231FB2EEFD}"/>
                </a:ext>
              </a:extLst>
            </p:cNvPr>
            <p:cNvSpPr/>
            <p:nvPr/>
          </p:nvSpPr>
          <p:spPr bwMode="auto">
            <a:xfrm>
              <a:off x="1279555" y="3789894"/>
              <a:ext cx="682305" cy="668201"/>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9" name="文本框 8">
              <a:extLst>
                <a:ext uri="{FF2B5EF4-FFF2-40B4-BE49-F238E27FC236}">
                  <a16:creationId xmlns:a16="http://schemas.microsoft.com/office/drawing/2014/main" id="{133303F9-C3B1-050A-78D9-B061875C7009}"/>
                </a:ext>
              </a:extLst>
            </p:cNvPr>
            <p:cNvSpPr txBox="1"/>
            <p:nvPr/>
          </p:nvSpPr>
          <p:spPr bwMode="auto">
            <a:xfrm>
              <a:off x="1995979" y="3817994"/>
              <a:ext cx="6763710" cy="61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6817"/>
              <a:r>
                <a:rPr lang="zh-CN" altLang="en-US" sz="2000" b="1" dirty="0">
                  <a:latin typeface="Microsoft YaHei" panose="020B0503020204020204" pitchFamily="34" charset="-122"/>
                  <a:ea typeface="Microsoft YaHei" panose="020B0503020204020204" pitchFamily="34" charset="-122"/>
                </a:rPr>
                <a:t>创新创业思维的培养依赖于特定的环境</a:t>
              </a:r>
              <a:endParaRPr lang="zh-CN" altLang="en-US" sz="2000" dirty="0">
                <a:latin typeface="Microsoft YaHei" panose="020B0503020204020204" pitchFamily="34" charset="-122"/>
                <a:ea typeface="Microsoft YaHei" panose="020B0503020204020204" pitchFamily="34" charset="-122"/>
              </a:endParaRPr>
            </a:p>
          </p:txBody>
        </p:sp>
      </p:grpSp>
      <p:grpSp>
        <p:nvGrpSpPr>
          <p:cNvPr id="19" name="组合 18">
            <a:extLst>
              <a:ext uri="{FF2B5EF4-FFF2-40B4-BE49-F238E27FC236}">
                <a16:creationId xmlns:a16="http://schemas.microsoft.com/office/drawing/2014/main" id="{BFAE484B-79F3-B2A2-0789-7964870C3682}"/>
              </a:ext>
            </a:extLst>
          </p:cNvPr>
          <p:cNvGrpSpPr/>
          <p:nvPr/>
        </p:nvGrpSpPr>
        <p:grpSpPr>
          <a:xfrm>
            <a:off x="2366642" y="4721073"/>
            <a:ext cx="7446015" cy="668201"/>
            <a:chOff x="1313674" y="4778726"/>
            <a:chExt cx="7446015" cy="668201"/>
          </a:xfrm>
        </p:grpSpPr>
        <p:sp>
          <p:nvSpPr>
            <p:cNvPr id="16" name="任意多边形: 形状 15">
              <a:extLst>
                <a:ext uri="{FF2B5EF4-FFF2-40B4-BE49-F238E27FC236}">
                  <a16:creationId xmlns:a16="http://schemas.microsoft.com/office/drawing/2014/main" id="{3817345F-695C-24D5-6E9A-880DFE4A5C8B}"/>
                </a:ext>
              </a:extLst>
            </p:cNvPr>
            <p:cNvSpPr/>
            <p:nvPr/>
          </p:nvSpPr>
          <p:spPr bwMode="auto">
            <a:xfrm>
              <a:off x="1313674" y="4778726"/>
              <a:ext cx="682305" cy="668201"/>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86A120A6-EA2F-BDFF-CC82-FC224AC949DA}"/>
                </a:ext>
              </a:extLst>
            </p:cNvPr>
            <p:cNvSpPr txBox="1"/>
            <p:nvPr/>
          </p:nvSpPr>
          <p:spPr bwMode="auto">
            <a:xfrm>
              <a:off x="1995979" y="4806826"/>
              <a:ext cx="6763710" cy="61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6817"/>
              <a:r>
                <a:rPr lang="zh-CN" altLang="en-US" sz="2000" b="1" dirty="0">
                  <a:latin typeface="Microsoft YaHei" panose="020B0503020204020204" pitchFamily="34" charset="-122"/>
                  <a:ea typeface="Microsoft YaHei" panose="020B0503020204020204" pitchFamily="34" charset="-122"/>
                </a:rPr>
                <a:t>创新创业思维的培养依赖于对信息的认知和不断选择</a:t>
              </a:r>
              <a:endParaRPr lang="zh-CN" altLang="en-US" sz="2000" dirty="0">
                <a:latin typeface="Microsoft YaHei" panose="020B0503020204020204" pitchFamily="34" charset="-122"/>
                <a:ea typeface="Microsoft YaHei" panose="020B0503020204020204" pitchFamily="34" charset="-122"/>
              </a:endParaRPr>
            </a:p>
          </p:txBody>
        </p:sp>
      </p:grpSp>
      <p:grpSp>
        <p:nvGrpSpPr>
          <p:cNvPr id="18" name="组合 17">
            <a:extLst>
              <a:ext uri="{FF2B5EF4-FFF2-40B4-BE49-F238E27FC236}">
                <a16:creationId xmlns:a16="http://schemas.microsoft.com/office/drawing/2014/main" id="{716D4257-48CD-35E8-AC28-8200E573AB68}"/>
              </a:ext>
            </a:extLst>
          </p:cNvPr>
          <p:cNvGrpSpPr/>
          <p:nvPr/>
        </p:nvGrpSpPr>
        <p:grpSpPr>
          <a:xfrm>
            <a:off x="2349582" y="5557962"/>
            <a:ext cx="7480134" cy="668202"/>
            <a:chOff x="1279555" y="5557962"/>
            <a:chExt cx="7480134" cy="668202"/>
          </a:xfrm>
        </p:grpSpPr>
        <p:sp>
          <p:nvSpPr>
            <p:cNvPr id="8" name="任意多边形: 形状 11">
              <a:extLst>
                <a:ext uri="{FF2B5EF4-FFF2-40B4-BE49-F238E27FC236}">
                  <a16:creationId xmlns:a16="http://schemas.microsoft.com/office/drawing/2014/main" id="{831FE9B5-1F2F-7CB8-4BC4-0967ACD27DFB}"/>
                </a:ext>
              </a:extLst>
            </p:cNvPr>
            <p:cNvSpPr/>
            <p:nvPr/>
          </p:nvSpPr>
          <p:spPr bwMode="auto">
            <a:xfrm>
              <a:off x="1279555" y="5557962"/>
              <a:ext cx="682305" cy="668202"/>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gradFill flip="none" rotWithShape="0">
              <a:gsLst>
                <a:gs pos="0">
                  <a:schemeClr val="accent1">
                    <a:lumMod val="60000"/>
                    <a:lumOff val="40000"/>
                  </a:schemeClr>
                </a:gs>
                <a:gs pos="50000">
                  <a:schemeClr val="accent1"/>
                </a:gs>
              </a:gsLst>
              <a:lin ang="2700000" scaled="0"/>
              <a:tileRect/>
            </a:gradFill>
            <a:ln w="9525"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a:latin typeface="Microsoft YaHei" panose="020B0503020204020204" pitchFamily="34" charset="-122"/>
                <a:ea typeface="Microsoft YaHei" panose="020B0503020204020204" pitchFamily="34" charset="-122"/>
              </a:endParaRPr>
            </a:p>
          </p:txBody>
        </p:sp>
        <p:sp>
          <p:nvSpPr>
            <p:cNvPr id="15" name="文本框 14">
              <a:extLst>
                <a:ext uri="{FF2B5EF4-FFF2-40B4-BE49-F238E27FC236}">
                  <a16:creationId xmlns:a16="http://schemas.microsoft.com/office/drawing/2014/main" id="{471DB0A2-B660-D350-60CD-3DCB5380FBE5}"/>
                </a:ext>
              </a:extLst>
            </p:cNvPr>
            <p:cNvSpPr txBox="1"/>
            <p:nvPr/>
          </p:nvSpPr>
          <p:spPr bwMode="auto">
            <a:xfrm>
              <a:off x="1995979" y="5586063"/>
              <a:ext cx="6763710" cy="61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6817"/>
              <a:r>
                <a:rPr lang="zh-CN" altLang="en-US" sz="2000" b="1" dirty="0">
                  <a:latin typeface="Microsoft YaHei" panose="020B0503020204020204" pitchFamily="34" charset="-122"/>
                  <a:ea typeface="Microsoft YaHei" panose="020B0503020204020204" pitchFamily="34" charset="-122"/>
                </a:rPr>
                <a:t>创新创业思维的培养是对思维方式的培养</a:t>
              </a:r>
              <a:endParaRPr lang="zh-CN" altLang="en-US" sz="2000" dirty="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20328389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7FCC8-CD76-8814-769B-FAA0B56FADA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C65CE73-6BAC-7869-B46E-C5FBE3CD733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2.3.1</a:t>
            </a:r>
            <a:r>
              <a:rPr lang="zh-CN" altLang="en-US" sz="3200" dirty="0">
                <a:solidFill>
                  <a:schemeClr val="tx1"/>
                </a:solidFill>
                <a:latin typeface="Microsoft YaHei" panose="020B0503020204020204" pitchFamily="34" charset="-122"/>
                <a:ea typeface="Microsoft YaHei" panose="020B0503020204020204" pitchFamily="34" charset="-122"/>
              </a:rPr>
              <a:t>创新创业者的思维</a:t>
            </a:r>
          </a:p>
        </p:txBody>
      </p:sp>
      <p:sp>
        <p:nvSpPr>
          <p:cNvPr id="124" name="文本框 123">
            <a:extLst>
              <a:ext uri="{FF2B5EF4-FFF2-40B4-BE49-F238E27FC236}">
                <a16:creationId xmlns:a16="http://schemas.microsoft.com/office/drawing/2014/main" id="{D5FCC035-901B-F49D-218D-1DB098C8B036}"/>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大学生创新创业思维的培养</a:t>
            </a:r>
          </a:p>
        </p:txBody>
      </p:sp>
      <p:sp>
        <p:nvSpPr>
          <p:cNvPr id="3" name="文本框 2">
            <a:extLst>
              <a:ext uri="{FF2B5EF4-FFF2-40B4-BE49-F238E27FC236}">
                <a16:creationId xmlns:a16="http://schemas.microsoft.com/office/drawing/2014/main" id="{DF6B3BAC-8DCF-6781-755A-03A549BD984C}"/>
              </a:ext>
            </a:extLst>
          </p:cNvPr>
          <p:cNvSpPr txBox="1"/>
          <p:nvPr/>
        </p:nvSpPr>
        <p:spPr>
          <a:xfrm>
            <a:off x="427796" y="1774965"/>
            <a:ext cx="11323707" cy="4834604"/>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b="1" dirty="0">
                <a:solidFill>
                  <a:schemeClr val="accent3"/>
                </a:solidFill>
                <a:latin typeface="Microsoft YaHei" panose="020B0503020204020204" pitchFamily="34" charset="-122"/>
                <a:ea typeface="Microsoft YaHei" panose="020B0503020204020204" pitchFamily="34" charset="-122"/>
              </a:rPr>
              <a:t>（</a:t>
            </a:r>
            <a:r>
              <a:rPr lang="en-US" altLang="zh-CN" sz="2000" b="1" dirty="0">
                <a:solidFill>
                  <a:schemeClr val="accent3"/>
                </a:solidFill>
                <a:latin typeface="Microsoft YaHei" panose="020B0503020204020204" pitchFamily="34" charset="-122"/>
                <a:ea typeface="Microsoft YaHei" panose="020B0503020204020204" pitchFamily="34" charset="-122"/>
              </a:rPr>
              <a:t>1</a:t>
            </a:r>
            <a:r>
              <a:rPr lang="zh-CN" altLang="en-US" sz="2000" b="1" dirty="0">
                <a:solidFill>
                  <a:schemeClr val="accent3"/>
                </a:solidFill>
                <a:latin typeface="Microsoft YaHei" panose="020B0503020204020204" pitchFamily="34" charset="-122"/>
                <a:ea typeface="Microsoft YaHei" panose="020B0503020204020204" pitchFamily="34" charset="-122"/>
              </a:rPr>
              <a:t>）创新创业思维培养的前提</a:t>
            </a: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创新意识的培养。</a:t>
            </a:r>
            <a:r>
              <a:rPr lang="zh-CN" altLang="en-US" sz="2000" dirty="0">
                <a:latin typeface="Microsoft YaHei" panose="020B0503020204020204" pitchFamily="34" charset="-122"/>
                <a:ea typeface="Microsoft YaHei" panose="020B0503020204020204" pitchFamily="34" charset="-122"/>
              </a:rPr>
              <a:t>一般来讲，没有强烈的创新意识就不可能有创新的成功。</a:t>
            </a:r>
            <a:endParaRPr lang="en-US" altLang="zh-CN" sz="2000" dirty="0">
              <a:latin typeface="Microsoft YaHei" panose="020B0503020204020204" pitchFamily="34" charset="-122"/>
              <a:ea typeface="Microsoft YaHei" panose="020B0503020204020204" pitchFamily="34" charset="-122"/>
            </a:endParaRP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创新品质的培养。</a:t>
            </a:r>
            <a:r>
              <a:rPr lang="zh-CN" altLang="en-US" sz="2000" dirty="0">
                <a:latin typeface="Microsoft YaHei" panose="020B0503020204020204" pitchFamily="34" charset="-122"/>
                <a:ea typeface="Microsoft YaHei" panose="020B0503020204020204" pitchFamily="34" charset="-122"/>
              </a:rPr>
              <a:t>创新品质是个体创新能力发展的必要和充分条件。</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rPr>
              <a:t>（</a:t>
            </a:r>
            <a:r>
              <a:rPr lang="en-US" altLang="zh-CN" sz="2000" b="1" dirty="0">
                <a:solidFill>
                  <a:schemeClr val="accent3"/>
                </a:solidFill>
                <a:latin typeface="Microsoft YaHei" panose="020B0503020204020204" pitchFamily="34" charset="-122"/>
                <a:ea typeface="Microsoft YaHei" panose="020B0503020204020204" pitchFamily="34" charset="-122"/>
              </a:rPr>
              <a:t>2</a:t>
            </a:r>
            <a:r>
              <a:rPr lang="zh-CN" altLang="en-US" sz="2000" b="1" dirty="0">
                <a:solidFill>
                  <a:schemeClr val="accent3"/>
                </a:solidFill>
                <a:latin typeface="Microsoft YaHei" panose="020B0503020204020204" pitchFamily="34" charset="-122"/>
                <a:ea typeface="Microsoft YaHei" panose="020B0503020204020204" pitchFamily="34" charset="-122"/>
              </a:rPr>
              <a:t>）创新创业思维培养的方法</a:t>
            </a: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积极向上人生态度的培养。</a:t>
            </a: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独立性思维品质的培养。</a:t>
            </a: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想象力的培养。</a:t>
            </a:r>
          </a:p>
          <a:p>
            <a:pPr lvl="1" indent="457200">
              <a:lnSpc>
                <a:spcPct val="150000"/>
              </a:lnSpc>
            </a:pPr>
            <a:r>
              <a:rPr lang="en-US" altLang="zh-CN" sz="2000" b="1" dirty="0">
                <a:latin typeface="Microsoft YaHei" panose="020B0503020204020204" pitchFamily="34" charset="-122"/>
                <a:ea typeface="Microsoft YaHei" panose="020B0503020204020204" pitchFamily="34" charset="-122"/>
              </a:rPr>
              <a:t>④</a:t>
            </a:r>
            <a:r>
              <a:rPr lang="zh-CN" altLang="en-US" sz="2000" b="1" dirty="0">
                <a:latin typeface="Microsoft YaHei" panose="020B0503020204020204" pitchFamily="34" charset="-122"/>
                <a:ea typeface="Microsoft YaHei" panose="020B0503020204020204" pitchFamily="34" charset="-122"/>
              </a:rPr>
              <a:t>发散性思维的培养。</a:t>
            </a:r>
          </a:p>
        </p:txBody>
      </p:sp>
      <p:pic>
        <p:nvPicPr>
          <p:cNvPr id="8194" name="Picture 2" descr="《大学生创新创业思维与实践》-创新创业学院">
            <a:extLst>
              <a:ext uri="{FF2B5EF4-FFF2-40B4-BE49-F238E27FC236}">
                <a16:creationId xmlns:a16="http://schemas.microsoft.com/office/drawing/2014/main" id="{87E76D38-4491-C440-7B04-C83DFB2602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7256" y="3429000"/>
            <a:ext cx="5754247" cy="318056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515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EC8CA-F5A5-701E-5F83-D7DE81549DE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82EFCAA-EF04-1E67-123A-4A4237FF195A}"/>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2D6AB54B-0ABD-34C6-B2C5-3656783D4D6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rgbClr val="00AEEF"/>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演练目标</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cs typeface="Lantinghei SC Demibold"/>
              </a:rPr>
              <a:t>通过演练，寻找培养创新创业思维的具体方向，并通过这一个切入点不断扩大自身创新创业思维培养的路径。</a:t>
            </a:r>
            <a:endParaRPr lang="en-US" altLang="zh-CN" sz="2000" spc="-11" dirty="0">
              <a:latin typeface="Microsoft YaHei" panose="020B0503020204020204" pitchFamily="34" charset="-122"/>
              <a:ea typeface="Microsoft YaHei" panose="020B0503020204020204" pitchFamily="34" charset="-122"/>
              <a:cs typeface="Lantinghei SC Demibold"/>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演练过程</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通过</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个步骤，把下列</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对词联系起来。</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）风</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收音机。</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2</a:t>
            </a:r>
            <a:r>
              <a:rPr lang="zh-CN" altLang="en-US" sz="2000" spc="-11" dirty="0">
                <a:latin typeface="Microsoft YaHei" panose="020B0503020204020204" pitchFamily="34" charset="-122"/>
                <a:ea typeface="Microsoft YaHei" panose="020B0503020204020204" pitchFamily="34" charset="-122"/>
              </a:rPr>
              <a:t>）茶</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天空。</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a:t>
            </a:r>
            <a:r>
              <a:rPr lang="en-US" altLang="zh-CN" sz="2000" spc="-11" dirty="0">
                <a:latin typeface="Microsoft YaHei" panose="020B0503020204020204" pitchFamily="34" charset="-122"/>
                <a:ea typeface="Microsoft YaHei" panose="020B0503020204020204" pitchFamily="34" charset="-122"/>
              </a:rPr>
              <a:t>3</a:t>
            </a:r>
            <a:r>
              <a:rPr lang="zh-CN" altLang="en-US" sz="2000" spc="-11" dirty="0">
                <a:latin typeface="Microsoft YaHei" panose="020B0503020204020204" pitchFamily="34" charset="-122"/>
                <a:ea typeface="Microsoft YaHei" panose="020B0503020204020204" pitchFamily="34" charset="-122"/>
              </a:rPr>
              <a:t>）球</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　）</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火。</a:t>
            </a:r>
          </a:p>
        </p:txBody>
      </p:sp>
      <p:sp>
        <p:nvSpPr>
          <p:cNvPr id="4" name="object 9">
            <a:extLst>
              <a:ext uri="{FF2B5EF4-FFF2-40B4-BE49-F238E27FC236}">
                <a16:creationId xmlns:a16="http://schemas.microsoft.com/office/drawing/2014/main" id="{04EC0382-5A84-F838-A738-F9BDEC7BE5BF}"/>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联想练习</a:t>
            </a:r>
          </a:p>
        </p:txBody>
      </p:sp>
      <p:grpSp>
        <p:nvGrpSpPr>
          <p:cNvPr id="5" name="组合 4">
            <a:extLst>
              <a:ext uri="{FF2B5EF4-FFF2-40B4-BE49-F238E27FC236}">
                <a16:creationId xmlns:a16="http://schemas.microsoft.com/office/drawing/2014/main" id="{E1A33480-F004-4492-E08C-4CA2B88A3AE4}"/>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E488C9C7-B195-0614-1031-E4A7EFE1E97B}"/>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DA33CB79-7CE4-184E-F193-5416A792704E}"/>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8794650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E7A04-D7EE-9142-8C06-21EAAC86B4B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F8ABD15-387C-C35E-D607-CCF3247774FD}"/>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课堂演练</a:t>
            </a:r>
          </a:p>
        </p:txBody>
      </p:sp>
      <p:sp>
        <p:nvSpPr>
          <p:cNvPr id="3" name="object 20">
            <a:extLst>
              <a:ext uri="{FF2B5EF4-FFF2-40B4-BE49-F238E27FC236}">
                <a16:creationId xmlns:a16="http://schemas.microsoft.com/office/drawing/2014/main" id="{BD94B6FA-80BD-6693-52E9-925862F9763E}"/>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180000" tIns="0" rIns="10800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a:t>
            </a:r>
            <a:r>
              <a:rPr lang="zh-CN" altLang="en-US" sz="2000" b="1" spc="-11" dirty="0">
                <a:solidFill>
                  <a:schemeClr val="accent3"/>
                </a:solidFill>
                <a:latin typeface="Microsoft YaHei" panose="020B0503020204020204" pitchFamily="34" charset="-122"/>
                <a:ea typeface="Microsoft YaHei" panose="020B0503020204020204" pitchFamily="34" charset="-122"/>
              </a:rPr>
              <a:t>演练分析</a:t>
            </a:r>
          </a:p>
          <a:p>
            <a:pPr indent="457200">
              <a:lnSpc>
                <a:spcPct val="150000"/>
              </a:lnSpc>
            </a:pPr>
            <a:r>
              <a:rPr lang="zh-CN" altLang="en-US" sz="2000" spc="-11" dirty="0">
                <a:latin typeface="Microsoft YaHei" panose="020B0503020204020204" pitchFamily="34" charset="-122"/>
                <a:ea typeface="Microsoft YaHei" panose="020B0503020204020204" pitchFamily="34" charset="-122"/>
              </a:rPr>
              <a:t>苏联心理学家哥洛万斯和斯塔林茨用实验证明，任意两个概念之间都可以经过四五个阶段建立联想关系。如从词典中随机抽取一对词，几乎每次都只需要</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步联想，即可从</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个概念过渡到另</a:t>
            </a:r>
            <a:r>
              <a:rPr lang="en-US" altLang="zh-CN" sz="2000" spc="-11" dirty="0">
                <a:latin typeface="Microsoft YaHei" panose="020B0503020204020204" pitchFamily="34" charset="-122"/>
                <a:ea typeface="Microsoft YaHei" panose="020B0503020204020204" pitchFamily="34" charset="-122"/>
              </a:rPr>
              <a:t>1</a:t>
            </a:r>
            <a:r>
              <a:rPr lang="zh-CN" altLang="en-US" sz="2000" spc="-11" dirty="0">
                <a:latin typeface="Microsoft YaHei" panose="020B0503020204020204" pitchFamily="34" charset="-122"/>
                <a:ea typeface="Microsoft YaHei" panose="020B0503020204020204" pitchFamily="34" charset="-122"/>
              </a:rPr>
              <a:t>个概念。联想的原理为平均每个词语同将近</a:t>
            </a:r>
            <a:r>
              <a:rPr lang="en-US" altLang="zh-CN" sz="2000" spc="-11" dirty="0">
                <a:latin typeface="Microsoft YaHei" panose="020B0503020204020204" pitchFamily="34" charset="-122"/>
                <a:ea typeface="Microsoft YaHei" panose="020B0503020204020204" pitchFamily="34" charset="-122"/>
              </a:rPr>
              <a:t>10</a:t>
            </a:r>
            <a:r>
              <a:rPr lang="zh-CN" altLang="en-US" sz="2000" spc="-11" dirty="0">
                <a:latin typeface="Microsoft YaHei" panose="020B0503020204020204" pitchFamily="34" charset="-122"/>
                <a:ea typeface="Microsoft YaHei" panose="020B0503020204020204" pitchFamily="34" charset="-122"/>
              </a:rPr>
              <a:t>个词语发生直接的联想关系，这样在第</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次联想时，可能有</a:t>
            </a:r>
            <a:r>
              <a:rPr lang="en-US" altLang="zh-CN" sz="2000" spc="-11" dirty="0">
                <a:latin typeface="Microsoft YaHei" panose="020B0503020204020204" pitchFamily="34" charset="-122"/>
                <a:ea typeface="Microsoft YaHei" panose="020B0503020204020204" pitchFamily="34" charset="-122"/>
              </a:rPr>
              <a:t>10000</a:t>
            </a:r>
            <a:r>
              <a:rPr lang="zh-CN" altLang="en-US" sz="2000" spc="-11" dirty="0">
                <a:latin typeface="Microsoft YaHei" panose="020B0503020204020204" pitchFamily="34" charset="-122"/>
                <a:ea typeface="Microsoft YaHei" panose="020B0503020204020204" pitchFamily="34" charset="-122"/>
              </a:rPr>
              <a:t>个词语与其发生语义联系。例如，“木头”和“皮球”是两个风马牛不相及的概念，但经过</a:t>
            </a:r>
            <a:r>
              <a:rPr lang="en-US" altLang="zh-CN" sz="2000" spc="-11" dirty="0">
                <a:latin typeface="Microsoft YaHei" panose="020B0503020204020204" pitchFamily="34" charset="-122"/>
                <a:ea typeface="Microsoft YaHei" panose="020B0503020204020204" pitchFamily="34" charset="-122"/>
              </a:rPr>
              <a:t>4</a:t>
            </a:r>
            <a:r>
              <a:rPr lang="zh-CN" altLang="en-US" sz="2000" spc="-11" dirty="0">
                <a:latin typeface="Microsoft YaHei" panose="020B0503020204020204" pitchFamily="34" charset="-122"/>
                <a:ea typeface="Microsoft YaHei" panose="020B0503020204020204" pitchFamily="34" charset="-122"/>
              </a:rPr>
              <a:t>步联想，它们也可以建立联想关系：木头</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树林</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田野</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足球场</a:t>
            </a:r>
            <a:r>
              <a:rPr lang="en-US" altLang="zh-CN" sz="2000" spc="-11" dirty="0">
                <a:latin typeface="Microsoft YaHei" panose="020B0503020204020204" pitchFamily="34" charset="-122"/>
                <a:ea typeface="Microsoft YaHei" panose="020B0503020204020204" pitchFamily="34" charset="-122"/>
              </a:rPr>
              <a:t>—</a:t>
            </a:r>
            <a:r>
              <a:rPr lang="zh-CN" altLang="en-US" sz="2000" spc="-11" dirty="0">
                <a:latin typeface="Microsoft YaHei" panose="020B0503020204020204" pitchFamily="34" charset="-122"/>
                <a:ea typeface="Microsoft YaHei" panose="020B0503020204020204" pitchFamily="34" charset="-122"/>
              </a:rPr>
              <a:t>皮球。</a:t>
            </a:r>
          </a:p>
        </p:txBody>
      </p:sp>
      <p:sp>
        <p:nvSpPr>
          <p:cNvPr id="4" name="object 9">
            <a:extLst>
              <a:ext uri="{FF2B5EF4-FFF2-40B4-BE49-F238E27FC236}">
                <a16:creationId xmlns:a16="http://schemas.microsoft.com/office/drawing/2014/main" id="{C461E571-67CD-1EB1-4B95-796E6AE61AB7}"/>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联想练习</a:t>
            </a:r>
          </a:p>
        </p:txBody>
      </p:sp>
      <p:grpSp>
        <p:nvGrpSpPr>
          <p:cNvPr id="5" name="组合 4">
            <a:extLst>
              <a:ext uri="{FF2B5EF4-FFF2-40B4-BE49-F238E27FC236}">
                <a16:creationId xmlns:a16="http://schemas.microsoft.com/office/drawing/2014/main" id="{0780C1A7-72AA-BC3D-9B8D-596F649DC015}"/>
              </a:ext>
            </a:extLst>
          </p:cNvPr>
          <p:cNvGrpSpPr/>
          <p:nvPr/>
        </p:nvGrpSpPr>
        <p:grpSpPr>
          <a:xfrm>
            <a:off x="4068418" y="863887"/>
            <a:ext cx="352339" cy="495036"/>
            <a:chOff x="6467062" y="911155"/>
            <a:chExt cx="264717" cy="495036"/>
          </a:xfrm>
        </p:grpSpPr>
        <p:pic>
          <p:nvPicPr>
            <p:cNvPr id="6" name="object 10">
              <a:extLst>
                <a:ext uri="{FF2B5EF4-FFF2-40B4-BE49-F238E27FC236}">
                  <a16:creationId xmlns:a16="http://schemas.microsoft.com/office/drawing/2014/main" id="{F7E9A8B4-5596-511B-3BD0-A34295B68FAD}"/>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7" name="object 11">
              <a:extLst>
                <a:ext uri="{FF2B5EF4-FFF2-40B4-BE49-F238E27FC236}">
                  <a16:creationId xmlns:a16="http://schemas.microsoft.com/office/drawing/2014/main" id="{F345E067-23B7-4F2C-E04F-D59B0783D3FC}"/>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29636180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FA4E3-D380-1BC2-1E8D-522D10DD137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770CB02-EFDF-9070-9AF8-24FE6ED6906D}"/>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C1A304C5-AA12-6C52-D2F0-C4768D2C5B21}"/>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创新创业者的能力概述</a:t>
            </a:r>
          </a:p>
        </p:txBody>
      </p:sp>
      <p:sp>
        <p:nvSpPr>
          <p:cNvPr id="5" name="文本框 4">
            <a:extLst>
              <a:ext uri="{FF2B5EF4-FFF2-40B4-BE49-F238E27FC236}">
                <a16:creationId xmlns:a16="http://schemas.microsoft.com/office/drawing/2014/main" id="{0EC5E1EF-0A47-8EFC-5D69-8C8EA63555AC}"/>
              </a:ext>
            </a:extLst>
          </p:cNvPr>
          <p:cNvSpPr txBox="1"/>
          <p:nvPr/>
        </p:nvSpPr>
        <p:spPr>
          <a:xfrm>
            <a:off x="427796" y="1774965"/>
            <a:ext cx="11323707" cy="4834604"/>
          </a:xfrm>
          <a:prstGeom prst="roundRect">
            <a:avLst>
              <a:gd name="adj" fmla="val 7302"/>
            </a:avLst>
          </a:prstGeom>
          <a:solidFill>
            <a:schemeClr val="bg1"/>
          </a:solidFill>
        </p:spPr>
        <p:txBody>
          <a:bodyPr wrap="square">
            <a:noAutofit/>
          </a:bodyPr>
          <a:lstStyle/>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能力是行为主体为了顺利完成某项工作、实现某一目标所必备的个性心理特征与综合素质。能力表现为人们掌握知识、技能的快慢、难易、深浅的程度。能力的获得不仅需要以一定的知识为基础，即以人类经验的总结和概括为基础，还更强调行为主体自身的心理素质和实践水平。</a:t>
            </a:r>
          </a:p>
          <a:p>
            <a:pPr indent="457200">
              <a:lnSpc>
                <a:spcPct val="150000"/>
              </a:lnSpc>
              <a:buNone/>
            </a:pPr>
            <a:r>
              <a:rPr lang="zh-CN" altLang="en-US" sz="2000" dirty="0">
                <a:latin typeface="Microsoft YaHei" panose="020B0503020204020204" pitchFamily="34" charset="-122"/>
                <a:ea typeface="Microsoft YaHei" panose="020B0503020204020204" pitchFamily="34" charset="-122"/>
              </a:rPr>
              <a:t>一般来说，创新创业者必须具备</a:t>
            </a:r>
            <a:r>
              <a:rPr lang="zh-CN" altLang="en-US" sz="2000" b="1" dirty="0">
                <a:solidFill>
                  <a:schemeClr val="accent3"/>
                </a:solidFill>
                <a:latin typeface="Microsoft YaHei" panose="020B0503020204020204" pitchFamily="34" charset="-122"/>
                <a:ea typeface="Microsoft YaHei" panose="020B0503020204020204" pitchFamily="34" charset="-122"/>
              </a:rPr>
              <a:t>创新能力、策划能力、组织能力、管理能力以及社交能力</a:t>
            </a:r>
            <a:r>
              <a:rPr lang="zh-CN" altLang="en-US" sz="2000" dirty="0">
                <a:latin typeface="Microsoft YaHei" panose="020B0503020204020204" pitchFamily="34" charset="-122"/>
                <a:ea typeface="Microsoft YaHei" panose="020B0503020204020204" pitchFamily="34" charset="-122"/>
              </a:rPr>
              <a:t>。</a:t>
            </a:r>
          </a:p>
        </p:txBody>
      </p:sp>
      <p:grpSp>
        <p:nvGrpSpPr>
          <p:cNvPr id="8" name="组合 7">
            <a:extLst>
              <a:ext uri="{FF2B5EF4-FFF2-40B4-BE49-F238E27FC236}">
                <a16:creationId xmlns:a16="http://schemas.microsoft.com/office/drawing/2014/main" id="{06745506-4459-B9B3-8143-D81CC5849B73}"/>
              </a:ext>
            </a:extLst>
          </p:cNvPr>
          <p:cNvGrpSpPr/>
          <p:nvPr/>
        </p:nvGrpSpPr>
        <p:grpSpPr>
          <a:xfrm>
            <a:off x="440497" y="3829879"/>
            <a:ext cx="11323707" cy="2440502"/>
            <a:chOff x="1438596" y="1541198"/>
            <a:chExt cx="11323707" cy="1259381"/>
          </a:xfrm>
        </p:grpSpPr>
        <p:sp>
          <p:nvSpPr>
            <p:cNvPr id="6" name="任意形状 5">
              <a:extLst>
                <a:ext uri="{FF2B5EF4-FFF2-40B4-BE49-F238E27FC236}">
                  <a16:creationId xmlns:a16="http://schemas.microsoft.com/office/drawing/2014/main" id="{69EC1919-C4CE-CCB5-9503-5577F6D345DA}"/>
                </a:ext>
              </a:extLst>
            </p:cNvPr>
            <p:cNvSpPr/>
            <p:nvPr/>
          </p:nvSpPr>
          <p:spPr>
            <a:xfrm>
              <a:off x="2775993" y="1554204"/>
              <a:ext cx="9986310" cy="124637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0000" tIns="190500" rIns="36000" bIns="190500" numCol="1" spcCol="1270" anchor="ctr" anchorCtr="0">
              <a:noAutofit/>
            </a:bodyPr>
            <a:lstStyle/>
            <a:p>
              <a:pPr indent="457200" defTabSz="2222500">
                <a:lnSpc>
                  <a:spcPct val="150000"/>
                </a:lnSpc>
                <a:spcBef>
                  <a:spcPct val="0"/>
                </a:spcBef>
                <a:spcAft>
                  <a:spcPct val="35000"/>
                </a:spcAft>
              </a:pPr>
              <a:r>
                <a:rPr lang="zh-CN" altLang="en-US" sz="2000" b="1" spc="-5" dirty="0">
                  <a:latin typeface="Microsoft YaHei" panose="020B0503020204020204" pitchFamily="34" charset="-122"/>
                  <a:ea typeface="Microsoft YaHei" panose="020B0503020204020204" pitchFamily="34" charset="-122"/>
                  <a:cs typeface="Wawati SC"/>
                </a:rPr>
                <a:t>创业是实现自我人生价值的一种途径，同时也属于一种创新，是创新能力的一种综合体现。</a:t>
              </a:r>
              <a:r>
                <a:rPr lang="zh-CN" altLang="en-US" sz="2000" spc="-5" dirty="0">
                  <a:latin typeface="Microsoft YaHei" panose="020B0503020204020204" pitchFamily="34" charset="-122"/>
                  <a:ea typeface="Microsoft YaHei" panose="020B0503020204020204" pitchFamily="34" charset="-122"/>
                  <a:cs typeface="Wawati SC"/>
                </a:rPr>
                <a:t>创业的灵魂是创新，创新贯穿创业的全过程，从发现机遇和市场到撰写创新创业计划书，再到后面的创新创业融资、创新创业活动的管理与控制等，都包含着创新的过程。</a:t>
              </a:r>
            </a:p>
          </p:txBody>
        </p:sp>
        <p:sp>
          <p:nvSpPr>
            <p:cNvPr id="7" name="矩形 6">
              <a:extLst>
                <a:ext uri="{FF2B5EF4-FFF2-40B4-BE49-F238E27FC236}">
                  <a16:creationId xmlns:a16="http://schemas.microsoft.com/office/drawing/2014/main" id="{CC31EE88-F419-AB1B-5ED0-7A4ADFB8C77C}"/>
                </a:ext>
              </a:extLst>
            </p:cNvPr>
            <p:cNvSpPr/>
            <p:nvPr/>
          </p:nvSpPr>
          <p:spPr>
            <a:xfrm>
              <a:off x="1438596" y="1541198"/>
              <a:ext cx="1337398" cy="1256930"/>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tIns="720000" anchor="t"/>
            <a:lstStyle/>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r>
                <a:rPr lang="en-US" altLang="zh-CN" sz="2000" b="1" spc="-5" dirty="0">
                  <a:solidFill>
                    <a:srgbClr val="114A65"/>
                  </a:solidFill>
                  <a:latin typeface="Microsoft YaHei" panose="020B0503020204020204" pitchFamily="34" charset="-122"/>
                  <a:ea typeface="Microsoft YaHei" panose="020B0503020204020204" pitchFamily="34" charset="-122"/>
                  <a:cs typeface="Wawati SC"/>
                </a:rPr>
                <a:t>1</a:t>
              </a: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endParaRPr lang="en-US" altLang="zh-CN" sz="2000" b="1" spc="-5" dirty="0">
                <a:solidFill>
                  <a:srgbClr val="114A65"/>
                </a:solidFill>
                <a:latin typeface="Microsoft YaHei" panose="020B0503020204020204" pitchFamily="34" charset="-122"/>
                <a:ea typeface="Microsoft YaHei" panose="020B0503020204020204" pitchFamily="34" charset="-122"/>
                <a:cs typeface="Wawati SC"/>
              </a:endParaRPr>
            </a:p>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创新能力</a:t>
              </a:r>
            </a:p>
          </p:txBody>
        </p:sp>
      </p:grpSp>
      <p:pic>
        <p:nvPicPr>
          <p:cNvPr id="10" name="图片 9" descr="图标&#10;&#10;AI 生成的内容可能不正确。">
            <a:extLst>
              <a:ext uri="{FF2B5EF4-FFF2-40B4-BE49-F238E27FC236}">
                <a16:creationId xmlns:a16="http://schemas.microsoft.com/office/drawing/2014/main" id="{E7999592-12D5-8437-2B8B-1DD47F6C5F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196" y="5062732"/>
            <a:ext cx="1270000" cy="1270000"/>
          </a:xfrm>
          <a:prstGeom prst="rect">
            <a:avLst/>
          </a:prstGeom>
        </p:spPr>
      </p:pic>
    </p:spTree>
    <p:extLst>
      <p:ext uri="{BB962C8B-B14F-4D97-AF65-F5344CB8AC3E}">
        <p14:creationId xmlns:p14="http://schemas.microsoft.com/office/powerpoint/2010/main" val="3861258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95A91-F6F8-1ACB-993C-881F5C20AD2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B5A95DA-A4E5-BC6D-905E-1E70CAB4AE90}"/>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1295EBF5-8922-7D00-86E6-FE899CA2EBBB}"/>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创新创业者的能力概述</a:t>
            </a:r>
          </a:p>
        </p:txBody>
      </p:sp>
      <p:grpSp>
        <p:nvGrpSpPr>
          <p:cNvPr id="8" name="组合 7">
            <a:extLst>
              <a:ext uri="{FF2B5EF4-FFF2-40B4-BE49-F238E27FC236}">
                <a16:creationId xmlns:a16="http://schemas.microsoft.com/office/drawing/2014/main" id="{9EFFA98F-9160-8892-4B10-F7798CFAF2DF}"/>
              </a:ext>
            </a:extLst>
          </p:cNvPr>
          <p:cNvGrpSpPr/>
          <p:nvPr/>
        </p:nvGrpSpPr>
        <p:grpSpPr>
          <a:xfrm>
            <a:off x="660400" y="1663442"/>
            <a:ext cx="11323707" cy="4657845"/>
            <a:chOff x="1438596" y="1541198"/>
            <a:chExt cx="11323707" cy="1259381"/>
          </a:xfrm>
        </p:grpSpPr>
        <p:sp>
          <p:nvSpPr>
            <p:cNvPr id="6" name="任意形状 5">
              <a:extLst>
                <a:ext uri="{FF2B5EF4-FFF2-40B4-BE49-F238E27FC236}">
                  <a16:creationId xmlns:a16="http://schemas.microsoft.com/office/drawing/2014/main" id="{C09FB15C-41B2-B4EA-D568-DA573E297F4F}"/>
                </a:ext>
              </a:extLst>
            </p:cNvPr>
            <p:cNvSpPr/>
            <p:nvPr/>
          </p:nvSpPr>
          <p:spPr>
            <a:xfrm>
              <a:off x="2775993" y="1554204"/>
              <a:ext cx="9986310" cy="124637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0000" tIns="190500" rIns="36000" bIns="190500" numCol="1" spcCol="1270" anchor="ctr" anchorCtr="0">
              <a:noAutofit/>
            </a:bodyPr>
            <a:lstStyle/>
            <a:p>
              <a:pPr indent="457200"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管理学上通常将管理资源分为人、财、物、信息和时间等，这样的分类方法同样适用于初创企业，这些资源对于一个初创期的企业来说是稀缺的，所以根据外部创新创业环境和掌握的创新创业机会进行富有创意的策划就显得至关重要。创新创业者发挥策划能力时必须注意以下问题：</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第一，</a:t>
              </a:r>
              <a:r>
                <a:rPr lang="zh-CN" altLang="en-US" sz="2000" spc="-5" dirty="0">
                  <a:latin typeface="Microsoft YaHei" panose="020B0503020204020204" pitchFamily="34" charset="-122"/>
                  <a:ea typeface="Microsoft YaHei" panose="020B0503020204020204" pitchFamily="34" charset="-122"/>
                  <a:cs typeface="Wawati SC"/>
                </a:rPr>
                <a:t>创新创业者在进行某项策划时必须考虑策划涉及的范围和有关限制因素，然后决定由谁来进行策划。</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第二，</a:t>
              </a:r>
              <a:r>
                <a:rPr lang="zh-CN" altLang="en-US" sz="2000" spc="-5" dirty="0">
                  <a:latin typeface="Microsoft YaHei" panose="020B0503020204020204" pitchFamily="34" charset="-122"/>
                  <a:ea typeface="Microsoft YaHei" panose="020B0503020204020204" pitchFamily="34" charset="-122"/>
                  <a:cs typeface="Wawati SC"/>
                </a:rPr>
                <a:t>创新创业者要考虑某项策划的价值。</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第三，</a:t>
              </a:r>
              <a:r>
                <a:rPr lang="zh-CN" altLang="en-US" sz="2000" spc="-5" dirty="0">
                  <a:latin typeface="Microsoft YaHei" panose="020B0503020204020204" pitchFamily="34" charset="-122"/>
                  <a:ea typeface="Microsoft YaHei" panose="020B0503020204020204" pitchFamily="34" charset="-122"/>
                  <a:cs typeface="Wawati SC"/>
                </a:rPr>
                <a:t>创新创业者要考虑策划的时机，进行为时过早的策划同贻误军机一样，都会导致失去创新创业机会。</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第四，</a:t>
              </a:r>
              <a:r>
                <a:rPr lang="zh-CN" altLang="en-US" sz="2000" spc="-5" dirty="0">
                  <a:latin typeface="Microsoft YaHei" panose="020B0503020204020204" pitchFamily="34" charset="-122"/>
                  <a:ea typeface="Microsoft YaHei" panose="020B0503020204020204" pitchFamily="34" charset="-122"/>
                  <a:cs typeface="Wawati SC"/>
                </a:rPr>
                <a:t>创新创业者要考虑策划的根据和后果。</a:t>
              </a:r>
            </a:p>
          </p:txBody>
        </p:sp>
        <p:sp>
          <p:nvSpPr>
            <p:cNvPr id="7" name="矩形 6">
              <a:extLst>
                <a:ext uri="{FF2B5EF4-FFF2-40B4-BE49-F238E27FC236}">
                  <a16:creationId xmlns:a16="http://schemas.microsoft.com/office/drawing/2014/main" id="{BA49B1C3-5038-203E-A63D-D7C72CF3B2C0}"/>
                </a:ext>
              </a:extLst>
            </p:cNvPr>
            <p:cNvSpPr/>
            <p:nvPr/>
          </p:nvSpPr>
          <p:spPr>
            <a:xfrm>
              <a:off x="1438596" y="1541198"/>
              <a:ext cx="1337398" cy="1256930"/>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r>
                <a:rPr lang="en-US" altLang="zh-CN" sz="2000" b="1" spc="-5" dirty="0">
                  <a:solidFill>
                    <a:srgbClr val="114A65"/>
                  </a:solidFill>
                  <a:latin typeface="Microsoft YaHei" panose="020B0503020204020204" pitchFamily="34" charset="-122"/>
                  <a:ea typeface="Microsoft YaHei" panose="020B0503020204020204" pitchFamily="34" charset="-122"/>
                  <a:cs typeface="Wawati SC"/>
                </a:rPr>
                <a:t>2</a:t>
              </a: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endParaRPr lang="en-US" altLang="zh-CN" sz="2000" b="1" spc="-5" dirty="0">
                <a:solidFill>
                  <a:srgbClr val="114A65"/>
                </a:solidFill>
                <a:latin typeface="Microsoft YaHei" panose="020B0503020204020204" pitchFamily="34" charset="-122"/>
                <a:ea typeface="Microsoft YaHei" panose="020B0503020204020204" pitchFamily="34" charset="-122"/>
                <a:cs typeface="Wawati SC"/>
              </a:endParaRPr>
            </a:p>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策划能力</a:t>
              </a:r>
            </a:p>
          </p:txBody>
        </p:sp>
      </p:grpSp>
      <p:pic>
        <p:nvPicPr>
          <p:cNvPr id="4" name="图片 3" descr="图标&#10;&#10;AI 生成的内容可能不正确。">
            <a:extLst>
              <a:ext uri="{FF2B5EF4-FFF2-40B4-BE49-F238E27FC236}">
                <a16:creationId xmlns:a16="http://schemas.microsoft.com/office/drawing/2014/main" id="{B0248257-7AAF-9D27-9165-04060DB5BA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099" y="5082778"/>
            <a:ext cx="1270000" cy="1270000"/>
          </a:xfrm>
          <a:prstGeom prst="rect">
            <a:avLst/>
          </a:prstGeom>
        </p:spPr>
      </p:pic>
    </p:spTree>
    <p:extLst>
      <p:ext uri="{BB962C8B-B14F-4D97-AF65-F5344CB8AC3E}">
        <p14:creationId xmlns:p14="http://schemas.microsoft.com/office/powerpoint/2010/main" val="7043559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C3651-153D-B424-53FF-EB6C4E5A647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A46F06-E7DD-55DD-B9E4-2BFF6D755BFC}"/>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创业快讯</a:t>
            </a:r>
          </a:p>
        </p:txBody>
      </p:sp>
      <p:grpSp>
        <p:nvGrpSpPr>
          <p:cNvPr id="11" name="组合 10">
            <a:extLst>
              <a:ext uri="{FF2B5EF4-FFF2-40B4-BE49-F238E27FC236}">
                <a16:creationId xmlns:a16="http://schemas.microsoft.com/office/drawing/2014/main" id="{7BCBBE9A-481B-89FF-83CC-789332EA875A}"/>
              </a:ext>
            </a:extLst>
          </p:cNvPr>
          <p:cNvGrpSpPr/>
          <p:nvPr/>
        </p:nvGrpSpPr>
        <p:grpSpPr>
          <a:xfrm>
            <a:off x="454855" y="1229274"/>
            <a:ext cx="11282289" cy="5190302"/>
            <a:chOff x="450166" y="1280836"/>
            <a:chExt cx="11282289" cy="5190302"/>
          </a:xfrm>
        </p:grpSpPr>
        <p:sp>
          <p:nvSpPr>
            <p:cNvPr id="12" name="object 3">
              <a:extLst>
                <a:ext uri="{FF2B5EF4-FFF2-40B4-BE49-F238E27FC236}">
                  <a16:creationId xmlns:a16="http://schemas.microsoft.com/office/drawing/2014/main" id="{069526D1-0841-F99E-F493-FB8A8A81F289}"/>
                </a:ext>
              </a:extLst>
            </p:cNvPr>
            <p:cNvSpPr/>
            <p:nvPr/>
          </p:nvSpPr>
          <p:spPr>
            <a:xfrm>
              <a:off x="1149941" y="1280847"/>
              <a:ext cx="103165" cy="103165"/>
            </a:xfrm>
            <a:custGeom>
              <a:avLst/>
              <a:gdLst/>
              <a:ahLst/>
              <a:cxnLst/>
              <a:rect l="l" t="t" r="r" b="b"/>
              <a:pathLst>
                <a:path w="144144" h="144144">
                  <a:moveTo>
                    <a:pt x="144005" y="0"/>
                  </a:moveTo>
                  <a:lnTo>
                    <a:pt x="0" y="143992"/>
                  </a:lnTo>
                  <a:lnTo>
                    <a:pt x="144005" y="143992"/>
                  </a:lnTo>
                  <a:lnTo>
                    <a:pt x="144005" y="0"/>
                  </a:lnTo>
                  <a:close/>
                </a:path>
              </a:pathLst>
            </a:custGeom>
            <a:solidFill>
              <a:srgbClr val="63646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13" name="object 6">
              <a:extLst>
                <a:ext uri="{FF2B5EF4-FFF2-40B4-BE49-F238E27FC236}">
                  <a16:creationId xmlns:a16="http://schemas.microsoft.com/office/drawing/2014/main" id="{B6C2E6DD-92B7-88B3-2DB8-0B05DD03D93D}"/>
                </a:ext>
              </a:extLst>
            </p:cNvPr>
            <p:cNvSpPr/>
            <p:nvPr/>
          </p:nvSpPr>
          <p:spPr>
            <a:xfrm>
              <a:off x="450166" y="1383902"/>
              <a:ext cx="11282289" cy="5087236"/>
            </a:xfrm>
            <a:custGeom>
              <a:avLst/>
              <a:gdLst/>
              <a:ahLst/>
              <a:cxnLst/>
              <a:rect l="l" t="t" r="r" b="b"/>
              <a:pathLst>
                <a:path w="4692015" h="5938520">
                  <a:moveTo>
                    <a:pt x="4331997" y="0"/>
                  </a:moveTo>
                  <a:lnTo>
                    <a:pt x="0" y="0"/>
                  </a:lnTo>
                  <a:lnTo>
                    <a:pt x="0" y="5938202"/>
                  </a:lnTo>
                  <a:lnTo>
                    <a:pt x="4331997" y="5938202"/>
                  </a:lnTo>
                  <a:lnTo>
                    <a:pt x="4380847" y="5934916"/>
                  </a:lnTo>
                  <a:lnTo>
                    <a:pt x="4427699" y="5925343"/>
                  </a:lnTo>
                  <a:lnTo>
                    <a:pt x="4472125" y="5909912"/>
                  </a:lnTo>
                  <a:lnTo>
                    <a:pt x="4513696" y="5889052"/>
                  </a:lnTo>
                  <a:lnTo>
                    <a:pt x="4551984" y="5863192"/>
                  </a:lnTo>
                  <a:lnTo>
                    <a:pt x="4586558" y="5832762"/>
                  </a:lnTo>
                  <a:lnTo>
                    <a:pt x="4616990" y="5798189"/>
                  </a:lnTo>
                  <a:lnTo>
                    <a:pt x="4642851" y="5759903"/>
                  </a:lnTo>
                  <a:lnTo>
                    <a:pt x="4663712" y="5718333"/>
                  </a:lnTo>
                  <a:lnTo>
                    <a:pt x="4679144" y="5673908"/>
                  </a:lnTo>
                  <a:lnTo>
                    <a:pt x="4688718" y="5627057"/>
                  </a:lnTo>
                  <a:lnTo>
                    <a:pt x="4692004" y="5578208"/>
                  </a:lnTo>
                  <a:lnTo>
                    <a:pt x="4692004" y="360006"/>
                  </a:lnTo>
                  <a:lnTo>
                    <a:pt x="4688718" y="311155"/>
                  </a:lnTo>
                  <a:lnTo>
                    <a:pt x="4679144" y="264301"/>
                  </a:lnTo>
                  <a:lnTo>
                    <a:pt x="4663712" y="219873"/>
                  </a:lnTo>
                  <a:lnTo>
                    <a:pt x="4642851" y="178302"/>
                  </a:lnTo>
                  <a:lnTo>
                    <a:pt x="4616990" y="140015"/>
                  </a:lnTo>
                  <a:lnTo>
                    <a:pt x="4586558" y="105441"/>
                  </a:lnTo>
                  <a:lnTo>
                    <a:pt x="4551984" y="75010"/>
                  </a:lnTo>
                  <a:lnTo>
                    <a:pt x="4513696" y="49150"/>
                  </a:lnTo>
                  <a:lnTo>
                    <a:pt x="4472125" y="28290"/>
                  </a:lnTo>
                  <a:lnTo>
                    <a:pt x="4427699" y="12859"/>
                  </a:lnTo>
                  <a:lnTo>
                    <a:pt x="4380847" y="3286"/>
                  </a:lnTo>
                  <a:lnTo>
                    <a:pt x="4331997" y="0"/>
                  </a:lnTo>
                  <a:close/>
                </a:path>
              </a:pathLst>
            </a:custGeom>
            <a:solidFill>
              <a:srgbClr val="FFFFFF"/>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14" name="object 10">
              <a:extLst>
                <a:ext uri="{FF2B5EF4-FFF2-40B4-BE49-F238E27FC236}">
                  <a16:creationId xmlns:a16="http://schemas.microsoft.com/office/drawing/2014/main" id="{3FF41460-4D53-E096-EFEC-D1C4B5E5D904}"/>
                </a:ext>
              </a:extLst>
            </p:cNvPr>
            <p:cNvSpPr/>
            <p:nvPr/>
          </p:nvSpPr>
          <p:spPr>
            <a:xfrm>
              <a:off x="1253001" y="1280840"/>
              <a:ext cx="6979760" cy="537248"/>
            </a:xfrm>
            <a:custGeom>
              <a:avLst/>
              <a:gdLst/>
              <a:ahLst/>
              <a:cxnLst/>
              <a:rect l="l" t="t" r="r" b="b"/>
              <a:pathLst>
                <a:path w="792480" h="954405">
                  <a:moveTo>
                    <a:pt x="791997" y="0"/>
                  </a:moveTo>
                  <a:lnTo>
                    <a:pt x="0" y="0"/>
                  </a:lnTo>
                  <a:lnTo>
                    <a:pt x="0" y="845997"/>
                  </a:lnTo>
                  <a:lnTo>
                    <a:pt x="8486" y="888038"/>
                  </a:lnTo>
                  <a:lnTo>
                    <a:pt x="31630" y="922367"/>
                  </a:lnTo>
                  <a:lnTo>
                    <a:pt x="65960" y="945512"/>
                  </a:lnTo>
                  <a:lnTo>
                    <a:pt x="108000" y="953998"/>
                  </a:lnTo>
                  <a:lnTo>
                    <a:pt x="683996" y="953998"/>
                  </a:lnTo>
                  <a:lnTo>
                    <a:pt x="726037" y="945512"/>
                  </a:lnTo>
                  <a:lnTo>
                    <a:pt x="760366" y="922367"/>
                  </a:lnTo>
                  <a:lnTo>
                    <a:pt x="783510" y="888038"/>
                  </a:lnTo>
                  <a:lnTo>
                    <a:pt x="791997" y="845997"/>
                  </a:lnTo>
                  <a:lnTo>
                    <a:pt x="791997" y="0"/>
                  </a:lnTo>
                  <a:close/>
                </a:path>
              </a:pathLst>
            </a:custGeom>
            <a:solidFill>
              <a:srgbClr val="F79A79"/>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“创业启航”支持三类创业培训</a:t>
              </a:r>
              <a:endParaRPr lang="zh-CN" altLang="en-US" sz="2400" b="1"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15" name="object 13">
              <a:extLst>
                <a:ext uri="{FF2B5EF4-FFF2-40B4-BE49-F238E27FC236}">
                  <a16:creationId xmlns:a16="http://schemas.microsoft.com/office/drawing/2014/main" id="{CD95C1ED-DFB7-1B85-9499-6282B6D088B8}"/>
                </a:ext>
              </a:extLst>
            </p:cNvPr>
            <p:cNvGrpSpPr/>
            <p:nvPr/>
          </p:nvGrpSpPr>
          <p:grpSpPr>
            <a:xfrm>
              <a:off x="1291652" y="1280836"/>
              <a:ext cx="489922" cy="438112"/>
              <a:chOff x="882002" y="1241996"/>
              <a:chExt cx="684530" cy="612140"/>
            </a:xfrm>
          </p:grpSpPr>
          <p:sp>
            <p:nvSpPr>
              <p:cNvPr id="16" name="object 14">
                <a:extLst>
                  <a:ext uri="{FF2B5EF4-FFF2-40B4-BE49-F238E27FC236}">
                    <a16:creationId xmlns:a16="http://schemas.microsoft.com/office/drawing/2014/main" id="{259FAAD8-52A7-4AA6-D599-4026326DE0A5}"/>
                  </a:ext>
                </a:extLst>
              </p:cNvPr>
              <p:cNvSpPr/>
              <p:nvPr/>
            </p:nvSpPr>
            <p:spPr>
              <a:xfrm>
                <a:off x="882002" y="1241996"/>
                <a:ext cx="684530" cy="612140"/>
              </a:xfrm>
              <a:custGeom>
                <a:avLst/>
                <a:gdLst/>
                <a:ahLst/>
                <a:cxnLst/>
                <a:rect l="l" t="t" r="r" b="b"/>
                <a:pathLst>
                  <a:path w="684530" h="612139">
                    <a:moveTo>
                      <a:pt x="683996" y="0"/>
                    </a:moveTo>
                    <a:lnTo>
                      <a:pt x="0" y="0"/>
                    </a:lnTo>
                    <a:lnTo>
                      <a:pt x="0" y="612000"/>
                    </a:lnTo>
                    <a:lnTo>
                      <a:pt x="683996" y="612000"/>
                    </a:lnTo>
                    <a:lnTo>
                      <a:pt x="683996" y="0"/>
                    </a:lnTo>
                    <a:close/>
                  </a:path>
                </a:pathLst>
              </a:custGeom>
              <a:solidFill>
                <a:srgbClr val="DCDDDE"/>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17" name="object 15">
                <a:extLst>
                  <a:ext uri="{FF2B5EF4-FFF2-40B4-BE49-F238E27FC236}">
                    <a16:creationId xmlns:a16="http://schemas.microsoft.com/office/drawing/2014/main" id="{7DA31153-CA11-56A0-8326-F23E3BB2FA79}"/>
                  </a:ext>
                </a:extLst>
              </p:cNvPr>
              <p:cNvPicPr/>
              <p:nvPr/>
            </p:nvPicPr>
            <p:blipFill>
              <a:blip r:embed="rId2" cstate="print"/>
              <a:stretch>
                <a:fillRect/>
              </a:stretch>
            </p:blipFill>
            <p:spPr>
              <a:xfrm>
                <a:off x="944182" y="1310004"/>
                <a:ext cx="575842" cy="499370"/>
              </a:xfrm>
              <a:prstGeom prst="rect">
                <a:avLst/>
              </a:prstGeom>
              <a:solidFill>
                <a:srgbClr val="FFFFFF"/>
              </a:solidFill>
            </p:spPr>
          </p:pic>
        </p:grpSp>
      </p:grpSp>
      <p:sp>
        <p:nvSpPr>
          <p:cNvPr id="18" name="object 7">
            <a:extLst>
              <a:ext uri="{FF2B5EF4-FFF2-40B4-BE49-F238E27FC236}">
                <a16:creationId xmlns:a16="http://schemas.microsoft.com/office/drawing/2014/main" id="{62814ABC-0D6F-A999-BDD8-3CD2D0A77629}"/>
              </a:ext>
            </a:extLst>
          </p:cNvPr>
          <p:cNvSpPr txBox="1"/>
          <p:nvPr/>
        </p:nvSpPr>
        <p:spPr>
          <a:xfrm>
            <a:off x="548640" y="1921251"/>
            <a:ext cx="11188504" cy="3737369"/>
          </a:xfrm>
          <a:prstGeom prst="rect">
            <a:avLst/>
          </a:prstGeom>
        </p:spPr>
        <p:txBody>
          <a:bodyPr vert="horz" wrap="square" lIns="216000" tIns="0" rIns="72000" bIns="0" rtlCol="0" anchor="t">
            <a:noAutofit/>
          </a:bodyPr>
          <a:lstStyle/>
          <a:p>
            <a:pPr marR="179970" indent="457200">
              <a:lnSpc>
                <a:spcPct val="150000"/>
              </a:lnSpc>
            </a:pPr>
            <a:r>
              <a:rPr lang="en-US" altLang="zh-CN" sz="2000" spc="-4" dirty="0">
                <a:solidFill>
                  <a:srgbClr val="231F20"/>
                </a:solidFill>
                <a:latin typeface="Microsoft YaHei" panose="020B0503020204020204" pitchFamily="34" charset="-122"/>
                <a:ea typeface="Microsoft YaHei" panose="020B0503020204020204" pitchFamily="34" charset="-122"/>
              </a:rPr>
              <a:t>2023</a:t>
            </a:r>
            <a:r>
              <a:rPr lang="zh-CN" altLang="en-US" sz="2000" spc="-4" dirty="0">
                <a:solidFill>
                  <a:srgbClr val="231F20"/>
                </a:solidFill>
                <a:latin typeface="Microsoft YaHei" panose="020B0503020204020204" pitchFamily="34" charset="-122"/>
                <a:ea typeface="Microsoft YaHei" panose="020B0503020204020204" pitchFamily="34" charset="-122"/>
              </a:rPr>
              <a:t>年，北京市人力资源和社会保障局与市财政局联合印发</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关于实施创业启航培训有关工作的通知</a:t>
            </a:r>
            <a:r>
              <a:rPr lang="en-US" altLang="zh-C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。该通知指出到</a:t>
            </a:r>
            <a:r>
              <a:rPr lang="en-US" altLang="zh-CN" sz="2000" spc="-4" dirty="0">
                <a:solidFill>
                  <a:srgbClr val="231F20"/>
                </a:solidFill>
                <a:latin typeface="Microsoft YaHei" panose="020B0503020204020204" pitchFamily="34" charset="-122"/>
                <a:ea typeface="Microsoft YaHei" panose="020B0503020204020204" pitchFamily="34" charset="-122"/>
              </a:rPr>
              <a:t>2025</a:t>
            </a:r>
            <a:r>
              <a:rPr lang="zh-CN" altLang="en-US" sz="2000" spc="-4" dirty="0">
                <a:solidFill>
                  <a:srgbClr val="231F20"/>
                </a:solidFill>
                <a:latin typeface="Microsoft YaHei" panose="020B0503020204020204" pitchFamily="34" charset="-122"/>
                <a:ea typeface="Microsoft YaHei" panose="020B0503020204020204" pitchFamily="34" charset="-122"/>
              </a:rPr>
              <a:t>年底，在全市开展创业基础培训、网络创业培训和创业菁英培训三类培训，院校毕业生、登记失业人员、农村转移就业劳动力、退役军人等，以及在本市注册</a:t>
            </a:r>
            <a:r>
              <a:rPr lang="en-US" altLang="zh-CN" sz="2000" spc="-4" dirty="0">
                <a:solidFill>
                  <a:srgbClr val="231F20"/>
                </a:solidFill>
                <a:latin typeface="Microsoft YaHei" panose="020B0503020204020204" pitchFamily="34" charset="-122"/>
                <a:ea typeface="Microsoft YaHei" panose="020B0503020204020204" pitchFamily="34" charset="-122"/>
              </a:rPr>
              <a:t>12</a:t>
            </a:r>
            <a:r>
              <a:rPr lang="zh-CN" altLang="en-US" sz="2000" spc="-4" dirty="0">
                <a:solidFill>
                  <a:srgbClr val="231F20"/>
                </a:solidFill>
                <a:latin typeface="Microsoft YaHei" panose="020B0503020204020204" pitchFamily="34" charset="-122"/>
                <a:ea typeface="Microsoft YaHei" panose="020B0503020204020204" pitchFamily="34" charset="-122"/>
              </a:rPr>
              <a:t>个月内的新创小微企业负责人、参加市级及以上创业大赛且获得奖项的创业者等，每人每年可享受</a:t>
            </a:r>
            <a:r>
              <a:rPr lang="en-US" altLang="zh-CN" sz="2000" spc="-4" dirty="0">
                <a:solidFill>
                  <a:srgbClr val="231F20"/>
                </a:solidFill>
                <a:latin typeface="Microsoft YaHei" panose="020B0503020204020204" pitchFamily="34" charset="-122"/>
                <a:ea typeface="Microsoft YaHei" panose="020B0503020204020204" pitchFamily="34" charset="-122"/>
              </a:rPr>
              <a:t>1</a:t>
            </a:r>
            <a:r>
              <a:rPr lang="zh-CN" altLang="en-US" sz="2000" spc="-4" dirty="0">
                <a:solidFill>
                  <a:srgbClr val="231F20"/>
                </a:solidFill>
                <a:latin typeface="Microsoft YaHei" panose="020B0503020204020204" pitchFamily="34" charset="-122"/>
                <a:ea typeface="Microsoft YaHei" panose="020B0503020204020204" pitchFamily="34" charset="-122"/>
              </a:rPr>
              <a:t>次由人力社保部门提供补贴的创业培训，补贴资金按规定发放至符合条件的创业培训机构。</a:t>
            </a:r>
            <a:endParaRPr sz="2000" spc="-4" dirty="0">
              <a:solidFill>
                <a:srgbClr val="231F20"/>
              </a:solidFill>
              <a:latin typeface="Microsoft YaHei" panose="020B0503020204020204" pitchFamily="34" charset="-122"/>
              <a:ea typeface="Microsoft YaHei" panose="020B0503020204020204" pitchFamily="34" charset="-122"/>
            </a:endParaRPr>
          </a:p>
        </p:txBody>
      </p:sp>
      <p:sp>
        <p:nvSpPr>
          <p:cNvPr id="3" name="矩形: 圆角 9">
            <a:extLst>
              <a:ext uri="{FF2B5EF4-FFF2-40B4-BE49-F238E27FC236}">
                <a16:creationId xmlns:a16="http://schemas.microsoft.com/office/drawing/2014/main" id="{426BF4B7-F9BC-23A1-A7D5-5FD866649A95}"/>
              </a:ext>
            </a:extLst>
          </p:cNvPr>
          <p:cNvSpPr/>
          <p:nvPr/>
        </p:nvSpPr>
        <p:spPr>
          <a:xfrm>
            <a:off x="8424117" y="4212770"/>
            <a:ext cx="3094783" cy="2113602"/>
          </a:xfrm>
          <a:prstGeom prst="roundRect">
            <a:avLst>
              <a:gd name="adj" fmla="val 10407"/>
            </a:avLst>
          </a:prstGeom>
          <a:blipFill>
            <a:blip r:embed="rId3" cstate="screen">
              <a:extLst>
                <a:ext uri="{28A0092B-C50C-407E-A947-70E740481C1C}">
                  <a14:useLocalDpi xmlns:a14="http://schemas.microsoft.com/office/drawing/2010/main"/>
                </a:ext>
              </a:extLst>
            </a:blip>
            <a:stretch>
              <a:fillRect t="-1325" b="-1317"/>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b="1"/>
          </a:p>
        </p:txBody>
      </p:sp>
    </p:spTree>
    <p:extLst>
      <p:ext uri="{BB962C8B-B14F-4D97-AF65-F5344CB8AC3E}">
        <p14:creationId xmlns:p14="http://schemas.microsoft.com/office/powerpoint/2010/main" val="3331116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2D661-EBEB-CADA-D7C8-AF07EF29C9D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96AB97A-5988-5598-3612-869F7FFE8048}"/>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6400B666-B2C8-7CD7-BA9A-71EC3CC24D13}"/>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创新创业者的能力概述</a:t>
            </a:r>
          </a:p>
        </p:txBody>
      </p:sp>
      <p:grpSp>
        <p:nvGrpSpPr>
          <p:cNvPr id="8" name="组合 7">
            <a:extLst>
              <a:ext uri="{FF2B5EF4-FFF2-40B4-BE49-F238E27FC236}">
                <a16:creationId xmlns:a16="http://schemas.microsoft.com/office/drawing/2014/main" id="{C9C36DA4-1965-D1EC-969B-9855446841AB}"/>
              </a:ext>
            </a:extLst>
          </p:cNvPr>
          <p:cNvGrpSpPr/>
          <p:nvPr/>
        </p:nvGrpSpPr>
        <p:grpSpPr>
          <a:xfrm>
            <a:off x="660400" y="1663442"/>
            <a:ext cx="11323707" cy="4657845"/>
            <a:chOff x="1438596" y="1541198"/>
            <a:chExt cx="11323707" cy="1259381"/>
          </a:xfrm>
        </p:grpSpPr>
        <p:sp>
          <p:nvSpPr>
            <p:cNvPr id="6" name="任意形状 5">
              <a:extLst>
                <a:ext uri="{FF2B5EF4-FFF2-40B4-BE49-F238E27FC236}">
                  <a16:creationId xmlns:a16="http://schemas.microsoft.com/office/drawing/2014/main" id="{22FCB546-A659-6249-9302-D2A46F3F79D2}"/>
                </a:ext>
              </a:extLst>
            </p:cNvPr>
            <p:cNvSpPr/>
            <p:nvPr/>
          </p:nvSpPr>
          <p:spPr>
            <a:xfrm>
              <a:off x="2775993" y="1554204"/>
              <a:ext cx="9986310" cy="124637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0000" tIns="190500" rIns="36000" bIns="190500" numCol="1" spcCol="1270" anchor="ctr" anchorCtr="0">
              <a:noAutofit/>
            </a:bodyPr>
            <a:lstStyle/>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组织能力是组织存续、发展、强大的基础和保障。</a:t>
              </a:r>
              <a:r>
                <a:rPr lang="zh-CN" altLang="en-US" sz="2000" spc="-5" dirty="0">
                  <a:latin typeface="Microsoft YaHei" panose="020B0503020204020204" pitchFamily="34" charset="-122"/>
                  <a:ea typeface="Microsoft YaHei" panose="020B0503020204020204" pitchFamily="34" charset="-122"/>
                  <a:cs typeface="Wawati SC"/>
                </a:rPr>
                <a:t>早在</a:t>
              </a:r>
              <a:r>
                <a:rPr lang="en-US" altLang="zh-CN" sz="2000" spc="-5" dirty="0">
                  <a:latin typeface="Microsoft YaHei" panose="020B0503020204020204" pitchFamily="34" charset="-122"/>
                  <a:ea typeface="Microsoft YaHei" panose="020B0503020204020204" pitchFamily="34" charset="-122"/>
                  <a:cs typeface="Wawati SC"/>
                </a:rPr>
                <a:t>20</a:t>
              </a:r>
              <a:r>
                <a:rPr lang="zh-CN" altLang="en-US" sz="2000" spc="-5" dirty="0">
                  <a:latin typeface="Microsoft YaHei" panose="020B0503020204020204" pitchFamily="34" charset="-122"/>
                  <a:ea typeface="Microsoft YaHei" panose="020B0503020204020204" pitchFamily="34" charset="-122"/>
                  <a:cs typeface="Wawati SC"/>
                </a:rPr>
                <a:t>世纪初，法约尔就将管理的职能归纳为计划、组织、命令、调整和控制，对于初创企业而言，由于资源的缺乏和经验的不足，对有限的资源进行组织就显得格外重要。</a:t>
              </a:r>
              <a:endParaRPr lang="en-US" altLang="zh-CN" sz="2000" spc="-5" dirty="0">
                <a:latin typeface="Microsoft YaHei" panose="020B0503020204020204" pitchFamily="34" charset="-122"/>
                <a:ea typeface="Microsoft YaHei" panose="020B0503020204020204" pitchFamily="34" charset="-122"/>
                <a:cs typeface="Wawati SC"/>
              </a:endParaRP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通过选对人、用对人，让对组织拥有深刻理解的人引领组织能力提升，是组织能力的根本所在。</a:t>
              </a:r>
              <a:r>
                <a:rPr lang="zh-CN" altLang="en-US" sz="2000" spc="-5" dirty="0">
                  <a:latin typeface="Microsoft YaHei" panose="020B0503020204020204" pitchFamily="34" charset="-122"/>
                  <a:ea typeface="Microsoft YaHei" panose="020B0503020204020204" pitchFamily="34" charset="-122"/>
                  <a:cs typeface="Wawati SC"/>
                </a:rPr>
                <a:t>管理者的个人能力是组织能力的重要组成部分，在组织能力中发挥着举足轻重的作用。</a:t>
              </a:r>
              <a:endParaRPr lang="en-US" altLang="zh-CN" sz="2000" spc="-5" dirty="0">
                <a:latin typeface="Microsoft YaHei" panose="020B0503020204020204" pitchFamily="34" charset="-122"/>
                <a:ea typeface="Microsoft YaHei" panose="020B0503020204020204" pitchFamily="34" charset="-122"/>
                <a:cs typeface="Wawati SC"/>
              </a:endParaRP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rPr>
                <a:t>一方面，</a:t>
              </a:r>
              <a:r>
                <a:rPr lang="zh-CN" altLang="en-US" sz="2000" spc="-5" dirty="0">
                  <a:latin typeface="Microsoft YaHei" panose="020B0503020204020204" pitchFamily="34" charset="-122"/>
                  <a:ea typeface="Microsoft YaHei" panose="020B0503020204020204" pitchFamily="34" charset="-122"/>
                </a:rPr>
                <a:t>管理者通过领导与指导，直接作用于组织的日常管理活动并影响组织绩效；</a:t>
              </a:r>
              <a:endParaRPr lang="en-US" altLang="zh-CN" sz="2000" spc="-5" dirty="0">
                <a:latin typeface="Microsoft YaHei" panose="020B0503020204020204" pitchFamily="34" charset="-122"/>
                <a:ea typeface="Microsoft YaHei" panose="020B0503020204020204" pitchFamily="34" charset="-122"/>
              </a:endParaRP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rPr>
                <a:t>另一方面，</a:t>
              </a:r>
              <a:r>
                <a:rPr lang="zh-CN" altLang="en-US" sz="2000" spc="-5" dirty="0">
                  <a:latin typeface="Microsoft YaHei" panose="020B0503020204020204" pitchFamily="34" charset="-122"/>
                  <a:ea typeface="Microsoft YaHei" panose="020B0503020204020204" pitchFamily="34" charset="-122"/>
                </a:rPr>
                <a:t>管理者的领导艺术、领导风格和由此形成的组织管理文化，对组织的绩效产生着直接或间接的影响。</a:t>
              </a:r>
            </a:p>
          </p:txBody>
        </p:sp>
        <p:sp>
          <p:nvSpPr>
            <p:cNvPr id="7" name="矩形 6">
              <a:extLst>
                <a:ext uri="{FF2B5EF4-FFF2-40B4-BE49-F238E27FC236}">
                  <a16:creationId xmlns:a16="http://schemas.microsoft.com/office/drawing/2014/main" id="{E57CB0E3-0AF7-E308-8C5F-F02693E0B08C}"/>
                </a:ext>
              </a:extLst>
            </p:cNvPr>
            <p:cNvSpPr/>
            <p:nvPr/>
          </p:nvSpPr>
          <p:spPr>
            <a:xfrm>
              <a:off x="1438596" y="1541198"/>
              <a:ext cx="1337398" cy="1256930"/>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r>
                <a:rPr lang="en-US" altLang="zh-CN" sz="2000" b="1" spc="-5" dirty="0">
                  <a:solidFill>
                    <a:srgbClr val="114A65"/>
                  </a:solidFill>
                  <a:latin typeface="Microsoft YaHei" panose="020B0503020204020204" pitchFamily="34" charset="-122"/>
                  <a:ea typeface="Microsoft YaHei" panose="020B0503020204020204" pitchFamily="34" charset="-122"/>
                  <a:cs typeface="Wawati SC"/>
                </a:rPr>
                <a:t>3</a:t>
              </a: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endParaRPr lang="en-US" altLang="zh-CN" sz="2000" b="1" spc="-5" dirty="0">
                <a:solidFill>
                  <a:srgbClr val="114A65"/>
                </a:solidFill>
                <a:latin typeface="Microsoft YaHei" panose="020B0503020204020204" pitchFamily="34" charset="-122"/>
                <a:ea typeface="Microsoft YaHei" panose="020B0503020204020204" pitchFamily="34" charset="-122"/>
                <a:cs typeface="Wawati SC"/>
              </a:endParaRPr>
            </a:p>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组织能力</a:t>
              </a:r>
            </a:p>
          </p:txBody>
        </p:sp>
      </p:grpSp>
      <p:pic>
        <p:nvPicPr>
          <p:cNvPr id="9" name="图片 8" descr="图标&#10;&#10;AI 生成的内容可能不正确。">
            <a:extLst>
              <a:ext uri="{FF2B5EF4-FFF2-40B4-BE49-F238E27FC236}">
                <a16:creationId xmlns:a16="http://schemas.microsoft.com/office/drawing/2014/main" id="{E706E028-4D82-7695-AB51-940CFCFF69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099" y="5099390"/>
            <a:ext cx="1270000" cy="1270000"/>
          </a:xfrm>
          <a:prstGeom prst="rect">
            <a:avLst/>
          </a:prstGeom>
        </p:spPr>
      </p:pic>
    </p:spTree>
    <p:extLst>
      <p:ext uri="{BB962C8B-B14F-4D97-AF65-F5344CB8AC3E}">
        <p14:creationId xmlns:p14="http://schemas.microsoft.com/office/powerpoint/2010/main" val="40292445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9A714-F146-814E-A99A-9909FFC6724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D410C51-622E-51C1-EF9D-8A67E4C2096F}"/>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DB59F150-6B4F-BD6E-B9E9-834981135059}"/>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创新创业者的能力概述</a:t>
            </a:r>
          </a:p>
        </p:txBody>
      </p:sp>
      <p:grpSp>
        <p:nvGrpSpPr>
          <p:cNvPr id="8" name="组合 7">
            <a:extLst>
              <a:ext uri="{FF2B5EF4-FFF2-40B4-BE49-F238E27FC236}">
                <a16:creationId xmlns:a16="http://schemas.microsoft.com/office/drawing/2014/main" id="{BE5867A3-2126-8BFF-CE1B-38565F2C1418}"/>
              </a:ext>
            </a:extLst>
          </p:cNvPr>
          <p:cNvGrpSpPr/>
          <p:nvPr/>
        </p:nvGrpSpPr>
        <p:grpSpPr>
          <a:xfrm>
            <a:off x="660400" y="1663442"/>
            <a:ext cx="11323707" cy="4657845"/>
            <a:chOff x="1438596" y="1541198"/>
            <a:chExt cx="11323707" cy="1259381"/>
          </a:xfrm>
        </p:grpSpPr>
        <p:sp>
          <p:nvSpPr>
            <p:cNvPr id="6" name="任意形状 5">
              <a:extLst>
                <a:ext uri="{FF2B5EF4-FFF2-40B4-BE49-F238E27FC236}">
                  <a16:creationId xmlns:a16="http://schemas.microsoft.com/office/drawing/2014/main" id="{4DCB7FFD-204C-DA9F-375F-D6CEF3EF83D1}"/>
                </a:ext>
              </a:extLst>
            </p:cNvPr>
            <p:cNvSpPr/>
            <p:nvPr/>
          </p:nvSpPr>
          <p:spPr>
            <a:xfrm>
              <a:off x="2775993" y="1554204"/>
              <a:ext cx="9986310" cy="124637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0000" tIns="190500" rIns="36000" bIns="190500" numCol="1" spcCol="1270" anchor="ctr" anchorCtr="0">
              <a:noAutofit/>
            </a:bodyPr>
            <a:lstStyle/>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管理能力与组织能力有着密不可分的联系，但是两者并不等同。</a:t>
              </a:r>
              <a:endParaRPr lang="en-US" altLang="zh-CN" sz="2000" b="1" spc="-5" dirty="0">
                <a:latin typeface="Microsoft YaHei" panose="020B0503020204020204" pitchFamily="34" charset="-122"/>
                <a:ea typeface="Microsoft YaHei" panose="020B0503020204020204" pitchFamily="34" charset="-122"/>
                <a:cs typeface="Wawati SC"/>
              </a:endParaRPr>
            </a:p>
            <a:p>
              <a:pPr indent="457200"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管理能力主要包括四个方面的内容：</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第一，</a:t>
              </a:r>
              <a:r>
                <a:rPr lang="zh-CN" altLang="en-US" sz="2000" spc="-5" dirty="0">
                  <a:latin typeface="Microsoft YaHei" panose="020B0503020204020204" pitchFamily="34" charset="-122"/>
                  <a:ea typeface="Microsoft YaHei" panose="020B0503020204020204" pitchFamily="34" charset="-122"/>
                  <a:cs typeface="Wawati SC"/>
                </a:rPr>
                <a:t>创新创业者必须具备决策能力。这里所说的决策既包括对实现目的的手段的规定，又包括对目的本身的规定。巴纳德将前者称为“机会主义决策”，将后者称为“道德决策”。对于创新创业者来说，道德决策比机会主义决策更加重要。因为它决定了企业的目的，规定了企业的发展方向和经营理念。</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第二，</a:t>
              </a:r>
              <a:r>
                <a:rPr lang="zh-CN" altLang="en-US" sz="2000" spc="-5" dirty="0">
                  <a:latin typeface="Microsoft YaHei" panose="020B0503020204020204" pitchFamily="34" charset="-122"/>
                  <a:ea typeface="Microsoft YaHei" panose="020B0503020204020204" pitchFamily="34" charset="-122"/>
                  <a:cs typeface="Wawati SC"/>
                </a:rPr>
                <a:t>创新创业者必须具备沟通的能力。</a:t>
              </a: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第三，</a:t>
              </a:r>
              <a:r>
                <a:rPr lang="zh-CN" altLang="en-US" sz="2000" spc="-5" dirty="0">
                  <a:latin typeface="Microsoft YaHei" panose="020B0503020204020204" pitchFamily="34" charset="-122"/>
                  <a:ea typeface="Microsoft YaHei" panose="020B0503020204020204" pitchFamily="34" charset="-122"/>
                  <a:cs typeface="Wawati SC"/>
                </a:rPr>
                <a:t>创新创业者必须具备激励能力，通俗地讲，就是善于调动人的积极性。</a:t>
              </a:r>
              <a:endParaRPr lang="en-US" altLang="zh-CN" sz="2000" spc="-5" dirty="0">
                <a:latin typeface="Microsoft YaHei" panose="020B0503020204020204" pitchFamily="34" charset="-122"/>
                <a:ea typeface="Microsoft YaHei" panose="020B0503020204020204" pitchFamily="34" charset="-122"/>
                <a:cs typeface="Wawati SC"/>
              </a:endParaRPr>
            </a:p>
            <a:p>
              <a:pPr indent="457200" defTabSz="2222500">
                <a:lnSpc>
                  <a:spcPct val="150000"/>
                </a:lnSpc>
                <a:spcBef>
                  <a:spcPct val="0"/>
                </a:spcBef>
              </a:pPr>
              <a:r>
                <a:rPr lang="zh-CN" altLang="en-US" sz="2000" b="1" spc="-5" dirty="0">
                  <a:latin typeface="Microsoft YaHei" panose="020B0503020204020204" pitchFamily="34" charset="-122"/>
                  <a:ea typeface="Microsoft YaHei" panose="020B0503020204020204" pitchFamily="34" charset="-122"/>
                  <a:cs typeface="Wawati SC"/>
                </a:rPr>
                <a:t>第四，</a:t>
              </a:r>
              <a:r>
                <a:rPr lang="zh-CN" altLang="en-US" sz="2000" spc="-5" dirty="0">
                  <a:latin typeface="Microsoft YaHei" panose="020B0503020204020204" pitchFamily="34" charset="-122"/>
                  <a:ea typeface="Microsoft YaHei" panose="020B0503020204020204" pitchFamily="34" charset="-122"/>
                  <a:cs typeface="Wawati SC"/>
                </a:rPr>
                <a:t>创新创业者必须具备领导能力。</a:t>
              </a:r>
            </a:p>
          </p:txBody>
        </p:sp>
        <p:sp>
          <p:nvSpPr>
            <p:cNvPr id="7" name="矩形 6">
              <a:extLst>
                <a:ext uri="{FF2B5EF4-FFF2-40B4-BE49-F238E27FC236}">
                  <a16:creationId xmlns:a16="http://schemas.microsoft.com/office/drawing/2014/main" id="{32AC7837-3021-2F94-6FF6-23D31D44A03C}"/>
                </a:ext>
              </a:extLst>
            </p:cNvPr>
            <p:cNvSpPr/>
            <p:nvPr/>
          </p:nvSpPr>
          <p:spPr>
            <a:xfrm>
              <a:off x="1438596" y="1541198"/>
              <a:ext cx="1337398" cy="1256930"/>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r>
                <a:rPr lang="en-US" altLang="zh-CN" sz="2000" b="1" spc="-5" dirty="0">
                  <a:solidFill>
                    <a:srgbClr val="114A65"/>
                  </a:solidFill>
                  <a:latin typeface="Microsoft YaHei" panose="020B0503020204020204" pitchFamily="34" charset="-122"/>
                  <a:ea typeface="Microsoft YaHei" panose="020B0503020204020204" pitchFamily="34" charset="-122"/>
                  <a:cs typeface="Wawati SC"/>
                </a:rPr>
                <a:t>4</a:t>
              </a: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endParaRPr lang="en-US" altLang="zh-CN" sz="2000" b="1" spc="-5" dirty="0">
                <a:solidFill>
                  <a:srgbClr val="114A65"/>
                </a:solidFill>
                <a:latin typeface="Microsoft YaHei" panose="020B0503020204020204" pitchFamily="34" charset="-122"/>
                <a:ea typeface="Microsoft YaHei" panose="020B0503020204020204" pitchFamily="34" charset="-122"/>
                <a:cs typeface="Wawati SC"/>
              </a:endParaRPr>
            </a:p>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管理能力</a:t>
              </a:r>
            </a:p>
          </p:txBody>
        </p:sp>
      </p:grpSp>
      <p:pic>
        <p:nvPicPr>
          <p:cNvPr id="4" name="图片 3" descr="图标&#10;&#10;AI 生成的内容可能不正确。">
            <a:extLst>
              <a:ext uri="{FF2B5EF4-FFF2-40B4-BE49-F238E27FC236}">
                <a16:creationId xmlns:a16="http://schemas.microsoft.com/office/drawing/2014/main" id="{530BBD4C-445F-895F-C028-4861B579BA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586" y="5194558"/>
            <a:ext cx="1171026" cy="867426"/>
          </a:xfrm>
          <a:prstGeom prst="rect">
            <a:avLst/>
          </a:prstGeom>
        </p:spPr>
      </p:pic>
    </p:spTree>
    <p:extLst>
      <p:ext uri="{BB962C8B-B14F-4D97-AF65-F5344CB8AC3E}">
        <p14:creationId xmlns:p14="http://schemas.microsoft.com/office/powerpoint/2010/main" val="15983848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E171A-B9CF-3477-C99B-32085D2D0E3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53B715B-EC73-C698-EC94-D54880FC2BA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AEBFD0A0-BEE8-8782-1566-979449AF8CB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创新创业者的能力概述</a:t>
            </a:r>
          </a:p>
        </p:txBody>
      </p:sp>
      <p:grpSp>
        <p:nvGrpSpPr>
          <p:cNvPr id="8" name="组合 7">
            <a:extLst>
              <a:ext uri="{FF2B5EF4-FFF2-40B4-BE49-F238E27FC236}">
                <a16:creationId xmlns:a16="http://schemas.microsoft.com/office/drawing/2014/main" id="{5E335288-D259-53BF-2DFB-D5CBB682FBE7}"/>
              </a:ext>
            </a:extLst>
          </p:cNvPr>
          <p:cNvGrpSpPr/>
          <p:nvPr/>
        </p:nvGrpSpPr>
        <p:grpSpPr>
          <a:xfrm>
            <a:off x="660400" y="1663442"/>
            <a:ext cx="11323707" cy="4657845"/>
            <a:chOff x="1438596" y="1541198"/>
            <a:chExt cx="11323707" cy="1259381"/>
          </a:xfrm>
        </p:grpSpPr>
        <p:sp>
          <p:nvSpPr>
            <p:cNvPr id="6" name="任意形状 5">
              <a:extLst>
                <a:ext uri="{FF2B5EF4-FFF2-40B4-BE49-F238E27FC236}">
                  <a16:creationId xmlns:a16="http://schemas.microsoft.com/office/drawing/2014/main" id="{9C1CC4FF-3BA5-20C8-6E15-D095D4A7FE93}"/>
                </a:ext>
              </a:extLst>
            </p:cNvPr>
            <p:cNvSpPr/>
            <p:nvPr/>
          </p:nvSpPr>
          <p:spPr>
            <a:xfrm>
              <a:off x="2775993" y="1554204"/>
              <a:ext cx="9986310" cy="1246375"/>
            </a:xfrm>
            <a:custGeom>
              <a:avLst/>
              <a:gdLst>
                <a:gd name="connsiteX0" fmla="*/ 0 w 4465319"/>
                <a:gd name="connsiteY0" fmla="*/ 0 h 1395412"/>
                <a:gd name="connsiteX1" fmla="*/ 4465319 w 4465319"/>
                <a:gd name="connsiteY1" fmla="*/ 0 h 1395412"/>
                <a:gd name="connsiteX2" fmla="*/ 4465319 w 4465319"/>
                <a:gd name="connsiteY2" fmla="*/ 1395412 h 1395412"/>
                <a:gd name="connsiteX3" fmla="*/ 0 w 4465319"/>
                <a:gd name="connsiteY3" fmla="*/ 1395412 h 1395412"/>
                <a:gd name="connsiteX4" fmla="*/ 0 w 4465319"/>
                <a:gd name="connsiteY4" fmla="*/ 0 h 139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19" h="1395412">
                  <a:moveTo>
                    <a:pt x="0" y="0"/>
                  </a:moveTo>
                  <a:lnTo>
                    <a:pt x="4465319" y="0"/>
                  </a:lnTo>
                  <a:lnTo>
                    <a:pt x="4465319" y="1395412"/>
                  </a:lnTo>
                  <a:lnTo>
                    <a:pt x="0" y="1395412"/>
                  </a:lnTo>
                  <a:lnTo>
                    <a:pt x="0" y="0"/>
                  </a:lnTo>
                  <a:close/>
                </a:path>
              </a:pathLst>
            </a:cu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0000" tIns="190500" rIns="36000" bIns="190500" numCol="1" spcCol="1270" anchor="t" anchorCtr="0">
              <a:noAutofit/>
            </a:bodyPr>
            <a:lstStyle/>
            <a:p>
              <a:pPr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人际交往能力是创新创业者不可或缺的能力之一。</a:t>
              </a:r>
              <a:endParaRPr lang="en-US" altLang="zh-CN" sz="2000" spc="-5" dirty="0">
                <a:latin typeface="Microsoft YaHei" panose="020B0503020204020204" pitchFamily="34" charset="-122"/>
                <a:ea typeface="Microsoft YaHei" panose="020B0503020204020204" pitchFamily="34" charset="-122"/>
                <a:cs typeface="Wawati SC"/>
              </a:endParaRPr>
            </a:p>
            <a:p>
              <a:pPr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人际交往能力强的人，能够尽快与各界人士建立相互信赖的关系。</a:t>
              </a:r>
              <a:endParaRPr lang="en-US" altLang="zh-CN" sz="2000" spc="-5" dirty="0">
                <a:latin typeface="Microsoft YaHei" panose="020B0503020204020204" pitchFamily="34" charset="-122"/>
                <a:ea typeface="Microsoft YaHei" panose="020B0503020204020204" pitchFamily="34" charset="-122"/>
                <a:cs typeface="Wawati SC"/>
              </a:endParaRPr>
            </a:p>
            <a:p>
              <a:pPr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如果可以在关系网络中穿梭自如，就有可能获取更多的信息，解决别人难以解决的问题，从而大大提高工作效率。</a:t>
              </a:r>
              <a:endParaRPr lang="en-US" altLang="zh-CN" sz="2000" spc="-5" dirty="0">
                <a:latin typeface="Microsoft YaHei" panose="020B0503020204020204" pitchFamily="34" charset="-122"/>
                <a:ea typeface="Microsoft YaHei" panose="020B0503020204020204" pitchFamily="34" charset="-122"/>
                <a:cs typeface="Wawati SC"/>
              </a:endParaRPr>
            </a:p>
            <a:p>
              <a:pPr defTabSz="2222500">
                <a:lnSpc>
                  <a:spcPct val="150000"/>
                </a:lnSpc>
                <a:spcBef>
                  <a:spcPct val="0"/>
                </a:spcBef>
              </a:pPr>
              <a:r>
                <a:rPr lang="zh-CN" altLang="en-US" sz="2000" spc="-5" dirty="0">
                  <a:latin typeface="Microsoft YaHei" panose="020B0503020204020204" pitchFamily="34" charset="-122"/>
                  <a:ea typeface="Microsoft YaHei" panose="020B0503020204020204" pitchFamily="34" charset="-122"/>
                  <a:cs typeface="Wawati SC"/>
                </a:rPr>
                <a:t>一个成功的创新创业者或将来能够成功创新创业的人必定是一个有着良好人际关系的人。纵观世界上成功的创新创业者，其中作为社交家活跃在国际舞台上的大有人在，而厌恶社交、却能取得事业成功的创新创业者寥寥无几。</a:t>
              </a:r>
            </a:p>
            <a:p>
              <a:pPr defTabSz="2222500">
                <a:lnSpc>
                  <a:spcPct val="150000"/>
                </a:lnSpc>
                <a:spcBef>
                  <a:spcPct val="0"/>
                </a:spcBef>
              </a:pPr>
              <a:endParaRPr lang="zh-CN" altLang="en-US" sz="2000" spc="-5" dirty="0">
                <a:latin typeface="Microsoft YaHei" panose="020B0503020204020204" pitchFamily="34" charset="-122"/>
                <a:ea typeface="Microsoft YaHei" panose="020B0503020204020204" pitchFamily="34" charset="-122"/>
                <a:cs typeface="Wawati SC"/>
              </a:endParaRPr>
            </a:p>
          </p:txBody>
        </p:sp>
        <p:sp>
          <p:nvSpPr>
            <p:cNvPr id="7" name="矩形 6">
              <a:extLst>
                <a:ext uri="{FF2B5EF4-FFF2-40B4-BE49-F238E27FC236}">
                  <a16:creationId xmlns:a16="http://schemas.microsoft.com/office/drawing/2014/main" id="{F67399E4-E425-4635-35AE-2044D4D1F668}"/>
                </a:ext>
              </a:extLst>
            </p:cNvPr>
            <p:cNvSpPr/>
            <p:nvPr/>
          </p:nvSpPr>
          <p:spPr>
            <a:xfrm>
              <a:off x="1438596" y="1541198"/>
              <a:ext cx="1337398" cy="1256930"/>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r>
                <a:rPr lang="en-US" altLang="zh-CN" sz="2000" b="1" spc="-5" dirty="0">
                  <a:solidFill>
                    <a:srgbClr val="114A65"/>
                  </a:solidFill>
                  <a:latin typeface="Microsoft YaHei" panose="020B0503020204020204" pitchFamily="34" charset="-122"/>
                  <a:ea typeface="Microsoft YaHei" panose="020B0503020204020204" pitchFamily="34" charset="-122"/>
                  <a:cs typeface="Wawati SC"/>
                </a:rPr>
                <a:t>5</a:t>
              </a: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a:t>
              </a:r>
              <a:endParaRPr lang="en-US" altLang="zh-CN" sz="2000" b="1" spc="-5" dirty="0">
                <a:solidFill>
                  <a:srgbClr val="114A65"/>
                </a:solidFill>
                <a:latin typeface="Microsoft YaHei" panose="020B0503020204020204" pitchFamily="34" charset="-122"/>
                <a:ea typeface="Microsoft YaHei" panose="020B0503020204020204" pitchFamily="34" charset="-122"/>
                <a:cs typeface="Wawati SC"/>
              </a:endParaRPr>
            </a:p>
            <a:p>
              <a:pPr algn="ctr"/>
              <a:r>
                <a:rPr lang="zh-CN" altLang="en-US" sz="2000" b="1" spc="-5" dirty="0">
                  <a:solidFill>
                    <a:srgbClr val="114A65"/>
                  </a:solidFill>
                  <a:latin typeface="Microsoft YaHei" panose="020B0503020204020204" pitchFamily="34" charset="-122"/>
                  <a:ea typeface="Microsoft YaHei" panose="020B0503020204020204" pitchFamily="34" charset="-122"/>
                  <a:cs typeface="Wawati SC"/>
                </a:rPr>
                <a:t>社交能力</a:t>
              </a:r>
            </a:p>
          </p:txBody>
        </p:sp>
      </p:grpSp>
      <p:pic>
        <p:nvPicPr>
          <p:cNvPr id="4" name="图片 3" descr="黑暗中的灯光&#10;&#10;AI 生成的内容可能不正确。">
            <a:extLst>
              <a:ext uri="{FF2B5EF4-FFF2-40B4-BE49-F238E27FC236}">
                <a16:creationId xmlns:a16="http://schemas.microsoft.com/office/drawing/2014/main" id="{B303A919-2E18-E3C3-A458-13F5B63B87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93126" y="4835372"/>
            <a:ext cx="1471945" cy="1471945"/>
          </a:xfrm>
          <a:prstGeom prst="rect">
            <a:avLst/>
          </a:prstGeom>
        </p:spPr>
      </p:pic>
    </p:spTree>
    <p:extLst>
      <p:ext uri="{BB962C8B-B14F-4D97-AF65-F5344CB8AC3E}">
        <p14:creationId xmlns:p14="http://schemas.microsoft.com/office/powerpoint/2010/main" val="28275896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8E7B2-5E82-4351-5408-C5C2D90855F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0D39F59-EB84-8EA3-CCD2-3DFC3504588A}"/>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2.3.2</a:t>
            </a:r>
            <a:r>
              <a:rPr lang="zh-CN" altLang="en-US" sz="3200" dirty="0">
                <a:solidFill>
                  <a:schemeClr val="tx1"/>
                </a:solidFill>
                <a:latin typeface="Microsoft YaHei" panose="020B0503020204020204" pitchFamily="34" charset="-122"/>
                <a:ea typeface="Microsoft YaHei" panose="020B0503020204020204" pitchFamily="34" charset="-122"/>
              </a:rPr>
              <a:t>创新创业者的能力</a:t>
            </a:r>
          </a:p>
        </p:txBody>
      </p:sp>
      <p:sp>
        <p:nvSpPr>
          <p:cNvPr id="124" name="文本框 123">
            <a:extLst>
              <a:ext uri="{FF2B5EF4-FFF2-40B4-BE49-F238E27FC236}">
                <a16:creationId xmlns:a16="http://schemas.microsoft.com/office/drawing/2014/main" id="{2AA2E706-12CC-2359-699C-E233078D7AA4}"/>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创新创业者能力的培养和提升</a:t>
            </a:r>
          </a:p>
        </p:txBody>
      </p:sp>
      <p:grpSp>
        <p:nvGrpSpPr>
          <p:cNvPr id="14" name="组合 13">
            <a:extLst>
              <a:ext uri="{FF2B5EF4-FFF2-40B4-BE49-F238E27FC236}">
                <a16:creationId xmlns:a16="http://schemas.microsoft.com/office/drawing/2014/main" id="{CCAAAF6A-0495-977E-3B7C-841DF5266305}"/>
              </a:ext>
            </a:extLst>
          </p:cNvPr>
          <p:cNvGrpSpPr/>
          <p:nvPr/>
        </p:nvGrpSpPr>
        <p:grpSpPr>
          <a:xfrm>
            <a:off x="79798" y="1811626"/>
            <a:ext cx="12112202" cy="4526529"/>
            <a:chOff x="312533" y="1811626"/>
            <a:chExt cx="12112202" cy="4526529"/>
          </a:xfrm>
        </p:grpSpPr>
        <p:grpSp>
          <p:nvGrpSpPr>
            <p:cNvPr id="7" name="组合 6">
              <a:extLst>
                <a:ext uri="{FF2B5EF4-FFF2-40B4-BE49-F238E27FC236}">
                  <a16:creationId xmlns:a16="http://schemas.microsoft.com/office/drawing/2014/main" id="{6457EC49-7CEB-9955-BDF8-096EC5B2C63C}"/>
                </a:ext>
              </a:extLst>
            </p:cNvPr>
            <p:cNvGrpSpPr/>
            <p:nvPr/>
          </p:nvGrpSpPr>
          <p:grpSpPr>
            <a:xfrm>
              <a:off x="312533" y="1811626"/>
              <a:ext cx="8589817" cy="4526529"/>
              <a:chOff x="3832735" y="1881809"/>
              <a:chExt cx="4526529" cy="4526529"/>
            </a:xfrm>
          </p:grpSpPr>
          <p:sp>
            <p:nvSpPr>
              <p:cNvPr id="8" name="十字箭头 7">
                <a:extLst>
                  <a:ext uri="{FF2B5EF4-FFF2-40B4-BE49-F238E27FC236}">
                    <a16:creationId xmlns:a16="http://schemas.microsoft.com/office/drawing/2014/main" id="{5DC92A04-BB26-F18F-3D3D-B755F9FD782D}"/>
                  </a:ext>
                </a:extLst>
              </p:cNvPr>
              <p:cNvSpPr/>
              <p:nvPr/>
            </p:nvSpPr>
            <p:spPr>
              <a:xfrm>
                <a:off x="3832735" y="1881809"/>
                <a:ext cx="4526529" cy="4526529"/>
              </a:xfrm>
              <a:prstGeom prst="quadArrow">
                <a:avLst>
                  <a:gd name="adj1" fmla="val 2000"/>
                  <a:gd name="adj2" fmla="val 4000"/>
                  <a:gd name="adj3" fmla="val 5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algn="ctr"/>
                <a:endParaRPr lang="zh-CN" altLang="en-US">
                  <a:latin typeface="Microsoft YaHei" panose="020B0503020204020204" pitchFamily="34" charset="-122"/>
                  <a:ea typeface="Microsoft YaHei" panose="020B0503020204020204" pitchFamily="34" charset="-122"/>
                </a:endParaRPr>
              </a:p>
            </p:txBody>
          </p:sp>
          <p:sp>
            <p:nvSpPr>
              <p:cNvPr id="9" name="任意形状 8">
                <a:extLst>
                  <a:ext uri="{FF2B5EF4-FFF2-40B4-BE49-F238E27FC236}">
                    <a16:creationId xmlns:a16="http://schemas.microsoft.com/office/drawing/2014/main" id="{3B738A11-0295-5E44-F6C6-8A1E282D647A}"/>
                  </a:ext>
                </a:extLst>
              </p:cNvPr>
              <p:cNvSpPr/>
              <p:nvPr/>
            </p:nvSpPr>
            <p:spPr>
              <a:xfrm>
                <a:off x="4126959" y="2176033"/>
                <a:ext cx="1810611" cy="1810611"/>
              </a:xfrm>
              <a:custGeom>
                <a:avLst/>
                <a:gdLst>
                  <a:gd name="connsiteX0" fmla="*/ 0 w 1810611"/>
                  <a:gd name="connsiteY0" fmla="*/ 301775 h 1810611"/>
                  <a:gd name="connsiteX1" fmla="*/ 301775 w 1810611"/>
                  <a:gd name="connsiteY1" fmla="*/ 0 h 1810611"/>
                  <a:gd name="connsiteX2" fmla="*/ 1508836 w 1810611"/>
                  <a:gd name="connsiteY2" fmla="*/ 0 h 1810611"/>
                  <a:gd name="connsiteX3" fmla="*/ 1810611 w 1810611"/>
                  <a:gd name="connsiteY3" fmla="*/ 301775 h 1810611"/>
                  <a:gd name="connsiteX4" fmla="*/ 1810611 w 1810611"/>
                  <a:gd name="connsiteY4" fmla="*/ 1508836 h 1810611"/>
                  <a:gd name="connsiteX5" fmla="*/ 1508836 w 1810611"/>
                  <a:gd name="connsiteY5" fmla="*/ 1810611 h 1810611"/>
                  <a:gd name="connsiteX6" fmla="*/ 301775 w 1810611"/>
                  <a:gd name="connsiteY6" fmla="*/ 1810611 h 1810611"/>
                  <a:gd name="connsiteX7" fmla="*/ 0 w 1810611"/>
                  <a:gd name="connsiteY7" fmla="*/ 1508836 h 1810611"/>
                  <a:gd name="connsiteX8" fmla="*/ 0 w 1810611"/>
                  <a:gd name="connsiteY8" fmla="*/ 301775 h 181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0611" h="1810611">
                    <a:moveTo>
                      <a:pt x="0" y="301775"/>
                    </a:moveTo>
                    <a:cubicBezTo>
                      <a:pt x="0" y="135109"/>
                      <a:pt x="135109" y="0"/>
                      <a:pt x="301775" y="0"/>
                    </a:cubicBezTo>
                    <a:lnTo>
                      <a:pt x="1508836" y="0"/>
                    </a:lnTo>
                    <a:cubicBezTo>
                      <a:pt x="1675502" y="0"/>
                      <a:pt x="1810611" y="135109"/>
                      <a:pt x="1810611" y="301775"/>
                    </a:cubicBezTo>
                    <a:lnTo>
                      <a:pt x="1810611" y="1508836"/>
                    </a:lnTo>
                    <a:cubicBezTo>
                      <a:pt x="1810611" y="1675502"/>
                      <a:pt x="1675502" y="1810611"/>
                      <a:pt x="1508836" y="1810611"/>
                    </a:cubicBezTo>
                    <a:lnTo>
                      <a:pt x="301775" y="1810611"/>
                    </a:lnTo>
                    <a:cubicBezTo>
                      <a:pt x="135109" y="1810611"/>
                      <a:pt x="0" y="1675502"/>
                      <a:pt x="0" y="1508836"/>
                    </a:cubicBezTo>
                    <a:lnTo>
                      <a:pt x="0" y="301775"/>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altLang="zh-CN" sz="2400" b="1" kern="1200" dirty="0">
                    <a:latin typeface="Microsoft YaHei" panose="020B0503020204020204" pitchFamily="34" charset="-122"/>
                    <a:ea typeface="Microsoft YaHei" panose="020B0503020204020204" pitchFamily="34" charset="-122"/>
                  </a:rPr>
                  <a:t>1</a:t>
                </a:r>
                <a:endParaRPr lang="zh-CN" altLang="en-US" sz="2400" b="1" kern="1200" dirty="0">
                  <a:latin typeface="Microsoft YaHei" panose="020B0503020204020204" pitchFamily="34" charset="-122"/>
                  <a:ea typeface="Microsoft YaHei" panose="020B0503020204020204" pitchFamily="34" charset="-122"/>
                </a:endParaRPr>
              </a:p>
              <a:p>
                <a:pPr marL="228600" lvl="1" indent="-228600" algn="ctr" defTabSz="889000">
                  <a:lnSpc>
                    <a:spcPct val="90000"/>
                  </a:lnSpc>
                  <a:spcBef>
                    <a:spcPct val="0"/>
                  </a:spcBef>
                  <a:spcAft>
                    <a:spcPct val="15000"/>
                  </a:spcAft>
                  <a:buNone/>
                </a:pPr>
                <a:r>
                  <a:rPr kumimoji="1" lang="zh-CN" altLang="en-US" sz="2000" b="1" kern="1200" dirty="0">
                    <a:latin typeface="Microsoft YaHei" panose="020B0503020204020204" pitchFamily="34" charset="-122"/>
                    <a:ea typeface="Microsoft YaHei" panose="020B0503020204020204" pitchFamily="34" charset="-122"/>
                  </a:rPr>
                  <a:t>充分利用专业教育资源</a:t>
                </a:r>
                <a:endParaRPr lang="zh-CN" altLang="en-US" sz="2000" b="1" kern="1200" dirty="0">
                  <a:latin typeface="Microsoft YaHei" panose="020B0503020204020204" pitchFamily="34" charset="-122"/>
                  <a:ea typeface="Microsoft YaHei" panose="020B0503020204020204" pitchFamily="34" charset="-122"/>
                </a:endParaRPr>
              </a:p>
            </p:txBody>
          </p:sp>
          <p:sp>
            <p:nvSpPr>
              <p:cNvPr id="10" name="任意形状 9">
                <a:extLst>
                  <a:ext uri="{FF2B5EF4-FFF2-40B4-BE49-F238E27FC236}">
                    <a16:creationId xmlns:a16="http://schemas.microsoft.com/office/drawing/2014/main" id="{5DDA3E00-C8F7-B29F-D281-0F2B6B209723}"/>
                  </a:ext>
                </a:extLst>
              </p:cNvPr>
              <p:cNvSpPr/>
              <p:nvPr/>
            </p:nvSpPr>
            <p:spPr>
              <a:xfrm>
                <a:off x="6254428" y="2176033"/>
                <a:ext cx="1810611" cy="1810611"/>
              </a:xfrm>
              <a:custGeom>
                <a:avLst/>
                <a:gdLst>
                  <a:gd name="connsiteX0" fmla="*/ 0 w 1810611"/>
                  <a:gd name="connsiteY0" fmla="*/ 301775 h 1810611"/>
                  <a:gd name="connsiteX1" fmla="*/ 301775 w 1810611"/>
                  <a:gd name="connsiteY1" fmla="*/ 0 h 1810611"/>
                  <a:gd name="connsiteX2" fmla="*/ 1508836 w 1810611"/>
                  <a:gd name="connsiteY2" fmla="*/ 0 h 1810611"/>
                  <a:gd name="connsiteX3" fmla="*/ 1810611 w 1810611"/>
                  <a:gd name="connsiteY3" fmla="*/ 301775 h 1810611"/>
                  <a:gd name="connsiteX4" fmla="*/ 1810611 w 1810611"/>
                  <a:gd name="connsiteY4" fmla="*/ 1508836 h 1810611"/>
                  <a:gd name="connsiteX5" fmla="*/ 1508836 w 1810611"/>
                  <a:gd name="connsiteY5" fmla="*/ 1810611 h 1810611"/>
                  <a:gd name="connsiteX6" fmla="*/ 301775 w 1810611"/>
                  <a:gd name="connsiteY6" fmla="*/ 1810611 h 1810611"/>
                  <a:gd name="connsiteX7" fmla="*/ 0 w 1810611"/>
                  <a:gd name="connsiteY7" fmla="*/ 1508836 h 1810611"/>
                  <a:gd name="connsiteX8" fmla="*/ 0 w 1810611"/>
                  <a:gd name="connsiteY8" fmla="*/ 301775 h 181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0611" h="1810611">
                    <a:moveTo>
                      <a:pt x="0" y="301775"/>
                    </a:moveTo>
                    <a:cubicBezTo>
                      <a:pt x="0" y="135109"/>
                      <a:pt x="135109" y="0"/>
                      <a:pt x="301775" y="0"/>
                    </a:cubicBezTo>
                    <a:lnTo>
                      <a:pt x="1508836" y="0"/>
                    </a:lnTo>
                    <a:cubicBezTo>
                      <a:pt x="1675502" y="0"/>
                      <a:pt x="1810611" y="135109"/>
                      <a:pt x="1810611" y="301775"/>
                    </a:cubicBezTo>
                    <a:lnTo>
                      <a:pt x="1810611" y="1508836"/>
                    </a:lnTo>
                    <a:cubicBezTo>
                      <a:pt x="1810611" y="1675502"/>
                      <a:pt x="1675502" y="1810611"/>
                      <a:pt x="1508836" y="1810611"/>
                    </a:cubicBezTo>
                    <a:lnTo>
                      <a:pt x="301775" y="1810611"/>
                    </a:lnTo>
                    <a:cubicBezTo>
                      <a:pt x="135109" y="1810611"/>
                      <a:pt x="0" y="1675502"/>
                      <a:pt x="0" y="1508836"/>
                    </a:cubicBezTo>
                    <a:lnTo>
                      <a:pt x="0" y="301775"/>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1600200">
                  <a:lnSpc>
                    <a:spcPct val="90000"/>
                  </a:lnSpc>
                  <a:spcBef>
                    <a:spcPct val="0"/>
                  </a:spcBef>
                  <a:spcAft>
                    <a:spcPct val="35000"/>
                  </a:spcAft>
                </a:pPr>
                <a:r>
                  <a:rPr lang="en-US" altLang="zh-CN" sz="2400" b="1" dirty="0">
                    <a:latin typeface="Microsoft YaHei" panose="020B0503020204020204" pitchFamily="34" charset="-122"/>
                    <a:ea typeface="Microsoft YaHei" panose="020B0503020204020204" pitchFamily="34" charset="-122"/>
                  </a:rPr>
                  <a:t>2</a:t>
                </a:r>
                <a:endParaRPr lang="zh-CN" altLang="en-US" sz="2400" b="1" dirty="0">
                  <a:latin typeface="Microsoft YaHei" panose="020B0503020204020204" pitchFamily="34" charset="-122"/>
                  <a:ea typeface="Microsoft YaHei" panose="020B0503020204020204" pitchFamily="34" charset="-122"/>
                </a:endParaRPr>
              </a:p>
              <a:p>
                <a:pPr marL="228600" lvl="1" indent="-228600" algn="ctr" defTabSz="889000">
                  <a:lnSpc>
                    <a:spcPct val="90000"/>
                  </a:lnSpc>
                  <a:spcBef>
                    <a:spcPct val="0"/>
                  </a:spcBef>
                  <a:spcAft>
                    <a:spcPct val="15000"/>
                  </a:spcAft>
                </a:pPr>
                <a:r>
                  <a:rPr kumimoji="1" lang="zh-CN" altLang="en-US" sz="2000" b="1" dirty="0">
                    <a:latin typeface="Microsoft YaHei" panose="020B0503020204020204" pitchFamily="34" charset="-122"/>
                    <a:ea typeface="Microsoft YaHei" panose="020B0503020204020204" pitchFamily="34" charset="-122"/>
                  </a:rPr>
                  <a:t>充分利用通识教育资源</a:t>
                </a:r>
              </a:p>
            </p:txBody>
          </p:sp>
          <p:sp>
            <p:nvSpPr>
              <p:cNvPr id="11" name="任意形状 10">
                <a:extLst>
                  <a:ext uri="{FF2B5EF4-FFF2-40B4-BE49-F238E27FC236}">
                    <a16:creationId xmlns:a16="http://schemas.microsoft.com/office/drawing/2014/main" id="{A95A8BCC-9EA3-164E-F3D3-E2CF6C3CD042}"/>
                  </a:ext>
                </a:extLst>
              </p:cNvPr>
              <p:cNvSpPr/>
              <p:nvPr/>
            </p:nvSpPr>
            <p:spPr>
              <a:xfrm>
                <a:off x="4126959" y="4303502"/>
                <a:ext cx="1810611" cy="1810611"/>
              </a:xfrm>
              <a:custGeom>
                <a:avLst/>
                <a:gdLst>
                  <a:gd name="connsiteX0" fmla="*/ 0 w 1810611"/>
                  <a:gd name="connsiteY0" fmla="*/ 301775 h 1810611"/>
                  <a:gd name="connsiteX1" fmla="*/ 301775 w 1810611"/>
                  <a:gd name="connsiteY1" fmla="*/ 0 h 1810611"/>
                  <a:gd name="connsiteX2" fmla="*/ 1508836 w 1810611"/>
                  <a:gd name="connsiteY2" fmla="*/ 0 h 1810611"/>
                  <a:gd name="connsiteX3" fmla="*/ 1810611 w 1810611"/>
                  <a:gd name="connsiteY3" fmla="*/ 301775 h 1810611"/>
                  <a:gd name="connsiteX4" fmla="*/ 1810611 w 1810611"/>
                  <a:gd name="connsiteY4" fmla="*/ 1508836 h 1810611"/>
                  <a:gd name="connsiteX5" fmla="*/ 1508836 w 1810611"/>
                  <a:gd name="connsiteY5" fmla="*/ 1810611 h 1810611"/>
                  <a:gd name="connsiteX6" fmla="*/ 301775 w 1810611"/>
                  <a:gd name="connsiteY6" fmla="*/ 1810611 h 1810611"/>
                  <a:gd name="connsiteX7" fmla="*/ 0 w 1810611"/>
                  <a:gd name="connsiteY7" fmla="*/ 1508836 h 1810611"/>
                  <a:gd name="connsiteX8" fmla="*/ 0 w 1810611"/>
                  <a:gd name="connsiteY8" fmla="*/ 301775 h 181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0611" h="1810611">
                    <a:moveTo>
                      <a:pt x="0" y="301775"/>
                    </a:moveTo>
                    <a:cubicBezTo>
                      <a:pt x="0" y="135109"/>
                      <a:pt x="135109" y="0"/>
                      <a:pt x="301775" y="0"/>
                    </a:cubicBezTo>
                    <a:lnTo>
                      <a:pt x="1508836" y="0"/>
                    </a:lnTo>
                    <a:cubicBezTo>
                      <a:pt x="1675502" y="0"/>
                      <a:pt x="1810611" y="135109"/>
                      <a:pt x="1810611" y="301775"/>
                    </a:cubicBezTo>
                    <a:lnTo>
                      <a:pt x="1810611" y="1508836"/>
                    </a:lnTo>
                    <a:cubicBezTo>
                      <a:pt x="1810611" y="1675502"/>
                      <a:pt x="1675502" y="1810611"/>
                      <a:pt x="1508836" y="1810611"/>
                    </a:cubicBezTo>
                    <a:lnTo>
                      <a:pt x="301775" y="1810611"/>
                    </a:lnTo>
                    <a:cubicBezTo>
                      <a:pt x="135109" y="1810611"/>
                      <a:pt x="0" y="1675502"/>
                      <a:pt x="0" y="1508836"/>
                    </a:cubicBezTo>
                    <a:lnTo>
                      <a:pt x="0" y="301775"/>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1600200">
                  <a:lnSpc>
                    <a:spcPct val="90000"/>
                  </a:lnSpc>
                  <a:spcBef>
                    <a:spcPct val="0"/>
                  </a:spcBef>
                  <a:spcAft>
                    <a:spcPct val="35000"/>
                  </a:spcAft>
                </a:pPr>
                <a:r>
                  <a:rPr lang="en-US" altLang="zh-CN" sz="2400" b="1" dirty="0">
                    <a:latin typeface="Microsoft YaHei" panose="020B0503020204020204" pitchFamily="34" charset="-122"/>
                    <a:ea typeface="Microsoft YaHei" panose="020B0503020204020204" pitchFamily="34" charset="-122"/>
                  </a:rPr>
                  <a:t>3</a:t>
                </a:r>
                <a:endParaRPr lang="zh-CN" altLang="en-US" sz="2400" b="1" dirty="0">
                  <a:latin typeface="Microsoft YaHei" panose="020B0503020204020204" pitchFamily="34" charset="-122"/>
                  <a:ea typeface="Microsoft YaHei" panose="020B0503020204020204" pitchFamily="34" charset="-122"/>
                </a:endParaRPr>
              </a:p>
              <a:p>
                <a:pPr marL="228600" lvl="1" indent="-228600" algn="ctr" defTabSz="889000">
                  <a:lnSpc>
                    <a:spcPct val="90000"/>
                  </a:lnSpc>
                  <a:spcBef>
                    <a:spcPct val="0"/>
                  </a:spcBef>
                  <a:spcAft>
                    <a:spcPct val="15000"/>
                  </a:spcAft>
                </a:pPr>
                <a:r>
                  <a:rPr kumimoji="1" lang="zh-CN" altLang="en-US" sz="2000" b="1" dirty="0">
                    <a:latin typeface="Microsoft YaHei" panose="020B0503020204020204" pitchFamily="34" charset="-122"/>
                    <a:ea typeface="Microsoft YaHei" panose="020B0503020204020204" pitchFamily="34" charset="-122"/>
                  </a:rPr>
                  <a:t>充分利用第二课堂资源</a:t>
                </a:r>
              </a:p>
            </p:txBody>
          </p:sp>
          <p:sp>
            <p:nvSpPr>
              <p:cNvPr id="12" name="任意形状 11">
                <a:extLst>
                  <a:ext uri="{FF2B5EF4-FFF2-40B4-BE49-F238E27FC236}">
                    <a16:creationId xmlns:a16="http://schemas.microsoft.com/office/drawing/2014/main" id="{79ABFA06-DFA2-9B9B-CAD1-5E80366CCB3C}"/>
                  </a:ext>
                </a:extLst>
              </p:cNvPr>
              <p:cNvSpPr/>
              <p:nvPr/>
            </p:nvSpPr>
            <p:spPr>
              <a:xfrm>
                <a:off x="6254428" y="4303502"/>
                <a:ext cx="1810611" cy="1810611"/>
              </a:xfrm>
              <a:custGeom>
                <a:avLst/>
                <a:gdLst>
                  <a:gd name="connsiteX0" fmla="*/ 0 w 1810611"/>
                  <a:gd name="connsiteY0" fmla="*/ 301775 h 1810611"/>
                  <a:gd name="connsiteX1" fmla="*/ 301775 w 1810611"/>
                  <a:gd name="connsiteY1" fmla="*/ 0 h 1810611"/>
                  <a:gd name="connsiteX2" fmla="*/ 1508836 w 1810611"/>
                  <a:gd name="connsiteY2" fmla="*/ 0 h 1810611"/>
                  <a:gd name="connsiteX3" fmla="*/ 1810611 w 1810611"/>
                  <a:gd name="connsiteY3" fmla="*/ 301775 h 1810611"/>
                  <a:gd name="connsiteX4" fmla="*/ 1810611 w 1810611"/>
                  <a:gd name="connsiteY4" fmla="*/ 1508836 h 1810611"/>
                  <a:gd name="connsiteX5" fmla="*/ 1508836 w 1810611"/>
                  <a:gd name="connsiteY5" fmla="*/ 1810611 h 1810611"/>
                  <a:gd name="connsiteX6" fmla="*/ 301775 w 1810611"/>
                  <a:gd name="connsiteY6" fmla="*/ 1810611 h 1810611"/>
                  <a:gd name="connsiteX7" fmla="*/ 0 w 1810611"/>
                  <a:gd name="connsiteY7" fmla="*/ 1508836 h 1810611"/>
                  <a:gd name="connsiteX8" fmla="*/ 0 w 1810611"/>
                  <a:gd name="connsiteY8" fmla="*/ 301775 h 181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0611" h="1810611">
                    <a:moveTo>
                      <a:pt x="0" y="301775"/>
                    </a:moveTo>
                    <a:cubicBezTo>
                      <a:pt x="0" y="135109"/>
                      <a:pt x="135109" y="0"/>
                      <a:pt x="301775" y="0"/>
                    </a:cubicBezTo>
                    <a:lnTo>
                      <a:pt x="1508836" y="0"/>
                    </a:lnTo>
                    <a:cubicBezTo>
                      <a:pt x="1675502" y="0"/>
                      <a:pt x="1810611" y="135109"/>
                      <a:pt x="1810611" y="301775"/>
                    </a:cubicBezTo>
                    <a:lnTo>
                      <a:pt x="1810611" y="1508836"/>
                    </a:lnTo>
                    <a:cubicBezTo>
                      <a:pt x="1810611" y="1675502"/>
                      <a:pt x="1675502" y="1810611"/>
                      <a:pt x="1508836" y="1810611"/>
                    </a:cubicBezTo>
                    <a:lnTo>
                      <a:pt x="301775" y="1810611"/>
                    </a:lnTo>
                    <a:cubicBezTo>
                      <a:pt x="135109" y="1810611"/>
                      <a:pt x="0" y="1675502"/>
                      <a:pt x="0" y="1508836"/>
                    </a:cubicBezTo>
                    <a:lnTo>
                      <a:pt x="0" y="301775"/>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1600200">
                  <a:lnSpc>
                    <a:spcPct val="90000"/>
                  </a:lnSpc>
                  <a:spcBef>
                    <a:spcPct val="0"/>
                  </a:spcBef>
                  <a:spcAft>
                    <a:spcPct val="35000"/>
                  </a:spcAft>
                </a:pPr>
                <a:r>
                  <a:rPr lang="en-US" altLang="zh-CN" sz="2400" b="1" dirty="0">
                    <a:latin typeface="Microsoft YaHei" panose="020B0503020204020204" pitchFamily="34" charset="-122"/>
                    <a:ea typeface="Microsoft YaHei" panose="020B0503020204020204" pitchFamily="34" charset="-122"/>
                  </a:rPr>
                  <a:t>4</a:t>
                </a:r>
                <a:endParaRPr lang="zh-CN" altLang="en-US" sz="2400" b="1" dirty="0">
                  <a:latin typeface="Microsoft YaHei" panose="020B0503020204020204" pitchFamily="34" charset="-122"/>
                  <a:ea typeface="Microsoft YaHei" panose="020B0503020204020204" pitchFamily="34" charset="-122"/>
                </a:endParaRPr>
              </a:p>
              <a:p>
                <a:pPr marL="228600" lvl="1" indent="-228600" algn="ctr" defTabSz="889000">
                  <a:lnSpc>
                    <a:spcPct val="90000"/>
                  </a:lnSpc>
                  <a:spcBef>
                    <a:spcPct val="0"/>
                  </a:spcBef>
                  <a:spcAft>
                    <a:spcPct val="15000"/>
                  </a:spcAft>
                </a:pPr>
                <a:r>
                  <a:rPr kumimoji="1" lang="zh-CN" altLang="en-US" sz="2000" b="1" dirty="0">
                    <a:latin typeface="Microsoft YaHei" panose="020B0503020204020204" pitchFamily="34" charset="-122"/>
                    <a:ea typeface="Microsoft YaHei" panose="020B0503020204020204" pitchFamily="34" charset="-122"/>
                  </a:rPr>
                  <a:t>开展创新创业实践</a:t>
                </a:r>
              </a:p>
            </p:txBody>
          </p:sp>
        </p:grpSp>
        <p:sp>
          <p:nvSpPr>
            <p:cNvPr id="13" name="矩形 12">
              <a:extLst>
                <a:ext uri="{FF2B5EF4-FFF2-40B4-BE49-F238E27FC236}">
                  <a16:creationId xmlns:a16="http://schemas.microsoft.com/office/drawing/2014/main" id="{1DD10FC3-D6AB-F216-CE86-A736371F96EB}"/>
                </a:ext>
              </a:extLst>
            </p:cNvPr>
            <p:cNvSpPr>
              <a:spLocks noChangeAspect="1"/>
            </p:cNvSpPr>
            <p:nvPr/>
          </p:nvSpPr>
          <p:spPr>
            <a:xfrm>
              <a:off x="8645217" y="2255781"/>
              <a:ext cx="3779518" cy="3638218"/>
            </a:xfrm>
            <a:prstGeom prst="rect">
              <a:avLst/>
            </a:prstGeom>
            <a:blipFill dpi="0" rotWithShape="1">
              <a:blip r:embed="rId2" cstate="screen">
                <a:extLst>
                  <a:ext uri="{28A0092B-C50C-407E-A947-70E740481C1C}">
                    <a14:useLocalDpi xmlns:a14="http://schemas.microsoft.com/office/drawing/2010/main"/>
                  </a:ext>
                </a:extLst>
              </a:blip>
              <a:srcRect/>
              <a:stretch>
                <a:fillRect t="-5430" b="-15080"/>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15888533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7B3C-8CF3-B850-EE29-DB012A3E56ED}"/>
            </a:ext>
          </a:extLst>
        </p:cNvPr>
        <p:cNvGrpSpPr/>
        <p:nvPr/>
      </p:nvGrpSpPr>
      <p:grpSpPr>
        <a:xfrm>
          <a:off x="0" y="0"/>
          <a:ext cx="0" cy="0"/>
          <a:chOff x="0" y="0"/>
          <a:chExt cx="0" cy="0"/>
        </a:xfrm>
      </p:grpSpPr>
      <p:grpSp>
        <p:nvGrpSpPr>
          <p:cNvPr id="4" name="object 6">
            <a:extLst>
              <a:ext uri="{FF2B5EF4-FFF2-40B4-BE49-F238E27FC236}">
                <a16:creationId xmlns:a16="http://schemas.microsoft.com/office/drawing/2014/main" id="{5436F4A1-CFA4-DE43-C54A-F241472B5532}"/>
              </a:ext>
            </a:extLst>
          </p:cNvPr>
          <p:cNvGrpSpPr/>
          <p:nvPr/>
        </p:nvGrpSpPr>
        <p:grpSpPr>
          <a:xfrm>
            <a:off x="1125537" y="1779405"/>
            <a:ext cx="9940925" cy="3985054"/>
            <a:chOff x="829802" y="6190170"/>
            <a:chExt cx="5073015" cy="356875"/>
          </a:xfrm>
        </p:grpSpPr>
        <p:sp>
          <p:nvSpPr>
            <p:cNvPr id="5" name="object 7">
              <a:extLst>
                <a:ext uri="{FF2B5EF4-FFF2-40B4-BE49-F238E27FC236}">
                  <a16:creationId xmlns:a16="http://schemas.microsoft.com/office/drawing/2014/main" id="{1A8C4C5B-A39C-E77F-4A89-17A39CB00FC7}"/>
                </a:ext>
              </a:extLst>
            </p:cNvPr>
            <p:cNvSpPr/>
            <p:nvPr/>
          </p:nvSpPr>
          <p:spPr>
            <a:xfrm>
              <a:off x="829802" y="6190175"/>
              <a:ext cx="5073015" cy="356870"/>
            </a:xfrm>
            <a:custGeom>
              <a:avLst/>
              <a:gdLst/>
              <a:ahLst/>
              <a:cxnLst/>
              <a:rect l="l" t="t" r="r" b="b"/>
              <a:pathLst>
                <a:path w="5073015" h="356870">
                  <a:moveTo>
                    <a:pt x="5000396" y="0"/>
                  </a:moveTo>
                  <a:lnTo>
                    <a:pt x="71996" y="0"/>
                  </a:lnTo>
                  <a:lnTo>
                    <a:pt x="43971" y="5657"/>
                  </a:lnTo>
                  <a:lnTo>
                    <a:pt x="21086" y="21086"/>
                  </a:lnTo>
                  <a:lnTo>
                    <a:pt x="5657" y="43971"/>
                  </a:lnTo>
                  <a:lnTo>
                    <a:pt x="0" y="71996"/>
                  </a:lnTo>
                  <a:lnTo>
                    <a:pt x="0" y="284403"/>
                  </a:lnTo>
                  <a:lnTo>
                    <a:pt x="5657" y="312421"/>
                  </a:lnTo>
                  <a:lnTo>
                    <a:pt x="21086" y="335302"/>
                  </a:lnTo>
                  <a:lnTo>
                    <a:pt x="43971" y="350729"/>
                  </a:lnTo>
                  <a:lnTo>
                    <a:pt x="71996" y="356387"/>
                  </a:lnTo>
                  <a:lnTo>
                    <a:pt x="5000396" y="356387"/>
                  </a:lnTo>
                  <a:lnTo>
                    <a:pt x="5028421" y="350729"/>
                  </a:lnTo>
                  <a:lnTo>
                    <a:pt x="5051305" y="335302"/>
                  </a:lnTo>
                  <a:lnTo>
                    <a:pt x="5066735" y="312421"/>
                  </a:lnTo>
                  <a:lnTo>
                    <a:pt x="5072392" y="284403"/>
                  </a:lnTo>
                  <a:lnTo>
                    <a:pt x="5072392" y="71996"/>
                  </a:lnTo>
                  <a:lnTo>
                    <a:pt x="5066735" y="43971"/>
                  </a:lnTo>
                  <a:lnTo>
                    <a:pt x="5051305" y="21086"/>
                  </a:lnTo>
                  <a:lnTo>
                    <a:pt x="5028421" y="5657"/>
                  </a:lnTo>
                  <a:lnTo>
                    <a:pt x="5000396" y="0"/>
                  </a:lnTo>
                  <a:close/>
                </a:path>
              </a:pathLst>
            </a:custGeom>
            <a:solidFill>
              <a:schemeClr val="bg1">
                <a:alpha val="79843"/>
              </a:schemeClr>
            </a:solidFill>
          </p:spPr>
          <p:txBody>
            <a:bodyPr wrap="square" lIns="0" tIns="0" rIns="0" bIns="0" rtlCol="0"/>
            <a:lstStyle/>
            <a:p>
              <a:endParaRPr sz="1288" dirty="0">
                <a:latin typeface="Microsoft YaHei" panose="020B0503020204020204" pitchFamily="34" charset="-122"/>
                <a:ea typeface="Microsoft YaHei" panose="020B0503020204020204" pitchFamily="34" charset="-122"/>
              </a:endParaRPr>
            </a:p>
          </p:txBody>
        </p:sp>
        <p:sp>
          <p:nvSpPr>
            <p:cNvPr id="6" name="object 8">
              <a:extLst>
                <a:ext uri="{FF2B5EF4-FFF2-40B4-BE49-F238E27FC236}">
                  <a16:creationId xmlns:a16="http://schemas.microsoft.com/office/drawing/2014/main" id="{A17DE390-3685-E50A-2008-FE76925689E4}"/>
                </a:ext>
              </a:extLst>
            </p:cNvPr>
            <p:cNvSpPr/>
            <p:nvPr/>
          </p:nvSpPr>
          <p:spPr>
            <a:xfrm>
              <a:off x="907592"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chemeClr val="accent1"/>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7" name="object 9">
              <a:extLst>
                <a:ext uri="{FF2B5EF4-FFF2-40B4-BE49-F238E27FC236}">
                  <a16:creationId xmlns:a16="http://schemas.microsoft.com/office/drawing/2014/main" id="{A5EC8211-DAD8-0739-73C4-BED934CB6725}"/>
                </a:ext>
              </a:extLst>
            </p:cNvPr>
            <p:cNvSpPr/>
            <p:nvPr/>
          </p:nvSpPr>
          <p:spPr>
            <a:xfrm>
              <a:off x="1295820" y="6190170"/>
              <a:ext cx="462869" cy="356870"/>
            </a:xfrm>
            <a:custGeom>
              <a:avLst/>
              <a:gdLst/>
              <a:ahLst/>
              <a:cxnLst/>
              <a:rect l="l" t="t" r="r" b="b"/>
              <a:pathLst>
                <a:path w="560069" h="356870">
                  <a:moveTo>
                    <a:pt x="560053" y="0"/>
                  </a:moveTo>
                  <a:lnTo>
                    <a:pt x="356400" y="0"/>
                  </a:lnTo>
                  <a:lnTo>
                    <a:pt x="0" y="356400"/>
                  </a:lnTo>
                  <a:lnTo>
                    <a:pt x="203647" y="356400"/>
                  </a:lnTo>
                  <a:lnTo>
                    <a:pt x="560053" y="0"/>
                  </a:lnTo>
                  <a:close/>
                </a:path>
              </a:pathLst>
            </a:custGeom>
            <a:solidFill>
              <a:srgbClr val="F2C353"/>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sp>
          <p:nvSpPr>
            <p:cNvPr id="8" name="object 10">
              <a:extLst>
                <a:ext uri="{FF2B5EF4-FFF2-40B4-BE49-F238E27FC236}">
                  <a16:creationId xmlns:a16="http://schemas.microsoft.com/office/drawing/2014/main" id="{FF40B593-70CD-8513-65FD-02731B944C33}"/>
                </a:ext>
              </a:extLst>
            </p:cNvPr>
            <p:cNvSpPr/>
            <p:nvPr/>
          </p:nvSpPr>
          <p:spPr>
            <a:xfrm>
              <a:off x="5292140" y="6190170"/>
              <a:ext cx="447040" cy="356870"/>
            </a:xfrm>
            <a:custGeom>
              <a:avLst/>
              <a:gdLst/>
              <a:ahLst/>
              <a:cxnLst/>
              <a:rect l="l" t="t" r="r" b="b"/>
              <a:pathLst>
                <a:path w="447039" h="356870">
                  <a:moveTo>
                    <a:pt x="446845" y="0"/>
                  </a:moveTo>
                  <a:lnTo>
                    <a:pt x="356400" y="0"/>
                  </a:lnTo>
                  <a:lnTo>
                    <a:pt x="0" y="356400"/>
                  </a:lnTo>
                  <a:lnTo>
                    <a:pt x="90439" y="356400"/>
                  </a:lnTo>
                  <a:lnTo>
                    <a:pt x="446845" y="0"/>
                  </a:lnTo>
                  <a:close/>
                </a:path>
              </a:pathLst>
            </a:custGeom>
            <a:solidFill>
              <a:schemeClr val="accent2">
                <a:lumMod val="20000"/>
                <a:lumOff val="80000"/>
              </a:schemeClr>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grpSp>
      <p:sp>
        <p:nvSpPr>
          <p:cNvPr id="2" name="标题 1">
            <a:extLst>
              <a:ext uri="{FF2B5EF4-FFF2-40B4-BE49-F238E27FC236}">
                <a16:creationId xmlns:a16="http://schemas.microsoft.com/office/drawing/2014/main" id="{21CCE214-1E8C-96C9-2260-699FAF53F7E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课后思考</a:t>
            </a:r>
          </a:p>
        </p:txBody>
      </p:sp>
      <p:sp>
        <p:nvSpPr>
          <p:cNvPr id="3" name="object 4">
            <a:extLst>
              <a:ext uri="{FF2B5EF4-FFF2-40B4-BE49-F238E27FC236}">
                <a16:creationId xmlns:a16="http://schemas.microsoft.com/office/drawing/2014/main" id="{5BCD6A05-50C5-0091-6136-078536A3CEFB}"/>
              </a:ext>
            </a:extLst>
          </p:cNvPr>
          <p:cNvSpPr txBox="1"/>
          <p:nvPr/>
        </p:nvSpPr>
        <p:spPr>
          <a:xfrm>
            <a:off x="2908474" y="3224383"/>
            <a:ext cx="6884884" cy="1095037"/>
          </a:xfrm>
          <a:prstGeom prst="rect">
            <a:avLst/>
          </a:prstGeom>
        </p:spPr>
        <p:txBody>
          <a:bodyPr vert="horz" wrap="square" lIns="0" tIns="51810" rIns="0" bIns="0" rtlCol="0">
            <a:spAutoFit/>
          </a:bodyPr>
          <a:lstStyle/>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1</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）怎样才算是一个合格的创新创业者？</a:t>
            </a:r>
          </a:p>
          <a:p>
            <a:pPr>
              <a:lnSpc>
                <a:spcPct val="150000"/>
              </a:lnSpc>
              <a:buSzPct val="90476"/>
              <a:tabLst>
                <a:tab pos="390844" algn="l"/>
              </a:tabLst>
            </a:pP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a:t>
            </a:r>
            <a:r>
              <a:rPr lang="en-US" altLang="zh-CN" sz="2400" b="1" spc="-4" dirty="0">
                <a:solidFill>
                  <a:srgbClr val="231F20"/>
                </a:solidFill>
                <a:latin typeface="Microsoft YaHei" panose="020B0503020204020204" pitchFamily="34" charset="-122"/>
                <a:ea typeface="Microsoft YaHei" panose="020B0503020204020204" pitchFamily="34" charset="-122"/>
                <a:cs typeface="Wawati SC"/>
              </a:rPr>
              <a:t>2</a:t>
            </a:r>
            <a:r>
              <a:rPr lang="zh-CN" altLang="en-US" sz="2400" b="1" spc="-4" dirty="0">
                <a:solidFill>
                  <a:srgbClr val="231F20"/>
                </a:solidFill>
                <a:latin typeface="Microsoft YaHei" panose="020B0503020204020204" pitchFamily="34" charset="-122"/>
                <a:ea typeface="Microsoft YaHei" panose="020B0503020204020204" pitchFamily="34" charset="-122"/>
                <a:cs typeface="Wawati SC"/>
              </a:rPr>
              <a:t>）如何培养自己的创新创业思维和创新创业能力？</a:t>
            </a:r>
            <a:endParaRPr lang="zh-CN" altLang="en-US" sz="2400" b="1" dirty="0">
              <a:latin typeface="Microsoft YaHei" panose="020B0503020204020204" pitchFamily="34" charset="-122"/>
              <a:ea typeface="Microsoft YaHei" panose="020B0503020204020204" pitchFamily="34" charset="-122"/>
              <a:cs typeface="Wawati SC"/>
            </a:endParaRPr>
          </a:p>
        </p:txBody>
      </p:sp>
    </p:spTree>
    <p:extLst>
      <p:ext uri="{BB962C8B-B14F-4D97-AF65-F5344CB8AC3E}">
        <p14:creationId xmlns:p14="http://schemas.microsoft.com/office/powerpoint/2010/main" val="4833510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F0AD3-31B4-0373-1F62-6D80C1050D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D78CF14-A905-182A-43FE-ABB81A47C392}"/>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实践案例</a:t>
            </a:r>
          </a:p>
        </p:txBody>
      </p:sp>
      <p:sp>
        <p:nvSpPr>
          <p:cNvPr id="5" name="object 20">
            <a:extLst>
              <a:ext uri="{FF2B5EF4-FFF2-40B4-BE49-F238E27FC236}">
                <a16:creationId xmlns:a16="http://schemas.microsoft.com/office/drawing/2014/main" id="{5C3B68BC-8148-20BC-D1CA-0ED236C05E6B}"/>
              </a:ext>
            </a:extLst>
          </p:cNvPr>
          <p:cNvSpPr txBox="1"/>
          <p:nvPr/>
        </p:nvSpPr>
        <p:spPr>
          <a:xfrm>
            <a:off x="465165" y="1233698"/>
            <a:ext cx="11261670" cy="5393192"/>
          </a:xfrm>
          <a:prstGeom prst="rect">
            <a:avLst/>
          </a:prstGeom>
          <a:solidFill>
            <a:schemeClr val="bg1"/>
          </a:solidFill>
          <a:ln w="12700">
            <a:solidFill>
              <a:schemeClr val="accent5"/>
            </a:solidFill>
          </a:ln>
        </p:spPr>
        <p:txBody>
          <a:bodyPr vert="horz" wrap="square" lIns="144000" tIns="72000" rIns="36000" bIns="0" rtlCol="0">
            <a:noAutofit/>
          </a:bodyPr>
          <a:lstStyle/>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创业的人，从来都不缺勇往直前的信念和从头再来的勇气。对创业者来说，不服输是一种优良品质，而愿赌服输是另一种勇气。打过硬仗才能在如今物欲横流的市场上站稳脚跟、不被淘汰。</a:t>
            </a:r>
          </a:p>
          <a:p>
            <a:pPr indent="457200">
              <a:lnSpc>
                <a:spcPct val="150000"/>
              </a:lnSpc>
            </a:pPr>
            <a:r>
              <a:rPr lang="zh-CN" altLang="en-US" sz="2000" dirty="0">
                <a:latin typeface="Microsoft YaHei" panose="020B0503020204020204" pitchFamily="34" charset="-122"/>
                <a:ea typeface="Microsoft YaHei" panose="020B0503020204020204" pitchFamily="34" charset="-122"/>
                <a:cs typeface="Lantinghei SC Extralight"/>
              </a:rPr>
              <a:t>王兴，福建省龙岩市人，</a:t>
            </a:r>
            <a:r>
              <a:rPr lang="en-US" altLang="zh-CN" sz="2000" dirty="0">
                <a:latin typeface="Microsoft YaHei" panose="020B0503020204020204" pitchFamily="34" charset="-122"/>
                <a:ea typeface="Microsoft YaHei" panose="020B0503020204020204" pitchFamily="34" charset="-122"/>
                <a:cs typeface="Lantinghei SC Extralight"/>
              </a:rPr>
              <a:t>1979</a:t>
            </a:r>
            <a:r>
              <a:rPr lang="zh-CN" altLang="en-US" sz="2000" dirty="0">
                <a:latin typeface="Microsoft YaHei" panose="020B0503020204020204" pitchFamily="34" charset="-122"/>
                <a:ea typeface="Microsoft YaHei" panose="020B0503020204020204" pitchFamily="34" charset="-122"/>
                <a:cs typeface="Lantinghei SC Extralight"/>
              </a:rPr>
              <a:t>年出生。</a:t>
            </a:r>
            <a:r>
              <a:rPr lang="en-US" altLang="zh-CN" sz="2000" dirty="0">
                <a:latin typeface="Microsoft YaHei" panose="020B0503020204020204" pitchFamily="34" charset="-122"/>
                <a:ea typeface="Microsoft YaHei" panose="020B0503020204020204" pitchFamily="34" charset="-122"/>
                <a:cs typeface="Lantinghei SC Extralight"/>
              </a:rPr>
              <a:t>1997</a:t>
            </a:r>
            <a:r>
              <a:rPr lang="zh-CN" altLang="en-US" sz="2000" dirty="0">
                <a:latin typeface="Microsoft YaHei" panose="020B0503020204020204" pitchFamily="34" charset="-122"/>
                <a:ea typeface="Microsoft YaHei" panose="020B0503020204020204" pitchFamily="34" charset="-122"/>
                <a:cs typeface="Lantinghei SC Extralight"/>
              </a:rPr>
              <a:t>年被保送至清华大学电子工程系无线电专业，</a:t>
            </a:r>
            <a:r>
              <a:rPr lang="en-US" altLang="zh-CN" sz="2000" dirty="0">
                <a:latin typeface="Microsoft YaHei" panose="020B0503020204020204" pitchFamily="34" charset="-122"/>
                <a:ea typeface="Microsoft YaHei" panose="020B0503020204020204" pitchFamily="34" charset="-122"/>
                <a:cs typeface="Lantinghei SC Extralight"/>
              </a:rPr>
              <a:t>2005</a:t>
            </a:r>
            <a:r>
              <a:rPr lang="zh-CN" altLang="en-US" sz="2000" dirty="0">
                <a:latin typeface="Microsoft YaHei" panose="020B0503020204020204" pitchFamily="34" charset="-122"/>
                <a:ea typeface="Microsoft YaHei" panose="020B0503020204020204" pitchFamily="34" charset="-122"/>
                <a:cs typeface="Lantinghei SC Extralight"/>
              </a:rPr>
              <a:t>年获美国特拉华大学计算机工程硕士学位。</a:t>
            </a:r>
            <a:r>
              <a:rPr lang="en-US" altLang="zh-CN" sz="2000" dirty="0">
                <a:latin typeface="Microsoft YaHei" panose="020B0503020204020204" pitchFamily="34" charset="-122"/>
                <a:ea typeface="Microsoft YaHei" panose="020B0503020204020204" pitchFamily="34" charset="-122"/>
                <a:cs typeface="Lantinghei SC Extralight"/>
              </a:rPr>
              <a:t>2005</a:t>
            </a:r>
            <a:r>
              <a:rPr lang="zh-CN" altLang="en-US" sz="2000" dirty="0">
                <a:latin typeface="Microsoft YaHei" panose="020B0503020204020204" pitchFamily="34" charset="-122"/>
                <a:ea typeface="Microsoft YaHei" panose="020B0503020204020204" pitchFamily="34" charset="-122"/>
                <a:cs typeface="Lantinghei SC Extralight"/>
              </a:rPr>
              <a:t>年创办人人网，</a:t>
            </a:r>
            <a:r>
              <a:rPr lang="en-US" altLang="zh-CN" sz="2000" dirty="0">
                <a:latin typeface="Microsoft YaHei" panose="020B0503020204020204" pitchFamily="34" charset="-122"/>
                <a:ea typeface="Microsoft YaHei" panose="020B0503020204020204" pitchFamily="34" charset="-122"/>
                <a:cs typeface="Lantinghei SC Extralight"/>
              </a:rPr>
              <a:t>2007</a:t>
            </a:r>
            <a:r>
              <a:rPr lang="zh-CN" altLang="en-US" sz="2000" dirty="0">
                <a:latin typeface="Microsoft YaHei" panose="020B0503020204020204" pitchFamily="34" charset="-122"/>
                <a:ea typeface="Microsoft YaHei" panose="020B0503020204020204" pitchFamily="34" charset="-122"/>
                <a:cs typeface="Lantinghei SC Extralight"/>
              </a:rPr>
              <a:t>年创办饭否网，</a:t>
            </a:r>
            <a:r>
              <a:rPr lang="en-US" altLang="zh-CN" sz="2000" dirty="0">
                <a:latin typeface="Microsoft YaHei" panose="020B0503020204020204" pitchFamily="34" charset="-122"/>
                <a:ea typeface="Microsoft YaHei" panose="020B0503020204020204" pitchFamily="34" charset="-122"/>
                <a:cs typeface="Lantinghei SC Extralight"/>
              </a:rPr>
              <a:t>2010</a:t>
            </a:r>
            <a:r>
              <a:rPr lang="zh-CN" altLang="en-US" sz="2000" dirty="0">
                <a:latin typeface="Microsoft YaHei" panose="020B0503020204020204" pitchFamily="34" charset="-122"/>
                <a:ea typeface="Microsoft YaHei" panose="020B0503020204020204" pitchFamily="34" charset="-122"/>
                <a:cs typeface="Lantinghei SC Extralight"/>
              </a:rPr>
              <a:t>年创办美团。</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年</a:t>
            </a:r>
            <a:r>
              <a:rPr lang="en-US" altLang="zh-CN" sz="2000" dirty="0">
                <a:latin typeface="Microsoft YaHei" panose="020B0503020204020204" pitchFamily="34" charset="-122"/>
                <a:ea typeface="Microsoft YaHei" panose="020B0503020204020204" pitchFamily="34" charset="-122"/>
                <a:cs typeface="Lantinghei SC Extralight"/>
              </a:rPr>
              <a:t>3</a:t>
            </a:r>
            <a:r>
              <a:rPr lang="zh-CN" altLang="en-US" sz="2000" dirty="0">
                <a:latin typeface="Microsoft YaHei" panose="020B0503020204020204" pitchFamily="34" charset="-122"/>
                <a:ea typeface="Microsoft YaHei" panose="020B0503020204020204" pitchFamily="34" charset="-122"/>
                <a:cs typeface="Lantinghei SC Extralight"/>
              </a:rPr>
              <a:t>月，王兴以</a:t>
            </a:r>
            <a:r>
              <a:rPr lang="en-US" altLang="zh-CN" sz="2000" dirty="0">
                <a:latin typeface="Microsoft YaHei" panose="020B0503020204020204" pitchFamily="34" charset="-122"/>
                <a:ea typeface="Microsoft YaHei" panose="020B0503020204020204" pitchFamily="34" charset="-122"/>
                <a:cs typeface="Lantinghei SC Extralight"/>
              </a:rPr>
              <a:t>1150</a:t>
            </a:r>
            <a:r>
              <a:rPr lang="zh-CN" altLang="en-US" sz="2000" dirty="0">
                <a:latin typeface="Microsoft YaHei" panose="020B0503020204020204" pitchFamily="34" charset="-122"/>
                <a:ea typeface="Microsoft YaHei" panose="020B0503020204020204" pitchFamily="34" charset="-122"/>
                <a:cs typeface="Lantinghei SC Extralight"/>
              </a:rPr>
              <a:t>亿财富位列</a:t>
            </a:r>
            <a:r>
              <a:rPr lang="en-US" altLang="zh-CN" sz="2000" dirty="0">
                <a:latin typeface="Microsoft YaHei" panose="020B0503020204020204" pitchFamily="34" charset="-122"/>
                <a:ea typeface="Microsoft YaHei" panose="020B0503020204020204" pitchFamily="34" charset="-122"/>
                <a:cs typeface="Lantinghei SC Extralight"/>
              </a:rPr>
              <a:t>《2022</a:t>
            </a:r>
            <a:r>
              <a:rPr lang="zh-CN" altLang="en-US" sz="2000" dirty="0">
                <a:latin typeface="Microsoft YaHei" panose="020B0503020204020204" pitchFamily="34" charset="-122"/>
                <a:ea typeface="Microsoft YaHei" panose="020B0503020204020204" pitchFamily="34" charset="-122"/>
                <a:cs typeface="Lantinghei SC Extralight"/>
              </a:rPr>
              <a:t>家大业大酒</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胡润全球富豪榜</a:t>
            </a:r>
            <a:r>
              <a:rPr lang="en-US" altLang="zh-CN" sz="2000" dirty="0">
                <a:latin typeface="Microsoft YaHei" panose="020B0503020204020204" pitchFamily="34" charset="-122"/>
                <a:ea typeface="Microsoft YaHei" panose="020B0503020204020204" pitchFamily="34" charset="-122"/>
                <a:cs typeface="Lantinghei SC Extralight"/>
              </a:rPr>
              <a:t>》</a:t>
            </a:r>
            <a:r>
              <a:rPr lang="zh-CN" altLang="en-US" sz="2000" dirty="0">
                <a:latin typeface="Microsoft YaHei" panose="020B0503020204020204" pitchFamily="34" charset="-122"/>
                <a:ea typeface="Microsoft YaHei" panose="020B0503020204020204" pitchFamily="34" charset="-122"/>
                <a:cs typeface="Lantinghei SC Extralight"/>
              </a:rPr>
              <a:t>第</a:t>
            </a:r>
            <a:r>
              <a:rPr lang="en-US" altLang="zh-CN" sz="2000" dirty="0">
                <a:latin typeface="Microsoft YaHei" panose="020B0503020204020204" pitchFamily="34" charset="-122"/>
                <a:ea typeface="Microsoft YaHei" panose="020B0503020204020204" pitchFamily="34" charset="-122"/>
                <a:cs typeface="Lantinghei SC Extralight"/>
              </a:rPr>
              <a:t>104</a:t>
            </a:r>
            <a:r>
              <a:rPr lang="zh-CN" altLang="en-US" sz="2000" dirty="0">
                <a:latin typeface="Microsoft YaHei" panose="020B0503020204020204" pitchFamily="34" charset="-122"/>
                <a:ea typeface="Microsoft YaHei" panose="020B0503020204020204" pitchFamily="34" charset="-122"/>
                <a:cs typeface="Lantinghei SC Extralight"/>
              </a:rPr>
              <a:t>名。陈庆春认为，王兴是一个极度自信，又颇具耐心和隐忍力的</a:t>
            </a:r>
            <a:r>
              <a:rPr lang="en" altLang="zh-CN" sz="2000" dirty="0">
                <a:latin typeface="Microsoft YaHei" panose="020B0503020204020204" pitchFamily="34" charset="-122"/>
                <a:ea typeface="Microsoft YaHei" panose="020B0503020204020204" pitchFamily="34" charset="-122"/>
                <a:cs typeface="Lantinghei SC Extralight"/>
              </a:rPr>
              <a:t>CEO</a:t>
            </a:r>
            <a:r>
              <a:rPr lang="zh-CN" altLang="en" sz="2000" dirty="0">
                <a:latin typeface="Microsoft YaHei" panose="020B0503020204020204" pitchFamily="34" charset="-122"/>
                <a:ea typeface="Microsoft YaHei" panose="020B0503020204020204" pitchFamily="34" charset="-122"/>
                <a:cs typeface="Lantinghei SC Extralight"/>
              </a:rPr>
              <a:t>。</a:t>
            </a:r>
          </a:p>
          <a:p>
            <a:pPr indent="457200">
              <a:lnSpc>
                <a:spcPct val="150000"/>
              </a:lnSpc>
            </a:pPr>
            <a:r>
              <a:rPr lang="zh-CN" altLang="en-US" sz="2000" b="1" dirty="0">
                <a:solidFill>
                  <a:schemeClr val="accent3"/>
                </a:solidFill>
                <a:latin typeface="Microsoft YaHei" panose="020B0503020204020204" pitchFamily="34" charset="-122"/>
                <a:ea typeface="Microsoft YaHei" panose="020B0503020204020204" pitchFamily="34" charset="-122"/>
                <a:cs typeface="Lantinghei SC Extralight"/>
              </a:rPr>
              <a:t>案例解读：</a:t>
            </a:r>
            <a:r>
              <a:rPr lang="zh-CN" altLang="en-US" sz="2000" dirty="0">
                <a:latin typeface="Microsoft YaHei" panose="020B0503020204020204" pitchFamily="34" charset="-122"/>
                <a:ea typeface="Microsoft YaHei" panose="020B0503020204020204" pitchFamily="34" charset="-122"/>
                <a:cs typeface="Lantinghei SC Extralight"/>
              </a:rPr>
              <a:t>王兴是大学生创新创业的典范，他通过自己的努力，成功带领美团一步步成长为“互联网巨头”。大学生创新创业并不是虚无缥缈的，有很多现实的例子在我们身边，但大学生创新创业要做好充足的准备，提前了解市场和创新创业环境。自身的资金、技术等硬实力不可缺，市场状况、创新创业环境等信息软实力也不可缺。做好创新创业之初的准备，才会有成功的可能。王兴的创新创业路并不缺乏坎坷，可是他都凭借着自己坚定的信念和强大的意志坚持走下来了。</a:t>
            </a:r>
          </a:p>
        </p:txBody>
      </p:sp>
      <p:sp>
        <p:nvSpPr>
          <p:cNvPr id="6" name="object 9">
            <a:extLst>
              <a:ext uri="{FF2B5EF4-FFF2-40B4-BE49-F238E27FC236}">
                <a16:creationId xmlns:a16="http://schemas.microsoft.com/office/drawing/2014/main" id="{D4186651-93C4-E2E8-ABFD-98683B0D48BB}"/>
              </a:ext>
            </a:extLst>
          </p:cNvPr>
          <p:cNvSpPr/>
          <p:nvPr/>
        </p:nvSpPr>
        <p:spPr>
          <a:xfrm>
            <a:off x="4094923" y="981465"/>
            <a:ext cx="8097078" cy="377458"/>
          </a:xfrm>
          <a:prstGeom prst="parallelogram">
            <a:avLst>
              <a:gd name="adj" fmla="val 0"/>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王兴：咬定创业路，美团终有成</a:t>
            </a:r>
            <a:endParaRPr lang="en" altLang="zh-CN" sz="2400" b="1" spc="-4" dirty="0">
              <a:solidFill>
                <a:schemeClr val="bg1"/>
              </a:solidFill>
              <a:latin typeface="Microsoft YaHei" panose="020B0503020204020204" pitchFamily="34" charset="-122"/>
              <a:ea typeface="Microsoft YaHei" panose="020B0503020204020204" pitchFamily="34" charset="-122"/>
              <a:cs typeface="Wawati SC"/>
            </a:endParaRPr>
          </a:p>
        </p:txBody>
      </p:sp>
      <p:grpSp>
        <p:nvGrpSpPr>
          <p:cNvPr id="7" name="组合 6">
            <a:extLst>
              <a:ext uri="{FF2B5EF4-FFF2-40B4-BE49-F238E27FC236}">
                <a16:creationId xmlns:a16="http://schemas.microsoft.com/office/drawing/2014/main" id="{07D2FC7B-D4C2-782C-3E31-28F17297326A}"/>
              </a:ext>
            </a:extLst>
          </p:cNvPr>
          <p:cNvGrpSpPr/>
          <p:nvPr/>
        </p:nvGrpSpPr>
        <p:grpSpPr>
          <a:xfrm>
            <a:off x="4080634" y="890923"/>
            <a:ext cx="469503" cy="468000"/>
            <a:chOff x="1887936" y="875619"/>
            <a:chExt cx="316301" cy="312772"/>
          </a:xfrm>
        </p:grpSpPr>
        <p:sp>
          <p:nvSpPr>
            <p:cNvPr id="8" name="object 11">
              <a:extLst>
                <a:ext uri="{FF2B5EF4-FFF2-40B4-BE49-F238E27FC236}">
                  <a16:creationId xmlns:a16="http://schemas.microsoft.com/office/drawing/2014/main" id="{9EE3F437-393A-2E75-68E8-183E5FA25F48}"/>
                </a:ext>
              </a:extLst>
            </p:cNvPr>
            <p:cNvSpPr/>
            <p:nvPr/>
          </p:nvSpPr>
          <p:spPr>
            <a:xfrm>
              <a:off x="1889990" y="875619"/>
              <a:ext cx="309951" cy="309951"/>
            </a:xfrm>
            <a:custGeom>
              <a:avLst/>
              <a:gdLst/>
              <a:ahLst/>
              <a:cxnLst/>
              <a:rect l="l" t="t" r="r" b="b"/>
              <a:pathLst>
                <a:path w="433069" h="433069">
                  <a:moveTo>
                    <a:pt x="31892" y="0"/>
                  </a:moveTo>
                  <a:lnTo>
                    <a:pt x="6200" y="6734"/>
                  </a:lnTo>
                  <a:lnTo>
                    <a:pt x="2529" y="22161"/>
                  </a:lnTo>
                  <a:lnTo>
                    <a:pt x="2529" y="401955"/>
                  </a:lnTo>
                  <a:lnTo>
                    <a:pt x="0" y="416557"/>
                  </a:lnTo>
                  <a:lnTo>
                    <a:pt x="91658" y="430284"/>
                  </a:lnTo>
                  <a:lnTo>
                    <a:pt x="179604" y="431439"/>
                  </a:lnTo>
                  <a:lnTo>
                    <a:pt x="295925" y="432562"/>
                  </a:lnTo>
                  <a:lnTo>
                    <a:pt x="307371" y="426124"/>
                  </a:lnTo>
                  <a:lnTo>
                    <a:pt x="313249" y="421541"/>
                  </a:lnTo>
                  <a:lnTo>
                    <a:pt x="315415" y="416620"/>
                  </a:lnTo>
                  <a:lnTo>
                    <a:pt x="315724" y="409168"/>
                  </a:lnTo>
                  <a:lnTo>
                    <a:pt x="315163" y="389503"/>
                  </a:lnTo>
                  <a:lnTo>
                    <a:pt x="312130" y="317360"/>
                  </a:lnTo>
                  <a:lnTo>
                    <a:pt x="339130" y="322770"/>
                  </a:lnTo>
                  <a:lnTo>
                    <a:pt x="389524" y="362356"/>
                  </a:lnTo>
                  <a:lnTo>
                    <a:pt x="407359" y="371471"/>
                  </a:lnTo>
                  <a:lnTo>
                    <a:pt x="417430" y="374510"/>
                  </a:lnTo>
                  <a:lnTo>
                    <a:pt x="423451" y="371471"/>
                  </a:lnTo>
                  <a:lnTo>
                    <a:pt x="429135" y="362356"/>
                  </a:lnTo>
                  <a:lnTo>
                    <a:pt x="432478" y="350042"/>
                  </a:lnTo>
                  <a:lnTo>
                    <a:pt x="430254" y="338064"/>
                  </a:lnTo>
                  <a:lnTo>
                    <a:pt x="390429" y="301390"/>
                  </a:lnTo>
                  <a:lnTo>
                    <a:pt x="345429" y="274167"/>
                  </a:lnTo>
                  <a:lnTo>
                    <a:pt x="352009" y="247140"/>
                  </a:lnTo>
                  <a:lnTo>
                    <a:pt x="354202" y="230068"/>
                  </a:lnTo>
                  <a:lnTo>
                    <a:pt x="352009" y="215694"/>
                  </a:lnTo>
                  <a:lnTo>
                    <a:pt x="345429" y="196761"/>
                  </a:lnTo>
                  <a:lnTo>
                    <a:pt x="335853" y="177427"/>
                  </a:lnTo>
                  <a:lnTo>
                    <a:pt x="326190" y="165601"/>
                  </a:lnTo>
                  <a:lnTo>
                    <a:pt x="318721" y="159681"/>
                  </a:lnTo>
                  <a:lnTo>
                    <a:pt x="315724" y="158064"/>
                  </a:lnTo>
                  <a:lnTo>
                    <a:pt x="313032" y="75272"/>
                  </a:lnTo>
                  <a:lnTo>
                    <a:pt x="237429" y="6870"/>
                  </a:lnTo>
                  <a:lnTo>
                    <a:pt x="101627" y="523"/>
                  </a:lnTo>
                  <a:lnTo>
                    <a:pt x="31892" y="0"/>
                  </a:lnTo>
                  <a:close/>
                </a:path>
              </a:pathLst>
            </a:custGeom>
            <a:solidFill>
              <a:srgbClr val="6DCFF6"/>
            </a:solidFill>
          </p:spPr>
          <p:txBody>
            <a:bodyPr wrap="square" lIns="0" tIns="0" rIns="0" bIns="0" rtlCol="0"/>
            <a:lstStyle/>
            <a:p>
              <a:endParaRPr sz="1288">
                <a:latin typeface="Microsoft YaHei" panose="020B0503020204020204" pitchFamily="34" charset="-122"/>
                <a:ea typeface="Microsoft YaHei" panose="020B0503020204020204" pitchFamily="34" charset="-122"/>
              </a:endParaRPr>
            </a:p>
          </p:txBody>
        </p:sp>
        <p:pic>
          <p:nvPicPr>
            <p:cNvPr id="9" name="object 12">
              <a:extLst>
                <a:ext uri="{FF2B5EF4-FFF2-40B4-BE49-F238E27FC236}">
                  <a16:creationId xmlns:a16="http://schemas.microsoft.com/office/drawing/2014/main" id="{B2F63533-7125-6EC5-C71E-21547F58A839}"/>
                </a:ext>
              </a:extLst>
            </p:cNvPr>
            <p:cNvPicPr/>
            <p:nvPr/>
          </p:nvPicPr>
          <p:blipFill>
            <a:blip r:embed="rId2" cstate="print">
              <a:duotone>
                <a:prstClr val="black"/>
                <a:schemeClr val="accent1">
                  <a:tint val="45000"/>
                  <a:satMod val="400000"/>
                </a:schemeClr>
              </a:duotone>
            </a:blip>
            <a:stretch>
              <a:fillRect/>
            </a:stretch>
          </p:blipFill>
          <p:spPr>
            <a:xfrm>
              <a:off x="2017405" y="981666"/>
              <a:ext cx="123035" cy="123035"/>
            </a:xfrm>
            <a:prstGeom prst="rect">
              <a:avLst/>
            </a:prstGeom>
          </p:spPr>
        </p:pic>
        <p:pic>
          <p:nvPicPr>
            <p:cNvPr id="10" name="object 13">
              <a:extLst>
                <a:ext uri="{FF2B5EF4-FFF2-40B4-BE49-F238E27FC236}">
                  <a16:creationId xmlns:a16="http://schemas.microsoft.com/office/drawing/2014/main" id="{D30877F4-C850-50E8-FDB6-3F8BCEE6CB7B}"/>
                </a:ext>
              </a:extLst>
            </p:cNvPr>
            <p:cNvPicPr/>
            <p:nvPr/>
          </p:nvPicPr>
          <p:blipFill>
            <a:blip r:embed="rId3" cstate="print">
              <a:duotone>
                <a:prstClr val="black"/>
                <a:schemeClr val="accent1">
                  <a:tint val="45000"/>
                  <a:satMod val="400000"/>
                </a:schemeClr>
              </a:duotone>
            </a:blip>
            <a:stretch>
              <a:fillRect/>
            </a:stretch>
          </p:blipFill>
          <p:spPr>
            <a:xfrm>
              <a:off x="1887936" y="876025"/>
              <a:ext cx="316301" cy="312366"/>
            </a:xfrm>
            <a:prstGeom prst="rect">
              <a:avLst/>
            </a:prstGeom>
          </p:spPr>
        </p:pic>
      </p:grpSp>
    </p:spTree>
    <p:extLst>
      <p:ext uri="{BB962C8B-B14F-4D97-AF65-F5344CB8AC3E}">
        <p14:creationId xmlns:p14="http://schemas.microsoft.com/office/powerpoint/2010/main" val="6084396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20330-7E3E-2757-AF08-3F45FEAA409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7474474-CDBF-B20C-3798-9AC0ECD797C6}"/>
              </a:ext>
            </a:extLst>
          </p:cNvPr>
          <p:cNvSpPr>
            <a:spLocks noGrp="1"/>
          </p:cNvSpPr>
          <p:nvPr>
            <p:ph type="title"/>
          </p:nvPr>
        </p:nvSpPr>
        <p:spPr/>
        <p:txBody>
          <a:bodyPr>
            <a:normAutofit/>
          </a:bodyPr>
          <a:lstStyle/>
          <a:p>
            <a:r>
              <a:rPr lang="zh-CN" altLang="en-US" sz="3200" dirty="0">
                <a:solidFill>
                  <a:schemeClr val="tx1"/>
                </a:solidFill>
                <a:latin typeface="Microsoft YaHei" panose="020B0503020204020204" pitchFamily="34" charset="-122"/>
                <a:ea typeface="Microsoft YaHei" panose="020B0503020204020204" pitchFamily="34" charset="-122"/>
              </a:rPr>
              <a:t>实践活动</a:t>
            </a:r>
          </a:p>
        </p:txBody>
      </p:sp>
      <p:sp>
        <p:nvSpPr>
          <p:cNvPr id="8" name="object 20">
            <a:extLst>
              <a:ext uri="{FF2B5EF4-FFF2-40B4-BE49-F238E27FC236}">
                <a16:creationId xmlns:a16="http://schemas.microsoft.com/office/drawing/2014/main" id="{406E705D-809A-630A-20B5-44F406897B1D}"/>
              </a:ext>
            </a:extLst>
          </p:cNvPr>
          <p:cNvSpPr txBox="1"/>
          <p:nvPr/>
        </p:nvSpPr>
        <p:spPr>
          <a:xfrm>
            <a:off x="465165" y="1132172"/>
            <a:ext cx="11261670" cy="5494718"/>
          </a:xfrm>
          <a:prstGeom prst="rect">
            <a:avLst/>
          </a:prstGeom>
          <a:solidFill>
            <a:schemeClr val="bg1"/>
          </a:solidFill>
          <a:ln w="12700">
            <a:solidFill>
              <a:schemeClr val="accent5"/>
            </a:solidFill>
          </a:ln>
        </p:spPr>
        <p:txBody>
          <a:bodyPr vert="horz" wrap="square" lIns="0" tIns="0" rIns="0" bIns="0" rtlCol="0">
            <a:noAutofit/>
          </a:bodyPr>
          <a:lstStyle/>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🎯活动目标</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请同学们自行寻找身边或者书本上的优秀创新创业者，分析他们身上具有什么样的创新创业能力，并尝试着进行一次创新创业实训活动。</a:t>
            </a:r>
          </a:p>
          <a:p>
            <a:pPr indent="457200">
              <a:lnSpc>
                <a:spcPct val="150000"/>
              </a:lnSpc>
            </a:pPr>
            <a:r>
              <a:rPr lang="zh-CN" altLang="en-US" sz="2000" dirty="0">
                <a:latin typeface="Microsoft YaHei" panose="020B0503020204020204" pitchFamily="34" charset="-122"/>
                <a:ea typeface="Microsoft YaHei" panose="020B0503020204020204" pitchFamily="34" charset="-122"/>
              </a:rPr>
              <a:t>榜样的力量是无穷的。此次实践活动的目的不在于马上开始创业，而在于跟上榜样的步伐，走上创新创业之路，成为一个“你想成为的人”。这必然是一个向上攀登的过程。</a:t>
            </a:r>
            <a:endParaRPr lang="en-US" altLang="zh-CN" sz="2000" dirty="0">
              <a:latin typeface="Microsoft YaHei" panose="020B0503020204020204" pitchFamily="34" charset="-122"/>
              <a:ea typeface="Microsoft YaHei" panose="020B0503020204020204" pitchFamily="34" charset="-122"/>
            </a:endParaRPr>
          </a:p>
          <a:p>
            <a:pPr indent="457200">
              <a:lnSpc>
                <a:spcPct val="150000"/>
              </a:lnSpc>
            </a:pPr>
            <a:r>
              <a:rPr lang="zh-CN" altLang="en-US" sz="2000" b="1" spc="-11" dirty="0">
                <a:solidFill>
                  <a:schemeClr val="accent3"/>
                </a:solidFill>
                <a:latin typeface="Microsoft YaHei" panose="020B0503020204020204" pitchFamily="34" charset="-122"/>
                <a:ea typeface="Microsoft YaHei" panose="020B0503020204020204" pitchFamily="34" charset="-122"/>
                <a:cs typeface="Lantinghei SC Demibold"/>
              </a:rPr>
              <a:t>🎯活动步骤</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第一步：</a:t>
            </a:r>
            <a:r>
              <a:rPr lang="zh-CN" altLang="en-US" sz="2000" dirty="0">
                <a:latin typeface="Microsoft YaHei" panose="020B0503020204020204" pitchFamily="34" charset="-122"/>
                <a:ea typeface="Microsoft YaHei" panose="020B0503020204020204" pitchFamily="34" charset="-122"/>
              </a:rPr>
              <a:t>选择一个让你敬佩的创新创业者。</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第二步：</a:t>
            </a:r>
            <a:r>
              <a:rPr lang="zh-CN" altLang="en-US" sz="2000" dirty="0">
                <a:latin typeface="Microsoft YaHei" panose="020B0503020204020204" pitchFamily="34" charset="-122"/>
                <a:ea typeface="Microsoft YaHei" panose="020B0503020204020204" pitchFamily="34" charset="-122"/>
              </a:rPr>
              <a:t>剖析你的偶像。</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第三步：</a:t>
            </a:r>
            <a:r>
              <a:rPr lang="zh-CN" altLang="en-US" sz="2000" dirty="0">
                <a:latin typeface="Microsoft YaHei" panose="020B0503020204020204" pitchFamily="34" charset="-122"/>
                <a:ea typeface="Microsoft YaHei" panose="020B0503020204020204" pitchFamily="34" charset="-122"/>
              </a:rPr>
              <a:t>结合自身特点，为自己拟一个表。</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第四步：</a:t>
            </a:r>
            <a:r>
              <a:rPr lang="zh-CN" altLang="en-US" sz="2000" dirty="0">
                <a:latin typeface="Microsoft YaHei" panose="020B0503020204020204" pitchFamily="34" charset="-122"/>
                <a:ea typeface="Microsoft YaHei" panose="020B0503020204020204" pitchFamily="34" charset="-122"/>
              </a:rPr>
              <a:t>按照创新创业计划，有目的地参与大学生创新创业项目训练。</a:t>
            </a:r>
          </a:p>
          <a:p>
            <a:pPr indent="457200">
              <a:lnSpc>
                <a:spcPct val="150000"/>
              </a:lnSpc>
            </a:pPr>
            <a:r>
              <a:rPr lang="zh-CN" altLang="en-US" sz="2000" b="1" dirty="0">
                <a:latin typeface="Microsoft YaHei" panose="020B0503020204020204" pitchFamily="34" charset="-122"/>
                <a:ea typeface="Microsoft YaHei" panose="020B0503020204020204" pitchFamily="34" charset="-122"/>
              </a:rPr>
              <a:t>第五步：</a:t>
            </a:r>
            <a:r>
              <a:rPr lang="zh-CN" altLang="en-US" sz="2000" dirty="0">
                <a:latin typeface="Microsoft YaHei" panose="020B0503020204020204" pitchFamily="34" charset="-122"/>
                <a:ea typeface="Microsoft YaHei" panose="020B0503020204020204" pitchFamily="34" charset="-122"/>
              </a:rPr>
              <a:t>回顾创新创业训练过程。</a:t>
            </a:r>
            <a:endParaRPr lang="zh-CN" altLang="en-US" sz="2000" spc="-11" dirty="0">
              <a:solidFill>
                <a:srgbClr val="00AEEF"/>
              </a:solidFill>
              <a:latin typeface="Microsoft YaHei" panose="020B0503020204020204" pitchFamily="34" charset="-122"/>
              <a:ea typeface="Microsoft YaHei" panose="020B0503020204020204" pitchFamily="34" charset="-122"/>
              <a:cs typeface="Lantinghei SC Demibold"/>
            </a:endParaRPr>
          </a:p>
        </p:txBody>
      </p:sp>
      <p:sp>
        <p:nvSpPr>
          <p:cNvPr id="13" name="object 9">
            <a:extLst>
              <a:ext uri="{FF2B5EF4-FFF2-40B4-BE49-F238E27FC236}">
                <a16:creationId xmlns:a16="http://schemas.microsoft.com/office/drawing/2014/main" id="{F6988780-5DCF-93CE-B4C5-C0F619B08D1B}"/>
              </a:ext>
            </a:extLst>
          </p:cNvPr>
          <p:cNvSpPr/>
          <p:nvPr/>
        </p:nvSpPr>
        <p:spPr>
          <a:xfrm>
            <a:off x="4094922" y="981465"/>
            <a:ext cx="8097081" cy="377458"/>
          </a:xfrm>
          <a:prstGeom prst="rect">
            <a:avLst/>
          </a:prstGeom>
          <a:solidFill>
            <a:schemeClr val="accent3"/>
          </a:solidFill>
        </p:spPr>
        <p:txBody>
          <a:bodyPr wrap="square" lIns="0" tIns="0" rIns="0" bIns="0" rtlCol="0" anchor="ctr"/>
          <a:lstStyle/>
          <a:p>
            <a:pPr algn="ctr"/>
            <a:r>
              <a:rPr lang="zh-CN" altLang="en-US" sz="2400" b="1" spc="-4" dirty="0">
                <a:solidFill>
                  <a:schemeClr val="bg1"/>
                </a:solidFill>
                <a:latin typeface="Microsoft YaHei" panose="020B0503020204020204" pitchFamily="34" charset="-122"/>
                <a:ea typeface="Microsoft YaHei" panose="020B0503020204020204" pitchFamily="34" charset="-122"/>
                <a:cs typeface="Wawati SC"/>
              </a:rPr>
              <a:t>踏前人创新创业之路</a:t>
            </a:r>
          </a:p>
        </p:txBody>
      </p:sp>
      <p:grpSp>
        <p:nvGrpSpPr>
          <p:cNvPr id="14" name="组合 13">
            <a:extLst>
              <a:ext uri="{FF2B5EF4-FFF2-40B4-BE49-F238E27FC236}">
                <a16:creationId xmlns:a16="http://schemas.microsoft.com/office/drawing/2014/main" id="{AF46CD50-1264-2EC7-BBCD-DF76866B8E82}"/>
              </a:ext>
            </a:extLst>
          </p:cNvPr>
          <p:cNvGrpSpPr/>
          <p:nvPr/>
        </p:nvGrpSpPr>
        <p:grpSpPr>
          <a:xfrm>
            <a:off x="4068418" y="863887"/>
            <a:ext cx="352339" cy="495036"/>
            <a:chOff x="6467062" y="911155"/>
            <a:chExt cx="264717" cy="495036"/>
          </a:xfrm>
        </p:grpSpPr>
        <p:pic>
          <p:nvPicPr>
            <p:cNvPr id="15" name="object 10">
              <a:extLst>
                <a:ext uri="{FF2B5EF4-FFF2-40B4-BE49-F238E27FC236}">
                  <a16:creationId xmlns:a16="http://schemas.microsoft.com/office/drawing/2014/main" id="{11E9ECC7-4D79-C2F1-7983-F3F0C2E9272E}"/>
                </a:ext>
              </a:extLst>
            </p:cNvPr>
            <p:cNvPicPr/>
            <p:nvPr/>
          </p:nvPicPr>
          <p:blipFill>
            <a:blip r:embed="rId2" cstate="print">
              <a:duotone>
                <a:prstClr val="black"/>
                <a:schemeClr val="accent1">
                  <a:tint val="45000"/>
                  <a:satMod val="400000"/>
                </a:schemeClr>
              </a:duotone>
            </a:blip>
            <a:stretch>
              <a:fillRect/>
            </a:stretch>
          </p:blipFill>
          <p:spPr>
            <a:xfrm>
              <a:off x="6570746" y="1199218"/>
              <a:ext cx="140463" cy="163759"/>
            </a:xfrm>
            <a:prstGeom prst="rect">
              <a:avLst/>
            </a:prstGeom>
          </p:spPr>
        </p:pic>
        <p:pic>
          <p:nvPicPr>
            <p:cNvPr id="16" name="object 11">
              <a:extLst>
                <a:ext uri="{FF2B5EF4-FFF2-40B4-BE49-F238E27FC236}">
                  <a16:creationId xmlns:a16="http://schemas.microsoft.com/office/drawing/2014/main" id="{B0B0C543-DA41-E2FC-8905-A2C6EC298D84}"/>
                </a:ext>
              </a:extLst>
            </p:cNvPr>
            <p:cNvPicPr/>
            <p:nvPr/>
          </p:nvPicPr>
          <p:blipFill>
            <a:blip r:embed="rId3" cstate="print">
              <a:duotone>
                <a:prstClr val="black"/>
                <a:schemeClr val="accent1">
                  <a:tint val="45000"/>
                  <a:satMod val="400000"/>
                </a:schemeClr>
              </a:duotone>
            </a:blip>
            <a:stretch>
              <a:fillRect/>
            </a:stretch>
          </p:blipFill>
          <p:spPr>
            <a:xfrm>
              <a:off x="6467062" y="911155"/>
              <a:ext cx="264717" cy="495036"/>
            </a:xfrm>
            <a:prstGeom prst="rect">
              <a:avLst/>
            </a:prstGeom>
          </p:spPr>
        </p:pic>
      </p:grpSp>
    </p:spTree>
    <p:extLst>
      <p:ext uri="{BB962C8B-B14F-4D97-AF65-F5344CB8AC3E}">
        <p14:creationId xmlns:p14="http://schemas.microsoft.com/office/powerpoint/2010/main" val="11024072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p:txBody>
          <a:bodyPr anchor="ctr">
            <a:noAutofit/>
          </a:bodyPr>
          <a:lstStyle/>
          <a:p>
            <a:r>
              <a:rPr lang="zh-CN" altLang="en-US" sz="6500" dirty="0">
                <a:latin typeface="Microsoft YaHei" panose="020B0503020204020204" pitchFamily="34" charset="-122"/>
                <a:ea typeface="Microsoft YaHei" panose="020B0503020204020204" pitchFamily="34" charset="-122"/>
              </a:rPr>
              <a:t>感谢聆听</a:t>
            </a:r>
            <a:endParaRPr lang="en-US" sz="6500" dirty="0">
              <a:latin typeface="Microsoft YaHei" panose="020B0503020204020204" pitchFamily="34" charset="-122"/>
              <a:ea typeface="Microsoft YaHei" panose="020B0503020204020204" pitchFamily="34" charset="-122"/>
            </a:endParaRPr>
          </a:p>
        </p:txBody>
      </p:sp>
      <p:sp>
        <p:nvSpPr>
          <p:cNvPr id="9" name="文本占位符 3">
            <a:extLst>
              <a:ext uri="{FF2B5EF4-FFF2-40B4-BE49-F238E27FC236}">
                <a16:creationId xmlns:a16="http://schemas.microsoft.com/office/drawing/2014/main" id="{8C38499E-88D3-C1FC-8245-CB8D0015DB92}"/>
              </a:ext>
            </a:extLst>
          </p:cNvPr>
          <p:cNvSpPr>
            <a:spLocks noGrp="1"/>
          </p:cNvSpPr>
          <p:nvPr>
            <p:ph type="body" sz="quarter" idx="13" hasCustomPrompt="1"/>
          </p:nvPr>
        </p:nvSpPr>
        <p:spPr>
          <a:xfrm>
            <a:off x="660400" y="5313402"/>
            <a:ext cx="4530725" cy="276999"/>
          </a:xfrm>
        </p:spPr>
        <p:txBody>
          <a:bodyPr anchor="ctr">
            <a:noAutofit/>
          </a:bodyPr>
          <a:lstStyle/>
          <a:p>
            <a:r>
              <a:rPr lang="zh-CN" altLang="en-US" sz="2400" b="1" dirty="0">
                <a:latin typeface="Microsoft YaHei" panose="020B0503020204020204" pitchFamily="34" charset="-122"/>
                <a:ea typeface="Microsoft YaHei" panose="020B0503020204020204" pitchFamily="34" charset="-122"/>
              </a:rPr>
              <a:t>大学生创新创业案例与实践教程</a:t>
            </a:r>
            <a:endParaRPr lang="en-US" sz="2400" b="1" dirty="0">
              <a:latin typeface="Microsoft YaHei" panose="020B0503020204020204" pitchFamily="34" charset="-122"/>
              <a:ea typeface="Microsoft YaHe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5451475" y="1944146"/>
            <a:ext cx="5925362" cy="1252969"/>
          </a:xfrm>
        </p:spPr>
        <p:txBody>
          <a:bodyPr anchor="ctr">
            <a:noAutofit/>
          </a:bodyPr>
          <a:lstStyle/>
          <a:p>
            <a:r>
              <a:rPr lang="en-US" altLang="zh-CN" sz="5400" dirty="0">
                <a:latin typeface="Microsoft YaHei" panose="020B0503020204020204" pitchFamily="34" charset="-122"/>
                <a:ea typeface="Microsoft YaHei" panose="020B0503020204020204" pitchFamily="34" charset="-122"/>
              </a:rPr>
              <a:t>2.1</a:t>
            </a:r>
            <a:br>
              <a:rPr lang="en-US" altLang="zh-CN" sz="5400" dirty="0">
                <a:latin typeface="Microsoft YaHei" panose="020B0503020204020204" pitchFamily="34" charset="-122"/>
                <a:ea typeface="Microsoft YaHei" panose="020B0503020204020204" pitchFamily="34" charset="-122"/>
              </a:rPr>
            </a:br>
            <a:r>
              <a:rPr lang="zh-CN" altLang="en-US" sz="5400" dirty="0">
                <a:solidFill>
                  <a:schemeClr val="tx1"/>
                </a:solidFill>
                <a:latin typeface="Microsoft YaHei" panose="020B0503020204020204" pitchFamily="34" charset="-122"/>
                <a:ea typeface="Microsoft YaHei" panose="020B0503020204020204" pitchFamily="34" charset="-122"/>
              </a:rPr>
              <a:t>创新创业者的特质概述</a:t>
            </a:r>
            <a:endParaRPr lang="en-US" sz="5400" dirty="0">
              <a:solidFill>
                <a:schemeClr val="tx1"/>
              </a:solidFill>
              <a:latin typeface="Microsoft YaHei" panose="020B0503020204020204" pitchFamily="34" charset="-122"/>
              <a:ea typeface="Microsoft YaHei"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F7A3-9810-1726-84ED-CAD245A6ACB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F89DBB3F-9B63-6EAE-7C9D-7625589F1EC4}"/>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2.1.1</a:t>
            </a:r>
            <a:r>
              <a:rPr lang="zh-CN" altLang="en-US" sz="3200" dirty="0">
                <a:solidFill>
                  <a:schemeClr val="tx1"/>
                </a:solidFill>
                <a:latin typeface="Microsoft YaHei" panose="020B0503020204020204" pitchFamily="34" charset="-122"/>
                <a:ea typeface="Microsoft YaHei" panose="020B0503020204020204" pitchFamily="34" charset="-122"/>
              </a:rPr>
              <a:t>创新创业者的概念和基本类型</a:t>
            </a:r>
          </a:p>
        </p:txBody>
      </p:sp>
      <p:sp>
        <p:nvSpPr>
          <p:cNvPr id="124" name="文本框 123">
            <a:extLst>
              <a:ext uri="{FF2B5EF4-FFF2-40B4-BE49-F238E27FC236}">
                <a16:creationId xmlns:a16="http://schemas.microsoft.com/office/drawing/2014/main" id="{47455897-1AFD-E58C-1299-E5554CB9BF55}"/>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创新创业者的概念</a:t>
            </a:r>
          </a:p>
        </p:txBody>
      </p:sp>
      <p:sp>
        <p:nvSpPr>
          <p:cNvPr id="4" name="文本框 3">
            <a:extLst>
              <a:ext uri="{FF2B5EF4-FFF2-40B4-BE49-F238E27FC236}">
                <a16:creationId xmlns:a16="http://schemas.microsoft.com/office/drawing/2014/main" id="{159CA917-BFCE-5B79-9A49-FD07E3BC702B}"/>
              </a:ext>
            </a:extLst>
          </p:cNvPr>
          <p:cNvSpPr txBox="1"/>
          <p:nvPr/>
        </p:nvSpPr>
        <p:spPr>
          <a:xfrm>
            <a:off x="368595" y="1663442"/>
            <a:ext cx="11823405" cy="1884555"/>
          </a:xfrm>
          <a:prstGeom prst="rect">
            <a:avLst/>
          </a:prstGeom>
          <a:noFill/>
        </p:spPr>
        <p:txBody>
          <a:bodyPr wrap="square">
            <a:spAutoFit/>
          </a:bodyPr>
          <a:lstStyle/>
          <a:p>
            <a:pPr marR="179970" indent="457200">
              <a:lnSpc>
                <a:spcPct val="150000"/>
              </a:lnSpc>
              <a:spcBef>
                <a:spcPts val="300"/>
              </a:spcBef>
              <a:buNone/>
            </a:pPr>
            <a:r>
              <a:rPr lang="zh-CN" altLang="en-US" sz="2000" spc="-4" dirty="0">
                <a:solidFill>
                  <a:srgbClr val="231F20"/>
                </a:solidFill>
                <a:latin typeface="Microsoft YaHei" panose="020B0503020204020204" pitchFamily="34" charset="-122"/>
                <a:ea typeface="Microsoft YaHei" panose="020B0503020204020204" pitchFamily="34" charset="-122"/>
              </a:rPr>
              <a:t>创新创业者的概念基于“创业者”的概念。“创业者”一词的英文是“</a:t>
            </a:r>
            <a:r>
              <a:rPr lang="en" altLang="zh-CN" sz="2000" spc="-4" dirty="0">
                <a:solidFill>
                  <a:srgbClr val="231F20"/>
                </a:solidFill>
                <a:latin typeface="Microsoft YaHei" panose="020B0503020204020204" pitchFamily="34" charset="-122"/>
                <a:ea typeface="Microsoft YaHei" panose="020B0503020204020204" pitchFamily="34" charset="-122"/>
              </a:rPr>
              <a:t>entrepreneur”</a:t>
            </a:r>
            <a:r>
              <a:rPr lang="zh-CN" altLang="e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来自</a:t>
            </a:r>
            <a:r>
              <a:rPr lang="en-US" altLang="zh-CN" sz="2000" spc="-4" dirty="0">
                <a:solidFill>
                  <a:srgbClr val="231F20"/>
                </a:solidFill>
                <a:latin typeface="Microsoft YaHei" panose="020B0503020204020204" pitchFamily="34" charset="-122"/>
                <a:ea typeface="Microsoft YaHei" panose="020B0503020204020204" pitchFamily="34" charset="-122"/>
              </a:rPr>
              <a:t>17</a:t>
            </a:r>
            <a:r>
              <a:rPr lang="zh-CN" altLang="en-US" sz="2000" spc="-4" dirty="0">
                <a:solidFill>
                  <a:srgbClr val="231F20"/>
                </a:solidFill>
                <a:latin typeface="Microsoft YaHei" panose="020B0503020204020204" pitchFamily="34" charset="-122"/>
                <a:ea typeface="Microsoft YaHei" panose="020B0503020204020204" pitchFamily="34" charset="-122"/>
              </a:rPr>
              <a:t>世纪的法语词汇“</a:t>
            </a:r>
            <a:r>
              <a:rPr lang="en" altLang="zh-CN" sz="2000" spc="-4" dirty="0" err="1">
                <a:solidFill>
                  <a:srgbClr val="231F20"/>
                </a:solidFill>
                <a:latin typeface="Microsoft YaHei" panose="020B0503020204020204" pitchFamily="34" charset="-122"/>
                <a:ea typeface="Microsoft YaHei" panose="020B0503020204020204" pitchFamily="34" charset="-122"/>
              </a:rPr>
              <a:t>entreprendre</a:t>
            </a:r>
            <a:r>
              <a:rPr lang="en" altLang="zh-CN" sz="2000" spc="-4" dirty="0">
                <a:solidFill>
                  <a:srgbClr val="231F20"/>
                </a:solidFill>
                <a:latin typeface="Microsoft YaHei" panose="020B0503020204020204" pitchFamily="34" charset="-122"/>
                <a:ea typeface="Microsoft YaHei" panose="020B0503020204020204" pitchFamily="34" charset="-122"/>
              </a:rPr>
              <a:t>”</a:t>
            </a:r>
            <a:r>
              <a:rPr lang="zh-CN" altLang="en" sz="2000" spc="-4" dirty="0">
                <a:solidFill>
                  <a:srgbClr val="231F20"/>
                </a:solidFill>
                <a:latin typeface="Microsoft YaHei" panose="020B0503020204020204" pitchFamily="34" charset="-122"/>
                <a:ea typeface="Microsoft YaHei" panose="020B0503020204020204" pitchFamily="34" charset="-122"/>
              </a:rPr>
              <a:t>。</a:t>
            </a:r>
            <a:r>
              <a:rPr lang="zh-CN" altLang="en-US" sz="2000" spc="-4" dirty="0">
                <a:solidFill>
                  <a:srgbClr val="231F20"/>
                </a:solidFill>
                <a:latin typeface="Microsoft YaHei" panose="020B0503020204020204" pitchFamily="34" charset="-122"/>
                <a:ea typeface="Microsoft YaHei" panose="020B0503020204020204" pitchFamily="34" charset="-122"/>
              </a:rPr>
              <a:t>它有两个基本含义：</a:t>
            </a:r>
            <a:r>
              <a:rPr lang="zh-CN" altLang="en-US" sz="2000" b="1" spc="-4" dirty="0">
                <a:solidFill>
                  <a:srgbClr val="231F20"/>
                </a:solidFill>
                <a:latin typeface="Microsoft YaHei" panose="020B0503020204020204" pitchFamily="34" charset="-122"/>
                <a:ea typeface="Microsoft YaHei" panose="020B0503020204020204" pitchFamily="34" charset="-122"/>
              </a:rPr>
              <a:t>一是指企业家</a:t>
            </a:r>
            <a:r>
              <a:rPr lang="zh-CN" altLang="en-US" sz="2000" spc="-4" dirty="0">
                <a:solidFill>
                  <a:srgbClr val="231F20"/>
                </a:solidFill>
                <a:latin typeface="Microsoft YaHei" panose="020B0503020204020204" pitchFamily="34" charset="-122"/>
                <a:ea typeface="Microsoft YaHei" panose="020B0503020204020204" pitchFamily="34" charset="-122"/>
              </a:rPr>
              <a:t>，即在现有企业中负责经营和决策的领导人；</a:t>
            </a:r>
            <a:r>
              <a:rPr lang="zh-CN" altLang="en-US" sz="2000" b="1" spc="-4" dirty="0">
                <a:solidFill>
                  <a:srgbClr val="231F20"/>
                </a:solidFill>
                <a:latin typeface="Microsoft YaHei" panose="020B0503020204020204" pitchFamily="34" charset="-122"/>
                <a:ea typeface="Microsoft YaHei" panose="020B0503020204020204" pitchFamily="34" charset="-122"/>
              </a:rPr>
              <a:t>二是指创始人</a:t>
            </a:r>
            <a:r>
              <a:rPr lang="zh-CN" altLang="en-US" sz="2000" spc="-4" dirty="0">
                <a:solidFill>
                  <a:srgbClr val="231F20"/>
                </a:solidFill>
                <a:latin typeface="Microsoft YaHei" panose="020B0503020204020204" pitchFamily="34" charset="-122"/>
                <a:ea typeface="Microsoft YaHei" panose="020B0503020204020204" pitchFamily="34" charset="-122"/>
              </a:rPr>
              <a:t>，即将要创办新企业或者是刚刚创办新企业的领导人。</a:t>
            </a:r>
          </a:p>
          <a:p>
            <a:pPr marR="179970" indent="457200">
              <a:lnSpc>
                <a:spcPct val="150000"/>
              </a:lnSpc>
              <a:buNone/>
            </a:pPr>
            <a:r>
              <a:rPr lang="zh-CN" altLang="en-US" sz="2000" spc="-4" dirty="0">
                <a:solidFill>
                  <a:srgbClr val="231F20"/>
                </a:solidFill>
                <a:latin typeface="Microsoft YaHei" panose="020B0503020204020204" pitchFamily="34" charset="-122"/>
                <a:ea typeface="Microsoft YaHei" panose="020B0503020204020204" pitchFamily="34" charset="-122"/>
              </a:rPr>
              <a:t>研究者们倾向认为，</a:t>
            </a:r>
            <a:r>
              <a:rPr lang="zh-CN" altLang="en-US" sz="2000" b="1" spc="-4" dirty="0">
                <a:solidFill>
                  <a:srgbClr val="231F20"/>
                </a:solidFill>
                <a:latin typeface="Microsoft YaHei" panose="020B0503020204020204" pitchFamily="34" charset="-122"/>
                <a:ea typeface="Microsoft YaHei" panose="020B0503020204020204" pitchFamily="34" charset="-122"/>
              </a:rPr>
              <a:t>创业者是发现和利用机会，通过一定的组织形式创造新价值并承担风险的人</a:t>
            </a:r>
            <a:r>
              <a:rPr lang="zh-CN" altLang="en-US" sz="2000" spc="-4" dirty="0">
                <a:solidFill>
                  <a:srgbClr val="231F20"/>
                </a:solidFill>
                <a:latin typeface="Microsoft YaHei" panose="020B0503020204020204" pitchFamily="34" charset="-122"/>
                <a:ea typeface="Microsoft YaHei" panose="020B0503020204020204" pitchFamily="34" charset="-122"/>
              </a:rPr>
              <a:t>。</a:t>
            </a:r>
          </a:p>
        </p:txBody>
      </p:sp>
      <p:graphicFrame>
        <p:nvGraphicFramePr>
          <p:cNvPr id="5" name="图示 4">
            <a:extLst>
              <a:ext uri="{FF2B5EF4-FFF2-40B4-BE49-F238E27FC236}">
                <a16:creationId xmlns:a16="http://schemas.microsoft.com/office/drawing/2014/main" id="{67CFF3A1-FC7A-F0DC-DF38-5922569019AC}"/>
              </a:ext>
            </a:extLst>
          </p:cNvPr>
          <p:cNvGraphicFramePr/>
          <p:nvPr>
            <p:extLst>
              <p:ext uri="{D42A27DB-BD31-4B8C-83A1-F6EECF244321}">
                <p14:modId xmlns:p14="http://schemas.microsoft.com/office/powerpoint/2010/main" val="803924464"/>
              </p:ext>
            </p:extLst>
          </p:nvPr>
        </p:nvGraphicFramePr>
        <p:xfrm>
          <a:off x="619313" y="3728136"/>
          <a:ext cx="10940674" cy="2708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427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49923-65D5-D1C0-4021-0BE59CD9D90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2A502EB-99C9-2359-2143-E7D7320E8F31}"/>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2.1.1</a:t>
            </a:r>
            <a:r>
              <a:rPr lang="zh-CN" altLang="en-US" sz="3200" dirty="0">
                <a:solidFill>
                  <a:schemeClr val="tx1"/>
                </a:solidFill>
                <a:latin typeface="Microsoft YaHei" panose="020B0503020204020204" pitchFamily="34" charset="-122"/>
                <a:ea typeface="Microsoft YaHei" panose="020B0503020204020204" pitchFamily="34" charset="-122"/>
              </a:rPr>
              <a:t>创新创业者的概念和基本类型</a:t>
            </a:r>
          </a:p>
        </p:txBody>
      </p:sp>
      <p:sp>
        <p:nvSpPr>
          <p:cNvPr id="124" name="文本框 123">
            <a:extLst>
              <a:ext uri="{FF2B5EF4-FFF2-40B4-BE49-F238E27FC236}">
                <a16:creationId xmlns:a16="http://schemas.microsoft.com/office/drawing/2014/main" id="{B294BCAA-3CEC-83CF-5533-F947859A2A78}"/>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创新创业者的基本类型</a:t>
            </a:r>
          </a:p>
        </p:txBody>
      </p:sp>
      <p:grpSp>
        <p:nvGrpSpPr>
          <p:cNvPr id="27" name="组合 26">
            <a:extLst>
              <a:ext uri="{FF2B5EF4-FFF2-40B4-BE49-F238E27FC236}">
                <a16:creationId xmlns:a16="http://schemas.microsoft.com/office/drawing/2014/main" id="{78F03629-7754-ACEF-DA3A-E17DC6417526}"/>
              </a:ext>
            </a:extLst>
          </p:cNvPr>
          <p:cNvGrpSpPr/>
          <p:nvPr/>
        </p:nvGrpSpPr>
        <p:grpSpPr>
          <a:xfrm>
            <a:off x="412703" y="1779728"/>
            <a:ext cx="11292028" cy="4670130"/>
            <a:chOff x="288758" y="1826923"/>
            <a:chExt cx="5772812" cy="4670130"/>
          </a:xfrm>
        </p:grpSpPr>
        <p:sp>
          <p:nvSpPr>
            <p:cNvPr id="5" name="矩形 4">
              <a:extLst>
                <a:ext uri="{FF2B5EF4-FFF2-40B4-BE49-F238E27FC236}">
                  <a16:creationId xmlns:a16="http://schemas.microsoft.com/office/drawing/2014/main" id="{BC951273-EF22-AB18-1037-E0BAE13E01E0}"/>
                </a:ext>
              </a:extLst>
            </p:cNvPr>
            <p:cNvSpPr/>
            <p:nvPr/>
          </p:nvSpPr>
          <p:spPr>
            <a:xfrm>
              <a:off x="288758" y="1826923"/>
              <a:ext cx="2851977" cy="4670130"/>
            </a:xfrm>
            <a:prstGeom prst="rect">
              <a:avLst/>
            </a:prstGeom>
            <a:solidFill>
              <a:schemeClr val="accent1">
                <a:lumMod val="20000"/>
                <a:lumOff val="80000"/>
              </a:schemeClr>
            </a:solidFill>
            <a:ln w="15875">
              <a:solidFill>
                <a:schemeClr val="accent1">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6" name="文本框 5">
              <a:extLst>
                <a:ext uri="{FF2B5EF4-FFF2-40B4-BE49-F238E27FC236}">
                  <a16:creationId xmlns:a16="http://schemas.microsoft.com/office/drawing/2014/main" id="{528619BC-3FC3-C241-1441-04C3CC15FE6E}"/>
                </a:ext>
              </a:extLst>
            </p:cNvPr>
            <p:cNvSpPr txBox="1"/>
            <p:nvPr/>
          </p:nvSpPr>
          <p:spPr>
            <a:xfrm>
              <a:off x="288758" y="2596853"/>
              <a:ext cx="2851519" cy="2658289"/>
            </a:xfrm>
            <a:prstGeom prst="rect">
              <a:avLst/>
            </a:prstGeom>
            <a:noFill/>
          </p:spPr>
          <p:txBody>
            <a:bodyPr wrap="square" lIns="36000" tIns="0" rIns="36000" bIns="0" rtlCol="0" anchor="t"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独立型创新创业者。</a:t>
              </a:r>
              <a:r>
                <a:rPr lang="zh-CN" altLang="en-US" sz="2000" dirty="0">
                  <a:latin typeface="Microsoft YaHei" panose="020B0503020204020204" pitchFamily="34" charset="-122"/>
                  <a:ea typeface="Microsoft YaHei" panose="020B0503020204020204" pitchFamily="34" charset="-122"/>
                </a:rPr>
                <a:t>独立型创新创业者是指独自创新创业的创新创业者，即自己出资、自己管理企业的创新创业者。</a:t>
              </a:r>
              <a:endParaRPr lang="en-US" altLang="zh-CN" sz="2000" dirty="0">
                <a:latin typeface="Microsoft YaHei" panose="020B0503020204020204" pitchFamily="34" charset="-122"/>
                <a:ea typeface="Microsoft YaHei" panose="020B0503020204020204" pitchFamily="34" charset="-122"/>
              </a:endParaRPr>
            </a:p>
            <a:p>
              <a:pPr>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主导型创新创业者。</a:t>
              </a:r>
              <a:r>
                <a:rPr lang="zh-CN" altLang="en-US" sz="2000" dirty="0">
                  <a:latin typeface="Microsoft YaHei" panose="020B0503020204020204" pitchFamily="34" charset="-122"/>
                  <a:ea typeface="Microsoft YaHei" panose="020B0503020204020204" pitchFamily="34" charset="-122"/>
                </a:rPr>
                <a:t>主导型创新创业者是创新创业团队中带领大家创新创业的人。</a:t>
              </a:r>
            </a:p>
            <a:p>
              <a:pPr>
                <a:lnSpc>
                  <a:spcPct val="150000"/>
                </a:lnSpc>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跟随型创新创业者。</a:t>
              </a:r>
              <a:r>
                <a:rPr lang="zh-CN" altLang="en-US" sz="2000" dirty="0">
                  <a:latin typeface="Microsoft YaHei" panose="020B0503020204020204" pitchFamily="34" charset="-122"/>
                  <a:ea typeface="Microsoft YaHei" panose="020B0503020204020204" pitchFamily="34" charset="-122"/>
                </a:rPr>
                <a:t>跟随型创新创业者是创新创业团队中除主导型创新创业者以</a:t>
              </a:r>
            </a:p>
            <a:p>
              <a:pPr>
                <a:lnSpc>
                  <a:spcPct val="150000"/>
                </a:lnSpc>
              </a:pPr>
              <a:r>
                <a:rPr lang="zh-CN" altLang="en-US" sz="2000" dirty="0">
                  <a:latin typeface="Microsoft YaHei" panose="020B0503020204020204" pitchFamily="34" charset="-122"/>
                  <a:ea typeface="Microsoft YaHei" panose="020B0503020204020204" pitchFamily="34" charset="-122"/>
                </a:rPr>
                <a:t>外的成员，也称参与型创新创业者。</a:t>
              </a:r>
              <a:endParaRPr lang="en-US" altLang="zh-CN" sz="2000" dirty="0">
                <a:latin typeface="Microsoft YaHei" panose="020B0503020204020204" pitchFamily="34" charset="-122"/>
                <a:ea typeface="Microsoft YaHei" panose="020B0503020204020204" pitchFamily="34" charset="-122"/>
              </a:endParaRPr>
            </a:p>
          </p:txBody>
        </p:sp>
        <p:sp>
          <p:nvSpPr>
            <p:cNvPr id="7" name="文本框 6">
              <a:extLst>
                <a:ext uri="{FF2B5EF4-FFF2-40B4-BE49-F238E27FC236}">
                  <a16:creationId xmlns:a16="http://schemas.microsoft.com/office/drawing/2014/main" id="{2C45F816-B233-1273-BE05-D5082C6F06E6}"/>
                </a:ext>
              </a:extLst>
            </p:cNvPr>
            <p:cNvSpPr txBox="1"/>
            <p:nvPr/>
          </p:nvSpPr>
          <p:spPr>
            <a:xfrm>
              <a:off x="643524" y="1901354"/>
              <a:ext cx="2142216" cy="594832"/>
            </a:xfrm>
            <a:prstGeom prst="rect">
              <a:avLst/>
            </a:prstGeom>
            <a:noFill/>
            <a:effectLst/>
          </p:spPr>
          <p:txBody>
            <a:bodyPr wrap="square" lIns="0" tIns="0" rIns="0" bIns="0" rtlCol="0" anchor="ctr" anchorCtr="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5908" lvl="0" algn="ctr" defTabSz="914400" rtl="0" eaLnBrk="1" fontAlgn="auto" latinLnBrk="0" hangingPunct="1">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a:t>
              </a:r>
              <a:r>
                <a:rPr kumimoji="0" lang="en-US" altLang="zh-CN" sz="20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1</a:t>
              </a:r>
              <a:r>
                <a:rPr kumimoji="0" lang="zh-CN" altLang="en-US" sz="2000" b="1" i="0" u="none" strike="noStrike" kern="1200" cap="none" spc="0" normalizeH="0" baseline="0" noProof="0" dirty="0">
                  <a:ln>
                    <a:noFill/>
                  </a:ln>
                  <a:solidFill>
                    <a:srgbClr val="2F2F2F"/>
                  </a:solidFill>
                  <a:effectLst/>
                  <a:uLnTx/>
                  <a:uFillTx/>
                  <a:latin typeface="Microsoft YaHei" panose="020B0503020204020204" pitchFamily="34" charset="-122"/>
                  <a:ea typeface="Microsoft YaHei" panose="020B0503020204020204" pitchFamily="34" charset="-122"/>
                </a:rPr>
                <a:t>）按创新创业者在创新创业中的角色和作用划分</a:t>
              </a:r>
            </a:p>
          </p:txBody>
        </p:sp>
        <p:sp>
          <p:nvSpPr>
            <p:cNvPr id="10" name="矩形 9">
              <a:extLst>
                <a:ext uri="{FF2B5EF4-FFF2-40B4-BE49-F238E27FC236}">
                  <a16:creationId xmlns:a16="http://schemas.microsoft.com/office/drawing/2014/main" id="{F6AB2092-AF76-CB62-A3F0-E6039C281292}"/>
                </a:ext>
              </a:extLst>
            </p:cNvPr>
            <p:cNvSpPr/>
            <p:nvPr/>
          </p:nvSpPr>
          <p:spPr>
            <a:xfrm>
              <a:off x="3209593" y="1826923"/>
              <a:ext cx="2851977" cy="4670130"/>
            </a:xfrm>
            <a:prstGeom prst="rect">
              <a:avLst/>
            </a:prstGeom>
            <a:solidFill>
              <a:schemeClr val="accent2">
                <a:lumMod val="20000"/>
                <a:lumOff val="80000"/>
              </a:schemeClr>
            </a:solidFill>
            <a:ln w="15875">
              <a:solidFill>
                <a:schemeClr val="accent2">
                  <a:alpha val="50000"/>
                </a:schemeClr>
              </a:solidFill>
            </a:ln>
          </p:spPr>
          <p:txBody>
            <a:bodyPr vert="horz" wrap="square" lIns="91440" tIns="45720" rIns="91440" bIns="45720" rtlCol="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ts val="1000"/>
                </a:spcBef>
              </a:pPr>
              <a:endParaRPr lang="zh-CN" altLang="en-US" sz="2000" b="1" dirty="0">
                <a:solidFill>
                  <a:schemeClr val="tx1"/>
                </a:solidFill>
                <a:latin typeface="Microsoft YaHei" panose="020B0503020204020204" pitchFamily="34" charset="-122"/>
                <a:ea typeface="Microsoft YaHei" panose="020B0503020204020204" pitchFamily="34" charset="-122"/>
              </a:endParaRPr>
            </a:p>
          </p:txBody>
        </p:sp>
        <p:sp>
          <p:nvSpPr>
            <p:cNvPr id="11" name="文本框 10">
              <a:extLst>
                <a:ext uri="{FF2B5EF4-FFF2-40B4-BE49-F238E27FC236}">
                  <a16:creationId xmlns:a16="http://schemas.microsoft.com/office/drawing/2014/main" id="{AF8AAB0A-E0C2-CAA8-CD34-44CE1D3D109A}"/>
                </a:ext>
              </a:extLst>
            </p:cNvPr>
            <p:cNvSpPr txBox="1"/>
            <p:nvPr/>
          </p:nvSpPr>
          <p:spPr>
            <a:xfrm>
              <a:off x="3209593" y="2596853"/>
              <a:ext cx="2851976" cy="2658289"/>
            </a:xfrm>
            <a:prstGeom prst="rect">
              <a:avLst/>
            </a:prstGeom>
            <a:noFill/>
          </p:spPr>
          <p:txBody>
            <a:bodyPr wrap="square" lIns="108000" tIns="0" rIns="0" bIns="0" rtlCol="0" anchor="t" anchorCtr="1">
              <a:noAutofit/>
            </a:bodyPr>
            <a:lstStyle>
              <a:defPPr>
                <a:defRPr lang="en-US"/>
              </a:defPPr>
              <a:lvl1pPr algn="ctr">
                <a:lnSpc>
                  <a:spcPct val="120000"/>
                </a:lnSpc>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lang="en-US" altLang="zh-CN" sz="2000" b="1" dirty="0">
                  <a:latin typeface="Microsoft YaHei" panose="020B0503020204020204" pitchFamily="34" charset="-122"/>
                  <a:ea typeface="Microsoft YaHei" panose="020B0503020204020204" pitchFamily="34" charset="-122"/>
                </a:rPr>
                <a:t>①</a:t>
              </a:r>
              <a:r>
                <a:rPr lang="zh-CN" altLang="en-US" sz="2000" b="1" dirty="0">
                  <a:latin typeface="Microsoft YaHei" panose="020B0503020204020204" pitchFamily="34" charset="-122"/>
                  <a:ea typeface="Microsoft YaHei" panose="020B0503020204020204" pitchFamily="34" charset="-122"/>
                </a:rPr>
                <a:t>生存型创新创业者。</a:t>
              </a:r>
              <a:r>
                <a:rPr lang="zh-CN" altLang="en-US" sz="2000" dirty="0">
                  <a:latin typeface="Microsoft YaHei" panose="020B0503020204020204" pitchFamily="34" charset="-122"/>
                  <a:ea typeface="Microsoft YaHei" panose="020B0503020204020204" pitchFamily="34" charset="-122"/>
                </a:rPr>
                <a:t>生存型创新创业者大多为下岗者、失去土地或因种种原因不愿固守乡村的农民，以及刚刚毕业暂时找不到工作的大学生。</a:t>
              </a:r>
              <a:endParaRPr lang="en-US" altLang="zh-CN" sz="2000" dirty="0">
                <a:latin typeface="Microsoft YaHei" panose="020B0503020204020204" pitchFamily="34" charset="-122"/>
                <a:ea typeface="Microsoft YaHei" panose="020B0503020204020204" pitchFamily="34" charset="-122"/>
              </a:endParaRPr>
            </a:p>
            <a:p>
              <a:pPr algn="l">
                <a:lnSpc>
                  <a:spcPct val="150000"/>
                </a:lnSpc>
              </a:pPr>
              <a:r>
                <a:rPr lang="en-US" altLang="zh-CN" sz="2000" b="1" dirty="0">
                  <a:latin typeface="Microsoft YaHei" panose="020B0503020204020204" pitchFamily="34" charset="-122"/>
                  <a:ea typeface="Microsoft YaHei" panose="020B0503020204020204" pitchFamily="34" charset="-122"/>
                </a:rPr>
                <a:t>②</a:t>
              </a:r>
              <a:r>
                <a:rPr lang="zh-CN" altLang="en-US" sz="2000" b="1" dirty="0">
                  <a:latin typeface="Microsoft YaHei" panose="020B0503020204020204" pitchFamily="34" charset="-122"/>
                  <a:ea typeface="Microsoft YaHei" panose="020B0503020204020204" pitchFamily="34" charset="-122"/>
                </a:rPr>
                <a:t>变现型创新创业者。</a:t>
              </a:r>
              <a:r>
                <a:rPr lang="zh-CN" altLang="en-US" sz="2000" dirty="0">
                  <a:latin typeface="Microsoft YaHei" panose="020B0503020204020204" pitchFamily="34" charset="-122"/>
                  <a:ea typeface="Microsoft YaHei" panose="020B0503020204020204" pitchFamily="34" charset="-122"/>
                </a:rPr>
                <a:t>变现型创新创业者就是指过去在国企、民营企业当经理人期间积累了大量资源并在适当时机自己出来开公司或办企业的人。</a:t>
              </a:r>
              <a:endParaRPr lang="en-US" altLang="zh-CN" sz="2000" dirty="0">
                <a:latin typeface="Microsoft YaHei" panose="020B0503020204020204" pitchFamily="34" charset="-122"/>
                <a:ea typeface="Microsoft YaHei" panose="020B0503020204020204" pitchFamily="34" charset="-122"/>
              </a:endParaRPr>
            </a:p>
            <a:p>
              <a:pPr algn="l">
                <a:lnSpc>
                  <a:spcPct val="150000"/>
                </a:lnSpc>
              </a:pPr>
              <a:r>
                <a:rPr lang="en-US" altLang="zh-CN" sz="2000" b="1" dirty="0">
                  <a:latin typeface="Microsoft YaHei" panose="020B0503020204020204" pitchFamily="34" charset="-122"/>
                  <a:ea typeface="Microsoft YaHei" panose="020B0503020204020204" pitchFamily="34" charset="-122"/>
                </a:rPr>
                <a:t>③</a:t>
              </a:r>
              <a:r>
                <a:rPr lang="zh-CN" altLang="en-US" sz="2000" b="1" dirty="0">
                  <a:latin typeface="Microsoft YaHei" panose="020B0503020204020204" pitchFamily="34" charset="-122"/>
                  <a:ea typeface="Microsoft YaHei" panose="020B0503020204020204" pitchFamily="34" charset="-122"/>
                </a:rPr>
                <a:t>主动型创新创业者。</a:t>
              </a:r>
              <a:r>
                <a:rPr lang="zh-CN" altLang="en-US" sz="2000" dirty="0">
                  <a:latin typeface="Microsoft YaHei" panose="020B0503020204020204" pitchFamily="34" charset="-122"/>
                  <a:ea typeface="Microsoft YaHei" panose="020B0503020204020204" pitchFamily="34" charset="-122"/>
                </a:rPr>
                <a:t>主动型创新创业者群体又可以进行细分。</a:t>
              </a:r>
            </a:p>
          </p:txBody>
        </p:sp>
        <p:sp>
          <p:nvSpPr>
            <p:cNvPr id="12" name="文本框 11">
              <a:extLst>
                <a:ext uri="{FF2B5EF4-FFF2-40B4-BE49-F238E27FC236}">
                  <a16:creationId xmlns:a16="http://schemas.microsoft.com/office/drawing/2014/main" id="{ADA5B67C-05AC-E293-5888-255EF2A7F67E}"/>
                </a:ext>
              </a:extLst>
            </p:cNvPr>
            <p:cNvSpPr txBox="1"/>
            <p:nvPr/>
          </p:nvSpPr>
          <p:spPr>
            <a:xfrm>
              <a:off x="3564217" y="1901354"/>
              <a:ext cx="2142731" cy="594832"/>
            </a:xfrm>
            <a:prstGeom prst="rect">
              <a:avLst/>
            </a:prstGeom>
            <a:noFill/>
            <a:effectLst/>
          </p:spPr>
          <p:txBody>
            <a:bodyPr wrap="square" lIns="0" tIns="0" rIns="0" bIns="0" rtlCol="0" anchor="ctr" anchorCtr="1">
              <a:noAutofit/>
            </a:bodyPr>
            <a:lstStyle>
              <a:defPPr>
                <a:defRPr lang="en-US"/>
              </a:defPPr>
              <a:lvl1pPr marR="5908" lvl="0" fontAlgn="auto">
                <a:spcBef>
                  <a:spcPts val="0"/>
                </a:spcBef>
                <a:spcAft>
                  <a:spcPts val="0"/>
                </a:spcAft>
                <a:buClrTx/>
                <a:buSzTx/>
                <a:buFontTx/>
                <a:buNone/>
                <a:tabLst/>
                <a:defRPr kumimoji="0" sz="2000" b="1" i="0" u="none" strike="noStrike" cap="none" spc="0" normalizeH="0" baseline="0">
                  <a:ln>
                    <a:noFill/>
                  </a:ln>
                  <a:solidFill>
                    <a:srgbClr val="2F2F2F"/>
                  </a:solidFill>
                  <a:effectLst/>
                  <a:uLnTx/>
                  <a:uFillTx/>
                  <a:latin typeface="Microsoft YaHei" panose="020B0503020204020204" pitchFamily="34" charset="-122"/>
                  <a:ea typeface="Microsoft YaHei" panose="020B0503020204020204"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t>（</a:t>
              </a:r>
              <a:r>
                <a:rPr lang="en-US" altLang="zh-CN" dirty="0"/>
                <a:t>2</a:t>
              </a:r>
              <a:r>
                <a:rPr lang="zh-CN" altLang="en-US" dirty="0"/>
                <a:t>）按照创新创业背景和动机划分</a:t>
              </a:r>
            </a:p>
          </p:txBody>
        </p:sp>
      </p:grpSp>
    </p:spTree>
    <p:extLst>
      <p:ext uri="{BB962C8B-B14F-4D97-AF65-F5344CB8AC3E}">
        <p14:creationId xmlns:p14="http://schemas.microsoft.com/office/powerpoint/2010/main" val="4094514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303E2-4BF8-27DC-AC07-E986C4A900F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5EA07FB-B631-5935-E0CF-632526497CF7}"/>
              </a:ext>
            </a:extLst>
          </p:cNvPr>
          <p:cNvSpPr>
            <a:spLocks noGrp="1"/>
          </p:cNvSpPr>
          <p:nvPr>
            <p:ph type="title"/>
          </p:nvPr>
        </p:nvSpPr>
        <p:spPr/>
        <p:txBody>
          <a:bodyPr>
            <a:normAutofit/>
          </a:bodyPr>
          <a:lstStyle/>
          <a:p>
            <a:r>
              <a:rPr lang="en-US" altLang="zh-CN" sz="3200" dirty="0">
                <a:solidFill>
                  <a:schemeClr val="tx1"/>
                </a:solidFill>
                <a:latin typeface="Microsoft YaHei" panose="020B0503020204020204" pitchFamily="34" charset="-122"/>
                <a:ea typeface="Microsoft YaHei" panose="020B0503020204020204" pitchFamily="34" charset="-122"/>
              </a:rPr>
              <a:t>2.1.2</a:t>
            </a:r>
            <a:r>
              <a:rPr lang="zh-CN" altLang="en-US" sz="3200" dirty="0">
                <a:solidFill>
                  <a:schemeClr val="tx1"/>
                </a:solidFill>
                <a:latin typeface="Microsoft YaHei" panose="020B0503020204020204" pitchFamily="34" charset="-122"/>
                <a:ea typeface="Microsoft YaHei" panose="020B0503020204020204" pitchFamily="34" charset="-122"/>
              </a:rPr>
              <a:t>创新创业者的共同特质</a:t>
            </a:r>
          </a:p>
        </p:txBody>
      </p:sp>
      <p:sp>
        <p:nvSpPr>
          <p:cNvPr id="124" name="文本框 123">
            <a:extLst>
              <a:ext uri="{FF2B5EF4-FFF2-40B4-BE49-F238E27FC236}">
                <a16:creationId xmlns:a16="http://schemas.microsoft.com/office/drawing/2014/main" id="{4A739D80-9551-BE39-1647-4FB98A11EA5E}"/>
              </a:ext>
            </a:extLst>
          </p:cNvPr>
          <p:cNvSpPr txBox="1"/>
          <p:nvPr/>
        </p:nvSpPr>
        <p:spPr>
          <a:xfrm>
            <a:off x="830359" y="114022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1.</a:t>
            </a:r>
            <a:r>
              <a:rPr kumimoji="1" lang="zh-CN" altLang="en-US" sz="2800" b="1" dirty="0">
                <a:solidFill>
                  <a:schemeClr val="accent3"/>
                </a:solidFill>
                <a:latin typeface="Microsoft YaHei" panose="020B0503020204020204" pitchFamily="34" charset="-122"/>
                <a:ea typeface="Microsoft YaHei" panose="020B0503020204020204" pitchFamily="34" charset="-122"/>
              </a:rPr>
              <a:t>具有明确的目标</a:t>
            </a:r>
          </a:p>
        </p:txBody>
      </p:sp>
      <p:sp>
        <p:nvSpPr>
          <p:cNvPr id="4" name="文本框 3">
            <a:extLst>
              <a:ext uri="{FF2B5EF4-FFF2-40B4-BE49-F238E27FC236}">
                <a16:creationId xmlns:a16="http://schemas.microsoft.com/office/drawing/2014/main" id="{917B4EF4-3ED0-AB7F-D088-20289B04EB94}"/>
              </a:ext>
            </a:extLst>
          </p:cNvPr>
          <p:cNvSpPr txBox="1"/>
          <p:nvPr/>
        </p:nvSpPr>
        <p:spPr>
          <a:xfrm>
            <a:off x="660400" y="1763922"/>
            <a:ext cx="10642009" cy="1422890"/>
          </a:xfrm>
          <a:prstGeom prst="rect">
            <a:avLst/>
          </a:prstGeom>
          <a:noFill/>
        </p:spPr>
        <p:txBody>
          <a:bodyPr wrap="square">
            <a:spAutoFit/>
          </a:bodyPr>
          <a:lstStyle/>
          <a:p>
            <a:pPr marR="179970" indent="457200">
              <a:lnSpc>
                <a:spcPct val="150000"/>
              </a:lnSpc>
              <a:buNone/>
            </a:pPr>
            <a:r>
              <a:rPr lang="zh-CN" altLang="en-US" sz="2000" spc="-4" dirty="0">
                <a:solidFill>
                  <a:srgbClr val="231F20"/>
                </a:solidFill>
                <a:latin typeface="Microsoft YaHei" panose="020B0503020204020204" pitchFamily="34" charset="-122"/>
                <a:ea typeface="Microsoft YaHei" panose="020B0503020204020204" pitchFamily="34" charset="-122"/>
              </a:rPr>
              <a:t>尽管创新创业是一个不断探索和尝试的过程，但这种探索实践活动既不是“走一步算一步”，也不是“东一榔头，西一棒子”。目标是创新创业者一切工作活动的出发点和落脚点。目标清晰明了，反推过来，问题的解决方案也就容易寻找了。</a:t>
            </a:r>
          </a:p>
        </p:txBody>
      </p:sp>
      <p:sp>
        <p:nvSpPr>
          <p:cNvPr id="5" name="文本框 4">
            <a:extLst>
              <a:ext uri="{FF2B5EF4-FFF2-40B4-BE49-F238E27FC236}">
                <a16:creationId xmlns:a16="http://schemas.microsoft.com/office/drawing/2014/main" id="{12A5E65F-77F7-FAE7-4939-C6DF5C266A04}"/>
              </a:ext>
            </a:extLst>
          </p:cNvPr>
          <p:cNvSpPr txBox="1"/>
          <p:nvPr/>
        </p:nvSpPr>
        <p:spPr>
          <a:xfrm>
            <a:off x="830359" y="3729832"/>
            <a:ext cx="5903109" cy="523220"/>
          </a:xfrm>
          <a:prstGeom prst="rect">
            <a:avLst/>
          </a:prstGeom>
          <a:noFill/>
          <a:ln w="9525">
            <a:noFill/>
          </a:ln>
        </p:spPr>
        <p:txBody>
          <a:bodyPr wrap="square">
            <a:spAutoFit/>
          </a:bodyPr>
          <a:lstStyle/>
          <a:p>
            <a:pPr indent="0"/>
            <a:r>
              <a:rPr kumimoji="1" lang="en-US" altLang="zh-CN" sz="2800" b="1" dirty="0">
                <a:solidFill>
                  <a:schemeClr val="accent3"/>
                </a:solidFill>
                <a:latin typeface="Microsoft YaHei" panose="020B0503020204020204" pitchFamily="34" charset="-122"/>
                <a:ea typeface="Microsoft YaHei" panose="020B0503020204020204" pitchFamily="34" charset="-122"/>
              </a:rPr>
              <a:t>2.</a:t>
            </a:r>
            <a:r>
              <a:rPr kumimoji="1" lang="zh-CN" altLang="en-US" sz="2800" b="1" dirty="0">
                <a:solidFill>
                  <a:schemeClr val="accent3"/>
                </a:solidFill>
                <a:latin typeface="Microsoft YaHei" panose="020B0503020204020204" pitchFamily="34" charset="-122"/>
                <a:ea typeface="Microsoft YaHei" panose="020B0503020204020204" pitchFamily="34" charset="-122"/>
              </a:rPr>
              <a:t>富有激情，乐观自信</a:t>
            </a:r>
          </a:p>
        </p:txBody>
      </p:sp>
      <p:sp>
        <p:nvSpPr>
          <p:cNvPr id="6" name="文本框 5">
            <a:extLst>
              <a:ext uri="{FF2B5EF4-FFF2-40B4-BE49-F238E27FC236}">
                <a16:creationId xmlns:a16="http://schemas.microsoft.com/office/drawing/2014/main" id="{F17A1F89-50F9-F757-9A76-7ADC86B30863}"/>
              </a:ext>
            </a:extLst>
          </p:cNvPr>
          <p:cNvSpPr txBox="1"/>
          <p:nvPr/>
        </p:nvSpPr>
        <p:spPr>
          <a:xfrm>
            <a:off x="660399" y="4342894"/>
            <a:ext cx="10642009" cy="1884555"/>
          </a:xfrm>
          <a:prstGeom prst="rect">
            <a:avLst/>
          </a:prstGeom>
          <a:noFill/>
        </p:spPr>
        <p:txBody>
          <a:bodyPr wrap="square">
            <a:spAutoFit/>
          </a:bodyPr>
          <a:lstStyle>
            <a:defPPr>
              <a:defRPr lang="en-US"/>
            </a:defPPr>
            <a:lvl1pPr marR="179970" indent="457200">
              <a:lnSpc>
                <a:spcPct val="150000"/>
              </a:lnSpc>
              <a:buNone/>
              <a:defRPr sz="2000" spc="-4">
                <a:solidFill>
                  <a:srgbClr val="231F20"/>
                </a:solidFill>
                <a:latin typeface="Microsoft YaHei" panose="020B0503020204020204" pitchFamily="34" charset="-122"/>
                <a:ea typeface="Microsoft YaHei" panose="020B0503020204020204" pitchFamily="34" charset="-122"/>
              </a:defRPr>
            </a:lvl1pPr>
          </a:lstStyle>
          <a:p>
            <a:r>
              <a:rPr lang="zh-CN" altLang="en-US" dirty="0"/>
              <a:t>优秀的创新创业者浑身散发着昂扬勃发的激情，洋溢着无往不前、成功在我的自信心。创新创业途中会遇到各种各样的变数，如果创始人没有持续的激情和乐观的精神，中途就很容易变得焦虑，自乱阵脚，甚至半途而废。激情是创新创业者创新创业的内在驱动力，它也是让创新创业者愿意不断付出的基础。</a:t>
            </a:r>
          </a:p>
        </p:txBody>
      </p:sp>
    </p:spTree>
    <p:extLst>
      <p:ext uri="{BB962C8B-B14F-4D97-AF65-F5344CB8AC3E}">
        <p14:creationId xmlns:p14="http://schemas.microsoft.com/office/powerpoint/2010/main" val="11758859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Designed by OfficePLUS">
  <a:themeElements>
    <a:clrScheme name="iSlide">
      <a:dk1>
        <a:srgbClr val="2F2F2F"/>
      </a:dk1>
      <a:lt1>
        <a:srgbClr val="FFFFFF"/>
      </a:lt1>
      <a:dk2>
        <a:srgbClr val="778495"/>
      </a:dk2>
      <a:lt2>
        <a:srgbClr val="F0F0F0"/>
      </a:lt2>
      <a:accent1>
        <a:srgbClr val="EDB01B"/>
      </a:accent1>
      <a:accent2>
        <a:srgbClr val="87C59E"/>
      </a:accent2>
      <a:accent3>
        <a:srgbClr val="D08A20"/>
      </a:accent3>
      <a:accent4>
        <a:srgbClr val="A3A5A6"/>
      </a:accent4>
      <a:accent5>
        <a:srgbClr val="6D7171"/>
      </a:accent5>
      <a:accent6>
        <a:srgbClr val="575555"/>
      </a:accent6>
      <a:hlink>
        <a:srgbClr val="F84D4D"/>
      </a:hlink>
      <a:folHlink>
        <a:srgbClr val="979797"/>
      </a:folHlink>
    </a:clrScheme>
    <a:fontScheme name="iSlide">
      <a:majorFont>
        <a:latin typeface="Arial"/>
        <a:ea typeface="微软雅黑"/>
        <a:cs typeface=""/>
      </a:majorFont>
      <a:minorFont>
        <a:latin typeface="Arial"/>
        <a:ea typeface="微软雅黑"/>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lid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TotalTime>
  <Words>7461</Words>
  <Application>Microsoft Macintosh PowerPoint</Application>
  <PresentationFormat>宽屏</PresentationFormat>
  <Paragraphs>362</Paragraphs>
  <Slides>57</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57</vt:i4>
      </vt:variant>
    </vt:vector>
  </HeadingPairs>
  <TitlesOfParts>
    <vt:vector size="61" baseType="lpstr">
      <vt:lpstr>微软雅黑</vt:lpstr>
      <vt:lpstr>微软雅黑</vt:lpstr>
      <vt:lpstr>Arial</vt:lpstr>
      <vt:lpstr>Designed by OfficePLUS</vt:lpstr>
      <vt:lpstr>项目2 创新创业者的素养</vt:lpstr>
      <vt:lpstr>PowerPoint 演示文稿</vt:lpstr>
      <vt:lpstr>项目概述</vt:lpstr>
      <vt:lpstr>学习目标</vt:lpstr>
      <vt:lpstr>创业快讯</vt:lpstr>
      <vt:lpstr>2.1 创新创业者的特质概述</vt:lpstr>
      <vt:lpstr>2.1.1创新创业者的概念和基本类型</vt:lpstr>
      <vt:lpstr>2.1.1创新创业者的概念和基本类型</vt:lpstr>
      <vt:lpstr>2.1.2创新创业者的共同特质</vt:lpstr>
      <vt:lpstr>2.1.2创新创业者的共同特质</vt:lpstr>
      <vt:lpstr>2.1.2创新创业者的共同特质</vt:lpstr>
      <vt:lpstr>知识拓展</vt:lpstr>
      <vt:lpstr>案例在线</vt:lpstr>
      <vt:lpstr>互动讨论</vt:lpstr>
      <vt:lpstr>2.1.3创新创业者特质的培养</vt:lpstr>
      <vt:lpstr>2.1.3创新创业者特质的培养</vt:lpstr>
      <vt:lpstr>实践案例</vt:lpstr>
      <vt:lpstr>实践活动</vt:lpstr>
      <vt:lpstr>实践活动</vt:lpstr>
      <vt:lpstr>2.2 创新创业者的家国情怀</vt:lpstr>
      <vt:lpstr>2.2.1家国情怀概述</vt:lpstr>
      <vt:lpstr>2.2.1家国情怀概述</vt:lpstr>
      <vt:lpstr>2.2.1家国情怀概述</vt:lpstr>
      <vt:lpstr>2.2.1家国情怀概述</vt:lpstr>
      <vt:lpstr>案例在线</vt:lpstr>
      <vt:lpstr>互动讨论</vt:lpstr>
      <vt:lpstr>2.2.2家国情怀对创新创业者的意义</vt:lpstr>
      <vt:lpstr>案例在线</vt:lpstr>
      <vt:lpstr>互动讨论</vt:lpstr>
      <vt:lpstr>2.2.3大学生创新创业中的家国情怀</vt:lpstr>
      <vt:lpstr>2.2.3大学生创新创业中的家国情怀</vt:lpstr>
      <vt:lpstr>互动讨论</vt:lpstr>
      <vt:lpstr>实践案例</vt:lpstr>
      <vt:lpstr>实践活动</vt:lpstr>
      <vt:lpstr>2.3 创新创业者的思维与能力</vt:lpstr>
      <vt:lpstr>案例在线</vt:lpstr>
      <vt:lpstr>互动讨论</vt:lpstr>
      <vt:lpstr>2.3.1创新创业者的思维</vt:lpstr>
      <vt:lpstr>2.3.1创新创业者的思维</vt:lpstr>
      <vt:lpstr>2.3.1创新创业者的思维</vt:lpstr>
      <vt:lpstr>2.3.1创新创业者的思维</vt:lpstr>
      <vt:lpstr>2.3.1创新创业者的思维</vt:lpstr>
      <vt:lpstr>课堂演练</vt:lpstr>
      <vt:lpstr>2.3.1创新创业者的思维</vt:lpstr>
      <vt:lpstr>2.3.1创新创业者的思维</vt:lpstr>
      <vt:lpstr>课堂演练</vt:lpstr>
      <vt:lpstr>课堂演练</vt:lpstr>
      <vt:lpstr>2.3.2创新创业者的能力</vt:lpstr>
      <vt:lpstr>2.3.2创新创业者的能力</vt:lpstr>
      <vt:lpstr>2.3.2创新创业者的能力</vt:lpstr>
      <vt:lpstr>2.3.2创新创业者的能力</vt:lpstr>
      <vt:lpstr>2.3.2创新创业者的能力</vt:lpstr>
      <vt:lpstr>2.3.2创新创业者的能力</vt:lpstr>
      <vt:lpstr>课后思考</vt:lpstr>
      <vt:lpstr>实践案例</vt:lpstr>
      <vt:lpstr>实践活动</vt:lpstr>
      <vt:lpstr>感谢聆听</vt:lpstr>
    </vt:vector>
  </TitlesOfParts>
  <Company>OfficePLUS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Template</dc:title>
  <dc:creator>OfficePLUS</dc:creator>
  <cp:lastModifiedBy>Mo a perdu Forget.</cp:lastModifiedBy>
  <cp:revision>310</cp:revision>
  <cp:lastPrinted>2024-05-16T16:00:00Z</cp:lastPrinted>
  <dcterms:created xsi:type="dcterms:W3CDTF">2024-05-16T16:00:00Z</dcterms:created>
  <dcterms:modified xsi:type="dcterms:W3CDTF">2025-03-15T07:28:24Z</dcterms:modified>
</cp:coreProperties>
</file>