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8" r:id="rId4"/>
    <p:sldId id="319" r:id="rId5"/>
    <p:sldId id="320" r:id="rId6"/>
    <p:sldId id="258" r:id="rId7"/>
    <p:sldId id="308" r:id="rId8"/>
    <p:sldId id="352" r:id="rId9"/>
    <p:sldId id="396" r:id="rId10"/>
    <p:sldId id="397" r:id="rId11"/>
    <p:sldId id="398" r:id="rId12"/>
    <p:sldId id="334" r:id="rId13"/>
    <p:sldId id="357" r:id="rId14"/>
    <p:sldId id="400" r:id="rId15"/>
    <p:sldId id="358" r:id="rId16"/>
    <p:sldId id="415" r:id="rId17"/>
    <p:sldId id="331" r:id="rId18"/>
    <p:sldId id="346" r:id="rId19"/>
    <p:sldId id="401" r:id="rId20"/>
    <p:sldId id="375" r:id="rId21"/>
    <p:sldId id="402" r:id="rId22"/>
    <p:sldId id="413" r:id="rId23"/>
    <p:sldId id="414" r:id="rId24"/>
    <p:sldId id="316" r:id="rId25"/>
    <p:sldId id="379" r:id="rId26"/>
    <p:sldId id="408" r:id="rId27"/>
    <p:sldId id="330" r:id="rId28"/>
    <p:sldId id="409" r:id="rId29"/>
    <p:sldId id="410" r:id="rId30"/>
    <p:sldId id="411" r:id="rId31"/>
    <p:sldId id="412" r:id="rId32"/>
    <p:sldId id="278" r:id="rId33"/>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C2"/>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3" autoAdjust="0"/>
    <p:restoredTop sz="86483" autoAdjust="0"/>
  </p:normalViewPr>
  <p:slideViewPr>
    <p:cSldViewPr snapToGrid="0" showGuides="1">
      <p:cViewPr>
        <p:scale>
          <a:sx n="80" d="100"/>
          <a:sy n="80" d="100"/>
        </p:scale>
        <p:origin x="816" y="10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2025/3/15</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824921"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4</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大学生创新创业相关政策解读</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1CD37-CD3C-815F-EC67-EDC826A7B47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21FB41D-A7D7-5B51-E35A-2E8A512124F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4.1.2</a:t>
            </a:r>
            <a:r>
              <a:rPr lang="zh-CN" altLang="en-US" sz="3200" dirty="0">
                <a:solidFill>
                  <a:schemeClr val="tx1"/>
                </a:solidFill>
                <a:latin typeface="Microsoft YaHei" panose="020B0503020204020204" pitchFamily="34" charset="-122"/>
                <a:ea typeface="Microsoft YaHei" panose="020B0503020204020204" pitchFamily="34" charset="-122"/>
              </a:rPr>
              <a:t>了解大学生创新创业优惠政策</a:t>
            </a:r>
          </a:p>
        </p:txBody>
      </p:sp>
      <p:sp>
        <p:nvSpPr>
          <p:cNvPr id="124" name="文本框 123">
            <a:extLst>
              <a:ext uri="{FF2B5EF4-FFF2-40B4-BE49-F238E27FC236}">
                <a16:creationId xmlns:a16="http://schemas.microsoft.com/office/drawing/2014/main" id="{B4DBE49D-0D64-BFD4-A989-04C2A16ECFC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金融贷款优惠政策</a:t>
            </a:r>
          </a:p>
        </p:txBody>
      </p:sp>
      <p:sp>
        <p:nvSpPr>
          <p:cNvPr id="6" name="文本框 5">
            <a:extLst>
              <a:ext uri="{FF2B5EF4-FFF2-40B4-BE49-F238E27FC236}">
                <a16:creationId xmlns:a16="http://schemas.microsoft.com/office/drawing/2014/main" id="{A0A0F072-490F-74E1-EC20-4626BBF92C6C}"/>
              </a:ext>
            </a:extLst>
          </p:cNvPr>
          <p:cNvSpPr txBox="1"/>
          <p:nvPr/>
        </p:nvSpPr>
        <p:spPr>
          <a:xfrm>
            <a:off x="272715" y="1774965"/>
            <a:ext cx="11646570" cy="4654544"/>
          </a:xfrm>
          <a:prstGeom prst="rect">
            <a:avLst/>
          </a:prstGeom>
          <a:noFill/>
        </p:spPr>
        <p:txBody>
          <a:bodyPr wrap="square">
            <a:spAutoFit/>
          </a:bodyPr>
          <a:lstStyle/>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根据国家发展改革委等部门建立的清单，毕业后创业的大学生可按规定缴纳“五险一金”。高校毕业生自主创业，可申请最高</a:t>
            </a:r>
            <a:r>
              <a:rPr lang="en-US" altLang="zh-CN" sz="2000" dirty="0">
                <a:latin typeface="Microsoft YaHei" panose="020B0503020204020204" pitchFamily="34" charset="-122"/>
                <a:ea typeface="Microsoft YaHei" panose="020B0503020204020204" pitchFamily="34" charset="-122"/>
              </a:rPr>
              <a:t>20</a:t>
            </a:r>
            <a:r>
              <a:rPr lang="zh-CN" altLang="en-US" sz="2000" dirty="0">
                <a:latin typeface="Microsoft YaHei" panose="020B0503020204020204" pitchFamily="34" charset="-122"/>
                <a:ea typeface="Microsoft YaHei" panose="020B0503020204020204" pitchFamily="34" charset="-122"/>
              </a:rPr>
              <a:t>万元的创业担保贷款，对符合条件的借款人合伙创业或组织起来共同创业的，贷款额度可适当提高；对</a:t>
            </a:r>
            <a:r>
              <a:rPr lang="en-US" altLang="zh-CN" sz="2000" dirty="0">
                <a:latin typeface="Microsoft YaHei" panose="020B0503020204020204" pitchFamily="34" charset="-122"/>
                <a:ea typeface="Microsoft YaHei" panose="020B0503020204020204" pitchFamily="34" charset="-122"/>
              </a:rPr>
              <a:t>10</a:t>
            </a:r>
            <a:r>
              <a:rPr lang="zh-CN" altLang="en-US" sz="2000" dirty="0">
                <a:latin typeface="Microsoft YaHei" panose="020B0503020204020204" pitchFamily="34" charset="-122"/>
                <a:ea typeface="Microsoft YaHei" panose="020B0503020204020204" pitchFamily="34" charset="-122"/>
              </a:rPr>
              <a:t>万元以下贷款、获得市级以上荣誉称号以及经金融机构评估认定信用良好的大学生创业者，原则上取消反担保。对高校毕业生设立的符合条件的小微企业，最高贷款额度可以达到</a:t>
            </a:r>
            <a:r>
              <a:rPr lang="en-US" altLang="zh-CN" sz="2000" dirty="0">
                <a:latin typeface="Microsoft YaHei" panose="020B0503020204020204" pitchFamily="34" charset="-122"/>
                <a:ea typeface="Microsoft YaHei" panose="020B0503020204020204" pitchFamily="34" charset="-122"/>
              </a:rPr>
              <a:t>300</a:t>
            </a:r>
            <a:r>
              <a:rPr lang="zh-CN" altLang="en-US" sz="2000" dirty="0">
                <a:latin typeface="Microsoft YaHei" panose="020B0503020204020204" pitchFamily="34" charset="-122"/>
                <a:ea typeface="Microsoft YaHei" panose="020B0503020204020204" pitchFamily="34" charset="-122"/>
              </a:rPr>
              <a:t>万元。</a:t>
            </a:r>
          </a:p>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国家降低贷款利率，简化贷款申报审核流程。国家为吸纳毕业生就业的小微企业提供创业担保贷款、社会保险补贴，鼓励社会各界通过技术咨询、孵化服务等方式支持创新创业，通过强化政策支持、扫除企业发展障碍，不断深挖创业容纳就业的“蓄水池”。</a:t>
            </a:r>
          </a:p>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国家鼓励和引导金融机构加快产品和服务创新，为符合条件的大学生创新创业项目提供金融服务，通过降低贷款的门槛，帮助那些解决生计问题的自我雇佣型创新创业者（一般风险较小）获得启动资金。</a:t>
            </a:r>
          </a:p>
        </p:txBody>
      </p:sp>
      <p:sp>
        <p:nvSpPr>
          <p:cNvPr id="4" name="双中括号 3">
            <a:extLst>
              <a:ext uri="{FF2B5EF4-FFF2-40B4-BE49-F238E27FC236}">
                <a16:creationId xmlns:a16="http://schemas.microsoft.com/office/drawing/2014/main" id="{EAE96199-7260-8C83-B506-4747FF425B7F}"/>
              </a:ext>
            </a:extLst>
          </p:cNvPr>
          <p:cNvSpPr/>
          <p:nvPr/>
        </p:nvSpPr>
        <p:spPr>
          <a:xfrm>
            <a:off x="272715" y="1774964"/>
            <a:ext cx="11646570" cy="4766067"/>
          </a:xfrm>
          <a:prstGeom prst="bracketPair">
            <a:avLst>
              <a:gd name="adj" fmla="val 380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Tree>
    <p:extLst>
      <p:ext uri="{BB962C8B-B14F-4D97-AF65-F5344CB8AC3E}">
        <p14:creationId xmlns:p14="http://schemas.microsoft.com/office/powerpoint/2010/main" val="56045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662BE-1816-F5E8-92A8-D569B3D18DE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ACE2F90-AF99-2D2E-BFF7-DF3C108B7FA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4.1.2</a:t>
            </a:r>
            <a:r>
              <a:rPr lang="zh-CN" altLang="en-US" sz="3200" dirty="0">
                <a:solidFill>
                  <a:schemeClr val="tx1"/>
                </a:solidFill>
                <a:latin typeface="Microsoft YaHei" panose="020B0503020204020204" pitchFamily="34" charset="-122"/>
                <a:ea typeface="Microsoft YaHei" panose="020B0503020204020204" pitchFamily="34" charset="-122"/>
              </a:rPr>
              <a:t>了解大学生创新创业优惠政策</a:t>
            </a:r>
          </a:p>
        </p:txBody>
      </p:sp>
      <p:sp>
        <p:nvSpPr>
          <p:cNvPr id="124" name="文本框 123">
            <a:extLst>
              <a:ext uri="{FF2B5EF4-FFF2-40B4-BE49-F238E27FC236}">
                <a16:creationId xmlns:a16="http://schemas.microsoft.com/office/drawing/2014/main" id="{30FF4DF2-DF33-62DA-C801-8EAF2081AAB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免征有关行政事业性收费</a:t>
            </a:r>
          </a:p>
        </p:txBody>
      </p:sp>
      <p:sp>
        <p:nvSpPr>
          <p:cNvPr id="6" name="文本框 5">
            <a:extLst>
              <a:ext uri="{FF2B5EF4-FFF2-40B4-BE49-F238E27FC236}">
                <a16:creationId xmlns:a16="http://schemas.microsoft.com/office/drawing/2014/main" id="{2894C07A-4979-3649-84C6-C7EFDD428D01}"/>
              </a:ext>
            </a:extLst>
          </p:cNvPr>
          <p:cNvSpPr txBox="1"/>
          <p:nvPr/>
        </p:nvSpPr>
        <p:spPr>
          <a:xfrm>
            <a:off x="465221" y="1566418"/>
            <a:ext cx="11454064" cy="2346220"/>
          </a:xfrm>
          <a:prstGeom prst="rect">
            <a:avLst/>
          </a:prstGeom>
          <a:noFill/>
        </p:spPr>
        <p:txBody>
          <a:bodyPr wrap="square">
            <a:spAutoFit/>
          </a:bodyPr>
          <a:lstStyle/>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这是指一系列管理类、登记类和证照类等相关行政事业性收费减免，如毕业</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年以内的普通高校学生从事个体经营（除国家限制的行业外）的，自其在工商部门首次注册登记之日起</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年内，免征管理类、登记类和证照类等有关行政事业性收费。</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普通高校学生自主创业通告</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也指出，毕业</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年以内的普通高校毕业生从事个体经营的，</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年内免征管理类、登记类和证照类等有关行政事业性收费。这些政策为大学生创新创业提供资金上的扶持，帮助大学生享受便利。</a:t>
            </a:r>
          </a:p>
        </p:txBody>
      </p:sp>
      <p:sp>
        <p:nvSpPr>
          <p:cNvPr id="5" name="文本框 4">
            <a:extLst>
              <a:ext uri="{FF2B5EF4-FFF2-40B4-BE49-F238E27FC236}">
                <a16:creationId xmlns:a16="http://schemas.microsoft.com/office/drawing/2014/main" id="{244EEABB-3EFD-282A-6AFA-BC1789597531}"/>
              </a:ext>
            </a:extLst>
          </p:cNvPr>
          <p:cNvSpPr txBox="1"/>
          <p:nvPr/>
        </p:nvSpPr>
        <p:spPr>
          <a:xfrm>
            <a:off x="830359" y="3899465"/>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享受培训补贴</a:t>
            </a:r>
          </a:p>
        </p:txBody>
      </p:sp>
      <p:sp>
        <p:nvSpPr>
          <p:cNvPr id="7" name="文本框 6">
            <a:extLst>
              <a:ext uri="{FF2B5EF4-FFF2-40B4-BE49-F238E27FC236}">
                <a16:creationId xmlns:a16="http://schemas.microsoft.com/office/drawing/2014/main" id="{59C59925-F3D7-8C3C-ECB4-4E9C39611337}"/>
              </a:ext>
            </a:extLst>
          </p:cNvPr>
          <p:cNvSpPr txBox="1"/>
          <p:nvPr/>
        </p:nvSpPr>
        <p:spPr>
          <a:xfrm>
            <a:off x="465221" y="4307736"/>
            <a:ext cx="11454064" cy="2346220"/>
          </a:xfrm>
          <a:prstGeom prst="rect">
            <a:avLst/>
          </a:prstGeom>
          <a:noFill/>
        </p:spPr>
        <p:txBody>
          <a:bodyPr wrap="square">
            <a:spAutoFit/>
          </a:bodyPr>
          <a:lstStyle/>
          <a:p>
            <a:pPr marR="5908" indent="457200">
              <a:lnSpc>
                <a:spcPct val="150000"/>
              </a:lnSpc>
              <a:buNone/>
            </a:pPr>
            <a:r>
              <a:rPr lang="zh-CN" altLang="en-US" sz="2000" b="1" dirty="0">
                <a:latin typeface="Microsoft YaHei" panose="020B0503020204020204" pitchFamily="34" charset="-122"/>
                <a:ea typeface="Microsoft YaHei" panose="020B0503020204020204" pitchFamily="34" charset="-122"/>
              </a:rPr>
              <a:t>国家对毕业年度高校毕业生等就业重点群体给予培训经费补贴：</a:t>
            </a:r>
            <a:r>
              <a:rPr lang="zh-CN" altLang="en-US" sz="2000" dirty="0">
                <a:latin typeface="Microsoft YaHei" panose="020B0503020204020204" pitchFamily="34" charset="-122"/>
                <a:ea typeface="Microsoft YaHei" panose="020B0503020204020204" pitchFamily="34" charset="-122"/>
              </a:rPr>
              <a:t>对大学生创办的小微企业新招用毕业年度高校毕业生，签订</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年以上劳动合同并交纳社会保险费的，给予</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年社会保险补贴；对大学生在毕业学年内参加创业培训的，根据其获得创业培训合格证书或就业、创业的情况，按规定给予培训补贴；对在毕业学年有就业创业意愿并积极求职创业的低保家庭、贫困残疾人家庭、原建档立卡贫困家庭和特困人员中的高校毕业生，残疾及获得国家助学贷款的高校毕业生，给予一次性求职创业补贴。</a:t>
            </a:r>
          </a:p>
        </p:txBody>
      </p:sp>
    </p:spTree>
    <p:extLst>
      <p:ext uri="{BB962C8B-B14F-4D97-AF65-F5344CB8AC3E}">
        <p14:creationId xmlns:p14="http://schemas.microsoft.com/office/powerpoint/2010/main" val="629734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871FB-0F62-C52E-38F4-B9607469248C}"/>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2CC240BA-8EEC-E452-675B-18443E5F7832}"/>
              </a:ext>
            </a:extLst>
          </p:cNvPr>
          <p:cNvSpPr/>
          <p:nvPr/>
        </p:nvSpPr>
        <p:spPr>
          <a:xfrm>
            <a:off x="345281" y="1663442"/>
            <a:ext cx="11501438" cy="4833611"/>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8096BC2E-0733-1970-0C5E-88867A0DCC8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14FAB327-51CA-39C4-DAD3-7A16A8BC97B8}"/>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创业路上遇难事？这些政策帮你破题</a:t>
            </a:r>
          </a:p>
        </p:txBody>
      </p:sp>
      <p:sp>
        <p:nvSpPr>
          <p:cNvPr id="6" name="object 11">
            <a:extLst>
              <a:ext uri="{FF2B5EF4-FFF2-40B4-BE49-F238E27FC236}">
                <a16:creationId xmlns:a16="http://schemas.microsoft.com/office/drawing/2014/main" id="{CE7B36C9-D959-31DB-1160-A57C59699ACF}"/>
              </a:ext>
            </a:extLst>
          </p:cNvPr>
          <p:cNvSpPr txBox="1"/>
          <p:nvPr/>
        </p:nvSpPr>
        <p:spPr>
          <a:xfrm>
            <a:off x="699643" y="1846182"/>
            <a:ext cx="10819257" cy="4571389"/>
          </a:xfrm>
          <a:prstGeom prst="rect">
            <a:avLst/>
          </a:prstGeom>
        </p:spPr>
        <p:txBody>
          <a:bodyPr vert="horz" wrap="square" lIns="0" tIns="9089" rIns="0" bIns="0" rtlCol="0">
            <a:spAutoFit/>
          </a:bodyPr>
          <a:lstStyle/>
          <a:p>
            <a:pPr marR="5908" indent="457200">
              <a:lnSpc>
                <a:spcPct val="150000"/>
              </a:lnSpc>
            </a:pP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破解“成本难”</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降低税费负担</a:t>
            </a:r>
          </a:p>
          <a:p>
            <a:pPr marR="5908" indent="457200">
              <a:lnSpc>
                <a:spcPct val="150000"/>
              </a:lnSpc>
            </a:pPr>
            <a:r>
              <a:rPr lang="en-US" altLang="zh-CN" sz="2000" dirty="0">
                <a:latin typeface="Microsoft YaHei" panose="020B0503020204020204" pitchFamily="34" charset="-122"/>
                <a:ea typeface="Microsoft YaHei" panose="020B0503020204020204" pitchFamily="34" charset="-122"/>
              </a:rPr>
              <a:t>2023</a:t>
            </a:r>
            <a:r>
              <a:rPr lang="zh-CN" altLang="en-US" sz="2000" dirty="0">
                <a:latin typeface="Microsoft YaHei" panose="020B0503020204020204" pitchFamily="34" charset="-122"/>
                <a:ea typeface="Microsoft YaHei" panose="020B0503020204020204" pitchFamily="34" charset="-122"/>
              </a:rPr>
              <a:t>年，税务部门联合有关部门连续发布多项税费优惠政策公告，其中对个体工商户和小微企业的减税优惠政策如下。</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2023</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月</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日至</a:t>
            </a:r>
            <a:r>
              <a:rPr lang="en-US" altLang="zh-CN" sz="2000" dirty="0">
                <a:latin typeface="Microsoft YaHei" panose="020B0503020204020204" pitchFamily="34" charset="-122"/>
                <a:ea typeface="Microsoft YaHei" panose="020B0503020204020204" pitchFamily="34" charset="-122"/>
              </a:rPr>
              <a:t>2027</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12</a:t>
            </a:r>
            <a:r>
              <a:rPr lang="zh-CN" altLang="en-US" sz="2000" dirty="0">
                <a:latin typeface="Microsoft YaHei" panose="020B0503020204020204" pitchFamily="34" charset="-122"/>
                <a:ea typeface="Microsoft YaHei" panose="020B0503020204020204" pitchFamily="34" charset="-122"/>
              </a:rPr>
              <a:t>月</a:t>
            </a:r>
            <a:r>
              <a:rPr lang="en-US" altLang="zh-CN" sz="2000" dirty="0">
                <a:latin typeface="Microsoft YaHei" panose="020B0503020204020204" pitchFamily="34" charset="-122"/>
                <a:ea typeface="Microsoft YaHei" panose="020B0503020204020204" pitchFamily="34" charset="-122"/>
              </a:rPr>
              <a:t>31</a:t>
            </a:r>
            <a:r>
              <a:rPr lang="zh-CN" altLang="en-US" sz="2000" dirty="0">
                <a:latin typeface="Microsoft YaHei" panose="020B0503020204020204" pitchFamily="34" charset="-122"/>
                <a:ea typeface="Microsoft YaHei" panose="020B0503020204020204" pitchFamily="34" charset="-122"/>
              </a:rPr>
              <a:t>日，脱贫人口、持</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就业创业证</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或</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就业失业登记证</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的人员，从事个体经营的，自办理个体工商户登记当月起，在</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年内以每户每年</a:t>
            </a:r>
            <a:r>
              <a:rPr lang="en-US" altLang="zh-CN" sz="2000" dirty="0">
                <a:latin typeface="Microsoft YaHei" panose="020B0503020204020204" pitchFamily="34" charset="-122"/>
                <a:ea typeface="Microsoft YaHei" panose="020B0503020204020204" pitchFamily="34" charset="-122"/>
              </a:rPr>
              <a:t>20000</a:t>
            </a:r>
            <a:r>
              <a:rPr lang="zh-CN" altLang="en-US" sz="2000" dirty="0">
                <a:latin typeface="Microsoft YaHei" panose="020B0503020204020204" pitchFamily="34" charset="-122"/>
                <a:ea typeface="Microsoft YaHei" panose="020B0503020204020204" pitchFamily="34" charset="-122"/>
              </a:rPr>
              <a:t>元为限额依次扣减其当年实际应缴纳的增值税、城市维护建设税、教育费附加等税。</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）对月销售额</a:t>
            </a:r>
            <a:r>
              <a:rPr lang="en-US" altLang="zh-CN" sz="2000" dirty="0">
                <a:latin typeface="Microsoft YaHei" panose="020B0503020204020204" pitchFamily="34" charset="-122"/>
                <a:ea typeface="Microsoft YaHei" panose="020B0503020204020204" pitchFamily="34" charset="-122"/>
              </a:rPr>
              <a:t>10</a:t>
            </a:r>
            <a:r>
              <a:rPr lang="zh-CN" altLang="en-US" sz="2000" dirty="0">
                <a:latin typeface="Microsoft YaHei" panose="020B0503020204020204" pitchFamily="34" charset="-122"/>
                <a:ea typeface="Microsoft YaHei" panose="020B0503020204020204" pitchFamily="34" charset="-122"/>
              </a:rPr>
              <a:t>万元以下的增值税小规模纳税人，免征增值税。</a:t>
            </a:r>
          </a:p>
          <a:p>
            <a:pPr marR="5908" indent="457200">
              <a:lnSpc>
                <a:spcPct val="150000"/>
              </a:lnSpc>
            </a:pP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破解“准入难”</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减少限制条件</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）实行非禁即入、一站式服务等，提高效率。</a:t>
            </a:r>
            <a:endParaRPr lang="en-US" altLang="zh-CN" sz="2000" dirty="0">
              <a:latin typeface="Microsoft YaHei" panose="020B0503020204020204" pitchFamily="34" charset="-122"/>
              <a:ea typeface="Microsoft YaHei" panose="020B0503020204020204" pitchFamily="34" charset="-122"/>
            </a:endParaRP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）从“先证后照”到“先照后证”“证照分离”。</a:t>
            </a:r>
          </a:p>
        </p:txBody>
      </p:sp>
      <p:grpSp>
        <p:nvGrpSpPr>
          <p:cNvPr id="14" name="组合 13">
            <a:extLst>
              <a:ext uri="{FF2B5EF4-FFF2-40B4-BE49-F238E27FC236}">
                <a16:creationId xmlns:a16="http://schemas.microsoft.com/office/drawing/2014/main" id="{B5C3C0B6-0224-F57C-09FF-C491409AEFAE}"/>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86AE755A-9A5B-0F6F-3F1B-ED151B9CA23A}"/>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E9826CDD-F8FF-4CC2-40B8-B531FFBEF6A9}"/>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68361C72-2905-759B-0E3B-C770C2803462}"/>
                </a:ext>
              </a:extLst>
            </p:cNvPr>
            <p:cNvPicPr/>
            <p:nvPr/>
          </p:nvPicPr>
          <p:blipFill>
            <a:blip r:embed="rId2" cstate="print"/>
            <a:stretch>
              <a:fillRect/>
            </a:stretch>
          </p:blipFill>
          <p:spPr>
            <a:xfrm>
              <a:off x="915878" y="1815036"/>
              <a:ext cx="395629" cy="315175"/>
            </a:xfrm>
            <a:prstGeom prst="rect">
              <a:avLst/>
            </a:prstGeom>
          </p:spPr>
        </p:pic>
      </p:grpSp>
      <p:pic>
        <p:nvPicPr>
          <p:cNvPr id="3074" name="Picture 2" descr="创业路上你还会遇到哪些坑?">
            <a:extLst>
              <a:ext uri="{FF2B5EF4-FFF2-40B4-BE49-F238E27FC236}">
                <a16:creationId xmlns:a16="http://schemas.microsoft.com/office/drawing/2014/main" id="{CCB61EA8-494B-15CE-1A3E-0210390EDC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0095" y="4203032"/>
            <a:ext cx="3246623" cy="221453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655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D5A8-024D-569D-ACCC-D1680EF82F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B255B-47D8-70E5-BFF1-5C02C6D921E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FE54E1F-3E64-F4CA-688E-D00A7A36418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田野，一个来自陕西农村的孩子，他的父母种了一辈子地。从很小开始，他就梦想着设计一套系统，让父母可以足不出户管理大片农田，不受风吹日晒。于是，当时还在湖南大学读研究生的田野选择边学习边创业，本来以为只要有技术，一切都很简单。他和伙伴们耗时两年多，完成了第一个项目“纯电动智能拖拉机”的设计定型，力图实现耕种的无人操作和远程管理。可是，一款产品从设计到推向市场并获得认可，资金、渠道、平台都是绕不过去的坎儿，田野和他团队的第一个项目因为无法获得资金等资源的支持，无奈以失败告终。</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第一次尝试就失败的田野并没有放弃，他从湖南大学车辆工程专业毕业后选择留在长沙创业，创办了田野科技公司。不过刚刚起步的新公司很快就遇到了资金链短缺和场地不足的问题，在田野一筹莫展之际，长沙市人力资源和社会保障局就业处主动上门，介绍乡村振兴中一些有关大学生创新创业的优惠政策。田野了解后，在当地政府网站查询到有关税收、企业注册登记、金融贷款以及各项补贴等的信息，提交相应证明材料，获得了第一笔创业扶持资金和免费的办公场地。</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endParaRPr lang="en-US" altLang="zh-CN" sz="2000" b="1"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FFBE1441-A8B6-5D4A-BC3F-9243F566648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用好支持政策，助企纾困解难</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93A67F5-F1EA-6851-CE41-A8C4A3264F9D}"/>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88016C4-0CB9-A6E9-CF4F-678BEE8E1BF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C6EA8748-8DCF-D84C-EE4B-207E8C066F8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B43A1CCF-E9B1-49A8-D4C1-EF79AD99BD5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2100375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BE229-E21C-06F1-9C27-05F967E744E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0AC9917-73AF-360F-2699-D76071CB1E5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7A0006C2-9865-744F-7D90-62D148705E73}"/>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通过田野的案例可知，创业初期的大学生在面临资金、场地等困难时，不仅要有意识地了解当地的创新创业政策，而且要积极主动地询问相关人员。从田野的事例当中，我们可以看到当地政府颁布的有关大学生创新创业的政策（如税收优惠、创业孵化等）能够有效缓解创新创业者初期的资金压力。政府的政策驱动能使大学生激发出更多的创新创业思路，能提升大学生创新创业的意愿。由此可见，了解并且积极利用国家或政府颁布的创新创业政策，对大学生创新创业者极其重要。</a:t>
            </a:r>
            <a:endParaRPr lang="en-US" altLang="zh-CN" sz="2000" b="1"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DD14D2D3-9EC4-564A-964E-5FAE1784302F}"/>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用好支持政策，助企纾困解难</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4293248-DB13-00C4-BF58-E8519571F614}"/>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36F6CFBC-8FD6-1AAA-F6B8-52CB63F651A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1C82B3-6F69-8743-CD36-75C32C1EFBB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790655DD-FBCE-BBD7-88FC-0B561A916D22}"/>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4098" name="Picture 2" descr="助企纾困加力 多地落实落细系列税费支持政策凤凰网湖北_凤凰网">
            <a:extLst>
              <a:ext uri="{FF2B5EF4-FFF2-40B4-BE49-F238E27FC236}">
                <a16:creationId xmlns:a16="http://schemas.microsoft.com/office/drawing/2014/main" id="{7B7CEF8A-2F1E-B1D4-84EB-4B8A20F267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7989"/>
          <a:stretch/>
        </p:blipFill>
        <p:spPr bwMode="auto">
          <a:xfrm>
            <a:off x="7331242" y="4026569"/>
            <a:ext cx="4395593" cy="260032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044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36B46-413C-9A44-0A30-DB2216AC8B9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200010C-239B-4489-74D9-C9B8E76C1CA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2072FBDD-69D6-9D6B-75E1-679EBBFB46A0}"/>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）全面了解创新创业优惠政策。</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）培养创新创业意识和创新创业能力。</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）提升对创新创业的理解。</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）参与活动的大学生应具备基本的创新创业知识，对创新创业有基本了解。</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）活动过程中，大学生应积极参与，提出自己的观点和问题。</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）活动结束后，大学生应对创新创业优惠政策有更深入的理解，并能将其运用</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到实际的创业过程中。</a:t>
            </a:r>
          </a:p>
        </p:txBody>
      </p:sp>
      <p:sp>
        <p:nvSpPr>
          <p:cNvPr id="4" name="object 9">
            <a:extLst>
              <a:ext uri="{FF2B5EF4-FFF2-40B4-BE49-F238E27FC236}">
                <a16:creationId xmlns:a16="http://schemas.microsoft.com/office/drawing/2014/main" id="{2841F19D-B999-963A-991D-016209F18007}"/>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创新创业者潜质的自我测试</a:t>
            </a:r>
          </a:p>
        </p:txBody>
      </p:sp>
      <p:grpSp>
        <p:nvGrpSpPr>
          <p:cNvPr id="5" name="组合 4">
            <a:extLst>
              <a:ext uri="{FF2B5EF4-FFF2-40B4-BE49-F238E27FC236}">
                <a16:creationId xmlns:a16="http://schemas.microsoft.com/office/drawing/2014/main" id="{5BBAF81C-1AD3-0333-B50E-960CB1224CD0}"/>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A372CAB3-3210-5D5C-8F04-08E0D8C0C22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FCBD38C8-D6BA-D961-9744-4F2864F4AC3B}"/>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411738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BE1C4-5AB5-748B-F8A5-E730E4C9B09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42C27AA-30F2-B367-C1A0-B9EDF8FF40B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AB26B5B-4BDC-F8E4-2D16-2952A60DBAB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）开场介绍：教师介绍活动的目标和内容，引起大学生的兴趣。</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）政策导入：播放专家对当前大学生创新创业优惠政策的解读视频，主要包括政策背景、主要内容、申请流程等。</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）分组讨论：参与大学生以</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6</a:t>
            </a:r>
            <a:r>
              <a:rPr lang="zh-CN" altLang="en-US" sz="2000" spc="-11" dirty="0">
                <a:latin typeface="Microsoft YaHei" panose="020B0503020204020204" pitchFamily="34" charset="-122"/>
                <a:ea typeface="Microsoft YaHei" panose="020B0503020204020204" pitchFamily="34" charset="-122"/>
              </a:rPr>
              <a:t>人为一组进行讨论，分享各自的创新创业想法，并提出对创新创业优惠政策的疑问和建议。</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）互动环节：大学生积极提问，由教师进行解答。</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5</a:t>
            </a:r>
            <a:r>
              <a:rPr lang="zh-CN" altLang="en-US" sz="2000" spc="-11" dirty="0">
                <a:latin typeface="Microsoft YaHei" panose="020B0503020204020204" pitchFamily="34" charset="-122"/>
                <a:ea typeface="Microsoft YaHei" panose="020B0503020204020204" pitchFamily="34" charset="-122"/>
              </a:rPr>
              <a:t>）活动总结：教师进行活动总结，回顾活动内容，强调了解创新创业优惠政策的重要性和意义。</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通过本次活动，大学生对创新创业优惠政策有了更深入的了解，通过对如何运用这些政策进行探讨，加深了对创新创业的理解，提高了政策运用的熟练度等。</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D6888553-7F9A-B511-A9EF-1E6CF5B48F80}"/>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创新创业者潜质的自我测试</a:t>
            </a:r>
          </a:p>
        </p:txBody>
      </p:sp>
      <p:grpSp>
        <p:nvGrpSpPr>
          <p:cNvPr id="5" name="组合 4">
            <a:extLst>
              <a:ext uri="{FF2B5EF4-FFF2-40B4-BE49-F238E27FC236}">
                <a16:creationId xmlns:a16="http://schemas.microsoft.com/office/drawing/2014/main" id="{2085FB1D-11D2-8EB6-5F16-F62C109A9C43}"/>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1BD7A035-6D7F-FE95-EDD3-4B86AD2FCA53}"/>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68C76960-5F6A-B33C-A266-B4E9CB8FB21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338885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4.2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大学生运用政策创新创业的方法</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BD1E8-AD4A-713C-F353-DE3FD8BE07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C8D511-89BA-2C15-881C-9353E3F0225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4.2.1</a:t>
            </a:r>
            <a:r>
              <a:rPr lang="zh-CN" altLang="en-US" sz="3200" dirty="0">
                <a:solidFill>
                  <a:schemeClr val="tx1"/>
                </a:solidFill>
                <a:latin typeface="Microsoft YaHei" panose="020B0503020204020204" pitchFamily="34" charset="-122"/>
                <a:ea typeface="Microsoft YaHei" panose="020B0503020204020204" pitchFamily="34" charset="-122"/>
              </a:rPr>
              <a:t>了解创新创业政策的渠道</a:t>
            </a:r>
          </a:p>
        </p:txBody>
      </p:sp>
      <p:sp>
        <p:nvSpPr>
          <p:cNvPr id="124" name="文本框 123">
            <a:extLst>
              <a:ext uri="{FF2B5EF4-FFF2-40B4-BE49-F238E27FC236}">
                <a16:creationId xmlns:a16="http://schemas.microsoft.com/office/drawing/2014/main" id="{2655FFF5-A173-9FB0-D274-21AF3E96C635}"/>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政务服务平台和地方各级人民政府的官方网站</a:t>
            </a:r>
          </a:p>
        </p:txBody>
      </p:sp>
      <p:sp>
        <p:nvSpPr>
          <p:cNvPr id="4" name="文本框 3">
            <a:extLst>
              <a:ext uri="{FF2B5EF4-FFF2-40B4-BE49-F238E27FC236}">
                <a16:creationId xmlns:a16="http://schemas.microsoft.com/office/drawing/2014/main" id="{BB65D886-D2DF-B540-D8CC-BEC624E377CA}"/>
              </a:ext>
            </a:extLst>
          </p:cNvPr>
          <p:cNvSpPr txBox="1"/>
          <p:nvPr/>
        </p:nvSpPr>
        <p:spPr>
          <a:xfrm>
            <a:off x="427796" y="1774965"/>
            <a:ext cx="11323707" cy="4744574"/>
          </a:xfrm>
          <a:prstGeom prst="roundRect">
            <a:avLst>
              <a:gd name="adj" fmla="val 3804"/>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新创业者可以充分利用政务服务平台了解创新创业政策，中国政府网，财政部、人力资源和社会保障部、中国人民银行等部门的官方网站是获取国家级相关政策信息的有效渠道。地方各级人民政府官网中有办事指南、资金申报通知等入口便于大学生创新创业者了解相关政策。</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除了官网，大学生创新创业者也可以关注相关政府部门的微信公众号。按照行政级别有科技部、省科技厅、市科创委、区科创局等，公司可申请的补贴有研发资助、国家高新补贴、创业资助、融资贷款补贴及其他各类与科技创新研发相关的项目补贴。</a:t>
            </a:r>
            <a:r>
              <a:rPr lang="zh-CN" altLang="en-US" sz="2000" b="1" dirty="0">
                <a:latin typeface="Microsoft YaHei" panose="020B0503020204020204" pitchFamily="34" charset="-122"/>
                <a:ea typeface="Microsoft YaHei" panose="020B0503020204020204" pitchFamily="34" charset="-122"/>
              </a:rPr>
              <a:t>从产品的生命周期来看，</a:t>
            </a:r>
            <a:r>
              <a:rPr lang="zh-CN" altLang="en-US" sz="2000" dirty="0">
                <a:latin typeface="Microsoft YaHei" panose="020B0503020204020204" pitchFamily="34" charset="-122"/>
                <a:ea typeface="Microsoft YaHei" panose="020B0503020204020204" pitchFamily="34" charset="-122"/>
              </a:rPr>
              <a:t>这些政策适合处于研发期的项目；</a:t>
            </a:r>
            <a:r>
              <a:rPr lang="zh-CN" altLang="en-US" sz="2000" b="1" dirty="0">
                <a:latin typeface="Microsoft YaHei" panose="020B0503020204020204" pitchFamily="34" charset="-122"/>
                <a:ea typeface="Microsoft YaHei" panose="020B0503020204020204" pitchFamily="34" charset="-122"/>
              </a:rPr>
              <a:t>从企业的生命周期来看，</a:t>
            </a:r>
            <a:r>
              <a:rPr lang="zh-CN" altLang="en-US" sz="2000" dirty="0">
                <a:latin typeface="Microsoft YaHei" panose="020B0503020204020204" pitchFamily="34" charset="-122"/>
                <a:ea typeface="Microsoft YaHei" panose="020B0503020204020204" pitchFamily="34" charset="-122"/>
              </a:rPr>
              <a:t>初创型、成长性、成熟型、稳定型的企业均可尝试申请。</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资金投入后的补贴一般在工业和信息化部门，常见的补贴有企业质量品牌推广提升的投入补贴、企业信息化系统的建设投入补贴、企业管理咨询上的投入补贴、技术改造的设备补贴等，这类补贴申请的前提是企业在相关方面投入了资金。</a:t>
            </a:r>
          </a:p>
        </p:txBody>
      </p:sp>
    </p:spTree>
    <p:extLst>
      <p:ext uri="{BB962C8B-B14F-4D97-AF65-F5344CB8AC3E}">
        <p14:creationId xmlns:p14="http://schemas.microsoft.com/office/powerpoint/2010/main" val="117844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9C2FA-5228-3700-03A0-70649921E88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88A94C9-8E5C-479B-C93C-90B299BFA23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4.2.1</a:t>
            </a:r>
            <a:r>
              <a:rPr lang="zh-CN" altLang="en-US" sz="3200" dirty="0">
                <a:solidFill>
                  <a:schemeClr val="tx1"/>
                </a:solidFill>
                <a:latin typeface="Microsoft YaHei" panose="020B0503020204020204" pitchFamily="34" charset="-122"/>
                <a:ea typeface="Microsoft YaHei" panose="020B0503020204020204" pitchFamily="34" charset="-122"/>
              </a:rPr>
              <a:t>了解创新创业政策的渠道</a:t>
            </a:r>
          </a:p>
        </p:txBody>
      </p:sp>
      <p:sp>
        <p:nvSpPr>
          <p:cNvPr id="124" name="文本框 123">
            <a:extLst>
              <a:ext uri="{FF2B5EF4-FFF2-40B4-BE49-F238E27FC236}">
                <a16:creationId xmlns:a16="http://schemas.microsoft.com/office/drawing/2014/main" id="{E7EBE96A-F6F5-359F-C809-1763EA9977EB}"/>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财经报刊、网站及行业分析软件</a:t>
            </a:r>
          </a:p>
        </p:txBody>
      </p:sp>
      <p:sp>
        <p:nvSpPr>
          <p:cNvPr id="4" name="文本框 3">
            <a:extLst>
              <a:ext uri="{FF2B5EF4-FFF2-40B4-BE49-F238E27FC236}">
                <a16:creationId xmlns:a16="http://schemas.microsoft.com/office/drawing/2014/main" id="{69347C54-A425-6E78-8814-3AD40CDD74A0}"/>
              </a:ext>
            </a:extLst>
          </p:cNvPr>
          <p:cNvSpPr txBox="1"/>
          <p:nvPr/>
        </p:nvSpPr>
        <p:spPr>
          <a:xfrm>
            <a:off x="542096" y="1774965"/>
            <a:ext cx="11323707" cy="1195394"/>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大学生创新创业者可以通过关注各类财经报刊了解相关行业政策、行业动态，从而分析行业形势。此外，专业人士分析解读各行业的前沿报告也值得大学生创新创业者关注。</a:t>
            </a:r>
          </a:p>
        </p:txBody>
      </p:sp>
      <p:sp>
        <p:nvSpPr>
          <p:cNvPr id="6" name="文本框 5">
            <a:extLst>
              <a:ext uri="{FF2B5EF4-FFF2-40B4-BE49-F238E27FC236}">
                <a16:creationId xmlns:a16="http://schemas.microsoft.com/office/drawing/2014/main" id="{23BDE162-883A-6ADA-8199-715439F8B6DD}"/>
              </a:ext>
            </a:extLst>
          </p:cNvPr>
          <p:cNvSpPr txBox="1"/>
          <p:nvPr/>
        </p:nvSpPr>
        <p:spPr>
          <a:xfrm>
            <a:off x="944659" y="360510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相关活动和培训</a:t>
            </a:r>
          </a:p>
        </p:txBody>
      </p:sp>
      <p:sp>
        <p:nvSpPr>
          <p:cNvPr id="7" name="文本框 6">
            <a:extLst>
              <a:ext uri="{FF2B5EF4-FFF2-40B4-BE49-F238E27FC236}">
                <a16:creationId xmlns:a16="http://schemas.microsoft.com/office/drawing/2014/main" id="{9E76A47D-4467-DA63-0D73-511C2C9D2C12}"/>
              </a:ext>
            </a:extLst>
          </p:cNvPr>
          <p:cNvSpPr txBox="1"/>
          <p:nvPr/>
        </p:nvSpPr>
        <p:spPr>
          <a:xfrm>
            <a:off x="542096" y="4239845"/>
            <a:ext cx="11323707" cy="1477934"/>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大学生创新创业者可以积极参加政府或机构组织的与创新创业相关的活动和培训，通过此类创新创业活动在实践中与有共同创新创业理想的伙伴一同了解政策并交流想法，提高自身素质，拓展人脉资源。</a:t>
            </a:r>
          </a:p>
        </p:txBody>
      </p:sp>
    </p:spTree>
    <p:extLst>
      <p:ext uri="{BB962C8B-B14F-4D97-AF65-F5344CB8AC3E}">
        <p14:creationId xmlns:p14="http://schemas.microsoft.com/office/powerpoint/2010/main" val="64910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大学生运用政策创新创业的方法</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4.2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4407926"/>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创新创业者的思维与能力</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2.3</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大学生创新创业的基本优惠政策</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4.1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8ED50-6AC7-86C3-2AD4-07ADC38FF8B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38DF6A9-91D0-BDCA-2501-655C0169F69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2A4A4FD6-FC47-09E9-E1A3-E46333A7602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216000" rIns="0" bIns="0" rtlCol="0">
            <a:no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假设你是一位返乡大学生创业者，请你收集国家或地方政府为帮助返乡大学生创新创业出台的相关政策，将其填入表，并从中筛选出可能对你有用的政策。</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9F9A9443-4FD5-AB45-EB5F-D1731366E6E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收集创新创业政策</a:t>
            </a:r>
          </a:p>
        </p:txBody>
      </p:sp>
      <p:grpSp>
        <p:nvGrpSpPr>
          <p:cNvPr id="5" name="组合 4">
            <a:extLst>
              <a:ext uri="{FF2B5EF4-FFF2-40B4-BE49-F238E27FC236}">
                <a16:creationId xmlns:a16="http://schemas.microsoft.com/office/drawing/2014/main" id="{FE0BC1CC-5B8C-4676-5F20-6E879AA40D7E}"/>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8F357F1-D1C6-F14B-BEE6-25D9BB27E03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AAB4C922-5E25-5BA5-9458-A720B28749DF}"/>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8" name="object 13">
            <a:extLst>
              <a:ext uri="{FF2B5EF4-FFF2-40B4-BE49-F238E27FC236}">
                <a16:creationId xmlns:a16="http://schemas.microsoft.com/office/drawing/2014/main" id="{D71064D5-BCBF-3E0E-2356-050DB66723C8}"/>
              </a:ext>
            </a:extLst>
          </p:cNvPr>
          <p:cNvGraphicFramePr>
            <a:graphicFrameLocks noGrp="1"/>
          </p:cNvGraphicFramePr>
          <p:nvPr>
            <p:extLst>
              <p:ext uri="{D42A27DB-BD31-4B8C-83A1-F6EECF244321}">
                <p14:modId xmlns:p14="http://schemas.microsoft.com/office/powerpoint/2010/main" val="3102249630"/>
              </p:ext>
            </p:extLst>
          </p:nvPr>
        </p:nvGraphicFramePr>
        <p:xfrm>
          <a:off x="1030762" y="2566739"/>
          <a:ext cx="10130475" cy="3427374"/>
        </p:xfrm>
        <a:graphic>
          <a:graphicData uri="http://schemas.openxmlformats.org/drawingml/2006/table">
            <a:tbl>
              <a:tblPr firstRow="1" bandRow="1">
                <a:tableStyleId>{2D5ABB26-0587-4C30-8999-92F81FD0307C}</a:tableStyleId>
              </a:tblPr>
              <a:tblGrid>
                <a:gridCol w="576263">
                  <a:extLst>
                    <a:ext uri="{9D8B030D-6E8A-4147-A177-3AD203B41FA5}">
                      <a16:colId xmlns:a16="http://schemas.microsoft.com/office/drawing/2014/main" val="20000"/>
                    </a:ext>
                  </a:extLst>
                </a:gridCol>
                <a:gridCol w="1338263">
                  <a:extLst>
                    <a:ext uri="{9D8B030D-6E8A-4147-A177-3AD203B41FA5}">
                      <a16:colId xmlns:a16="http://schemas.microsoft.com/office/drawing/2014/main" val="20001"/>
                    </a:ext>
                  </a:extLst>
                </a:gridCol>
                <a:gridCol w="1082993">
                  <a:extLst>
                    <a:ext uri="{9D8B030D-6E8A-4147-A177-3AD203B41FA5}">
                      <a16:colId xmlns:a16="http://schemas.microsoft.com/office/drawing/2014/main" val="20002"/>
                    </a:ext>
                  </a:extLst>
                </a:gridCol>
                <a:gridCol w="6049963">
                  <a:extLst>
                    <a:ext uri="{9D8B030D-6E8A-4147-A177-3AD203B41FA5}">
                      <a16:colId xmlns:a16="http://schemas.microsoft.com/office/drawing/2014/main" val="20003"/>
                    </a:ext>
                  </a:extLst>
                </a:gridCol>
                <a:gridCol w="1082993">
                  <a:extLst>
                    <a:ext uri="{9D8B030D-6E8A-4147-A177-3AD203B41FA5}">
                      <a16:colId xmlns:a16="http://schemas.microsoft.com/office/drawing/2014/main" val="20004"/>
                    </a:ext>
                  </a:extLst>
                </a:gridCol>
              </a:tblGrid>
              <a:tr h="379984">
                <a:tc>
                  <a:txBody>
                    <a:bodyPr/>
                    <a:lstStyle/>
                    <a:p>
                      <a:pPr algn="ctr">
                        <a:lnSpc>
                          <a:spcPct val="100000"/>
                        </a:lnSpc>
                        <a:spcBef>
                          <a:spcPts val="440"/>
                        </a:spcBef>
                      </a:pPr>
                      <a:r>
                        <a:rPr sz="2000" b="1" spc="-25" dirty="0">
                          <a:solidFill>
                            <a:srgbClr val="231F20"/>
                          </a:solidFill>
                          <a:latin typeface="Microsoft YaHei" panose="020B0503020204020204" pitchFamily="34" charset="-122"/>
                          <a:ea typeface="Microsoft YaHei" panose="020B0503020204020204" pitchFamily="34" charset="-122"/>
                          <a:cs typeface="Wawati SC"/>
                        </a:rPr>
                        <a:t>序号</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algn="ctr">
                        <a:lnSpc>
                          <a:spcPct val="100000"/>
                        </a:lnSpc>
                        <a:spcBef>
                          <a:spcPts val="440"/>
                        </a:spcBef>
                      </a:pPr>
                      <a:r>
                        <a:rPr sz="2000" b="1" spc="-15" dirty="0">
                          <a:solidFill>
                            <a:srgbClr val="231F20"/>
                          </a:solidFill>
                          <a:latin typeface="Microsoft YaHei" panose="020B0503020204020204" pitchFamily="34" charset="-122"/>
                          <a:ea typeface="Microsoft YaHei" panose="020B0503020204020204" pitchFamily="34" charset="-122"/>
                          <a:cs typeface="Wawati SC"/>
                        </a:rPr>
                        <a:t>政策来源</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algn="ctr">
                        <a:lnSpc>
                          <a:spcPct val="100000"/>
                        </a:lnSpc>
                        <a:spcBef>
                          <a:spcPts val="440"/>
                        </a:spcBef>
                      </a:pPr>
                      <a:r>
                        <a:rPr sz="2000" b="1" spc="-15" dirty="0">
                          <a:solidFill>
                            <a:srgbClr val="231F20"/>
                          </a:solidFill>
                          <a:latin typeface="Microsoft YaHei" panose="020B0503020204020204" pitchFamily="34" charset="-122"/>
                          <a:ea typeface="Microsoft YaHei" panose="020B0503020204020204" pitchFamily="34" charset="-122"/>
                          <a:cs typeface="Wawati SC"/>
                        </a:rPr>
                        <a:t>政策类别</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421005" algn="ctr">
                        <a:lnSpc>
                          <a:spcPct val="100000"/>
                        </a:lnSpc>
                        <a:spcBef>
                          <a:spcPts val="440"/>
                        </a:spcBef>
                      </a:pPr>
                      <a:r>
                        <a:rPr sz="2000" b="1" spc="-10" dirty="0">
                          <a:solidFill>
                            <a:srgbClr val="231F20"/>
                          </a:solidFill>
                          <a:latin typeface="Microsoft YaHei" panose="020B0503020204020204" pitchFamily="34" charset="-122"/>
                          <a:ea typeface="Microsoft YaHei" panose="020B0503020204020204" pitchFamily="34" charset="-122"/>
                          <a:cs typeface="Wawati SC"/>
                        </a:rPr>
                        <a:t>政策文件名称</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algn="ctr">
                        <a:lnSpc>
                          <a:spcPct val="100000"/>
                        </a:lnSpc>
                        <a:spcBef>
                          <a:spcPts val="440"/>
                        </a:spcBef>
                      </a:pPr>
                      <a:r>
                        <a:rPr sz="2000" b="1" spc="-15" dirty="0">
                          <a:solidFill>
                            <a:srgbClr val="231F20"/>
                          </a:solidFill>
                          <a:latin typeface="Microsoft YaHei" panose="020B0503020204020204" pitchFamily="34" charset="-122"/>
                          <a:ea typeface="Microsoft YaHei" panose="020B0503020204020204" pitchFamily="34" charset="-122"/>
                          <a:cs typeface="Wawati SC"/>
                        </a:rPr>
                        <a:t>具体条目</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C7EAFB"/>
                    </a:solidFill>
                  </a:tcPr>
                </a:tc>
                <a:extLst>
                  <a:ext uri="{0D108BD9-81ED-4DB2-BD59-A6C34878D82A}">
                    <a16:rowId xmlns:a16="http://schemas.microsoft.com/office/drawing/2014/main" val="10000"/>
                  </a:ext>
                </a:extLst>
              </a:tr>
              <a:tr h="827594">
                <a:tc>
                  <a:txBody>
                    <a:bodyPr/>
                    <a:lstStyle/>
                    <a:p>
                      <a:pPr algn="ctr">
                        <a:lnSpc>
                          <a:spcPct val="100000"/>
                        </a:lnSpc>
                        <a:spcBef>
                          <a:spcPts val="5"/>
                        </a:spcBef>
                      </a:pPr>
                      <a:r>
                        <a:rPr sz="2000" spc="-25" dirty="0" err="1">
                          <a:solidFill>
                            <a:srgbClr val="231F20"/>
                          </a:solidFill>
                          <a:latin typeface="Microsoft YaHei" panose="020B0503020204020204" pitchFamily="34" charset="-122"/>
                          <a:ea typeface="Microsoft YaHei" panose="020B0503020204020204" pitchFamily="34" charset="-122"/>
                          <a:cs typeface="Wawati SC"/>
                        </a:rPr>
                        <a:t>示例</a:t>
                      </a:r>
                      <a:endParaRPr sz="2000" dirty="0">
                        <a:latin typeface="Microsoft YaHei" panose="020B0503020204020204" pitchFamily="34" charset="-122"/>
                        <a:ea typeface="Microsoft YaHei" panose="020B0503020204020204" pitchFamily="34" charset="-122"/>
                        <a:cs typeface="Wawati SC"/>
                      </a:endParaRPr>
                    </a:p>
                  </a:txBody>
                  <a:tcPr marL="0" marR="0" marT="0"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spcBef>
                          <a:spcPts val="5"/>
                        </a:spcBef>
                      </a:pPr>
                      <a:r>
                        <a:rPr sz="2000" spc="-10" dirty="0" err="1">
                          <a:solidFill>
                            <a:srgbClr val="231F20"/>
                          </a:solidFill>
                          <a:latin typeface="Microsoft YaHei" panose="020B0503020204020204" pitchFamily="34" charset="-122"/>
                          <a:ea typeface="Microsoft YaHei" panose="020B0503020204020204" pitchFamily="34" charset="-122"/>
                          <a:cs typeface="Wawati SC"/>
                        </a:rPr>
                        <a:t>中国政府网</a:t>
                      </a:r>
                      <a:endParaRPr sz="20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spcBef>
                          <a:spcPts val="5"/>
                        </a:spcBef>
                      </a:pPr>
                      <a:r>
                        <a:rPr sz="2000" spc="-15" dirty="0" err="1">
                          <a:solidFill>
                            <a:srgbClr val="231F20"/>
                          </a:solidFill>
                          <a:latin typeface="Microsoft YaHei" panose="020B0503020204020204" pitchFamily="34" charset="-122"/>
                          <a:ea typeface="Microsoft YaHei" panose="020B0503020204020204" pitchFamily="34" charset="-122"/>
                          <a:cs typeface="Wawati SC"/>
                        </a:rPr>
                        <a:t>税收减免</a:t>
                      </a:r>
                      <a:endParaRPr sz="20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marL="49530" marR="98425" algn="ctr">
                        <a:lnSpc>
                          <a:spcPct val="120300"/>
                        </a:lnSpc>
                        <a:spcBef>
                          <a:spcPts val="605"/>
                        </a:spcBef>
                      </a:pPr>
                      <a:r>
                        <a:rPr sz="2000" spc="-5" dirty="0">
                          <a:solidFill>
                            <a:srgbClr val="231F20"/>
                          </a:solidFill>
                          <a:latin typeface="Microsoft YaHei" panose="020B0503020204020204" pitchFamily="34" charset="-122"/>
                          <a:ea typeface="Microsoft YaHei" panose="020B0503020204020204" pitchFamily="34" charset="-122"/>
                          <a:cs typeface="Wawati SC"/>
                        </a:rPr>
                        <a:t>《关于进一步支持重点群体创业就业有关税收政策的</a:t>
                      </a:r>
                      <a:endParaRPr sz="2000">
                        <a:latin typeface="Microsoft YaHei" panose="020B0503020204020204" pitchFamily="34" charset="-122"/>
                        <a:ea typeface="Microsoft YaHei" panose="020B0503020204020204" pitchFamily="34" charset="-122"/>
                        <a:cs typeface="Wawati SC"/>
                      </a:endParaRPr>
                    </a:p>
                    <a:p>
                      <a:pPr marL="57150" algn="ctr">
                        <a:lnSpc>
                          <a:spcPct val="100000"/>
                        </a:lnSpc>
                        <a:spcBef>
                          <a:spcPts val="220"/>
                        </a:spcBef>
                      </a:pPr>
                      <a:r>
                        <a:rPr sz="2000" spc="-20" dirty="0">
                          <a:solidFill>
                            <a:srgbClr val="231F20"/>
                          </a:solidFill>
                          <a:latin typeface="Microsoft YaHei" panose="020B0503020204020204" pitchFamily="34" charset="-122"/>
                          <a:ea typeface="Microsoft YaHei" panose="020B0503020204020204" pitchFamily="34" charset="-122"/>
                          <a:cs typeface="Wawati SC"/>
                        </a:rPr>
                        <a:t>公告》</a:t>
                      </a:r>
                      <a:endParaRPr sz="2000">
                        <a:latin typeface="Microsoft YaHei" panose="020B0503020204020204" pitchFamily="34" charset="-122"/>
                        <a:ea typeface="Microsoft YaHei" panose="020B0503020204020204" pitchFamily="34" charset="-122"/>
                        <a:cs typeface="Wawati SC"/>
                      </a:endParaRPr>
                    </a:p>
                  </a:txBody>
                  <a:tcPr marL="0" marR="0" marT="54991"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spcBef>
                          <a:spcPts val="5"/>
                        </a:spcBef>
                      </a:pPr>
                      <a:r>
                        <a:rPr sz="2000" spc="-20" dirty="0">
                          <a:solidFill>
                            <a:srgbClr val="231F20"/>
                          </a:solidFill>
                          <a:latin typeface="Microsoft YaHei" panose="020B0503020204020204" pitchFamily="34" charset="-122"/>
                          <a:ea typeface="Microsoft YaHei" panose="020B0503020204020204" pitchFamily="34" charset="-122"/>
                          <a:cs typeface="Times New Roman"/>
                        </a:rPr>
                        <a:t>****</a:t>
                      </a:r>
                      <a:endParaRPr sz="20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1"/>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1</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2"/>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2</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3"/>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3</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4"/>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4</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5"/>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5</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CF2FD"/>
                    </a:solidFill>
                  </a:tcPr>
                </a:tc>
                <a:extLst>
                  <a:ext uri="{0D108BD9-81ED-4DB2-BD59-A6C34878D82A}">
                    <a16:rowId xmlns:a16="http://schemas.microsoft.com/office/drawing/2014/main" val="10006"/>
                  </a:ext>
                </a:extLst>
              </a:tr>
              <a:tr h="369966">
                <a:tc>
                  <a:txBody>
                    <a:bodyPr/>
                    <a:lstStyle/>
                    <a:p>
                      <a:pPr algn="ctr">
                        <a:lnSpc>
                          <a:spcPct val="100000"/>
                        </a:lnSpc>
                        <a:spcBef>
                          <a:spcPts val="340"/>
                        </a:spcBef>
                      </a:pPr>
                      <a:r>
                        <a:rPr sz="2000" spc="-50" dirty="0">
                          <a:solidFill>
                            <a:srgbClr val="231F20"/>
                          </a:solidFill>
                          <a:latin typeface="Microsoft YaHei" panose="020B0503020204020204" pitchFamily="34" charset="-122"/>
                          <a:ea typeface="Microsoft YaHei" panose="020B0503020204020204" pitchFamily="34" charset="-122"/>
                          <a:cs typeface="Times New Roman"/>
                        </a:rPr>
                        <a:t>6</a:t>
                      </a:r>
                      <a:endParaRPr sz="2000">
                        <a:latin typeface="Microsoft YaHei" panose="020B0503020204020204" pitchFamily="34" charset="-122"/>
                        <a:ea typeface="Microsoft YaHei" panose="020B0503020204020204" pitchFamily="34" charset="-122"/>
                        <a:cs typeface="Times New Roman"/>
                      </a:endParaRPr>
                    </a:p>
                  </a:txBody>
                  <a:tcPr marL="0" marR="0" marT="30904" marB="0" anchor="ctr">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CF2FD"/>
                    </a:solidFill>
                  </a:tcPr>
                </a:tc>
                <a:tc>
                  <a:txBody>
                    <a:bodyPr/>
                    <a:lstStyle/>
                    <a:p>
                      <a:pPr algn="ct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CF2FD"/>
                    </a:solidFill>
                  </a:tcPr>
                </a:tc>
                <a:tc>
                  <a:txBody>
                    <a:bodyPr/>
                    <a:lstStyle/>
                    <a:p>
                      <a:pPr algn="ctr">
                        <a:lnSpc>
                          <a:spcPct val="100000"/>
                        </a:lnSpc>
                      </a:pPr>
                      <a:endParaRPr sz="20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9525">
                      <a:solidFill>
                        <a:srgbClr val="00AEEF"/>
                      </a:solidFill>
                      <a:prstDash val="solid"/>
                    </a:lnB>
                    <a:solidFill>
                      <a:srgbClr val="DCF2FD"/>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85291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46F91-4EFD-B2B2-473B-94B25C10E19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836786-6504-2554-084D-EA155F18E06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4.2.2</a:t>
            </a:r>
            <a:r>
              <a:rPr lang="zh-CN" altLang="en-US" sz="3200" dirty="0">
                <a:solidFill>
                  <a:schemeClr val="tx1"/>
                </a:solidFill>
                <a:latin typeface="Microsoft YaHei" panose="020B0503020204020204" pitchFamily="34" charset="-122"/>
                <a:ea typeface="Microsoft YaHei" panose="020B0503020204020204" pitchFamily="34" charset="-122"/>
              </a:rPr>
              <a:t>运用政策创新创业的方法</a:t>
            </a:r>
          </a:p>
        </p:txBody>
      </p:sp>
      <p:sp>
        <p:nvSpPr>
          <p:cNvPr id="124" name="文本框 123">
            <a:extLst>
              <a:ext uri="{FF2B5EF4-FFF2-40B4-BE49-F238E27FC236}">
                <a16:creationId xmlns:a16="http://schemas.microsoft.com/office/drawing/2014/main" id="{1F15269C-1520-8C72-9AF9-89A23DAA5074}"/>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树立正确的政策观</a:t>
            </a:r>
          </a:p>
        </p:txBody>
      </p:sp>
      <p:sp>
        <p:nvSpPr>
          <p:cNvPr id="4" name="文本框 3">
            <a:extLst>
              <a:ext uri="{FF2B5EF4-FFF2-40B4-BE49-F238E27FC236}">
                <a16:creationId xmlns:a16="http://schemas.microsoft.com/office/drawing/2014/main" id="{85A887A8-CA39-245D-08D3-6919797A40DC}"/>
              </a:ext>
            </a:extLst>
          </p:cNvPr>
          <p:cNvSpPr txBox="1"/>
          <p:nvPr/>
        </p:nvSpPr>
        <p:spPr>
          <a:xfrm>
            <a:off x="427796" y="1774965"/>
            <a:ext cx="11323707" cy="1477934"/>
          </a:xfrm>
          <a:prstGeom prst="roundRect">
            <a:avLst>
              <a:gd name="adj" fmla="val 7302"/>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创新创业政策是国家和地方各级人民政府为支持创新创业者的创新创业所提供的相应政策，带有很大的政策导向成分，代表了政府对创新创业的态度，是创新创业者的助推剂，但尽管如此，它并不是创新创业的万能药，大学生创新创业者不能为了享受政策而创新创业。</a:t>
            </a:r>
          </a:p>
        </p:txBody>
      </p:sp>
      <p:sp>
        <p:nvSpPr>
          <p:cNvPr id="3" name="文本框 2">
            <a:extLst>
              <a:ext uri="{FF2B5EF4-FFF2-40B4-BE49-F238E27FC236}">
                <a16:creationId xmlns:a16="http://schemas.microsoft.com/office/drawing/2014/main" id="{FEB96315-8EC4-1741-0F4C-4D77D17D1894}"/>
              </a:ext>
            </a:extLst>
          </p:cNvPr>
          <p:cNvSpPr txBox="1"/>
          <p:nvPr/>
        </p:nvSpPr>
        <p:spPr>
          <a:xfrm>
            <a:off x="830359" y="3642791"/>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熟悉政策并研究政策</a:t>
            </a:r>
          </a:p>
        </p:txBody>
      </p:sp>
      <p:sp>
        <p:nvSpPr>
          <p:cNvPr id="5" name="文本框 4">
            <a:extLst>
              <a:ext uri="{FF2B5EF4-FFF2-40B4-BE49-F238E27FC236}">
                <a16:creationId xmlns:a16="http://schemas.microsoft.com/office/drawing/2014/main" id="{AB130048-5F4B-BCC4-617E-5BF5CB3DE33A}"/>
              </a:ext>
            </a:extLst>
          </p:cNvPr>
          <p:cNvSpPr txBox="1"/>
          <p:nvPr/>
        </p:nvSpPr>
        <p:spPr>
          <a:xfrm>
            <a:off x="427796" y="4277534"/>
            <a:ext cx="11323707" cy="1957458"/>
          </a:xfrm>
          <a:prstGeom prst="roundRect">
            <a:avLst>
              <a:gd name="adj" fmla="val 7302"/>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需要了解学校和所在地区的创新创业政策，包括但不限于创业补贴、税收优惠、创业培训、创业孵化等。这些政策可能由当地政府、学校或相关机构发布，因此创新创业者需要关注官方网站、政策公告、创业服务机构等渠道发布的信息，深入研究政策的精神和实质，明白政策所支持的领域、方向和重点，对政策的内容、申请条件、申请流程、资金支持等方面有清晰的认识。</a:t>
            </a:r>
          </a:p>
        </p:txBody>
      </p:sp>
    </p:spTree>
    <p:extLst>
      <p:ext uri="{BB962C8B-B14F-4D97-AF65-F5344CB8AC3E}">
        <p14:creationId xmlns:p14="http://schemas.microsoft.com/office/powerpoint/2010/main" val="3599370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78497-2580-6643-E77F-E13C806C7CC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5B453CC-A312-C91F-9824-52DD6170183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4.2.2</a:t>
            </a:r>
            <a:r>
              <a:rPr lang="zh-CN" altLang="en-US" sz="3200" dirty="0">
                <a:solidFill>
                  <a:schemeClr val="tx1"/>
                </a:solidFill>
                <a:latin typeface="Microsoft YaHei" panose="020B0503020204020204" pitchFamily="34" charset="-122"/>
                <a:ea typeface="Microsoft YaHei" panose="020B0503020204020204" pitchFamily="34" charset="-122"/>
              </a:rPr>
              <a:t>运用政策创新创业的方法</a:t>
            </a:r>
          </a:p>
        </p:txBody>
      </p:sp>
      <p:sp>
        <p:nvSpPr>
          <p:cNvPr id="124" name="文本框 123">
            <a:extLst>
              <a:ext uri="{FF2B5EF4-FFF2-40B4-BE49-F238E27FC236}">
                <a16:creationId xmlns:a16="http://schemas.microsoft.com/office/drawing/2014/main" id="{F5C121FF-8FC2-A150-1161-8410F8CA907D}"/>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评估自身条件，选择合适的创新创业政策</a:t>
            </a:r>
          </a:p>
        </p:txBody>
      </p:sp>
      <p:sp>
        <p:nvSpPr>
          <p:cNvPr id="4" name="文本框 3">
            <a:extLst>
              <a:ext uri="{FF2B5EF4-FFF2-40B4-BE49-F238E27FC236}">
                <a16:creationId xmlns:a16="http://schemas.microsoft.com/office/drawing/2014/main" id="{5F11A01C-D759-F0E9-6469-68D4AD6EA920}"/>
              </a:ext>
            </a:extLst>
          </p:cNvPr>
          <p:cNvSpPr txBox="1"/>
          <p:nvPr/>
        </p:nvSpPr>
        <p:spPr>
          <a:xfrm>
            <a:off x="427796" y="1774965"/>
            <a:ext cx="11323707" cy="1477934"/>
          </a:xfrm>
          <a:prstGeom prst="roundRect">
            <a:avLst>
              <a:gd name="adj" fmla="val 7302"/>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每个创新创业者的创新创业方向和创新创业特点不同，每项创新创业政策的适用范围和对象也不同。大学生创新创业者在评估自己的创新创业项目是否符合政策扶持条件时需要全面了解政策的要求和自身的情况，可以根据自己的兴趣和专业背景进行选择，也可以考虑市场需求和行业趋势。</a:t>
            </a:r>
          </a:p>
        </p:txBody>
      </p:sp>
      <p:sp>
        <p:nvSpPr>
          <p:cNvPr id="3" name="文本框 2">
            <a:extLst>
              <a:ext uri="{FF2B5EF4-FFF2-40B4-BE49-F238E27FC236}">
                <a16:creationId xmlns:a16="http://schemas.microsoft.com/office/drawing/2014/main" id="{19CF4208-777B-2270-077F-AB8CB56B19CF}"/>
              </a:ext>
            </a:extLst>
          </p:cNvPr>
          <p:cNvSpPr txBox="1"/>
          <p:nvPr/>
        </p:nvSpPr>
        <p:spPr>
          <a:xfrm>
            <a:off x="830359" y="3642791"/>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充分准备，主动申请</a:t>
            </a:r>
          </a:p>
        </p:txBody>
      </p:sp>
      <p:sp>
        <p:nvSpPr>
          <p:cNvPr id="5" name="文本框 4">
            <a:extLst>
              <a:ext uri="{FF2B5EF4-FFF2-40B4-BE49-F238E27FC236}">
                <a16:creationId xmlns:a16="http://schemas.microsoft.com/office/drawing/2014/main" id="{96950A1E-D545-EF1F-B05F-44BA7A44557F}"/>
              </a:ext>
            </a:extLst>
          </p:cNvPr>
          <p:cNvSpPr txBox="1"/>
          <p:nvPr/>
        </p:nvSpPr>
        <p:spPr>
          <a:xfrm>
            <a:off x="427796" y="4277534"/>
            <a:ext cx="11323707" cy="1957458"/>
          </a:xfrm>
          <a:prstGeom prst="roundRect">
            <a:avLst>
              <a:gd name="adj" fmla="val 7302"/>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新创业者可以根据自己的情况和所了解到的政策信息准备相应的申请材料，主动向相关部门申请政策支持。一般来说，申请材料包括个人身份证明、学历证明、商业计划书、财务状况证明等。在准备申请材料时，创新创业者需要认真阅读政策要求，确保申请材料齐全、准确、符合格式要求。</a:t>
            </a:r>
          </a:p>
        </p:txBody>
      </p:sp>
    </p:spTree>
    <p:extLst>
      <p:ext uri="{BB962C8B-B14F-4D97-AF65-F5344CB8AC3E}">
        <p14:creationId xmlns:p14="http://schemas.microsoft.com/office/powerpoint/2010/main" val="1648808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DF370-7161-EE49-1F63-E3E944063D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A24632F-01DA-2EFA-427B-49E04B53267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4.2.2</a:t>
            </a:r>
            <a:r>
              <a:rPr lang="zh-CN" altLang="en-US" sz="3200" dirty="0">
                <a:solidFill>
                  <a:schemeClr val="tx1"/>
                </a:solidFill>
                <a:latin typeface="Microsoft YaHei" panose="020B0503020204020204" pitchFamily="34" charset="-122"/>
                <a:ea typeface="Microsoft YaHei" panose="020B0503020204020204" pitchFamily="34" charset="-122"/>
              </a:rPr>
              <a:t>运用政策创新创业的方法</a:t>
            </a:r>
          </a:p>
        </p:txBody>
      </p:sp>
      <p:sp>
        <p:nvSpPr>
          <p:cNvPr id="124" name="文本框 123">
            <a:extLst>
              <a:ext uri="{FF2B5EF4-FFF2-40B4-BE49-F238E27FC236}">
                <a16:creationId xmlns:a16="http://schemas.microsoft.com/office/drawing/2014/main" id="{FB53CC48-F97B-AAC8-D1BC-0E9A9933DACF}"/>
              </a:ext>
            </a:extLst>
          </p:cNvPr>
          <p:cNvSpPr txBox="1"/>
          <p:nvPr/>
        </p:nvSpPr>
        <p:spPr>
          <a:xfrm>
            <a:off x="830359" y="1140222"/>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提交申请，等待审批</a:t>
            </a:r>
          </a:p>
        </p:txBody>
      </p:sp>
      <p:sp>
        <p:nvSpPr>
          <p:cNvPr id="4" name="文本框 3">
            <a:extLst>
              <a:ext uri="{FF2B5EF4-FFF2-40B4-BE49-F238E27FC236}">
                <a16:creationId xmlns:a16="http://schemas.microsoft.com/office/drawing/2014/main" id="{F17DB05B-D0F1-1F42-FDE7-C7D96C0D5798}"/>
              </a:ext>
            </a:extLst>
          </p:cNvPr>
          <p:cNvSpPr txBox="1"/>
          <p:nvPr/>
        </p:nvSpPr>
        <p:spPr>
          <a:xfrm>
            <a:off x="427796" y="1774965"/>
            <a:ext cx="11323707" cy="1477934"/>
          </a:xfrm>
          <a:prstGeom prst="roundRect">
            <a:avLst>
              <a:gd name="adj" fmla="val 7302"/>
            </a:avLst>
          </a:prstGeom>
          <a:solidFill>
            <a:schemeClr val="bg1"/>
          </a:solid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大学生创新创业者需要将准备好的申请材料提交给相关部门进行审查。在审查过程中，大学生创新创业者可能需要参加面试或者提交其他形式的附加材料。提交申请时，创新创业者需要注意提交的时间和方式。</a:t>
            </a:r>
          </a:p>
        </p:txBody>
      </p:sp>
      <p:sp>
        <p:nvSpPr>
          <p:cNvPr id="3" name="文本框 2">
            <a:extLst>
              <a:ext uri="{FF2B5EF4-FFF2-40B4-BE49-F238E27FC236}">
                <a16:creationId xmlns:a16="http://schemas.microsoft.com/office/drawing/2014/main" id="{9B071A79-3206-C8D6-FA02-E0195DB09BE6}"/>
              </a:ext>
            </a:extLst>
          </p:cNvPr>
          <p:cNvSpPr txBox="1"/>
          <p:nvPr/>
        </p:nvSpPr>
        <p:spPr>
          <a:xfrm>
            <a:off x="830359" y="3642791"/>
            <a:ext cx="9558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合理合规使用获批政策并保持沟通</a:t>
            </a:r>
          </a:p>
        </p:txBody>
      </p:sp>
      <p:sp>
        <p:nvSpPr>
          <p:cNvPr id="5" name="文本框 4">
            <a:extLst>
              <a:ext uri="{FF2B5EF4-FFF2-40B4-BE49-F238E27FC236}">
                <a16:creationId xmlns:a16="http://schemas.microsoft.com/office/drawing/2014/main" id="{E3E55290-7D89-4C76-D884-6AFF01C6F335}"/>
              </a:ext>
            </a:extLst>
          </p:cNvPr>
          <p:cNvSpPr txBox="1"/>
          <p:nvPr/>
        </p:nvSpPr>
        <p:spPr>
          <a:xfrm>
            <a:off x="427796" y="4277534"/>
            <a:ext cx="11323707" cy="1256992"/>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如果申请成功，大学生创新创业者将获得相应的资金、技术、管理等方面的支持，这些支持可以帮助创新创业者更好地开展创新创业活动，提高创新创业成功率。</a:t>
            </a:r>
          </a:p>
        </p:txBody>
      </p:sp>
    </p:spTree>
    <p:extLst>
      <p:ext uri="{BB962C8B-B14F-4D97-AF65-F5344CB8AC3E}">
        <p14:creationId xmlns:p14="http://schemas.microsoft.com/office/powerpoint/2010/main" val="3733246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5"/>
            <a:ext cx="9940925" cy="3985054"/>
            <a:chOff x="829802" y="6190170"/>
            <a:chExt cx="5073015" cy="356875"/>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907592"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295820"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2908474" y="3224383"/>
            <a:ext cx="6884884" cy="1095037"/>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假设你是一位正在创新创业的大学生，准备申请创业补贴，你知道该如何申请吗？</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580133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F0AD3-31B4-0373-1F62-6D80C1050D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D78CF14-A905-182A-43FE-ABB81A47C39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5C3B68BC-8148-20BC-D1CA-0ED236C05E6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2023</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11</a:t>
            </a:r>
            <a:r>
              <a:rPr lang="zh-CN" altLang="en-US" sz="2000" dirty="0">
                <a:latin typeface="Microsoft YaHei" panose="020B0503020204020204" pitchFamily="34" charset="-122"/>
                <a:ea typeface="Microsoft YaHei" panose="020B0503020204020204" pitchFamily="34" charset="-122"/>
                <a:cs typeface="Lantinghei SC Extralight"/>
              </a:rPr>
              <a:t>月</a:t>
            </a:r>
            <a:r>
              <a:rPr lang="en-US" altLang="zh-CN" sz="2000" dirty="0">
                <a:latin typeface="Microsoft YaHei" panose="020B0503020204020204" pitchFamily="34" charset="-122"/>
                <a:ea typeface="Microsoft YaHei" panose="020B0503020204020204" pitchFamily="34" charset="-122"/>
                <a:cs typeface="Lantinghei SC Extralight"/>
              </a:rPr>
              <a:t>7</a:t>
            </a:r>
            <a:r>
              <a:rPr lang="zh-CN" altLang="en-US" sz="2000" dirty="0">
                <a:latin typeface="Microsoft YaHei" panose="020B0503020204020204" pitchFamily="34" charset="-122"/>
                <a:ea typeface="Microsoft YaHei" panose="020B0503020204020204" pitchFamily="34" charset="-122"/>
                <a:cs typeface="Lantinghei SC Extralight"/>
              </a:rPr>
              <a:t>日，在湖北十堰市郧阳区舞尚舞蹈室里，培训班的负责人杨志伟正在教授瑜伽课。一年前刚毕业的他在对市场进行充分调研后，结合自己的专业，谋划创办了一间舞蹈工作室，可是一年十几万元的场馆租金加上二三十万元的装修费用投入，一度让他放弃创业的梦想。</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幸运的是，杨志伟在参加郧阳区总工会为就业创业群体举办的政策宣讲会时，了解到了“鄂工贷”这一专门推动创新创业的重要手段。他到政府官网详细了解申请贷款的条件与细则之后，抱着试一试的态度联系了郧阳区总工会。相关工作人员第一时间上门，了解资金需求，向他讲解申请条件和贷款政策，教他申请“鄂工贷”，并针对杨志伟的情况为他申请了</a:t>
            </a:r>
            <a:r>
              <a:rPr lang="en-US" altLang="zh-CN" sz="2000" dirty="0">
                <a:latin typeface="Microsoft YaHei" panose="020B0503020204020204" pitchFamily="34" charset="-122"/>
                <a:ea typeface="Microsoft YaHei" panose="020B0503020204020204" pitchFamily="34" charset="-122"/>
                <a:cs typeface="Lantinghei SC Extralight"/>
              </a:rPr>
              <a:t>3</a:t>
            </a:r>
            <a:r>
              <a:rPr lang="zh-CN" altLang="en-US" sz="2000" dirty="0">
                <a:latin typeface="Microsoft YaHei" panose="020B0503020204020204" pitchFamily="34" charset="-122"/>
                <a:ea typeface="Microsoft YaHei" panose="020B0503020204020204" pitchFamily="34" charset="-122"/>
                <a:cs typeface="Lantinghei SC Extralight"/>
              </a:rPr>
              <a:t>年的循环贷。</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“正是因为有‘鄂工贷’，我才得以实现创业的梦想，现在我有</a:t>
            </a:r>
            <a:r>
              <a:rPr lang="en-US" altLang="zh-CN" sz="2000" dirty="0">
                <a:latin typeface="Microsoft YaHei" panose="020B0503020204020204" pitchFamily="34" charset="-122"/>
                <a:ea typeface="Microsoft YaHei" panose="020B0503020204020204" pitchFamily="34" charset="-122"/>
                <a:cs typeface="Lantinghei SC Extralight"/>
              </a:rPr>
              <a:t>11</a:t>
            </a:r>
            <a:r>
              <a:rPr lang="zh-CN" altLang="en-US" sz="2000" dirty="0">
                <a:latin typeface="Microsoft YaHei" panose="020B0503020204020204" pitchFamily="34" charset="-122"/>
                <a:ea typeface="Microsoft YaHei" panose="020B0503020204020204" pitchFamily="34" charset="-122"/>
                <a:cs typeface="Lantinghei SC Extralight"/>
              </a:rPr>
              <a:t>个班级，</a:t>
            </a:r>
            <a:r>
              <a:rPr lang="en-US" altLang="zh-CN" sz="2000" dirty="0">
                <a:latin typeface="Microsoft YaHei" panose="020B0503020204020204" pitchFamily="34" charset="-122"/>
                <a:ea typeface="Microsoft YaHei" panose="020B0503020204020204" pitchFamily="34" charset="-122"/>
                <a:cs typeface="Lantinghei SC Extralight"/>
              </a:rPr>
              <a:t>100</a:t>
            </a:r>
            <a:r>
              <a:rPr lang="zh-CN" altLang="en-US" sz="2000" dirty="0">
                <a:latin typeface="Microsoft YaHei" panose="020B0503020204020204" pitchFamily="34" charset="-122"/>
                <a:ea typeface="Microsoft YaHei" panose="020B0503020204020204" pitchFamily="34" charset="-122"/>
                <a:cs typeface="Lantinghei SC Extralight"/>
              </a:rPr>
              <a:t>多名学生。而且，我每个季度只需要还利息，年底把本金还清，第二年有需要就可以继续支用贷款，这大大地缓解了我的资金压力。”杨志伟如此说。</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D4186651-93C4-E2E8-ABFD-98683B0D48B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贴息贷款助力创业梦想</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07D2FC7B-D4C2-782C-3E31-28F17297326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EE3F437-393A-2E75-68E8-183E5FA25F48}"/>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F63533-7125-6EC5-C71E-21547F58A83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30877F4-C850-50E8-FDB6-3F8BCEE6CB7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572399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F8140-2014-C3B3-B74E-483D2624466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22A1160-CA9C-1F5E-4AE0-320E7F106E65}"/>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D285D9D9-01DF-18F9-07FC-967FFA02F983}"/>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通过以上两个案例可知，在面对创新创业资金困难时，两位创新创业者都有意识地了解相关政策。通过参加政策宣讲会、去政府官网查询、主动联系政府部门工作人员，杨志伟获取了适合自己创新创业方向的帮扶政策，并将之运用在了自己的创新创业过程中，缓解了创新创业的资金压力。由此可以看出，积极参加政府部门的政策宣讲，主动了解相关产业政策，积极申请创新创业帮扶资金对创新创业项目的发展具有重要的意义。</a:t>
            </a:r>
          </a:p>
        </p:txBody>
      </p:sp>
      <p:sp>
        <p:nvSpPr>
          <p:cNvPr id="6" name="object 9">
            <a:extLst>
              <a:ext uri="{FF2B5EF4-FFF2-40B4-BE49-F238E27FC236}">
                <a16:creationId xmlns:a16="http://schemas.microsoft.com/office/drawing/2014/main" id="{A8550335-5FBE-CFC0-A62B-717493366F51}"/>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贴息贷款助力创业梦想</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A56D5298-13F2-F0AF-E6FC-3E27B2F6EBEC}"/>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0DC6028B-2102-8436-53ED-C4A82FFECD69}"/>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5F82914-CBF3-E9B3-E520-AC3E85C83302}"/>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153C3ACF-9C8F-479B-1BBE-C4ED189E3C12}"/>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5122" name="Picture 2" descr="“创业担保贷”创业者的福利！强势围观！_贷款">
            <a:extLst>
              <a:ext uri="{FF2B5EF4-FFF2-40B4-BE49-F238E27FC236}">
                <a16:creationId xmlns:a16="http://schemas.microsoft.com/office/drawing/2014/main" id="{45115756-DC18-6C04-386B-7628B85E06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7684" y="3641558"/>
            <a:ext cx="4989151" cy="29853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625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🎯活动背景</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帮助大学生更好地了解和运用创新创业政策，提高其创新创业意识和能力，通过模拟实践的形式让大学生亲自参与创新创业政策的解读和应用。</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）理解创新创业政策的重要性。</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）提高运用创新创业政策的能力。</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）培养创新创业意识和创新创业精神。</a:t>
            </a: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🎯活动内容</a:t>
            </a:r>
          </a:p>
          <a:p>
            <a:pPr indent="457200">
              <a:lnSpc>
                <a:spcPct val="150000"/>
              </a:lnSpc>
            </a:pPr>
            <a:r>
              <a:rPr lang="en-US" altLang="zh-CN" sz="2000" b="1" spc="-11" dirty="0">
                <a:latin typeface="Microsoft YaHei" panose="020B0503020204020204" pitchFamily="34" charset="-122"/>
                <a:ea typeface="Microsoft YaHei" panose="020B0503020204020204" pitchFamily="34" charset="-122"/>
                <a:cs typeface="Lantinghei SC Demibold"/>
              </a:rPr>
              <a:t>1.</a:t>
            </a:r>
            <a:r>
              <a:rPr lang="zh-CN" altLang="en-US" sz="2000" b="1" spc="-11" dirty="0">
                <a:latin typeface="Microsoft YaHei" panose="020B0503020204020204" pitchFamily="34" charset="-122"/>
                <a:ea typeface="Microsoft YaHei" panose="020B0503020204020204" pitchFamily="34" charset="-122"/>
                <a:cs typeface="Lantinghei SC Demibold"/>
              </a:rPr>
              <a:t>分析家乡产业</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假设你是一位返乡创新创业者，请你通过查阅相关资料、走访调查、电话访谈等方式，分析家乡的特色产业，撰写一份简易的产业调查报告。</a:t>
            </a: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6398864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497D4-CF8F-4193-5D50-A23FBD2B71A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8948DA-0835-654D-39F8-345796CE6FA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AD717182-024B-4D89-5E2A-1CDDFF21939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🎯活动内容</a:t>
            </a:r>
          </a:p>
          <a:p>
            <a:pPr indent="457200">
              <a:lnSpc>
                <a:spcPct val="150000"/>
              </a:lnSpc>
            </a:pPr>
            <a:r>
              <a:rPr lang="en-US" altLang="zh-CN" sz="2000" b="1" spc="-11" dirty="0">
                <a:latin typeface="Microsoft YaHei" panose="020B0503020204020204" pitchFamily="34" charset="-122"/>
                <a:ea typeface="Microsoft YaHei" panose="020B0503020204020204" pitchFamily="34" charset="-122"/>
                <a:cs typeface="Lantinghei SC Demibold"/>
              </a:rPr>
              <a:t>1.</a:t>
            </a:r>
            <a:r>
              <a:rPr lang="zh-CN" altLang="en-US" sz="2000" b="1" spc="-11" dirty="0">
                <a:latin typeface="Microsoft YaHei" panose="020B0503020204020204" pitchFamily="34" charset="-122"/>
                <a:ea typeface="Microsoft YaHei" panose="020B0503020204020204" pitchFamily="34" charset="-122"/>
                <a:cs typeface="Lantinghei SC Demibold"/>
              </a:rPr>
              <a:t>分析家乡产业</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报告需包含以下内容。</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1</a:t>
            </a:r>
            <a:r>
              <a:rPr lang="zh-CN" altLang="en-US" sz="2000" spc="-11" dirty="0">
                <a:latin typeface="Microsoft YaHei" panose="020B0503020204020204" pitchFamily="34" charset="-122"/>
                <a:ea typeface="Microsoft YaHei" panose="020B0503020204020204" pitchFamily="34" charset="-122"/>
                <a:cs typeface="Lantinghei SC Demibold"/>
              </a:rPr>
              <a:t>）调查对象与范围：明确调查的产业、企业或产品，以及调查的时间、地点和范围。</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2</a:t>
            </a:r>
            <a:r>
              <a:rPr lang="zh-CN" altLang="en-US" sz="2000" spc="-11" dirty="0">
                <a:latin typeface="Microsoft YaHei" panose="020B0503020204020204" pitchFamily="34" charset="-122"/>
                <a:ea typeface="Microsoft YaHei" panose="020B0503020204020204" pitchFamily="34" charset="-122"/>
                <a:cs typeface="Lantinghei SC Demibold"/>
              </a:rPr>
              <a:t>）调查方法：描述调查所采用的方法，如问卷调查、访谈、观察等。</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）产业概况：介绍产业的基本情况，如产业规模、产值、增长率等。</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4</a:t>
            </a:r>
            <a:r>
              <a:rPr lang="zh-CN" altLang="en-US" sz="2000" spc="-11" dirty="0">
                <a:latin typeface="Microsoft YaHei" panose="020B0503020204020204" pitchFamily="34" charset="-122"/>
                <a:ea typeface="Microsoft YaHei" panose="020B0503020204020204" pitchFamily="34" charset="-122"/>
                <a:cs typeface="Lantinghei SC Demibold"/>
              </a:rPr>
              <a:t>）市场分析：分析市场需求、供应、竞争状况等。</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5</a:t>
            </a:r>
            <a:r>
              <a:rPr lang="zh-CN" altLang="en-US" sz="2000" spc="-11" dirty="0">
                <a:latin typeface="Microsoft YaHei" panose="020B0503020204020204" pitchFamily="34" charset="-122"/>
                <a:ea typeface="Microsoft YaHei" panose="020B0503020204020204" pitchFamily="34" charset="-122"/>
                <a:cs typeface="Lantinghei SC Demibold"/>
              </a:rPr>
              <a:t>）产业链分析：分析产业链上下游企业的合作关系和发展趋势。</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6</a:t>
            </a:r>
            <a:r>
              <a:rPr lang="zh-CN" altLang="en-US" sz="2000" spc="-11" dirty="0">
                <a:latin typeface="Microsoft YaHei" panose="020B0503020204020204" pitchFamily="34" charset="-122"/>
                <a:ea typeface="Microsoft YaHei" panose="020B0503020204020204" pitchFamily="34" charset="-122"/>
                <a:cs typeface="Lantinghei SC Demibold"/>
              </a:rPr>
              <a:t>）技术分析：分析产业的技术特点、技术水平和技术创新能力。</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7</a:t>
            </a:r>
            <a:r>
              <a:rPr lang="zh-CN" altLang="en-US" sz="2000" spc="-11" dirty="0">
                <a:latin typeface="Microsoft YaHei" panose="020B0503020204020204" pitchFamily="34" charset="-122"/>
                <a:ea typeface="Microsoft YaHei" panose="020B0503020204020204" pitchFamily="34" charset="-122"/>
                <a:cs typeface="Lantinghei SC Demibold"/>
              </a:rPr>
              <a:t>）政策环境分析：分析政府对产业的政策支持和法规限制。</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a:t>
            </a:r>
            <a:r>
              <a:rPr lang="en-US" altLang="zh-CN" sz="2000" spc="-11" dirty="0">
                <a:latin typeface="Microsoft YaHei" panose="020B0503020204020204" pitchFamily="34" charset="-122"/>
                <a:ea typeface="Microsoft YaHei" panose="020B0503020204020204" pitchFamily="34" charset="-122"/>
                <a:cs typeface="Lantinghei SC Demibold"/>
              </a:rPr>
              <a:t>8</a:t>
            </a:r>
            <a:r>
              <a:rPr lang="zh-CN" altLang="en-US" sz="2000" spc="-11" dirty="0">
                <a:latin typeface="Microsoft YaHei" panose="020B0503020204020204" pitchFamily="34" charset="-122"/>
                <a:ea typeface="Microsoft YaHei" panose="020B0503020204020204" pitchFamily="34" charset="-122"/>
                <a:cs typeface="Lantinghei SC Demibold"/>
              </a:rPr>
              <a:t>）</a:t>
            </a:r>
            <a:r>
              <a:rPr lang="en" altLang="zh-CN" sz="2000" spc="-11" dirty="0">
                <a:latin typeface="Microsoft YaHei" panose="020B0503020204020204" pitchFamily="34" charset="-122"/>
                <a:ea typeface="Microsoft YaHei" panose="020B0503020204020204" pitchFamily="34" charset="-122"/>
                <a:cs typeface="Lantinghei SC Demibold"/>
              </a:rPr>
              <a:t>SWOT</a:t>
            </a:r>
            <a:r>
              <a:rPr lang="zh-CN" altLang="en-US" sz="2000" spc="-11" dirty="0">
                <a:latin typeface="Microsoft YaHei" panose="020B0503020204020204" pitchFamily="34" charset="-122"/>
                <a:ea typeface="Microsoft YaHei" panose="020B0503020204020204" pitchFamily="34" charset="-122"/>
                <a:cs typeface="Lantinghei SC Demibold"/>
              </a:rPr>
              <a:t>分析：分析产业的优势、劣势、机会和威胁。</a:t>
            </a:r>
            <a:endParaRPr lang="en-US" altLang="zh-CN" sz="2000" spc="-11" dirty="0">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AFFEF926-387A-0124-0270-97FCB296ED8E}"/>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806774CC-A79D-73FE-FA46-1C1605039A3E}"/>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BACDBF51-5A68-7385-DB51-92E394938624}"/>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9E00D509-DC97-FB35-1167-AA6CE9299BFB}"/>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703259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0CB97-183C-6E94-38DC-9E585BDF464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4E9B16D-D814-C75F-5232-6B3BDAED247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7D5698C8-372B-D971-3C85-B5F683C7BAC2}"/>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🎯活动内容</a:t>
            </a:r>
          </a:p>
          <a:p>
            <a:pPr indent="457200">
              <a:lnSpc>
                <a:spcPct val="150000"/>
              </a:lnSpc>
            </a:pPr>
            <a:r>
              <a:rPr lang="en-US" altLang="zh-CN" sz="2000" b="1" spc="-11" dirty="0">
                <a:latin typeface="Microsoft YaHei" panose="020B0503020204020204" pitchFamily="34" charset="-122"/>
                <a:ea typeface="Microsoft YaHei" panose="020B0503020204020204" pitchFamily="34" charset="-122"/>
              </a:rPr>
              <a:t>2.</a:t>
            </a:r>
            <a:r>
              <a:rPr lang="zh-CN" altLang="en-US" sz="2000" b="1" spc="-11" dirty="0">
                <a:latin typeface="Microsoft YaHei" panose="020B0503020204020204" pitchFamily="34" charset="-122"/>
                <a:ea typeface="Microsoft YaHei" panose="020B0503020204020204" pitchFamily="34" charset="-122"/>
              </a:rPr>
              <a:t>了解创业政策</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根据你得到的资料，运用所学知识，查阅国家和地方政府发布的创新创业扶持政策，并将其填入表，找出能够惠及你的相关政策。</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en-US" altLang="zh-CN" sz="2000" b="1" spc="-11" dirty="0">
                <a:latin typeface="Microsoft YaHei" panose="020B0503020204020204" pitchFamily="34" charset="-122"/>
                <a:ea typeface="Microsoft YaHei" panose="020B0503020204020204" pitchFamily="34" charset="-122"/>
              </a:rPr>
              <a:t>3.</a:t>
            </a:r>
            <a:r>
              <a:rPr lang="zh-CN" altLang="en-US" sz="2000" b="1" spc="-11" dirty="0">
                <a:latin typeface="Microsoft YaHei" panose="020B0503020204020204" pitchFamily="34" charset="-122"/>
                <a:ea typeface="Microsoft YaHei" panose="020B0503020204020204" pitchFamily="34" charset="-122"/>
              </a:rPr>
              <a:t>政策应用模拟</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请根据你的项目计划，在班级内与同学组成创新创业小组，进行组内分工，根据小组找到的政策填写申报表，进行模拟申报。</a:t>
            </a:r>
          </a:p>
        </p:txBody>
      </p:sp>
      <p:sp>
        <p:nvSpPr>
          <p:cNvPr id="13" name="object 9">
            <a:extLst>
              <a:ext uri="{FF2B5EF4-FFF2-40B4-BE49-F238E27FC236}">
                <a16:creationId xmlns:a16="http://schemas.microsoft.com/office/drawing/2014/main" id="{CD06DB34-4569-2A06-0447-75EC09D65FD1}"/>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564372F8-9D9A-FCEC-B81B-2C02136424D9}"/>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49326F0F-E56E-1B63-8EA4-D773724A7B8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0E47AC28-5364-DDF5-F3F7-AC91AA7B17C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3" name="object 10">
            <a:extLst>
              <a:ext uri="{FF2B5EF4-FFF2-40B4-BE49-F238E27FC236}">
                <a16:creationId xmlns:a16="http://schemas.microsoft.com/office/drawing/2014/main" id="{85AD813F-6B6C-8AC1-9F43-1559F68482E3}"/>
              </a:ext>
            </a:extLst>
          </p:cNvPr>
          <p:cNvGraphicFramePr>
            <a:graphicFrameLocks noGrp="1"/>
          </p:cNvGraphicFramePr>
          <p:nvPr>
            <p:extLst>
              <p:ext uri="{D42A27DB-BD31-4B8C-83A1-F6EECF244321}">
                <p14:modId xmlns:p14="http://schemas.microsoft.com/office/powerpoint/2010/main" val="588810396"/>
              </p:ext>
            </p:extLst>
          </p:nvPr>
        </p:nvGraphicFramePr>
        <p:xfrm>
          <a:off x="934949" y="3097534"/>
          <a:ext cx="10322101" cy="1563994"/>
        </p:xfrm>
        <a:graphic>
          <a:graphicData uri="http://schemas.openxmlformats.org/drawingml/2006/table">
            <a:tbl>
              <a:tblPr firstRow="1" bandRow="1">
                <a:tableStyleId>{2D5ABB26-0587-4C30-8999-92F81FD0307C}</a:tableStyleId>
              </a:tblPr>
              <a:tblGrid>
                <a:gridCol w="945244">
                  <a:extLst>
                    <a:ext uri="{9D8B030D-6E8A-4147-A177-3AD203B41FA5}">
                      <a16:colId xmlns:a16="http://schemas.microsoft.com/office/drawing/2014/main" val="20000"/>
                    </a:ext>
                  </a:extLst>
                </a:gridCol>
                <a:gridCol w="1875372">
                  <a:extLst>
                    <a:ext uri="{9D8B030D-6E8A-4147-A177-3AD203B41FA5}">
                      <a16:colId xmlns:a16="http://schemas.microsoft.com/office/drawing/2014/main" val="20001"/>
                    </a:ext>
                  </a:extLst>
                </a:gridCol>
                <a:gridCol w="1875372">
                  <a:extLst>
                    <a:ext uri="{9D8B030D-6E8A-4147-A177-3AD203B41FA5}">
                      <a16:colId xmlns:a16="http://schemas.microsoft.com/office/drawing/2014/main" val="20002"/>
                    </a:ext>
                  </a:extLst>
                </a:gridCol>
                <a:gridCol w="1875372">
                  <a:extLst>
                    <a:ext uri="{9D8B030D-6E8A-4147-A177-3AD203B41FA5}">
                      <a16:colId xmlns:a16="http://schemas.microsoft.com/office/drawing/2014/main" val="20003"/>
                    </a:ext>
                  </a:extLst>
                </a:gridCol>
                <a:gridCol w="1875369">
                  <a:extLst>
                    <a:ext uri="{9D8B030D-6E8A-4147-A177-3AD203B41FA5}">
                      <a16:colId xmlns:a16="http://schemas.microsoft.com/office/drawing/2014/main" val="20004"/>
                    </a:ext>
                  </a:extLst>
                </a:gridCol>
                <a:gridCol w="1875372">
                  <a:extLst>
                    <a:ext uri="{9D8B030D-6E8A-4147-A177-3AD203B41FA5}">
                      <a16:colId xmlns:a16="http://schemas.microsoft.com/office/drawing/2014/main" val="20005"/>
                    </a:ext>
                  </a:extLst>
                </a:gridCol>
              </a:tblGrid>
              <a:tr h="141934">
                <a:tc>
                  <a:txBody>
                    <a:bodyPr/>
                    <a:lstStyle/>
                    <a:p>
                      <a:pPr marL="104139" algn="ctr">
                        <a:lnSpc>
                          <a:spcPct val="100000"/>
                        </a:lnSpc>
                        <a:spcBef>
                          <a:spcPts val="440"/>
                        </a:spcBef>
                      </a:pPr>
                      <a:r>
                        <a:rPr sz="2000" spc="-25" dirty="0">
                          <a:solidFill>
                            <a:srgbClr val="231F20"/>
                          </a:solidFill>
                          <a:latin typeface="Microsoft YaHei" panose="020B0503020204020204" pitchFamily="34" charset="-122"/>
                          <a:ea typeface="Microsoft YaHei" panose="020B0503020204020204" pitchFamily="34" charset="-122"/>
                          <a:cs typeface="Wawati SC"/>
                        </a:rPr>
                        <a:t>序号</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204470"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政策来源</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204470"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针对产业</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204470"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政策名称</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204470"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政策类别</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204470" algn="ctr">
                        <a:lnSpc>
                          <a:spcPct val="100000"/>
                        </a:lnSpc>
                        <a:spcBef>
                          <a:spcPts val="440"/>
                        </a:spcBef>
                      </a:pPr>
                      <a:r>
                        <a:rPr sz="2000" spc="-15" dirty="0">
                          <a:solidFill>
                            <a:srgbClr val="231F20"/>
                          </a:solidFill>
                          <a:latin typeface="Microsoft YaHei" panose="020B0503020204020204" pitchFamily="34" charset="-122"/>
                          <a:ea typeface="Microsoft YaHei" panose="020B0503020204020204" pitchFamily="34" charset="-122"/>
                          <a:cs typeface="Wawati SC"/>
                        </a:rPr>
                        <a:t>具体条目</a:t>
                      </a:r>
                      <a:endParaRPr sz="2000" dirty="0">
                        <a:latin typeface="Microsoft YaHei" panose="020B0503020204020204" pitchFamily="34" charset="-122"/>
                        <a:ea typeface="Microsoft YaHei" panose="020B0503020204020204" pitchFamily="34" charset="-122"/>
                        <a:cs typeface="Wawati SC"/>
                      </a:endParaRPr>
                    </a:p>
                  </a:txBody>
                  <a:tcPr marL="0" marR="0" marT="39994" marB="0">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C7EAFB"/>
                    </a:solidFill>
                  </a:tcPr>
                </a:tc>
                <a:extLst>
                  <a:ext uri="{0D108BD9-81ED-4DB2-BD59-A6C34878D82A}">
                    <a16:rowId xmlns:a16="http://schemas.microsoft.com/office/drawing/2014/main" val="10000"/>
                  </a:ext>
                </a:extLst>
              </a:tr>
              <a:tr h="125471">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1"/>
                  </a:ext>
                </a:extLst>
              </a:tr>
              <a:tr h="125471">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2"/>
                  </a:ext>
                </a:extLst>
              </a:tr>
              <a:tr h="125471">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extLst>
                  <a:ext uri="{0D108BD9-81ED-4DB2-BD59-A6C34878D82A}">
                    <a16:rowId xmlns:a16="http://schemas.microsoft.com/office/drawing/2014/main" val="10003"/>
                  </a:ext>
                </a:extLst>
              </a:tr>
              <a:tr h="125471">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rgbClr val="D4EFFC"/>
                    </a:solidFill>
                  </a:tcPr>
                </a:tc>
                <a:tc>
                  <a:txBody>
                    <a:bodyPr/>
                    <a:lstStyle/>
                    <a:p>
                      <a:pPr>
                        <a:lnSpc>
                          <a:spcPct val="100000"/>
                        </a:lnSpc>
                      </a:pPr>
                      <a:endParaRPr sz="2000" dirty="0">
                        <a:latin typeface="Microsoft YaHei" panose="020B0503020204020204" pitchFamily="34" charset="-122"/>
                        <a:ea typeface="Microsoft YaHei" panose="020B0503020204020204" pitchFamily="34" charset="-122"/>
                        <a:cs typeface="Times New Roman"/>
                      </a:endParaRPr>
                    </a:p>
                  </a:txBody>
                  <a:tcPr marL="0" marR="0" marT="0" marB="0">
                    <a:lnL w="3175">
                      <a:solidFill>
                        <a:srgbClr val="00AEEF"/>
                      </a:solidFill>
                      <a:prstDash val="solid"/>
                    </a:lnL>
                    <a:lnR w="9525">
                      <a:solidFill>
                        <a:srgbClr val="00AEEF"/>
                      </a:solidFill>
                      <a:prstDash val="solid"/>
                    </a:lnR>
                    <a:lnT w="3175">
                      <a:solidFill>
                        <a:srgbClr val="00AEEF"/>
                      </a:solidFill>
                      <a:prstDash val="solid"/>
                    </a:lnT>
                    <a:lnB w="9525">
                      <a:solidFill>
                        <a:srgbClr val="00AEEF"/>
                      </a:solidFill>
                      <a:prstDash val="solid"/>
                    </a:lnB>
                    <a:solidFill>
                      <a:srgbClr val="D4EFFC"/>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51928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2272351"/>
            <a:ext cx="9724757" cy="3327091"/>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rPr>
              <a:t>　党的二十大报告指出，要“加快实施创新驱动发展战略”。“强化企业科技创新主体地位，发挥科技型骨干企业引领支撑作用，营造有利于科技型中小微企业成长的良好环境，推动创新链产业链资金链人才链深度融合。”在此背景下，国家和各级地方政府制定了一系列政策措施鼓励青年学子创新创业。熟悉这些政策，有助于创新创业者更快地实现自己的目标。</a:t>
            </a:r>
          </a:p>
        </p:txBody>
      </p:sp>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09D1D-2D6D-DC9F-A370-24C2E550CCF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DB88A16-461E-A700-2F28-A9E8C36FEA4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9D740C92-F29F-B99F-A26A-15AD1BB113D0}"/>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🎯活动内容</a:t>
            </a:r>
          </a:p>
          <a:p>
            <a:pPr indent="457200">
              <a:lnSpc>
                <a:spcPct val="150000"/>
              </a:lnSpc>
            </a:pPr>
            <a:r>
              <a:rPr lang="en-US" altLang="zh-CN" sz="2000" b="1" spc="-11" dirty="0">
                <a:latin typeface="Microsoft YaHei" panose="020B0503020204020204" pitchFamily="34" charset="-122"/>
                <a:ea typeface="Microsoft YaHei" panose="020B0503020204020204" pitchFamily="34" charset="-122"/>
              </a:rPr>
              <a:t>4.</a:t>
            </a:r>
            <a:r>
              <a:rPr lang="zh-CN" altLang="en-US" sz="2000" b="1" spc="-11" dirty="0">
                <a:latin typeface="Microsoft YaHei" panose="020B0503020204020204" pitchFamily="34" charset="-122"/>
                <a:ea typeface="Microsoft YaHei" panose="020B0503020204020204" pitchFamily="34" charset="-122"/>
              </a:rPr>
              <a:t>成果展示与评估</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每个小组完成模拟申报后，进行成果展示，向老师和其他同学展示自己的项目和申报表。老师可以对展示小组的政策分析和申报表进行点评。</a:t>
            </a:r>
          </a:p>
        </p:txBody>
      </p:sp>
      <p:sp>
        <p:nvSpPr>
          <p:cNvPr id="13" name="object 9">
            <a:extLst>
              <a:ext uri="{FF2B5EF4-FFF2-40B4-BE49-F238E27FC236}">
                <a16:creationId xmlns:a16="http://schemas.microsoft.com/office/drawing/2014/main" id="{3E223F7D-BC6D-4639-761B-59BDBBACC7DD}"/>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423F01F3-4937-B697-A2CB-A3AFF85A9A1F}"/>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91834425-B325-5201-063C-95A49B0E7F4F}"/>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DD183B3E-80D2-EC9E-80E9-85C35ACCDBBF}"/>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4" name="object 15">
            <a:extLst>
              <a:ext uri="{FF2B5EF4-FFF2-40B4-BE49-F238E27FC236}">
                <a16:creationId xmlns:a16="http://schemas.microsoft.com/office/drawing/2014/main" id="{110DA842-111C-9016-B594-A700AD751D9A}"/>
              </a:ext>
            </a:extLst>
          </p:cNvPr>
          <p:cNvGraphicFramePr>
            <a:graphicFrameLocks noGrp="1"/>
          </p:cNvGraphicFramePr>
          <p:nvPr>
            <p:extLst>
              <p:ext uri="{D42A27DB-BD31-4B8C-83A1-F6EECF244321}">
                <p14:modId xmlns:p14="http://schemas.microsoft.com/office/powerpoint/2010/main" val="2528547598"/>
              </p:ext>
            </p:extLst>
          </p:nvPr>
        </p:nvGraphicFramePr>
        <p:xfrm>
          <a:off x="660401" y="2996562"/>
          <a:ext cx="10858499" cy="3471737"/>
        </p:xfrm>
        <a:graphic>
          <a:graphicData uri="http://schemas.openxmlformats.org/drawingml/2006/table">
            <a:tbl>
              <a:tblPr firstRow="1" bandRow="1">
                <a:tableStyleId>{2D5ABB26-0587-4C30-8999-92F81FD0307C}</a:tableStyleId>
              </a:tblPr>
              <a:tblGrid>
                <a:gridCol w="2179052">
                  <a:extLst>
                    <a:ext uri="{9D8B030D-6E8A-4147-A177-3AD203B41FA5}">
                      <a16:colId xmlns:a16="http://schemas.microsoft.com/office/drawing/2014/main" val="20000"/>
                    </a:ext>
                  </a:extLst>
                </a:gridCol>
                <a:gridCol w="1905274">
                  <a:extLst>
                    <a:ext uri="{9D8B030D-6E8A-4147-A177-3AD203B41FA5}">
                      <a16:colId xmlns:a16="http://schemas.microsoft.com/office/drawing/2014/main" val="20001"/>
                    </a:ext>
                  </a:extLst>
                </a:gridCol>
                <a:gridCol w="1116381">
                  <a:extLst>
                    <a:ext uri="{9D8B030D-6E8A-4147-A177-3AD203B41FA5}">
                      <a16:colId xmlns:a16="http://schemas.microsoft.com/office/drawing/2014/main" val="20002"/>
                    </a:ext>
                  </a:extLst>
                </a:gridCol>
                <a:gridCol w="1202410">
                  <a:extLst>
                    <a:ext uri="{9D8B030D-6E8A-4147-A177-3AD203B41FA5}">
                      <a16:colId xmlns:a16="http://schemas.microsoft.com/office/drawing/2014/main" val="20003"/>
                    </a:ext>
                  </a:extLst>
                </a:gridCol>
                <a:gridCol w="1554288">
                  <a:extLst>
                    <a:ext uri="{9D8B030D-6E8A-4147-A177-3AD203B41FA5}">
                      <a16:colId xmlns:a16="http://schemas.microsoft.com/office/drawing/2014/main" val="3259067063"/>
                    </a:ext>
                  </a:extLst>
                </a:gridCol>
                <a:gridCol w="590223">
                  <a:extLst>
                    <a:ext uri="{9D8B030D-6E8A-4147-A177-3AD203B41FA5}">
                      <a16:colId xmlns:a16="http://schemas.microsoft.com/office/drawing/2014/main" val="20005"/>
                    </a:ext>
                  </a:extLst>
                </a:gridCol>
                <a:gridCol w="234198">
                  <a:extLst>
                    <a:ext uri="{9D8B030D-6E8A-4147-A177-3AD203B41FA5}">
                      <a16:colId xmlns:a16="http://schemas.microsoft.com/office/drawing/2014/main" val="1310030085"/>
                    </a:ext>
                  </a:extLst>
                </a:gridCol>
                <a:gridCol w="826412">
                  <a:extLst>
                    <a:ext uri="{9D8B030D-6E8A-4147-A177-3AD203B41FA5}">
                      <a16:colId xmlns:a16="http://schemas.microsoft.com/office/drawing/2014/main" val="145969462"/>
                    </a:ext>
                  </a:extLst>
                </a:gridCol>
                <a:gridCol w="133895">
                  <a:extLst>
                    <a:ext uri="{9D8B030D-6E8A-4147-A177-3AD203B41FA5}">
                      <a16:colId xmlns:a16="http://schemas.microsoft.com/office/drawing/2014/main" val="1327942297"/>
                    </a:ext>
                  </a:extLst>
                </a:gridCol>
                <a:gridCol w="1116366">
                  <a:extLst>
                    <a:ext uri="{9D8B030D-6E8A-4147-A177-3AD203B41FA5}">
                      <a16:colId xmlns:a16="http://schemas.microsoft.com/office/drawing/2014/main" val="20007"/>
                    </a:ext>
                  </a:extLst>
                </a:gridCol>
              </a:tblGrid>
              <a:tr h="68561">
                <a:tc>
                  <a:txBody>
                    <a:bodyPr/>
                    <a:lstStyle/>
                    <a:p>
                      <a:pPr algn="ctr">
                        <a:lnSpc>
                          <a:spcPct val="100000"/>
                        </a:lnSpc>
                        <a:spcBef>
                          <a:spcPts val="440"/>
                        </a:spcBef>
                      </a:pPr>
                      <a:r>
                        <a:rPr sz="1800" spc="-25" dirty="0">
                          <a:solidFill>
                            <a:srgbClr val="231F20"/>
                          </a:solidFill>
                          <a:latin typeface="Microsoft YaHei" panose="020B0503020204020204" pitchFamily="34" charset="-122"/>
                          <a:ea typeface="Microsoft YaHei" panose="020B0503020204020204" pitchFamily="34" charset="-122"/>
                          <a:cs typeface="Wawati SC"/>
                        </a:rPr>
                        <a:t>姓名</a:t>
                      </a:r>
                      <a:endParaRPr sz="1800" dirty="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D4EFFC"/>
                    </a:solidFill>
                  </a:tcPr>
                </a:tc>
                <a:tc gridSpan="3">
                  <a:txBody>
                    <a:bodyPr/>
                    <a:lstStyle/>
                    <a:p>
                      <a:pPr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hMerge="1">
                  <a:txBody>
                    <a:bodyPr/>
                    <a:lstStyle/>
                    <a:p>
                      <a:endParaRPr/>
                    </a:p>
                  </a:txBody>
                  <a:tcPr marL="0" marR="0" marT="0" marB="0"/>
                </a:tc>
                <a:tc>
                  <a:txBody>
                    <a:bodyPr/>
                    <a:lstStyle/>
                    <a:p>
                      <a:pPr algn="ctr">
                        <a:lnSpc>
                          <a:spcPct val="100000"/>
                        </a:lnSpc>
                      </a:pPr>
                      <a:r>
                        <a:rPr lang="zh-CN" altLang="en-US" sz="1800" spc="-25">
                          <a:solidFill>
                            <a:srgbClr val="231F20"/>
                          </a:solidFill>
                          <a:latin typeface="Microsoft YaHei" panose="020B0503020204020204" pitchFamily="34" charset="-122"/>
                          <a:ea typeface="Microsoft YaHei" panose="020B0503020204020204" pitchFamily="34" charset="-122"/>
                          <a:cs typeface="Wawati SC"/>
                        </a:rPr>
                        <a:t>性别</a:t>
                      </a:r>
                      <a:endParaRPr sz="1800" dirty="0">
                        <a:latin typeface="Microsoft YaHei" panose="020B0503020204020204" pitchFamily="34" charset="-122"/>
                        <a:ea typeface="Microsoft YaHei" panose="020B0503020204020204" pitchFamily="34" charset="-122"/>
                        <a:cs typeface="Times New Roman"/>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D4EFFC"/>
                    </a:solidFill>
                  </a:tcPr>
                </a:tc>
                <a:tc gridSpan="2">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cap="flat" cmpd="sng" algn="ctr">
                      <a:solidFill>
                        <a:srgbClr val="00AEEF"/>
                      </a:solidFill>
                      <a:prstDash val="solid"/>
                      <a:round/>
                      <a:headEnd type="none" w="med" len="med"/>
                      <a:tailEnd type="none" w="med" len="med"/>
                    </a:lnL>
                    <a:lnR w="3175">
                      <a:solidFill>
                        <a:srgbClr val="00AEEF"/>
                      </a:solidFill>
                      <a:prstDash val="solid"/>
                    </a:lnR>
                    <a:lnT w="9525">
                      <a:solidFill>
                        <a:srgbClr val="00AEEF"/>
                      </a:solidFill>
                      <a:prstDash val="solid"/>
                    </a:lnT>
                    <a:lnB w="3175" cap="flat" cmpd="sng" algn="ctr">
                      <a:solidFill>
                        <a:srgbClr val="00AEEF"/>
                      </a:solidFill>
                      <a:prstDash val="solid"/>
                      <a:round/>
                      <a:headEnd type="none" w="med" len="med"/>
                      <a:tailEnd type="none" w="med" len="med"/>
                    </a:lnB>
                    <a:solidFill>
                      <a:srgbClr val="D4EFFC"/>
                    </a:solidFill>
                  </a:tcPr>
                </a:tc>
                <a:tc hMerge="1">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cap="flat" cmpd="sng" algn="ctr">
                      <a:solidFill>
                        <a:srgbClr val="00AEEF"/>
                      </a:solidFill>
                      <a:prstDash val="solid"/>
                      <a:round/>
                      <a:headEnd type="none" w="med" len="med"/>
                      <a:tailEnd type="none" w="med" len="med"/>
                    </a:lnL>
                    <a:lnR w="3175">
                      <a:solidFill>
                        <a:srgbClr val="00AEEF"/>
                      </a:solidFill>
                      <a:prstDash val="solid"/>
                    </a:lnR>
                    <a:lnT w="9525">
                      <a:solidFill>
                        <a:srgbClr val="00AEEF"/>
                      </a:solidFill>
                      <a:prstDash val="solid"/>
                    </a:lnT>
                    <a:lnB w="3175" cap="flat" cmpd="sng" algn="ctr">
                      <a:solidFill>
                        <a:srgbClr val="00AEEF"/>
                      </a:solidFill>
                      <a:prstDash val="solid"/>
                      <a:round/>
                      <a:headEnd type="none" w="med" len="med"/>
                      <a:tailEnd type="none" w="med" len="med"/>
                    </a:lnB>
                    <a:solidFill>
                      <a:srgbClr val="D4EFFC"/>
                    </a:solidFill>
                  </a:tcPr>
                </a:tc>
                <a:tc>
                  <a:txBody>
                    <a:bodyPr/>
                    <a:lstStyle/>
                    <a:p>
                      <a:pPr algn="ctr">
                        <a:lnSpc>
                          <a:spcPct val="100000"/>
                        </a:lnSpc>
                      </a:pPr>
                      <a:r>
                        <a:rPr lang="zh-CN" altLang="en-US" sz="1800" spc="-25">
                          <a:solidFill>
                            <a:srgbClr val="231F20"/>
                          </a:solidFill>
                          <a:latin typeface="Microsoft YaHei" panose="020B0503020204020204" pitchFamily="34" charset="-122"/>
                          <a:ea typeface="Microsoft YaHei" panose="020B0503020204020204" pitchFamily="34" charset="-122"/>
                          <a:cs typeface="Wawati SC"/>
                        </a:rPr>
                        <a:t>民族</a:t>
                      </a:r>
                      <a:endParaRPr sz="1800">
                        <a:latin typeface="Microsoft YaHei" panose="020B0503020204020204" pitchFamily="34" charset="-122"/>
                        <a:ea typeface="Microsoft YaHei" panose="020B0503020204020204" pitchFamily="34" charset="-122"/>
                        <a:cs typeface="Times New Roman"/>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D4EFFC"/>
                    </a:solidFill>
                  </a:tcPr>
                </a:tc>
                <a:tc gridSpan="2">
                  <a:txBody>
                    <a:bodyPr/>
                    <a:lstStyle/>
                    <a:p>
                      <a:pPr algn="ctr"/>
                      <a:endParaRPr lang="zh-CN" altLang="en-US" dirty="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D4EFFC"/>
                    </a:solidFill>
                  </a:tcPr>
                </a:tc>
                <a:tc hMerge="1">
                  <a:txBody>
                    <a:bodyPr/>
                    <a:lstStyle/>
                    <a:p>
                      <a:pP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lnL w="9525" cap="flat" cmpd="sng" algn="ctr">
                      <a:solidFill>
                        <a:srgbClr val="00AEEF"/>
                      </a:solidFill>
                      <a:prstDash val="solid"/>
                      <a:round/>
                      <a:headEnd type="none" w="med" len="med"/>
                      <a:tailEnd type="none" w="med" len="med"/>
                    </a:lnL>
                    <a:lnR w="9525">
                      <a:solidFill>
                        <a:srgbClr val="00AEEF"/>
                      </a:solidFill>
                      <a:prstDash val="solid"/>
                    </a:lnR>
                    <a:lnT w="9525">
                      <a:solidFill>
                        <a:srgbClr val="00AEEF"/>
                      </a:solidFill>
                      <a:prstDash val="solid"/>
                    </a:lnT>
                    <a:lnB w="3175" cap="flat" cmpd="sng" algn="ctr">
                      <a:solidFill>
                        <a:srgbClr val="00AEEF"/>
                      </a:solidFill>
                      <a:prstDash val="solid"/>
                      <a:round/>
                      <a:headEnd type="none" w="med" len="med"/>
                      <a:tailEnd type="none" w="med" len="med"/>
                    </a:lnB>
                    <a:solidFill>
                      <a:srgbClr val="D4EFFC"/>
                    </a:solidFill>
                  </a:tcPr>
                </a:tc>
                <a:extLst>
                  <a:ext uri="{0D108BD9-81ED-4DB2-BD59-A6C34878D82A}">
                    <a16:rowId xmlns:a16="http://schemas.microsoft.com/office/drawing/2014/main" val="10000"/>
                  </a:ext>
                </a:extLst>
              </a:tr>
              <a:tr h="68561">
                <a:tc>
                  <a:txBody>
                    <a:bodyPr/>
                    <a:lstStyle/>
                    <a:p>
                      <a:pPr algn="ctr">
                        <a:lnSpc>
                          <a:spcPct val="100000"/>
                        </a:lnSpc>
                        <a:spcBef>
                          <a:spcPts val="440"/>
                        </a:spcBef>
                      </a:pPr>
                      <a:r>
                        <a:rPr sz="1800" spc="-15" dirty="0">
                          <a:solidFill>
                            <a:srgbClr val="231F20"/>
                          </a:solidFill>
                          <a:latin typeface="Microsoft YaHei" panose="020B0503020204020204" pitchFamily="34" charset="-122"/>
                          <a:ea typeface="Microsoft YaHei" panose="020B0503020204020204" pitchFamily="34" charset="-122"/>
                          <a:cs typeface="Wawati SC"/>
                        </a:rPr>
                        <a:t>证件类型</a:t>
                      </a:r>
                      <a:endParaRPr sz="180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3">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hMerge="1">
                  <a:txBody>
                    <a:bodyPr/>
                    <a:lstStyle/>
                    <a:p>
                      <a:endParaRPr/>
                    </a:p>
                  </a:txBody>
                  <a:tcPr marL="0" marR="0" marT="0" marB="0"/>
                </a:tc>
                <a:tc gridSpan="3">
                  <a:txBody>
                    <a:bodyPr/>
                    <a:lstStyle/>
                    <a:p>
                      <a:pPr algn="ctr">
                        <a:lnSpc>
                          <a:spcPct val="100000"/>
                        </a:lnSpc>
                      </a:pPr>
                      <a:r>
                        <a:rPr lang="zh-CN" altLang="en-US" sz="1800" spc="-15" dirty="0">
                          <a:solidFill>
                            <a:srgbClr val="231F20"/>
                          </a:solidFill>
                          <a:latin typeface="Microsoft YaHei" panose="020B0503020204020204" pitchFamily="34" charset="-122"/>
                          <a:ea typeface="Microsoft YaHei" panose="020B0503020204020204" pitchFamily="34" charset="-122"/>
                          <a:cs typeface="Wawati SC"/>
                        </a:rPr>
                        <a:t>证件号码</a:t>
                      </a:r>
                      <a:endParaRPr sz="1800" dirty="0">
                        <a:latin typeface="Microsoft YaHei" panose="020B0503020204020204" pitchFamily="34" charset="-122"/>
                        <a:ea typeface="Microsoft YaHei" panose="020B0503020204020204" pitchFamily="34" charset="-122"/>
                        <a:cs typeface="Times New Roman"/>
                      </a:endParaRPr>
                    </a:p>
                  </a:txBody>
                  <a:tcPr marL="0" marR="0" marT="39994"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lnL w="3175" cap="flat" cmpd="sng" algn="ctr">
                      <a:solidFill>
                        <a:srgbClr val="00AEEF"/>
                      </a:solidFill>
                      <a:prstDash val="solid"/>
                      <a:round/>
                      <a:headEnd type="none" w="med" len="med"/>
                      <a:tailEnd type="none" w="med" len="med"/>
                    </a:lnL>
                    <a:lnT w="3175" cap="flat" cmpd="sng" algn="ctr">
                      <a:solidFill>
                        <a:srgbClr val="00AEEF"/>
                      </a:solidFill>
                      <a:prstDash val="solid"/>
                      <a:round/>
                      <a:headEnd type="none" w="med" len="med"/>
                      <a:tailEnd type="none" w="med" len="med"/>
                    </a:lnT>
                  </a:tcPr>
                </a:tc>
                <a:tc hMerge="1">
                  <a:txBody>
                    <a:bodyPr/>
                    <a:lstStyle/>
                    <a:p>
                      <a:pPr marL="347980" algn="ctr">
                        <a:lnSpc>
                          <a:spcPct val="100000"/>
                        </a:lnSpc>
                        <a:spcBef>
                          <a:spcPts val="440"/>
                        </a:spcBef>
                      </a:pPr>
                      <a:endParaRPr sz="1800" dirty="0">
                        <a:latin typeface="Microsoft YaHei" panose="020B0503020204020204" pitchFamily="34" charset="-122"/>
                        <a:ea typeface="Microsoft YaHei" panose="020B0503020204020204" pitchFamily="34" charset="-122"/>
                        <a:cs typeface="Wawati SC"/>
                      </a:endParaRPr>
                    </a:p>
                  </a:txBody>
                  <a:tcPr marL="0" marR="0" marT="39994" marB="0" anchor="ctr">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gridSpan="3">
                  <a:txBody>
                    <a:bodyPr/>
                    <a:lstStyle/>
                    <a:p>
                      <a:pPr marL="347980" algn="ctr">
                        <a:lnSpc>
                          <a:spcPct val="100000"/>
                        </a:lnSpc>
                        <a:spcBef>
                          <a:spcPts val="440"/>
                        </a:spcBef>
                      </a:pP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lnT w="3175" cap="flat" cmpd="sng" algn="ctr">
                      <a:solidFill>
                        <a:srgbClr val="00AEEF"/>
                      </a:solidFill>
                      <a:prstDash val="solid"/>
                      <a:round/>
                      <a:headEnd type="none" w="med" len="med"/>
                      <a:tailEnd type="none" w="med" len="med"/>
                    </a:lnT>
                  </a:tcPr>
                </a:tc>
                <a:extLst>
                  <a:ext uri="{0D108BD9-81ED-4DB2-BD59-A6C34878D82A}">
                    <a16:rowId xmlns:a16="http://schemas.microsoft.com/office/drawing/2014/main" val="10001"/>
                  </a:ext>
                </a:extLst>
              </a:tr>
              <a:tr h="68561">
                <a:tc>
                  <a:txBody>
                    <a:bodyPr/>
                    <a:lstStyle/>
                    <a:p>
                      <a:pPr algn="ctr">
                        <a:lnSpc>
                          <a:spcPct val="100000"/>
                        </a:lnSpc>
                        <a:spcBef>
                          <a:spcPts val="440"/>
                        </a:spcBef>
                      </a:pPr>
                      <a:r>
                        <a:rPr sz="1800" spc="-25" dirty="0">
                          <a:solidFill>
                            <a:srgbClr val="231F20"/>
                          </a:solidFill>
                          <a:latin typeface="Microsoft YaHei" panose="020B0503020204020204" pitchFamily="34" charset="-122"/>
                          <a:ea typeface="Microsoft YaHei" panose="020B0503020204020204" pitchFamily="34" charset="-122"/>
                          <a:cs typeface="Wawati SC"/>
                        </a:rPr>
                        <a:t>年龄</a:t>
                      </a:r>
                      <a:endParaRPr sz="180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marL="59690" algn="ctr">
                        <a:lnSpc>
                          <a:spcPct val="100000"/>
                        </a:lnSpc>
                        <a:spcBef>
                          <a:spcPts val="440"/>
                        </a:spcBef>
                      </a:pPr>
                      <a:r>
                        <a:rPr sz="1800" spc="-15" dirty="0">
                          <a:solidFill>
                            <a:srgbClr val="231F20"/>
                          </a:solidFill>
                          <a:latin typeface="Microsoft YaHei" panose="020B0503020204020204" pitchFamily="34" charset="-122"/>
                          <a:ea typeface="Microsoft YaHei" panose="020B0503020204020204" pitchFamily="34" charset="-122"/>
                          <a:cs typeface="Wawati SC"/>
                        </a:rPr>
                        <a:t>文化程度</a:t>
                      </a:r>
                      <a:endParaRPr sz="1800"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3">
                  <a:txBody>
                    <a:bodyPr/>
                    <a:lstStyle/>
                    <a:p>
                      <a:pPr algn="ctr">
                        <a:lnSpc>
                          <a:spcPct val="100000"/>
                        </a:lnSpc>
                      </a:pPr>
                      <a:r>
                        <a:rPr lang="zh-CN" altLang="en-US" sz="1800" spc="-15" dirty="0">
                          <a:solidFill>
                            <a:srgbClr val="231F20"/>
                          </a:solidFill>
                          <a:latin typeface="Microsoft YaHei" panose="020B0503020204020204" pitchFamily="34" charset="-122"/>
                          <a:ea typeface="Microsoft YaHei" panose="020B0503020204020204" pitchFamily="34" charset="-122"/>
                          <a:cs typeface="Wawati SC"/>
                        </a:rPr>
                        <a:t>手机号码</a:t>
                      </a:r>
                      <a:endParaRPr sz="1800" dirty="0">
                        <a:latin typeface="Microsoft YaHei" panose="020B0503020204020204" pitchFamily="34" charset="-122"/>
                        <a:ea typeface="Microsoft YaHei" panose="020B0503020204020204" pitchFamily="34" charset="-122"/>
                        <a:cs typeface="Times New Roman"/>
                      </a:endParaRPr>
                    </a:p>
                  </a:txBody>
                  <a:tcPr marL="0" marR="0" marT="39994"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lnL w="3175" cap="flat" cmpd="sng" algn="ctr">
                      <a:solidFill>
                        <a:srgbClr val="00AEEF"/>
                      </a:solidFill>
                      <a:prstDash val="solid"/>
                      <a:round/>
                      <a:headEnd type="none" w="med" len="med"/>
                      <a:tailEnd type="none" w="med" len="med"/>
                    </a:lnL>
                  </a:tcPr>
                </a:tc>
                <a:tc hMerge="1">
                  <a:txBody>
                    <a:bodyPr/>
                    <a:lstStyle/>
                    <a:p>
                      <a:pPr marL="348615" algn="ctr">
                        <a:lnSpc>
                          <a:spcPct val="100000"/>
                        </a:lnSpc>
                        <a:spcBef>
                          <a:spcPts val="440"/>
                        </a:spcBef>
                      </a:pPr>
                      <a:endParaRPr sz="1800">
                        <a:latin typeface="Microsoft YaHei" panose="020B0503020204020204" pitchFamily="34" charset="-122"/>
                        <a:ea typeface="Microsoft YaHei" panose="020B0503020204020204" pitchFamily="34" charset="-122"/>
                        <a:cs typeface="Wawati SC"/>
                      </a:endParaRPr>
                    </a:p>
                  </a:txBody>
                  <a:tcPr marL="0" marR="0" marT="39994" marB="0" anchor="ctr">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gridSpan="3">
                  <a:txBody>
                    <a:bodyPr/>
                    <a:lstStyle/>
                    <a:p>
                      <a:pPr marL="348615" algn="ctr">
                        <a:lnSpc>
                          <a:spcPct val="100000"/>
                        </a:lnSpc>
                        <a:spcBef>
                          <a:spcPts val="440"/>
                        </a:spcBef>
                      </a:pP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extLst>
                  <a:ext uri="{0D108BD9-81ED-4DB2-BD59-A6C34878D82A}">
                    <a16:rowId xmlns:a16="http://schemas.microsoft.com/office/drawing/2014/main" val="10002"/>
                  </a:ext>
                </a:extLst>
              </a:tr>
              <a:tr h="208934">
                <a:tc>
                  <a:txBody>
                    <a:bodyPr/>
                    <a:lstStyle/>
                    <a:p>
                      <a:pPr algn="ctr">
                        <a:lnSpc>
                          <a:spcPct val="100000"/>
                        </a:lnSpc>
                        <a:spcBef>
                          <a:spcPts val="5"/>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人员类别</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9">
                  <a:txBody>
                    <a:bodyPr/>
                    <a:lstStyle/>
                    <a:p>
                      <a:pPr marL="168275" indent="-114300" algn="l">
                        <a:lnSpc>
                          <a:spcPct val="100000"/>
                        </a:lnSpc>
                        <a:spcBef>
                          <a:spcPts val="925"/>
                        </a:spcBef>
                        <a:buFont typeface="Times New Roman"/>
                        <a:buAutoNum type="arabicPeriod"/>
                        <a:tabLst>
                          <a:tab pos="168275" algn="l"/>
                        </a:tabLst>
                      </a:pPr>
                      <a:r>
                        <a:rPr sz="1800" dirty="0">
                          <a:solidFill>
                            <a:srgbClr val="231F20"/>
                          </a:solidFill>
                          <a:latin typeface="Microsoft YaHei" panose="020B0503020204020204" pitchFamily="34" charset="-122"/>
                          <a:ea typeface="Microsoft YaHei" panose="020B0503020204020204" pitchFamily="34" charset="-122"/>
                          <a:cs typeface="Wawati SC"/>
                        </a:rPr>
                        <a:t>普通高等学校、中等职业学校、技工院校学生（在校</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p>
                      <a:pPr marL="168275" indent="-114300" algn="l">
                        <a:lnSpc>
                          <a:spcPct val="100000"/>
                        </a:lnSpc>
                        <a:spcBef>
                          <a:spcPts val="219"/>
                        </a:spcBef>
                        <a:buFont typeface="Times New Roman"/>
                        <a:buAutoNum type="arabicPeriod"/>
                        <a:tabLst>
                          <a:tab pos="168275" algn="l"/>
                        </a:tabLst>
                      </a:pPr>
                      <a:r>
                        <a:rPr sz="1800" dirty="0">
                          <a:solidFill>
                            <a:srgbClr val="231F20"/>
                          </a:solidFill>
                          <a:latin typeface="Microsoft YaHei" panose="020B0503020204020204" pitchFamily="34" charset="-122"/>
                          <a:ea typeface="Microsoft YaHei" panose="020B0503020204020204" pitchFamily="34" charset="-122"/>
                          <a:cs typeface="Wawati SC"/>
                        </a:rPr>
                        <a:t>普通高等学校、中等职业学校、技工院校学生（</a:t>
                      </a:r>
                      <a:r>
                        <a:rPr sz="1800" spc="-15" dirty="0">
                          <a:solidFill>
                            <a:srgbClr val="231F20"/>
                          </a:solidFill>
                          <a:latin typeface="Microsoft YaHei" panose="020B0503020204020204" pitchFamily="34" charset="-122"/>
                          <a:ea typeface="Microsoft YaHei" panose="020B0503020204020204" pitchFamily="34" charset="-122"/>
                          <a:cs typeface="Wawati SC"/>
                        </a:rPr>
                        <a:t>领取毕业证</a:t>
                      </a:r>
                      <a:r>
                        <a:rPr sz="1800" dirty="0">
                          <a:solidFill>
                            <a:srgbClr val="231F20"/>
                          </a:solidFill>
                          <a:latin typeface="Microsoft YaHei" panose="020B0503020204020204" pitchFamily="34" charset="-122"/>
                          <a:ea typeface="Microsoft YaHei" panose="020B0503020204020204" pitchFamily="34" charset="-122"/>
                          <a:cs typeface="Times New Roman"/>
                        </a:rPr>
                        <a:t>5</a:t>
                      </a:r>
                      <a:r>
                        <a:rPr sz="1800" dirty="0">
                          <a:solidFill>
                            <a:srgbClr val="231F20"/>
                          </a:solidFill>
                          <a:latin typeface="Microsoft YaHei" panose="020B0503020204020204" pitchFamily="34" charset="-122"/>
                          <a:ea typeface="Microsoft YaHei" panose="020B0503020204020204" pitchFamily="34" charset="-122"/>
                          <a:cs typeface="Wawati SC"/>
                        </a:rPr>
                        <a:t>年内</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p>
                      <a:pPr marL="168275" indent="-114300" algn="l">
                        <a:lnSpc>
                          <a:spcPct val="100000"/>
                        </a:lnSpc>
                        <a:spcBef>
                          <a:spcPts val="219"/>
                        </a:spcBef>
                        <a:buFont typeface="Times New Roman"/>
                        <a:buAutoNum type="arabicPeriod"/>
                        <a:tabLst>
                          <a:tab pos="168275" algn="l"/>
                        </a:tabLst>
                      </a:pPr>
                      <a:r>
                        <a:rPr sz="1800" dirty="0">
                          <a:solidFill>
                            <a:srgbClr val="231F20"/>
                          </a:solidFill>
                          <a:latin typeface="Microsoft YaHei" panose="020B0503020204020204" pitchFamily="34" charset="-122"/>
                          <a:ea typeface="Microsoft YaHei" panose="020B0503020204020204" pitchFamily="34" charset="-122"/>
                          <a:cs typeface="Wawati SC"/>
                        </a:rPr>
                        <a:t>出国（境）留学回国人员（</a:t>
                      </a:r>
                      <a:r>
                        <a:rPr sz="1800" spc="-15" dirty="0">
                          <a:solidFill>
                            <a:srgbClr val="231F20"/>
                          </a:solidFill>
                          <a:latin typeface="Microsoft YaHei" panose="020B0503020204020204" pitchFamily="34" charset="-122"/>
                          <a:ea typeface="Microsoft YaHei" panose="020B0503020204020204" pitchFamily="34" charset="-122"/>
                          <a:cs typeface="Wawati SC"/>
                        </a:rPr>
                        <a:t>领取毕业证</a:t>
                      </a:r>
                      <a:r>
                        <a:rPr sz="1800" dirty="0">
                          <a:solidFill>
                            <a:srgbClr val="231F20"/>
                          </a:solidFill>
                          <a:latin typeface="Microsoft YaHei" panose="020B0503020204020204" pitchFamily="34" charset="-122"/>
                          <a:ea typeface="Microsoft YaHei" panose="020B0503020204020204" pitchFamily="34" charset="-122"/>
                          <a:cs typeface="Times New Roman"/>
                        </a:rPr>
                        <a:t>5</a:t>
                      </a:r>
                      <a:r>
                        <a:rPr sz="1800" dirty="0">
                          <a:solidFill>
                            <a:srgbClr val="231F20"/>
                          </a:solidFill>
                          <a:latin typeface="Microsoft YaHei" panose="020B0503020204020204" pitchFamily="34" charset="-122"/>
                          <a:ea typeface="Microsoft YaHei" panose="020B0503020204020204" pitchFamily="34" charset="-122"/>
                          <a:cs typeface="Wawati SC"/>
                        </a:rPr>
                        <a:t>年内</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txBody>
                  <a:tcPr marL="0" marR="0" marT="84078"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hMerge="1">
                  <a:txBody>
                    <a:bodyPr/>
                    <a:lstStyle/>
                    <a:p>
                      <a:endParaRPr/>
                    </a:p>
                  </a:txBody>
                  <a:tcPr marL="0" marR="0" marT="0" marB="0"/>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extLst>
                  <a:ext uri="{0D108BD9-81ED-4DB2-BD59-A6C34878D82A}">
                    <a16:rowId xmlns:a16="http://schemas.microsoft.com/office/drawing/2014/main" val="10003"/>
                  </a:ext>
                </a:extLst>
              </a:tr>
              <a:tr h="70086">
                <a:tc>
                  <a:txBody>
                    <a:bodyPr/>
                    <a:lstStyle/>
                    <a:p>
                      <a:pPr marL="136525" marR="128905" algn="ctr">
                        <a:lnSpc>
                          <a:spcPct val="120300"/>
                        </a:lnSpc>
                        <a:spcBef>
                          <a:spcPts val="220"/>
                        </a:spcBef>
                      </a:pPr>
                      <a:r>
                        <a:rPr sz="1800" spc="-15" dirty="0">
                          <a:solidFill>
                            <a:srgbClr val="231F20"/>
                          </a:solidFill>
                          <a:latin typeface="Microsoft YaHei" panose="020B0503020204020204" pitchFamily="34" charset="-122"/>
                          <a:ea typeface="Microsoft YaHei" panose="020B0503020204020204" pitchFamily="34" charset="-122"/>
                          <a:cs typeface="Wawati SC"/>
                        </a:rPr>
                        <a:t>申请补贴符合条件</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9">
                  <a:txBody>
                    <a:bodyPr/>
                    <a:lstStyle/>
                    <a:p>
                      <a:pPr algn="ctr">
                        <a:lnSpc>
                          <a:spcPct val="100000"/>
                        </a:lnSpc>
                      </a:pPr>
                      <a:r>
                        <a:rPr sz="1800" dirty="0">
                          <a:solidFill>
                            <a:srgbClr val="231F20"/>
                          </a:solidFill>
                          <a:latin typeface="Microsoft YaHei" panose="020B0503020204020204" pitchFamily="34" charset="-122"/>
                          <a:ea typeface="Microsoft YaHei" panose="020B0503020204020204" pitchFamily="34" charset="-122"/>
                          <a:cs typeface="Times New Roman"/>
                        </a:rPr>
                        <a:t>**</a:t>
                      </a:r>
                      <a:r>
                        <a:rPr sz="1800" spc="-25" dirty="0" err="1">
                          <a:solidFill>
                            <a:srgbClr val="231F20"/>
                          </a:solidFill>
                          <a:latin typeface="Microsoft YaHei" panose="020B0503020204020204" pitchFamily="34" charset="-122"/>
                          <a:ea typeface="Microsoft YaHei" panose="020B0503020204020204" pitchFamily="34" charset="-122"/>
                          <a:cs typeface="Wawati SC"/>
                        </a:rPr>
                        <a:t>文件</a:t>
                      </a:r>
                      <a:r>
                        <a:rPr sz="1800" dirty="0">
                          <a:solidFill>
                            <a:srgbClr val="231F20"/>
                          </a:solidFill>
                          <a:latin typeface="Microsoft YaHei" panose="020B0503020204020204" pitchFamily="34" charset="-122"/>
                          <a:ea typeface="Microsoft YaHei" panose="020B0503020204020204" pitchFamily="34" charset="-122"/>
                          <a:cs typeface="Times New Roman"/>
                        </a:rPr>
                        <a:t>**</a:t>
                      </a:r>
                      <a:r>
                        <a:rPr sz="1800" spc="-50" dirty="0" err="1">
                          <a:solidFill>
                            <a:srgbClr val="231F20"/>
                          </a:solidFill>
                          <a:latin typeface="Microsoft YaHei" panose="020B0503020204020204" pitchFamily="34" charset="-122"/>
                          <a:ea typeface="Microsoft YaHei" panose="020B0503020204020204" pitchFamily="34" charset="-122"/>
                          <a:cs typeface="Wawati SC"/>
                        </a:rPr>
                        <a:t>条</a:t>
                      </a:r>
                      <a:endParaRPr sz="1800" dirty="0">
                        <a:latin typeface="Microsoft YaHei" panose="020B0503020204020204" pitchFamily="34" charset="-122"/>
                        <a:ea typeface="Microsoft YaHei" panose="020B0503020204020204" pitchFamily="34" charset="-122"/>
                        <a:cs typeface="Wawati SC"/>
                      </a:endParaRPr>
                    </a:p>
                  </a:txBody>
                  <a:tcPr marL="0" marR="0" marT="4999"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hMerge="1">
                  <a:txBody>
                    <a:bodyPr/>
                    <a:lstStyle/>
                    <a:p>
                      <a:endParaRPr/>
                    </a:p>
                  </a:txBody>
                  <a:tcPr marL="0" marR="0" marT="0" marB="0"/>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extLst>
                  <a:ext uri="{0D108BD9-81ED-4DB2-BD59-A6C34878D82A}">
                    <a16:rowId xmlns:a16="http://schemas.microsoft.com/office/drawing/2014/main" val="10004"/>
                  </a:ext>
                </a:extLst>
              </a:tr>
              <a:tr h="133940">
                <a:tc>
                  <a:txBody>
                    <a:bodyPr/>
                    <a:lstStyle/>
                    <a:p>
                      <a:pPr algn="ctr">
                        <a:lnSpc>
                          <a:spcPct val="100000"/>
                        </a:lnSpc>
                        <a:spcBef>
                          <a:spcPts val="440"/>
                        </a:spcBef>
                      </a:pPr>
                      <a:r>
                        <a:rPr sz="1800" spc="-15" dirty="0">
                          <a:solidFill>
                            <a:srgbClr val="231F20"/>
                          </a:solidFill>
                          <a:latin typeface="Microsoft YaHei" panose="020B0503020204020204" pitchFamily="34" charset="-122"/>
                          <a:ea typeface="Microsoft YaHei" panose="020B0503020204020204" pitchFamily="34" charset="-122"/>
                          <a:cs typeface="Wawati SC"/>
                        </a:rPr>
                        <a:t>院校名称</a:t>
                      </a:r>
                      <a:endParaRPr sz="1800" dirty="0">
                        <a:latin typeface="Microsoft YaHei" panose="020B0503020204020204" pitchFamily="34" charset="-122"/>
                        <a:ea typeface="Microsoft YaHei" panose="020B0503020204020204" pitchFamily="34" charset="-122"/>
                        <a:cs typeface="Wawati SC"/>
                      </a:endParaRPr>
                    </a:p>
                    <a:p>
                      <a:pPr algn="ctr">
                        <a:lnSpc>
                          <a:spcPct val="100000"/>
                        </a:lnSpc>
                        <a:spcBef>
                          <a:spcPts val="220"/>
                        </a:spcBef>
                      </a:pPr>
                      <a:r>
                        <a:rPr sz="1800" dirty="0">
                          <a:solidFill>
                            <a:srgbClr val="231F20"/>
                          </a:solidFill>
                          <a:latin typeface="Microsoft YaHei" panose="020B0503020204020204" pitchFamily="34" charset="-122"/>
                          <a:ea typeface="Microsoft YaHei" panose="020B0503020204020204" pitchFamily="34" charset="-122"/>
                          <a:cs typeface="Wawati SC"/>
                        </a:rPr>
                        <a:t>（中文名称</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2">
                  <a:txBody>
                    <a:bodyPr/>
                    <a:lstStyle/>
                    <a:p>
                      <a:pPr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a:txBody>
                    <a:bodyPr/>
                    <a:lstStyle/>
                    <a:p>
                      <a:pPr algn="ctr"/>
                      <a:r>
                        <a:rPr lang="zh-CN" altLang="en-US" sz="1800" spc="-15" dirty="0">
                          <a:solidFill>
                            <a:srgbClr val="231F20"/>
                          </a:solidFill>
                          <a:latin typeface="Microsoft YaHei" panose="020B0503020204020204" pitchFamily="34" charset="-122"/>
                          <a:ea typeface="Microsoft YaHei" panose="020B0503020204020204" pitchFamily="34" charset="-122"/>
                          <a:cs typeface="Wawati SC"/>
                        </a:rPr>
                        <a:t>毕业证号</a:t>
                      </a:r>
                      <a:endParaRPr dirty="0">
                        <a:latin typeface="Microsoft YaHei" panose="020B0503020204020204" pitchFamily="34" charset="-122"/>
                        <a:ea typeface="Microsoft YaHei" panose="020B0503020204020204" pitchFamily="34" charset="-122"/>
                      </a:endParaRPr>
                    </a:p>
                  </a:txBody>
                  <a:tcPr marL="0" marR="0" marT="499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2">
                  <a:txBody>
                    <a:bodyPr/>
                    <a:lstStyle/>
                    <a:p>
                      <a:pPr algn="ctr"/>
                      <a:endParaRPr lang="zh-CN" altLang="en-US" dirty="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cap="flat" cmpd="sng" algn="ctr">
                      <a:solidFill>
                        <a:srgbClr val="00AEEF"/>
                      </a:solidFill>
                      <a:prstDash val="solid"/>
                      <a:round/>
                      <a:headEnd type="none" w="med" len="med"/>
                      <a:tailEnd type="none" w="med" len="med"/>
                    </a:lnL>
                    <a:lnR w="3175">
                      <a:solidFill>
                        <a:srgbClr val="00AEEF"/>
                      </a:solidFill>
                      <a:prstDash val="solid"/>
                    </a:lnR>
                    <a:lnB w="3175" cap="flat" cmpd="sng" algn="ctr">
                      <a:solidFill>
                        <a:srgbClr val="00AEEF"/>
                      </a:solidFill>
                      <a:prstDash val="solid"/>
                      <a:round/>
                      <a:headEnd type="none" w="med" len="med"/>
                      <a:tailEnd type="none" w="med" len="med"/>
                    </a:lnB>
                    <a:solidFill>
                      <a:srgbClr val="D4EFFC"/>
                    </a:solidFill>
                  </a:tcPr>
                </a:tc>
                <a:tc gridSpan="3">
                  <a:txBody>
                    <a:bodyPr/>
                    <a:lstStyle/>
                    <a:p>
                      <a:pPr algn="ctr">
                        <a:lnSpc>
                          <a:spcPct val="100000"/>
                        </a:lnSpc>
                      </a:pPr>
                      <a:r>
                        <a:rPr lang="zh-CN" altLang="en-US" sz="1800" spc="-15" dirty="0">
                          <a:solidFill>
                            <a:srgbClr val="231F20"/>
                          </a:solidFill>
                          <a:latin typeface="Microsoft YaHei" panose="020B0503020204020204" pitchFamily="34" charset="-122"/>
                          <a:ea typeface="Microsoft YaHei" panose="020B0503020204020204" pitchFamily="34" charset="-122"/>
                          <a:cs typeface="Wawati SC"/>
                        </a:rPr>
                        <a:t>毕业时间</a:t>
                      </a:r>
                      <a:endParaRPr lang="zh-CN" altLang="en-US" dirty="0">
                        <a:latin typeface="Microsoft YaHei" panose="020B0503020204020204" pitchFamily="34" charset="-122"/>
                        <a:ea typeface="Microsoft YaHei" panose="020B0503020204020204" pitchFamily="34" charset="-122"/>
                      </a:endParaRPr>
                    </a:p>
                  </a:txBody>
                  <a:tcPr marL="0" marR="0" marT="499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pP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hMerge="1">
                  <a:txBody>
                    <a:bodyPr/>
                    <a:lstStyle/>
                    <a:p>
                      <a:pP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cap="flat" cmpd="sng" algn="ctr">
                      <a:solidFill>
                        <a:srgbClr val="00AEEF"/>
                      </a:solidFill>
                      <a:prstDash val="solid"/>
                      <a:round/>
                      <a:headEnd type="none" w="med" len="med"/>
                      <a:tailEnd type="none" w="med" len="med"/>
                    </a:lnL>
                    <a:lnR w="9525">
                      <a:solidFill>
                        <a:srgbClr val="00AEEF"/>
                      </a:solidFill>
                      <a:prstDash val="solid"/>
                    </a:lnR>
                    <a:lnB w="3175" cap="flat" cmpd="sng" algn="ctr">
                      <a:solidFill>
                        <a:srgbClr val="00AEEF"/>
                      </a:solidFill>
                      <a:prstDash val="solid"/>
                      <a:round/>
                      <a:headEnd type="none" w="med" len="med"/>
                      <a:tailEnd type="none" w="med" len="med"/>
                    </a:lnB>
                    <a:solidFill>
                      <a:srgbClr val="D4EFFC"/>
                    </a:solidFill>
                  </a:tcPr>
                </a:tc>
                <a:extLst>
                  <a:ext uri="{0D108BD9-81ED-4DB2-BD59-A6C34878D82A}">
                    <a16:rowId xmlns:a16="http://schemas.microsoft.com/office/drawing/2014/main" val="10005"/>
                  </a:ext>
                </a:extLst>
              </a:tr>
              <a:tr h="70086">
                <a:tc>
                  <a:txBody>
                    <a:bodyPr/>
                    <a:lstStyle/>
                    <a:p>
                      <a:pPr marL="250825" marR="128905" indent="-114300" algn="ctr">
                        <a:lnSpc>
                          <a:spcPct val="120300"/>
                        </a:lnSpc>
                        <a:spcBef>
                          <a:spcPts val="220"/>
                        </a:spcBef>
                      </a:pPr>
                      <a:r>
                        <a:rPr sz="1800" spc="-15" dirty="0">
                          <a:solidFill>
                            <a:srgbClr val="231F20"/>
                          </a:solidFill>
                          <a:latin typeface="Microsoft YaHei" panose="020B0503020204020204" pitchFamily="34" charset="-122"/>
                          <a:ea typeface="Microsoft YaHei" panose="020B0503020204020204" pitchFamily="34" charset="-122"/>
                          <a:cs typeface="Wawati SC"/>
                        </a:rPr>
                        <a:t>创办企业</a:t>
                      </a:r>
                      <a:r>
                        <a:rPr sz="1800" spc="-25" dirty="0">
                          <a:solidFill>
                            <a:srgbClr val="231F20"/>
                          </a:solidFill>
                          <a:latin typeface="Microsoft YaHei" panose="020B0503020204020204" pitchFamily="34" charset="-122"/>
                          <a:ea typeface="Microsoft YaHei" panose="020B0503020204020204" pitchFamily="34" charset="-122"/>
                          <a:cs typeface="Wawati SC"/>
                        </a:rPr>
                        <a:t>名称</a:t>
                      </a:r>
                      <a:endParaRPr sz="180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2">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gridSpan="3">
                  <a:txBody>
                    <a:bodyPr/>
                    <a:lstStyle/>
                    <a:p>
                      <a:pPr algn="ctr"/>
                      <a:r>
                        <a:rPr lang="zh-CN" altLang="en-US" sz="1800" spc="-10">
                          <a:solidFill>
                            <a:srgbClr val="231F20"/>
                          </a:solidFill>
                          <a:latin typeface="Microsoft YaHei" panose="020B0503020204020204" pitchFamily="34" charset="-122"/>
                          <a:ea typeface="Microsoft YaHei" panose="020B0503020204020204" pitchFamily="34" charset="-122"/>
                          <a:cs typeface="Wawati SC"/>
                        </a:rPr>
                        <a:t>法定代表人或个体</a:t>
                      </a:r>
                      <a:r>
                        <a:rPr lang="zh-CN" altLang="en-US" sz="1800" spc="-20">
                          <a:solidFill>
                            <a:srgbClr val="231F20"/>
                          </a:solidFill>
                          <a:latin typeface="Microsoft YaHei" panose="020B0503020204020204" pitchFamily="34" charset="-122"/>
                          <a:ea typeface="Microsoft YaHei" panose="020B0503020204020204" pitchFamily="34" charset="-122"/>
                          <a:cs typeface="Wawati SC"/>
                        </a:rPr>
                        <a:t>经营者</a:t>
                      </a:r>
                      <a:endParaRPr>
                        <a:latin typeface="Microsoft YaHei" panose="020B0503020204020204" pitchFamily="34" charset="-122"/>
                        <a:ea typeface="Microsoft YaHei" panose="020B0503020204020204" pitchFamily="34" charset="-122"/>
                      </a:endParaRPr>
                    </a:p>
                  </a:txBody>
                  <a:tcPr marL="0" marR="0" marT="19997"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lang="zh-CN" altLang="en-US"/>
                    </a:p>
                  </a:txBody>
                  <a:tcPr/>
                </a:tc>
                <a:tc hMerge="1">
                  <a:txBody>
                    <a:bodyPr/>
                    <a:lstStyle/>
                    <a:p>
                      <a:endParaRPr/>
                    </a:p>
                  </a:txBody>
                  <a:tcPr marL="0" marR="0" marT="0" marB="0">
                    <a:lnL w="3175" cap="flat" cmpd="sng" algn="ctr">
                      <a:solidFill>
                        <a:srgbClr val="00AEEF"/>
                      </a:solidFill>
                      <a:prstDash val="solid"/>
                      <a:round/>
                      <a:headEnd type="none" w="med" len="med"/>
                      <a:tailEnd type="none" w="med" len="med"/>
                    </a:lnL>
                    <a:lnT w="3175" cap="flat" cmpd="sng" algn="ctr">
                      <a:solidFill>
                        <a:srgbClr val="00AEEF"/>
                      </a:solidFill>
                      <a:prstDash val="solid"/>
                      <a:round/>
                      <a:headEnd type="none" w="med" len="med"/>
                      <a:tailEnd type="none" w="med" len="med"/>
                    </a:lnT>
                  </a:tcPr>
                </a:tc>
                <a:tc gridSpan="4">
                  <a:txBody>
                    <a:bodyPr/>
                    <a:lstStyle/>
                    <a:p>
                      <a:pPr algn="ctr"/>
                      <a:endParaRPr lang="zh-CN" altLang="en-US">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pPr marL="405765" marR="111760" indent="-285750">
                        <a:lnSpc>
                          <a:spcPct val="120300"/>
                        </a:lnSpc>
                        <a:spcBef>
                          <a:spcPts val="220"/>
                        </a:spcBef>
                      </a:pPr>
                      <a:endParaRPr sz="1800">
                        <a:latin typeface="Microsoft YaHei" panose="020B0503020204020204" pitchFamily="34" charset="-122"/>
                        <a:ea typeface="Microsoft YaHei" panose="020B0503020204020204" pitchFamily="34" charset="-122"/>
                        <a:cs typeface="Wawati SC"/>
                      </a:endParaRPr>
                    </a:p>
                  </a:txBody>
                  <a:tcPr marL="0" marR="0" marT="19997"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hMerge="1">
                  <a:txBody>
                    <a:bodyPr/>
                    <a:lstStyle/>
                    <a:p>
                      <a:pPr marL="405765" marR="111760" indent="-285750">
                        <a:lnSpc>
                          <a:spcPct val="120300"/>
                        </a:lnSpc>
                        <a:spcBef>
                          <a:spcPts val="220"/>
                        </a:spcBef>
                      </a:pPr>
                      <a:endParaRPr sz="1800">
                        <a:latin typeface="Microsoft YaHei" panose="020B0503020204020204" pitchFamily="34" charset="-122"/>
                        <a:ea typeface="Microsoft YaHei" panose="020B0503020204020204" pitchFamily="34" charset="-122"/>
                        <a:cs typeface="Wawati SC"/>
                      </a:endParaRPr>
                    </a:p>
                  </a:txBody>
                  <a:tcPr marL="0" marR="0" marT="19997"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cap="flat" cmpd="sng" algn="ctr">
                      <a:solidFill>
                        <a:srgbClr val="00AEEF"/>
                      </a:solidFill>
                      <a:prstDash val="solid"/>
                      <a:round/>
                      <a:headEnd type="none" w="med" len="med"/>
                      <a:tailEnd type="none" w="med" len="med"/>
                    </a:lnB>
                    <a:solidFill>
                      <a:srgbClr val="D4EFFC"/>
                    </a:solidFill>
                  </a:tcPr>
                </a:tc>
                <a:tc hMerge="1">
                  <a:txBody>
                    <a:bodyPr/>
                    <a:lstStyle/>
                    <a:p>
                      <a:endParaRPr/>
                    </a:p>
                  </a:txBody>
                  <a:tcPr marL="0" marR="0" marT="0" marB="0">
                    <a:lnL w="9525" cap="flat" cmpd="sng" algn="ctr">
                      <a:solidFill>
                        <a:srgbClr val="00AEEF"/>
                      </a:solidFill>
                      <a:prstDash val="solid"/>
                      <a:round/>
                      <a:headEnd type="none" w="med" len="med"/>
                      <a:tailEnd type="none" w="med" len="med"/>
                    </a:lnL>
                    <a:lnT w="3175" cap="flat" cmpd="sng" algn="ctr">
                      <a:solidFill>
                        <a:srgbClr val="00AEEF"/>
                      </a:solidFill>
                      <a:prstDash val="solid"/>
                      <a:round/>
                      <a:headEnd type="none" w="med" len="med"/>
                      <a:tailEnd type="none" w="med" len="med"/>
                    </a:lnT>
                  </a:tcPr>
                </a:tc>
                <a:extLst>
                  <a:ext uri="{0D108BD9-81ED-4DB2-BD59-A6C34878D82A}">
                    <a16:rowId xmlns:a16="http://schemas.microsoft.com/office/drawing/2014/main" val="10006"/>
                  </a:ext>
                </a:extLst>
              </a:tr>
              <a:tr h="68561">
                <a:tc>
                  <a:txBody>
                    <a:bodyPr/>
                    <a:lstStyle/>
                    <a:p>
                      <a:pPr algn="ctr">
                        <a:lnSpc>
                          <a:spcPct val="100000"/>
                        </a:lnSpc>
                        <a:spcBef>
                          <a:spcPts val="439"/>
                        </a:spcBef>
                      </a:pPr>
                      <a:r>
                        <a:rPr sz="1800" spc="-15" dirty="0">
                          <a:solidFill>
                            <a:srgbClr val="231F20"/>
                          </a:solidFill>
                          <a:latin typeface="Microsoft YaHei" panose="020B0503020204020204" pitchFamily="34" charset="-122"/>
                          <a:ea typeface="Microsoft YaHei" panose="020B0503020204020204" pitchFamily="34" charset="-122"/>
                          <a:cs typeface="Wawati SC"/>
                        </a:rPr>
                        <a:t>企业地址</a:t>
                      </a:r>
                      <a:endParaRPr sz="1800">
                        <a:latin typeface="Microsoft YaHei" panose="020B0503020204020204" pitchFamily="34" charset="-122"/>
                        <a:ea typeface="Microsoft YaHei" panose="020B0503020204020204" pitchFamily="34" charset="-122"/>
                        <a:cs typeface="Wawati SC"/>
                      </a:endParaRPr>
                    </a:p>
                  </a:txBody>
                  <a:tcPr marL="0" marR="0" marT="39993"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gridSpan="2">
                  <a:txBody>
                    <a:bodyPr/>
                    <a:lstStyle/>
                    <a:p>
                      <a:pPr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a:p>
                  </a:txBody>
                  <a:tcPr marL="0" marR="0" marT="0" marB="0"/>
                </a:tc>
                <a:tc gridSpan="3">
                  <a:txBody>
                    <a:bodyPr/>
                    <a:lstStyle/>
                    <a:p>
                      <a:pPr algn="ctr"/>
                      <a:r>
                        <a:rPr lang="zh-CN" altLang="en-US" sz="1800" spc="-10" dirty="0">
                          <a:solidFill>
                            <a:srgbClr val="231F20"/>
                          </a:solidFill>
                          <a:latin typeface="Microsoft YaHei" panose="020B0503020204020204" pitchFamily="34" charset="-122"/>
                          <a:ea typeface="Microsoft YaHei" panose="020B0503020204020204" pitchFamily="34" charset="-122"/>
                          <a:cs typeface="Wawati SC"/>
                        </a:rPr>
                        <a:t>企业所属行政区划</a:t>
                      </a:r>
                      <a:endParaRPr dirty="0">
                        <a:latin typeface="Microsoft YaHei" panose="020B0503020204020204" pitchFamily="34" charset="-122"/>
                        <a:ea typeface="Microsoft YaHei" panose="020B0503020204020204" pitchFamily="34" charset="-122"/>
                      </a:endParaRPr>
                    </a:p>
                  </a:txBody>
                  <a:tcPr marL="0" marR="0" marT="39993"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endParaRPr lang="zh-CN" altLang="en-US"/>
                    </a:p>
                  </a:txBody>
                  <a:tcPr/>
                </a:tc>
                <a:tc hMerge="1">
                  <a:txBody>
                    <a:bodyPr/>
                    <a:lstStyle/>
                    <a:p>
                      <a:endParaRPr/>
                    </a:p>
                  </a:txBody>
                  <a:tcPr marL="0" marR="0" marT="0" marB="0">
                    <a:lnL w="3175" cap="flat" cmpd="sng" algn="ctr">
                      <a:solidFill>
                        <a:srgbClr val="00AEEF"/>
                      </a:solidFill>
                      <a:prstDash val="solid"/>
                      <a:round/>
                      <a:headEnd type="none" w="med" len="med"/>
                      <a:tailEnd type="none" w="med" len="med"/>
                    </a:lnL>
                  </a:tcPr>
                </a:tc>
                <a:tc gridSpan="4">
                  <a:txBody>
                    <a:bodyPr/>
                    <a:lstStyle/>
                    <a:p>
                      <a:pPr algn="ctr"/>
                      <a:endParaRPr lang="zh-CN" altLang="en-US" dirty="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rgbClr val="D4EFFC"/>
                    </a:solidFill>
                  </a:tcPr>
                </a:tc>
                <a:tc hMerge="1">
                  <a:txBody>
                    <a:bodyPr/>
                    <a:lstStyle/>
                    <a:p>
                      <a:pPr marL="120014">
                        <a:lnSpc>
                          <a:spcPct val="100000"/>
                        </a:lnSpc>
                        <a:spcBef>
                          <a:spcPts val="439"/>
                        </a:spcBef>
                      </a:pPr>
                      <a:endParaRPr sz="1800">
                        <a:latin typeface="Microsoft YaHei" panose="020B0503020204020204" pitchFamily="34" charset="-122"/>
                        <a:ea typeface="Microsoft YaHei" panose="020B0503020204020204" pitchFamily="34" charset="-122"/>
                        <a:cs typeface="Wawati SC"/>
                      </a:endParaRPr>
                    </a:p>
                  </a:txBody>
                  <a:tcPr marL="0" marR="0" marT="39993"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a:solidFill>
                        <a:srgbClr val="00AEEF"/>
                      </a:solidFill>
                      <a:prstDash val="solid"/>
                    </a:lnB>
                    <a:solidFill>
                      <a:srgbClr val="D4EFFC"/>
                    </a:solidFill>
                  </a:tcPr>
                </a:tc>
                <a:tc hMerge="1">
                  <a:txBody>
                    <a:bodyPr/>
                    <a:lstStyle/>
                    <a:p>
                      <a:pPr marL="120014">
                        <a:lnSpc>
                          <a:spcPct val="100000"/>
                        </a:lnSpc>
                        <a:spcBef>
                          <a:spcPts val="439"/>
                        </a:spcBef>
                      </a:pPr>
                      <a:endParaRPr sz="1800">
                        <a:latin typeface="Microsoft YaHei" panose="020B0503020204020204" pitchFamily="34" charset="-122"/>
                        <a:ea typeface="Microsoft YaHei" panose="020B0503020204020204" pitchFamily="34" charset="-122"/>
                        <a:cs typeface="Wawati SC"/>
                      </a:endParaRPr>
                    </a:p>
                  </a:txBody>
                  <a:tcPr marL="0" marR="0" marT="39993" marB="0">
                    <a:lnL w="3175" cap="flat" cmpd="sng" algn="ctr">
                      <a:solidFill>
                        <a:srgbClr val="00AEEF"/>
                      </a:solidFill>
                      <a:prstDash val="solid"/>
                      <a:round/>
                      <a:headEnd type="none" w="med" len="med"/>
                      <a:tailEnd type="none" w="med" len="med"/>
                    </a:lnL>
                    <a:lnR w="3175">
                      <a:solidFill>
                        <a:srgbClr val="00AEEF"/>
                      </a:solidFill>
                      <a:prstDash val="solid"/>
                    </a:lnR>
                    <a:lnT w="3175" cap="flat" cmpd="sng" algn="ctr">
                      <a:solidFill>
                        <a:srgbClr val="00AEEF"/>
                      </a:solidFill>
                      <a:prstDash val="solid"/>
                      <a:round/>
                      <a:headEnd type="none" w="med" len="med"/>
                      <a:tailEnd type="none" w="med" len="med"/>
                    </a:lnT>
                    <a:lnB w="3175">
                      <a:solidFill>
                        <a:srgbClr val="00AEEF"/>
                      </a:solidFill>
                      <a:prstDash val="solid"/>
                    </a:lnB>
                    <a:solidFill>
                      <a:srgbClr val="D4EFFC"/>
                    </a:solidFill>
                  </a:tcPr>
                </a:tc>
                <a:tc hMerge="1">
                  <a:txBody>
                    <a:bodyPr/>
                    <a:lstStyle/>
                    <a:p>
                      <a:endParaRPr/>
                    </a:p>
                  </a:txBody>
                  <a:tcPr marL="0" marR="0" marT="0" marB="0">
                    <a:lnL w="9525" cap="flat" cmpd="sng" algn="ctr">
                      <a:solidFill>
                        <a:srgbClr val="00AEEF"/>
                      </a:solidFill>
                      <a:prstDash val="solid"/>
                      <a:round/>
                      <a:headEnd type="none" w="med" len="med"/>
                      <a:tailEnd type="none" w="med" len="med"/>
                    </a:ln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87811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EFFC2-0577-EBAA-0032-66DFDD871DE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E830981-F1BE-6B2F-69C3-35893939AB0F}"/>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8F24FF91-4FF8-EF98-55C3-E63A57187E55}"/>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🎯活动内容</a:t>
            </a:r>
          </a:p>
          <a:p>
            <a:pPr indent="457200">
              <a:lnSpc>
                <a:spcPct val="150000"/>
              </a:lnSpc>
            </a:pPr>
            <a:r>
              <a:rPr lang="en-US" altLang="zh-CN" sz="2000" b="1" spc="-11" dirty="0">
                <a:latin typeface="Microsoft YaHei" panose="020B0503020204020204" pitchFamily="34" charset="-122"/>
                <a:ea typeface="Microsoft YaHei" panose="020B0503020204020204" pitchFamily="34" charset="-122"/>
              </a:rPr>
              <a:t>4.</a:t>
            </a:r>
            <a:r>
              <a:rPr lang="zh-CN" altLang="en-US" sz="2000" b="1" spc="-11" dirty="0">
                <a:latin typeface="Microsoft YaHei" panose="020B0503020204020204" pitchFamily="34" charset="-122"/>
                <a:ea typeface="Microsoft YaHei" panose="020B0503020204020204" pitchFamily="34" charset="-122"/>
              </a:rPr>
              <a:t>成果展示与评估（续表）</a:t>
            </a:r>
          </a:p>
        </p:txBody>
      </p:sp>
      <p:sp>
        <p:nvSpPr>
          <p:cNvPr id="13" name="object 9">
            <a:extLst>
              <a:ext uri="{FF2B5EF4-FFF2-40B4-BE49-F238E27FC236}">
                <a16:creationId xmlns:a16="http://schemas.microsoft.com/office/drawing/2014/main" id="{E66A3476-378F-83F2-1638-3ADBA2E1251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返乡创新创业政策应用与模拟实践</a:t>
            </a:r>
          </a:p>
        </p:txBody>
      </p:sp>
      <p:grpSp>
        <p:nvGrpSpPr>
          <p:cNvPr id="14" name="组合 13">
            <a:extLst>
              <a:ext uri="{FF2B5EF4-FFF2-40B4-BE49-F238E27FC236}">
                <a16:creationId xmlns:a16="http://schemas.microsoft.com/office/drawing/2014/main" id="{EF199EF5-8E19-5A00-C40C-1E5329DC5E53}"/>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8C4C4952-13D4-4B62-30BF-3508F7DC41F5}"/>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AB497E91-DF0E-0DC1-54EE-2069D75D0963}"/>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aphicFrame>
        <p:nvGraphicFramePr>
          <p:cNvPr id="3" name="object 7">
            <a:extLst>
              <a:ext uri="{FF2B5EF4-FFF2-40B4-BE49-F238E27FC236}">
                <a16:creationId xmlns:a16="http://schemas.microsoft.com/office/drawing/2014/main" id="{B096CD5B-AF9C-2074-1848-69194E98D033}"/>
              </a:ext>
            </a:extLst>
          </p:cNvPr>
          <p:cNvGraphicFramePr>
            <a:graphicFrameLocks noGrp="1"/>
          </p:cNvGraphicFramePr>
          <p:nvPr>
            <p:extLst>
              <p:ext uri="{D42A27DB-BD31-4B8C-83A1-F6EECF244321}">
                <p14:modId xmlns:p14="http://schemas.microsoft.com/office/powerpoint/2010/main" val="2888103204"/>
              </p:ext>
            </p:extLst>
          </p:nvPr>
        </p:nvGraphicFramePr>
        <p:xfrm>
          <a:off x="672147" y="2211801"/>
          <a:ext cx="10847706" cy="4123112"/>
        </p:xfrm>
        <a:graphic>
          <a:graphicData uri="http://schemas.openxmlformats.org/drawingml/2006/table">
            <a:tbl>
              <a:tblPr firstRow="1" bandRow="1">
                <a:tableStyleId>{2D5ABB26-0587-4C30-8999-92F81FD0307C}</a:tableStyleId>
              </a:tblPr>
              <a:tblGrid>
                <a:gridCol w="2356803">
                  <a:extLst>
                    <a:ext uri="{9D8B030D-6E8A-4147-A177-3AD203B41FA5}">
                      <a16:colId xmlns:a16="http://schemas.microsoft.com/office/drawing/2014/main" val="20000"/>
                    </a:ext>
                  </a:extLst>
                </a:gridCol>
                <a:gridCol w="2768829">
                  <a:extLst>
                    <a:ext uri="{9D8B030D-6E8A-4147-A177-3AD203B41FA5}">
                      <a16:colId xmlns:a16="http://schemas.microsoft.com/office/drawing/2014/main" val="20001"/>
                    </a:ext>
                  </a:extLst>
                </a:gridCol>
                <a:gridCol w="2549640">
                  <a:extLst>
                    <a:ext uri="{9D8B030D-6E8A-4147-A177-3AD203B41FA5}">
                      <a16:colId xmlns:a16="http://schemas.microsoft.com/office/drawing/2014/main" val="20002"/>
                    </a:ext>
                  </a:extLst>
                </a:gridCol>
                <a:gridCol w="3172434">
                  <a:extLst>
                    <a:ext uri="{9D8B030D-6E8A-4147-A177-3AD203B41FA5}">
                      <a16:colId xmlns:a16="http://schemas.microsoft.com/office/drawing/2014/main" val="20003"/>
                    </a:ext>
                  </a:extLst>
                </a:gridCol>
              </a:tblGrid>
              <a:tr h="242039">
                <a:tc>
                  <a:txBody>
                    <a:bodyPr/>
                    <a:lstStyle/>
                    <a:p>
                      <a:pPr algn="ctr">
                        <a:lnSpc>
                          <a:spcPct val="100000"/>
                        </a:lnSpc>
                        <a:spcBef>
                          <a:spcPts val="440"/>
                        </a:spcBef>
                      </a:pPr>
                      <a:r>
                        <a:rPr sz="1800" spc="-15" dirty="0">
                          <a:solidFill>
                            <a:srgbClr val="231F20"/>
                          </a:solidFill>
                          <a:latin typeface="Microsoft YaHei" panose="020B0503020204020204" pitchFamily="34" charset="-122"/>
                          <a:ea typeface="Microsoft YaHei" panose="020B0503020204020204" pitchFamily="34" charset="-122"/>
                          <a:cs typeface="Wawati SC"/>
                        </a:rPr>
                        <a:t>企业类型</a:t>
                      </a:r>
                      <a:endParaRPr sz="1800" dirty="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tcPr>
                </a:tc>
                <a:tc>
                  <a:txBody>
                    <a:bodyPr/>
                    <a:lstStyle/>
                    <a:p>
                      <a:pPr marR="3175"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tcPr>
                </a:tc>
                <a:tc>
                  <a:txBody>
                    <a:bodyPr/>
                    <a:lstStyle/>
                    <a:p>
                      <a:pPr marL="233679" algn="ctr">
                        <a:lnSpc>
                          <a:spcPct val="100000"/>
                        </a:lnSpc>
                        <a:spcBef>
                          <a:spcPts val="440"/>
                        </a:spcBef>
                      </a:pPr>
                      <a:r>
                        <a:rPr sz="1800" spc="-10" dirty="0">
                          <a:solidFill>
                            <a:srgbClr val="231F20"/>
                          </a:solidFill>
                          <a:latin typeface="Microsoft YaHei" panose="020B0503020204020204" pitchFamily="34" charset="-122"/>
                          <a:ea typeface="Microsoft YaHei" panose="020B0503020204020204" pitchFamily="34" charset="-122"/>
                          <a:cs typeface="Wawati SC"/>
                        </a:rPr>
                        <a:t>在职职工人数</a:t>
                      </a:r>
                      <a:endParaRPr sz="180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tcPr>
                </a:tc>
                <a:tc>
                  <a:txBody>
                    <a:bodyPr/>
                    <a:lstStyle/>
                    <a:p>
                      <a:pPr algn="ctr">
                        <a:lnSpc>
                          <a:spcPct val="100000"/>
                        </a:lnSpc>
                      </a:pPr>
                      <a:endParaRPr sz="180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tcPr>
                </a:tc>
                <a:extLst>
                  <a:ext uri="{0D108BD9-81ED-4DB2-BD59-A6C34878D82A}">
                    <a16:rowId xmlns:a16="http://schemas.microsoft.com/office/drawing/2014/main" val="10000"/>
                  </a:ext>
                </a:extLst>
              </a:tr>
              <a:tr h="248997">
                <a:tc>
                  <a:txBody>
                    <a:bodyPr/>
                    <a:lstStyle/>
                    <a:p>
                      <a:pPr marL="136525" marR="128905" algn="ctr">
                        <a:lnSpc>
                          <a:spcPct val="100000"/>
                        </a:lnSpc>
                        <a:spcBef>
                          <a:spcPts val="220"/>
                        </a:spcBef>
                      </a:pPr>
                      <a:r>
                        <a:rPr sz="1800" spc="-15" dirty="0">
                          <a:solidFill>
                            <a:srgbClr val="231F20"/>
                          </a:solidFill>
                          <a:latin typeface="Microsoft YaHei" panose="020B0503020204020204" pitchFamily="34" charset="-122"/>
                          <a:ea typeface="Microsoft YaHei" panose="020B0503020204020204" pitchFamily="34" charset="-122"/>
                          <a:cs typeface="Wawati SC"/>
                        </a:rPr>
                        <a:t>统一社会信用代码</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233679" algn="ctr">
                        <a:lnSpc>
                          <a:spcPct val="100000"/>
                        </a:lnSpc>
                      </a:pPr>
                      <a:r>
                        <a:rPr sz="1800" spc="-10" dirty="0" err="1">
                          <a:solidFill>
                            <a:srgbClr val="231F20"/>
                          </a:solidFill>
                          <a:latin typeface="Microsoft YaHei" panose="020B0503020204020204" pitchFamily="34" charset="-122"/>
                          <a:ea typeface="Microsoft YaHei" panose="020B0503020204020204" pitchFamily="34" charset="-122"/>
                          <a:cs typeface="Wawati SC"/>
                        </a:rPr>
                        <a:t>申请受理地点</a:t>
                      </a:r>
                      <a:endParaRPr sz="1800" dirty="0">
                        <a:latin typeface="Microsoft YaHei" panose="020B0503020204020204" pitchFamily="34" charset="-122"/>
                        <a:ea typeface="Microsoft YaHei" panose="020B0503020204020204" pitchFamily="34" charset="-122"/>
                        <a:cs typeface="Wawati SC"/>
                      </a:endParaRPr>
                    </a:p>
                  </a:txBody>
                  <a:tcPr marL="0" marR="0" marT="499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algn="ctr">
                        <a:lnSpc>
                          <a:spcPct val="100000"/>
                        </a:lnSpc>
                      </a:pPr>
                      <a:endParaRPr sz="180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1"/>
                  </a:ext>
                </a:extLst>
              </a:tr>
              <a:tr h="248997">
                <a:tc>
                  <a:txBody>
                    <a:bodyPr/>
                    <a:lstStyle/>
                    <a:p>
                      <a:pPr marL="193675" marR="186055" algn="ctr">
                        <a:lnSpc>
                          <a:spcPct val="100000"/>
                        </a:lnSpc>
                        <a:spcBef>
                          <a:spcPts val="220"/>
                        </a:spcBef>
                      </a:pPr>
                      <a:r>
                        <a:rPr sz="1800" spc="-20" dirty="0">
                          <a:solidFill>
                            <a:srgbClr val="231F20"/>
                          </a:solidFill>
                          <a:latin typeface="Microsoft YaHei" panose="020B0503020204020204" pitchFamily="34" charset="-122"/>
                          <a:ea typeface="Microsoft YaHei" panose="020B0503020204020204" pitchFamily="34" charset="-122"/>
                          <a:cs typeface="Wawati SC"/>
                        </a:rPr>
                        <a:t>纳税人识别号</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233679" algn="ctr">
                        <a:lnSpc>
                          <a:spcPct val="100000"/>
                        </a:lnSpc>
                      </a:pPr>
                      <a:r>
                        <a:rPr sz="1800" spc="-10" dirty="0" err="1">
                          <a:solidFill>
                            <a:srgbClr val="231F20"/>
                          </a:solidFill>
                          <a:latin typeface="Microsoft YaHei" panose="020B0503020204020204" pitchFamily="34" charset="-122"/>
                          <a:ea typeface="Microsoft YaHei" panose="020B0503020204020204" pitchFamily="34" charset="-122"/>
                          <a:cs typeface="Wawati SC"/>
                        </a:rPr>
                        <a:t>社保登记证号</a:t>
                      </a:r>
                      <a:endParaRPr sz="1800" dirty="0">
                        <a:latin typeface="Microsoft YaHei" panose="020B0503020204020204" pitchFamily="34" charset="-122"/>
                        <a:ea typeface="Microsoft YaHei" panose="020B0503020204020204" pitchFamily="34" charset="-122"/>
                        <a:cs typeface="Wawati SC"/>
                      </a:endParaRPr>
                    </a:p>
                  </a:txBody>
                  <a:tcPr marL="0" marR="0" marT="499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algn="ctr">
                        <a:lnSpc>
                          <a:spcPct val="100000"/>
                        </a:lnSpc>
                      </a:pPr>
                      <a:endParaRPr sz="180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2"/>
                  </a:ext>
                </a:extLst>
              </a:tr>
              <a:tr h="248997">
                <a:tc>
                  <a:txBody>
                    <a:bodyPr/>
                    <a:lstStyle/>
                    <a:p>
                      <a:pPr marL="136525" marR="128905" algn="ctr">
                        <a:lnSpc>
                          <a:spcPct val="100000"/>
                        </a:lnSpc>
                        <a:spcBef>
                          <a:spcPts val="220"/>
                        </a:spcBef>
                      </a:pPr>
                      <a:r>
                        <a:rPr sz="1800" spc="-15" dirty="0">
                          <a:solidFill>
                            <a:srgbClr val="231F20"/>
                          </a:solidFill>
                          <a:latin typeface="Microsoft YaHei" panose="020B0503020204020204" pitchFamily="34" charset="-122"/>
                          <a:ea typeface="Microsoft YaHei" panose="020B0503020204020204" pitchFamily="34" charset="-122"/>
                          <a:cs typeface="Wawati SC"/>
                        </a:rPr>
                        <a:t>营业执照注册日期</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347980" algn="ctr">
                        <a:lnSpc>
                          <a:spcPct val="100000"/>
                        </a:lnSpc>
                        <a:spcBef>
                          <a:spcPts val="5"/>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所属行业</a:t>
                      </a:r>
                      <a:endParaRPr sz="1800" dirty="0">
                        <a:latin typeface="Microsoft YaHei" panose="020B0503020204020204" pitchFamily="34" charset="-122"/>
                        <a:ea typeface="Microsoft YaHei" panose="020B0503020204020204" pitchFamily="34" charset="-122"/>
                        <a:cs typeface="Wawati SC"/>
                      </a:endParaRPr>
                    </a:p>
                  </a:txBody>
                  <a:tcPr marL="0" marR="0" marT="4545"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algn="ctr">
                        <a:lnSpc>
                          <a:spcPct val="100000"/>
                        </a:lnSpc>
                      </a:pPr>
                      <a:endParaRPr sz="1800" dirty="0">
                        <a:latin typeface="Microsoft YaHei" panose="020B0503020204020204" pitchFamily="34" charset="-122"/>
                        <a:ea typeface="Microsoft YaHei" panose="020B0503020204020204" pitchFamily="34" charset="-122"/>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3"/>
                  </a:ext>
                </a:extLst>
              </a:tr>
              <a:tr h="248997">
                <a:tc>
                  <a:txBody>
                    <a:bodyPr/>
                    <a:lstStyle/>
                    <a:p>
                      <a:pPr marL="250825" marR="128905" indent="-114300" algn="ctr">
                        <a:lnSpc>
                          <a:spcPct val="100000"/>
                        </a:lnSpc>
                        <a:spcBef>
                          <a:spcPts val="220"/>
                        </a:spcBef>
                      </a:pPr>
                      <a:r>
                        <a:rPr sz="1800" spc="-15" dirty="0">
                          <a:solidFill>
                            <a:srgbClr val="231F20"/>
                          </a:solidFill>
                          <a:latin typeface="Microsoft YaHei" panose="020B0503020204020204" pitchFamily="34" charset="-122"/>
                          <a:ea typeface="Microsoft YaHei" panose="020B0503020204020204" pitchFamily="34" charset="-122"/>
                          <a:cs typeface="Wawati SC"/>
                        </a:rPr>
                        <a:t>正常经营</a:t>
                      </a:r>
                      <a:r>
                        <a:rPr sz="1800" spc="-25" dirty="0">
                          <a:solidFill>
                            <a:srgbClr val="231F20"/>
                          </a:solidFill>
                          <a:latin typeface="Microsoft YaHei" panose="020B0503020204020204" pitchFamily="34" charset="-122"/>
                          <a:ea typeface="Microsoft YaHei" panose="020B0503020204020204" pitchFamily="34" charset="-122"/>
                          <a:cs typeface="Wawati SC"/>
                        </a:rPr>
                        <a:t>状态</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gridSpan="3">
                  <a:txBody>
                    <a:bodyPr/>
                    <a:lstStyle/>
                    <a:p>
                      <a:pPr marL="53975" marR="3175" algn="ctr">
                        <a:lnSpc>
                          <a:spcPct val="100000"/>
                        </a:lnSpc>
                        <a:spcBef>
                          <a:spcPts val="439"/>
                        </a:spcBef>
                      </a:pPr>
                      <a:r>
                        <a:rPr sz="1800" spc="-10" dirty="0">
                          <a:solidFill>
                            <a:srgbClr val="231F20"/>
                          </a:solidFill>
                          <a:latin typeface="Microsoft YaHei" panose="020B0503020204020204" pitchFamily="34" charset="-122"/>
                          <a:ea typeface="Microsoft YaHei" panose="020B0503020204020204" pitchFamily="34" charset="-122"/>
                          <a:cs typeface="Wawati SC"/>
                        </a:rPr>
                        <a:t>□当前纳税状态正常□有一名以上在职员工连续</a:t>
                      </a:r>
                      <a:r>
                        <a:rPr sz="1800" dirty="0">
                          <a:solidFill>
                            <a:srgbClr val="231F20"/>
                          </a:solidFill>
                          <a:latin typeface="Microsoft YaHei" panose="020B0503020204020204" pitchFamily="34" charset="-122"/>
                          <a:ea typeface="Microsoft YaHei" panose="020B0503020204020204" pitchFamily="34" charset="-122"/>
                          <a:cs typeface="Times New Roman"/>
                        </a:rPr>
                        <a:t>3</a:t>
                      </a:r>
                      <a:r>
                        <a:rPr sz="1800" spc="-5" dirty="0">
                          <a:solidFill>
                            <a:srgbClr val="231F20"/>
                          </a:solidFill>
                          <a:latin typeface="Microsoft YaHei" panose="020B0503020204020204" pitchFamily="34" charset="-122"/>
                          <a:ea typeface="Microsoft YaHei" panose="020B0503020204020204" pitchFamily="34" charset="-122"/>
                          <a:cs typeface="Wawati SC"/>
                        </a:rPr>
                        <a:t>个月正常缴纳社会保险费</a:t>
                      </a:r>
                      <a:endParaRPr sz="1800" dirty="0">
                        <a:latin typeface="Microsoft YaHei" panose="020B0503020204020204" pitchFamily="34" charset="-122"/>
                        <a:ea typeface="Microsoft YaHei" panose="020B0503020204020204" pitchFamily="34" charset="-122"/>
                        <a:cs typeface="Wawati SC"/>
                      </a:endParaRPr>
                    </a:p>
                  </a:txBody>
                  <a:tcPr marL="0" marR="0" marT="39993"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r h="242038">
                <a:tc>
                  <a:txBody>
                    <a:bodyPr/>
                    <a:lstStyle/>
                    <a:p>
                      <a:pPr algn="ctr">
                        <a:lnSpc>
                          <a:spcPct val="100000"/>
                        </a:lnSpc>
                        <a:spcBef>
                          <a:spcPts val="439"/>
                        </a:spcBef>
                      </a:pPr>
                      <a:r>
                        <a:rPr sz="1800" spc="-15" dirty="0">
                          <a:solidFill>
                            <a:srgbClr val="231F20"/>
                          </a:solidFill>
                          <a:latin typeface="Microsoft YaHei" panose="020B0503020204020204" pitchFamily="34" charset="-122"/>
                          <a:ea typeface="Microsoft YaHei" panose="020B0503020204020204" pitchFamily="34" charset="-122"/>
                          <a:cs typeface="Wawati SC"/>
                        </a:rPr>
                        <a:t>开户名称</a:t>
                      </a:r>
                      <a:endParaRPr sz="1800" dirty="0">
                        <a:latin typeface="Microsoft YaHei" panose="020B0503020204020204" pitchFamily="34" charset="-122"/>
                        <a:ea typeface="Microsoft YaHei" panose="020B0503020204020204" pitchFamily="34" charset="-122"/>
                        <a:cs typeface="Wawati SC"/>
                      </a:endParaRPr>
                    </a:p>
                  </a:txBody>
                  <a:tcPr marL="0" marR="0" marT="39993"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59690" algn="ctr">
                        <a:lnSpc>
                          <a:spcPct val="100000"/>
                        </a:lnSpc>
                        <a:spcBef>
                          <a:spcPts val="439"/>
                        </a:spcBef>
                      </a:pPr>
                      <a:r>
                        <a:rPr sz="1800" spc="-15" dirty="0">
                          <a:solidFill>
                            <a:srgbClr val="231F20"/>
                          </a:solidFill>
                          <a:latin typeface="Microsoft YaHei" panose="020B0503020204020204" pitchFamily="34" charset="-122"/>
                          <a:ea typeface="Microsoft YaHei" panose="020B0503020204020204" pitchFamily="34" charset="-122"/>
                          <a:cs typeface="Wawati SC"/>
                        </a:rPr>
                        <a:t>开户银行</a:t>
                      </a:r>
                      <a:endParaRPr sz="1800" dirty="0">
                        <a:latin typeface="Microsoft YaHei" panose="020B0503020204020204" pitchFamily="34" charset="-122"/>
                        <a:ea typeface="Microsoft YaHei" panose="020B0503020204020204" pitchFamily="34" charset="-122"/>
                        <a:cs typeface="Wawati SC"/>
                      </a:endParaRPr>
                    </a:p>
                  </a:txBody>
                  <a:tcPr marL="0" marR="0" marT="39993"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5"/>
                  </a:ext>
                </a:extLst>
              </a:tr>
              <a:tr h="258628">
                <a:tc>
                  <a:txBody>
                    <a:bodyPr/>
                    <a:lstStyle/>
                    <a:p>
                      <a:pPr algn="ctr">
                        <a:lnSpc>
                          <a:spcPct val="100000"/>
                        </a:lnSpc>
                        <a:spcBef>
                          <a:spcPts val="5"/>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银行账号</a:t>
                      </a:r>
                      <a:endParaRPr sz="1800" dirty="0">
                        <a:latin typeface="Microsoft YaHei" panose="020B0503020204020204" pitchFamily="34" charset="-122"/>
                        <a:ea typeface="Microsoft YaHei" panose="020B0503020204020204" pitchFamily="34" charset="-122"/>
                        <a:cs typeface="Wawati SC"/>
                      </a:endParaRPr>
                    </a:p>
                  </a:txBody>
                  <a:tcPr marL="0" marR="0" marT="63626"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dirty="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173990" marR="52069" indent="-114300" algn="ctr">
                        <a:lnSpc>
                          <a:spcPct val="100000"/>
                        </a:lnSpc>
                        <a:spcBef>
                          <a:spcPts val="220"/>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申请补贴</a:t>
                      </a:r>
                      <a:r>
                        <a:rPr sz="1800" spc="-25" dirty="0" err="1">
                          <a:solidFill>
                            <a:srgbClr val="231F20"/>
                          </a:solidFill>
                          <a:latin typeface="Microsoft YaHei" panose="020B0503020204020204" pitchFamily="34" charset="-122"/>
                          <a:ea typeface="Microsoft YaHei" panose="020B0503020204020204" pitchFamily="34" charset="-122"/>
                          <a:cs typeface="Wawati SC"/>
                        </a:rPr>
                        <a:t>金额</a:t>
                      </a:r>
                      <a:r>
                        <a:rPr sz="1800" dirty="0" err="1">
                          <a:solidFill>
                            <a:srgbClr val="231F20"/>
                          </a:solidFill>
                          <a:latin typeface="Microsoft YaHei" panose="020B0503020204020204" pitchFamily="34" charset="-122"/>
                          <a:ea typeface="Microsoft YaHei" panose="020B0503020204020204" pitchFamily="34" charset="-122"/>
                          <a:cs typeface="Wawati SC"/>
                        </a:rPr>
                        <a:t>（元</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txBody>
                  <a:tcPr marL="0" marR="0" marT="19997"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R="3175" algn="ctr">
                        <a:lnSpc>
                          <a:spcPct val="100000"/>
                        </a:lnSpc>
                      </a:pPr>
                      <a:endParaRPr sz="1800">
                        <a:latin typeface="Microsoft YaHei" panose="020B0503020204020204" pitchFamily="34" charset="-122"/>
                        <a:ea typeface="Microsoft YaHei" panose="020B0503020204020204" pitchFamily="34" charset="-122"/>
                        <a:cs typeface="Times New Roman"/>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extLst>
                  <a:ext uri="{0D108BD9-81ED-4DB2-BD59-A6C34878D82A}">
                    <a16:rowId xmlns:a16="http://schemas.microsoft.com/office/drawing/2014/main" val="10006"/>
                  </a:ext>
                </a:extLst>
              </a:tr>
              <a:tr h="665464">
                <a:tc gridSpan="2">
                  <a:txBody>
                    <a:bodyPr/>
                    <a:lstStyle/>
                    <a:p>
                      <a:pPr marL="53975" marR="3175" algn="ctr">
                        <a:lnSpc>
                          <a:spcPct val="100000"/>
                        </a:lnSpc>
                      </a:pPr>
                      <a:r>
                        <a:rPr sz="1800" spc="-5" dirty="0" err="1">
                          <a:solidFill>
                            <a:srgbClr val="231F20"/>
                          </a:solidFill>
                          <a:latin typeface="Microsoft YaHei" panose="020B0503020204020204" pitchFamily="34" charset="-122"/>
                          <a:ea typeface="Microsoft YaHei" panose="020B0503020204020204" pitchFamily="34" charset="-122"/>
                          <a:cs typeface="Wawati SC"/>
                        </a:rPr>
                        <a:t>人力资源社会保障部门受理意见签名</a:t>
                      </a:r>
                      <a:r>
                        <a:rPr sz="1800" spc="-5"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p>
                      <a:pPr marL="1779905" algn="ctr">
                        <a:lnSpc>
                          <a:spcPct val="100000"/>
                        </a:lnSpc>
                        <a:spcBef>
                          <a:spcPts val="220"/>
                        </a:spcBef>
                      </a:pPr>
                      <a:r>
                        <a:rPr sz="1800" dirty="0">
                          <a:solidFill>
                            <a:srgbClr val="231F20"/>
                          </a:solidFill>
                          <a:latin typeface="Microsoft YaHei" panose="020B0503020204020204" pitchFamily="34" charset="-122"/>
                          <a:ea typeface="Microsoft YaHei" panose="020B0503020204020204" pitchFamily="34" charset="-122"/>
                          <a:cs typeface="Wawati SC"/>
                        </a:rPr>
                        <a:t>（</a:t>
                      </a:r>
                      <a:r>
                        <a:rPr sz="1800" dirty="0" err="1">
                          <a:solidFill>
                            <a:srgbClr val="231F20"/>
                          </a:solidFill>
                          <a:latin typeface="Microsoft YaHei" panose="020B0503020204020204" pitchFamily="34" charset="-122"/>
                          <a:ea typeface="Microsoft YaHei" panose="020B0503020204020204" pitchFamily="34" charset="-122"/>
                          <a:cs typeface="Wawati SC"/>
                        </a:rPr>
                        <a:t>单位盖章</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Times New Roman"/>
                      </a:endParaRPr>
                    </a:p>
                    <a:p>
                      <a:pPr marL="1608455" marR="3175" algn="ctr">
                        <a:lnSpc>
                          <a:spcPct val="100000"/>
                        </a:lnSpc>
                        <a:tabLst>
                          <a:tab pos="1950720" algn="l"/>
                          <a:tab pos="2293620" algn="l"/>
                        </a:tabLst>
                      </a:pPr>
                      <a:r>
                        <a:rPr sz="1800" spc="-50" dirty="0">
                          <a:solidFill>
                            <a:srgbClr val="231F20"/>
                          </a:solidFill>
                          <a:latin typeface="Microsoft YaHei" panose="020B0503020204020204" pitchFamily="34" charset="-122"/>
                          <a:ea typeface="Microsoft YaHei" panose="020B0503020204020204" pitchFamily="34" charset="-122"/>
                          <a:cs typeface="Wawati SC"/>
                        </a:rPr>
                        <a:t>年</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月</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日</a:t>
                      </a:r>
                      <a:endParaRPr sz="1800" dirty="0">
                        <a:latin typeface="Microsoft YaHei" panose="020B0503020204020204" pitchFamily="34" charset="-122"/>
                        <a:ea typeface="Microsoft YaHei" panose="020B0503020204020204" pitchFamily="34" charset="-122"/>
                        <a:cs typeface="Wawati SC"/>
                      </a:endParaRPr>
                    </a:p>
                  </a:txBody>
                  <a:tcPr marL="0" marR="0" marT="8181"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hMerge="1">
                  <a:txBody>
                    <a:bodyPr/>
                    <a:lstStyle/>
                    <a:p>
                      <a:endParaRPr/>
                    </a:p>
                  </a:txBody>
                  <a:tcPr marL="0" marR="0" marT="0" marB="0"/>
                </a:tc>
                <a:tc gridSpan="2">
                  <a:txBody>
                    <a:bodyPr/>
                    <a:lstStyle/>
                    <a:p>
                      <a:pPr marL="53340" marR="3175" algn="ctr">
                        <a:lnSpc>
                          <a:spcPct val="100000"/>
                        </a:lnSpc>
                      </a:pPr>
                      <a:r>
                        <a:rPr sz="1800" spc="-5" dirty="0" err="1">
                          <a:solidFill>
                            <a:srgbClr val="231F20"/>
                          </a:solidFill>
                          <a:latin typeface="Microsoft YaHei" panose="020B0503020204020204" pitchFamily="34" charset="-122"/>
                          <a:ea typeface="Microsoft YaHei" panose="020B0503020204020204" pitchFamily="34" charset="-122"/>
                          <a:cs typeface="Wawati SC"/>
                        </a:rPr>
                        <a:t>人力资源社会保障部门审核意见签名</a:t>
                      </a:r>
                      <a:r>
                        <a:rPr sz="1800" spc="-5"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Wawati SC"/>
                      </a:endParaRPr>
                    </a:p>
                    <a:p>
                      <a:pPr marL="1625600" algn="ctr">
                        <a:lnSpc>
                          <a:spcPct val="100000"/>
                        </a:lnSpc>
                        <a:spcBef>
                          <a:spcPts val="220"/>
                        </a:spcBef>
                      </a:pPr>
                      <a:r>
                        <a:rPr sz="1800" dirty="0">
                          <a:solidFill>
                            <a:srgbClr val="231F20"/>
                          </a:solidFill>
                          <a:latin typeface="Microsoft YaHei" panose="020B0503020204020204" pitchFamily="34" charset="-122"/>
                          <a:ea typeface="Microsoft YaHei" panose="020B0503020204020204" pitchFamily="34" charset="-122"/>
                          <a:cs typeface="Wawati SC"/>
                        </a:rPr>
                        <a:t>（</a:t>
                      </a:r>
                      <a:r>
                        <a:rPr sz="1800" dirty="0" err="1">
                          <a:solidFill>
                            <a:srgbClr val="231F20"/>
                          </a:solidFill>
                          <a:latin typeface="Microsoft YaHei" panose="020B0503020204020204" pitchFamily="34" charset="-122"/>
                          <a:ea typeface="Microsoft YaHei" panose="020B0503020204020204" pitchFamily="34" charset="-122"/>
                          <a:cs typeface="Wawati SC"/>
                        </a:rPr>
                        <a:t>单位盖章</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Times New Roman"/>
                      </a:endParaRPr>
                    </a:p>
                    <a:p>
                      <a:pPr marL="1454150" marR="3175" algn="ctr">
                        <a:lnSpc>
                          <a:spcPct val="100000"/>
                        </a:lnSpc>
                        <a:tabLst>
                          <a:tab pos="1797050" algn="l"/>
                          <a:tab pos="2139950" algn="l"/>
                        </a:tabLst>
                      </a:pPr>
                      <a:r>
                        <a:rPr sz="1800" spc="-50" dirty="0">
                          <a:solidFill>
                            <a:srgbClr val="231F20"/>
                          </a:solidFill>
                          <a:latin typeface="Microsoft YaHei" panose="020B0503020204020204" pitchFamily="34" charset="-122"/>
                          <a:ea typeface="Microsoft YaHei" panose="020B0503020204020204" pitchFamily="34" charset="-122"/>
                          <a:cs typeface="Wawati SC"/>
                        </a:rPr>
                        <a:t>年</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月</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日</a:t>
                      </a:r>
                      <a:endParaRPr sz="1800" dirty="0">
                        <a:latin typeface="Microsoft YaHei" panose="020B0503020204020204" pitchFamily="34" charset="-122"/>
                        <a:ea typeface="Microsoft YaHei" panose="020B0503020204020204" pitchFamily="34" charset="-122"/>
                        <a:cs typeface="Wawati SC"/>
                      </a:endParaRPr>
                    </a:p>
                  </a:txBody>
                  <a:tcPr marL="0" marR="0" marT="8181"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tcPr>
                </a:tc>
                <a:tc hMerge="1">
                  <a:txBody>
                    <a:bodyPr/>
                    <a:lstStyle/>
                    <a:p>
                      <a:endParaRPr/>
                    </a:p>
                  </a:txBody>
                  <a:tcPr marL="0" marR="0" marT="0" marB="0"/>
                </a:tc>
                <a:extLst>
                  <a:ext uri="{0D108BD9-81ED-4DB2-BD59-A6C34878D82A}">
                    <a16:rowId xmlns:a16="http://schemas.microsoft.com/office/drawing/2014/main" val="10007"/>
                  </a:ext>
                </a:extLst>
              </a:tr>
              <a:tr h="859684">
                <a:tc gridSpan="4">
                  <a:txBody>
                    <a:bodyPr/>
                    <a:lstStyle/>
                    <a:p>
                      <a:pPr marR="3175" algn="ctr">
                        <a:lnSpc>
                          <a:spcPct val="100000"/>
                        </a:lnSpc>
                        <a:spcBef>
                          <a:spcPts val="5"/>
                        </a:spcBef>
                      </a:pPr>
                      <a:r>
                        <a:rPr sz="1800" spc="-5" dirty="0" err="1">
                          <a:solidFill>
                            <a:srgbClr val="231F20"/>
                          </a:solidFill>
                          <a:latin typeface="Microsoft YaHei" panose="020B0503020204020204" pitchFamily="34" charset="-122"/>
                          <a:ea typeface="Microsoft YaHei" panose="020B0503020204020204" pitchFamily="34" charset="-122"/>
                          <a:cs typeface="Wawati SC"/>
                        </a:rPr>
                        <a:t>人力资源社会保障部门审批意见</a:t>
                      </a:r>
                      <a:endParaRPr sz="1800" dirty="0">
                        <a:latin typeface="Microsoft YaHei" panose="020B0503020204020204" pitchFamily="34" charset="-122"/>
                        <a:ea typeface="Microsoft YaHei" panose="020B0503020204020204" pitchFamily="34" charset="-122"/>
                        <a:cs typeface="Times New Roman"/>
                      </a:endParaRPr>
                    </a:p>
                    <a:p>
                      <a:pPr marL="3171190" marR="3175" algn="ctr">
                        <a:lnSpc>
                          <a:spcPct val="100000"/>
                        </a:lnSpc>
                      </a:pPr>
                      <a:r>
                        <a:rPr sz="1800" spc="-20" dirty="0" err="1">
                          <a:solidFill>
                            <a:srgbClr val="231F20"/>
                          </a:solidFill>
                          <a:latin typeface="Microsoft YaHei" panose="020B0503020204020204" pitchFamily="34" charset="-122"/>
                          <a:ea typeface="Microsoft YaHei" panose="020B0503020204020204" pitchFamily="34" charset="-122"/>
                          <a:cs typeface="Wawati SC"/>
                        </a:rPr>
                        <a:t>签名</a:t>
                      </a:r>
                      <a:r>
                        <a:rPr sz="1800" spc="-2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Times New Roman"/>
                      </a:endParaRPr>
                    </a:p>
                    <a:p>
                      <a:pPr marR="358140" algn="ctr">
                        <a:lnSpc>
                          <a:spcPct val="100000"/>
                        </a:lnSpc>
                      </a:pPr>
                      <a:r>
                        <a:rPr sz="1800" dirty="0">
                          <a:solidFill>
                            <a:srgbClr val="231F20"/>
                          </a:solidFill>
                          <a:latin typeface="Microsoft YaHei" panose="020B0503020204020204" pitchFamily="34" charset="-122"/>
                          <a:ea typeface="Microsoft YaHei" panose="020B0503020204020204" pitchFamily="34" charset="-122"/>
                          <a:cs typeface="Wawati SC"/>
                        </a:rPr>
                        <a:t>（</a:t>
                      </a:r>
                      <a:r>
                        <a:rPr sz="1800" dirty="0" err="1">
                          <a:solidFill>
                            <a:srgbClr val="231F20"/>
                          </a:solidFill>
                          <a:latin typeface="Microsoft YaHei" panose="020B0503020204020204" pitchFamily="34" charset="-122"/>
                          <a:ea typeface="Microsoft YaHei" panose="020B0503020204020204" pitchFamily="34" charset="-122"/>
                          <a:cs typeface="Wawati SC"/>
                        </a:rPr>
                        <a:t>单位盖章</a:t>
                      </a:r>
                      <a:r>
                        <a:rPr sz="1800" spc="-50" dirty="0">
                          <a:solidFill>
                            <a:srgbClr val="231F20"/>
                          </a:solidFill>
                          <a:latin typeface="Microsoft YaHei" panose="020B0503020204020204" pitchFamily="34" charset="-122"/>
                          <a:ea typeface="Microsoft YaHei" panose="020B0503020204020204" pitchFamily="34" charset="-122"/>
                          <a:cs typeface="Wawati SC"/>
                        </a:rPr>
                        <a:t>）</a:t>
                      </a:r>
                      <a:endParaRPr sz="1800" dirty="0">
                        <a:latin typeface="Microsoft YaHei" panose="020B0503020204020204" pitchFamily="34" charset="-122"/>
                        <a:ea typeface="Microsoft YaHei" panose="020B0503020204020204" pitchFamily="34" charset="-122"/>
                        <a:cs typeface="Times New Roman"/>
                      </a:endParaRPr>
                    </a:p>
                    <a:p>
                      <a:pPr marR="55244" algn="ctr">
                        <a:lnSpc>
                          <a:spcPct val="100000"/>
                        </a:lnSpc>
                        <a:tabLst>
                          <a:tab pos="342265" algn="l"/>
                          <a:tab pos="685165" algn="l"/>
                        </a:tabLst>
                      </a:pPr>
                      <a:r>
                        <a:rPr sz="1800" spc="-50" dirty="0">
                          <a:solidFill>
                            <a:srgbClr val="231F20"/>
                          </a:solidFill>
                          <a:latin typeface="Microsoft YaHei" panose="020B0503020204020204" pitchFamily="34" charset="-122"/>
                          <a:ea typeface="Microsoft YaHei" panose="020B0503020204020204" pitchFamily="34" charset="-122"/>
                          <a:cs typeface="Wawati SC"/>
                        </a:rPr>
                        <a:t>年</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月</a:t>
                      </a:r>
                      <a:r>
                        <a:rPr sz="1800" dirty="0">
                          <a:solidFill>
                            <a:srgbClr val="231F20"/>
                          </a:solidFill>
                          <a:latin typeface="Microsoft YaHei" panose="020B0503020204020204" pitchFamily="34" charset="-122"/>
                          <a:ea typeface="Microsoft YaHei" panose="020B0503020204020204" pitchFamily="34" charset="-122"/>
                          <a:cs typeface="Wawati SC"/>
                        </a:rPr>
                        <a:t>	</a:t>
                      </a:r>
                      <a:r>
                        <a:rPr sz="1800" spc="-50" dirty="0">
                          <a:solidFill>
                            <a:srgbClr val="231F20"/>
                          </a:solidFill>
                          <a:latin typeface="Microsoft YaHei" panose="020B0503020204020204" pitchFamily="34" charset="-122"/>
                          <a:ea typeface="Microsoft YaHei" panose="020B0503020204020204" pitchFamily="34" charset="-122"/>
                          <a:cs typeface="Wawati SC"/>
                        </a:rPr>
                        <a:t>日</a:t>
                      </a:r>
                      <a:endParaRPr sz="1800" dirty="0">
                        <a:latin typeface="Microsoft YaHei" panose="020B0503020204020204" pitchFamily="34" charset="-122"/>
                        <a:ea typeface="Microsoft YaHei" panose="020B0503020204020204" pitchFamily="34" charset="-122"/>
                        <a:cs typeface="Wawati SC"/>
                      </a:endParaRPr>
                    </a:p>
                  </a:txBody>
                  <a:tcPr marL="0" marR="0" marT="5454" marB="0" anchor="ctr">
                    <a:lnL w="9525">
                      <a:solidFill>
                        <a:srgbClr val="00AEEF"/>
                      </a:solidFill>
                      <a:prstDash val="solid"/>
                    </a:lnL>
                    <a:lnR w="9525">
                      <a:solidFill>
                        <a:srgbClr val="00AEEF"/>
                      </a:solidFill>
                      <a:prstDash val="solid"/>
                    </a:lnR>
                    <a:lnT w="3175">
                      <a:solidFill>
                        <a:srgbClr val="00AEEF"/>
                      </a:solidFill>
                      <a:prstDash val="solid"/>
                    </a:lnT>
                    <a:lnB w="9525">
                      <a:solidFill>
                        <a:srgbClr val="00AEE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005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BC7C5CC3-3BE7-516C-4D7E-CE67FD69B28A}"/>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138508"/>
            <a:ext cx="10871203" cy="5191640"/>
            <a:chOff x="-157644" y="1525856"/>
            <a:chExt cx="10871203" cy="4557738"/>
          </a:xfrm>
        </p:grpSpPr>
        <p:sp>
          <p:nvSpPr>
            <p:cNvPr id="4" name="矩形 3">
              <a:extLst>
                <a:ext uri="{FF2B5EF4-FFF2-40B4-BE49-F238E27FC236}">
                  <a16:creationId xmlns:a16="http://schemas.microsoft.com/office/drawing/2014/main" id="{C7629B10-0104-29D2-7C0D-3B501275192E}"/>
                </a:ext>
              </a:extLst>
            </p:cNvPr>
            <p:cNvSpPr/>
            <p:nvPr/>
          </p:nvSpPr>
          <p:spPr>
            <a:xfrm>
              <a:off x="1892592" y="1525856"/>
              <a:ext cx="8820967" cy="1997856"/>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）了解政策支持对创新创业的重要性。</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）熟悉创新创业相关政策。</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）熟悉政策发布的各种渠道。</a:t>
              </a:r>
            </a:p>
          </p:txBody>
        </p:sp>
        <p:sp>
          <p:nvSpPr>
            <p:cNvPr id="5" name="矩形 4">
              <a:extLst>
                <a:ext uri="{FF2B5EF4-FFF2-40B4-BE49-F238E27FC236}">
                  <a16:creationId xmlns:a16="http://schemas.microsoft.com/office/drawing/2014/main" id="{364466B8-85D1-4E39-18DF-2298FA9F1C96}"/>
                </a:ext>
              </a:extLst>
            </p:cNvPr>
            <p:cNvSpPr/>
            <p:nvPr/>
          </p:nvSpPr>
          <p:spPr>
            <a:xfrm>
              <a:off x="1892593" y="3565172"/>
              <a:ext cx="8820966" cy="1240512"/>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）能够寻找到相关的创新创业政策。</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）能够利用相关的创新创业政策。</a:t>
              </a:r>
              <a:endParaRPr lang="zh-CN" altLang="en-US" sz="2000" spc="-4" dirty="0">
                <a:solidFill>
                  <a:srgbClr val="231F20"/>
                </a:solidFill>
                <a:latin typeface="Microsoft YaHei" panose="020B0503020204020204" pitchFamily="34" charset="-122"/>
                <a:ea typeface="Microsoft YaHei" panose="020B0503020204020204" pitchFamily="34" charset="-122"/>
              </a:endParaRP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843082"/>
              <a:ext cx="8820964" cy="1240512"/>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）树立正确的政策观点。</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）增强创新创业法律意识。</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）培养合法合规的经营理念。</a:t>
              </a:r>
              <a:endParaRPr lang="zh-CN" altLang="en-US" sz="2000" kern="1200" spc="-4" dirty="0">
                <a:solidFill>
                  <a:srgbClr val="231F20"/>
                </a:solidFill>
                <a:latin typeface="Microsoft YaHei" panose="020B0503020204020204" pitchFamily="34" charset="-122"/>
                <a:ea typeface="Microsoft YaHei" panose="020B0503020204020204" pitchFamily="34" charset="-122"/>
              </a:endParaRP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525857"/>
              <a:ext cx="1986443" cy="4557731"/>
              <a:chOff x="-1092009" y="1028335"/>
              <a:chExt cx="7442007" cy="4557731"/>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028335"/>
                <a:ext cx="7442007" cy="1997855"/>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3067644"/>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345556"/>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6979760"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事关重点群体创业，江西人社有举措</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a:solidFill>
                <a:srgbClr val="FFFFFF"/>
              </a:solidFill>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216000" tIns="0" rIns="7200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a:t>
            </a:r>
            <a:r>
              <a:rPr lang="en-US" altLang="zh-CN" sz="2000" spc="-4" dirty="0">
                <a:solidFill>
                  <a:srgbClr val="231F20"/>
                </a:solidFill>
                <a:latin typeface="Microsoft YaHei" panose="020B0503020204020204" pitchFamily="34" charset="-122"/>
                <a:ea typeface="Microsoft YaHei" panose="020B0503020204020204" pitchFamily="34" charset="-122"/>
              </a:rPr>
              <a:t>6</a:t>
            </a:r>
            <a:r>
              <a:rPr lang="zh-CN" altLang="en-US" sz="2000" spc="-4" dirty="0">
                <a:solidFill>
                  <a:srgbClr val="231F20"/>
                </a:solidFill>
                <a:latin typeface="Microsoft YaHei" panose="020B0503020204020204" pitchFamily="34" charset="-122"/>
                <a:ea typeface="Microsoft YaHei" panose="020B0503020204020204" pitchFamily="34" charset="-122"/>
              </a:rPr>
              <a:t>月，为更好助力重点群体创业，江西省出台了</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江西省关于实施重点群体创业推进行动的工作方案</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。该方案指出，到</a:t>
            </a:r>
            <a:r>
              <a:rPr lang="en-US" altLang="zh-CN" sz="2000" spc="-4" dirty="0">
                <a:solidFill>
                  <a:srgbClr val="231F20"/>
                </a:solidFill>
                <a:latin typeface="Microsoft YaHei" panose="020B0503020204020204" pitchFamily="34" charset="-122"/>
                <a:ea typeface="Microsoft YaHei" panose="020B0503020204020204" pitchFamily="34" charset="-122"/>
              </a:rPr>
              <a:t>2025</a:t>
            </a:r>
            <a:r>
              <a:rPr lang="zh-CN" altLang="en-US" sz="2000" spc="-4" dirty="0">
                <a:solidFill>
                  <a:srgbClr val="231F20"/>
                </a:solidFill>
                <a:latin typeface="Microsoft YaHei" panose="020B0503020204020204" pitchFamily="34" charset="-122"/>
                <a:ea typeface="Microsoft YaHei" panose="020B0503020204020204" pitchFamily="34" charset="-122"/>
              </a:rPr>
              <a:t>年底，每年开展创业培训不少于</a:t>
            </a:r>
            <a:r>
              <a:rPr lang="en-US" altLang="zh-CN" sz="2000" spc="-4" dirty="0">
                <a:solidFill>
                  <a:srgbClr val="231F20"/>
                </a:solidFill>
                <a:latin typeface="Microsoft YaHei" panose="020B0503020204020204" pitchFamily="34" charset="-122"/>
                <a:ea typeface="Microsoft YaHei" panose="020B0503020204020204" pitchFamily="34" charset="-122"/>
              </a:rPr>
              <a:t>8</a:t>
            </a:r>
            <a:r>
              <a:rPr lang="zh-CN" altLang="en-US" sz="2000" spc="-4" dirty="0">
                <a:solidFill>
                  <a:srgbClr val="231F20"/>
                </a:solidFill>
                <a:latin typeface="Microsoft YaHei" panose="020B0503020204020204" pitchFamily="34" charset="-122"/>
                <a:ea typeface="Microsoft YaHei" panose="020B0503020204020204" pitchFamily="34" charset="-122"/>
              </a:rPr>
              <a:t>万人次；每年帮扶离校</a:t>
            </a:r>
            <a:r>
              <a:rPr lang="en-US" altLang="zh-CN" sz="2000" spc="-4" dirty="0">
                <a:solidFill>
                  <a:srgbClr val="231F20"/>
                </a:solidFill>
                <a:latin typeface="Microsoft YaHei" panose="020B0503020204020204" pitchFamily="34" charset="-122"/>
                <a:ea typeface="Microsoft YaHei" panose="020B0503020204020204" pitchFamily="34" charset="-122"/>
              </a:rPr>
              <a:t>5</a:t>
            </a:r>
            <a:r>
              <a:rPr lang="zh-CN" altLang="en-US" sz="2000" spc="-4" dirty="0">
                <a:solidFill>
                  <a:srgbClr val="231F20"/>
                </a:solidFill>
                <a:latin typeface="Microsoft YaHei" panose="020B0503020204020204" pitchFamily="34" charset="-122"/>
                <a:ea typeface="Microsoft YaHei" panose="020B0503020204020204" pitchFamily="34" charset="-122"/>
              </a:rPr>
              <a:t>年内的高校毕业生创业</a:t>
            </a:r>
            <a:r>
              <a:rPr lang="en-US" altLang="zh-CN" sz="2000" spc="-4" dirty="0">
                <a:solidFill>
                  <a:srgbClr val="231F20"/>
                </a:solidFill>
                <a:latin typeface="Microsoft YaHei" panose="020B0503020204020204" pitchFamily="34" charset="-122"/>
                <a:ea typeface="Microsoft YaHei" panose="020B0503020204020204" pitchFamily="34" charset="-122"/>
              </a:rPr>
              <a:t>1.2</a:t>
            </a:r>
            <a:r>
              <a:rPr lang="zh-CN" altLang="en-US" sz="2000" spc="-4" dirty="0">
                <a:solidFill>
                  <a:srgbClr val="231F20"/>
                </a:solidFill>
                <a:latin typeface="Microsoft YaHei" panose="020B0503020204020204" pitchFamily="34" charset="-122"/>
                <a:ea typeface="Microsoft YaHei" panose="020B0503020204020204" pitchFamily="34" charset="-122"/>
              </a:rPr>
              <a:t>万人次以上；每年新认定一批省级创业孵化示范基地；每年发放创业担保贷款不少于</a:t>
            </a:r>
            <a:r>
              <a:rPr lang="en-US" altLang="zh-CN" sz="2000" spc="-4" dirty="0">
                <a:solidFill>
                  <a:srgbClr val="231F20"/>
                </a:solidFill>
                <a:latin typeface="Microsoft YaHei" panose="020B0503020204020204" pitchFamily="34" charset="-122"/>
                <a:ea typeface="Microsoft YaHei" panose="020B0503020204020204" pitchFamily="34" charset="-122"/>
              </a:rPr>
              <a:t>150</a:t>
            </a:r>
            <a:r>
              <a:rPr lang="zh-CN" altLang="en-US" sz="2000" spc="-4" dirty="0">
                <a:solidFill>
                  <a:srgbClr val="231F20"/>
                </a:solidFill>
                <a:latin typeface="Microsoft YaHei" panose="020B0503020204020204" pitchFamily="34" charset="-122"/>
                <a:ea typeface="Microsoft YaHei" panose="020B0503020204020204" pitchFamily="34" charset="-122"/>
              </a:rPr>
              <a:t>亿元。鼓励和引导高校毕业生入驻大学科技园进行创业，提供政策帮扶等支持。江西行政区域内的在校生及离校</a:t>
            </a:r>
            <a:r>
              <a:rPr lang="en-US" altLang="zh-CN" sz="2000" spc="-4" dirty="0">
                <a:solidFill>
                  <a:srgbClr val="231F20"/>
                </a:solidFill>
                <a:latin typeface="Microsoft YaHei" panose="020B0503020204020204" pitchFamily="34" charset="-122"/>
                <a:ea typeface="Microsoft YaHei" panose="020B0503020204020204" pitchFamily="34" charset="-122"/>
              </a:rPr>
              <a:t>5</a:t>
            </a:r>
            <a:r>
              <a:rPr lang="zh-CN" altLang="en-US" sz="2000" spc="-4" dirty="0">
                <a:solidFill>
                  <a:srgbClr val="231F20"/>
                </a:solidFill>
                <a:latin typeface="Microsoft YaHei" panose="020B0503020204020204" pitchFamily="34" charset="-122"/>
                <a:ea typeface="Microsoft YaHei" panose="020B0503020204020204" pitchFamily="34" charset="-122"/>
              </a:rPr>
              <a:t>年内高校毕业生、就业困难人员和返乡入乡创业农民工等重点群体，在服务业行业、小微企业、个体工商户三类进行创业，对正常运营</a:t>
            </a:r>
            <a:r>
              <a:rPr lang="en-US" altLang="zh-CN" sz="2000" spc="-4" dirty="0">
                <a:solidFill>
                  <a:srgbClr val="231F20"/>
                </a:solidFill>
                <a:latin typeface="Microsoft YaHei" panose="020B0503020204020204" pitchFamily="34" charset="-122"/>
                <a:ea typeface="Microsoft YaHei" panose="020B0503020204020204" pitchFamily="34" charset="-122"/>
              </a:rPr>
              <a:t>6</a:t>
            </a:r>
            <a:r>
              <a:rPr lang="zh-CN" altLang="en-US" sz="2000" spc="-4" dirty="0">
                <a:solidFill>
                  <a:srgbClr val="231F20"/>
                </a:solidFill>
                <a:latin typeface="Microsoft YaHei" panose="020B0503020204020204" pitchFamily="34" charset="-122"/>
                <a:ea typeface="Microsoft YaHei" panose="020B0503020204020204" pitchFamily="34" charset="-122"/>
              </a:rPr>
              <a:t>个月以上的给予一次性创业补贴</a:t>
            </a:r>
            <a:r>
              <a:rPr lang="en-US" altLang="zh-CN" sz="2000" spc="-4" dirty="0">
                <a:solidFill>
                  <a:srgbClr val="231F20"/>
                </a:solidFill>
                <a:latin typeface="Microsoft YaHei" panose="020B0503020204020204" pitchFamily="34" charset="-122"/>
                <a:ea typeface="Microsoft YaHei" panose="020B0503020204020204" pitchFamily="34" charset="-122"/>
              </a:rPr>
              <a:t>5000</a:t>
            </a:r>
            <a:r>
              <a:rPr lang="zh-CN" altLang="en-US" sz="2000" spc="-4" dirty="0">
                <a:solidFill>
                  <a:srgbClr val="231F20"/>
                </a:solidFill>
                <a:latin typeface="Microsoft YaHei" panose="020B0503020204020204" pitchFamily="34" charset="-122"/>
                <a:ea typeface="Microsoft YaHei" panose="020B0503020204020204" pitchFamily="34" charset="-122"/>
              </a:rPr>
              <a:t>元，吸纳</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人以上新增就业人员并签订</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年以上劳动合同的每增加</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人给予</a:t>
            </a:r>
            <a:r>
              <a:rPr lang="en-US" altLang="zh-CN" sz="2000" spc="-4" dirty="0">
                <a:solidFill>
                  <a:srgbClr val="231F20"/>
                </a:solidFill>
                <a:latin typeface="Microsoft YaHei" panose="020B0503020204020204" pitchFamily="34" charset="-122"/>
                <a:ea typeface="Microsoft YaHei" panose="020B0503020204020204" pitchFamily="34" charset="-122"/>
              </a:rPr>
              <a:t>1000</a:t>
            </a:r>
            <a:r>
              <a:rPr lang="zh-CN" altLang="en-US" sz="2000" spc="-4" dirty="0">
                <a:solidFill>
                  <a:srgbClr val="231F20"/>
                </a:solidFill>
                <a:latin typeface="Microsoft YaHei" panose="020B0503020204020204" pitchFamily="34" charset="-122"/>
                <a:ea typeface="Microsoft YaHei" panose="020B0503020204020204" pitchFamily="34" charset="-122"/>
              </a:rPr>
              <a:t>元补贴，最高不超过</a:t>
            </a:r>
            <a:r>
              <a:rPr lang="en-US" altLang="zh-CN" sz="2000" spc="-4" dirty="0">
                <a:solidFill>
                  <a:srgbClr val="231F20"/>
                </a:solidFill>
                <a:latin typeface="Microsoft YaHei" panose="020B0503020204020204" pitchFamily="34" charset="-122"/>
                <a:ea typeface="Microsoft YaHei" panose="020B0503020204020204" pitchFamily="34" charset="-122"/>
              </a:rPr>
              <a:t>25000</a:t>
            </a:r>
            <a:r>
              <a:rPr lang="zh-CN" altLang="en-US" sz="2000" spc="-4" dirty="0">
                <a:solidFill>
                  <a:srgbClr val="231F20"/>
                </a:solidFill>
                <a:latin typeface="Microsoft YaHei" panose="020B0503020204020204" pitchFamily="34" charset="-122"/>
                <a:ea typeface="Microsoft YaHei" panose="020B0503020204020204" pitchFamily="34" charset="-122"/>
              </a:rPr>
              <a:t>元。</a:t>
            </a:r>
            <a:endParaRPr sz="2000" spc="-4" dirty="0">
              <a:solidFill>
                <a:srgbClr val="231F2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31116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925362"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4.1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大学生创新创业的基本优惠政策</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90AAA9AA-8F56-4099-54B8-9FAD341CAC57}"/>
              </a:ext>
            </a:extLst>
          </p:cNvPr>
          <p:cNvGrpSpPr/>
          <p:nvPr/>
        </p:nvGrpSpPr>
        <p:grpSpPr>
          <a:xfrm>
            <a:off x="338947" y="1365730"/>
            <a:ext cx="11527836" cy="4971274"/>
            <a:chOff x="781542" y="-94387"/>
            <a:chExt cx="11527836" cy="4971274"/>
          </a:xfrm>
        </p:grpSpPr>
        <p:sp>
          <p:nvSpPr>
            <p:cNvPr id="6" name="矩形: 圆角 27">
              <a:extLst>
                <a:ext uri="{FF2B5EF4-FFF2-40B4-BE49-F238E27FC236}">
                  <a16:creationId xmlns:a16="http://schemas.microsoft.com/office/drawing/2014/main" id="{82970FAB-95D6-CBE9-1B59-75F4CD5ADCCB}"/>
                </a:ext>
              </a:extLst>
            </p:cNvPr>
            <p:cNvSpPr/>
            <p:nvPr/>
          </p:nvSpPr>
          <p:spPr>
            <a:xfrm>
              <a:off x="903103" y="-94387"/>
              <a:ext cx="11406275" cy="4971274"/>
            </a:xfrm>
            <a:prstGeom prst="roundRect">
              <a:avLst>
                <a:gd name="adj" fmla="val 6565"/>
              </a:avLst>
            </a:prstGeom>
            <a:solidFill>
              <a:schemeClr val="bg1"/>
            </a:solidFill>
            <a:ln>
              <a:solidFill>
                <a:schemeClr val="accent2">
                  <a:lumMod val="75000"/>
                </a:schemeClr>
              </a:solidFill>
            </a:ln>
            <a:effectLst>
              <a:outerShdw blurRad="431800" dist="190500" dir="2700000" sx="98000" sy="98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8" name="组合 7">
              <a:extLst>
                <a:ext uri="{FF2B5EF4-FFF2-40B4-BE49-F238E27FC236}">
                  <a16:creationId xmlns:a16="http://schemas.microsoft.com/office/drawing/2014/main" id="{5AE1ECBB-8D58-93F7-1902-931CBA3C65D5}"/>
                </a:ext>
              </a:extLst>
            </p:cNvPr>
            <p:cNvGrpSpPr/>
            <p:nvPr/>
          </p:nvGrpSpPr>
          <p:grpSpPr>
            <a:xfrm>
              <a:off x="781542" y="1889145"/>
              <a:ext cx="533019" cy="393820"/>
              <a:chOff x="770353" y="1699460"/>
              <a:chExt cx="533019" cy="393820"/>
            </a:xfrm>
          </p:grpSpPr>
          <p:pic>
            <p:nvPicPr>
              <p:cNvPr id="9" name="图片 8" descr="手里拿着伞&#10;&#10;低可信度描述已自动生成">
                <a:extLst>
                  <a:ext uri="{FF2B5EF4-FFF2-40B4-BE49-F238E27FC236}">
                    <a16:creationId xmlns:a16="http://schemas.microsoft.com/office/drawing/2014/main" id="{263C3E94-42FC-2D1C-1FD6-B16E091B0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353" y="1699460"/>
                <a:ext cx="533019" cy="393820"/>
              </a:xfrm>
              <a:prstGeom prst="rect">
                <a:avLst/>
              </a:prstGeom>
            </p:spPr>
          </p:pic>
          <p:sp>
            <p:nvSpPr>
              <p:cNvPr id="10" name="文本框 9">
                <a:extLst>
                  <a:ext uri="{FF2B5EF4-FFF2-40B4-BE49-F238E27FC236}">
                    <a16:creationId xmlns:a16="http://schemas.microsoft.com/office/drawing/2014/main" id="{5FBE1E3E-D4F2-D2C4-71BA-505B31F873A0}"/>
                  </a:ext>
                </a:extLst>
              </p:cNvPr>
              <p:cNvSpPr txBox="1"/>
              <p:nvPr/>
            </p:nvSpPr>
            <p:spPr>
              <a:xfrm>
                <a:off x="784085" y="1755792"/>
                <a:ext cx="4838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AD77E">
                      <a:lumMod val="40000"/>
                      <a:lumOff val="60000"/>
                    </a:srgbClr>
                  </a:solidFill>
                  <a:effectLst/>
                  <a:uLnTx/>
                  <a:uFillTx/>
                  <a:latin typeface="思源宋体 CN Heavy"/>
                  <a:ea typeface="思源宋体 CN Heavy"/>
                  <a:cs typeface="+mn-cs"/>
                </a:endParaRPr>
              </a:p>
            </p:txBody>
          </p:sp>
        </p:grpSp>
      </p:grpSp>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4.1.1</a:t>
            </a:r>
            <a:r>
              <a:rPr lang="zh-CN" altLang="en-US" sz="3200" dirty="0">
                <a:solidFill>
                  <a:schemeClr val="tx1"/>
                </a:solidFill>
                <a:latin typeface="Microsoft YaHei" panose="020B0503020204020204" pitchFamily="34" charset="-122"/>
                <a:ea typeface="Microsoft YaHei" panose="020B0503020204020204" pitchFamily="34" charset="-122"/>
              </a:rPr>
              <a:t>政策支持对创新创业的重要性</a:t>
            </a:r>
          </a:p>
        </p:txBody>
      </p:sp>
      <p:sp>
        <p:nvSpPr>
          <p:cNvPr id="4" name="文本框 3">
            <a:extLst>
              <a:ext uri="{FF2B5EF4-FFF2-40B4-BE49-F238E27FC236}">
                <a16:creationId xmlns:a16="http://schemas.microsoft.com/office/drawing/2014/main" id="{159CA917-BFCE-5B79-9A49-FD07E3BC702B}"/>
              </a:ext>
            </a:extLst>
          </p:cNvPr>
          <p:cNvSpPr txBox="1"/>
          <p:nvPr/>
        </p:nvSpPr>
        <p:spPr>
          <a:xfrm>
            <a:off x="871965" y="1466387"/>
            <a:ext cx="10967355" cy="4769960"/>
          </a:xfrm>
          <a:prstGeom prst="rect">
            <a:avLst/>
          </a:prstGeom>
          <a:noFill/>
        </p:spPr>
        <p:txBody>
          <a:bodyPr wrap="square">
            <a:spAutoFit/>
          </a:bodyPr>
          <a:lstStyle/>
          <a:p>
            <a:pPr marR="179970" indent="457200">
              <a:lnSpc>
                <a:spcPct val="150000"/>
              </a:lnSpc>
              <a:spcBef>
                <a:spcPts val="300"/>
              </a:spcBef>
              <a:buNone/>
            </a:pPr>
            <a:r>
              <a:rPr lang="zh-CN" altLang="en-US" sz="2000" b="1" spc="-4" dirty="0">
                <a:solidFill>
                  <a:srgbClr val="231F20"/>
                </a:solidFill>
                <a:latin typeface="Microsoft YaHei" panose="020B0503020204020204" pitchFamily="34" charset="-122"/>
                <a:ea typeface="Microsoft YaHei" panose="020B0503020204020204" pitchFamily="34" charset="-122"/>
              </a:rPr>
              <a:t>高校毕业生富有想象力和激情，是创新创业的有生力量。</a:t>
            </a:r>
            <a:r>
              <a:rPr lang="zh-CN" altLang="en-US" sz="2000" spc="-4" dirty="0">
                <a:solidFill>
                  <a:srgbClr val="231F20"/>
                </a:solidFill>
                <a:latin typeface="Microsoft YaHei" panose="020B0503020204020204" pitchFamily="34" charset="-122"/>
                <a:ea typeface="Microsoft YaHei" panose="020B0503020204020204" pitchFamily="34" charset="-122"/>
              </a:rPr>
              <a:t>近年来，国家为了激发大学生的创新创业意愿，出台相关的优惠政策，提供创新创业咨询和服务，完善创新创业相关规章制度，大力推进创新创业，致力于为高校毕业生创新创业营造良好环境。</a:t>
            </a:r>
          </a:p>
          <a:p>
            <a:pPr marR="179970" indent="457200">
              <a:lnSpc>
                <a:spcPct val="150000"/>
              </a:lnSpc>
              <a:spcBef>
                <a:spcPts val="300"/>
              </a:spcBef>
              <a:buNone/>
            </a:pPr>
            <a:r>
              <a:rPr lang="zh-CN" altLang="en-US" sz="2000" b="1" spc="-4" dirty="0">
                <a:solidFill>
                  <a:srgbClr val="231F20"/>
                </a:solidFill>
                <a:latin typeface="Microsoft YaHei" panose="020B0503020204020204" pitchFamily="34" charset="-122"/>
                <a:ea typeface="Microsoft YaHei" panose="020B0503020204020204" pitchFamily="34" charset="-122"/>
              </a:rPr>
              <a:t>创新创业政策是政府以支持创建企业活动为核心，为激励本国或本地区经济主体的创业精神，提高创新创业活动水平而采取的一系列政策措施。</a:t>
            </a:r>
            <a:endParaRPr lang="en-US" altLang="zh-CN" sz="2000" spc="-4" dirty="0">
              <a:solidFill>
                <a:srgbClr val="231F20"/>
              </a:solidFill>
              <a:latin typeface="Microsoft YaHei" panose="020B0503020204020204" pitchFamily="34" charset="-122"/>
              <a:ea typeface="Microsoft YaHei" panose="020B0503020204020204" pitchFamily="34" charset="-122"/>
            </a:endParaRPr>
          </a:p>
          <a:p>
            <a:pPr marR="179970" indent="457200">
              <a:lnSpc>
                <a:spcPct val="150000"/>
              </a:lnSpc>
              <a:spcBef>
                <a:spcPts val="300"/>
              </a:spcBef>
              <a:buNone/>
            </a:pPr>
            <a:r>
              <a:rPr lang="zh-CN" altLang="en-US" sz="2000" b="1" spc="-4" dirty="0">
                <a:solidFill>
                  <a:srgbClr val="231F20"/>
                </a:solidFill>
                <a:latin typeface="Microsoft YaHei" panose="020B0503020204020204" pitchFamily="34" charset="-122"/>
                <a:ea typeface="Microsoft YaHei" panose="020B0503020204020204" pitchFamily="34" charset="-122"/>
              </a:rPr>
              <a:t>在政府的政策驱动下，高校可以通过营造高校的创造性氛围、激发大学生的创新创业思路、开设创新创业课程等方式培养大学生创新创业所需的社会技能和领导力，通过支持建立多学科协同的大学生创新创业团队等方式，提升大学生的创新创业意愿。</a:t>
            </a:r>
          </a:p>
          <a:p>
            <a:pPr marR="179970" indent="457200">
              <a:lnSpc>
                <a:spcPct val="150000"/>
              </a:lnSpc>
              <a:spcBef>
                <a:spcPts val="300"/>
              </a:spcBef>
              <a:buNone/>
            </a:pPr>
            <a:r>
              <a:rPr lang="zh-CN" altLang="en-US" sz="2000" spc="-4" dirty="0">
                <a:solidFill>
                  <a:srgbClr val="231F20"/>
                </a:solidFill>
                <a:latin typeface="Microsoft YaHei" panose="020B0503020204020204" pitchFamily="34" charset="-122"/>
                <a:ea typeface="Microsoft YaHei" panose="020B0503020204020204" pitchFamily="34" charset="-122"/>
              </a:rPr>
              <a:t>创新创业政策有利于大学生明确创新创业方向、增强创新创业收益预期的确定性、强化创新创业动机、形成开放有序的创新创业回路、提升创新创业的绩效。</a:t>
            </a:r>
          </a:p>
        </p:txBody>
      </p:sp>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49923-65D5-D1C0-4021-0BE59CD9D90A}"/>
            </a:ext>
          </a:extLst>
        </p:cNvPr>
        <p:cNvGrpSpPr/>
        <p:nvPr/>
      </p:nvGrpSpPr>
      <p:grpSpPr>
        <a:xfrm>
          <a:off x="0" y="0"/>
          <a:ext cx="0" cy="0"/>
          <a:chOff x="0" y="0"/>
          <a:chExt cx="0" cy="0"/>
        </a:xfrm>
      </p:grpSpPr>
      <p:pic>
        <p:nvPicPr>
          <p:cNvPr id="1026" name="Picture 2" descr="企业所得税的税收优惠怎么才能叠加享受？速看！-企业税务-捷税宝">
            <a:extLst>
              <a:ext uri="{FF2B5EF4-FFF2-40B4-BE49-F238E27FC236}">
                <a16:creationId xmlns:a16="http://schemas.microsoft.com/office/drawing/2014/main" id="{FFB63F92-5FA3-6F5F-6EC0-5DA2CAF3E2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5563" y="2374033"/>
            <a:ext cx="4366437" cy="36416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id="{D2A502EB-99C9-2359-2143-E7D7320E8F3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4.1.2</a:t>
            </a:r>
            <a:r>
              <a:rPr lang="zh-CN" altLang="en-US" sz="3200" dirty="0">
                <a:solidFill>
                  <a:schemeClr val="tx1"/>
                </a:solidFill>
                <a:latin typeface="Microsoft YaHei" panose="020B0503020204020204" pitchFamily="34" charset="-122"/>
                <a:ea typeface="Microsoft YaHei" panose="020B0503020204020204" pitchFamily="34" charset="-122"/>
              </a:rPr>
              <a:t>了解大学生创新创业优惠政策</a:t>
            </a:r>
          </a:p>
        </p:txBody>
      </p:sp>
      <p:sp>
        <p:nvSpPr>
          <p:cNvPr id="124" name="文本框 123">
            <a:extLst>
              <a:ext uri="{FF2B5EF4-FFF2-40B4-BE49-F238E27FC236}">
                <a16:creationId xmlns:a16="http://schemas.microsoft.com/office/drawing/2014/main" id="{B294BCAA-3CEC-83CF-5533-F947859A2A7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税收优惠政策</a:t>
            </a:r>
          </a:p>
        </p:txBody>
      </p:sp>
      <p:grpSp>
        <p:nvGrpSpPr>
          <p:cNvPr id="27" name="组合 26">
            <a:extLst>
              <a:ext uri="{FF2B5EF4-FFF2-40B4-BE49-F238E27FC236}">
                <a16:creationId xmlns:a16="http://schemas.microsoft.com/office/drawing/2014/main" id="{78F03629-7754-ACEF-DA3A-E17DC6417526}"/>
              </a:ext>
            </a:extLst>
          </p:cNvPr>
          <p:cNvGrpSpPr/>
          <p:nvPr/>
        </p:nvGrpSpPr>
        <p:grpSpPr>
          <a:xfrm>
            <a:off x="542901" y="1989841"/>
            <a:ext cx="7707963" cy="4274520"/>
            <a:chOff x="288756" y="1826923"/>
            <a:chExt cx="5677811" cy="4274520"/>
          </a:xfrm>
        </p:grpSpPr>
        <p:sp>
          <p:nvSpPr>
            <p:cNvPr id="5" name="矩形 4">
              <a:extLst>
                <a:ext uri="{FF2B5EF4-FFF2-40B4-BE49-F238E27FC236}">
                  <a16:creationId xmlns:a16="http://schemas.microsoft.com/office/drawing/2014/main" id="{BC951273-EF22-AB18-1037-E0BAE13E01E0}"/>
                </a:ext>
              </a:extLst>
            </p:cNvPr>
            <p:cNvSpPr/>
            <p:nvPr/>
          </p:nvSpPr>
          <p:spPr>
            <a:xfrm>
              <a:off x="288757" y="1826923"/>
              <a:ext cx="5677810" cy="900112"/>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000" b="1" dirty="0">
                  <a:solidFill>
                    <a:schemeClr val="tx1"/>
                  </a:solidFill>
                  <a:latin typeface="Microsoft YaHei" panose="020B0503020204020204" pitchFamily="34" charset="-122"/>
                  <a:ea typeface="Microsoft YaHei" panose="020B0503020204020204" pitchFamily="34" charset="-122"/>
                </a:rPr>
                <a:t>首先，税务部门关注重点人群，让创业就业底气更足。</a:t>
              </a:r>
            </a:p>
          </p:txBody>
        </p:sp>
        <p:sp>
          <p:nvSpPr>
            <p:cNvPr id="10" name="矩形 9">
              <a:extLst>
                <a:ext uri="{FF2B5EF4-FFF2-40B4-BE49-F238E27FC236}">
                  <a16:creationId xmlns:a16="http://schemas.microsoft.com/office/drawing/2014/main" id="{F6AB2092-AF76-CB62-A3F0-E6039C281292}"/>
                </a:ext>
              </a:extLst>
            </p:cNvPr>
            <p:cNvSpPr/>
            <p:nvPr/>
          </p:nvSpPr>
          <p:spPr>
            <a:xfrm>
              <a:off x="288757" y="2949646"/>
              <a:ext cx="5677810" cy="900112"/>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l"/>
              <a:r>
                <a:rPr lang="zh-CN" altLang="en-US" sz="2000" b="1" dirty="0">
                  <a:solidFill>
                    <a:schemeClr val="tx1"/>
                  </a:solidFill>
                  <a:latin typeface="Microsoft YaHei" panose="020B0503020204020204" pitchFamily="34" charset="-122"/>
                  <a:ea typeface="Microsoft YaHei" panose="020B0503020204020204" pitchFamily="34" charset="-122"/>
                </a:rPr>
                <a:t>其次，研发费用加计扣除政策等专项优惠政策的出台激励企业加大研发投入、推动技术进步。</a:t>
              </a:r>
            </a:p>
          </p:txBody>
        </p:sp>
        <p:sp>
          <p:nvSpPr>
            <p:cNvPr id="3" name="矩形 2">
              <a:extLst>
                <a:ext uri="{FF2B5EF4-FFF2-40B4-BE49-F238E27FC236}">
                  <a16:creationId xmlns:a16="http://schemas.microsoft.com/office/drawing/2014/main" id="{E22DBDFD-E2AF-8101-C6EB-25EA8345AD28}"/>
                </a:ext>
              </a:extLst>
            </p:cNvPr>
            <p:cNvSpPr/>
            <p:nvPr/>
          </p:nvSpPr>
          <p:spPr>
            <a:xfrm>
              <a:off x="288756" y="4072369"/>
              <a:ext cx="5677810" cy="2029074"/>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t"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50000"/>
                </a:lnSpc>
                <a:buNone/>
              </a:pPr>
              <a:r>
                <a:rPr lang="zh-CN" altLang="en-US" sz="2000" b="1" dirty="0">
                  <a:solidFill>
                    <a:schemeClr val="tx1"/>
                  </a:solidFill>
                  <a:effectLst/>
                  <a:latin typeface="Microsoft YaHei" panose="020B0503020204020204" pitchFamily="34" charset="-122"/>
                  <a:ea typeface="Microsoft YaHei" panose="020B0503020204020204" pitchFamily="34" charset="-122"/>
                </a:rPr>
                <a:t>最后，税务部门搭建拓宽企业供需对接渠道，进一步优化银税信用信息共享方式，帮助民营企业通过“银税互动”机制获得融资支持，制定</a:t>
              </a:r>
              <a:r>
                <a:rPr lang="en-US" altLang="zh-CN" sz="2000" b="1" dirty="0">
                  <a:solidFill>
                    <a:schemeClr val="tx1"/>
                  </a:solidFill>
                  <a:effectLst/>
                  <a:latin typeface="Microsoft YaHei" panose="020B0503020204020204" pitchFamily="34" charset="-122"/>
                  <a:ea typeface="Microsoft YaHei" panose="020B0503020204020204" pitchFamily="34" charset="-122"/>
                </a:rPr>
                <a:t>《</a:t>
              </a:r>
              <a:r>
                <a:rPr lang="zh-CN" altLang="en-US" sz="2000" b="1" dirty="0">
                  <a:solidFill>
                    <a:schemeClr val="tx1"/>
                  </a:solidFill>
                  <a:effectLst/>
                  <a:latin typeface="Microsoft YaHei" panose="020B0503020204020204" pitchFamily="34" charset="-122"/>
                  <a:ea typeface="Microsoft YaHei" panose="020B0503020204020204" pitchFamily="34" charset="-122"/>
                </a:rPr>
                <a:t>税费政策精准推送工作规范</a:t>
              </a:r>
              <a:r>
                <a:rPr lang="en-US" altLang="zh-CN" sz="2000" b="1" dirty="0">
                  <a:solidFill>
                    <a:schemeClr val="tx1"/>
                  </a:solidFill>
                  <a:effectLst/>
                  <a:latin typeface="Microsoft YaHei" panose="020B0503020204020204" pitchFamily="34" charset="-122"/>
                  <a:ea typeface="Microsoft YaHei" panose="020B0503020204020204" pitchFamily="34" charset="-122"/>
                </a:rPr>
                <a:t>》</a:t>
              </a:r>
              <a:r>
                <a:rPr lang="zh-CN" altLang="en-US" sz="2000" b="1" dirty="0">
                  <a:solidFill>
                    <a:schemeClr val="tx1"/>
                  </a:solidFill>
                  <a:effectLst/>
                  <a:latin typeface="Microsoft YaHei" panose="020B0503020204020204" pitchFamily="34" charset="-122"/>
                  <a:ea typeface="Microsoft YaHei" panose="020B0503020204020204" pitchFamily="34" charset="-122"/>
                </a:rPr>
                <a:t>，助力中小企业数字化转型以进一步降低中小企业制度性交易成本等。</a:t>
              </a:r>
            </a:p>
          </p:txBody>
        </p:sp>
      </p:grpSp>
    </p:spTree>
    <p:extLst>
      <p:ext uri="{BB962C8B-B14F-4D97-AF65-F5344CB8AC3E}">
        <p14:creationId xmlns:p14="http://schemas.microsoft.com/office/powerpoint/2010/main" val="4094514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ACA45-EA76-8430-3B01-B3A6EEBFAEE7}"/>
            </a:ext>
          </a:extLst>
        </p:cNvPr>
        <p:cNvGrpSpPr/>
        <p:nvPr/>
      </p:nvGrpSpPr>
      <p:grpSpPr>
        <a:xfrm>
          <a:off x="0" y="0"/>
          <a:ext cx="0" cy="0"/>
          <a:chOff x="0" y="0"/>
          <a:chExt cx="0" cy="0"/>
        </a:xfrm>
      </p:grpSpPr>
      <p:pic>
        <p:nvPicPr>
          <p:cNvPr id="2050" name="Picture 2" descr="公司注册最新政策解读，这5个方面要注意_园区云招商-产业园区招商信息门户网站">
            <a:extLst>
              <a:ext uri="{FF2B5EF4-FFF2-40B4-BE49-F238E27FC236}">
                <a16:creationId xmlns:a16="http://schemas.microsoft.com/office/drawing/2014/main" id="{7193A405-F324-314C-1569-F3D2522A71CE}"/>
              </a:ext>
            </a:extLst>
          </p:cNvPr>
          <p:cNvPicPr>
            <a:picLocks noChangeAspect="1" noChangeArrowheads="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8935453" y="5379013"/>
            <a:ext cx="2306052" cy="14789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id="{321ECF36-8BE7-4ACC-1B00-BDB32304B31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4.1.2</a:t>
            </a:r>
            <a:r>
              <a:rPr lang="zh-CN" altLang="en-US" sz="3200" dirty="0">
                <a:solidFill>
                  <a:schemeClr val="tx1"/>
                </a:solidFill>
                <a:latin typeface="Microsoft YaHei" panose="020B0503020204020204" pitchFamily="34" charset="-122"/>
                <a:ea typeface="Microsoft YaHei" panose="020B0503020204020204" pitchFamily="34" charset="-122"/>
              </a:rPr>
              <a:t>了解大学生创新创业优惠政策</a:t>
            </a:r>
          </a:p>
        </p:txBody>
      </p:sp>
      <p:sp>
        <p:nvSpPr>
          <p:cNvPr id="124" name="文本框 123">
            <a:extLst>
              <a:ext uri="{FF2B5EF4-FFF2-40B4-BE49-F238E27FC236}">
                <a16:creationId xmlns:a16="http://schemas.microsoft.com/office/drawing/2014/main" id="{DDD06CFC-673F-19BD-B31E-13726571DF0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企业注册登记优惠政策</a:t>
            </a:r>
          </a:p>
        </p:txBody>
      </p:sp>
      <p:sp>
        <p:nvSpPr>
          <p:cNvPr id="6" name="文本框 5">
            <a:extLst>
              <a:ext uri="{FF2B5EF4-FFF2-40B4-BE49-F238E27FC236}">
                <a16:creationId xmlns:a16="http://schemas.microsoft.com/office/drawing/2014/main" id="{11E3BA39-03EB-46EC-61DA-A1F47D95ABCC}"/>
              </a:ext>
            </a:extLst>
          </p:cNvPr>
          <p:cNvSpPr txBox="1"/>
          <p:nvPr/>
        </p:nvSpPr>
        <p:spPr>
          <a:xfrm>
            <a:off x="401053" y="1774965"/>
            <a:ext cx="11790947" cy="4654544"/>
          </a:xfrm>
          <a:prstGeom prst="rect">
            <a:avLst/>
          </a:prstGeom>
          <a:solidFill>
            <a:schemeClr val="bg1">
              <a:alpha val="53025"/>
            </a:schemeClr>
          </a:solidFill>
        </p:spPr>
        <p:txBody>
          <a:bodyPr wrap="square">
            <a:spAutoFit/>
          </a:bodyPr>
          <a:lstStyle/>
          <a:p>
            <a:pPr marR="5908" indent="457200">
              <a:lnSpc>
                <a:spcPct val="150000"/>
              </a:lnSpc>
              <a:buNone/>
            </a:pPr>
            <a:r>
              <a:rPr lang="en-US" altLang="zh-CN" sz="2000" dirty="0">
                <a:latin typeface="Microsoft YaHei" panose="020B0503020204020204" pitchFamily="34" charset="-122"/>
                <a:ea typeface="Microsoft YaHei" panose="020B0503020204020204" pitchFamily="34" charset="-122"/>
              </a:rPr>
              <a:t>2022</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月</a:t>
            </a:r>
            <a:r>
              <a:rPr lang="en-US" altLang="zh-CN" sz="2000" dirty="0">
                <a:latin typeface="Microsoft YaHei" panose="020B0503020204020204" pitchFamily="34" charset="-122"/>
                <a:ea typeface="Microsoft YaHei" panose="020B0503020204020204" pitchFamily="34" charset="-122"/>
              </a:rPr>
              <a:t>8</a:t>
            </a:r>
            <a:r>
              <a:rPr lang="zh-CN" altLang="en-US" sz="2000" dirty="0">
                <a:latin typeface="Microsoft YaHei" panose="020B0503020204020204" pitchFamily="34" charset="-122"/>
                <a:ea typeface="Microsoft YaHei" panose="020B0503020204020204" pitchFamily="34" charset="-122"/>
              </a:rPr>
              <a:t>日，国家发展改革委等部门发布</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关于深入实施创业带动就业示范行动力促高校毕业生创业就业的通知</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建立扶持高校毕业生创业就业普惠政策清单</a:t>
            </a:r>
            <a:r>
              <a:rPr lang="zh-CN" altLang="en-US" sz="2000" dirty="0">
                <a:latin typeface="Microsoft YaHei" panose="020B0503020204020204" pitchFamily="34" charset="-122"/>
                <a:ea typeface="Microsoft YaHei" panose="020B0503020204020204" pitchFamily="34" charset="-122"/>
              </a:rPr>
              <a:t>。</a:t>
            </a:r>
          </a:p>
          <a:p>
            <a:pPr marR="5908" indent="457200">
              <a:lnSpc>
                <a:spcPct val="150000"/>
              </a:lnSpc>
              <a:buNone/>
            </a:pPr>
            <a:r>
              <a:rPr lang="zh-CN" altLang="en-US" sz="2000" b="1" dirty="0">
                <a:latin typeface="Microsoft YaHei" panose="020B0503020204020204" pitchFamily="34" charset="-122"/>
                <a:ea typeface="Microsoft YaHei" panose="020B0503020204020204" pitchFamily="34" charset="-122"/>
              </a:rPr>
              <a:t>清单指出</a:t>
            </a:r>
            <a:r>
              <a:rPr lang="zh-CN" altLang="en-US" sz="2000" dirty="0">
                <a:latin typeface="Microsoft YaHei" panose="020B0503020204020204" pitchFamily="34" charset="-122"/>
                <a:ea typeface="Microsoft YaHei" panose="020B0503020204020204" pitchFamily="34" charset="-122"/>
              </a:rPr>
              <a:t>高校毕业生从事个体经营的，自办理个体工商户登记当月起，在</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年（</a:t>
            </a:r>
            <a:r>
              <a:rPr lang="en-US" altLang="zh-CN" sz="2000" dirty="0">
                <a:latin typeface="Microsoft YaHei" panose="020B0503020204020204" pitchFamily="34" charset="-122"/>
                <a:ea typeface="Microsoft YaHei" panose="020B0503020204020204" pitchFamily="34" charset="-122"/>
              </a:rPr>
              <a:t>36</a:t>
            </a:r>
            <a:r>
              <a:rPr lang="zh-CN" altLang="en-US" sz="2000" dirty="0">
                <a:latin typeface="Microsoft YaHei" panose="020B0503020204020204" pitchFamily="34" charset="-122"/>
                <a:ea typeface="Microsoft YaHei" panose="020B0503020204020204" pitchFamily="34" charset="-122"/>
              </a:rPr>
              <a:t>个月）内按每户每年</a:t>
            </a:r>
            <a:r>
              <a:rPr lang="en-US" altLang="zh-CN" sz="2000" dirty="0">
                <a:latin typeface="Microsoft YaHei" panose="020B0503020204020204" pitchFamily="34" charset="-122"/>
                <a:ea typeface="Microsoft YaHei" panose="020B0503020204020204" pitchFamily="34" charset="-122"/>
              </a:rPr>
              <a:t>12000</a:t>
            </a:r>
            <a:r>
              <a:rPr lang="zh-CN" altLang="en-US" sz="2000" dirty="0">
                <a:latin typeface="Microsoft YaHei" panose="020B0503020204020204" pitchFamily="34" charset="-122"/>
                <a:ea typeface="Microsoft YaHei" panose="020B0503020204020204" pitchFamily="34" charset="-122"/>
              </a:rPr>
              <a:t>元为限额依次扣减其当年实际应缴纳的增值税、城市维护建设税、教育费附加、地方教育附加和个人所得税。限额标准最高可上浮</a:t>
            </a:r>
            <a:r>
              <a:rPr lang="en-US" altLang="zh-CN" sz="2000" dirty="0">
                <a:latin typeface="Microsoft YaHei" panose="020B0503020204020204" pitchFamily="34" charset="-122"/>
                <a:ea typeface="Microsoft YaHei" panose="020B0503020204020204" pitchFamily="34" charset="-122"/>
              </a:rPr>
              <a:t>20%</a:t>
            </a:r>
            <a:r>
              <a:rPr lang="zh-CN" altLang="en-US" sz="2000" dirty="0">
                <a:latin typeface="Microsoft YaHei" panose="020B0503020204020204" pitchFamily="34" charset="-122"/>
                <a:ea typeface="Microsoft YaHei" panose="020B0503020204020204" pitchFamily="34" charset="-122"/>
              </a:rPr>
              <a:t>，各省、自治区、直辖市人民政府可根据本地区实际情况在此幅度内确定具体限额标准。清单鼓励企业吸纳高校毕业生，为高校毕业生提供更多施展才华的机会。</a:t>
            </a:r>
            <a:endParaRPr lang="en-US" altLang="zh-CN" sz="2000" dirty="0">
              <a:latin typeface="Microsoft YaHei" panose="020B0503020204020204" pitchFamily="34" charset="-122"/>
              <a:ea typeface="Microsoft YaHei" panose="020B0503020204020204" pitchFamily="34" charset="-122"/>
            </a:endParaRPr>
          </a:p>
          <a:p>
            <a:pPr marR="5908" indent="457200">
              <a:lnSpc>
                <a:spcPct val="150000"/>
              </a:lnSpc>
              <a:buNone/>
            </a:pPr>
            <a:r>
              <a:rPr lang="zh-CN" altLang="en-US" sz="2000" dirty="0">
                <a:latin typeface="Microsoft YaHei" panose="020B0503020204020204" pitchFamily="34" charset="-122"/>
                <a:ea typeface="Microsoft YaHei" panose="020B0503020204020204" pitchFamily="34" charset="-122"/>
              </a:rPr>
              <a:t>大学生创办企业在注册登记方面还可享受政策便利，如不以户籍证明和创业培训合格证为大学生创新创业申请小额担保贷款的前置性条件；除法律法规规定注册资本实行实缴的行业外，不以提交和审查验资报告作为办理公司登记的条件；进一步优化注册资本登记制度，放宽住所（经营场所）登记条件，允许“一照多址”“一址多照”“住改商”。</a:t>
            </a:r>
          </a:p>
        </p:txBody>
      </p:sp>
    </p:spTree>
    <p:extLst>
      <p:ext uri="{BB962C8B-B14F-4D97-AF65-F5344CB8AC3E}">
        <p14:creationId xmlns:p14="http://schemas.microsoft.com/office/powerpoint/2010/main" val="27406437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1570</TotalTime>
  <Words>4420</Words>
  <Application>Microsoft Macintosh PowerPoint</Application>
  <PresentationFormat>宽屏</PresentationFormat>
  <Paragraphs>246</Paragraphs>
  <Slides>32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32</vt:i4>
      </vt:variant>
    </vt:vector>
  </HeadingPairs>
  <TitlesOfParts>
    <vt:vector size="38" baseType="lpstr">
      <vt:lpstr>思源宋体 CN Heavy</vt:lpstr>
      <vt:lpstr>Microsoft YaHei</vt:lpstr>
      <vt:lpstr>Roboto Regular</vt:lpstr>
      <vt:lpstr>Arial</vt:lpstr>
      <vt:lpstr>Times New Roman</vt:lpstr>
      <vt:lpstr>Designed by OfficePLUS</vt:lpstr>
      <vt:lpstr>项目4 大学生创新创业相关政策解读</vt:lpstr>
      <vt:lpstr>PowerPoint 演示文稿</vt:lpstr>
      <vt:lpstr>项目概述</vt:lpstr>
      <vt:lpstr>学习目标</vt:lpstr>
      <vt:lpstr>创业快讯</vt:lpstr>
      <vt:lpstr>4.1 大学生创新创业的基本优惠政策</vt:lpstr>
      <vt:lpstr>4.1.1政策支持对创新创业的重要性</vt:lpstr>
      <vt:lpstr>4.1.2了解大学生创新创业优惠政策</vt:lpstr>
      <vt:lpstr>4.1.2了解大学生创新创业优惠政策</vt:lpstr>
      <vt:lpstr>4.1.2了解大学生创新创业优惠政策</vt:lpstr>
      <vt:lpstr>4.1.2了解大学生创新创业优惠政策</vt:lpstr>
      <vt:lpstr>知识拓展</vt:lpstr>
      <vt:lpstr>实践案例</vt:lpstr>
      <vt:lpstr>实践案例</vt:lpstr>
      <vt:lpstr>实践活动</vt:lpstr>
      <vt:lpstr>实践活动</vt:lpstr>
      <vt:lpstr>4.2 大学生运用政策创新创业的方法</vt:lpstr>
      <vt:lpstr>4.2.1了解创新创业政策的渠道</vt:lpstr>
      <vt:lpstr>4.2.1了解创新创业政策的渠道</vt:lpstr>
      <vt:lpstr>课堂演练</vt:lpstr>
      <vt:lpstr>4.2.2运用政策创新创业的方法</vt:lpstr>
      <vt:lpstr>4.2.2运用政策创新创业的方法</vt:lpstr>
      <vt:lpstr>4.2.2运用政策创新创业的方法</vt:lpstr>
      <vt:lpstr>课后思考</vt:lpstr>
      <vt:lpstr>实践案例</vt:lpstr>
      <vt:lpstr>实践案例</vt:lpstr>
      <vt:lpstr>实践活动</vt:lpstr>
      <vt:lpstr>实践活动</vt:lpstr>
      <vt:lpstr>实践活动</vt:lpstr>
      <vt:lpstr>实践活动</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Mo a perdu Forget.</cp:lastModifiedBy>
  <cp:revision>364</cp:revision>
  <cp:lastPrinted>2024-05-16T16:00:00Z</cp:lastPrinted>
  <dcterms:created xsi:type="dcterms:W3CDTF">2024-05-16T16:00:00Z</dcterms:created>
  <dcterms:modified xsi:type="dcterms:W3CDTF">2025-03-15T11:12:16Z</dcterms:modified>
</cp:coreProperties>
</file>