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318" r:id="rId4"/>
    <p:sldId id="319" r:id="rId5"/>
    <p:sldId id="320" r:id="rId6"/>
    <p:sldId id="258" r:id="rId7"/>
    <p:sldId id="308" r:id="rId8"/>
    <p:sldId id="354" r:id="rId9"/>
    <p:sldId id="355" r:id="rId10"/>
    <p:sldId id="356" r:id="rId11"/>
    <p:sldId id="357" r:id="rId12"/>
    <p:sldId id="344" r:id="rId13"/>
    <p:sldId id="311" r:id="rId14"/>
    <p:sldId id="312" r:id="rId15"/>
    <p:sldId id="359" r:id="rId16"/>
    <p:sldId id="358" r:id="rId17"/>
    <p:sldId id="331" r:id="rId18"/>
    <p:sldId id="346" r:id="rId19"/>
    <p:sldId id="360" r:id="rId20"/>
    <p:sldId id="361" r:id="rId21"/>
    <p:sldId id="362" r:id="rId22"/>
    <p:sldId id="347" r:id="rId23"/>
    <p:sldId id="363" r:id="rId24"/>
    <p:sldId id="364" r:id="rId25"/>
    <p:sldId id="365" r:id="rId26"/>
    <p:sldId id="348" r:id="rId27"/>
    <p:sldId id="366" r:id="rId28"/>
    <p:sldId id="367" r:id="rId29"/>
    <p:sldId id="368" r:id="rId30"/>
    <p:sldId id="352" r:id="rId31"/>
    <p:sldId id="370" r:id="rId32"/>
    <p:sldId id="371" r:id="rId33"/>
    <p:sldId id="372" r:id="rId34"/>
    <p:sldId id="337" r:id="rId35"/>
    <p:sldId id="317" r:id="rId36"/>
    <p:sldId id="373" r:id="rId37"/>
    <p:sldId id="330" r:id="rId38"/>
    <p:sldId id="341" r:id="rId39"/>
    <p:sldId id="374" r:id="rId40"/>
    <p:sldId id="375" r:id="rId41"/>
    <p:sldId id="376" r:id="rId42"/>
    <p:sldId id="351" r:id="rId43"/>
    <p:sldId id="377" r:id="rId44"/>
    <p:sldId id="349" r:id="rId45"/>
    <p:sldId id="378" r:id="rId46"/>
    <p:sldId id="379" r:id="rId47"/>
    <p:sldId id="380" r:id="rId48"/>
    <p:sldId id="334" r:id="rId49"/>
    <p:sldId id="353" r:id="rId50"/>
    <p:sldId id="381" r:id="rId51"/>
    <p:sldId id="382" r:id="rId52"/>
    <p:sldId id="383" r:id="rId53"/>
    <p:sldId id="385" r:id="rId54"/>
    <p:sldId id="386" r:id="rId55"/>
    <p:sldId id="316" r:id="rId56"/>
    <p:sldId id="387" r:id="rId57"/>
    <p:sldId id="391" r:id="rId58"/>
    <p:sldId id="390" r:id="rId59"/>
    <p:sldId id="278" r:id="rId60"/>
  </p:sldIdLst>
  <p:sldSz cx="12192000" cy="6858000"/>
  <p:notesSz cx="6858000" cy="9144000"/>
  <p:custDataLst>
    <p:tags r:id="rId6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C353"/>
    <a:srgbClr val="FAE7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3" autoAdjust="0"/>
    <p:restoredTop sz="86483" autoAdjust="0"/>
  </p:normalViewPr>
  <p:slideViewPr>
    <p:cSldViewPr snapToGrid="0" showGuides="1">
      <p:cViewPr varScale="1">
        <p:scale>
          <a:sx n="120" d="100"/>
          <a:sy n="120" d="100"/>
        </p:scale>
        <p:origin x="480" y="1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tags" Target="tags/tag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r>
              <a:rPr lang="zh-CN" altLang="en-US" sz="2000" b="1" dirty="0"/>
              <a:t>创业失败的十大原因</a:t>
            </a:r>
            <a:endParaRPr lang="en-US" altLang="zh-CN" sz="2000" b="1" dirty="0"/>
          </a:p>
        </c:rich>
      </c:tx>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endParaRPr lang="en-US" altLang="zh-CN"/>
        </a:p>
      </c:txPr>
    </c:title>
    <c:autoTitleDeleted val="0"/>
    <c:plotArea>
      <c:layout>
        <c:manualLayout>
          <c:layoutTarget val="inner"/>
          <c:xMode val="edge"/>
          <c:yMode val="edge"/>
          <c:x val="0.17616838861528863"/>
          <c:y val="0.15348557341933583"/>
          <c:w val="0.81062632927186618"/>
          <c:h val="0.84651442658066411"/>
        </c:manualLayout>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产品过时</c:v>
                </c:pt>
                <c:pt idx="1">
                  <c:v>市场不好</c:v>
                </c:pt>
                <c:pt idx="2">
                  <c:v>忽视消费者</c:v>
                </c:pt>
                <c:pt idx="3">
                  <c:v>产品不好</c:v>
                </c:pt>
                <c:pt idx="4">
                  <c:v>商业模式匮乏</c:v>
                </c:pt>
                <c:pt idx="5">
                  <c:v>成本太高</c:v>
                </c:pt>
                <c:pt idx="6">
                  <c:v>竞争过度</c:v>
                </c:pt>
                <c:pt idx="7">
                  <c:v>团队问题</c:v>
                </c:pt>
                <c:pt idx="8">
                  <c:v>现金流断裂</c:v>
                </c:pt>
                <c:pt idx="9">
                  <c:v>没有市场需求</c:v>
                </c:pt>
              </c:strCache>
            </c:strRef>
          </c:cat>
          <c:val>
            <c:numRef>
              <c:f>Sheet1!$B$2:$B$11</c:f>
              <c:numCache>
                <c:formatCode>0%</c:formatCode>
                <c:ptCount val="10"/>
                <c:pt idx="0">
                  <c:v>0.13</c:v>
                </c:pt>
                <c:pt idx="1">
                  <c:v>0.14000000000000001</c:v>
                </c:pt>
                <c:pt idx="2">
                  <c:v>0.14000000000000001</c:v>
                </c:pt>
                <c:pt idx="3">
                  <c:v>0.17</c:v>
                </c:pt>
                <c:pt idx="4">
                  <c:v>0.17</c:v>
                </c:pt>
                <c:pt idx="5">
                  <c:v>0.18</c:v>
                </c:pt>
                <c:pt idx="6">
                  <c:v>0.19</c:v>
                </c:pt>
                <c:pt idx="7">
                  <c:v>0.23</c:v>
                </c:pt>
                <c:pt idx="8">
                  <c:v>0.28999999999999998</c:v>
                </c:pt>
                <c:pt idx="9">
                  <c:v>0.42</c:v>
                </c:pt>
              </c:numCache>
            </c:numRef>
          </c:val>
          <c:extLst>
            <c:ext xmlns:c16="http://schemas.microsoft.com/office/drawing/2014/chart" uri="{C3380CC4-5D6E-409C-BE32-E72D297353CC}">
              <c16:uniqueId val="{00000000-4AA7-2B45-B473-2CA09897F617}"/>
            </c:ext>
          </c:extLst>
        </c:ser>
        <c:dLbls>
          <c:showLegendKey val="0"/>
          <c:showVal val="0"/>
          <c:showCatName val="0"/>
          <c:showSerName val="0"/>
          <c:showPercent val="0"/>
          <c:showBubbleSize val="0"/>
        </c:dLbls>
        <c:gapWidth val="82"/>
        <c:axId val="1074693999"/>
        <c:axId val="1074695711"/>
      </c:barChart>
      <c:catAx>
        <c:axId val="1074693999"/>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endParaRPr lang="zh-CN"/>
          </a:p>
        </c:txPr>
        <c:crossAx val="1074695711"/>
        <c:crosses val="autoZero"/>
        <c:auto val="1"/>
        <c:lblAlgn val="ctr"/>
        <c:lblOffset val="100"/>
        <c:noMultiLvlLbl val="0"/>
      </c:catAx>
      <c:valAx>
        <c:axId val="1074695711"/>
        <c:scaling>
          <c:orientation val="minMax"/>
        </c:scaling>
        <c:delete val="1"/>
        <c:axPos val="b"/>
        <c:majorGridlines>
          <c:spPr>
            <a:ln w="3175" cap="flat" cmpd="sng" algn="ctr">
              <a:solidFill>
                <a:schemeClr val="tx1">
                  <a:lumMod val="15000"/>
                  <a:lumOff val="85000"/>
                </a:schemeClr>
              </a:solidFill>
              <a:round/>
            </a:ln>
            <a:effectLst/>
          </c:spPr>
        </c:majorGridlines>
        <c:numFmt formatCode="0%" sourceLinked="1"/>
        <c:majorTickMark val="none"/>
        <c:minorTickMark val="none"/>
        <c:tickLblPos val="nextTo"/>
        <c:crossAx val="107469399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flip="none" rotWithShape="1">
          <a:gsLst>
            <a:gs pos="88000">
              <a:schemeClr val="accent1">
                <a:lumMod val="20000"/>
                <a:lumOff val="80000"/>
              </a:schemeClr>
            </a:gs>
            <a:gs pos="0">
              <a:schemeClr val="accent1">
                <a:lumMod val="20000"/>
                <a:lumOff val="80000"/>
              </a:schemeClr>
            </a:gs>
            <a:gs pos="24000">
              <a:schemeClr val="bg1"/>
            </a:gs>
          </a:gsLst>
          <a:lin ang="8100000" scaled="1"/>
          <a:tileRect/>
        </a:gradFill>
        <a:effectLst/>
      </p:bgPr>
    </p:bg>
    <p:spTree>
      <p:nvGrpSpPr>
        <p:cNvPr id="1" name=""/>
        <p:cNvGrpSpPr/>
        <p:nvPr/>
      </p:nvGrpSpPr>
      <p:grpSpPr>
        <a:xfrm>
          <a:off x="0" y="0"/>
          <a:ext cx="0" cy="0"/>
          <a:chOff x="0" y="0"/>
          <a:chExt cx="0" cy="0"/>
        </a:xfrm>
      </p:grpSpPr>
      <p:grpSp>
        <p:nvGrpSpPr>
          <p:cNvPr id="8" name="组合 7"/>
          <p:cNvGrpSpPr/>
          <p:nvPr/>
        </p:nvGrpSpPr>
        <p:grpSpPr>
          <a:xfrm>
            <a:off x="0" y="0"/>
            <a:ext cx="12192000" cy="6858000"/>
            <a:chOff x="0" y="0"/>
            <a:chExt cx="12192000" cy="6858000"/>
          </a:xfrm>
        </p:grpSpPr>
        <p:grpSp>
          <p:nvGrpSpPr>
            <p:cNvPr id="17" name="组合 16"/>
            <p:cNvGrpSpPr/>
            <p:nvPr/>
          </p:nvGrpSpPr>
          <p:grpSpPr>
            <a:xfrm>
              <a:off x="0" y="0"/>
              <a:ext cx="12192000" cy="6858000"/>
              <a:chOff x="0" y="-1"/>
              <a:chExt cx="12192000" cy="6858000"/>
            </a:xfrm>
          </p:grpSpPr>
          <p:sp>
            <p:nvSpPr>
              <p:cNvPr id="21" name="矩形 20"/>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29" name="图片 28"/>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26" name="任意多边形: 形状 25"/>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6" name="任意多边形: 形状 5"/>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5" name="图片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ctrTitle" hasCustomPrompt="1"/>
          </p:nvPr>
        </p:nvSpPr>
        <p:spPr>
          <a:xfrm>
            <a:off x="660400" y="1079500"/>
            <a:ext cx="6769099" cy="2438400"/>
          </a:xfrm>
          <a:prstGeom prst="rect">
            <a:avLst/>
          </a:prstGeom>
        </p:spPr>
        <p:txBody>
          <a:bodyPr wrap="square" anchor="b">
            <a:normAutofit/>
          </a:bodyPr>
          <a:lstStyle>
            <a:lvl1pPr algn="l">
              <a:lnSpc>
                <a:spcPct val="100000"/>
              </a:lnSpc>
              <a:defRPr sz="5400">
                <a:ln w="19050">
                  <a:noFill/>
                </a:ln>
                <a:solidFill>
                  <a:schemeClr val="tx1"/>
                </a:solidFill>
              </a:defRPr>
            </a:lvl1pPr>
          </a:lstStyle>
          <a:p>
            <a:pPr lvl="0"/>
            <a:r>
              <a:rPr lang="en-US"/>
              <a:t>Click to add title</a:t>
            </a:r>
          </a:p>
        </p:txBody>
      </p:sp>
      <p:sp>
        <p:nvSpPr>
          <p:cNvPr id="9" name="副标题 8"/>
          <p:cNvSpPr>
            <a:spLocks noGrp="1"/>
          </p:cNvSpPr>
          <p:nvPr>
            <p:ph type="subTitle" sz="quarter" idx="1" hasCustomPrompt="1"/>
          </p:nvPr>
        </p:nvSpPr>
        <p:spPr>
          <a:xfrm>
            <a:off x="660401" y="3624064"/>
            <a:ext cx="3759199" cy="63500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lvl1pPr marL="0" indent="0" algn="ctr">
              <a:lnSpc>
                <a:spcPct val="100000"/>
              </a:lnSpc>
              <a:buNone/>
              <a:defRPr lang="en-US" sz="2000" dirty="0">
                <a:solidFill>
                  <a:schemeClr val="tx1"/>
                </a:solidFill>
                <a:latin typeface="+mj-lt"/>
              </a:defRPr>
            </a:lvl1pPr>
          </a:lstStyle>
          <a:p>
            <a:pPr lvl="0"/>
            <a:r>
              <a:rPr lang="en-US"/>
              <a:t>Click to add subtitle</a:t>
            </a:r>
          </a:p>
        </p:txBody>
      </p:sp>
      <p:sp>
        <p:nvSpPr>
          <p:cNvPr id="4" name="文本占位符 3"/>
          <p:cNvSpPr>
            <a:spLocks noGrp="1"/>
          </p:cNvSpPr>
          <p:nvPr>
            <p:ph type="body" sz="quarter" idx="13" hasCustomPrompt="1"/>
          </p:nvPr>
        </p:nvSpPr>
        <p:spPr>
          <a:xfrm>
            <a:off x="660400" y="5313402"/>
            <a:ext cx="4530725" cy="276999"/>
          </a:xfrm>
          <a:prstGeom prst="rect">
            <a:avLst/>
          </a:prstGeom>
        </p:spPr>
        <p:txBody>
          <a:bodyPr wrap="square" lIns="90000">
            <a:normAutofit/>
          </a:bodyPr>
          <a:lstStyle>
            <a:lvl1pPr marL="0" indent="0" algn="l">
              <a:lnSpc>
                <a:spcPct val="100000"/>
              </a:lnSpc>
              <a:buNone/>
              <a:defRPr sz="1200">
                <a:solidFill>
                  <a:schemeClr val="tx1"/>
                </a:solidFill>
              </a:defRPr>
            </a:lvl1pPr>
          </a:lstStyle>
          <a:p>
            <a:pPr lvl="0"/>
            <a:r>
              <a:rPr lang="en-US"/>
              <a:t>Presenter name</a:t>
            </a:r>
          </a:p>
        </p:txBody>
      </p:sp>
      <p:sp>
        <p:nvSpPr>
          <p:cNvPr id="7" name="文本占位符 6"/>
          <p:cNvSpPr>
            <a:spLocks noGrp="1"/>
          </p:cNvSpPr>
          <p:nvPr>
            <p:ph type="body" sz="quarter" idx="14" hasCustomPrompt="1"/>
          </p:nvPr>
        </p:nvSpPr>
        <p:spPr>
          <a:xfrm>
            <a:off x="660400" y="5590401"/>
            <a:ext cx="4530725" cy="276999"/>
          </a:xfrm>
          <a:prstGeom prst="rect">
            <a:avLst/>
          </a:prstGeom>
        </p:spPr>
        <p:txBody>
          <a:bodyPr wrap="none">
            <a:normAutofit/>
          </a:bodyPr>
          <a:lstStyle>
            <a:lvl1pPr marL="0" indent="0" algn="l">
              <a:lnSpc>
                <a:spcPct val="100000"/>
              </a:lnSpc>
              <a:buNone/>
              <a:defRPr sz="1200">
                <a:solidFill>
                  <a:schemeClr val="tx1"/>
                </a:solidFill>
              </a:defRPr>
            </a:lvl1pPr>
          </a:lstStyle>
          <a:p>
            <a:pPr lvl="0"/>
            <a:r>
              <a:rPr lang="en-US"/>
              <a:t>www.officeplus.cn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pPr lvl="0"/>
            <a:r>
              <a:rPr lang="en-US"/>
              <a:t>Click to add title</a:t>
            </a:r>
          </a:p>
        </p:txBody>
      </p:sp>
      <p:sp>
        <p:nvSpPr>
          <p:cNvPr id="3" name="内容占位符 2"/>
          <p:cNvSpPr>
            <a:spLocks noGrp="1"/>
          </p:cNvSpPr>
          <p:nvPr>
            <p:ph idx="1" hasCustomPrompt="1"/>
          </p:nvPr>
        </p:nvSpPr>
        <p:spPr/>
        <p:txBody>
          <a:bodyPr/>
          <a:lstStyle>
            <a:lvl1pPr>
              <a:defRPr/>
            </a:lvl1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10"/>
          </p:nvPr>
        </p:nvSpPr>
        <p:spPr/>
        <p:txBody>
          <a:bodyPr/>
          <a:lstStyle/>
          <a:p>
            <a:endParaRPr lang="en-US"/>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Agenda">
    <p:spTree>
      <p:nvGrpSpPr>
        <p:cNvPr id="1" name=""/>
        <p:cNvGrpSpPr/>
        <p:nvPr/>
      </p:nvGrpSpPr>
      <p:grpSpPr>
        <a:xfrm>
          <a:off x="0" y="0"/>
          <a:ext cx="0" cy="0"/>
          <a:chOff x="0" y="0"/>
          <a:chExt cx="0" cy="0"/>
        </a:xfrm>
      </p:grpSpPr>
      <p:grpSp>
        <p:nvGrpSpPr>
          <p:cNvPr id="7" name="组合 6"/>
          <p:cNvGrpSpPr/>
          <p:nvPr/>
        </p:nvGrpSpPr>
        <p:grpSpPr>
          <a:xfrm>
            <a:off x="0" y="0"/>
            <a:ext cx="12192000" cy="6858000"/>
            <a:chOff x="0" y="0"/>
            <a:chExt cx="12192000" cy="6858000"/>
          </a:xfrm>
        </p:grpSpPr>
      </p:grpSp>
      <p:sp>
        <p:nvSpPr>
          <p:cNvPr id="2" name="标题 1"/>
          <p:cNvSpPr>
            <a:spLocks noGrp="1"/>
          </p:cNvSpPr>
          <p:nvPr>
            <p:ph type="title" hasCustomPrompt="1"/>
          </p:nvPr>
        </p:nvSpPr>
        <p:spPr>
          <a:xfrm>
            <a:off x="660400" y="1500189"/>
            <a:ext cx="2061861" cy="864515"/>
          </a:xfrm>
          <a:prstGeom prst="rect">
            <a:avLst/>
          </a:prstGeom>
          <a:noFill/>
        </p:spPr>
        <p:txBody>
          <a:bodyPr anchor="t" anchorCtr="0">
            <a:normAutofit/>
          </a:bodyPr>
          <a:lstStyle>
            <a:lvl1pPr algn="r">
              <a:defRPr sz="2800">
                <a:solidFill>
                  <a:schemeClr val="accent1"/>
                </a:solidFill>
              </a:defRPr>
            </a:lvl1pPr>
          </a:lstStyle>
          <a:p>
            <a:pPr lvl="0"/>
            <a:r>
              <a:rPr lang="en-US"/>
              <a:t>Agenda</a:t>
            </a:r>
          </a:p>
        </p:txBody>
      </p:sp>
      <p:sp>
        <p:nvSpPr>
          <p:cNvPr id="3" name="内容占位符 2"/>
          <p:cNvSpPr>
            <a:spLocks noGrp="1"/>
          </p:cNvSpPr>
          <p:nvPr>
            <p:ph sz="quarter" idx="1" hasCustomPrompt="1"/>
          </p:nvPr>
        </p:nvSpPr>
        <p:spPr>
          <a:xfrm>
            <a:off x="2970377" y="1500189"/>
            <a:ext cx="7799223" cy="4633912"/>
          </a:xfrm>
        </p:spPr>
        <p:txBody>
          <a:bodyPr numCol="1"/>
          <a:lstStyle>
            <a:lvl1pPr marL="342900" indent="-342900">
              <a:lnSpc>
                <a:spcPct val="100000"/>
              </a:lnSpc>
              <a:buFont typeface="+mj-lt"/>
              <a:buAutoNum type="arabicPeriod"/>
              <a:defRPr/>
            </a:lvl1pPr>
            <a:lvl2pPr marL="800100" indent="-342900">
              <a:lnSpc>
                <a:spcPct val="100000"/>
              </a:lnSpc>
              <a:buFont typeface="+mj-ea"/>
              <a:buAutoNum type="circleNumDbPlain"/>
              <a:defRPr/>
            </a:lvl2pPr>
            <a:lvl3pPr marL="1257300" indent="-342900">
              <a:lnSpc>
                <a:spcPct val="100000"/>
              </a:lnSpc>
              <a:buFont typeface="+mj-lt"/>
              <a:buAutoNum type="alphaLcParenR"/>
              <a:defRPr/>
            </a:lvl3pPr>
            <a:lvl4pPr>
              <a:lnSpc>
                <a:spcPct val="100000"/>
              </a:lnSpc>
              <a:defRPr/>
            </a:lvl4pPr>
            <a:lvl5pPr>
              <a:lnSpc>
                <a:spcPct val="100000"/>
              </a:lnSpc>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10"/>
          </p:nvPr>
        </p:nvSpPr>
        <p:spPr/>
        <p:txBody>
          <a:bodyPr/>
          <a:lstStyle/>
          <a:p>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C8BB1146-E542-4D4E-B8E9-6919A11DDD4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gradFill>
          <a:gsLst>
            <a:gs pos="88000">
              <a:schemeClr val="accent1">
                <a:lumMod val="20000"/>
                <a:lumOff val="80000"/>
              </a:schemeClr>
            </a:gs>
            <a:gs pos="0">
              <a:schemeClr val="accent1">
                <a:lumMod val="20000"/>
                <a:lumOff val="80000"/>
              </a:schemeClr>
            </a:gs>
            <a:gs pos="24000">
              <a:schemeClr val="bg1"/>
            </a:gs>
          </a:gsLst>
          <a:lin ang="8100000" scaled="1"/>
        </a:gradFill>
        <a:effectLst/>
      </p:bgPr>
    </p:bg>
    <p:spTree>
      <p:nvGrpSpPr>
        <p:cNvPr id="1" name=""/>
        <p:cNvGrpSpPr/>
        <p:nvPr/>
      </p:nvGrpSpPr>
      <p:grpSpPr>
        <a:xfrm>
          <a:off x="0" y="0"/>
          <a:ext cx="0" cy="0"/>
          <a:chOff x="0" y="0"/>
          <a:chExt cx="0" cy="0"/>
        </a:xfrm>
      </p:grpSpPr>
      <p:grpSp>
        <p:nvGrpSpPr>
          <p:cNvPr id="13" name="组合 12"/>
          <p:cNvGrpSpPr/>
          <p:nvPr/>
        </p:nvGrpSpPr>
        <p:grpSpPr>
          <a:xfrm flipH="1">
            <a:off x="0" y="0"/>
            <a:ext cx="12192000" cy="6858000"/>
            <a:chOff x="0" y="0"/>
            <a:chExt cx="12192000" cy="6858000"/>
          </a:xfrm>
        </p:grpSpPr>
        <p:grpSp>
          <p:nvGrpSpPr>
            <p:cNvPr id="14" name="组合 13"/>
            <p:cNvGrpSpPr/>
            <p:nvPr/>
          </p:nvGrpSpPr>
          <p:grpSpPr>
            <a:xfrm>
              <a:off x="0" y="0"/>
              <a:ext cx="12192000" cy="6858000"/>
              <a:chOff x="0" y="-1"/>
              <a:chExt cx="12192000" cy="6858000"/>
            </a:xfrm>
          </p:grpSpPr>
          <p:sp>
            <p:nvSpPr>
              <p:cNvPr id="20" name="矩形 19"/>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15" name="图片 14"/>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16" name="任意多边形: 形状 15"/>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18" name="任意多边形: 形状 17"/>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9" name="图片 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title" hasCustomPrompt="1"/>
          </p:nvPr>
        </p:nvSpPr>
        <p:spPr>
          <a:xfrm>
            <a:off x="5740400" y="1944146"/>
            <a:ext cx="5778500" cy="1252969"/>
          </a:xfrm>
          <a:prstGeom prst="rect">
            <a:avLst/>
          </a:prstGeom>
        </p:spPr>
        <p:txBody>
          <a:bodyPr>
            <a:normAutofit/>
          </a:bodyPr>
          <a:lstStyle>
            <a:lvl1pPr algn="l">
              <a:lnSpc>
                <a:spcPct val="100000"/>
              </a:lnSpc>
              <a:defRPr sz="3200">
                <a:solidFill>
                  <a:schemeClr val="accent1"/>
                </a:solidFill>
              </a:defRPr>
            </a:lvl1pPr>
          </a:lstStyle>
          <a:p>
            <a:pPr lvl="0"/>
            <a:r>
              <a:rPr lang="en-US"/>
              <a:t>Click to add title</a:t>
            </a:r>
          </a:p>
        </p:txBody>
      </p:sp>
      <p:sp>
        <p:nvSpPr>
          <p:cNvPr id="25" name="文本占位符 24"/>
          <p:cNvSpPr>
            <a:spLocks noGrp="1"/>
          </p:cNvSpPr>
          <p:nvPr>
            <p:ph type="body" sz="quarter" idx="1" hasCustomPrompt="1"/>
          </p:nvPr>
        </p:nvSpPr>
        <p:spPr>
          <a:xfrm>
            <a:off x="5740400" y="3319791"/>
            <a:ext cx="5778500" cy="1594064"/>
          </a:xfrm>
          <a:prstGeom prst="rect">
            <a:avLst/>
          </a:prstGeom>
        </p:spPr>
        <p:txBody>
          <a:bodyPr anchor="t">
            <a:normAutofit/>
          </a:bodyPr>
          <a:lstStyle>
            <a:lvl1pPr marL="0" indent="0" algn="l">
              <a:lnSpc>
                <a:spcPct val="120000"/>
              </a:lnSpc>
              <a:buFont typeface="+mj-lt"/>
              <a:buNone/>
              <a:defRPr sz="2000" b="0">
                <a:solidFill>
                  <a:schemeClr val="tx1"/>
                </a:solidFill>
                <a:latin typeface="+mn-lt"/>
              </a:defRPr>
            </a:lvl1pPr>
          </a:lstStyle>
          <a:p>
            <a:pPr lvl="0"/>
            <a:r>
              <a:rPr lang="en-US"/>
              <a:t>Click to add text</a:t>
            </a:r>
          </a:p>
        </p:txBody>
      </p:sp>
      <p:sp>
        <p:nvSpPr>
          <p:cNvPr id="4" name="日期占位符 3"/>
          <p:cNvSpPr>
            <a:spLocks noGrp="1"/>
          </p:cNvSpPr>
          <p:nvPr>
            <p:ph type="dt" sz="half" idx="10"/>
          </p:nvPr>
        </p:nvSpPr>
        <p:spPr/>
        <p:txBody>
          <a:bodyPr/>
          <a:lstStyle/>
          <a:p>
            <a:fld id="{2A27A813-B2FD-42E1-9222-83B574E99074}" type="datetime1">
              <a:rPr lang="zh-CN" altLang="en-US" smtClean="0"/>
              <a:t>2025/3/15</a:t>
            </a:fld>
            <a:endParaRPr lang="en-US" altLang="zh-CN"/>
          </a:p>
        </p:txBody>
      </p:sp>
      <p:sp>
        <p:nvSpPr>
          <p:cNvPr id="6" name="页脚占位符 5"/>
          <p:cNvSpPr>
            <a:spLocks noGrp="1"/>
          </p:cNvSpPr>
          <p:nvPr>
            <p:ph type="ftr" sz="quarter" idx="11"/>
          </p:nvPr>
        </p:nvSpPr>
        <p:spPr/>
        <p:txBody>
          <a:bodyPr/>
          <a:lstStyle/>
          <a:p>
            <a:r>
              <a:rPr lang="af-ZA" altLang="zh-CN"/>
              <a:t>OfficePLUS</a:t>
            </a:r>
            <a:endParaRPr lang="zh-CN" altLang="en-US"/>
          </a:p>
        </p:txBody>
      </p:sp>
      <p:sp>
        <p:nvSpPr>
          <p:cNvPr id="8" name="灯片编号占位符 7"/>
          <p:cNvSpPr>
            <a:spLocks noGrp="1"/>
          </p:cNvSpPr>
          <p:nvPr>
            <p:ph type="sldNum" sz="quarter" idx="12"/>
          </p:nvPr>
        </p:nvSpPr>
        <p:spPr/>
        <p:txBody>
          <a:bodyPr/>
          <a:lstStyle/>
          <a:p>
            <a:fld id="{7F65B630-C7FF-41C0-9923-C5E5E29EED81}" type="slidenum">
              <a:rPr lang="en-US" altLang="zh-CN" smtClean="0"/>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pPr lvl="0"/>
            <a:r>
              <a:rPr lang="en-US"/>
              <a:t>Click to add title</a:t>
            </a:r>
          </a:p>
        </p:txBody>
      </p:sp>
      <p:sp>
        <p:nvSpPr>
          <p:cNvPr id="3" name="日期占位符 2"/>
          <p:cNvSpPr>
            <a:spLocks noGrp="1"/>
          </p:cNvSpPr>
          <p:nvPr>
            <p:ph type="dt" sz="half" idx="10"/>
          </p:nvPr>
        </p:nvSpPr>
        <p:spPr/>
        <p:txBody>
          <a:bodyPr/>
          <a:lstStyle/>
          <a:p>
            <a:endParaRPr lang="en-US"/>
          </a:p>
        </p:txBody>
      </p:sp>
      <p:sp>
        <p:nvSpPr>
          <p:cNvPr id="4" name="页脚占位符 3"/>
          <p:cNvSpPr>
            <a:spLocks noGrp="1"/>
          </p:cNvSpPr>
          <p:nvPr>
            <p:ph type="ftr" sz="quarter" idx="11"/>
          </p:nvPr>
        </p:nvSpPr>
        <p:spPr/>
        <p:txBody>
          <a:bodyPr/>
          <a:lstStyle/>
          <a:p>
            <a:endParaRPr lang="en-US" dirty="0"/>
          </a:p>
        </p:txBody>
      </p:sp>
      <p:sp>
        <p:nvSpPr>
          <p:cNvPr id="5" name="灯片编号占位符 4"/>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p>
        </p:txBody>
      </p:sp>
      <p:sp>
        <p:nvSpPr>
          <p:cNvPr id="3" name="页脚占位符 2"/>
          <p:cNvSpPr>
            <a:spLocks noGrp="1"/>
          </p:cNvSpPr>
          <p:nvPr>
            <p:ph type="ftr" sz="quarter" idx="11"/>
          </p:nvPr>
        </p:nvSpPr>
        <p:spPr/>
        <p:txBody>
          <a:bodyPr/>
          <a:lstStyle/>
          <a:p>
            <a:endParaRPr lang="en-US" dirty="0"/>
          </a:p>
        </p:txBody>
      </p:sp>
      <p:sp>
        <p:nvSpPr>
          <p:cNvPr id="4" name="灯片编号占位符 3"/>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losing">
    <p:bg>
      <p:bgPr>
        <a:gradFill>
          <a:gsLst>
            <a:gs pos="88000">
              <a:schemeClr val="accent1">
                <a:lumMod val="20000"/>
                <a:lumOff val="80000"/>
              </a:schemeClr>
            </a:gs>
            <a:gs pos="0">
              <a:schemeClr val="accent1">
                <a:lumMod val="20000"/>
                <a:lumOff val="80000"/>
              </a:schemeClr>
            </a:gs>
            <a:gs pos="24000">
              <a:schemeClr val="bg1"/>
            </a:gs>
          </a:gsLst>
          <a:lin ang="8100000" scaled="1"/>
        </a:gradFill>
        <a:effectLst/>
      </p:bgPr>
    </p:bg>
    <p:spTree>
      <p:nvGrpSpPr>
        <p:cNvPr id="1" name=""/>
        <p:cNvGrpSpPr/>
        <p:nvPr/>
      </p:nvGrpSpPr>
      <p:grpSpPr>
        <a:xfrm>
          <a:off x="0" y="0"/>
          <a:ext cx="0" cy="0"/>
          <a:chOff x="0" y="0"/>
          <a:chExt cx="0" cy="0"/>
        </a:xfrm>
      </p:grpSpPr>
      <p:grpSp>
        <p:nvGrpSpPr>
          <p:cNvPr id="9" name="组合 8"/>
          <p:cNvGrpSpPr/>
          <p:nvPr/>
        </p:nvGrpSpPr>
        <p:grpSpPr>
          <a:xfrm>
            <a:off x="0" y="0"/>
            <a:ext cx="12192000" cy="6858000"/>
            <a:chOff x="0" y="0"/>
            <a:chExt cx="12192000" cy="6858000"/>
          </a:xfrm>
        </p:grpSpPr>
        <p:grpSp>
          <p:nvGrpSpPr>
            <p:cNvPr id="13" name="组合 12"/>
            <p:cNvGrpSpPr/>
            <p:nvPr/>
          </p:nvGrpSpPr>
          <p:grpSpPr>
            <a:xfrm>
              <a:off x="0" y="0"/>
              <a:ext cx="12192000" cy="6858000"/>
              <a:chOff x="0" y="-1"/>
              <a:chExt cx="12192000" cy="6858000"/>
            </a:xfrm>
          </p:grpSpPr>
          <p:sp>
            <p:nvSpPr>
              <p:cNvPr id="19" name="矩形 18"/>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14" name="图片 13"/>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15" name="任意多边形: 形状 14"/>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17" name="任意多边形: 形状 16"/>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8" name="图片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title" hasCustomPrompt="1"/>
          </p:nvPr>
        </p:nvSpPr>
        <p:spPr>
          <a:xfrm>
            <a:off x="660401" y="1130300"/>
            <a:ext cx="5956300" cy="2654300"/>
          </a:xfrm>
          <a:prstGeom prst="rect">
            <a:avLst/>
          </a:prstGeom>
        </p:spPr>
        <p:txBody>
          <a:bodyPr wrap="square" anchor="b">
            <a:normAutofit/>
          </a:bodyPr>
          <a:lstStyle>
            <a:lvl1pPr algn="l">
              <a:lnSpc>
                <a:spcPct val="100000"/>
              </a:lnSpc>
              <a:defRPr sz="5400">
                <a:ln w="19050">
                  <a:noFill/>
                </a:ln>
                <a:solidFill>
                  <a:schemeClr val="tx1"/>
                </a:solidFill>
              </a:defRPr>
            </a:lvl1pPr>
          </a:lstStyle>
          <a:p>
            <a:pPr lvl="0"/>
            <a:r>
              <a:rPr lang="en-US"/>
              <a:t>Click to add title</a:t>
            </a:r>
          </a:p>
        </p:txBody>
      </p:sp>
      <p:sp>
        <p:nvSpPr>
          <p:cNvPr id="4" name="文本占位符 3"/>
          <p:cNvSpPr>
            <a:spLocks noGrp="1"/>
          </p:cNvSpPr>
          <p:nvPr>
            <p:ph type="body" sz="quarter" idx="13" hasCustomPrompt="1"/>
          </p:nvPr>
        </p:nvSpPr>
        <p:spPr>
          <a:xfrm>
            <a:off x="660401" y="5580102"/>
            <a:ext cx="5956300" cy="276999"/>
          </a:xfrm>
          <a:prstGeom prst="rect">
            <a:avLst/>
          </a:prstGeom>
        </p:spPr>
        <p:txBody>
          <a:bodyPr wrap="square" lIns="90000">
            <a:normAutofit/>
          </a:bodyPr>
          <a:lstStyle>
            <a:lvl1pPr marL="0" indent="0" algn="l">
              <a:lnSpc>
                <a:spcPct val="100000"/>
              </a:lnSpc>
              <a:buNone/>
              <a:defRPr sz="1200">
                <a:solidFill>
                  <a:schemeClr val="tx1"/>
                </a:solidFill>
              </a:defRPr>
            </a:lvl1pPr>
          </a:lstStyle>
          <a:p>
            <a:pPr lvl="0"/>
            <a:r>
              <a:rPr lang="en-US"/>
              <a:t>Presenter name</a:t>
            </a:r>
          </a:p>
        </p:txBody>
      </p:sp>
      <p:sp>
        <p:nvSpPr>
          <p:cNvPr id="7" name="文本占位符 6"/>
          <p:cNvSpPr>
            <a:spLocks noGrp="1"/>
          </p:cNvSpPr>
          <p:nvPr>
            <p:ph type="body" sz="quarter" idx="14" hasCustomPrompt="1"/>
          </p:nvPr>
        </p:nvSpPr>
        <p:spPr>
          <a:xfrm>
            <a:off x="660401" y="5857101"/>
            <a:ext cx="5956300" cy="276999"/>
          </a:xfrm>
          <a:prstGeom prst="rect">
            <a:avLst/>
          </a:prstGeom>
        </p:spPr>
        <p:txBody>
          <a:bodyPr wrap="none">
            <a:normAutofit/>
          </a:bodyPr>
          <a:lstStyle>
            <a:lvl1pPr marL="0" indent="0" algn="l">
              <a:lnSpc>
                <a:spcPct val="100000"/>
              </a:lnSpc>
              <a:buNone/>
              <a:defRPr sz="1200">
                <a:solidFill>
                  <a:schemeClr val="tx1"/>
                </a:solidFill>
              </a:defRPr>
            </a:lvl1pPr>
          </a:lstStyle>
          <a:p>
            <a:pPr lvl="0"/>
            <a:r>
              <a:rPr lang="en-US"/>
              <a:t>www.officeplus.cn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lide Master">
    <p:bg>
      <p:bgPr>
        <a:gradFill flip="none" rotWithShape="1">
          <a:gsLst>
            <a:gs pos="88000">
              <a:schemeClr val="accent1">
                <a:lumMod val="20000"/>
                <a:lumOff val="80000"/>
              </a:schemeClr>
            </a:gs>
            <a:gs pos="0">
              <a:schemeClr val="accent1">
                <a:lumMod val="20000"/>
                <a:lumOff val="80000"/>
              </a:schemeClr>
            </a:gs>
            <a:gs pos="24000">
              <a:schemeClr val="bg1"/>
            </a:gs>
          </a:gsLst>
          <a:lin ang="81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a:t>Click to add title</a:t>
            </a:r>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200">
                <a:solidFill>
                  <a:schemeClr val="tx1">
                    <a:tint val="75000"/>
                  </a:schemeClr>
                </a:solidFill>
              </a:defRPr>
            </a:lvl1pPr>
          </a:lstStyle>
          <a:p>
            <a:fld id="{C8BB1146-E542-4D4E-B8E9-6919A11DDD48}" type="slidenum">
              <a:rPr lang="en-US" smtClean="0"/>
              <a:pPr/>
              <a:t>‹#›</a:t>
            </a:fld>
            <a:endParaRPr lang="en-US"/>
          </a:p>
        </p:txBody>
      </p:sp>
      <p:sp>
        <p:nvSpPr>
          <p:cNvPr id="9" name="任意多边形: 形状 8"/>
          <p:cNvSpPr/>
          <p:nvPr/>
        </p:nvSpPr>
        <p:spPr>
          <a:xfrm flipH="1">
            <a:off x="11309204" y="6088428"/>
            <a:ext cx="882796" cy="769572"/>
          </a:xfrm>
          <a:custGeom>
            <a:avLst/>
            <a:gdLst>
              <a:gd name="connsiteX0" fmla="*/ 5988 w 5988"/>
              <a:gd name="connsiteY0" fmla="*/ 5220 h 5220"/>
              <a:gd name="connsiteX1" fmla="*/ 0 w 5988"/>
              <a:gd name="connsiteY1" fmla="*/ 5220 h 5220"/>
              <a:gd name="connsiteX2" fmla="*/ 2970 w 5988"/>
              <a:gd name="connsiteY2" fmla="*/ 0 h 5220"/>
              <a:gd name="connsiteX3" fmla="*/ 5988 w 5988"/>
              <a:gd name="connsiteY3" fmla="*/ 5220 h 5220"/>
            </a:gdLst>
            <a:ahLst/>
            <a:cxnLst>
              <a:cxn ang="0">
                <a:pos x="connsiteX0" y="connsiteY0"/>
              </a:cxn>
              <a:cxn ang="0">
                <a:pos x="connsiteX1" y="connsiteY1"/>
              </a:cxn>
              <a:cxn ang="0">
                <a:pos x="connsiteX2" y="connsiteY2"/>
              </a:cxn>
              <a:cxn ang="0">
                <a:pos x="connsiteX3" y="connsiteY3"/>
              </a:cxn>
            </a:cxnLst>
            <a:rect l="l" t="t" r="r" b="b"/>
            <a:pathLst>
              <a:path w="5988" h="5220">
                <a:moveTo>
                  <a:pt x="5988" y="5220"/>
                </a:moveTo>
                <a:lnTo>
                  <a:pt x="0" y="5220"/>
                </a:lnTo>
                <a:lnTo>
                  <a:pt x="2970" y="0"/>
                </a:lnTo>
                <a:lnTo>
                  <a:pt x="5988" y="5220"/>
                </a:lnTo>
                <a:close/>
              </a:path>
            </a:pathLst>
          </a:custGeom>
          <a:gradFill flip="none" rotWithShape="1">
            <a:gsLst>
              <a:gs pos="0">
                <a:schemeClr val="accent1">
                  <a:alpha val="15000"/>
                </a:schemeClr>
              </a:gs>
              <a:gs pos="100000">
                <a:schemeClr val="accent1">
                  <a:alpha val="82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
        <p:nvSpPr>
          <p:cNvPr id="16" name="任意多边形: 形状 15"/>
          <p:cNvSpPr/>
          <p:nvPr/>
        </p:nvSpPr>
        <p:spPr>
          <a:xfrm flipH="1">
            <a:off x="11688291" y="4820436"/>
            <a:ext cx="503709" cy="1760207"/>
          </a:xfrm>
          <a:custGeom>
            <a:avLst/>
            <a:gdLst>
              <a:gd name="connsiteX0" fmla="*/ 0 w 503709"/>
              <a:gd name="connsiteY0" fmla="*/ 0 h 1760207"/>
              <a:gd name="connsiteX1" fmla="*/ 0 w 503709"/>
              <a:gd name="connsiteY1" fmla="*/ 1760207 h 1760207"/>
              <a:gd name="connsiteX2" fmla="*/ 503709 w 503709"/>
              <a:gd name="connsiteY2" fmla="*/ 880211 h 1760207"/>
            </a:gdLst>
            <a:ahLst/>
            <a:cxnLst>
              <a:cxn ang="0">
                <a:pos x="connsiteX0" y="connsiteY0"/>
              </a:cxn>
              <a:cxn ang="0">
                <a:pos x="connsiteX1" y="connsiteY1"/>
              </a:cxn>
              <a:cxn ang="0">
                <a:pos x="connsiteX2" y="connsiteY2"/>
              </a:cxn>
            </a:cxnLst>
            <a:rect l="l" t="t" r="r" b="b"/>
            <a:pathLst>
              <a:path w="503709" h="1760207">
                <a:moveTo>
                  <a:pt x="0" y="0"/>
                </a:moveTo>
                <a:lnTo>
                  <a:pt x="0" y="1760207"/>
                </a:lnTo>
                <a:lnTo>
                  <a:pt x="503709" y="880211"/>
                </a:ln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a:solidFill>
                <a:schemeClr val="lt1"/>
              </a:solidFill>
            </a:endParaRPr>
          </a:p>
        </p:txBody>
      </p:sp>
      <p:sp>
        <p:nvSpPr>
          <p:cNvPr id="11" name="任意多边形: 形状 10"/>
          <p:cNvSpPr/>
          <p:nvPr/>
        </p:nvSpPr>
        <p:spPr>
          <a:xfrm flipH="1">
            <a:off x="-1" y="0"/>
            <a:ext cx="723315" cy="1270000"/>
          </a:xfrm>
          <a:custGeom>
            <a:avLst/>
            <a:gdLst>
              <a:gd name="connsiteX0" fmla="*/ 1154330 w 1154330"/>
              <a:gd name="connsiteY0" fmla="*/ 0 h 2026776"/>
              <a:gd name="connsiteX1" fmla="*/ 0 w 1154330"/>
              <a:gd name="connsiteY1" fmla="*/ 0 h 2026776"/>
              <a:gd name="connsiteX2" fmla="*/ 18415 w 1154330"/>
              <a:gd name="connsiteY2" fmla="*/ 39370 h 2026776"/>
              <a:gd name="connsiteX3" fmla="*/ 1154330 w 1154330"/>
              <a:gd name="connsiteY3" fmla="*/ 2026776 h 2026776"/>
            </a:gdLst>
            <a:ahLst/>
            <a:cxnLst>
              <a:cxn ang="0">
                <a:pos x="connsiteX0" y="connsiteY0"/>
              </a:cxn>
              <a:cxn ang="0">
                <a:pos x="connsiteX1" y="connsiteY1"/>
              </a:cxn>
              <a:cxn ang="0">
                <a:pos x="connsiteX2" y="connsiteY2"/>
              </a:cxn>
              <a:cxn ang="0">
                <a:pos x="connsiteX3" y="connsiteY3"/>
              </a:cxn>
            </a:cxnLst>
            <a:rect l="l" t="t" r="r" b="b"/>
            <a:pathLst>
              <a:path w="1154330" h="2026776">
                <a:moveTo>
                  <a:pt x="1154330" y="0"/>
                </a:moveTo>
                <a:lnTo>
                  <a:pt x="0" y="0"/>
                </a:lnTo>
                <a:lnTo>
                  <a:pt x="18415" y="39370"/>
                </a:lnTo>
                <a:lnTo>
                  <a:pt x="1154330" y="2026776"/>
                </a:lnTo>
                <a:close/>
              </a:path>
            </a:pathLst>
          </a:custGeom>
          <a:gradFill flip="none" rotWithShape="1">
            <a:gsLst>
              <a:gs pos="0">
                <a:schemeClr val="accent1">
                  <a:alpha val="15000"/>
                </a:schemeClr>
              </a:gs>
              <a:gs pos="100000">
                <a:schemeClr val="accent1">
                  <a:alpha val="82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
        <p:nvSpPr>
          <p:cNvPr id="20" name="任意多边形: 形状 19"/>
          <p:cNvSpPr/>
          <p:nvPr/>
        </p:nvSpPr>
        <p:spPr>
          <a:xfrm>
            <a:off x="359116" y="1"/>
            <a:ext cx="588903" cy="472440"/>
          </a:xfrm>
          <a:custGeom>
            <a:avLst/>
            <a:gdLst>
              <a:gd name="connsiteX0" fmla="*/ 0 w 588903"/>
              <a:gd name="connsiteY0" fmla="*/ 0 h 513373"/>
              <a:gd name="connsiteX1" fmla="*/ 588903 w 588903"/>
              <a:gd name="connsiteY1" fmla="*/ 0 h 513373"/>
              <a:gd name="connsiteX2" fmla="*/ 296812 w 588903"/>
              <a:gd name="connsiteY2" fmla="*/ 513373 h 513373"/>
            </a:gdLst>
            <a:ahLst/>
            <a:cxnLst>
              <a:cxn ang="0">
                <a:pos x="connsiteX0" y="connsiteY0"/>
              </a:cxn>
              <a:cxn ang="0">
                <a:pos x="connsiteX1" y="connsiteY1"/>
              </a:cxn>
              <a:cxn ang="0">
                <a:pos x="connsiteX2" y="connsiteY2"/>
              </a:cxn>
            </a:cxnLst>
            <a:rect l="l" t="t" r="r" b="b"/>
            <a:pathLst>
              <a:path w="588903" h="513373">
                <a:moveTo>
                  <a:pt x="0" y="0"/>
                </a:moveTo>
                <a:lnTo>
                  <a:pt x="588903" y="0"/>
                </a:lnTo>
                <a:lnTo>
                  <a:pt x="296812" y="513373"/>
                </a:ln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sp>
        <p:nvSpPr>
          <p:cNvPr id="7" name="任意多边形: 形状 6"/>
          <p:cNvSpPr/>
          <p:nvPr/>
        </p:nvSpPr>
        <p:spPr>
          <a:xfrm flipH="1">
            <a:off x="-4" y="0"/>
            <a:ext cx="435697" cy="2882900"/>
          </a:xfrm>
          <a:custGeom>
            <a:avLst/>
            <a:gdLst>
              <a:gd name="connsiteX0" fmla="*/ 1154330 w 1154330"/>
              <a:gd name="connsiteY0" fmla="*/ 0 h 2026776"/>
              <a:gd name="connsiteX1" fmla="*/ 0 w 1154330"/>
              <a:gd name="connsiteY1" fmla="*/ 0 h 2026776"/>
              <a:gd name="connsiteX2" fmla="*/ 18415 w 1154330"/>
              <a:gd name="connsiteY2" fmla="*/ 39370 h 2026776"/>
              <a:gd name="connsiteX3" fmla="*/ 1154330 w 1154330"/>
              <a:gd name="connsiteY3" fmla="*/ 2026776 h 2026776"/>
            </a:gdLst>
            <a:ahLst/>
            <a:cxnLst>
              <a:cxn ang="0">
                <a:pos x="connsiteX0" y="connsiteY0"/>
              </a:cxn>
              <a:cxn ang="0">
                <a:pos x="connsiteX1" y="connsiteY1"/>
              </a:cxn>
              <a:cxn ang="0">
                <a:pos x="connsiteX2" y="connsiteY2"/>
              </a:cxn>
              <a:cxn ang="0">
                <a:pos x="connsiteX3" y="connsiteY3"/>
              </a:cxn>
            </a:cxnLst>
            <a:rect l="l" t="t" r="r" b="b"/>
            <a:pathLst>
              <a:path w="1154330" h="2026776">
                <a:moveTo>
                  <a:pt x="1154330" y="0"/>
                </a:moveTo>
                <a:lnTo>
                  <a:pt x="0" y="0"/>
                </a:lnTo>
                <a:lnTo>
                  <a:pt x="18415" y="39370"/>
                </a:lnTo>
                <a:lnTo>
                  <a:pt x="1154330" y="2026776"/>
                </a:lnTo>
                <a:close/>
              </a:path>
            </a:pathLst>
          </a:custGeom>
          <a:gradFill flip="none" rotWithShape="1">
            <a:gsLst>
              <a:gs pos="0">
                <a:schemeClr val="accent1">
                  <a:alpha val="15000"/>
                </a:schemeClr>
              </a:gs>
              <a:gs pos="100000">
                <a:schemeClr val="accent1">
                  <a:alpha val="15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1" r:id="rId4"/>
    <p:sldLayoutId id="2147483654" r:id="rId5"/>
    <p:sldLayoutId id="2147483655" r:id="rId6"/>
    <p:sldLayoutId id="2147483657" r:id="rId7"/>
  </p:sldLayoutIdLst>
  <p:txStyles>
    <p:titleStyle>
      <a:lvl1pPr algn="l" defTabSz="914400" rtl="0" eaLnBrk="1" latinLnBrk="0" hangingPunct="1">
        <a:lnSpc>
          <a:spcPct val="100000"/>
        </a:lnSpc>
        <a:spcBef>
          <a:spcPct val="0"/>
        </a:spcBef>
        <a:buNone/>
        <a:defRPr sz="2800" b="1" kern="1200">
          <a:solidFill>
            <a:schemeClr val="accent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6.xml"/><Relationship Id="rId1" Type="http://schemas.openxmlformats.org/officeDocument/2006/relationships/tags" Target="../tags/tag5.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8.xml"/><Relationship Id="rId1" Type="http://schemas.openxmlformats.org/officeDocument/2006/relationships/tags" Target="../tags/tag7.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 Id="rId4" Type="http://schemas.openxmlformats.org/officeDocument/2006/relationships/chart" Target="../charts/char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hasCustomPrompt="1"/>
          </p:nvPr>
        </p:nvSpPr>
        <p:spPr>
          <a:xfrm>
            <a:off x="660400" y="1079500"/>
            <a:ext cx="6707963" cy="2438400"/>
          </a:xfrm>
        </p:spPr>
        <p:txBody>
          <a:bodyPr anchor="ctr">
            <a:noAutofit/>
          </a:bodyPr>
          <a:lstStyle/>
          <a:p>
            <a:r>
              <a:rPr lang="zh-CN" altLang="en-US" sz="6000" dirty="0">
                <a:solidFill>
                  <a:schemeClr val="accent1"/>
                </a:solidFill>
                <a:latin typeface="Microsoft YaHei" panose="020B0503020204020204" pitchFamily="34" charset="-122"/>
                <a:ea typeface="Microsoft YaHei" panose="020B0503020204020204" pitchFamily="34" charset="-122"/>
              </a:rPr>
              <a:t>项目</a:t>
            </a:r>
            <a:r>
              <a:rPr lang="en-US" altLang="zh-CN" sz="6000" dirty="0">
                <a:solidFill>
                  <a:schemeClr val="accent1"/>
                </a:solidFill>
                <a:latin typeface="Microsoft YaHei" panose="020B0503020204020204" pitchFamily="34" charset="-122"/>
                <a:ea typeface="Microsoft YaHei" panose="020B0503020204020204" pitchFamily="34" charset="-122"/>
              </a:rPr>
              <a:t>3</a:t>
            </a:r>
            <a:br>
              <a:rPr lang="en-US" altLang="zh-CN" sz="6500" dirty="0">
                <a:latin typeface="Microsoft YaHei" panose="020B0503020204020204" pitchFamily="34" charset="-122"/>
                <a:ea typeface="Microsoft YaHei" panose="020B0503020204020204" pitchFamily="34" charset="-122"/>
              </a:rPr>
            </a:br>
            <a:r>
              <a:rPr lang="zh-CN" altLang="en-US" sz="6500" dirty="0">
                <a:latin typeface="Microsoft YaHei" panose="020B0503020204020204" pitchFamily="34" charset="-122"/>
                <a:ea typeface="Microsoft YaHei" panose="020B0503020204020204" pitchFamily="34" charset="-122"/>
              </a:rPr>
              <a:t>创新创业团队的打造</a:t>
            </a:r>
            <a:endParaRPr lang="en-US" sz="6500" dirty="0">
              <a:latin typeface="Microsoft YaHei" panose="020B0503020204020204" pitchFamily="34" charset="-122"/>
              <a:ea typeface="Microsoft YaHei" panose="020B0503020204020204" pitchFamily="34" charset="-122"/>
            </a:endParaRPr>
          </a:p>
        </p:txBody>
      </p:sp>
      <p:sp>
        <p:nvSpPr>
          <p:cNvPr id="4" name="文本占位符 3"/>
          <p:cNvSpPr>
            <a:spLocks noGrp="1"/>
          </p:cNvSpPr>
          <p:nvPr>
            <p:ph type="body" sz="quarter" idx="13" hasCustomPrompt="1"/>
          </p:nvPr>
        </p:nvSpPr>
        <p:spPr>
          <a:xfrm>
            <a:off x="660400" y="5313402"/>
            <a:ext cx="4530725" cy="276999"/>
          </a:xfrm>
        </p:spPr>
        <p:txBody>
          <a:bodyPr anchor="ctr">
            <a:noAutofit/>
          </a:bodyPr>
          <a:lstStyle/>
          <a:p>
            <a:r>
              <a:rPr lang="zh-CN" altLang="en-US" sz="2400" b="1" dirty="0">
                <a:latin typeface="Microsoft YaHei" panose="020B0503020204020204" pitchFamily="34" charset="-122"/>
                <a:ea typeface="Microsoft YaHei" panose="020B0503020204020204" pitchFamily="34" charset="-122"/>
              </a:rPr>
              <a:t>大学生创新创业案例与实践教程</a:t>
            </a:r>
            <a:endParaRPr lang="en-US" sz="2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733120-3FDE-21D8-99B7-86719F708D7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ABE42A2-1F61-67DB-6B85-9151464D6295}"/>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3.1.1</a:t>
            </a:r>
            <a:r>
              <a:rPr lang="zh-CN" altLang="en-US" sz="3200" dirty="0">
                <a:solidFill>
                  <a:schemeClr val="tx1"/>
                </a:solidFill>
                <a:latin typeface="Microsoft YaHei" panose="020B0503020204020204" pitchFamily="34" charset="-122"/>
                <a:ea typeface="Microsoft YaHei" panose="020B0503020204020204" pitchFamily="34" charset="-122"/>
              </a:rPr>
              <a:t>创新创业团队的内涵</a:t>
            </a:r>
          </a:p>
        </p:txBody>
      </p:sp>
      <p:sp>
        <p:nvSpPr>
          <p:cNvPr id="124" name="文本框 123">
            <a:extLst>
              <a:ext uri="{FF2B5EF4-FFF2-40B4-BE49-F238E27FC236}">
                <a16:creationId xmlns:a16="http://schemas.microsoft.com/office/drawing/2014/main" id="{30C4044E-3961-C28E-870C-B8E7EAE18546}"/>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创新创业团队的概念</a:t>
            </a:r>
          </a:p>
        </p:txBody>
      </p:sp>
      <p:sp>
        <p:nvSpPr>
          <p:cNvPr id="4" name="文本框 3">
            <a:extLst>
              <a:ext uri="{FF2B5EF4-FFF2-40B4-BE49-F238E27FC236}">
                <a16:creationId xmlns:a16="http://schemas.microsoft.com/office/drawing/2014/main" id="{E389E8BD-7A89-DE05-343C-6C62C1E0103C}"/>
              </a:ext>
            </a:extLst>
          </p:cNvPr>
          <p:cNvSpPr txBox="1"/>
          <p:nvPr/>
        </p:nvSpPr>
        <p:spPr>
          <a:xfrm>
            <a:off x="1171262" y="1774963"/>
            <a:ext cx="4519305" cy="2508555"/>
          </a:xfrm>
          <a:prstGeom prst="wedgeRoundRectCallout">
            <a:avLst>
              <a:gd name="adj1" fmla="val 86389"/>
              <a:gd name="adj2" fmla="val 76369"/>
              <a:gd name="adj3" fmla="val 16667"/>
            </a:avLst>
          </a:prstGeom>
          <a:solidFill>
            <a:schemeClr val="accent1">
              <a:lumMod val="20000"/>
              <a:lumOff val="80000"/>
            </a:schemeClr>
          </a:solidFill>
          <a:ln>
            <a:solidFill>
              <a:schemeClr val="accent1"/>
            </a:solidFill>
          </a:ln>
        </p:spPr>
        <p:txBody>
          <a:bodyPr wrap="square" anchor="ctr">
            <a:noAutofit/>
          </a:bodyPr>
          <a:lstStyle/>
          <a:p>
            <a:pPr indent="457200">
              <a:lnSpc>
                <a:spcPct val="150000"/>
              </a:lnSpc>
              <a:buNone/>
            </a:pPr>
            <a:r>
              <a:rPr lang="zh-CN" altLang="en-US" sz="2000" b="1" dirty="0">
                <a:effectLst/>
                <a:latin typeface="Microsoft YaHei" panose="020B0503020204020204" pitchFamily="34" charset="-122"/>
                <a:ea typeface="Microsoft YaHei" panose="020B0503020204020204" pitchFamily="34" charset="-122"/>
              </a:rPr>
              <a:t>创新创业团队的权限，即团队成员的角色分配，具体是指要明确个人在团队中担任的职务、拥有的权力和承担的责任。现代企业中较为普遍的方式是实行民主管理方式。</a:t>
            </a:r>
            <a:endParaRPr lang="zh-CN" altLang="en-US" sz="2000" dirty="0">
              <a:effectLst/>
              <a:latin typeface="Microsoft YaHei" panose="020B0503020204020204" pitchFamily="34" charset="-122"/>
              <a:ea typeface="Microsoft YaHei" panose="020B0503020204020204" pitchFamily="34" charset="-122"/>
            </a:endParaRPr>
          </a:p>
        </p:txBody>
      </p:sp>
      <p:sp>
        <p:nvSpPr>
          <p:cNvPr id="5" name="矩形 4">
            <a:extLst>
              <a:ext uri="{FF2B5EF4-FFF2-40B4-BE49-F238E27FC236}">
                <a16:creationId xmlns:a16="http://schemas.microsoft.com/office/drawing/2014/main" id="{B688532B-FC01-CB35-C042-0FBFC52C98B4}"/>
              </a:ext>
            </a:extLst>
          </p:cNvPr>
          <p:cNvSpPr/>
          <p:nvPr/>
        </p:nvSpPr>
        <p:spPr>
          <a:xfrm>
            <a:off x="3130271" y="5936974"/>
            <a:ext cx="6169997" cy="92102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zh-CN" altLang="en-US" sz="2000" b="1" dirty="0">
                <a:effectLst/>
                <a:latin typeface="Microsoft YaHei" panose="020B0503020204020204" pitchFamily="34" charset="-122"/>
                <a:ea typeface="Microsoft YaHei" panose="020B0503020204020204" pitchFamily="34" charset="-122"/>
              </a:rPr>
              <a:t>创新创业团队需具备五个重要的团队要素</a:t>
            </a:r>
            <a:r>
              <a:rPr lang="zh-CN" altLang="en-US" sz="2000" b="1" dirty="0">
                <a:latin typeface="Microsoft YaHei" panose="020B0503020204020204" pitchFamily="34" charset="-122"/>
                <a:ea typeface="Microsoft YaHei" panose="020B0503020204020204" pitchFamily="34" charset="-122"/>
              </a:rPr>
              <a:t>，简称</a:t>
            </a:r>
            <a:r>
              <a:rPr lang="en-US" altLang="zh-CN" sz="2000" b="1" dirty="0">
                <a:latin typeface="Microsoft YaHei" panose="020B0503020204020204" pitchFamily="34" charset="-122"/>
                <a:ea typeface="Microsoft YaHei" panose="020B0503020204020204" pitchFamily="34" charset="-122"/>
              </a:rPr>
              <a:t>5</a:t>
            </a:r>
            <a:r>
              <a:rPr lang="en" altLang="zh-CN" sz="2000" b="1" dirty="0">
                <a:latin typeface="Microsoft YaHei" panose="020B0503020204020204" pitchFamily="34" charset="-122"/>
                <a:ea typeface="Microsoft YaHei" panose="020B0503020204020204" pitchFamily="34" charset="-122"/>
              </a:rPr>
              <a:t>P</a:t>
            </a:r>
            <a:endParaRPr kumimoji="1" lang="zh-CN" altLang="en-US" sz="2000" b="1" dirty="0"/>
          </a:p>
        </p:txBody>
      </p:sp>
      <p:grpSp>
        <p:nvGrpSpPr>
          <p:cNvPr id="11" name="组合 10">
            <a:extLst>
              <a:ext uri="{FF2B5EF4-FFF2-40B4-BE49-F238E27FC236}">
                <a16:creationId xmlns:a16="http://schemas.microsoft.com/office/drawing/2014/main" id="{035DADB2-1CB7-B54E-E28F-2DD2F6F9E5A2}"/>
              </a:ext>
            </a:extLst>
          </p:cNvPr>
          <p:cNvGrpSpPr/>
          <p:nvPr/>
        </p:nvGrpSpPr>
        <p:grpSpPr>
          <a:xfrm>
            <a:off x="518308" y="4918262"/>
            <a:ext cx="11155384" cy="680680"/>
            <a:chOff x="695032" y="5343404"/>
            <a:chExt cx="11155384" cy="748748"/>
          </a:xfrm>
        </p:grpSpPr>
        <p:sp>
          <p:nvSpPr>
            <p:cNvPr id="6" name="矩形 5">
              <a:extLst>
                <a:ext uri="{FF2B5EF4-FFF2-40B4-BE49-F238E27FC236}">
                  <a16:creationId xmlns:a16="http://schemas.microsoft.com/office/drawing/2014/main" id="{32EE37D5-7DAA-70AB-8067-994CEBECCF11}"/>
                </a:ext>
              </a:extLst>
            </p:cNvPr>
            <p:cNvSpPr/>
            <p:nvPr/>
          </p:nvSpPr>
          <p:spPr>
            <a:xfrm>
              <a:off x="695032" y="5343404"/>
              <a:ext cx="2064227" cy="748748"/>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1</a:t>
              </a:r>
              <a:r>
                <a:rPr lang="zh-CN" altLang="en-US" sz="2000" b="1">
                  <a:latin typeface="Microsoft YaHei" panose="020B0503020204020204" pitchFamily="34" charset="-122"/>
                  <a:ea typeface="Microsoft YaHei" panose="020B0503020204020204" pitchFamily="34" charset="-122"/>
                </a:rPr>
                <a:t>）目标</a:t>
              </a:r>
              <a:endParaRPr lang="en-US" altLang="zh-CN" sz="2000" b="1" dirty="0">
                <a:latin typeface="Microsoft YaHei" panose="020B0503020204020204" pitchFamily="34" charset="-122"/>
                <a:ea typeface="Microsoft YaHei" panose="020B0503020204020204" pitchFamily="34" charset="-122"/>
              </a:endParaRPr>
            </a:p>
            <a:p>
              <a:pPr algn="ctr"/>
              <a:r>
                <a:rPr lang="zh-CN" altLang="en-US" sz="2000" b="1">
                  <a:latin typeface="Microsoft YaHei" panose="020B0503020204020204" pitchFamily="34" charset="-122"/>
                  <a:ea typeface="Microsoft YaHei" panose="020B0503020204020204" pitchFamily="34" charset="-122"/>
                </a:rPr>
                <a:t>（</a:t>
              </a:r>
              <a:r>
                <a:rPr lang="en" altLang="zh-CN" sz="2000" b="1" dirty="0">
                  <a:latin typeface="Microsoft YaHei" panose="020B0503020204020204" pitchFamily="34" charset="-122"/>
                  <a:ea typeface="Microsoft YaHei" panose="020B0503020204020204" pitchFamily="34" charset="-122"/>
                </a:rPr>
                <a:t>Purpose</a:t>
              </a:r>
              <a:r>
                <a:rPr lang="zh-CN" altLang="en" sz="2000" b="1" dirty="0">
                  <a:latin typeface="Microsoft YaHei" panose="020B0503020204020204" pitchFamily="34" charset="-122"/>
                  <a:ea typeface="Microsoft YaHei" panose="020B0503020204020204" pitchFamily="34" charset="-122"/>
                </a:rPr>
                <a:t>）</a:t>
              </a:r>
              <a:endParaRPr lang="zh-CN" altLang="en-US" sz="2000" b="1" dirty="0">
                <a:latin typeface="Microsoft YaHei" panose="020B0503020204020204" pitchFamily="34" charset="-122"/>
                <a:ea typeface="Microsoft YaHei" panose="020B0503020204020204" pitchFamily="34" charset="-122"/>
              </a:endParaRPr>
            </a:p>
          </p:txBody>
        </p:sp>
        <p:sp>
          <p:nvSpPr>
            <p:cNvPr id="7" name="矩形 6">
              <a:extLst>
                <a:ext uri="{FF2B5EF4-FFF2-40B4-BE49-F238E27FC236}">
                  <a16:creationId xmlns:a16="http://schemas.microsoft.com/office/drawing/2014/main" id="{0911D408-31CF-74F7-10F9-4908DDDEB650}"/>
                </a:ext>
              </a:extLst>
            </p:cNvPr>
            <p:cNvSpPr/>
            <p:nvPr/>
          </p:nvSpPr>
          <p:spPr>
            <a:xfrm>
              <a:off x="2967821" y="5343404"/>
              <a:ext cx="2064227" cy="748748"/>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2</a:t>
              </a:r>
              <a:r>
                <a:rPr lang="zh-CN" altLang="en-US" sz="2000" b="1">
                  <a:latin typeface="Microsoft YaHei" panose="020B0503020204020204" pitchFamily="34" charset="-122"/>
                  <a:ea typeface="Microsoft YaHei" panose="020B0503020204020204" pitchFamily="34" charset="-122"/>
                </a:rPr>
                <a:t>）人</a:t>
              </a:r>
              <a:endParaRPr lang="en-US" altLang="zh-CN" sz="2000" b="1" dirty="0">
                <a:latin typeface="Microsoft YaHei" panose="020B0503020204020204" pitchFamily="34" charset="-122"/>
                <a:ea typeface="Microsoft YaHei" panose="020B0503020204020204" pitchFamily="34" charset="-122"/>
              </a:endParaRPr>
            </a:p>
            <a:p>
              <a:pPr algn="ctr"/>
              <a:r>
                <a:rPr lang="zh-CN" altLang="en-US" sz="2000" b="1">
                  <a:latin typeface="Microsoft YaHei" panose="020B0503020204020204" pitchFamily="34" charset="-122"/>
                  <a:ea typeface="Microsoft YaHei" panose="020B0503020204020204" pitchFamily="34" charset="-122"/>
                </a:rPr>
                <a:t>（</a:t>
              </a:r>
              <a:r>
                <a:rPr lang="en" altLang="zh-CN" sz="2000" b="1" dirty="0">
                  <a:latin typeface="Microsoft YaHei" panose="020B0503020204020204" pitchFamily="34" charset="-122"/>
                  <a:ea typeface="Microsoft YaHei" panose="020B0503020204020204" pitchFamily="34" charset="-122"/>
                </a:rPr>
                <a:t>People</a:t>
              </a:r>
              <a:r>
                <a:rPr lang="zh-CN" altLang="en" sz="2000" b="1" dirty="0">
                  <a:latin typeface="Microsoft YaHei" panose="020B0503020204020204" pitchFamily="34" charset="-122"/>
                  <a:ea typeface="Microsoft YaHei" panose="020B0503020204020204" pitchFamily="34" charset="-122"/>
                </a:rPr>
                <a:t>）</a:t>
              </a:r>
              <a:endParaRPr lang="zh-CN" altLang="en-US" sz="2000" b="1" dirty="0">
                <a:latin typeface="Microsoft YaHei" panose="020B0503020204020204" pitchFamily="34" charset="-122"/>
                <a:ea typeface="Microsoft YaHei" panose="020B0503020204020204" pitchFamily="34" charset="-122"/>
              </a:endParaRPr>
            </a:p>
          </p:txBody>
        </p:sp>
        <p:sp>
          <p:nvSpPr>
            <p:cNvPr id="8" name="矩形 7">
              <a:extLst>
                <a:ext uri="{FF2B5EF4-FFF2-40B4-BE49-F238E27FC236}">
                  <a16:creationId xmlns:a16="http://schemas.microsoft.com/office/drawing/2014/main" id="{74D5D2B5-F413-65C1-9AB4-FF1FB62FC6CC}"/>
                </a:ext>
              </a:extLst>
            </p:cNvPr>
            <p:cNvSpPr/>
            <p:nvPr/>
          </p:nvSpPr>
          <p:spPr>
            <a:xfrm>
              <a:off x="5240610" y="5343404"/>
              <a:ext cx="2064227" cy="748748"/>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3</a:t>
              </a:r>
              <a:r>
                <a:rPr lang="zh-CN" altLang="en-US" sz="2000" b="1">
                  <a:latin typeface="Microsoft YaHei" panose="020B0503020204020204" pitchFamily="34" charset="-122"/>
                  <a:ea typeface="Microsoft YaHei" panose="020B0503020204020204" pitchFamily="34" charset="-122"/>
                </a:rPr>
                <a:t>）定位</a:t>
              </a:r>
              <a:endParaRPr lang="en-US" altLang="zh-CN" sz="2000" b="1" dirty="0">
                <a:latin typeface="Microsoft YaHei" panose="020B0503020204020204" pitchFamily="34" charset="-122"/>
                <a:ea typeface="Microsoft YaHei" panose="020B0503020204020204" pitchFamily="34" charset="-122"/>
              </a:endParaRPr>
            </a:p>
            <a:p>
              <a:pPr algn="ctr"/>
              <a:r>
                <a:rPr lang="zh-CN" altLang="en-US" sz="2000" b="1">
                  <a:latin typeface="Microsoft YaHei" panose="020B0503020204020204" pitchFamily="34" charset="-122"/>
                  <a:ea typeface="Microsoft YaHei" panose="020B0503020204020204" pitchFamily="34" charset="-122"/>
                </a:rPr>
                <a:t>（</a:t>
              </a:r>
              <a:r>
                <a:rPr lang="en" altLang="zh-CN" sz="2000" b="1" dirty="0">
                  <a:latin typeface="Microsoft YaHei" panose="020B0503020204020204" pitchFamily="34" charset="-122"/>
                  <a:ea typeface="Microsoft YaHei" panose="020B0503020204020204" pitchFamily="34" charset="-122"/>
                </a:rPr>
                <a:t>Place</a:t>
              </a:r>
              <a:r>
                <a:rPr lang="zh-CN" altLang="en" sz="2000" b="1" dirty="0">
                  <a:latin typeface="Microsoft YaHei" panose="020B0503020204020204" pitchFamily="34" charset="-122"/>
                  <a:ea typeface="Microsoft YaHei" panose="020B0503020204020204" pitchFamily="34" charset="-122"/>
                </a:rPr>
                <a:t>）</a:t>
              </a:r>
              <a:endParaRPr lang="zh-CN" altLang="en-US" sz="2000" b="1" dirty="0">
                <a:latin typeface="Microsoft YaHei" panose="020B0503020204020204" pitchFamily="34" charset="-122"/>
                <a:ea typeface="Microsoft YaHei" panose="020B0503020204020204" pitchFamily="34" charset="-122"/>
              </a:endParaRPr>
            </a:p>
          </p:txBody>
        </p:sp>
        <p:sp>
          <p:nvSpPr>
            <p:cNvPr id="9" name="矩形 8">
              <a:extLst>
                <a:ext uri="{FF2B5EF4-FFF2-40B4-BE49-F238E27FC236}">
                  <a16:creationId xmlns:a16="http://schemas.microsoft.com/office/drawing/2014/main" id="{899D57B1-795C-D85F-BC1A-8887D4C7A1BD}"/>
                </a:ext>
              </a:extLst>
            </p:cNvPr>
            <p:cNvSpPr/>
            <p:nvPr/>
          </p:nvSpPr>
          <p:spPr>
            <a:xfrm>
              <a:off x="7513399" y="5343404"/>
              <a:ext cx="2064227" cy="748748"/>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latin typeface="Microsoft YaHei" panose="020B0503020204020204" pitchFamily="34" charset="-122"/>
                  <a:ea typeface="Microsoft YaHei" panose="020B0503020204020204" pitchFamily="34" charset="-122"/>
                </a:rPr>
                <a:t>（</a:t>
              </a:r>
              <a:r>
                <a:rPr lang="en-US" altLang="zh-CN" sz="2000" b="1" dirty="0">
                  <a:effectLst/>
                  <a:latin typeface="Microsoft YaHei" panose="020B0503020204020204" pitchFamily="34" charset="-122"/>
                  <a:ea typeface="Microsoft YaHei" panose="020B0503020204020204" pitchFamily="34" charset="-122"/>
                </a:rPr>
                <a:t>4</a:t>
              </a:r>
              <a:r>
                <a:rPr lang="zh-CN" altLang="en-US" sz="2000" b="1" dirty="0">
                  <a:effectLst/>
                  <a:latin typeface="Microsoft YaHei" panose="020B0503020204020204" pitchFamily="34" charset="-122"/>
                  <a:ea typeface="Microsoft YaHei" panose="020B0503020204020204" pitchFamily="34" charset="-122"/>
                </a:rPr>
                <a:t>）权限</a:t>
              </a:r>
              <a:endParaRPr lang="en-US" altLang="zh-CN" sz="2000" b="1" dirty="0">
                <a:effectLst/>
                <a:latin typeface="Microsoft YaHei" panose="020B0503020204020204" pitchFamily="34" charset="-122"/>
                <a:ea typeface="Microsoft YaHei" panose="020B0503020204020204" pitchFamily="34" charset="-122"/>
              </a:endParaRPr>
            </a:p>
            <a:p>
              <a:pPr algn="ctr"/>
              <a:r>
                <a:rPr lang="zh-CN" altLang="en-US" sz="2000" b="1" dirty="0">
                  <a:effectLst/>
                  <a:latin typeface="Microsoft YaHei" panose="020B0503020204020204" pitchFamily="34" charset="-122"/>
                  <a:ea typeface="Microsoft YaHei" panose="020B0503020204020204" pitchFamily="34" charset="-122"/>
                </a:rPr>
                <a:t>（</a:t>
              </a:r>
              <a:r>
                <a:rPr lang="en" altLang="zh-CN" sz="2000" b="1" dirty="0">
                  <a:effectLst/>
                  <a:latin typeface="Microsoft YaHei" panose="020B0503020204020204" pitchFamily="34" charset="-122"/>
                  <a:ea typeface="Microsoft YaHei" panose="020B0503020204020204" pitchFamily="34" charset="-122"/>
                </a:rPr>
                <a:t>Power</a:t>
              </a:r>
              <a:r>
                <a:rPr lang="zh-CN" altLang="en" sz="2000" b="1" dirty="0">
                  <a:effectLst/>
                  <a:latin typeface="Microsoft YaHei" panose="020B0503020204020204" pitchFamily="34" charset="-122"/>
                  <a:ea typeface="Microsoft YaHei" panose="020B0503020204020204" pitchFamily="34" charset="-122"/>
                </a:rPr>
                <a:t>）</a:t>
              </a:r>
              <a:endParaRPr kumimoji="1" lang="zh-CN" altLang="en-US" sz="2000" b="1" dirty="0"/>
            </a:p>
          </p:txBody>
        </p:sp>
        <p:sp>
          <p:nvSpPr>
            <p:cNvPr id="10" name="矩形 9">
              <a:extLst>
                <a:ext uri="{FF2B5EF4-FFF2-40B4-BE49-F238E27FC236}">
                  <a16:creationId xmlns:a16="http://schemas.microsoft.com/office/drawing/2014/main" id="{FB027AFC-3A7D-218B-85DE-8E8A9616F0D1}"/>
                </a:ext>
              </a:extLst>
            </p:cNvPr>
            <p:cNvSpPr/>
            <p:nvPr/>
          </p:nvSpPr>
          <p:spPr>
            <a:xfrm>
              <a:off x="9786189" y="5343404"/>
              <a:ext cx="2064227" cy="748748"/>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latin typeface="Microsoft YaHei" panose="020B0503020204020204" pitchFamily="34" charset="-122"/>
                  <a:ea typeface="Microsoft YaHei" panose="020B0503020204020204" pitchFamily="34" charset="-122"/>
                </a:rPr>
                <a:t>（</a:t>
              </a:r>
              <a:r>
                <a:rPr lang="en-US" altLang="zh-CN" sz="2000" b="1" dirty="0">
                  <a:effectLst/>
                  <a:latin typeface="Microsoft YaHei" panose="020B0503020204020204" pitchFamily="34" charset="-122"/>
                  <a:ea typeface="Microsoft YaHei" panose="020B0503020204020204" pitchFamily="34" charset="-122"/>
                </a:rPr>
                <a:t>5</a:t>
              </a:r>
              <a:r>
                <a:rPr lang="zh-CN" altLang="en-US" sz="2000" b="1" dirty="0">
                  <a:effectLst/>
                  <a:latin typeface="Microsoft YaHei" panose="020B0503020204020204" pitchFamily="34" charset="-122"/>
                  <a:ea typeface="Microsoft YaHei" panose="020B0503020204020204" pitchFamily="34" charset="-122"/>
                </a:rPr>
                <a:t>）计划</a:t>
              </a:r>
              <a:endParaRPr lang="en-US" altLang="zh-CN" sz="2000" b="1" dirty="0">
                <a:effectLst/>
                <a:latin typeface="Microsoft YaHei" panose="020B0503020204020204" pitchFamily="34" charset="-122"/>
                <a:ea typeface="Microsoft YaHei" panose="020B0503020204020204" pitchFamily="34" charset="-122"/>
              </a:endParaRPr>
            </a:p>
            <a:p>
              <a:pPr algn="ctr"/>
              <a:r>
                <a:rPr lang="zh-CN" altLang="en-US" sz="2000" b="1" dirty="0">
                  <a:effectLst/>
                  <a:latin typeface="Microsoft YaHei" panose="020B0503020204020204" pitchFamily="34" charset="-122"/>
                  <a:ea typeface="Microsoft YaHei" panose="020B0503020204020204" pitchFamily="34" charset="-122"/>
                </a:rPr>
                <a:t>（</a:t>
              </a:r>
              <a:r>
                <a:rPr lang="en" altLang="zh-CN" sz="2000" b="1" dirty="0">
                  <a:effectLst/>
                  <a:latin typeface="Microsoft YaHei" panose="020B0503020204020204" pitchFamily="34" charset="-122"/>
                  <a:ea typeface="Microsoft YaHei" panose="020B0503020204020204" pitchFamily="34" charset="-122"/>
                </a:rPr>
                <a:t>Plan</a:t>
              </a:r>
              <a:r>
                <a:rPr lang="zh-CN" altLang="en" sz="2000" b="1" dirty="0">
                  <a:effectLst/>
                  <a:latin typeface="Microsoft YaHei" panose="020B0503020204020204" pitchFamily="34" charset="-122"/>
                  <a:ea typeface="Microsoft YaHei" panose="020B0503020204020204" pitchFamily="34" charset="-122"/>
                </a:rPr>
                <a:t>）</a:t>
              </a:r>
              <a:endParaRPr kumimoji="1" lang="zh-CN" altLang="en-US" sz="2000" b="1" dirty="0"/>
            </a:p>
          </p:txBody>
        </p:sp>
      </p:grpSp>
      <p:cxnSp>
        <p:nvCxnSpPr>
          <p:cNvPr id="13" name="肘形连接符 12">
            <a:extLst>
              <a:ext uri="{FF2B5EF4-FFF2-40B4-BE49-F238E27FC236}">
                <a16:creationId xmlns:a16="http://schemas.microsoft.com/office/drawing/2014/main" id="{886448E8-6CA2-5E4B-A33A-1BC90ADC5267}"/>
              </a:ext>
            </a:extLst>
          </p:cNvPr>
          <p:cNvCxnSpPr>
            <a:cxnSpLocks/>
            <a:stCxn id="5" idx="0"/>
            <a:endCxn id="6" idx="2"/>
          </p:cNvCxnSpPr>
          <p:nvPr/>
        </p:nvCxnSpPr>
        <p:spPr>
          <a:xfrm rot="16200000" flipV="1">
            <a:off x="3713830" y="3435534"/>
            <a:ext cx="338032" cy="4664848"/>
          </a:xfrm>
          <a:prstGeom prst="bentConnector3">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4" name="肘形连接符 13">
            <a:extLst>
              <a:ext uri="{FF2B5EF4-FFF2-40B4-BE49-F238E27FC236}">
                <a16:creationId xmlns:a16="http://schemas.microsoft.com/office/drawing/2014/main" id="{EEEC7C8B-0248-67FA-CDD9-5B8D6966DFF6}"/>
              </a:ext>
            </a:extLst>
          </p:cNvPr>
          <p:cNvCxnSpPr>
            <a:cxnSpLocks/>
            <a:stCxn id="5" idx="0"/>
            <a:endCxn id="7" idx="2"/>
          </p:cNvCxnSpPr>
          <p:nvPr/>
        </p:nvCxnSpPr>
        <p:spPr>
          <a:xfrm rot="16200000" flipV="1">
            <a:off x="4850225" y="4571928"/>
            <a:ext cx="338032" cy="2392059"/>
          </a:xfrm>
          <a:prstGeom prst="bentConnector3">
            <a:avLst>
              <a:gd name="adj1" fmla="val 50000"/>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7" name="肘形连接符 16">
            <a:extLst>
              <a:ext uri="{FF2B5EF4-FFF2-40B4-BE49-F238E27FC236}">
                <a16:creationId xmlns:a16="http://schemas.microsoft.com/office/drawing/2014/main" id="{0A690CC4-5736-951E-2302-853F4419CA4F}"/>
              </a:ext>
            </a:extLst>
          </p:cNvPr>
          <p:cNvCxnSpPr>
            <a:cxnSpLocks/>
            <a:stCxn id="5" idx="0"/>
            <a:endCxn id="8" idx="2"/>
          </p:cNvCxnSpPr>
          <p:nvPr/>
        </p:nvCxnSpPr>
        <p:spPr>
          <a:xfrm rot="16200000" flipV="1">
            <a:off x="5986619" y="5708323"/>
            <a:ext cx="338032" cy="119270"/>
          </a:xfrm>
          <a:prstGeom prst="bentConnector3">
            <a:avLst>
              <a:gd name="adj1" fmla="val 50000"/>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0" name="肘形连接符 19">
            <a:extLst>
              <a:ext uri="{FF2B5EF4-FFF2-40B4-BE49-F238E27FC236}">
                <a16:creationId xmlns:a16="http://schemas.microsoft.com/office/drawing/2014/main" id="{1FAF5977-C2FF-D683-BDC9-B6363906C968}"/>
              </a:ext>
            </a:extLst>
          </p:cNvPr>
          <p:cNvCxnSpPr>
            <a:cxnSpLocks/>
            <a:stCxn id="5" idx="0"/>
            <a:endCxn id="9" idx="2"/>
          </p:cNvCxnSpPr>
          <p:nvPr/>
        </p:nvCxnSpPr>
        <p:spPr>
          <a:xfrm rot="5400000" flipH="1" flipV="1">
            <a:off x="7123013" y="4691199"/>
            <a:ext cx="338032" cy="2153519"/>
          </a:xfrm>
          <a:prstGeom prst="bentConnector3">
            <a:avLst>
              <a:gd name="adj1" fmla="val 50000"/>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3" name="肘形连接符 22">
            <a:extLst>
              <a:ext uri="{FF2B5EF4-FFF2-40B4-BE49-F238E27FC236}">
                <a16:creationId xmlns:a16="http://schemas.microsoft.com/office/drawing/2014/main" id="{973E23F6-4937-DC54-B5F7-E426644273B3}"/>
              </a:ext>
            </a:extLst>
          </p:cNvPr>
          <p:cNvCxnSpPr>
            <a:cxnSpLocks/>
            <a:stCxn id="5" idx="0"/>
            <a:endCxn id="10" idx="2"/>
          </p:cNvCxnSpPr>
          <p:nvPr/>
        </p:nvCxnSpPr>
        <p:spPr>
          <a:xfrm rot="5400000" flipH="1" flipV="1">
            <a:off x="8259408" y="3554804"/>
            <a:ext cx="338032" cy="4426309"/>
          </a:xfrm>
          <a:prstGeom prst="bentConnector3">
            <a:avLst>
              <a:gd name="adj1" fmla="val 50000"/>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a16="http://schemas.microsoft.com/office/drawing/2014/main" id="{1C4850B3-F7C5-B92D-F390-5FAC7A58D8E5}"/>
              </a:ext>
            </a:extLst>
          </p:cNvPr>
          <p:cNvSpPr txBox="1"/>
          <p:nvPr/>
        </p:nvSpPr>
        <p:spPr>
          <a:xfrm>
            <a:off x="6501433" y="1774963"/>
            <a:ext cx="4519305" cy="2508555"/>
          </a:xfrm>
          <a:prstGeom prst="wedgeRoundRectCallout">
            <a:avLst>
              <a:gd name="adj1" fmla="val 47095"/>
              <a:gd name="adj2" fmla="val 73727"/>
              <a:gd name="adj3" fmla="val 16667"/>
            </a:avLst>
          </a:prstGeom>
          <a:solidFill>
            <a:schemeClr val="accent1">
              <a:lumMod val="20000"/>
              <a:lumOff val="80000"/>
            </a:schemeClr>
          </a:solidFill>
          <a:ln>
            <a:solidFill>
              <a:schemeClr val="accent1"/>
            </a:solidFill>
          </a:ln>
        </p:spPr>
        <p:txBody>
          <a:bodyPr wrap="square" anchor="ctr">
            <a:noAutofit/>
          </a:bodyPr>
          <a:lstStyle/>
          <a:p>
            <a:pPr indent="457200">
              <a:lnSpc>
                <a:spcPct val="150000"/>
              </a:lnSpc>
              <a:buNone/>
            </a:pPr>
            <a:r>
              <a:rPr lang="zh-CN" altLang="en-US" sz="2000" b="1" dirty="0">
                <a:effectLst/>
                <a:latin typeface="Microsoft YaHei" panose="020B0503020204020204" pitchFamily="34" charset="-122"/>
                <a:ea typeface="Microsoft YaHei" panose="020B0503020204020204" pitchFamily="34" charset="-122"/>
              </a:rPr>
              <a:t>创新创业团队的计划，即成员在不同阶段分别要做哪些工作以及怎样做的指导计划。只有按计划操作，创新创业团队才能一步步贴近目标，最终实现目标。</a:t>
            </a:r>
            <a:endParaRPr lang="zh-CN" altLang="en-US" sz="2000" dirty="0">
              <a:effectLst/>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3526232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0DEAC8-4823-97F2-D26D-E28BE0F3238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B66A5ED-9A62-4A64-B1D2-C8C568650008}"/>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3.1.1</a:t>
            </a:r>
            <a:r>
              <a:rPr lang="zh-CN" altLang="en-US" sz="3200" dirty="0">
                <a:solidFill>
                  <a:schemeClr val="tx1"/>
                </a:solidFill>
                <a:latin typeface="Microsoft YaHei" panose="020B0503020204020204" pitchFamily="34" charset="-122"/>
                <a:ea typeface="Microsoft YaHei" panose="020B0503020204020204" pitchFamily="34" charset="-122"/>
              </a:rPr>
              <a:t>创新创业团队的内涵</a:t>
            </a:r>
          </a:p>
        </p:txBody>
      </p:sp>
      <p:sp>
        <p:nvSpPr>
          <p:cNvPr id="124" name="文本框 123">
            <a:extLst>
              <a:ext uri="{FF2B5EF4-FFF2-40B4-BE49-F238E27FC236}">
                <a16:creationId xmlns:a16="http://schemas.microsoft.com/office/drawing/2014/main" id="{E79E30E3-93EA-0B1F-4AB7-E2583BB058EF}"/>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创新创业团队与一般团队的区别</a:t>
            </a:r>
          </a:p>
        </p:txBody>
      </p:sp>
      <p:grpSp>
        <p:nvGrpSpPr>
          <p:cNvPr id="25" name="组合 24">
            <a:extLst>
              <a:ext uri="{FF2B5EF4-FFF2-40B4-BE49-F238E27FC236}">
                <a16:creationId xmlns:a16="http://schemas.microsoft.com/office/drawing/2014/main" id="{E19F683C-91A4-4E8C-9FBD-D916F8DCF59A}"/>
              </a:ext>
            </a:extLst>
          </p:cNvPr>
          <p:cNvGrpSpPr/>
          <p:nvPr/>
        </p:nvGrpSpPr>
        <p:grpSpPr>
          <a:xfrm>
            <a:off x="520044" y="2115206"/>
            <a:ext cx="11151911" cy="3981043"/>
            <a:chOff x="1330537" y="1774965"/>
            <a:chExt cx="11151911" cy="3981043"/>
          </a:xfrm>
        </p:grpSpPr>
        <p:sp>
          <p:nvSpPr>
            <p:cNvPr id="15" name="文本框 14">
              <a:extLst>
                <a:ext uri="{FF2B5EF4-FFF2-40B4-BE49-F238E27FC236}">
                  <a16:creationId xmlns:a16="http://schemas.microsoft.com/office/drawing/2014/main" id="{11552203-216C-AB46-1DC7-1626AE37A4BC}"/>
                </a:ext>
              </a:extLst>
            </p:cNvPr>
            <p:cNvSpPr txBox="1"/>
            <p:nvPr/>
          </p:nvSpPr>
          <p:spPr>
            <a:xfrm>
              <a:off x="1330537" y="1774965"/>
              <a:ext cx="3546459" cy="1879933"/>
            </a:xfrm>
            <a:prstGeom prst="rect">
              <a:avLst/>
            </a:prstGeom>
            <a:solidFill>
              <a:schemeClr val="bg1">
                <a:alpha val="56466"/>
              </a:schemeClr>
            </a:solidFill>
            <a:ln>
              <a:solidFill>
                <a:schemeClr val="accent3"/>
              </a:solidFill>
            </a:ln>
          </p:spPr>
          <p:txBody>
            <a:bodyPr wrap="square" lIns="108000" tIns="0" bIns="0" anchor="ctr">
              <a:noAutofit/>
            </a:bodyPr>
            <a:lstStyle/>
            <a:p>
              <a:pPr algn="ctr">
                <a:lnSpc>
                  <a:spcPct val="150000"/>
                </a:lnSpc>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1</a:t>
              </a:r>
              <a:r>
                <a:rPr lang="zh-CN" altLang="en-US" sz="2000" b="1" dirty="0">
                  <a:latin typeface="Microsoft YaHei" panose="020B0503020204020204" pitchFamily="34" charset="-122"/>
                  <a:ea typeface="Microsoft YaHei" panose="020B0503020204020204" pitchFamily="34" charset="-122"/>
                </a:rPr>
                <a:t>）团队组建的目的不同</a:t>
              </a:r>
              <a:endParaRPr lang="zh-CN" altLang="en-US" sz="2000" dirty="0">
                <a:latin typeface="Microsoft YaHei" panose="020B0503020204020204" pitchFamily="34" charset="-122"/>
                <a:ea typeface="Microsoft YaHei" panose="020B0503020204020204" pitchFamily="34" charset="-122"/>
              </a:endParaRPr>
            </a:p>
          </p:txBody>
        </p:sp>
        <p:sp>
          <p:nvSpPr>
            <p:cNvPr id="16" name="文本框 15">
              <a:extLst>
                <a:ext uri="{FF2B5EF4-FFF2-40B4-BE49-F238E27FC236}">
                  <a16:creationId xmlns:a16="http://schemas.microsoft.com/office/drawing/2014/main" id="{9411A003-15EA-4B00-6FDC-E468E564170B}"/>
                </a:ext>
              </a:extLst>
            </p:cNvPr>
            <p:cNvSpPr txBox="1"/>
            <p:nvPr/>
          </p:nvSpPr>
          <p:spPr>
            <a:xfrm>
              <a:off x="5133263" y="1774965"/>
              <a:ext cx="3546459" cy="1879933"/>
            </a:xfrm>
            <a:prstGeom prst="rect">
              <a:avLst/>
            </a:prstGeom>
            <a:solidFill>
              <a:schemeClr val="bg1">
                <a:alpha val="56466"/>
              </a:schemeClr>
            </a:solidFill>
            <a:ln>
              <a:solidFill>
                <a:schemeClr val="accent3"/>
              </a:solidFill>
            </a:ln>
          </p:spPr>
          <p:txBody>
            <a:bodyPr wrap="square" lIns="108000" tIns="0" bIns="0" anchor="ctr">
              <a:noAutofit/>
            </a:bodyPr>
            <a:lstStyle/>
            <a:p>
              <a:pPr algn="ctr">
                <a:lnSpc>
                  <a:spcPct val="150000"/>
                </a:lnSpc>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2</a:t>
              </a:r>
              <a:r>
                <a:rPr lang="zh-CN" altLang="en-US" sz="2000" b="1" dirty="0">
                  <a:latin typeface="Microsoft YaHei" panose="020B0503020204020204" pitchFamily="34" charset="-122"/>
                  <a:ea typeface="Microsoft YaHei" panose="020B0503020204020204" pitchFamily="34" charset="-122"/>
                </a:rPr>
                <a:t>）团队成员职位层级不同</a:t>
              </a:r>
              <a:endParaRPr lang="zh-CN" altLang="en-US" sz="2000" dirty="0">
                <a:latin typeface="Microsoft YaHei" panose="020B0503020204020204" pitchFamily="34" charset="-122"/>
                <a:ea typeface="Microsoft YaHei" panose="020B0503020204020204" pitchFamily="34" charset="-122"/>
              </a:endParaRPr>
            </a:p>
          </p:txBody>
        </p:sp>
        <p:sp>
          <p:nvSpPr>
            <p:cNvPr id="18" name="文本框 17">
              <a:extLst>
                <a:ext uri="{FF2B5EF4-FFF2-40B4-BE49-F238E27FC236}">
                  <a16:creationId xmlns:a16="http://schemas.microsoft.com/office/drawing/2014/main" id="{7F0D5AC5-8BF5-2D0F-C78F-ADC386417B16}"/>
                </a:ext>
              </a:extLst>
            </p:cNvPr>
            <p:cNvSpPr txBox="1"/>
            <p:nvPr/>
          </p:nvSpPr>
          <p:spPr>
            <a:xfrm>
              <a:off x="8935989" y="1774965"/>
              <a:ext cx="3546459" cy="1879933"/>
            </a:xfrm>
            <a:prstGeom prst="rect">
              <a:avLst/>
            </a:prstGeom>
            <a:solidFill>
              <a:schemeClr val="bg1">
                <a:alpha val="56466"/>
              </a:schemeClr>
            </a:solidFill>
            <a:ln>
              <a:solidFill>
                <a:schemeClr val="accent3"/>
              </a:solidFill>
            </a:ln>
          </p:spPr>
          <p:txBody>
            <a:bodyPr wrap="square" lIns="108000" tIns="0" bIns="0" anchor="ctr">
              <a:noAutofit/>
            </a:bodyPr>
            <a:lstStyle/>
            <a:p>
              <a:pPr algn="ctr">
                <a:lnSpc>
                  <a:spcPct val="150000"/>
                </a:lnSpc>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3</a:t>
              </a:r>
              <a:r>
                <a:rPr lang="zh-CN" altLang="en-US" sz="2000" b="1" dirty="0">
                  <a:latin typeface="Microsoft YaHei" panose="020B0503020204020204" pitchFamily="34" charset="-122"/>
                  <a:ea typeface="Microsoft YaHei" panose="020B0503020204020204" pitchFamily="34" charset="-122"/>
                </a:rPr>
                <a:t>）团队的组织依据不同</a:t>
              </a:r>
              <a:endParaRPr lang="zh-CN" altLang="en-US" sz="2000" dirty="0">
                <a:latin typeface="Microsoft YaHei" panose="020B0503020204020204" pitchFamily="34" charset="-122"/>
                <a:ea typeface="Microsoft YaHei" panose="020B0503020204020204" pitchFamily="34" charset="-122"/>
              </a:endParaRPr>
            </a:p>
          </p:txBody>
        </p:sp>
        <p:grpSp>
          <p:nvGrpSpPr>
            <p:cNvPr id="24" name="组合 23">
              <a:extLst>
                <a:ext uri="{FF2B5EF4-FFF2-40B4-BE49-F238E27FC236}">
                  <a16:creationId xmlns:a16="http://schemas.microsoft.com/office/drawing/2014/main" id="{06C7D72A-87C9-71D1-6998-1FA0F258CD58}"/>
                </a:ext>
              </a:extLst>
            </p:cNvPr>
            <p:cNvGrpSpPr/>
            <p:nvPr/>
          </p:nvGrpSpPr>
          <p:grpSpPr>
            <a:xfrm>
              <a:off x="1330537" y="3872745"/>
              <a:ext cx="11151911" cy="1883263"/>
              <a:chOff x="1330537" y="3766420"/>
              <a:chExt cx="7349185" cy="1883263"/>
            </a:xfrm>
          </p:grpSpPr>
          <p:sp>
            <p:nvSpPr>
              <p:cNvPr id="19" name="文本框 18">
                <a:extLst>
                  <a:ext uri="{FF2B5EF4-FFF2-40B4-BE49-F238E27FC236}">
                    <a16:creationId xmlns:a16="http://schemas.microsoft.com/office/drawing/2014/main" id="{3125F265-5ED5-05C7-B5F3-DA351E217231}"/>
                  </a:ext>
                </a:extLst>
              </p:cNvPr>
              <p:cNvSpPr txBox="1"/>
              <p:nvPr/>
            </p:nvSpPr>
            <p:spPr>
              <a:xfrm>
                <a:off x="1330537" y="3769750"/>
                <a:ext cx="3546459" cy="1879933"/>
              </a:xfrm>
              <a:prstGeom prst="rect">
                <a:avLst/>
              </a:prstGeom>
              <a:solidFill>
                <a:schemeClr val="bg1">
                  <a:alpha val="56466"/>
                </a:schemeClr>
              </a:solidFill>
              <a:ln>
                <a:solidFill>
                  <a:schemeClr val="accent3"/>
                </a:solidFill>
              </a:ln>
            </p:spPr>
            <p:txBody>
              <a:bodyPr wrap="square" lIns="108000" tIns="0" bIns="0" anchor="ctr">
                <a:noAutofit/>
              </a:bodyPr>
              <a:lstStyle/>
              <a:p>
                <a:pPr algn="ctr">
                  <a:lnSpc>
                    <a:spcPct val="150000"/>
                  </a:lnSpc>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4</a:t>
                </a:r>
                <a:r>
                  <a:rPr lang="zh-CN" altLang="en-US" sz="2000" b="1" dirty="0">
                    <a:latin typeface="Microsoft YaHei" panose="020B0503020204020204" pitchFamily="34" charset="-122"/>
                    <a:ea typeface="Microsoft YaHei" panose="020B0503020204020204" pitchFamily="34" charset="-122"/>
                  </a:rPr>
                  <a:t>）权益分享不同</a:t>
                </a:r>
                <a:endParaRPr lang="en-US" altLang="zh-CN" sz="2000" dirty="0">
                  <a:latin typeface="Microsoft YaHei" panose="020B0503020204020204" pitchFamily="34" charset="-122"/>
                  <a:ea typeface="Microsoft YaHei" panose="020B0503020204020204" pitchFamily="34" charset="-122"/>
                </a:endParaRPr>
              </a:p>
            </p:txBody>
          </p:sp>
          <p:sp>
            <p:nvSpPr>
              <p:cNvPr id="21" name="文本框 20">
                <a:extLst>
                  <a:ext uri="{FF2B5EF4-FFF2-40B4-BE49-F238E27FC236}">
                    <a16:creationId xmlns:a16="http://schemas.microsoft.com/office/drawing/2014/main" id="{D75E5370-81F9-A2C8-D77D-AC9792B83677}"/>
                  </a:ext>
                </a:extLst>
              </p:cNvPr>
              <p:cNvSpPr txBox="1"/>
              <p:nvPr/>
            </p:nvSpPr>
            <p:spPr>
              <a:xfrm>
                <a:off x="5133263" y="3766420"/>
                <a:ext cx="3546459" cy="1879933"/>
              </a:xfrm>
              <a:prstGeom prst="rect">
                <a:avLst/>
              </a:prstGeom>
              <a:solidFill>
                <a:schemeClr val="bg1">
                  <a:alpha val="56466"/>
                </a:schemeClr>
              </a:solidFill>
              <a:ln>
                <a:solidFill>
                  <a:schemeClr val="accent3"/>
                </a:solidFill>
              </a:ln>
            </p:spPr>
            <p:txBody>
              <a:bodyPr wrap="square" lIns="108000" tIns="0" bIns="0" anchor="ctr">
                <a:noAutofit/>
              </a:bodyPr>
              <a:lstStyle>
                <a:defPPr>
                  <a:defRPr lang="en-US"/>
                </a:defPPr>
                <a:lvl1pPr>
                  <a:lnSpc>
                    <a:spcPct val="150000"/>
                  </a:lnSpc>
                  <a:defRPr sz="2000" b="1">
                    <a:latin typeface="Microsoft YaHei" panose="020B0503020204020204" pitchFamily="34" charset="-122"/>
                    <a:ea typeface="Microsoft YaHei" panose="020B0503020204020204" pitchFamily="34" charset="-122"/>
                  </a:defRPr>
                </a:lvl1pPr>
              </a:lstStyle>
              <a:p>
                <a:pPr algn="ctr"/>
                <a:r>
                  <a:rPr lang="zh-CN" altLang="en-US" dirty="0"/>
                  <a:t>（</a:t>
                </a:r>
                <a:r>
                  <a:rPr lang="en-US" altLang="zh-CN" dirty="0"/>
                  <a:t>5</a:t>
                </a:r>
                <a:r>
                  <a:rPr lang="zh-CN" altLang="en-US" dirty="0"/>
                  <a:t>）依赖程度不同</a:t>
                </a:r>
              </a:p>
            </p:txBody>
          </p:sp>
        </p:grpSp>
      </p:grpSp>
    </p:spTree>
    <p:extLst>
      <p:ext uri="{BB962C8B-B14F-4D97-AF65-F5344CB8AC3E}">
        <p14:creationId xmlns:p14="http://schemas.microsoft.com/office/powerpoint/2010/main" val="20452190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303E2-4BF8-27DC-AC07-E986C4A900F6}"/>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5EA07FB-B631-5935-E0CF-632526497CF7}"/>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3.1.2</a:t>
            </a:r>
            <a:r>
              <a:rPr lang="zh-CN" altLang="en-US" sz="3200" dirty="0">
                <a:solidFill>
                  <a:schemeClr val="tx1"/>
                </a:solidFill>
                <a:latin typeface="Microsoft YaHei" panose="020B0503020204020204" pitchFamily="34" charset="-122"/>
                <a:ea typeface="Microsoft YaHei" panose="020B0503020204020204" pitchFamily="34" charset="-122"/>
              </a:rPr>
              <a:t>创新创业团队的特征</a:t>
            </a:r>
          </a:p>
        </p:txBody>
      </p:sp>
      <p:grpSp>
        <p:nvGrpSpPr>
          <p:cNvPr id="6" name="组合 5">
            <a:extLst>
              <a:ext uri="{FF2B5EF4-FFF2-40B4-BE49-F238E27FC236}">
                <a16:creationId xmlns:a16="http://schemas.microsoft.com/office/drawing/2014/main" id="{1CDCA649-1289-5B27-E1D2-86A6C7A01032}"/>
              </a:ext>
            </a:extLst>
          </p:cNvPr>
          <p:cNvGrpSpPr/>
          <p:nvPr/>
        </p:nvGrpSpPr>
        <p:grpSpPr>
          <a:xfrm>
            <a:off x="1079396" y="1696960"/>
            <a:ext cx="10033207" cy="4476116"/>
            <a:chOff x="1652777" y="1312028"/>
            <a:chExt cx="8291906" cy="5416101"/>
          </a:xfrm>
        </p:grpSpPr>
        <p:sp>
          <p:nvSpPr>
            <p:cNvPr id="7" name="任意形状 6">
              <a:extLst>
                <a:ext uri="{FF2B5EF4-FFF2-40B4-BE49-F238E27FC236}">
                  <a16:creationId xmlns:a16="http://schemas.microsoft.com/office/drawing/2014/main" id="{DDB8B5CC-20F9-6C5C-73BA-B66A0EC7642D}"/>
                </a:ext>
              </a:extLst>
            </p:cNvPr>
            <p:cNvSpPr/>
            <p:nvPr/>
          </p:nvSpPr>
          <p:spPr>
            <a:xfrm>
              <a:off x="4047482" y="1985260"/>
              <a:ext cx="520596" cy="91440"/>
            </a:xfrm>
            <a:custGeom>
              <a:avLst/>
              <a:gdLst>
                <a:gd name="connsiteX0" fmla="*/ 0 w 520596"/>
                <a:gd name="connsiteY0" fmla="*/ 45720 h 91440"/>
                <a:gd name="connsiteX1" fmla="*/ 520596 w 520596"/>
                <a:gd name="connsiteY1" fmla="*/ 45720 h 91440"/>
              </a:gdLst>
              <a:ahLst/>
              <a:cxnLst>
                <a:cxn ang="0">
                  <a:pos x="connsiteX0" y="connsiteY0"/>
                </a:cxn>
                <a:cxn ang="0">
                  <a:pos x="connsiteX1" y="connsiteY1"/>
                </a:cxn>
              </a:cxnLst>
              <a:rect l="l" t="t" r="r" b="b"/>
              <a:pathLst>
                <a:path w="520596" h="91440">
                  <a:moveTo>
                    <a:pt x="0" y="45720"/>
                  </a:moveTo>
                  <a:lnTo>
                    <a:pt x="520596" y="45720"/>
                  </a:lnTo>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zh-CN" altLang="en-US" sz="2000" b="1" kern="1200">
                <a:latin typeface="Microsoft YaHei" panose="020B0503020204020204" pitchFamily="34" charset="-122"/>
                <a:ea typeface="Microsoft YaHei" panose="020B0503020204020204" pitchFamily="34" charset="-122"/>
              </a:endParaRPr>
            </a:p>
          </p:txBody>
        </p:sp>
        <p:sp>
          <p:nvSpPr>
            <p:cNvPr id="8" name="任意形状 7">
              <a:extLst>
                <a:ext uri="{FF2B5EF4-FFF2-40B4-BE49-F238E27FC236}">
                  <a16:creationId xmlns:a16="http://schemas.microsoft.com/office/drawing/2014/main" id="{64F2A5ED-7DAB-255B-BDD6-A76CC6A28360}"/>
                </a:ext>
              </a:extLst>
            </p:cNvPr>
            <p:cNvSpPr/>
            <p:nvPr/>
          </p:nvSpPr>
          <p:spPr>
            <a:xfrm>
              <a:off x="1652777" y="1312028"/>
              <a:ext cx="2396504" cy="1437902"/>
            </a:xfrm>
            <a:custGeom>
              <a:avLst/>
              <a:gdLst>
                <a:gd name="connsiteX0" fmla="*/ 0 w 2396504"/>
                <a:gd name="connsiteY0" fmla="*/ 0 h 1437902"/>
                <a:gd name="connsiteX1" fmla="*/ 2396504 w 2396504"/>
                <a:gd name="connsiteY1" fmla="*/ 0 h 1437902"/>
                <a:gd name="connsiteX2" fmla="*/ 2396504 w 2396504"/>
                <a:gd name="connsiteY2" fmla="*/ 1437902 h 1437902"/>
                <a:gd name="connsiteX3" fmla="*/ 0 w 2396504"/>
                <a:gd name="connsiteY3" fmla="*/ 1437902 h 1437902"/>
                <a:gd name="connsiteX4" fmla="*/ 0 w 2396504"/>
                <a:gd name="connsiteY4" fmla="*/ 0 h 1437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6504" h="1437902">
                  <a:moveTo>
                    <a:pt x="0" y="0"/>
                  </a:moveTo>
                  <a:lnTo>
                    <a:pt x="2396504" y="0"/>
                  </a:lnTo>
                  <a:lnTo>
                    <a:pt x="2396504" y="1437902"/>
                  </a:lnTo>
                  <a:lnTo>
                    <a:pt x="0" y="1437902"/>
                  </a:lnTo>
                  <a:lnTo>
                    <a:pt x="0" y="0"/>
                  </a:ln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0" indent="0" algn="ctr" defTabSz="889000">
                <a:lnSpc>
                  <a:spcPct val="100000"/>
                </a:lnSpc>
                <a:spcBef>
                  <a:spcPct val="0"/>
                </a:spcBef>
                <a:spcAft>
                  <a:spcPct val="35000"/>
                </a:spcAft>
                <a:buNone/>
              </a:pPr>
              <a:r>
                <a:rPr lang="en-US" altLang="zh-CN" sz="2000" b="1" kern="1200" dirty="0">
                  <a:latin typeface="Microsoft YaHei" panose="020B0503020204020204" pitchFamily="34" charset="-122"/>
                  <a:ea typeface="Microsoft YaHei" panose="020B0503020204020204" pitchFamily="34" charset="-122"/>
                </a:rPr>
                <a:t>①</a:t>
              </a:r>
              <a:r>
                <a:rPr lang="zh-CN" altLang="en-US" sz="2000" b="1" kern="1200" dirty="0">
                  <a:latin typeface="Microsoft YaHei" panose="020B0503020204020204" pitchFamily="34" charset="-122"/>
                  <a:ea typeface="Microsoft YaHei" panose="020B0503020204020204" pitchFamily="34" charset="-122"/>
                </a:rPr>
                <a:t>创新创业愿景明确</a:t>
              </a:r>
            </a:p>
          </p:txBody>
        </p:sp>
        <p:sp>
          <p:nvSpPr>
            <p:cNvPr id="9" name="任意形状 8">
              <a:extLst>
                <a:ext uri="{FF2B5EF4-FFF2-40B4-BE49-F238E27FC236}">
                  <a16:creationId xmlns:a16="http://schemas.microsoft.com/office/drawing/2014/main" id="{6E184EFE-E50E-48C0-6D58-684974EA1AD3}"/>
                </a:ext>
              </a:extLst>
            </p:cNvPr>
            <p:cNvSpPr/>
            <p:nvPr/>
          </p:nvSpPr>
          <p:spPr>
            <a:xfrm>
              <a:off x="6995183" y="1985260"/>
              <a:ext cx="520596" cy="91440"/>
            </a:xfrm>
            <a:custGeom>
              <a:avLst/>
              <a:gdLst>
                <a:gd name="connsiteX0" fmla="*/ 0 w 520596"/>
                <a:gd name="connsiteY0" fmla="*/ 45720 h 91440"/>
                <a:gd name="connsiteX1" fmla="*/ 520596 w 520596"/>
                <a:gd name="connsiteY1" fmla="*/ 45720 h 91440"/>
              </a:gdLst>
              <a:ahLst/>
              <a:cxnLst>
                <a:cxn ang="0">
                  <a:pos x="connsiteX0" y="connsiteY0"/>
                </a:cxn>
                <a:cxn ang="0">
                  <a:pos x="connsiteX1" y="connsiteY1"/>
                </a:cxn>
              </a:cxnLst>
              <a:rect l="l" t="t" r="r" b="b"/>
              <a:pathLst>
                <a:path w="520596" h="91440">
                  <a:moveTo>
                    <a:pt x="0" y="45720"/>
                  </a:moveTo>
                  <a:lnTo>
                    <a:pt x="520596" y="45720"/>
                  </a:lnTo>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zh-CN" altLang="en-US" sz="2000" b="1" kern="1200">
                <a:latin typeface="Microsoft YaHei" panose="020B0503020204020204" pitchFamily="34" charset="-122"/>
                <a:ea typeface="Microsoft YaHei" panose="020B0503020204020204" pitchFamily="34" charset="-122"/>
              </a:endParaRPr>
            </a:p>
          </p:txBody>
        </p:sp>
        <p:sp>
          <p:nvSpPr>
            <p:cNvPr id="10" name="任意形状 9">
              <a:extLst>
                <a:ext uri="{FF2B5EF4-FFF2-40B4-BE49-F238E27FC236}">
                  <a16:creationId xmlns:a16="http://schemas.microsoft.com/office/drawing/2014/main" id="{8579E02C-730B-36EC-0F8C-65F9C5729726}"/>
                </a:ext>
              </a:extLst>
            </p:cNvPr>
            <p:cNvSpPr/>
            <p:nvPr/>
          </p:nvSpPr>
          <p:spPr>
            <a:xfrm>
              <a:off x="4600478" y="1312028"/>
              <a:ext cx="2396504" cy="1437902"/>
            </a:xfrm>
            <a:custGeom>
              <a:avLst/>
              <a:gdLst>
                <a:gd name="connsiteX0" fmla="*/ 0 w 2396504"/>
                <a:gd name="connsiteY0" fmla="*/ 0 h 1437902"/>
                <a:gd name="connsiteX1" fmla="*/ 2396504 w 2396504"/>
                <a:gd name="connsiteY1" fmla="*/ 0 h 1437902"/>
                <a:gd name="connsiteX2" fmla="*/ 2396504 w 2396504"/>
                <a:gd name="connsiteY2" fmla="*/ 1437902 h 1437902"/>
                <a:gd name="connsiteX3" fmla="*/ 0 w 2396504"/>
                <a:gd name="connsiteY3" fmla="*/ 1437902 h 1437902"/>
                <a:gd name="connsiteX4" fmla="*/ 0 w 2396504"/>
                <a:gd name="connsiteY4" fmla="*/ 0 h 1437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6504" h="1437902">
                  <a:moveTo>
                    <a:pt x="0" y="0"/>
                  </a:moveTo>
                  <a:lnTo>
                    <a:pt x="2396504" y="0"/>
                  </a:lnTo>
                  <a:lnTo>
                    <a:pt x="2396504" y="1437902"/>
                  </a:lnTo>
                  <a:lnTo>
                    <a:pt x="0" y="1437902"/>
                  </a:lnTo>
                  <a:lnTo>
                    <a:pt x="0" y="0"/>
                  </a:ln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0" indent="0" algn="ctr" defTabSz="889000">
                <a:lnSpc>
                  <a:spcPct val="100000"/>
                </a:lnSpc>
                <a:spcBef>
                  <a:spcPct val="0"/>
                </a:spcBef>
                <a:spcAft>
                  <a:spcPct val="35000"/>
                </a:spcAft>
                <a:buNone/>
              </a:pPr>
              <a:r>
                <a:rPr lang="en-US" altLang="zh-CN" sz="2000" b="1" kern="1200" dirty="0">
                  <a:latin typeface="Microsoft YaHei" panose="020B0503020204020204" pitchFamily="34" charset="-122"/>
                  <a:ea typeface="Microsoft YaHei" panose="020B0503020204020204" pitchFamily="34" charset="-122"/>
                </a:rPr>
                <a:t>②</a:t>
              </a:r>
              <a:r>
                <a:rPr lang="zh-CN" altLang="en-US" sz="2000" b="1" kern="1200" dirty="0">
                  <a:latin typeface="Microsoft YaHei" panose="020B0503020204020204" pitchFamily="34" charset="-122"/>
                  <a:ea typeface="Microsoft YaHei" panose="020B0503020204020204" pitchFamily="34" charset="-122"/>
                </a:rPr>
                <a:t>创新创业热情高涨</a:t>
              </a:r>
            </a:p>
          </p:txBody>
        </p:sp>
        <p:sp>
          <p:nvSpPr>
            <p:cNvPr id="11" name="任意形状 10">
              <a:extLst>
                <a:ext uri="{FF2B5EF4-FFF2-40B4-BE49-F238E27FC236}">
                  <a16:creationId xmlns:a16="http://schemas.microsoft.com/office/drawing/2014/main" id="{F21025FC-82E6-E6EE-2BDA-B345ABD5AA84}"/>
                </a:ext>
              </a:extLst>
            </p:cNvPr>
            <p:cNvSpPr/>
            <p:nvPr/>
          </p:nvSpPr>
          <p:spPr>
            <a:xfrm>
              <a:off x="2851029" y="2728389"/>
              <a:ext cx="5895402" cy="540338"/>
            </a:xfrm>
            <a:custGeom>
              <a:avLst/>
              <a:gdLst>
                <a:gd name="connsiteX0" fmla="*/ 5895402 w 5895402"/>
                <a:gd name="connsiteY0" fmla="*/ 0 h 540338"/>
                <a:gd name="connsiteX1" fmla="*/ 5895402 w 5895402"/>
                <a:gd name="connsiteY1" fmla="*/ 287269 h 540338"/>
                <a:gd name="connsiteX2" fmla="*/ 0 w 5895402"/>
                <a:gd name="connsiteY2" fmla="*/ 287269 h 540338"/>
                <a:gd name="connsiteX3" fmla="*/ 0 w 5895402"/>
                <a:gd name="connsiteY3" fmla="*/ 540338 h 540338"/>
              </a:gdLst>
              <a:ahLst/>
              <a:cxnLst>
                <a:cxn ang="0">
                  <a:pos x="connsiteX0" y="connsiteY0"/>
                </a:cxn>
                <a:cxn ang="0">
                  <a:pos x="connsiteX1" y="connsiteY1"/>
                </a:cxn>
                <a:cxn ang="0">
                  <a:pos x="connsiteX2" y="connsiteY2"/>
                </a:cxn>
                <a:cxn ang="0">
                  <a:pos x="connsiteX3" y="connsiteY3"/>
                </a:cxn>
              </a:cxnLst>
              <a:rect l="l" t="t" r="r" b="b"/>
              <a:pathLst>
                <a:path w="5895402" h="540338">
                  <a:moveTo>
                    <a:pt x="5895402" y="0"/>
                  </a:moveTo>
                  <a:lnTo>
                    <a:pt x="5895402" y="287269"/>
                  </a:lnTo>
                  <a:lnTo>
                    <a:pt x="0" y="287269"/>
                  </a:lnTo>
                  <a:lnTo>
                    <a:pt x="0" y="540338"/>
                  </a:lnTo>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zh-CN" altLang="en-US" sz="2000" b="1" kern="1200">
                <a:latin typeface="Microsoft YaHei" panose="020B0503020204020204" pitchFamily="34" charset="-122"/>
                <a:ea typeface="Microsoft YaHei" panose="020B0503020204020204" pitchFamily="34" charset="-122"/>
              </a:endParaRPr>
            </a:p>
          </p:txBody>
        </p:sp>
        <p:sp>
          <p:nvSpPr>
            <p:cNvPr id="12" name="任意形状 11">
              <a:extLst>
                <a:ext uri="{FF2B5EF4-FFF2-40B4-BE49-F238E27FC236}">
                  <a16:creationId xmlns:a16="http://schemas.microsoft.com/office/drawing/2014/main" id="{64BE893E-6B6D-31C8-DEE2-DC3C382C2D3E}"/>
                </a:ext>
              </a:extLst>
            </p:cNvPr>
            <p:cNvSpPr/>
            <p:nvPr/>
          </p:nvSpPr>
          <p:spPr>
            <a:xfrm>
              <a:off x="7548179" y="1331771"/>
              <a:ext cx="2396504" cy="1398418"/>
            </a:xfrm>
            <a:custGeom>
              <a:avLst/>
              <a:gdLst>
                <a:gd name="connsiteX0" fmla="*/ 0 w 2396504"/>
                <a:gd name="connsiteY0" fmla="*/ 0 h 1398418"/>
                <a:gd name="connsiteX1" fmla="*/ 2396504 w 2396504"/>
                <a:gd name="connsiteY1" fmla="*/ 0 h 1398418"/>
                <a:gd name="connsiteX2" fmla="*/ 2396504 w 2396504"/>
                <a:gd name="connsiteY2" fmla="*/ 1398418 h 1398418"/>
                <a:gd name="connsiteX3" fmla="*/ 0 w 2396504"/>
                <a:gd name="connsiteY3" fmla="*/ 1398418 h 1398418"/>
                <a:gd name="connsiteX4" fmla="*/ 0 w 2396504"/>
                <a:gd name="connsiteY4" fmla="*/ 0 h 1398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6504" h="1398418">
                  <a:moveTo>
                    <a:pt x="0" y="0"/>
                  </a:moveTo>
                  <a:lnTo>
                    <a:pt x="2396504" y="0"/>
                  </a:lnTo>
                  <a:lnTo>
                    <a:pt x="2396504" y="1398418"/>
                  </a:lnTo>
                  <a:lnTo>
                    <a:pt x="0" y="1398418"/>
                  </a:lnTo>
                  <a:lnTo>
                    <a:pt x="0" y="0"/>
                  </a:ln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0" indent="0" algn="ctr" defTabSz="889000">
                <a:lnSpc>
                  <a:spcPct val="100000"/>
                </a:lnSpc>
                <a:spcBef>
                  <a:spcPct val="0"/>
                </a:spcBef>
                <a:spcAft>
                  <a:spcPct val="35000"/>
                </a:spcAft>
                <a:buNone/>
              </a:pPr>
              <a:r>
                <a:rPr lang="en-US" altLang="zh-CN" sz="2000" b="1" kern="1200" dirty="0">
                  <a:latin typeface="Microsoft YaHei" panose="020B0503020204020204" pitchFamily="34" charset="-122"/>
                  <a:ea typeface="Microsoft YaHei" panose="020B0503020204020204" pitchFamily="34" charset="-122"/>
                </a:rPr>
                <a:t>③</a:t>
              </a:r>
              <a:r>
                <a:rPr lang="zh-CN" altLang="en-US" sz="2000" b="1" kern="1200" dirty="0">
                  <a:latin typeface="Microsoft YaHei" panose="020B0503020204020204" pitchFamily="34" charset="-122"/>
                  <a:ea typeface="Microsoft YaHei" panose="020B0503020204020204" pitchFamily="34" charset="-122"/>
                </a:rPr>
                <a:t>目标与计划具有可行性</a:t>
              </a:r>
            </a:p>
          </p:txBody>
        </p:sp>
        <p:sp>
          <p:nvSpPr>
            <p:cNvPr id="13" name="任意形状 12">
              <a:extLst>
                <a:ext uri="{FF2B5EF4-FFF2-40B4-BE49-F238E27FC236}">
                  <a16:creationId xmlns:a16="http://schemas.microsoft.com/office/drawing/2014/main" id="{1D763DBD-8406-9A7E-6644-C19F658765F6}"/>
                </a:ext>
              </a:extLst>
            </p:cNvPr>
            <p:cNvSpPr/>
            <p:nvPr/>
          </p:nvSpPr>
          <p:spPr>
            <a:xfrm>
              <a:off x="4047482" y="3974359"/>
              <a:ext cx="520596" cy="91440"/>
            </a:xfrm>
            <a:custGeom>
              <a:avLst/>
              <a:gdLst>
                <a:gd name="connsiteX0" fmla="*/ 0 w 520596"/>
                <a:gd name="connsiteY0" fmla="*/ 45720 h 91440"/>
                <a:gd name="connsiteX1" fmla="*/ 520596 w 520596"/>
                <a:gd name="connsiteY1" fmla="*/ 45720 h 91440"/>
              </a:gdLst>
              <a:ahLst/>
              <a:cxnLst>
                <a:cxn ang="0">
                  <a:pos x="connsiteX0" y="connsiteY0"/>
                </a:cxn>
                <a:cxn ang="0">
                  <a:pos x="connsiteX1" y="connsiteY1"/>
                </a:cxn>
              </a:cxnLst>
              <a:rect l="l" t="t" r="r" b="b"/>
              <a:pathLst>
                <a:path w="520596" h="91440">
                  <a:moveTo>
                    <a:pt x="0" y="45720"/>
                  </a:moveTo>
                  <a:lnTo>
                    <a:pt x="520596" y="45720"/>
                  </a:lnTo>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zh-CN" altLang="en-US" sz="2000" b="1" kern="1200">
                <a:latin typeface="Microsoft YaHei" panose="020B0503020204020204" pitchFamily="34" charset="-122"/>
                <a:ea typeface="Microsoft YaHei" panose="020B0503020204020204" pitchFamily="34" charset="-122"/>
              </a:endParaRPr>
            </a:p>
          </p:txBody>
        </p:sp>
        <p:sp>
          <p:nvSpPr>
            <p:cNvPr id="14" name="任意形状 13">
              <a:extLst>
                <a:ext uri="{FF2B5EF4-FFF2-40B4-BE49-F238E27FC236}">
                  <a16:creationId xmlns:a16="http://schemas.microsoft.com/office/drawing/2014/main" id="{93D3B317-1BCE-7C56-A2B8-B75810E91D29}"/>
                </a:ext>
              </a:extLst>
            </p:cNvPr>
            <p:cNvSpPr/>
            <p:nvPr/>
          </p:nvSpPr>
          <p:spPr>
            <a:xfrm>
              <a:off x="1652777" y="3301128"/>
              <a:ext cx="2396504" cy="1437902"/>
            </a:xfrm>
            <a:custGeom>
              <a:avLst/>
              <a:gdLst>
                <a:gd name="connsiteX0" fmla="*/ 0 w 2396504"/>
                <a:gd name="connsiteY0" fmla="*/ 0 h 1437902"/>
                <a:gd name="connsiteX1" fmla="*/ 2396504 w 2396504"/>
                <a:gd name="connsiteY1" fmla="*/ 0 h 1437902"/>
                <a:gd name="connsiteX2" fmla="*/ 2396504 w 2396504"/>
                <a:gd name="connsiteY2" fmla="*/ 1437902 h 1437902"/>
                <a:gd name="connsiteX3" fmla="*/ 0 w 2396504"/>
                <a:gd name="connsiteY3" fmla="*/ 1437902 h 1437902"/>
                <a:gd name="connsiteX4" fmla="*/ 0 w 2396504"/>
                <a:gd name="connsiteY4" fmla="*/ 0 h 1437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6504" h="1437902">
                  <a:moveTo>
                    <a:pt x="0" y="0"/>
                  </a:moveTo>
                  <a:lnTo>
                    <a:pt x="2396504" y="0"/>
                  </a:lnTo>
                  <a:lnTo>
                    <a:pt x="2396504" y="1437902"/>
                  </a:lnTo>
                  <a:lnTo>
                    <a:pt x="0" y="1437902"/>
                  </a:lnTo>
                  <a:lnTo>
                    <a:pt x="0" y="0"/>
                  </a:ln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0" indent="0" algn="ctr" defTabSz="889000">
                <a:lnSpc>
                  <a:spcPct val="100000"/>
                </a:lnSpc>
                <a:spcBef>
                  <a:spcPct val="0"/>
                </a:spcBef>
                <a:spcAft>
                  <a:spcPct val="35000"/>
                </a:spcAft>
                <a:buNone/>
              </a:pPr>
              <a:r>
                <a:rPr lang="en-US" altLang="zh-CN" sz="2000" b="1" kern="1200" dirty="0">
                  <a:latin typeface="Microsoft YaHei" panose="020B0503020204020204" pitchFamily="34" charset="-122"/>
                  <a:ea typeface="Microsoft YaHei" panose="020B0503020204020204" pitchFamily="34" charset="-122"/>
                </a:rPr>
                <a:t>④</a:t>
              </a:r>
              <a:r>
                <a:rPr lang="zh-CN" altLang="en-US" sz="2000" b="1" kern="1200" dirty="0">
                  <a:latin typeface="Microsoft YaHei" panose="020B0503020204020204" pitchFamily="34" charset="-122"/>
                  <a:ea typeface="Microsoft YaHei" panose="020B0503020204020204" pitchFamily="34" charset="-122"/>
                </a:rPr>
                <a:t>团队成员的构成具有异质性</a:t>
              </a:r>
            </a:p>
          </p:txBody>
        </p:sp>
        <p:sp>
          <p:nvSpPr>
            <p:cNvPr id="15" name="任意形状 14">
              <a:extLst>
                <a:ext uri="{FF2B5EF4-FFF2-40B4-BE49-F238E27FC236}">
                  <a16:creationId xmlns:a16="http://schemas.microsoft.com/office/drawing/2014/main" id="{37346AC2-D2F9-4E67-A8EC-9759E1371401}"/>
                </a:ext>
              </a:extLst>
            </p:cNvPr>
            <p:cNvSpPr/>
            <p:nvPr/>
          </p:nvSpPr>
          <p:spPr>
            <a:xfrm>
              <a:off x="6995183" y="3974359"/>
              <a:ext cx="520596" cy="91440"/>
            </a:xfrm>
            <a:custGeom>
              <a:avLst/>
              <a:gdLst>
                <a:gd name="connsiteX0" fmla="*/ 0 w 520596"/>
                <a:gd name="connsiteY0" fmla="*/ 45720 h 91440"/>
                <a:gd name="connsiteX1" fmla="*/ 520596 w 520596"/>
                <a:gd name="connsiteY1" fmla="*/ 45720 h 91440"/>
              </a:gdLst>
              <a:ahLst/>
              <a:cxnLst>
                <a:cxn ang="0">
                  <a:pos x="connsiteX0" y="connsiteY0"/>
                </a:cxn>
                <a:cxn ang="0">
                  <a:pos x="connsiteX1" y="connsiteY1"/>
                </a:cxn>
              </a:cxnLst>
              <a:rect l="l" t="t" r="r" b="b"/>
              <a:pathLst>
                <a:path w="520596" h="91440">
                  <a:moveTo>
                    <a:pt x="0" y="45720"/>
                  </a:moveTo>
                  <a:lnTo>
                    <a:pt x="520596" y="45720"/>
                  </a:lnTo>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zh-CN" altLang="en-US" sz="2000" b="1" kern="1200">
                <a:latin typeface="Microsoft YaHei" panose="020B0503020204020204" pitchFamily="34" charset="-122"/>
                <a:ea typeface="Microsoft YaHei" panose="020B0503020204020204" pitchFamily="34" charset="-122"/>
              </a:endParaRPr>
            </a:p>
          </p:txBody>
        </p:sp>
        <p:sp>
          <p:nvSpPr>
            <p:cNvPr id="16" name="任意形状 15">
              <a:extLst>
                <a:ext uri="{FF2B5EF4-FFF2-40B4-BE49-F238E27FC236}">
                  <a16:creationId xmlns:a16="http://schemas.microsoft.com/office/drawing/2014/main" id="{E9647B48-7D33-C15A-91EB-FD3F21D09264}"/>
                </a:ext>
              </a:extLst>
            </p:cNvPr>
            <p:cNvSpPr/>
            <p:nvPr/>
          </p:nvSpPr>
          <p:spPr>
            <a:xfrm>
              <a:off x="4600478" y="3301128"/>
              <a:ext cx="2396504" cy="1437902"/>
            </a:xfrm>
            <a:custGeom>
              <a:avLst/>
              <a:gdLst>
                <a:gd name="connsiteX0" fmla="*/ 0 w 2396504"/>
                <a:gd name="connsiteY0" fmla="*/ 0 h 1437902"/>
                <a:gd name="connsiteX1" fmla="*/ 2396504 w 2396504"/>
                <a:gd name="connsiteY1" fmla="*/ 0 h 1437902"/>
                <a:gd name="connsiteX2" fmla="*/ 2396504 w 2396504"/>
                <a:gd name="connsiteY2" fmla="*/ 1437902 h 1437902"/>
                <a:gd name="connsiteX3" fmla="*/ 0 w 2396504"/>
                <a:gd name="connsiteY3" fmla="*/ 1437902 h 1437902"/>
                <a:gd name="connsiteX4" fmla="*/ 0 w 2396504"/>
                <a:gd name="connsiteY4" fmla="*/ 0 h 1437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6504" h="1437902">
                  <a:moveTo>
                    <a:pt x="0" y="0"/>
                  </a:moveTo>
                  <a:lnTo>
                    <a:pt x="2396504" y="0"/>
                  </a:lnTo>
                  <a:lnTo>
                    <a:pt x="2396504" y="1437902"/>
                  </a:lnTo>
                  <a:lnTo>
                    <a:pt x="0" y="1437902"/>
                  </a:lnTo>
                  <a:lnTo>
                    <a:pt x="0" y="0"/>
                  </a:ln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0" indent="0" algn="ctr" defTabSz="889000">
                <a:lnSpc>
                  <a:spcPct val="100000"/>
                </a:lnSpc>
                <a:spcBef>
                  <a:spcPct val="0"/>
                </a:spcBef>
                <a:spcAft>
                  <a:spcPct val="35000"/>
                </a:spcAft>
                <a:buNone/>
              </a:pPr>
              <a:r>
                <a:rPr lang="en-US" altLang="zh-CN" sz="2000" b="1" kern="1200" dirty="0">
                  <a:latin typeface="Microsoft YaHei" panose="020B0503020204020204" pitchFamily="34" charset="-122"/>
                  <a:ea typeface="Microsoft YaHei" panose="020B0503020204020204" pitchFamily="34" charset="-122"/>
                </a:rPr>
                <a:t>⑤</a:t>
              </a:r>
              <a:r>
                <a:rPr lang="zh-CN" altLang="en-US" sz="2000" b="1" kern="1200" dirty="0">
                  <a:latin typeface="Microsoft YaHei" panose="020B0503020204020204" pitchFamily="34" charset="-122"/>
                  <a:ea typeface="Microsoft YaHei" panose="020B0503020204020204" pitchFamily="34" charset="-122"/>
                </a:rPr>
                <a:t>沟通良好。沟通良好是高效团队的一个特点</a:t>
              </a:r>
            </a:p>
          </p:txBody>
        </p:sp>
        <p:sp>
          <p:nvSpPr>
            <p:cNvPr id="17" name="任意形状 16">
              <a:extLst>
                <a:ext uri="{FF2B5EF4-FFF2-40B4-BE49-F238E27FC236}">
                  <a16:creationId xmlns:a16="http://schemas.microsoft.com/office/drawing/2014/main" id="{F289C963-A3FB-284D-6A87-E6D4FE295318}"/>
                </a:ext>
              </a:extLst>
            </p:cNvPr>
            <p:cNvSpPr/>
            <p:nvPr/>
          </p:nvSpPr>
          <p:spPr>
            <a:xfrm>
              <a:off x="2851029" y="4737230"/>
              <a:ext cx="5895402" cy="520596"/>
            </a:xfrm>
            <a:custGeom>
              <a:avLst/>
              <a:gdLst>
                <a:gd name="connsiteX0" fmla="*/ 5895402 w 5895402"/>
                <a:gd name="connsiteY0" fmla="*/ 0 h 520596"/>
                <a:gd name="connsiteX1" fmla="*/ 5895402 w 5895402"/>
                <a:gd name="connsiteY1" fmla="*/ 277398 h 520596"/>
                <a:gd name="connsiteX2" fmla="*/ 0 w 5895402"/>
                <a:gd name="connsiteY2" fmla="*/ 277398 h 520596"/>
                <a:gd name="connsiteX3" fmla="*/ 0 w 5895402"/>
                <a:gd name="connsiteY3" fmla="*/ 520596 h 520596"/>
              </a:gdLst>
              <a:ahLst/>
              <a:cxnLst>
                <a:cxn ang="0">
                  <a:pos x="connsiteX0" y="connsiteY0"/>
                </a:cxn>
                <a:cxn ang="0">
                  <a:pos x="connsiteX1" y="connsiteY1"/>
                </a:cxn>
                <a:cxn ang="0">
                  <a:pos x="connsiteX2" y="connsiteY2"/>
                </a:cxn>
                <a:cxn ang="0">
                  <a:pos x="connsiteX3" y="connsiteY3"/>
                </a:cxn>
              </a:cxnLst>
              <a:rect l="l" t="t" r="r" b="b"/>
              <a:pathLst>
                <a:path w="5895402" h="520596">
                  <a:moveTo>
                    <a:pt x="5895402" y="0"/>
                  </a:moveTo>
                  <a:lnTo>
                    <a:pt x="5895402" y="277398"/>
                  </a:lnTo>
                  <a:lnTo>
                    <a:pt x="0" y="277398"/>
                  </a:lnTo>
                  <a:lnTo>
                    <a:pt x="0" y="520596"/>
                  </a:lnTo>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zh-CN" altLang="en-US" sz="2000" b="1" kern="1200">
                <a:latin typeface="Microsoft YaHei" panose="020B0503020204020204" pitchFamily="34" charset="-122"/>
                <a:ea typeface="Microsoft YaHei" panose="020B0503020204020204" pitchFamily="34" charset="-122"/>
              </a:endParaRPr>
            </a:p>
          </p:txBody>
        </p:sp>
        <p:sp>
          <p:nvSpPr>
            <p:cNvPr id="18" name="任意形状 17">
              <a:extLst>
                <a:ext uri="{FF2B5EF4-FFF2-40B4-BE49-F238E27FC236}">
                  <a16:creationId xmlns:a16="http://schemas.microsoft.com/office/drawing/2014/main" id="{337EFCB7-8CB6-2E83-E73D-196E9CD40AEE}"/>
                </a:ext>
              </a:extLst>
            </p:cNvPr>
            <p:cNvSpPr/>
            <p:nvPr/>
          </p:nvSpPr>
          <p:spPr>
            <a:xfrm>
              <a:off x="7548179" y="3301128"/>
              <a:ext cx="2396504" cy="1437902"/>
            </a:xfrm>
            <a:custGeom>
              <a:avLst/>
              <a:gdLst>
                <a:gd name="connsiteX0" fmla="*/ 0 w 2396504"/>
                <a:gd name="connsiteY0" fmla="*/ 0 h 1437902"/>
                <a:gd name="connsiteX1" fmla="*/ 2396504 w 2396504"/>
                <a:gd name="connsiteY1" fmla="*/ 0 h 1437902"/>
                <a:gd name="connsiteX2" fmla="*/ 2396504 w 2396504"/>
                <a:gd name="connsiteY2" fmla="*/ 1437902 h 1437902"/>
                <a:gd name="connsiteX3" fmla="*/ 0 w 2396504"/>
                <a:gd name="connsiteY3" fmla="*/ 1437902 h 1437902"/>
                <a:gd name="connsiteX4" fmla="*/ 0 w 2396504"/>
                <a:gd name="connsiteY4" fmla="*/ 0 h 1437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6504" h="1437902">
                  <a:moveTo>
                    <a:pt x="0" y="0"/>
                  </a:moveTo>
                  <a:lnTo>
                    <a:pt x="2396504" y="0"/>
                  </a:lnTo>
                  <a:lnTo>
                    <a:pt x="2396504" y="1437902"/>
                  </a:lnTo>
                  <a:lnTo>
                    <a:pt x="0" y="1437902"/>
                  </a:lnTo>
                  <a:lnTo>
                    <a:pt x="0" y="0"/>
                  </a:ln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0" indent="0" algn="ctr" defTabSz="889000">
                <a:lnSpc>
                  <a:spcPct val="100000"/>
                </a:lnSpc>
                <a:spcBef>
                  <a:spcPct val="0"/>
                </a:spcBef>
                <a:spcAft>
                  <a:spcPct val="35000"/>
                </a:spcAft>
                <a:buNone/>
              </a:pPr>
              <a:r>
                <a:rPr lang="en-US" altLang="zh-CN" sz="2000" b="1" kern="1200" dirty="0">
                  <a:latin typeface="Microsoft YaHei" panose="020B0503020204020204" pitchFamily="34" charset="-122"/>
                  <a:ea typeface="Microsoft YaHei" panose="020B0503020204020204" pitchFamily="34" charset="-122"/>
                </a:rPr>
                <a:t>⑥</a:t>
              </a:r>
              <a:r>
                <a:rPr lang="zh-CN" altLang="en-US" sz="2000" b="1" kern="1200" dirty="0">
                  <a:latin typeface="Microsoft YaHei" panose="020B0503020204020204" pitchFamily="34" charset="-122"/>
                  <a:ea typeface="Microsoft YaHei" panose="020B0503020204020204" pitchFamily="34" charset="-122"/>
                </a:rPr>
                <a:t>成员的高度凝聚力和强烈的归属感</a:t>
              </a:r>
            </a:p>
          </p:txBody>
        </p:sp>
        <p:sp>
          <p:nvSpPr>
            <p:cNvPr id="19" name="任意形状 18">
              <a:extLst>
                <a:ext uri="{FF2B5EF4-FFF2-40B4-BE49-F238E27FC236}">
                  <a16:creationId xmlns:a16="http://schemas.microsoft.com/office/drawing/2014/main" id="{E6C4D8A9-D5D9-CA63-C80E-389F5E9AF9C6}"/>
                </a:ext>
              </a:extLst>
            </p:cNvPr>
            <p:cNvSpPr/>
            <p:nvPr/>
          </p:nvSpPr>
          <p:spPr>
            <a:xfrm>
              <a:off x="1652777" y="5290227"/>
              <a:ext cx="2396504" cy="1437902"/>
            </a:xfrm>
            <a:custGeom>
              <a:avLst/>
              <a:gdLst>
                <a:gd name="connsiteX0" fmla="*/ 0 w 2396504"/>
                <a:gd name="connsiteY0" fmla="*/ 0 h 1437902"/>
                <a:gd name="connsiteX1" fmla="*/ 2396504 w 2396504"/>
                <a:gd name="connsiteY1" fmla="*/ 0 h 1437902"/>
                <a:gd name="connsiteX2" fmla="*/ 2396504 w 2396504"/>
                <a:gd name="connsiteY2" fmla="*/ 1437902 h 1437902"/>
                <a:gd name="connsiteX3" fmla="*/ 0 w 2396504"/>
                <a:gd name="connsiteY3" fmla="*/ 1437902 h 1437902"/>
                <a:gd name="connsiteX4" fmla="*/ 0 w 2396504"/>
                <a:gd name="connsiteY4" fmla="*/ 0 h 1437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6504" h="1437902">
                  <a:moveTo>
                    <a:pt x="0" y="0"/>
                  </a:moveTo>
                  <a:lnTo>
                    <a:pt x="2396504" y="0"/>
                  </a:lnTo>
                  <a:lnTo>
                    <a:pt x="2396504" y="1437902"/>
                  </a:lnTo>
                  <a:lnTo>
                    <a:pt x="0" y="1437902"/>
                  </a:lnTo>
                  <a:lnTo>
                    <a:pt x="0" y="0"/>
                  </a:ln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0" indent="0" algn="ctr" defTabSz="889000">
                <a:lnSpc>
                  <a:spcPct val="100000"/>
                </a:lnSpc>
                <a:spcBef>
                  <a:spcPct val="0"/>
                </a:spcBef>
                <a:spcAft>
                  <a:spcPct val="35000"/>
                </a:spcAft>
                <a:buNone/>
              </a:pPr>
              <a:r>
                <a:rPr lang="en-US" altLang="zh-CN" sz="2000" b="1" kern="1200" dirty="0">
                  <a:latin typeface="Microsoft YaHei" panose="020B0503020204020204" pitchFamily="34" charset="-122"/>
                  <a:ea typeface="Microsoft YaHei" panose="020B0503020204020204" pitchFamily="34" charset="-122"/>
                </a:rPr>
                <a:t>⑦</a:t>
              </a:r>
              <a:r>
                <a:rPr lang="zh-CN" altLang="en-US" sz="2000" b="1" kern="1200" dirty="0">
                  <a:latin typeface="Microsoft YaHei" panose="020B0503020204020204" pitchFamily="34" charset="-122"/>
                  <a:ea typeface="Microsoft YaHei" panose="020B0503020204020204" pitchFamily="34" charset="-122"/>
                </a:rPr>
                <a:t>具有合理的报酬分配机制和激励机制</a:t>
              </a:r>
            </a:p>
          </p:txBody>
        </p:sp>
      </p:grpSp>
    </p:spTree>
    <p:extLst>
      <p:ext uri="{BB962C8B-B14F-4D97-AF65-F5344CB8AC3E}">
        <p14:creationId xmlns:p14="http://schemas.microsoft.com/office/powerpoint/2010/main" val="11758859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07887C-2C29-CC13-62D6-4E124592C2F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A362805-FFBA-2432-BAF4-B5D3F5E95093}"/>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3" name="object 20">
            <a:extLst>
              <a:ext uri="{FF2B5EF4-FFF2-40B4-BE49-F238E27FC236}">
                <a16:creationId xmlns:a16="http://schemas.microsoft.com/office/drawing/2014/main" id="{8E5985FD-931A-CB7D-69FB-A90170A48352}"/>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en-US" altLang="zh-CN" sz="2000" dirty="0">
                <a:latin typeface="Microsoft YaHei" panose="020B0503020204020204" pitchFamily="34" charset="-122"/>
                <a:ea typeface="Microsoft YaHei" panose="020B0503020204020204" pitchFamily="34" charset="-122"/>
                <a:cs typeface="Lantinghei SC Extralight"/>
              </a:rPr>
              <a:t>2022</a:t>
            </a:r>
            <a:r>
              <a:rPr lang="zh-CN" altLang="en-US" sz="2000" dirty="0">
                <a:latin typeface="Microsoft YaHei" panose="020B0503020204020204" pitchFamily="34" charset="-122"/>
                <a:ea typeface="Microsoft YaHei" panose="020B0503020204020204" pitchFamily="34" charset="-122"/>
                <a:cs typeface="Lantinghei SC Extralight"/>
              </a:rPr>
              <a:t>年</a:t>
            </a:r>
            <a:r>
              <a:rPr lang="en-US" altLang="zh-CN" sz="2000" dirty="0">
                <a:latin typeface="Microsoft YaHei" panose="020B0503020204020204" pitchFamily="34" charset="-122"/>
                <a:ea typeface="Microsoft YaHei" panose="020B0503020204020204" pitchFamily="34" charset="-122"/>
                <a:cs typeface="Lantinghei SC Extralight"/>
              </a:rPr>
              <a:t>11</a:t>
            </a:r>
            <a:r>
              <a:rPr lang="zh-CN" altLang="en-US" sz="2000" dirty="0">
                <a:latin typeface="Microsoft YaHei" panose="020B0503020204020204" pitchFamily="34" charset="-122"/>
                <a:ea typeface="Microsoft YaHei" panose="020B0503020204020204" pitchFamily="34" charset="-122"/>
                <a:cs typeface="Lantinghei SC Extralight"/>
              </a:rPr>
              <a:t>月，车胜项目正式由亚滴接收管理。车胜广州的体量在</a:t>
            </a:r>
            <a:r>
              <a:rPr lang="en-US" altLang="zh-CN" sz="2000" dirty="0">
                <a:latin typeface="Microsoft YaHei" panose="020B0503020204020204" pitchFamily="34" charset="-122"/>
                <a:ea typeface="Microsoft YaHei" panose="020B0503020204020204" pitchFamily="34" charset="-122"/>
                <a:cs typeface="Lantinghei SC Extralight"/>
              </a:rPr>
              <a:t>2000</a:t>
            </a:r>
            <a:r>
              <a:rPr lang="zh-CN" altLang="en-US" sz="2000" dirty="0">
                <a:latin typeface="Microsoft YaHei" panose="020B0503020204020204" pitchFamily="34" charset="-122"/>
                <a:ea typeface="Microsoft YaHei" panose="020B0503020204020204" pitchFamily="34" charset="-122"/>
                <a:cs typeface="Lantinghei SC Extralight"/>
              </a:rPr>
              <a:t>台以上，规模不小，同时车胜和亚滴是两种不同的管理模式，今后车胜项目的方向、从零开始的工作流程、新司服与司机群体的新链接建立、车胜团队人员组建以及与亚滴团队的融合</a:t>
            </a: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这一切，都是摆在车胜广州司服团队面前的困难，加上他们急需完成项目目标，压力更是巨大。但他们没有退缩，上至总区，下至司服，谁都没有放弃，都顶着压力一步步地完成任务。</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团队内司服同学相互帮助，无论是谁的司机，只要有人联系上了，能续一单是一单，老员工积极主动地帮扶新员工，升任车胜项目负责人的亚滴高级司服林明给团队带来了丰富的司机管理经验，确保每项政策和任务都得到及时、坚定的跟进。</a:t>
            </a:r>
            <a:endParaRPr lang="en-US" altLang="zh-CN" sz="2000" dirty="0">
              <a:latin typeface="Microsoft YaHei" panose="020B0503020204020204" pitchFamily="34" charset="-122"/>
              <a:ea typeface="Microsoft YaHei" panose="020B0503020204020204" pitchFamily="34" charset="-122"/>
              <a:cs typeface="Lantinghei SC Extralight"/>
            </a:endParaRPr>
          </a:p>
          <a:p>
            <a:pPr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rPr>
              <a:t>案例解读：</a:t>
            </a:r>
            <a:r>
              <a:rPr lang="zh-CN" altLang="en-US" sz="2000" dirty="0">
                <a:latin typeface="Microsoft YaHei" panose="020B0503020204020204" pitchFamily="34" charset="-122"/>
                <a:ea typeface="Microsoft YaHei" panose="020B0503020204020204" pitchFamily="34" charset="-122"/>
                <a:cs typeface="Lantinghei SC Extralight"/>
              </a:rPr>
              <a:t>车胜广州司服团队上下齐心，面对重重压力和困难，他们相互帮助，共同努力，迎难而上，团队成员发挥各自所长，合理配合，终于突破重重难关，取得巨大成绩。由此可见，团队的力量是多么强大，团队的组建在整个创新创业活动中无比重要。</a:t>
            </a:r>
            <a:endParaRPr sz="2000" dirty="0">
              <a:latin typeface="Microsoft YaHei" panose="020B0503020204020204" pitchFamily="34" charset="-122"/>
              <a:ea typeface="Microsoft YaHei" panose="020B0503020204020204" pitchFamily="34" charset="-122"/>
              <a:cs typeface="Lantinghei SC Extralight"/>
            </a:endParaRPr>
          </a:p>
        </p:txBody>
      </p:sp>
      <p:sp>
        <p:nvSpPr>
          <p:cNvPr id="4" name="object 9">
            <a:extLst>
              <a:ext uri="{FF2B5EF4-FFF2-40B4-BE49-F238E27FC236}">
                <a16:creationId xmlns:a16="http://schemas.microsoft.com/office/drawing/2014/main" id="{BE7853E1-B6B4-B0F2-05D0-D902B44EC9AB}"/>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向阳而生的车胜广州司服团队</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9" name="组合 8">
            <a:extLst>
              <a:ext uri="{FF2B5EF4-FFF2-40B4-BE49-F238E27FC236}">
                <a16:creationId xmlns:a16="http://schemas.microsoft.com/office/drawing/2014/main" id="{E243B469-5A41-F58B-8BD4-9CE688A6967C}"/>
              </a:ext>
            </a:extLst>
          </p:cNvPr>
          <p:cNvGrpSpPr/>
          <p:nvPr/>
        </p:nvGrpSpPr>
        <p:grpSpPr>
          <a:xfrm>
            <a:off x="4080634" y="890923"/>
            <a:ext cx="469503" cy="468000"/>
            <a:chOff x="1887936" y="875619"/>
            <a:chExt cx="316301" cy="312772"/>
          </a:xfrm>
        </p:grpSpPr>
        <p:sp>
          <p:nvSpPr>
            <p:cNvPr id="10" name="object 11">
              <a:extLst>
                <a:ext uri="{FF2B5EF4-FFF2-40B4-BE49-F238E27FC236}">
                  <a16:creationId xmlns:a16="http://schemas.microsoft.com/office/drawing/2014/main" id="{D3D72E31-4A5C-B0DE-454D-D1C5E9B2B9B5}"/>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1" name="object 12">
              <a:extLst>
                <a:ext uri="{FF2B5EF4-FFF2-40B4-BE49-F238E27FC236}">
                  <a16:creationId xmlns:a16="http://schemas.microsoft.com/office/drawing/2014/main" id="{93C7E484-B5F3-ED57-43A4-51A128D7D7A0}"/>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2" name="object 13">
              <a:extLst>
                <a:ext uri="{FF2B5EF4-FFF2-40B4-BE49-F238E27FC236}">
                  <a16:creationId xmlns:a16="http://schemas.microsoft.com/office/drawing/2014/main" id="{837569D1-A21F-BFFB-B603-3B443BEFD29E}"/>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Tree>
    <p:extLst>
      <p:ext uri="{BB962C8B-B14F-4D97-AF65-F5344CB8AC3E}">
        <p14:creationId xmlns:p14="http://schemas.microsoft.com/office/powerpoint/2010/main" val="12728012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51401-49BB-F673-3D88-9ADE12ED8A86}"/>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275466B-F47F-7AEF-63F8-3B1B589345E9}"/>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30A01D79-CF25-70B1-DA72-BE8FD9F2B593}"/>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180000" rIns="0" bIns="0" rtlCol="0">
            <a:noAutofit/>
          </a:bodyPr>
          <a:lstStyle/>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绗缝（</a:t>
            </a:r>
            <a:r>
              <a:rPr lang="en-US" altLang="zh-CN" sz="2000" spc="-11" dirty="0">
                <a:latin typeface="Microsoft YaHei" panose="020B0503020204020204" pitchFamily="34" charset="-122"/>
                <a:ea typeface="Microsoft YaHei" panose="020B0503020204020204" pitchFamily="34" charset="-122"/>
                <a:cs typeface="Lantinghei SC Demibold"/>
              </a:rPr>
              <a:t>quilting</a:t>
            </a:r>
            <a:r>
              <a:rPr lang="zh-CN" altLang="en-US" sz="2000" spc="-11" dirty="0">
                <a:latin typeface="Microsoft YaHei" panose="020B0503020204020204" pitchFamily="34" charset="-122"/>
                <a:ea typeface="Microsoft YaHei" panose="020B0503020204020204" pitchFamily="34" charset="-122"/>
                <a:cs typeface="Lantinghei SC Demibold"/>
              </a:rPr>
              <a:t>）是美国早期非常流行的一种消遣活动，尤其流行于中西部地区的女性之间，许多妇女聚集在一起，将几何形状、图案、颜色不同的织物最终绗缝为一个漂亮的被子。“</a:t>
            </a:r>
            <a:r>
              <a:rPr lang="en-US" altLang="zh-CN" sz="2000" spc="-11" dirty="0">
                <a:latin typeface="Microsoft YaHei" panose="020B0503020204020204" pitchFamily="34" charset="-122"/>
                <a:ea typeface="Microsoft YaHei" panose="020B0503020204020204" pitchFamily="34" charset="-122"/>
                <a:cs typeface="Lantinghei SC Demibold"/>
              </a:rPr>
              <a:t>quilting”</a:t>
            </a:r>
            <a:r>
              <a:rPr lang="zh-CN" altLang="en-US" sz="2000" spc="-11" dirty="0">
                <a:latin typeface="Microsoft YaHei" panose="020B0503020204020204" pitchFamily="34" charset="-122"/>
                <a:ea typeface="Microsoft YaHei" panose="020B0503020204020204" pitchFamily="34" charset="-122"/>
                <a:cs typeface="Lantinghei SC Demibold"/>
              </a:rPr>
              <a:t>意味着生成、共创，“</a:t>
            </a:r>
            <a:r>
              <a:rPr lang="en-US" altLang="zh-CN" sz="2000" spc="-11" dirty="0">
                <a:latin typeface="Microsoft YaHei" panose="020B0503020204020204" pitchFamily="34" charset="-122"/>
                <a:ea typeface="Microsoft YaHei" panose="020B0503020204020204" pitchFamily="34" charset="-122"/>
                <a:cs typeface="Lantinghei SC Demibold"/>
              </a:rPr>
              <a:t>patchwork”</a:t>
            </a:r>
            <a:r>
              <a:rPr lang="zh-CN" altLang="en-US" sz="2000" spc="-11" dirty="0">
                <a:latin typeface="Microsoft YaHei" panose="020B0503020204020204" pitchFamily="34" charset="-122"/>
                <a:ea typeface="Microsoft YaHei" panose="020B0503020204020204" pitchFamily="34" charset="-122"/>
                <a:cs typeface="Lantinghei SC Demibold"/>
              </a:rPr>
              <a:t>则代表着用完全不同的织物饰缝出的成果物。</a:t>
            </a:r>
            <a:endParaRPr lang="en-US" altLang="zh-CN" sz="2000" spc="-11" dirty="0">
              <a:latin typeface="Microsoft YaHei" panose="020B0503020204020204" pitchFamily="34" charset="-122"/>
              <a:ea typeface="Microsoft YaHei" panose="020B0503020204020204" pitchFamily="34" charset="-122"/>
              <a:cs typeface="Lantinghei SC Demibold"/>
            </a:endParaRP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活动目标</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1</a:t>
            </a:r>
            <a:r>
              <a:rPr lang="zh-CN" altLang="en-US" sz="2000" dirty="0">
                <a:latin typeface="Microsoft YaHei" panose="020B0503020204020204" pitchFamily="34" charset="-122"/>
                <a:ea typeface="Microsoft YaHei" panose="020B0503020204020204" pitchFamily="34" charset="-122"/>
              </a:rPr>
              <a:t>）初步了解和体验创新创业团队组建的过程。</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2</a:t>
            </a:r>
            <a:r>
              <a:rPr lang="zh-CN" altLang="en-US" sz="2000" dirty="0">
                <a:latin typeface="Microsoft YaHei" panose="020B0503020204020204" pitchFamily="34" charset="-122"/>
                <a:ea typeface="Microsoft YaHei" panose="020B0503020204020204" pitchFamily="34" charset="-122"/>
              </a:rPr>
              <a:t>）锻炼团队协作能力。</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rPr>
              <a:t>活动流程</a:t>
            </a:r>
            <a:endParaRPr lang="en-US" altLang="zh-CN" sz="2000" b="1" spc="-11" dirty="0">
              <a:solidFill>
                <a:schemeClr val="accent3"/>
              </a:solidFill>
              <a:latin typeface="Microsoft YaHei" panose="020B0503020204020204" pitchFamily="34" charset="-122"/>
              <a:ea typeface="Microsoft YaHei" panose="020B0503020204020204" pitchFamily="34" charset="-122"/>
            </a:endParaRPr>
          </a:p>
          <a:p>
            <a:pPr indent="457200">
              <a:lnSpc>
                <a:spcPct val="150000"/>
              </a:lnSpc>
            </a:pPr>
            <a:r>
              <a:rPr lang="zh-CN" altLang="en-US" sz="2000" dirty="0">
                <a:latin typeface="Microsoft YaHei" panose="020B0503020204020204" pitchFamily="34" charset="-122"/>
                <a:ea typeface="Microsoft YaHei" panose="020B0503020204020204" pitchFamily="34" charset="-122"/>
              </a:rPr>
              <a:t>步骤</a:t>
            </a:r>
            <a:r>
              <a:rPr lang="en-US" altLang="zh-CN" sz="2000" dirty="0">
                <a:latin typeface="Microsoft YaHei" panose="020B0503020204020204" pitchFamily="34" charset="-122"/>
                <a:ea typeface="Microsoft YaHei" panose="020B0503020204020204" pitchFamily="34" charset="-122"/>
              </a:rPr>
              <a:t>1</a:t>
            </a:r>
            <a:r>
              <a:rPr lang="zh-CN" altLang="en-US" sz="2000" dirty="0">
                <a:latin typeface="Microsoft YaHei" panose="020B0503020204020204" pitchFamily="34" charset="-122"/>
                <a:ea typeface="Microsoft YaHei" panose="020B0503020204020204" pitchFamily="34" charset="-122"/>
              </a:rPr>
              <a:t>：按照大约</a:t>
            </a:r>
            <a:r>
              <a:rPr lang="en-US" altLang="zh-CN" sz="2000" dirty="0">
                <a:latin typeface="Microsoft YaHei" panose="020B0503020204020204" pitchFamily="34" charset="-122"/>
                <a:ea typeface="Microsoft YaHei" panose="020B0503020204020204" pitchFamily="34" charset="-122"/>
              </a:rPr>
              <a:t>10</a:t>
            </a:r>
            <a:r>
              <a:rPr lang="zh-CN" altLang="en-US" sz="2000" dirty="0">
                <a:latin typeface="Microsoft YaHei" panose="020B0503020204020204" pitchFamily="34" charset="-122"/>
                <a:ea typeface="Microsoft YaHei" panose="020B0503020204020204" pitchFamily="34" charset="-122"/>
              </a:rPr>
              <a:t>人一组的原则，随机选择</a:t>
            </a:r>
            <a:r>
              <a:rPr lang="en" altLang="zh-CN" sz="2000" dirty="0">
                <a:latin typeface="Microsoft YaHei" panose="020B0503020204020204" pitchFamily="34" charset="-122"/>
                <a:ea typeface="Microsoft YaHei" panose="020B0503020204020204" pitchFamily="34" charset="-122"/>
              </a:rPr>
              <a:t>N</a:t>
            </a:r>
            <a:r>
              <a:rPr lang="zh-CN" altLang="en-US" sz="2000" dirty="0">
                <a:latin typeface="Microsoft YaHei" panose="020B0503020204020204" pitchFamily="34" charset="-122"/>
                <a:ea typeface="Microsoft YaHei" panose="020B0503020204020204" pitchFamily="34" charset="-122"/>
              </a:rPr>
              <a:t>名同学</a:t>
            </a:r>
            <a:r>
              <a:rPr lang="zh-CN" altLang="en" sz="2000" dirty="0">
                <a:latin typeface="Microsoft YaHei" panose="020B0503020204020204" pitchFamily="34" charset="-122"/>
                <a:ea typeface="Microsoft YaHei" panose="020B0503020204020204" pitchFamily="34" charset="-122"/>
              </a:rPr>
              <a:t>。</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步骤</a:t>
            </a:r>
            <a:r>
              <a:rPr lang="en-US" altLang="zh-CN" sz="2000" dirty="0">
                <a:latin typeface="Microsoft YaHei" panose="020B0503020204020204" pitchFamily="34" charset="-122"/>
                <a:ea typeface="Microsoft YaHei" panose="020B0503020204020204" pitchFamily="34" charset="-122"/>
              </a:rPr>
              <a:t>2</a:t>
            </a:r>
            <a:r>
              <a:rPr lang="zh-CN" altLang="en-US" sz="2000" dirty="0">
                <a:latin typeface="Microsoft YaHei" panose="020B0503020204020204" pitchFamily="34" charset="-122"/>
                <a:ea typeface="Microsoft YaHei" panose="020B0503020204020204" pitchFamily="34" charset="-122"/>
              </a:rPr>
              <a:t>：将这</a:t>
            </a:r>
            <a:r>
              <a:rPr lang="en" altLang="zh-CN" sz="2000" dirty="0">
                <a:latin typeface="Microsoft YaHei" panose="020B0503020204020204" pitchFamily="34" charset="-122"/>
                <a:ea typeface="Microsoft YaHei" panose="020B0503020204020204" pitchFamily="34" charset="-122"/>
              </a:rPr>
              <a:t>N</a:t>
            </a:r>
            <a:r>
              <a:rPr lang="zh-CN" altLang="en-US" sz="2000" dirty="0">
                <a:latin typeface="Microsoft YaHei" panose="020B0503020204020204" pitchFamily="34" charset="-122"/>
                <a:ea typeface="Microsoft YaHei" panose="020B0503020204020204" pitchFamily="34" charset="-122"/>
              </a:rPr>
              <a:t>名同学带到另外的空间，发给他们每人两张</a:t>
            </a:r>
            <a:r>
              <a:rPr lang="en" altLang="zh-CN" sz="2000" dirty="0">
                <a:latin typeface="Microsoft YaHei" panose="020B0503020204020204" pitchFamily="34" charset="-122"/>
                <a:ea typeface="Microsoft YaHei" panose="020B0503020204020204" pitchFamily="34" charset="-122"/>
              </a:rPr>
              <a:t>A4</a:t>
            </a:r>
            <a:r>
              <a:rPr lang="zh-CN" altLang="en-US" sz="2000" dirty="0">
                <a:latin typeface="Microsoft YaHei" panose="020B0503020204020204" pitchFamily="34" charset="-122"/>
                <a:ea typeface="Microsoft YaHei" panose="020B0503020204020204" pitchFamily="34" charset="-122"/>
              </a:rPr>
              <a:t>纸，告诉他们：“你们的任务很简单，但是没多少时间。用</a:t>
            </a:r>
            <a:r>
              <a:rPr lang="en" altLang="zh-CN" sz="2000" dirty="0">
                <a:latin typeface="Microsoft YaHei" panose="020B0503020204020204" pitchFamily="34" charset="-122"/>
                <a:ea typeface="Microsoft YaHei" panose="020B0503020204020204" pitchFamily="34" charset="-122"/>
              </a:rPr>
              <a:t>A4</a:t>
            </a:r>
            <a:r>
              <a:rPr lang="zh-CN" altLang="en-US" sz="2000" dirty="0">
                <a:latin typeface="Microsoft YaHei" panose="020B0503020204020204" pitchFamily="34" charset="-122"/>
                <a:ea typeface="Microsoft YaHei" panose="020B0503020204020204" pitchFamily="34" charset="-122"/>
              </a:rPr>
              <a:t>纸设计你们想象中未来的大学，其他同学会陆续加入你们。”</a:t>
            </a:r>
          </a:p>
        </p:txBody>
      </p:sp>
      <p:sp>
        <p:nvSpPr>
          <p:cNvPr id="4" name="object 9">
            <a:extLst>
              <a:ext uri="{FF2B5EF4-FFF2-40B4-BE49-F238E27FC236}">
                <a16:creationId xmlns:a16="http://schemas.microsoft.com/office/drawing/2014/main" id="{E69C0402-5178-9FB4-DDDC-504508D6B948}"/>
              </a:ext>
            </a:extLst>
          </p:cNvPr>
          <p:cNvSpPr/>
          <p:nvPr/>
        </p:nvSpPr>
        <p:spPr>
          <a:xfrm>
            <a:off x="3285211" y="981465"/>
            <a:ext cx="8906789"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以缝被子原则（</a:t>
            </a:r>
            <a:r>
              <a:rPr lang="en" altLang="zh-CN" sz="2400" b="1" spc="-4" dirty="0" err="1">
                <a:solidFill>
                  <a:schemeClr val="bg1"/>
                </a:solidFill>
                <a:latin typeface="Microsoft YaHei" panose="020B0503020204020204" pitchFamily="34" charset="-122"/>
                <a:ea typeface="Microsoft YaHei" panose="020B0503020204020204" pitchFamily="34" charset="-122"/>
                <a:cs typeface="Wawati SC"/>
              </a:rPr>
              <a:t>patchworkquilting</a:t>
            </a:r>
            <a:r>
              <a:rPr lang="zh-CN" altLang="en" sz="2400" b="1" spc="-4" dirty="0">
                <a:solidFill>
                  <a:schemeClr val="bg1"/>
                </a:solidFill>
                <a:latin typeface="Microsoft YaHei" panose="020B0503020204020204" pitchFamily="34" charset="-122"/>
                <a:ea typeface="Microsoft YaHei" panose="020B0503020204020204" pitchFamily="34" charset="-122"/>
                <a:cs typeface="Wawati SC"/>
              </a:rPr>
              <a:t>）</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生成团队和伙伴关系</a:t>
            </a:r>
          </a:p>
        </p:txBody>
      </p:sp>
      <p:grpSp>
        <p:nvGrpSpPr>
          <p:cNvPr id="5" name="组合 4">
            <a:extLst>
              <a:ext uri="{FF2B5EF4-FFF2-40B4-BE49-F238E27FC236}">
                <a16:creationId xmlns:a16="http://schemas.microsoft.com/office/drawing/2014/main" id="{1355B107-F8A7-3466-9ED2-52D7BC3AF25C}"/>
              </a:ext>
            </a:extLst>
          </p:cNvPr>
          <p:cNvGrpSpPr/>
          <p:nvPr/>
        </p:nvGrpSpPr>
        <p:grpSpPr>
          <a:xfrm>
            <a:off x="3239082" y="863887"/>
            <a:ext cx="352339" cy="495036"/>
            <a:chOff x="6467062" y="911155"/>
            <a:chExt cx="264717" cy="495036"/>
          </a:xfrm>
        </p:grpSpPr>
        <p:pic>
          <p:nvPicPr>
            <p:cNvPr id="6" name="object 10">
              <a:extLst>
                <a:ext uri="{FF2B5EF4-FFF2-40B4-BE49-F238E27FC236}">
                  <a16:creationId xmlns:a16="http://schemas.microsoft.com/office/drawing/2014/main" id="{CC50A364-0A94-AB7E-9D82-10B08D70AAF1}"/>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BA33F42C-5937-0393-07E4-5E33E8BF6171}"/>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37712041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25D8F-620F-ED58-6A9C-3F8511AC71E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F607E4D-0960-0911-0492-56FD7D98D1CD}"/>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ECF4706C-B240-1793-CEA0-4A7071288E99}"/>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180000" rIns="0" bIns="0" rtlCol="0">
            <a:noAutofit/>
          </a:bodyPr>
          <a:lstStyle/>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rPr>
              <a:t>活动流程</a:t>
            </a:r>
            <a:endParaRPr lang="en-US" altLang="zh-CN" sz="2000" b="1" spc="-11" dirty="0">
              <a:solidFill>
                <a:schemeClr val="accent3"/>
              </a:solidFill>
              <a:latin typeface="Microsoft YaHei" panose="020B0503020204020204" pitchFamily="34" charset="-122"/>
              <a:ea typeface="Microsoft YaHei" panose="020B0503020204020204" pitchFamily="34" charset="-122"/>
            </a:endParaRPr>
          </a:p>
          <a:p>
            <a:pPr indent="457200">
              <a:lnSpc>
                <a:spcPct val="150000"/>
              </a:lnSpc>
            </a:pPr>
            <a:r>
              <a:rPr lang="zh-CN" altLang="en-US" sz="2000" dirty="0">
                <a:latin typeface="Microsoft YaHei" panose="020B0503020204020204" pitchFamily="34" charset="-122"/>
                <a:ea typeface="Microsoft YaHei" panose="020B0503020204020204" pitchFamily="34" charset="-122"/>
              </a:rPr>
              <a:t>步骤</a:t>
            </a:r>
            <a:r>
              <a:rPr lang="en-US" altLang="zh-CN" sz="2000" dirty="0">
                <a:latin typeface="Microsoft YaHei" panose="020B0503020204020204" pitchFamily="34" charset="-122"/>
                <a:ea typeface="Microsoft YaHei" panose="020B0503020204020204" pitchFamily="34" charset="-122"/>
              </a:rPr>
              <a:t>3</a:t>
            </a:r>
            <a:r>
              <a:rPr lang="zh-CN" altLang="en-US" sz="2000" dirty="0">
                <a:latin typeface="Microsoft YaHei" panose="020B0503020204020204" pitchFamily="34" charset="-122"/>
                <a:ea typeface="Microsoft YaHei" panose="020B0503020204020204" pitchFamily="34" charset="-122"/>
              </a:rPr>
              <a:t>：每隔</a:t>
            </a:r>
            <a:r>
              <a:rPr lang="en-US" altLang="zh-CN" sz="2000" dirty="0">
                <a:latin typeface="Microsoft YaHei" panose="020B0503020204020204" pitchFamily="34" charset="-122"/>
                <a:ea typeface="Microsoft YaHei" panose="020B0503020204020204" pitchFamily="34" charset="-122"/>
              </a:rPr>
              <a:t>2</a:t>
            </a:r>
            <a:r>
              <a:rPr lang="zh-CN" altLang="en-US" sz="2000" dirty="0">
                <a:latin typeface="Microsoft YaHei" panose="020B0503020204020204" pitchFamily="34" charset="-122"/>
                <a:ea typeface="Microsoft YaHei" panose="020B0503020204020204" pitchFamily="34" charset="-122"/>
              </a:rPr>
              <a:t>分钟，从原来的教室选择</a:t>
            </a:r>
            <a:r>
              <a:rPr lang="en" altLang="zh-CN" sz="2000" dirty="0">
                <a:latin typeface="Microsoft YaHei" panose="020B0503020204020204" pitchFamily="34" charset="-122"/>
                <a:ea typeface="Microsoft YaHei" panose="020B0503020204020204" pitchFamily="34" charset="-122"/>
              </a:rPr>
              <a:t>N</a:t>
            </a:r>
            <a:r>
              <a:rPr lang="zh-CN" altLang="en-US" sz="2000" dirty="0">
                <a:latin typeface="Microsoft YaHei" panose="020B0503020204020204" pitchFamily="34" charset="-122"/>
                <a:ea typeface="Microsoft YaHei" panose="020B0503020204020204" pitchFamily="34" charset="-122"/>
              </a:rPr>
              <a:t>名同学，给他们每人发一张</a:t>
            </a:r>
            <a:r>
              <a:rPr lang="en" altLang="zh-CN" sz="2000" dirty="0">
                <a:latin typeface="Microsoft YaHei" panose="020B0503020204020204" pitchFamily="34" charset="-122"/>
                <a:ea typeface="Microsoft YaHei" panose="020B0503020204020204" pitchFamily="34" charset="-122"/>
              </a:rPr>
              <a:t>A4</a:t>
            </a:r>
            <a:r>
              <a:rPr lang="zh-CN" altLang="en-US" sz="2000" dirty="0">
                <a:latin typeface="Microsoft YaHei" panose="020B0503020204020204" pitchFamily="34" charset="-122"/>
                <a:ea typeface="Microsoft YaHei" panose="020B0503020204020204" pitchFamily="34" charset="-122"/>
              </a:rPr>
              <a:t>纸，然后要求他们加入自己感兴趣的、正在进行的任务。</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步骤</a:t>
            </a:r>
            <a:r>
              <a:rPr lang="en-US" altLang="zh-CN" sz="2000" dirty="0">
                <a:latin typeface="Microsoft YaHei" panose="020B0503020204020204" pitchFamily="34" charset="-122"/>
                <a:ea typeface="Microsoft YaHei" panose="020B0503020204020204" pitchFamily="34" charset="-122"/>
              </a:rPr>
              <a:t>4</a:t>
            </a:r>
            <a:r>
              <a:rPr lang="zh-CN" altLang="en-US" sz="2000" dirty="0">
                <a:latin typeface="Microsoft YaHei" panose="020B0503020204020204" pitchFamily="34" charset="-122"/>
                <a:ea typeface="Microsoft YaHei" panose="020B0503020204020204" pitchFamily="34" charset="-122"/>
              </a:rPr>
              <a:t>：当所有人都进入到另外的空间时，告诉他们：“你们必须在</a:t>
            </a:r>
            <a:r>
              <a:rPr lang="en-US" altLang="zh-CN" sz="2000" dirty="0">
                <a:latin typeface="Microsoft YaHei" panose="020B0503020204020204" pitchFamily="34" charset="-122"/>
                <a:ea typeface="Microsoft YaHei" panose="020B0503020204020204" pitchFamily="34" charset="-122"/>
              </a:rPr>
              <a:t>2</a:t>
            </a:r>
            <a:r>
              <a:rPr lang="zh-CN" altLang="en-US" sz="2000" dirty="0">
                <a:latin typeface="Microsoft YaHei" panose="020B0503020204020204" pitchFamily="34" charset="-122"/>
                <a:ea typeface="Microsoft YaHei" panose="020B0503020204020204" pitchFamily="34" charset="-122"/>
              </a:rPr>
              <a:t>分钟内完成未来大学的设计、制作。”</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步骤</a:t>
            </a:r>
            <a:r>
              <a:rPr lang="en-US" altLang="zh-CN" sz="2000" dirty="0">
                <a:latin typeface="Microsoft YaHei" panose="020B0503020204020204" pitchFamily="34" charset="-122"/>
                <a:ea typeface="Microsoft YaHei" panose="020B0503020204020204" pitchFamily="34" charset="-122"/>
              </a:rPr>
              <a:t>5</a:t>
            </a:r>
            <a:r>
              <a:rPr lang="zh-CN" altLang="en-US" sz="2000" dirty="0">
                <a:latin typeface="Microsoft YaHei" panose="020B0503020204020204" pitchFamily="34" charset="-122"/>
                <a:ea typeface="Microsoft YaHei" panose="020B0503020204020204" pitchFamily="34" charset="-122"/>
              </a:rPr>
              <a:t>：教师宣布：“时间到，游戏结束。请将作品拍照，上传到班级群。”</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步骤</a:t>
            </a:r>
            <a:r>
              <a:rPr lang="en-US" altLang="zh-CN" sz="2000" dirty="0">
                <a:latin typeface="Microsoft YaHei" panose="020B0503020204020204" pitchFamily="34" charset="-122"/>
                <a:ea typeface="Microsoft YaHei" panose="020B0503020204020204" pitchFamily="34" charset="-122"/>
              </a:rPr>
              <a:t>6</a:t>
            </a:r>
            <a:r>
              <a:rPr lang="zh-CN" altLang="en-US" sz="2000" dirty="0">
                <a:latin typeface="Microsoft YaHei" panose="020B0503020204020204" pitchFamily="34" charset="-122"/>
                <a:ea typeface="Microsoft YaHei" panose="020B0503020204020204" pitchFamily="34" charset="-122"/>
              </a:rPr>
              <a:t>：请大家回到上课的教室。</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rPr>
              <a:t>活动要求</a:t>
            </a:r>
            <a:endParaRPr lang="en-US" altLang="zh-CN" sz="2000" b="1" spc="-11" dirty="0">
              <a:solidFill>
                <a:schemeClr val="accent3"/>
              </a:solidFill>
              <a:latin typeface="Microsoft YaHei" panose="020B0503020204020204" pitchFamily="34" charset="-122"/>
              <a:ea typeface="Microsoft YaHei" panose="020B0503020204020204" pitchFamily="34" charset="-122"/>
            </a:endParaRPr>
          </a:p>
          <a:p>
            <a:pPr indent="457200">
              <a:lnSpc>
                <a:spcPct val="150000"/>
              </a:lnSpc>
            </a:pPr>
            <a:r>
              <a:rPr lang="zh-CN" altLang="en-US" sz="2000" dirty="0">
                <a:latin typeface="Microsoft YaHei" panose="020B0503020204020204" pitchFamily="34" charset="-122"/>
                <a:ea typeface="Microsoft YaHei" panose="020B0503020204020204" pitchFamily="34" charset="-122"/>
              </a:rPr>
              <a:t>观察各位同学是如何选择想要加入的团队的，以及加入后是如何与其他人共同完成设计制作的。</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pPr>
            <a:endParaRPr lang="zh-CN" altLang="en-US" sz="2000" dirty="0">
              <a:latin typeface="Microsoft YaHei" panose="020B0503020204020204" pitchFamily="34" charset="-122"/>
              <a:ea typeface="Microsoft YaHei" panose="020B0503020204020204" pitchFamily="34" charset="-122"/>
            </a:endParaRPr>
          </a:p>
        </p:txBody>
      </p:sp>
      <p:sp>
        <p:nvSpPr>
          <p:cNvPr id="4" name="object 9">
            <a:extLst>
              <a:ext uri="{FF2B5EF4-FFF2-40B4-BE49-F238E27FC236}">
                <a16:creationId xmlns:a16="http://schemas.microsoft.com/office/drawing/2014/main" id="{109DDF17-BD18-ACAB-754B-0148999F3201}"/>
              </a:ext>
            </a:extLst>
          </p:cNvPr>
          <p:cNvSpPr/>
          <p:nvPr/>
        </p:nvSpPr>
        <p:spPr>
          <a:xfrm>
            <a:off x="3285211" y="981465"/>
            <a:ext cx="8906789"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以缝被子原则（</a:t>
            </a:r>
            <a:r>
              <a:rPr lang="en" altLang="zh-CN" sz="2400" b="1" spc="-4" dirty="0" err="1">
                <a:solidFill>
                  <a:schemeClr val="bg1"/>
                </a:solidFill>
                <a:latin typeface="Microsoft YaHei" panose="020B0503020204020204" pitchFamily="34" charset="-122"/>
                <a:ea typeface="Microsoft YaHei" panose="020B0503020204020204" pitchFamily="34" charset="-122"/>
                <a:cs typeface="Wawati SC"/>
              </a:rPr>
              <a:t>patchworkquilting</a:t>
            </a:r>
            <a:r>
              <a:rPr lang="zh-CN" altLang="en" sz="2400" b="1" spc="-4" dirty="0">
                <a:solidFill>
                  <a:schemeClr val="bg1"/>
                </a:solidFill>
                <a:latin typeface="Microsoft YaHei" panose="020B0503020204020204" pitchFamily="34" charset="-122"/>
                <a:ea typeface="Microsoft YaHei" panose="020B0503020204020204" pitchFamily="34" charset="-122"/>
                <a:cs typeface="Wawati SC"/>
              </a:rPr>
              <a:t>）</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生成团队和伙伴关系</a:t>
            </a:r>
          </a:p>
        </p:txBody>
      </p:sp>
      <p:grpSp>
        <p:nvGrpSpPr>
          <p:cNvPr id="5" name="组合 4">
            <a:extLst>
              <a:ext uri="{FF2B5EF4-FFF2-40B4-BE49-F238E27FC236}">
                <a16:creationId xmlns:a16="http://schemas.microsoft.com/office/drawing/2014/main" id="{8910F755-32E7-82F5-71D1-3A7C4A78CB8B}"/>
              </a:ext>
            </a:extLst>
          </p:cNvPr>
          <p:cNvGrpSpPr/>
          <p:nvPr/>
        </p:nvGrpSpPr>
        <p:grpSpPr>
          <a:xfrm>
            <a:off x="3239082" y="863887"/>
            <a:ext cx="352339" cy="495036"/>
            <a:chOff x="6467062" y="911155"/>
            <a:chExt cx="264717" cy="495036"/>
          </a:xfrm>
        </p:grpSpPr>
        <p:pic>
          <p:nvPicPr>
            <p:cNvPr id="6" name="object 10">
              <a:extLst>
                <a:ext uri="{FF2B5EF4-FFF2-40B4-BE49-F238E27FC236}">
                  <a16:creationId xmlns:a16="http://schemas.microsoft.com/office/drawing/2014/main" id="{FA2DCB1D-B3A5-C62A-5A43-3F3CB79BEC29}"/>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EC8C9454-5D0F-B02F-0604-28DF450BD14E}"/>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32030015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0B5507-F09F-BF4F-E8AC-A714663912F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9C021C2-1606-F82B-2A9B-DD19B72CB35E}"/>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ACEF615B-858F-CDE0-F96E-0989DAE43217}"/>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180000" rIns="0" bIns="0" rtlCol="0">
            <a:noAutofit/>
          </a:bodyPr>
          <a:lstStyle/>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rPr>
              <a:t>活动总结</a:t>
            </a:r>
            <a:endParaRPr lang="en-US" altLang="zh-CN" sz="2000" b="1" spc="-11" dirty="0">
              <a:solidFill>
                <a:schemeClr val="accent3"/>
              </a:solidFill>
              <a:latin typeface="Microsoft YaHei" panose="020B0503020204020204" pitchFamily="34" charset="-122"/>
              <a:ea typeface="Microsoft YaHei" panose="020B0503020204020204" pitchFamily="34" charset="-122"/>
            </a:endParaRP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1</a:t>
            </a:r>
            <a:r>
              <a:rPr lang="zh-CN" altLang="en-US" sz="2000" spc="-11" dirty="0">
                <a:latin typeface="Microsoft YaHei" panose="020B0503020204020204" pitchFamily="34" charset="-122"/>
                <a:ea typeface="Microsoft YaHei" panose="020B0503020204020204" pitchFamily="34" charset="-122"/>
              </a:rPr>
              <a:t>）这个游戏体现的是创新创业团队的组建思维。</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2</a:t>
            </a:r>
            <a:r>
              <a:rPr lang="zh-CN" altLang="en-US" sz="2000" spc="-11" dirty="0">
                <a:latin typeface="Microsoft YaHei" panose="020B0503020204020204" pitchFamily="34" charset="-122"/>
                <a:ea typeface="Microsoft YaHei" panose="020B0503020204020204" pitchFamily="34" charset="-122"/>
              </a:rPr>
              <a:t>）在不确定的环境中，行动是唯一的选择。通过快速行动、主动出击吸引他人加入，可以获取更多的创新创业资源。</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3</a:t>
            </a:r>
            <a:r>
              <a:rPr lang="zh-CN" altLang="en-US" sz="2000" spc="-11" dirty="0">
                <a:latin typeface="Microsoft YaHei" panose="020B0503020204020204" pitchFamily="34" charset="-122"/>
                <a:ea typeface="Microsoft YaHei" panose="020B0503020204020204" pitchFamily="34" charset="-122"/>
              </a:rPr>
              <a:t>）团队协作过程中，注重团队成员的合理分工才能有效地提高协作效率。</a:t>
            </a:r>
            <a:endParaRPr lang="en-US" altLang="zh-CN" sz="2000" spc="-11" dirty="0">
              <a:latin typeface="Microsoft YaHei" panose="020B0503020204020204" pitchFamily="34" charset="-122"/>
              <a:ea typeface="Microsoft YaHei" panose="020B0503020204020204" pitchFamily="34" charset="-122"/>
            </a:endParaRPr>
          </a:p>
          <a:p>
            <a:pPr indent="457200">
              <a:lnSpc>
                <a:spcPct val="150000"/>
              </a:lnSpc>
            </a:pPr>
            <a:endParaRPr lang="zh-CN" altLang="en-US" sz="2000" dirty="0">
              <a:latin typeface="Microsoft YaHei" panose="020B0503020204020204" pitchFamily="34" charset="-122"/>
              <a:ea typeface="Microsoft YaHei" panose="020B0503020204020204" pitchFamily="34" charset="-122"/>
            </a:endParaRPr>
          </a:p>
        </p:txBody>
      </p:sp>
      <p:sp>
        <p:nvSpPr>
          <p:cNvPr id="4" name="object 9">
            <a:extLst>
              <a:ext uri="{FF2B5EF4-FFF2-40B4-BE49-F238E27FC236}">
                <a16:creationId xmlns:a16="http://schemas.microsoft.com/office/drawing/2014/main" id="{A1531ED7-AF5A-0642-D079-348E65E61196}"/>
              </a:ext>
            </a:extLst>
          </p:cNvPr>
          <p:cNvSpPr/>
          <p:nvPr/>
        </p:nvSpPr>
        <p:spPr>
          <a:xfrm>
            <a:off x="3285211" y="981465"/>
            <a:ext cx="8906789"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以缝被子原则（</a:t>
            </a:r>
            <a:r>
              <a:rPr lang="en" altLang="zh-CN" sz="2400" b="1" spc="-4" dirty="0" err="1">
                <a:solidFill>
                  <a:schemeClr val="bg1"/>
                </a:solidFill>
                <a:latin typeface="Microsoft YaHei" panose="020B0503020204020204" pitchFamily="34" charset="-122"/>
                <a:ea typeface="Microsoft YaHei" panose="020B0503020204020204" pitchFamily="34" charset="-122"/>
                <a:cs typeface="Wawati SC"/>
              </a:rPr>
              <a:t>patchworkquilting</a:t>
            </a:r>
            <a:r>
              <a:rPr lang="zh-CN" altLang="en" sz="2400" b="1" spc="-4" dirty="0">
                <a:solidFill>
                  <a:schemeClr val="bg1"/>
                </a:solidFill>
                <a:latin typeface="Microsoft YaHei" panose="020B0503020204020204" pitchFamily="34" charset="-122"/>
                <a:ea typeface="Microsoft YaHei" panose="020B0503020204020204" pitchFamily="34" charset="-122"/>
                <a:cs typeface="Wawati SC"/>
              </a:rPr>
              <a:t>）</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生成团队和伙伴关系</a:t>
            </a:r>
          </a:p>
        </p:txBody>
      </p:sp>
      <p:grpSp>
        <p:nvGrpSpPr>
          <p:cNvPr id="5" name="组合 4">
            <a:extLst>
              <a:ext uri="{FF2B5EF4-FFF2-40B4-BE49-F238E27FC236}">
                <a16:creationId xmlns:a16="http://schemas.microsoft.com/office/drawing/2014/main" id="{EF937CE9-4044-4E37-C64B-D992602BE8C7}"/>
              </a:ext>
            </a:extLst>
          </p:cNvPr>
          <p:cNvGrpSpPr/>
          <p:nvPr/>
        </p:nvGrpSpPr>
        <p:grpSpPr>
          <a:xfrm>
            <a:off x="3239082" y="863887"/>
            <a:ext cx="352339" cy="495036"/>
            <a:chOff x="6467062" y="911155"/>
            <a:chExt cx="264717" cy="495036"/>
          </a:xfrm>
        </p:grpSpPr>
        <p:pic>
          <p:nvPicPr>
            <p:cNvPr id="6" name="object 10">
              <a:extLst>
                <a:ext uri="{FF2B5EF4-FFF2-40B4-BE49-F238E27FC236}">
                  <a16:creationId xmlns:a16="http://schemas.microsoft.com/office/drawing/2014/main" id="{40E9AE97-6927-7969-62E1-E25AAA4A8BFA}"/>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4CB04146-6EAD-BDBA-25E6-6442A4288155}"/>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39636772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D0541-65E6-04ED-1A9D-4F6C91F23F4B}"/>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540EAAC0-D06D-D996-7FD1-FE0A5FD41098}"/>
              </a:ext>
            </a:extLst>
          </p:cNvPr>
          <p:cNvSpPr>
            <a:spLocks noGrp="1"/>
          </p:cNvSpPr>
          <p:nvPr>
            <p:ph type="title" hasCustomPrompt="1"/>
          </p:nvPr>
        </p:nvSpPr>
        <p:spPr>
          <a:xfrm>
            <a:off x="5451475" y="1944146"/>
            <a:ext cx="5638283" cy="1252969"/>
          </a:xfrm>
        </p:spPr>
        <p:txBody>
          <a:bodyPr anchor="ctr">
            <a:noAutofit/>
          </a:bodyPr>
          <a:lstStyle/>
          <a:p>
            <a:r>
              <a:rPr lang="en-US" altLang="zh-CN" sz="5400" dirty="0">
                <a:latin typeface="Microsoft YaHei" panose="020B0503020204020204" pitchFamily="34" charset="-122"/>
                <a:ea typeface="Microsoft YaHei" panose="020B0503020204020204" pitchFamily="34" charset="-122"/>
              </a:rPr>
              <a:t>3.2</a:t>
            </a:r>
            <a:br>
              <a:rPr lang="en-US" altLang="zh-CN" sz="5400" dirty="0">
                <a:latin typeface="Microsoft YaHei" panose="020B0503020204020204" pitchFamily="34" charset="-122"/>
                <a:ea typeface="Microsoft YaHei" panose="020B0503020204020204" pitchFamily="34" charset="-122"/>
              </a:rPr>
            </a:br>
            <a:r>
              <a:rPr lang="zh-CN" altLang="en-US" sz="5400" dirty="0">
                <a:solidFill>
                  <a:schemeClr val="tx1"/>
                </a:solidFill>
                <a:latin typeface="Microsoft YaHei" panose="020B0503020204020204" pitchFamily="34" charset="-122"/>
                <a:ea typeface="Microsoft YaHei" panose="020B0503020204020204" pitchFamily="34" charset="-122"/>
              </a:rPr>
              <a:t>创新创业团队的组建</a:t>
            </a:r>
            <a:endParaRPr lang="en-US" sz="5400" dirty="0">
              <a:solidFill>
                <a:schemeClr val="tx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6554927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BD1E8-AD4A-713C-F353-DE3FD8BE077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6C8D511-89BA-2C15-881C-9353E3F0225C}"/>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3.2.1</a:t>
            </a:r>
            <a:r>
              <a:rPr lang="zh-CN" altLang="en-US" sz="3200" dirty="0">
                <a:solidFill>
                  <a:schemeClr val="tx1"/>
                </a:solidFill>
                <a:latin typeface="Microsoft YaHei" panose="020B0503020204020204" pitchFamily="34" charset="-122"/>
                <a:ea typeface="Microsoft YaHei" panose="020B0503020204020204" pitchFamily="34" charset="-122"/>
              </a:rPr>
              <a:t>创新创业团队的组建过程</a:t>
            </a:r>
          </a:p>
        </p:txBody>
      </p:sp>
      <p:sp>
        <p:nvSpPr>
          <p:cNvPr id="124" name="文本框 123">
            <a:extLst>
              <a:ext uri="{FF2B5EF4-FFF2-40B4-BE49-F238E27FC236}">
                <a16:creationId xmlns:a16="http://schemas.microsoft.com/office/drawing/2014/main" id="{2655FFF5-A173-9FB0-D274-21AF3E96C635}"/>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明确创新创业目标</a:t>
            </a:r>
          </a:p>
        </p:txBody>
      </p:sp>
      <p:sp>
        <p:nvSpPr>
          <p:cNvPr id="4" name="文本框 3">
            <a:extLst>
              <a:ext uri="{FF2B5EF4-FFF2-40B4-BE49-F238E27FC236}">
                <a16:creationId xmlns:a16="http://schemas.microsoft.com/office/drawing/2014/main" id="{9C6ADADF-B906-CDF8-A045-98A3E0CDB29E}"/>
              </a:ext>
            </a:extLst>
          </p:cNvPr>
          <p:cNvSpPr txBox="1"/>
          <p:nvPr/>
        </p:nvSpPr>
        <p:spPr>
          <a:xfrm>
            <a:off x="830358" y="1604845"/>
            <a:ext cx="10688541" cy="961225"/>
          </a:xfrm>
          <a:prstGeom prst="rect">
            <a:avLst/>
          </a:prstGeom>
          <a:noFill/>
        </p:spPr>
        <p:txBody>
          <a:bodyPr wrap="square" anchor="ctr">
            <a:spAutoFit/>
          </a:bodyPr>
          <a:lstStyle/>
          <a:p>
            <a:pPr indent="457200">
              <a:lnSpc>
                <a:spcPct val="150000"/>
              </a:lnSpc>
              <a:buNone/>
            </a:pPr>
            <a:r>
              <a:rPr lang="zh-CN" altLang="en-US" sz="2000" dirty="0">
                <a:effectLst/>
                <a:latin typeface="Microsoft YaHei" panose="020B0503020204020204" pitchFamily="34" charset="-122"/>
                <a:ea typeface="Microsoft YaHei" panose="020B0503020204020204" pitchFamily="34" charset="-122"/>
              </a:rPr>
              <a:t>创新创业团队的总目标是通过创新创业阶段的技术管理、市场管理、规划组织管理等各项工作实现企业的从无到有、从起步到成熟。</a:t>
            </a:r>
          </a:p>
        </p:txBody>
      </p:sp>
      <p:sp>
        <p:nvSpPr>
          <p:cNvPr id="5" name="文本框 4">
            <a:extLst>
              <a:ext uri="{FF2B5EF4-FFF2-40B4-BE49-F238E27FC236}">
                <a16:creationId xmlns:a16="http://schemas.microsoft.com/office/drawing/2014/main" id="{1C3FD0FF-B515-224E-3986-FE026F695A7E}"/>
              </a:ext>
            </a:extLst>
          </p:cNvPr>
          <p:cNvSpPr txBox="1"/>
          <p:nvPr/>
        </p:nvSpPr>
        <p:spPr>
          <a:xfrm>
            <a:off x="830359" y="2900130"/>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制订创新创业计划</a:t>
            </a:r>
          </a:p>
        </p:txBody>
      </p:sp>
      <p:sp>
        <p:nvSpPr>
          <p:cNvPr id="6" name="文本框 5">
            <a:extLst>
              <a:ext uri="{FF2B5EF4-FFF2-40B4-BE49-F238E27FC236}">
                <a16:creationId xmlns:a16="http://schemas.microsoft.com/office/drawing/2014/main" id="{776F2AFD-7E8A-E730-2C96-D2EAB6623790}"/>
              </a:ext>
            </a:extLst>
          </p:cNvPr>
          <p:cNvSpPr txBox="1"/>
          <p:nvPr/>
        </p:nvSpPr>
        <p:spPr>
          <a:xfrm>
            <a:off x="830358" y="3325305"/>
            <a:ext cx="10518583" cy="1422890"/>
          </a:xfrm>
          <a:prstGeom prst="rect">
            <a:avLst/>
          </a:prstGeom>
          <a:noFill/>
        </p:spPr>
        <p:txBody>
          <a:bodyPr wrap="square" anchor="ctr">
            <a:spAutoFit/>
          </a:bodyPr>
          <a:lstStyle/>
          <a:p>
            <a:pPr indent="457200">
              <a:lnSpc>
                <a:spcPct val="150000"/>
              </a:lnSpc>
              <a:buNone/>
            </a:pPr>
            <a:r>
              <a:rPr lang="zh-CN" altLang="en-US" sz="2000" dirty="0">
                <a:effectLst/>
                <a:latin typeface="Microsoft YaHei" panose="020B0503020204020204" pitchFamily="34" charset="-122"/>
                <a:ea typeface="Microsoft YaHei" panose="020B0503020204020204" pitchFamily="34" charset="-122"/>
              </a:rPr>
              <a:t>创新创业计划是在对创新创业总目标进行具体分解的基础上，以团队为整体考虑的计划。创新创业计划确定了在不同的创业阶段需要完成的阶段性任务，创新创业团队通过逐步实现这些阶段性目标最终实现创新创业总目标。</a:t>
            </a:r>
          </a:p>
        </p:txBody>
      </p:sp>
      <p:sp>
        <p:nvSpPr>
          <p:cNvPr id="7" name="文本框 6">
            <a:extLst>
              <a:ext uri="{FF2B5EF4-FFF2-40B4-BE49-F238E27FC236}">
                <a16:creationId xmlns:a16="http://schemas.microsoft.com/office/drawing/2014/main" id="{65F80B5B-79BD-86AA-4E4C-B9FA470B3C48}"/>
              </a:ext>
            </a:extLst>
          </p:cNvPr>
          <p:cNvSpPr txBox="1"/>
          <p:nvPr/>
        </p:nvSpPr>
        <p:spPr>
          <a:xfrm>
            <a:off x="830359" y="4971271"/>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4.</a:t>
            </a:r>
            <a:r>
              <a:rPr kumimoji="1" lang="zh-CN" altLang="en-US" sz="2800" b="1" dirty="0">
                <a:solidFill>
                  <a:schemeClr val="accent3"/>
                </a:solidFill>
                <a:latin typeface="Microsoft YaHei" panose="020B0503020204020204" pitchFamily="34" charset="-122"/>
                <a:ea typeface="Microsoft YaHei" panose="020B0503020204020204" pitchFamily="34" charset="-122"/>
              </a:rPr>
              <a:t>划分团队职权</a:t>
            </a:r>
          </a:p>
        </p:txBody>
      </p:sp>
      <p:sp>
        <p:nvSpPr>
          <p:cNvPr id="8" name="文本框 7">
            <a:extLst>
              <a:ext uri="{FF2B5EF4-FFF2-40B4-BE49-F238E27FC236}">
                <a16:creationId xmlns:a16="http://schemas.microsoft.com/office/drawing/2014/main" id="{46BE6B5D-93FD-2C94-36FB-3B3648A9C5D2}"/>
              </a:ext>
            </a:extLst>
          </p:cNvPr>
          <p:cNvSpPr txBox="1"/>
          <p:nvPr/>
        </p:nvSpPr>
        <p:spPr>
          <a:xfrm>
            <a:off x="830358" y="5435893"/>
            <a:ext cx="10518583" cy="961225"/>
          </a:xfrm>
          <a:prstGeom prst="rect">
            <a:avLst/>
          </a:prstGeom>
          <a:noFill/>
        </p:spPr>
        <p:txBody>
          <a:bodyPr wrap="square" anchor="ctr">
            <a:spAutoFit/>
          </a:bodyPr>
          <a:lstStyle/>
          <a:p>
            <a:pPr indent="457200">
              <a:lnSpc>
                <a:spcPct val="150000"/>
              </a:lnSpc>
              <a:buNone/>
            </a:pPr>
            <a:r>
              <a:rPr lang="zh-CN" altLang="en-US" sz="2000" dirty="0">
                <a:effectLst/>
                <a:latin typeface="Microsoft YaHei" panose="020B0503020204020204" pitchFamily="34" charset="-122"/>
                <a:ea typeface="Microsoft YaHei" panose="020B0503020204020204" pitchFamily="34" charset="-122"/>
              </a:rPr>
              <a:t>创新创业团队的职权划分就是根据执行创新创业计划的需要，具体确定每个团队成员所要担负的职责以及应享有的权限</a:t>
            </a:r>
          </a:p>
        </p:txBody>
      </p:sp>
    </p:spTree>
    <p:extLst>
      <p:ext uri="{BB962C8B-B14F-4D97-AF65-F5344CB8AC3E}">
        <p14:creationId xmlns:p14="http://schemas.microsoft.com/office/powerpoint/2010/main" val="1178448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5CEB98-81B9-9F2C-2619-3C5FC6F7F4E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A3F8213-D2FC-C003-C42B-7AECE6DEC878}"/>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3.2.1</a:t>
            </a:r>
            <a:r>
              <a:rPr lang="zh-CN" altLang="en-US" sz="3200" dirty="0">
                <a:solidFill>
                  <a:schemeClr val="tx1"/>
                </a:solidFill>
                <a:latin typeface="Microsoft YaHei" panose="020B0503020204020204" pitchFamily="34" charset="-122"/>
                <a:ea typeface="Microsoft YaHei" panose="020B0503020204020204" pitchFamily="34" charset="-122"/>
              </a:rPr>
              <a:t>创新创业团队的组建过程</a:t>
            </a:r>
          </a:p>
        </p:txBody>
      </p:sp>
      <p:sp>
        <p:nvSpPr>
          <p:cNvPr id="124" name="文本框 123">
            <a:extLst>
              <a:ext uri="{FF2B5EF4-FFF2-40B4-BE49-F238E27FC236}">
                <a16:creationId xmlns:a16="http://schemas.microsoft.com/office/drawing/2014/main" id="{7859B036-6ADC-32AF-F1BE-3040C37E985F}"/>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5.</a:t>
            </a:r>
            <a:r>
              <a:rPr kumimoji="1" lang="zh-CN" altLang="en-US" sz="2800" b="1" dirty="0">
                <a:solidFill>
                  <a:schemeClr val="accent3"/>
                </a:solidFill>
                <a:latin typeface="Microsoft YaHei" panose="020B0503020204020204" pitchFamily="34" charset="-122"/>
                <a:ea typeface="Microsoft YaHei" panose="020B0503020204020204" pitchFamily="34" charset="-122"/>
              </a:rPr>
              <a:t>构建创新创业团队制度体系</a:t>
            </a:r>
          </a:p>
        </p:txBody>
      </p:sp>
      <p:sp>
        <p:nvSpPr>
          <p:cNvPr id="4" name="文本框 3">
            <a:extLst>
              <a:ext uri="{FF2B5EF4-FFF2-40B4-BE49-F238E27FC236}">
                <a16:creationId xmlns:a16="http://schemas.microsoft.com/office/drawing/2014/main" id="{03F27B0F-C886-A43F-64FF-7A775A6C4219}"/>
              </a:ext>
            </a:extLst>
          </p:cNvPr>
          <p:cNvSpPr txBox="1"/>
          <p:nvPr/>
        </p:nvSpPr>
        <p:spPr>
          <a:xfrm>
            <a:off x="830358" y="1573620"/>
            <a:ext cx="10688541" cy="2358873"/>
          </a:xfrm>
          <a:prstGeom prst="rect">
            <a:avLst/>
          </a:prstGeom>
          <a:noFill/>
        </p:spPr>
        <p:txBody>
          <a:bodyPr wrap="square" anchor="ctr">
            <a:noAutofit/>
          </a:bodyPr>
          <a:lstStyle/>
          <a:p>
            <a:pPr indent="457200">
              <a:lnSpc>
                <a:spcPct val="150000"/>
              </a:lnSpc>
              <a:buNone/>
            </a:pPr>
            <a:r>
              <a:rPr lang="zh-CN" altLang="en-US" sz="2000" dirty="0">
                <a:effectLst/>
                <a:latin typeface="Microsoft YaHei" panose="020B0503020204020204" pitchFamily="34" charset="-122"/>
                <a:ea typeface="Microsoft YaHei" panose="020B0503020204020204" pitchFamily="34" charset="-122"/>
              </a:rPr>
              <a:t>创新创业团队的制度体系主要包括团队的各种约束制度和激励制度。一方面，创新创业团队通过各种约束制度指导其成员，避免成员做出不利于团队发展的行为，实现对其行为的有效约束，保证团队的稳定秩序。另一方面，创新创业团队要实现高效运作，就要有有效的激励机制，使团队成员看到随着创新创业目标的实现，其自身利益将会得到的改变，从而调动自身积极性，最大限度发挥作用。</a:t>
            </a:r>
          </a:p>
        </p:txBody>
      </p:sp>
      <p:sp>
        <p:nvSpPr>
          <p:cNvPr id="7" name="文本框 6">
            <a:extLst>
              <a:ext uri="{FF2B5EF4-FFF2-40B4-BE49-F238E27FC236}">
                <a16:creationId xmlns:a16="http://schemas.microsoft.com/office/drawing/2014/main" id="{9B366363-7A20-C5DC-ACDD-B638CDFA6616}"/>
              </a:ext>
            </a:extLst>
          </p:cNvPr>
          <p:cNvSpPr txBox="1"/>
          <p:nvPr/>
        </p:nvSpPr>
        <p:spPr>
          <a:xfrm>
            <a:off x="830359" y="4163201"/>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6.</a:t>
            </a:r>
            <a:r>
              <a:rPr kumimoji="1" lang="zh-CN" altLang="en-US" sz="2800" b="1" dirty="0">
                <a:solidFill>
                  <a:schemeClr val="accent3"/>
                </a:solidFill>
                <a:latin typeface="Microsoft YaHei" panose="020B0503020204020204" pitchFamily="34" charset="-122"/>
                <a:ea typeface="Microsoft YaHei" panose="020B0503020204020204" pitchFamily="34" charset="-122"/>
              </a:rPr>
              <a:t>调整融合团队</a:t>
            </a:r>
          </a:p>
        </p:txBody>
      </p:sp>
      <p:sp>
        <p:nvSpPr>
          <p:cNvPr id="8" name="文本框 7">
            <a:extLst>
              <a:ext uri="{FF2B5EF4-FFF2-40B4-BE49-F238E27FC236}">
                <a16:creationId xmlns:a16="http://schemas.microsoft.com/office/drawing/2014/main" id="{5B01CADD-33ED-DC2C-45B9-D7D0060AD7D7}"/>
              </a:ext>
            </a:extLst>
          </p:cNvPr>
          <p:cNvSpPr txBox="1"/>
          <p:nvPr/>
        </p:nvSpPr>
        <p:spPr>
          <a:xfrm>
            <a:off x="830358" y="4609640"/>
            <a:ext cx="10688541" cy="1422890"/>
          </a:xfrm>
          <a:prstGeom prst="rect">
            <a:avLst/>
          </a:prstGeom>
          <a:noFill/>
        </p:spPr>
        <p:txBody>
          <a:bodyPr wrap="square" anchor="ctr">
            <a:spAutoFit/>
          </a:bodyPr>
          <a:lstStyle/>
          <a:p>
            <a:pPr indent="457200">
              <a:lnSpc>
                <a:spcPct val="150000"/>
              </a:lnSpc>
              <a:buNone/>
            </a:pPr>
            <a:r>
              <a:rPr lang="zh-CN" altLang="en-US" sz="2000" dirty="0">
                <a:effectLst/>
                <a:latin typeface="Microsoft YaHei" panose="020B0503020204020204" pitchFamily="34" charset="-122"/>
                <a:ea typeface="Microsoft YaHei" panose="020B0503020204020204" pitchFamily="34" charset="-122"/>
              </a:rPr>
              <a:t>完美的创新创业团队并非是在创业一开始就能建立起来的，很多时候是在企业创立一定时间以后随着企业的发展逐步形成的。随着团队的运作，团队组建时人员匹配、制度设计、职权划分等方面的不合理之处会逐渐暴露出来，这时就需要对团队进行调整融合。</a:t>
            </a:r>
          </a:p>
        </p:txBody>
      </p:sp>
    </p:spTree>
    <p:extLst>
      <p:ext uri="{BB962C8B-B14F-4D97-AF65-F5344CB8AC3E}">
        <p14:creationId xmlns:p14="http://schemas.microsoft.com/office/powerpoint/2010/main" val="64488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2CC4D2E9-B456-6A5A-CD5F-DD835995518E}"/>
              </a:ext>
            </a:extLst>
          </p:cNvPr>
          <p:cNvSpPr/>
          <p:nvPr/>
        </p:nvSpPr>
        <p:spPr>
          <a:xfrm>
            <a:off x="7865279" y="1340425"/>
            <a:ext cx="3653621" cy="1017068"/>
          </a:xfrm>
          <a:prstGeom prst="rect">
            <a:avLst/>
          </a:prstGeom>
        </p:spPr>
        <p:txBody>
          <a:bodyPr wrap="none" anchor="b" anchorCtr="0">
            <a:normAutofit/>
          </a:bodyPr>
          <a:lstStyle/>
          <a:p>
            <a:pPr algn="ctr">
              <a:buSzPct val="25000"/>
            </a:pPr>
            <a:r>
              <a:rPr lang="zh-CN" altLang="en-US" sz="6000" b="1" dirty="0">
                <a:solidFill>
                  <a:schemeClr val="accent1"/>
                </a:solidFill>
                <a:latin typeface="Microsoft YaHei" panose="020B0503020204020204" pitchFamily="34" charset="-122"/>
                <a:ea typeface="Microsoft YaHei" panose="020B0503020204020204" pitchFamily="34" charset="-122"/>
              </a:rPr>
              <a:t>目录</a:t>
            </a:r>
            <a:endParaRPr lang="en-US" altLang="zh-CN" sz="6000" b="1" dirty="0">
              <a:solidFill>
                <a:schemeClr val="accent1"/>
              </a:solidFill>
              <a:latin typeface="Microsoft YaHei" panose="020B0503020204020204" pitchFamily="34" charset="-122"/>
              <a:ea typeface="Microsoft YaHei" panose="020B0503020204020204" pitchFamily="34" charset="-122"/>
            </a:endParaRPr>
          </a:p>
        </p:txBody>
      </p:sp>
      <p:grpSp>
        <p:nvGrpSpPr>
          <p:cNvPr id="8" name="组合 7">
            <a:extLst>
              <a:ext uri="{FF2B5EF4-FFF2-40B4-BE49-F238E27FC236}">
                <a16:creationId xmlns:a16="http://schemas.microsoft.com/office/drawing/2014/main" id="{4E96151C-165D-822F-EEF2-66F8347D7922}"/>
              </a:ext>
            </a:extLst>
          </p:cNvPr>
          <p:cNvGrpSpPr/>
          <p:nvPr/>
        </p:nvGrpSpPr>
        <p:grpSpPr>
          <a:xfrm>
            <a:off x="660400" y="3298534"/>
            <a:ext cx="7463183" cy="922210"/>
            <a:chOff x="465504" y="3403288"/>
            <a:chExt cx="11311840" cy="1397781"/>
          </a:xfrm>
        </p:grpSpPr>
        <p:sp>
          <p:nvSpPr>
            <p:cNvPr id="15" name="矩形: 圆角 14">
              <a:extLst>
                <a:ext uri="{FF2B5EF4-FFF2-40B4-BE49-F238E27FC236}">
                  <a16:creationId xmlns:a16="http://schemas.microsoft.com/office/drawing/2014/main" id="{460DF100-7006-DD0C-ED88-ACDF82A12021}"/>
                </a:ext>
              </a:extLst>
            </p:cNvPr>
            <p:cNvSpPr/>
            <p:nvPr/>
          </p:nvSpPr>
          <p:spPr>
            <a:xfrm>
              <a:off x="689800" y="3403288"/>
              <a:ext cx="11087544" cy="139778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684000" tIns="0" rIns="0" bIns="0" rtlCol="0" anchor="ctr" anchorCtr="0">
              <a:noAutofit/>
            </a:bodyPr>
            <a:lstStyle/>
            <a:p>
              <a:r>
                <a:rPr lang="zh-CN" altLang="en-US" sz="2800" b="1" dirty="0">
                  <a:latin typeface="Microsoft YaHei" panose="020B0503020204020204" pitchFamily="34" charset="-122"/>
                  <a:ea typeface="Microsoft YaHei" panose="020B0503020204020204" pitchFamily="34" charset="-122"/>
                </a:rPr>
                <a:t>创新创业团队的组建</a:t>
              </a:r>
            </a:p>
          </p:txBody>
        </p:sp>
        <p:sp>
          <p:nvSpPr>
            <p:cNvPr id="16" name="矩形: 圆角 15">
              <a:extLst>
                <a:ext uri="{FF2B5EF4-FFF2-40B4-BE49-F238E27FC236}">
                  <a16:creationId xmlns:a16="http://schemas.microsoft.com/office/drawing/2014/main" id="{459F8377-EB6F-5AF7-3763-7B76EDE8B8F9}"/>
                </a:ext>
              </a:extLst>
            </p:cNvPr>
            <p:cNvSpPr/>
            <p:nvPr/>
          </p:nvSpPr>
          <p:spPr>
            <a:xfrm>
              <a:off x="465504" y="3403288"/>
              <a:ext cx="1397792" cy="1397781"/>
            </a:xfrm>
            <a:prstGeom prst="roundRect">
              <a:avLst>
                <a:gd name="adj" fmla="val 50000"/>
              </a:avLst>
            </a:prstGeom>
            <a:gradFill flip="none" rotWithShape="1">
              <a:gsLst>
                <a:gs pos="50000">
                  <a:schemeClr val="accent1"/>
                </a:gs>
                <a:gs pos="0">
                  <a:schemeClr val="accent1">
                    <a:lumMod val="60000"/>
                    <a:lumOff val="40000"/>
                  </a:schemeClr>
                </a:gs>
              </a:gsLst>
              <a:lin ang="2700000" scaled="1"/>
              <a:tileRect/>
            </a:gradFill>
            <a:ln w="76200">
              <a:noFill/>
            </a:ln>
            <a:effectLst>
              <a:outerShdw blurRad="127000" dist="127000" algn="ctr" rotWithShape="0">
                <a:schemeClr val="accent1">
                  <a:alpha val="15000"/>
                </a:schemeClr>
              </a:outerShdw>
            </a:effectLst>
          </p:spPr>
          <p:txBody>
            <a:bodyPr wrap="none" rtlCol="0" anchor="ctr">
              <a:normAutofit/>
            </a:bodyPr>
            <a:lstStyle/>
            <a:p>
              <a:pPr algn="ctr">
                <a:lnSpc>
                  <a:spcPct val="120000"/>
                </a:lnSpc>
              </a:pPr>
              <a:r>
                <a:rPr lang="en-US" altLang="zh-CN" sz="2800" b="1" dirty="0">
                  <a:solidFill>
                    <a:srgbClr val="FFFFFF"/>
                  </a:solidFill>
                  <a:latin typeface="Microsoft YaHei" panose="020B0503020204020204" pitchFamily="34" charset="-122"/>
                  <a:ea typeface="Microsoft YaHei" panose="020B0503020204020204" pitchFamily="34" charset="-122"/>
                </a:rPr>
                <a:t>3.2</a:t>
              </a:r>
              <a:endParaRPr sz="2800" b="1" dirty="0">
                <a:solidFill>
                  <a:srgbClr val="FFFFFF"/>
                </a:solidFill>
                <a:latin typeface="Microsoft YaHei" panose="020B0503020204020204" pitchFamily="34" charset="-122"/>
                <a:ea typeface="Microsoft YaHei" panose="020B0503020204020204" pitchFamily="34" charset="-122"/>
              </a:endParaRPr>
            </a:p>
          </p:txBody>
        </p:sp>
      </p:grpSp>
      <p:grpSp>
        <p:nvGrpSpPr>
          <p:cNvPr id="9" name="组合 8">
            <a:extLst>
              <a:ext uri="{FF2B5EF4-FFF2-40B4-BE49-F238E27FC236}">
                <a16:creationId xmlns:a16="http://schemas.microsoft.com/office/drawing/2014/main" id="{F46B08E4-1C11-A969-CC9A-CF192DA61F34}"/>
              </a:ext>
            </a:extLst>
          </p:cNvPr>
          <p:cNvGrpSpPr/>
          <p:nvPr/>
        </p:nvGrpSpPr>
        <p:grpSpPr>
          <a:xfrm>
            <a:off x="660400" y="4407926"/>
            <a:ext cx="7463183" cy="922970"/>
            <a:chOff x="465504" y="3344387"/>
            <a:chExt cx="11311840" cy="1398934"/>
          </a:xfrm>
        </p:grpSpPr>
        <p:sp>
          <p:nvSpPr>
            <p:cNvPr id="13" name="矩形: 圆角 12">
              <a:extLst>
                <a:ext uri="{FF2B5EF4-FFF2-40B4-BE49-F238E27FC236}">
                  <a16:creationId xmlns:a16="http://schemas.microsoft.com/office/drawing/2014/main" id="{0F09A8A6-733F-D4B7-4F67-B6E91D06CABA}"/>
                </a:ext>
              </a:extLst>
            </p:cNvPr>
            <p:cNvSpPr/>
            <p:nvPr/>
          </p:nvSpPr>
          <p:spPr>
            <a:xfrm>
              <a:off x="689800" y="3344387"/>
              <a:ext cx="11087544" cy="139778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684000" tIns="0" rIns="0" bIns="0" rtlCol="0" anchor="ctr" anchorCtr="0">
              <a:noAutofit/>
            </a:bodyPr>
            <a:lstStyle/>
            <a:p>
              <a:r>
                <a:rPr lang="zh-CN" altLang="en-US" sz="2800" b="1" dirty="0">
                  <a:latin typeface="Microsoft YaHei" panose="020B0503020204020204" pitchFamily="34" charset="-122"/>
                  <a:ea typeface="Microsoft YaHei" panose="020B0503020204020204" pitchFamily="34" charset="-122"/>
                </a:rPr>
                <a:t>创新创业团队的管理</a:t>
              </a:r>
            </a:p>
          </p:txBody>
        </p:sp>
        <p:sp>
          <p:nvSpPr>
            <p:cNvPr id="14" name="矩形: 圆角 13">
              <a:extLst>
                <a:ext uri="{FF2B5EF4-FFF2-40B4-BE49-F238E27FC236}">
                  <a16:creationId xmlns:a16="http://schemas.microsoft.com/office/drawing/2014/main" id="{F3724E38-4BD2-17C4-5E45-63DEBE8B9B35}"/>
                </a:ext>
              </a:extLst>
            </p:cNvPr>
            <p:cNvSpPr/>
            <p:nvPr/>
          </p:nvSpPr>
          <p:spPr>
            <a:xfrm>
              <a:off x="465504" y="3345540"/>
              <a:ext cx="1397792" cy="1397781"/>
            </a:xfrm>
            <a:prstGeom prst="roundRect">
              <a:avLst>
                <a:gd name="adj" fmla="val 50000"/>
              </a:avLst>
            </a:prstGeom>
            <a:gradFill flip="none" rotWithShape="1">
              <a:gsLst>
                <a:gs pos="50000">
                  <a:schemeClr val="accent1"/>
                </a:gs>
                <a:gs pos="0">
                  <a:schemeClr val="accent1">
                    <a:lumMod val="60000"/>
                    <a:lumOff val="40000"/>
                  </a:schemeClr>
                </a:gs>
              </a:gsLst>
              <a:lin ang="2700000" scaled="1"/>
              <a:tileRect/>
            </a:gradFill>
            <a:ln w="76200">
              <a:noFill/>
            </a:ln>
            <a:effectLst>
              <a:outerShdw blurRad="127000" dist="127000" algn="ctr" rotWithShape="0">
                <a:schemeClr val="accent1">
                  <a:alpha val="15000"/>
                </a:schemeClr>
              </a:outerShdw>
            </a:effectLst>
          </p:spPr>
          <p:txBody>
            <a:bodyPr wrap="none" rtlCol="0" anchor="ctr">
              <a:normAutofit/>
            </a:bodyPr>
            <a:lstStyle/>
            <a:p>
              <a:pPr algn="ctr">
                <a:lnSpc>
                  <a:spcPct val="120000"/>
                </a:lnSpc>
              </a:pPr>
              <a:r>
                <a:rPr lang="en-US" altLang="zh-CN" sz="2800" b="1" dirty="0">
                  <a:solidFill>
                    <a:srgbClr val="FFFFFF"/>
                  </a:solidFill>
                  <a:latin typeface="Microsoft YaHei" panose="020B0503020204020204" pitchFamily="34" charset="-122"/>
                  <a:ea typeface="Microsoft YaHei" panose="020B0503020204020204" pitchFamily="34" charset="-122"/>
                </a:rPr>
                <a:t>3.3</a:t>
              </a:r>
              <a:endParaRPr sz="2800" b="1" dirty="0">
                <a:solidFill>
                  <a:srgbClr val="FFFFFF"/>
                </a:solidFill>
                <a:latin typeface="Microsoft YaHei" panose="020B0503020204020204" pitchFamily="34" charset="-122"/>
                <a:ea typeface="Microsoft YaHei" panose="020B0503020204020204" pitchFamily="34" charset="-122"/>
              </a:endParaRPr>
            </a:p>
          </p:txBody>
        </p:sp>
      </p:grpSp>
      <p:sp>
        <p:nvSpPr>
          <p:cNvPr id="56" name="矩形 55">
            <a:extLst>
              <a:ext uri="{FF2B5EF4-FFF2-40B4-BE49-F238E27FC236}">
                <a16:creationId xmlns:a16="http://schemas.microsoft.com/office/drawing/2014/main" id="{37F42DD4-FCDA-337E-040A-9FB6AC8B901F}"/>
              </a:ext>
            </a:extLst>
          </p:cNvPr>
          <p:cNvSpPr>
            <a:spLocks noChangeAspect="1"/>
          </p:cNvSpPr>
          <p:nvPr/>
        </p:nvSpPr>
        <p:spPr>
          <a:xfrm>
            <a:off x="6235125" y="3710609"/>
            <a:ext cx="5956875" cy="3147391"/>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latin typeface="Microsoft YaHei" panose="020B0503020204020204" pitchFamily="34" charset="-122"/>
              <a:ea typeface="Microsoft YaHei" panose="020B0503020204020204" pitchFamily="34" charset="-122"/>
            </a:endParaRPr>
          </a:p>
        </p:txBody>
      </p:sp>
      <p:grpSp>
        <p:nvGrpSpPr>
          <p:cNvPr id="2" name="组合 1">
            <a:extLst>
              <a:ext uri="{FF2B5EF4-FFF2-40B4-BE49-F238E27FC236}">
                <a16:creationId xmlns:a16="http://schemas.microsoft.com/office/drawing/2014/main" id="{531438E6-19D1-76FE-A855-C3A72DCD4315}"/>
              </a:ext>
            </a:extLst>
          </p:cNvPr>
          <p:cNvGrpSpPr/>
          <p:nvPr/>
        </p:nvGrpSpPr>
        <p:grpSpPr>
          <a:xfrm>
            <a:off x="660400" y="2189143"/>
            <a:ext cx="7463183" cy="922210"/>
            <a:chOff x="465504" y="3403288"/>
            <a:chExt cx="11311840" cy="1397781"/>
          </a:xfrm>
        </p:grpSpPr>
        <p:sp>
          <p:nvSpPr>
            <p:cNvPr id="3" name="矩形: 圆角 14">
              <a:extLst>
                <a:ext uri="{FF2B5EF4-FFF2-40B4-BE49-F238E27FC236}">
                  <a16:creationId xmlns:a16="http://schemas.microsoft.com/office/drawing/2014/main" id="{52E6ABE4-B2E5-D5D3-59C9-5E9F09D6DB3F}"/>
                </a:ext>
              </a:extLst>
            </p:cNvPr>
            <p:cNvSpPr/>
            <p:nvPr/>
          </p:nvSpPr>
          <p:spPr>
            <a:xfrm>
              <a:off x="689800" y="3403288"/>
              <a:ext cx="11087544" cy="139778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684000" tIns="0" rIns="0" bIns="0" rtlCol="0" anchor="ctr" anchorCtr="0">
              <a:noAutofit/>
            </a:bodyPr>
            <a:lstStyle/>
            <a:p>
              <a:r>
                <a:rPr lang="zh-CN" altLang="en-US" sz="2800" b="1" dirty="0">
                  <a:latin typeface="Microsoft YaHei" panose="020B0503020204020204" pitchFamily="34" charset="-122"/>
                  <a:ea typeface="Microsoft YaHei" panose="020B0503020204020204" pitchFamily="34" charset="-122"/>
                </a:rPr>
                <a:t>创新创业团队的内涵和特征</a:t>
              </a:r>
            </a:p>
          </p:txBody>
        </p:sp>
        <p:sp>
          <p:nvSpPr>
            <p:cNvPr id="4" name="矩形: 圆角 15">
              <a:extLst>
                <a:ext uri="{FF2B5EF4-FFF2-40B4-BE49-F238E27FC236}">
                  <a16:creationId xmlns:a16="http://schemas.microsoft.com/office/drawing/2014/main" id="{95050D41-A82A-D859-261D-555255395D73}"/>
                </a:ext>
              </a:extLst>
            </p:cNvPr>
            <p:cNvSpPr/>
            <p:nvPr/>
          </p:nvSpPr>
          <p:spPr>
            <a:xfrm>
              <a:off x="465504" y="3403288"/>
              <a:ext cx="1397792" cy="1397781"/>
            </a:xfrm>
            <a:prstGeom prst="roundRect">
              <a:avLst>
                <a:gd name="adj" fmla="val 50000"/>
              </a:avLst>
            </a:prstGeom>
            <a:gradFill flip="none" rotWithShape="1">
              <a:gsLst>
                <a:gs pos="50000">
                  <a:schemeClr val="accent1"/>
                </a:gs>
                <a:gs pos="0">
                  <a:schemeClr val="accent1">
                    <a:lumMod val="60000"/>
                    <a:lumOff val="40000"/>
                  </a:schemeClr>
                </a:gs>
              </a:gsLst>
              <a:lin ang="2700000" scaled="1"/>
              <a:tileRect/>
            </a:gradFill>
            <a:ln w="76200">
              <a:noFill/>
            </a:ln>
            <a:effectLst>
              <a:outerShdw blurRad="127000" dist="127000" algn="ctr" rotWithShape="0">
                <a:schemeClr val="accent1">
                  <a:alpha val="15000"/>
                </a:schemeClr>
              </a:outerShdw>
            </a:effectLst>
          </p:spPr>
          <p:txBody>
            <a:bodyPr wrap="none" rtlCol="0" anchor="ctr">
              <a:normAutofit/>
            </a:bodyPr>
            <a:lstStyle/>
            <a:p>
              <a:pPr algn="ctr">
                <a:lnSpc>
                  <a:spcPct val="120000"/>
                </a:lnSpc>
              </a:pPr>
              <a:r>
                <a:rPr lang="en-US" altLang="zh-CN" sz="2800" b="1" dirty="0">
                  <a:solidFill>
                    <a:srgbClr val="FFFFFF"/>
                  </a:solidFill>
                  <a:latin typeface="Microsoft YaHei" panose="020B0503020204020204" pitchFamily="34" charset="-122"/>
                  <a:ea typeface="Microsoft YaHei" panose="020B0503020204020204" pitchFamily="34" charset="-122"/>
                </a:rPr>
                <a:t>3.1</a:t>
              </a:r>
              <a:endParaRPr sz="2800" b="1" dirty="0">
                <a:solidFill>
                  <a:srgbClr val="FFFFFF"/>
                </a:solidFill>
                <a:latin typeface="Microsoft YaHei" panose="020B0503020204020204" pitchFamily="34" charset="-122"/>
                <a:ea typeface="Microsoft YaHei" panose="020B0503020204020204" pitchFamily="34"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07887C-2C29-CC13-62D6-4E124592C2F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A362805-FFBA-2432-BAF4-B5D3F5E95093}"/>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案例在线</a:t>
            </a:r>
          </a:p>
        </p:txBody>
      </p:sp>
      <p:sp>
        <p:nvSpPr>
          <p:cNvPr id="3" name="object 20">
            <a:extLst>
              <a:ext uri="{FF2B5EF4-FFF2-40B4-BE49-F238E27FC236}">
                <a16:creationId xmlns:a16="http://schemas.microsoft.com/office/drawing/2014/main" id="{8E5985FD-931A-CB7D-69FB-A90170A48352}"/>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“为什么飞行器都是一些传统飞行器的组合或变体，我们能否让飞行器站起来自旋飞行？”起初觉得“好玩”，怀揣着听起来天马行空的想法，北京航空航天大学的学生李泽波创办了“旋鹰科技”。</a:t>
            </a:r>
            <a:endParaRPr lang="en-US" altLang="zh-CN" sz="2000" dirty="0">
              <a:latin typeface="Microsoft YaHei" panose="020B0503020204020204" pitchFamily="34" charset="-122"/>
              <a:ea typeface="Microsoft YaHei" panose="020B0503020204020204" pitchFamily="34" charset="-122"/>
              <a:cs typeface="Lantinghei SC Extralight"/>
            </a:endParaRPr>
          </a:p>
          <a:p>
            <a:pPr indent="457200">
              <a:lnSpc>
                <a:spcPct val="150000"/>
              </a:lnSpc>
            </a:pPr>
            <a:r>
              <a:rPr lang="en-US" altLang="zh-CN" sz="2000" dirty="0">
                <a:latin typeface="Microsoft YaHei" panose="020B0503020204020204" pitchFamily="34" charset="-122"/>
                <a:ea typeface="Microsoft YaHei" panose="020B0503020204020204" pitchFamily="34" charset="-122"/>
                <a:cs typeface="Lantinghei SC Extralight"/>
              </a:rPr>
              <a:t>2022</a:t>
            </a:r>
            <a:r>
              <a:rPr lang="zh-CN" altLang="en-US" sz="2000" dirty="0">
                <a:latin typeface="Microsoft YaHei" panose="020B0503020204020204" pitchFamily="34" charset="-122"/>
                <a:ea typeface="Microsoft YaHei" panose="020B0503020204020204" pitchFamily="34" charset="-122"/>
                <a:cs typeface="Lantinghei SC Extralight"/>
              </a:rPr>
              <a:t>年</a:t>
            </a:r>
            <a:r>
              <a:rPr lang="en-US" altLang="zh-CN" sz="2000" dirty="0">
                <a:latin typeface="Microsoft YaHei" panose="020B0503020204020204" pitchFamily="34" charset="-122"/>
                <a:ea typeface="Microsoft YaHei" panose="020B0503020204020204" pitchFamily="34" charset="-122"/>
                <a:cs typeface="Lantinghei SC Extralight"/>
              </a:rPr>
              <a:t>9</a:t>
            </a:r>
            <a:r>
              <a:rPr lang="zh-CN" altLang="en-US" sz="2000" dirty="0">
                <a:latin typeface="Microsoft YaHei" panose="020B0503020204020204" pitchFamily="34" charset="-122"/>
                <a:ea typeface="Microsoft YaHei" panose="020B0503020204020204" pitchFamily="34" charset="-122"/>
                <a:cs typeface="Lantinghei SC Extralight"/>
              </a:rPr>
              <a:t>月</a:t>
            </a:r>
            <a:r>
              <a:rPr lang="en-US" altLang="zh-CN" sz="2000" dirty="0">
                <a:latin typeface="Microsoft YaHei" panose="020B0503020204020204" pitchFamily="34" charset="-122"/>
                <a:ea typeface="Microsoft YaHei" panose="020B0503020204020204" pitchFamily="34" charset="-122"/>
                <a:cs typeface="Lantinghei SC Extralight"/>
              </a:rPr>
              <a:t>16</a:t>
            </a:r>
            <a:r>
              <a:rPr lang="zh-CN" altLang="en-US" sz="2000" dirty="0">
                <a:latin typeface="Microsoft YaHei" panose="020B0503020204020204" pitchFamily="34" charset="-122"/>
                <a:ea typeface="Microsoft YaHei" panose="020B0503020204020204" pitchFamily="34" charset="-122"/>
                <a:cs typeface="Lantinghei SC Extralight"/>
              </a:rPr>
              <a:t>日，在</a:t>
            </a:r>
            <a:r>
              <a:rPr lang="en-US" altLang="zh-CN" sz="2000" dirty="0">
                <a:latin typeface="Microsoft YaHei" panose="020B0503020204020204" pitchFamily="34" charset="-122"/>
                <a:ea typeface="Microsoft YaHei" panose="020B0503020204020204" pitchFamily="34" charset="-122"/>
                <a:cs typeface="Lantinghei SC Extralight"/>
              </a:rPr>
              <a:t>2022</a:t>
            </a:r>
            <a:r>
              <a:rPr lang="zh-CN" altLang="en-US" sz="2000" dirty="0">
                <a:latin typeface="Microsoft YaHei" panose="020B0503020204020204" pitchFamily="34" charset="-122"/>
                <a:ea typeface="Microsoft YaHei" panose="020B0503020204020204" pitchFamily="34" charset="-122"/>
                <a:cs typeface="Lantinghei SC Extralight"/>
              </a:rPr>
              <a:t>年广发证券大学生微创业行动启动仪式暨</a:t>
            </a:r>
            <a:r>
              <a:rPr lang="en-US" altLang="zh-CN" sz="2000" dirty="0">
                <a:latin typeface="Microsoft YaHei" panose="020B0503020204020204" pitchFamily="34" charset="-122"/>
                <a:ea typeface="Microsoft YaHei" panose="020B0503020204020204" pitchFamily="34" charset="-122"/>
                <a:cs typeface="Lantinghei SC Extralight"/>
              </a:rPr>
              <a:t>2021</a:t>
            </a:r>
            <a:r>
              <a:rPr lang="zh-CN" altLang="en-US" sz="2000" dirty="0">
                <a:latin typeface="Microsoft YaHei" panose="020B0503020204020204" pitchFamily="34" charset="-122"/>
                <a:ea typeface="Microsoft YaHei" panose="020B0503020204020204" pitchFamily="34" charset="-122"/>
                <a:cs typeface="Lantinghei SC Extralight"/>
              </a:rPr>
              <a:t>年大学生微创业行动成果发布会上，“旋鹰科技”入选</a:t>
            </a:r>
            <a:r>
              <a:rPr lang="en-US" altLang="zh-CN" sz="2000" dirty="0">
                <a:latin typeface="Microsoft YaHei" panose="020B0503020204020204" pitchFamily="34" charset="-122"/>
                <a:ea typeface="Microsoft YaHei" panose="020B0503020204020204" pitchFamily="34" charset="-122"/>
                <a:cs typeface="Lantinghei SC Extralight"/>
              </a:rPr>
              <a:t>2021</a:t>
            </a:r>
            <a:r>
              <a:rPr lang="zh-CN" altLang="en-US" sz="2000" dirty="0">
                <a:latin typeface="Microsoft YaHei" panose="020B0503020204020204" pitchFamily="34" charset="-122"/>
                <a:ea typeface="Microsoft YaHei" panose="020B0503020204020204" pitchFamily="34" charset="-122"/>
                <a:cs typeface="Lantinghei SC Extralight"/>
              </a:rPr>
              <a:t>年度“科创之星”，获得</a:t>
            </a:r>
            <a:r>
              <a:rPr lang="en-US" altLang="zh-CN" sz="2000" dirty="0">
                <a:latin typeface="Microsoft YaHei" panose="020B0503020204020204" pitchFamily="34" charset="-122"/>
                <a:ea typeface="Microsoft YaHei" panose="020B0503020204020204" pitchFamily="34" charset="-122"/>
                <a:cs typeface="Lantinghei SC Extralight"/>
              </a:rPr>
              <a:t>5</a:t>
            </a:r>
            <a:r>
              <a:rPr lang="zh-CN" altLang="en-US" sz="2000" dirty="0">
                <a:latin typeface="Microsoft YaHei" panose="020B0503020204020204" pitchFamily="34" charset="-122"/>
                <a:ea typeface="Microsoft YaHei" panose="020B0503020204020204" pitchFamily="34" charset="-122"/>
                <a:cs typeface="Lantinghei SC Extralight"/>
              </a:rPr>
              <a:t>万元扶持资金。</a:t>
            </a:r>
            <a:r>
              <a:rPr lang="en-US" altLang="zh-CN" sz="2000" dirty="0">
                <a:latin typeface="Microsoft YaHei" panose="020B0503020204020204" pitchFamily="34" charset="-122"/>
                <a:ea typeface="Microsoft YaHei" panose="020B0503020204020204" pitchFamily="34" charset="-122"/>
                <a:cs typeface="Lantinghei SC Extralight"/>
              </a:rPr>
              <a:t>……</a:t>
            </a:r>
            <a:endParaRPr lang="zh-CN" altLang="en-US" sz="2000" dirty="0">
              <a:latin typeface="Microsoft YaHei" panose="020B0503020204020204" pitchFamily="34" charset="-122"/>
              <a:ea typeface="Microsoft YaHei" panose="020B0503020204020204" pitchFamily="34" charset="-122"/>
              <a:cs typeface="Lantinghei SC Extralight"/>
            </a:endParaRP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大学生创业者的视野打开了，对整个社会发展和产学研结合的认知就打开了。”梅花创投董事总经理谈文舒坦言，“在我国，还有大量科技成果‘躺’在研究室和论文堆中，大学生创业者与导师、团队一起把这些成果产业化是非常好的实践。”他建议，大学生创业团队同样要注重人才，“有一个简单的‘铁三角’公式，即要有一名技术大牛，一名对行业应用很了解的行业老兵，还要有一名能够打破行业认知将全新商品卖出去的超级销售。这就需要团队不只把眼光放在学校内部，还要能将行业中的人才吸引到团队中”。</a:t>
            </a:r>
            <a:endParaRPr sz="2000" dirty="0">
              <a:latin typeface="Microsoft YaHei" panose="020B0503020204020204" pitchFamily="34" charset="-122"/>
              <a:ea typeface="Microsoft YaHei" panose="020B0503020204020204" pitchFamily="34" charset="-122"/>
              <a:cs typeface="Lantinghei SC Extralight"/>
            </a:endParaRPr>
          </a:p>
        </p:txBody>
      </p:sp>
      <p:sp>
        <p:nvSpPr>
          <p:cNvPr id="4" name="object 9">
            <a:extLst>
              <a:ext uri="{FF2B5EF4-FFF2-40B4-BE49-F238E27FC236}">
                <a16:creationId xmlns:a16="http://schemas.microsoft.com/office/drawing/2014/main" id="{BE7853E1-B6B4-B0F2-05D0-D902B44EC9AB}"/>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硬科技创新风口到来，大学生创业者怎样“接招”</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9" name="组合 8">
            <a:extLst>
              <a:ext uri="{FF2B5EF4-FFF2-40B4-BE49-F238E27FC236}">
                <a16:creationId xmlns:a16="http://schemas.microsoft.com/office/drawing/2014/main" id="{E243B469-5A41-F58B-8BD4-9CE688A6967C}"/>
              </a:ext>
            </a:extLst>
          </p:cNvPr>
          <p:cNvGrpSpPr/>
          <p:nvPr/>
        </p:nvGrpSpPr>
        <p:grpSpPr>
          <a:xfrm>
            <a:off x="4080634" y="890923"/>
            <a:ext cx="469503" cy="468000"/>
            <a:chOff x="1887936" y="875619"/>
            <a:chExt cx="316301" cy="312772"/>
          </a:xfrm>
        </p:grpSpPr>
        <p:sp>
          <p:nvSpPr>
            <p:cNvPr id="10" name="object 11">
              <a:extLst>
                <a:ext uri="{FF2B5EF4-FFF2-40B4-BE49-F238E27FC236}">
                  <a16:creationId xmlns:a16="http://schemas.microsoft.com/office/drawing/2014/main" id="{D3D72E31-4A5C-B0DE-454D-D1C5E9B2B9B5}"/>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1" name="object 12">
              <a:extLst>
                <a:ext uri="{FF2B5EF4-FFF2-40B4-BE49-F238E27FC236}">
                  <a16:creationId xmlns:a16="http://schemas.microsoft.com/office/drawing/2014/main" id="{93C7E484-B5F3-ED57-43A4-51A128D7D7A0}"/>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2" name="object 13">
              <a:extLst>
                <a:ext uri="{FF2B5EF4-FFF2-40B4-BE49-F238E27FC236}">
                  <a16:creationId xmlns:a16="http://schemas.microsoft.com/office/drawing/2014/main" id="{837569D1-A21F-BFFB-B603-3B443BEFD29E}"/>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Tree>
    <p:extLst>
      <p:ext uri="{BB962C8B-B14F-4D97-AF65-F5344CB8AC3E}">
        <p14:creationId xmlns:p14="http://schemas.microsoft.com/office/powerpoint/2010/main" val="6240951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B83263-2B20-E830-BA76-C1755C911476}"/>
              </a:ext>
            </a:extLst>
          </p:cNvPr>
          <p:cNvSpPr>
            <a:spLocks noGrp="1"/>
          </p:cNvSpPr>
          <p:nvPr>
            <p:ph type="title"/>
          </p:nvPr>
        </p:nvSpPr>
        <p:spPr/>
        <p:txBody>
          <a:bodyPr/>
          <a:lstStyle/>
          <a:p>
            <a:r>
              <a:rPr lang="zh-CN" altLang="en-US" sz="3200" dirty="0">
                <a:solidFill>
                  <a:schemeClr val="tx1"/>
                </a:solidFill>
                <a:latin typeface="Microsoft YaHei" panose="020B0503020204020204" pitchFamily="34" charset="-122"/>
                <a:ea typeface="Microsoft YaHei" panose="020B0503020204020204" pitchFamily="34" charset="-122"/>
              </a:rPr>
              <a:t>互动讨论</a:t>
            </a:r>
          </a:p>
        </p:txBody>
      </p:sp>
      <p:sp>
        <p:nvSpPr>
          <p:cNvPr id="3" name="云形标注 2">
            <a:extLst>
              <a:ext uri="{FF2B5EF4-FFF2-40B4-BE49-F238E27FC236}">
                <a16:creationId xmlns:a16="http://schemas.microsoft.com/office/drawing/2014/main" id="{81F1F35D-CEF0-667D-666E-B84FB5F3BFBB}"/>
              </a:ext>
            </a:extLst>
          </p:cNvPr>
          <p:cNvSpPr/>
          <p:nvPr/>
        </p:nvSpPr>
        <p:spPr>
          <a:xfrm>
            <a:off x="907774" y="1330487"/>
            <a:ext cx="10376452" cy="4197025"/>
          </a:xfrm>
          <a:prstGeom prst="cloudCallout">
            <a:avLst/>
          </a:prstGeom>
          <a:solidFill>
            <a:srgbClr val="FFF4C2"/>
          </a:solidFill>
          <a:ln w="15875">
            <a:solidFill>
              <a:schemeClr val="accent1">
                <a:alpha val="50000"/>
              </a:schemeClr>
            </a:solidFill>
          </a:ln>
        </p:spPr>
        <p:txBody>
          <a:bodyPr vert="horz" wrap="square" lIns="91440" tIns="45720" rIns="91440" bIns="45720" rtlCol="0" anchor="ctr" anchorCtr="0">
            <a:normAutofit/>
          </a:bodyPr>
          <a:lstStyle/>
          <a:p>
            <a:pPr algn="ctr">
              <a:spcBef>
                <a:spcPts val="1000"/>
              </a:spcBef>
            </a:pPr>
            <a:endParaRPr lang="zh-CN" altLang="en-US" sz="2000" b="1">
              <a:solidFill>
                <a:schemeClr val="tx1"/>
              </a:solidFill>
              <a:latin typeface="Microsoft YaHei" panose="020B0503020204020204" pitchFamily="34" charset="-122"/>
              <a:ea typeface="Microsoft YaHei" panose="020B0503020204020204" pitchFamily="34" charset="-122"/>
            </a:endParaRPr>
          </a:p>
        </p:txBody>
      </p:sp>
      <p:sp>
        <p:nvSpPr>
          <p:cNvPr id="4" name="object 14">
            <a:extLst>
              <a:ext uri="{FF2B5EF4-FFF2-40B4-BE49-F238E27FC236}">
                <a16:creationId xmlns:a16="http://schemas.microsoft.com/office/drawing/2014/main" id="{397522DB-088B-F1F7-049D-962FAA953FBD}"/>
              </a:ext>
            </a:extLst>
          </p:cNvPr>
          <p:cNvSpPr txBox="1"/>
          <p:nvPr/>
        </p:nvSpPr>
        <p:spPr>
          <a:xfrm>
            <a:off x="2847753" y="2897543"/>
            <a:ext cx="6496494" cy="1062913"/>
          </a:xfrm>
          <a:prstGeom prst="rect">
            <a:avLst/>
          </a:prstGeom>
          <a:ln w="6350">
            <a:noFill/>
          </a:ln>
        </p:spPr>
        <p:txBody>
          <a:bodyPr vert="horz" wrap="square" lIns="0" tIns="19996" rIns="0" bIns="0" rtlCol="0" anchor="ctr">
            <a:spAutoFit/>
          </a:bodyPr>
          <a:lstStyle/>
          <a:p>
            <a:pPr marL="268137">
              <a:lnSpc>
                <a:spcPct val="150000"/>
              </a:lnSpc>
              <a:spcBef>
                <a:spcPts val="480"/>
              </a:spcBef>
            </a:pP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结合材料，你认为大学生组建创新创业团队需要具备哪些条件？</a:t>
            </a:r>
            <a:endParaRPr sz="2400" dirty="0">
              <a:latin typeface="Microsoft YaHei" panose="020B0503020204020204" pitchFamily="34" charset="-122"/>
              <a:ea typeface="Microsoft YaHei" panose="020B0503020204020204" pitchFamily="34" charset="-122"/>
              <a:cs typeface="Lantinghei SC Extralight"/>
            </a:endParaRPr>
          </a:p>
        </p:txBody>
      </p:sp>
    </p:spTree>
    <p:extLst>
      <p:ext uri="{BB962C8B-B14F-4D97-AF65-F5344CB8AC3E}">
        <p14:creationId xmlns:p14="http://schemas.microsoft.com/office/powerpoint/2010/main" val="10832531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D78B4B-A3A7-71EB-3E77-005EFB87421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9D00B1C-942E-5565-5034-E918D80E87CF}"/>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3.2.2</a:t>
            </a:r>
            <a:r>
              <a:rPr lang="zh-CN" altLang="en-US" sz="3200" dirty="0">
                <a:solidFill>
                  <a:schemeClr val="tx1"/>
                </a:solidFill>
                <a:latin typeface="Microsoft YaHei" panose="020B0503020204020204" pitchFamily="34" charset="-122"/>
                <a:ea typeface="Microsoft YaHei" panose="020B0503020204020204" pitchFamily="34" charset="-122"/>
              </a:rPr>
              <a:t>创新创业团队组建的原则</a:t>
            </a:r>
          </a:p>
        </p:txBody>
      </p:sp>
      <p:sp>
        <p:nvSpPr>
          <p:cNvPr id="124" name="文本框 123">
            <a:extLst>
              <a:ext uri="{FF2B5EF4-FFF2-40B4-BE49-F238E27FC236}">
                <a16:creationId xmlns:a16="http://schemas.microsoft.com/office/drawing/2014/main" id="{93D623BC-E6F6-B909-D326-CAE6DCC161DE}"/>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团队目标明确合理原则</a:t>
            </a:r>
          </a:p>
        </p:txBody>
      </p:sp>
      <p:sp>
        <p:nvSpPr>
          <p:cNvPr id="4" name="文本框 3">
            <a:extLst>
              <a:ext uri="{FF2B5EF4-FFF2-40B4-BE49-F238E27FC236}">
                <a16:creationId xmlns:a16="http://schemas.microsoft.com/office/drawing/2014/main" id="{F3F23FEA-7E36-827E-AB58-FDFE05CEEEF2}"/>
              </a:ext>
            </a:extLst>
          </p:cNvPr>
          <p:cNvSpPr txBox="1"/>
          <p:nvPr/>
        </p:nvSpPr>
        <p:spPr>
          <a:xfrm>
            <a:off x="660400" y="1604845"/>
            <a:ext cx="11163005" cy="961225"/>
          </a:xfrm>
          <a:prstGeom prst="rect">
            <a:avLst/>
          </a:prstGeom>
          <a:noFill/>
        </p:spPr>
        <p:txBody>
          <a:bodyPr wrap="square">
            <a:sp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rPr>
              <a:t>团队目标必须明确，这样团队成员才能清楚地认识到自己的奋斗方向。同时，团队目标也必须是合理的、切实可行的，这样才能真正达到激励团队成员的目的。</a:t>
            </a:r>
          </a:p>
        </p:txBody>
      </p:sp>
      <p:sp>
        <p:nvSpPr>
          <p:cNvPr id="6" name="文本框 5">
            <a:extLst>
              <a:ext uri="{FF2B5EF4-FFF2-40B4-BE49-F238E27FC236}">
                <a16:creationId xmlns:a16="http://schemas.microsoft.com/office/drawing/2014/main" id="{3DD73C9E-085C-789B-C3C7-6A11287A51D9}"/>
              </a:ext>
            </a:extLst>
          </p:cNvPr>
          <p:cNvSpPr txBox="1"/>
          <p:nvPr/>
        </p:nvSpPr>
        <p:spPr>
          <a:xfrm>
            <a:off x="660399" y="3939389"/>
            <a:ext cx="11163005" cy="1422890"/>
          </a:xfrm>
          <a:prstGeom prst="rect">
            <a:avLst/>
          </a:prstGeom>
          <a:noFill/>
        </p:spPr>
        <p:txBody>
          <a:bodyPr wrap="square">
            <a:sp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rPr>
              <a:t>创新创业者寻求团队合作的目的就在于弥补自身能力与实现创新创业目标所需能力之间的差距。团队成员只有在知识、技能、经验等方面实现互补，才有可能通过相互协作发挥出“</a:t>
            </a:r>
            <a:r>
              <a:rPr lang="en-US" altLang="zh-CN" sz="2000" dirty="0">
                <a:latin typeface="Microsoft YaHei" panose="020B0503020204020204" pitchFamily="34" charset="-122"/>
                <a:ea typeface="Microsoft YaHei" panose="020B0503020204020204" pitchFamily="34" charset="-122"/>
              </a:rPr>
              <a:t>1+1&gt;2</a:t>
            </a:r>
            <a:r>
              <a:rPr lang="zh-CN" altLang="en-US" sz="2000" dirty="0">
                <a:latin typeface="Microsoft YaHei" panose="020B0503020204020204" pitchFamily="34" charset="-122"/>
                <a:ea typeface="Microsoft YaHei" panose="020B0503020204020204" pitchFamily="34" charset="-122"/>
              </a:rPr>
              <a:t>”的协同效应。</a:t>
            </a:r>
          </a:p>
        </p:txBody>
      </p:sp>
      <p:sp>
        <p:nvSpPr>
          <p:cNvPr id="7" name="文本框 6">
            <a:extLst>
              <a:ext uri="{FF2B5EF4-FFF2-40B4-BE49-F238E27FC236}">
                <a16:creationId xmlns:a16="http://schemas.microsoft.com/office/drawing/2014/main" id="{AC50676E-C538-24E3-F9B6-F2F5ED45CFA9}"/>
              </a:ext>
            </a:extLst>
          </p:cNvPr>
          <p:cNvSpPr txBox="1"/>
          <p:nvPr/>
        </p:nvSpPr>
        <p:spPr>
          <a:xfrm>
            <a:off x="830359" y="3473784"/>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互补原则</a:t>
            </a:r>
          </a:p>
        </p:txBody>
      </p:sp>
    </p:spTree>
    <p:extLst>
      <p:ext uri="{BB962C8B-B14F-4D97-AF65-F5344CB8AC3E}">
        <p14:creationId xmlns:p14="http://schemas.microsoft.com/office/powerpoint/2010/main" val="30082998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54A6C-CEB5-B44E-0CD2-26A098B0BDF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3DB961E-C2E2-AF81-ADA0-824399698AA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3.2.2</a:t>
            </a:r>
            <a:r>
              <a:rPr lang="zh-CN" altLang="en-US" sz="3200" dirty="0">
                <a:solidFill>
                  <a:schemeClr val="tx1"/>
                </a:solidFill>
                <a:latin typeface="Microsoft YaHei" panose="020B0503020204020204" pitchFamily="34" charset="-122"/>
                <a:ea typeface="Microsoft YaHei" panose="020B0503020204020204" pitchFamily="34" charset="-122"/>
              </a:rPr>
              <a:t>创新创业团队组建的原则</a:t>
            </a:r>
          </a:p>
        </p:txBody>
      </p:sp>
      <p:sp>
        <p:nvSpPr>
          <p:cNvPr id="124" name="文本框 123">
            <a:extLst>
              <a:ext uri="{FF2B5EF4-FFF2-40B4-BE49-F238E27FC236}">
                <a16:creationId xmlns:a16="http://schemas.microsoft.com/office/drawing/2014/main" id="{6E599555-B93E-328B-7C75-5C89220529D7}"/>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互补原则</a:t>
            </a:r>
          </a:p>
        </p:txBody>
      </p:sp>
      <p:sp>
        <p:nvSpPr>
          <p:cNvPr id="4" name="文本框 3">
            <a:extLst>
              <a:ext uri="{FF2B5EF4-FFF2-40B4-BE49-F238E27FC236}">
                <a16:creationId xmlns:a16="http://schemas.microsoft.com/office/drawing/2014/main" id="{F70BB337-E452-7ED0-A4F9-4BA15D5DB79A}"/>
              </a:ext>
            </a:extLst>
          </p:cNvPr>
          <p:cNvSpPr txBox="1"/>
          <p:nvPr/>
        </p:nvSpPr>
        <p:spPr>
          <a:xfrm>
            <a:off x="660400" y="1604845"/>
            <a:ext cx="11163005" cy="961225"/>
          </a:xfrm>
          <a:prstGeom prst="rect">
            <a:avLst/>
          </a:prstGeom>
          <a:noFill/>
        </p:spPr>
        <p:txBody>
          <a:bodyPr wrap="square">
            <a:sp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rPr>
              <a:t>选择创新创业团队成员，应当充分考虑每个成员的优缺点，实现优势互补。从互补的角度来看，团队各成员之间要尽量做到思维互补、技能互补、资源互补和性格互补。</a:t>
            </a:r>
          </a:p>
        </p:txBody>
      </p:sp>
      <p:grpSp>
        <p:nvGrpSpPr>
          <p:cNvPr id="10" name="object 9">
            <a:extLst>
              <a:ext uri="{FF2B5EF4-FFF2-40B4-BE49-F238E27FC236}">
                <a16:creationId xmlns:a16="http://schemas.microsoft.com/office/drawing/2014/main" id="{CF74B4D3-F036-4331-0D5D-EDA9014041B6}"/>
              </a:ext>
            </a:extLst>
          </p:cNvPr>
          <p:cNvGrpSpPr/>
          <p:nvPr/>
        </p:nvGrpSpPr>
        <p:grpSpPr>
          <a:xfrm>
            <a:off x="36932" y="2894021"/>
            <a:ext cx="12105437" cy="3092078"/>
            <a:chOff x="868353" y="3868890"/>
            <a:chExt cx="4995545" cy="1277620"/>
          </a:xfrm>
        </p:grpSpPr>
        <p:sp>
          <p:nvSpPr>
            <p:cNvPr id="11" name="object 10">
              <a:extLst>
                <a:ext uri="{FF2B5EF4-FFF2-40B4-BE49-F238E27FC236}">
                  <a16:creationId xmlns:a16="http://schemas.microsoft.com/office/drawing/2014/main" id="{080768C2-B581-81A6-A674-A21EFA5BF2AE}"/>
                </a:ext>
              </a:extLst>
            </p:cNvPr>
            <p:cNvSpPr/>
            <p:nvPr/>
          </p:nvSpPr>
          <p:spPr>
            <a:xfrm>
              <a:off x="887408" y="4507599"/>
              <a:ext cx="1239520" cy="619760"/>
            </a:xfrm>
            <a:custGeom>
              <a:avLst/>
              <a:gdLst/>
              <a:ahLst/>
              <a:cxnLst/>
              <a:rect l="l" t="t" r="r" b="b"/>
              <a:pathLst>
                <a:path w="1239520" h="619760">
                  <a:moveTo>
                    <a:pt x="1239291" y="0"/>
                  </a:moveTo>
                  <a:lnTo>
                    <a:pt x="1237427" y="48424"/>
                  </a:lnTo>
                  <a:lnTo>
                    <a:pt x="1231925" y="95828"/>
                  </a:lnTo>
                  <a:lnTo>
                    <a:pt x="1222925" y="142076"/>
                  </a:lnTo>
                  <a:lnTo>
                    <a:pt x="1210564" y="187030"/>
                  </a:lnTo>
                  <a:lnTo>
                    <a:pt x="1194979" y="230551"/>
                  </a:lnTo>
                  <a:lnTo>
                    <a:pt x="1176308" y="272501"/>
                  </a:lnTo>
                  <a:lnTo>
                    <a:pt x="1154689" y="312744"/>
                  </a:lnTo>
                  <a:lnTo>
                    <a:pt x="1130260" y="351140"/>
                  </a:lnTo>
                  <a:lnTo>
                    <a:pt x="1103159" y="387553"/>
                  </a:lnTo>
                  <a:lnTo>
                    <a:pt x="1073522" y="421845"/>
                  </a:lnTo>
                  <a:lnTo>
                    <a:pt x="1041489" y="453878"/>
                  </a:lnTo>
                  <a:lnTo>
                    <a:pt x="1007197" y="483514"/>
                  </a:lnTo>
                  <a:lnTo>
                    <a:pt x="970783" y="510615"/>
                  </a:lnTo>
                  <a:lnTo>
                    <a:pt x="932386" y="535044"/>
                  </a:lnTo>
                  <a:lnTo>
                    <a:pt x="892142" y="556663"/>
                  </a:lnTo>
                  <a:lnTo>
                    <a:pt x="850191" y="575333"/>
                  </a:lnTo>
                  <a:lnTo>
                    <a:pt x="806669" y="590918"/>
                  </a:lnTo>
                  <a:lnTo>
                    <a:pt x="761714" y="603280"/>
                  </a:lnTo>
                  <a:lnTo>
                    <a:pt x="715465" y="612280"/>
                  </a:lnTo>
                  <a:lnTo>
                    <a:pt x="668058" y="617781"/>
                  </a:lnTo>
                  <a:lnTo>
                    <a:pt x="619632" y="619645"/>
                  </a:lnTo>
                  <a:lnTo>
                    <a:pt x="571209" y="617781"/>
                  </a:lnTo>
                  <a:lnTo>
                    <a:pt x="523804" y="612280"/>
                  </a:lnTo>
                  <a:lnTo>
                    <a:pt x="477556" y="603280"/>
                  </a:lnTo>
                  <a:lnTo>
                    <a:pt x="432603" y="590918"/>
                  </a:lnTo>
                  <a:lnTo>
                    <a:pt x="389083" y="575333"/>
                  </a:lnTo>
                  <a:lnTo>
                    <a:pt x="347133" y="556663"/>
                  </a:lnTo>
                  <a:lnTo>
                    <a:pt x="306892" y="535044"/>
                  </a:lnTo>
                  <a:lnTo>
                    <a:pt x="268496" y="510615"/>
                  </a:lnTo>
                  <a:lnTo>
                    <a:pt x="232084" y="483514"/>
                  </a:lnTo>
                  <a:lnTo>
                    <a:pt x="197793" y="453878"/>
                  </a:lnTo>
                  <a:lnTo>
                    <a:pt x="165761" y="421845"/>
                  </a:lnTo>
                  <a:lnTo>
                    <a:pt x="136126" y="387553"/>
                  </a:lnTo>
                  <a:lnTo>
                    <a:pt x="109025" y="351140"/>
                  </a:lnTo>
                  <a:lnTo>
                    <a:pt x="84597" y="312744"/>
                  </a:lnTo>
                  <a:lnTo>
                    <a:pt x="62980" y="272501"/>
                  </a:lnTo>
                  <a:lnTo>
                    <a:pt x="44310" y="230551"/>
                  </a:lnTo>
                  <a:lnTo>
                    <a:pt x="28725" y="187030"/>
                  </a:lnTo>
                  <a:lnTo>
                    <a:pt x="16364" y="142076"/>
                  </a:lnTo>
                  <a:lnTo>
                    <a:pt x="7365" y="95828"/>
                  </a:lnTo>
                  <a:lnTo>
                    <a:pt x="1864" y="48424"/>
                  </a:lnTo>
                  <a:lnTo>
                    <a:pt x="0" y="0"/>
                  </a:lnTo>
                </a:path>
              </a:pathLst>
            </a:custGeom>
            <a:ln w="38100">
              <a:solidFill>
                <a:srgbClr val="6DCFF6"/>
              </a:solidFill>
            </a:ln>
          </p:spPr>
          <p:txBody>
            <a:bodyPr wrap="square" lIns="0" tIns="0" rIns="0" bIns="0" rtlCol="0"/>
            <a:lstStyle/>
            <a:p>
              <a:endParaRPr sz="1288"/>
            </a:p>
          </p:txBody>
        </p:sp>
        <p:sp>
          <p:nvSpPr>
            <p:cNvPr id="12" name="object 11">
              <a:extLst>
                <a:ext uri="{FF2B5EF4-FFF2-40B4-BE49-F238E27FC236}">
                  <a16:creationId xmlns:a16="http://schemas.microsoft.com/office/drawing/2014/main" id="{6DBFEB3E-5E73-90BD-66AB-B0DDA4B5D66B}"/>
                </a:ext>
              </a:extLst>
            </p:cNvPr>
            <p:cNvSpPr/>
            <p:nvPr/>
          </p:nvSpPr>
          <p:spPr>
            <a:xfrm>
              <a:off x="887403" y="3887940"/>
              <a:ext cx="2479040" cy="1239520"/>
            </a:xfrm>
            <a:custGeom>
              <a:avLst/>
              <a:gdLst/>
              <a:ahLst/>
              <a:cxnLst/>
              <a:rect l="l" t="t" r="r" b="b"/>
              <a:pathLst>
                <a:path w="2479040" h="1239520">
                  <a:moveTo>
                    <a:pt x="0" y="619658"/>
                  </a:moveTo>
                  <a:lnTo>
                    <a:pt x="1864" y="571232"/>
                  </a:lnTo>
                  <a:lnTo>
                    <a:pt x="7365" y="523826"/>
                  </a:lnTo>
                  <a:lnTo>
                    <a:pt x="16364" y="477576"/>
                  </a:lnTo>
                  <a:lnTo>
                    <a:pt x="28725" y="432622"/>
                  </a:lnTo>
                  <a:lnTo>
                    <a:pt x="44310" y="389100"/>
                  </a:lnTo>
                  <a:lnTo>
                    <a:pt x="62980" y="347148"/>
                  </a:lnTo>
                  <a:lnTo>
                    <a:pt x="84598" y="306905"/>
                  </a:lnTo>
                  <a:lnTo>
                    <a:pt x="109026" y="268507"/>
                  </a:lnTo>
                  <a:lnTo>
                    <a:pt x="136127" y="232094"/>
                  </a:lnTo>
                  <a:lnTo>
                    <a:pt x="165762" y="197801"/>
                  </a:lnTo>
                  <a:lnTo>
                    <a:pt x="197794" y="165768"/>
                  </a:lnTo>
                  <a:lnTo>
                    <a:pt x="232086" y="136132"/>
                  </a:lnTo>
                  <a:lnTo>
                    <a:pt x="268499" y="109030"/>
                  </a:lnTo>
                  <a:lnTo>
                    <a:pt x="306895" y="84601"/>
                  </a:lnTo>
                  <a:lnTo>
                    <a:pt x="347138" y="62982"/>
                  </a:lnTo>
                  <a:lnTo>
                    <a:pt x="389089" y="44312"/>
                  </a:lnTo>
                  <a:lnTo>
                    <a:pt x="432610" y="28727"/>
                  </a:lnTo>
                  <a:lnTo>
                    <a:pt x="477564" y="16365"/>
                  </a:lnTo>
                  <a:lnTo>
                    <a:pt x="523813" y="7365"/>
                  </a:lnTo>
                  <a:lnTo>
                    <a:pt x="571219" y="1864"/>
                  </a:lnTo>
                  <a:lnTo>
                    <a:pt x="619645" y="0"/>
                  </a:lnTo>
                  <a:lnTo>
                    <a:pt x="668071" y="1864"/>
                  </a:lnTo>
                  <a:lnTo>
                    <a:pt x="715477" y="7365"/>
                  </a:lnTo>
                  <a:lnTo>
                    <a:pt x="761726" y="16365"/>
                  </a:lnTo>
                  <a:lnTo>
                    <a:pt x="806680" y="28727"/>
                  </a:lnTo>
                  <a:lnTo>
                    <a:pt x="850201" y="44312"/>
                  </a:lnTo>
                  <a:lnTo>
                    <a:pt x="892152" y="62982"/>
                  </a:lnTo>
                  <a:lnTo>
                    <a:pt x="932395" y="84601"/>
                  </a:lnTo>
                  <a:lnTo>
                    <a:pt x="970792" y="109030"/>
                  </a:lnTo>
                  <a:lnTo>
                    <a:pt x="1007205" y="136132"/>
                  </a:lnTo>
                  <a:lnTo>
                    <a:pt x="1041496" y="165768"/>
                  </a:lnTo>
                  <a:lnTo>
                    <a:pt x="1073528" y="197801"/>
                  </a:lnTo>
                  <a:lnTo>
                    <a:pt x="1103164" y="232094"/>
                  </a:lnTo>
                  <a:lnTo>
                    <a:pt x="1130264" y="268507"/>
                  </a:lnTo>
                  <a:lnTo>
                    <a:pt x="1154692" y="306905"/>
                  </a:lnTo>
                  <a:lnTo>
                    <a:pt x="1176310" y="347148"/>
                  </a:lnTo>
                  <a:lnTo>
                    <a:pt x="1194981" y="389100"/>
                  </a:lnTo>
                  <a:lnTo>
                    <a:pt x="1210565" y="432622"/>
                  </a:lnTo>
                  <a:lnTo>
                    <a:pt x="1222926" y="477576"/>
                  </a:lnTo>
                  <a:lnTo>
                    <a:pt x="1231926" y="523826"/>
                  </a:lnTo>
                  <a:lnTo>
                    <a:pt x="1237427" y="571232"/>
                  </a:lnTo>
                  <a:lnTo>
                    <a:pt x="1239291" y="619658"/>
                  </a:lnTo>
                </a:path>
                <a:path w="2479040" h="1239520">
                  <a:moveTo>
                    <a:pt x="2478595" y="619658"/>
                  </a:moveTo>
                  <a:lnTo>
                    <a:pt x="2476731" y="668082"/>
                  </a:lnTo>
                  <a:lnTo>
                    <a:pt x="2471230" y="715487"/>
                  </a:lnTo>
                  <a:lnTo>
                    <a:pt x="2462230" y="761735"/>
                  </a:lnTo>
                  <a:lnTo>
                    <a:pt x="2449869" y="806688"/>
                  </a:lnTo>
                  <a:lnTo>
                    <a:pt x="2434285" y="850209"/>
                  </a:lnTo>
                  <a:lnTo>
                    <a:pt x="2415615" y="892159"/>
                  </a:lnTo>
                  <a:lnTo>
                    <a:pt x="2393997" y="932402"/>
                  </a:lnTo>
                  <a:lnTo>
                    <a:pt x="2369568" y="970799"/>
                  </a:lnTo>
                  <a:lnTo>
                    <a:pt x="2342468" y="1007212"/>
                  </a:lnTo>
                  <a:lnTo>
                    <a:pt x="2312832" y="1041504"/>
                  </a:lnTo>
                  <a:lnTo>
                    <a:pt x="2280800" y="1073536"/>
                  </a:lnTo>
                  <a:lnTo>
                    <a:pt x="2246509" y="1103172"/>
                  </a:lnTo>
                  <a:lnTo>
                    <a:pt x="2210096" y="1130274"/>
                  </a:lnTo>
                  <a:lnTo>
                    <a:pt x="2171699" y="1154702"/>
                  </a:lnTo>
                  <a:lnTo>
                    <a:pt x="2131456" y="1176321"/>
                  </a:lnTo>
                  <a:lnTo>
                    <a:pt x="2089506" y="1194992"/>
                  </a:lnTo>
                  <a:lnTo>
                    <a:pt x="2045984" y="1210577"/>
                  </a:lnTo>
                  <a:lnTo>
                    <a:pt x="2001030" y="1222938"/>
                  </a:lnTo>
                  <a:lnTo>
                    <a:pt x="1954781" y="1231938"/>
                  </a:lnTo>
                  <a:lnTo>
                    <a:pt x="1907375" y="1237439"/>
                  </a:lnTo>
                  <a:lnTo>
                    <a:pt x="1858949" y="1239304"/>
                  </a:lnTo>
                  <a:lnTo>
                    <a:pt x="1810523" y="1237439"/>
                  </a:lnTo>
                  <a:lnTo>
                    <a:pt x="1763117" y="1231938"/>
                  </a:lnTo>
                  <a:lnTo>
                    <a:pt x="1716868" y="1222938"/>
                  </a:lnTo>
                  <a:lnTo>
                    <a:pt x="1671913" y="1210577"/>
                  </a:lnTo>
                  <a:lnTo>
                    <a:pt x="1628391" y="1194992"/>
                  </a:lnTo>
                  <a:lnTo>
                    <a:pt x="1586440" y="1176321"/>
                  </a:lnTo>
                  <a:lnTo>
                    <a:pt x="1546196" y="1154702"/>
                  </a:lnTo>
                  <a:lnTo>
                    <a:pt x="1507799" y="1130274"/>
                  </a:lnTo>
                  <a:lnTo>
                    <a:pt x="1471385" y="1103172"/>
                  </a:lnTo>
                  <a:lnTo>
                    <a:pt x="1437093" y="1073536"/>
                  </a:lnTo>
                  <a:lnTo>
                    <a:pt x="1405059" y="1041504"/>
                  </a:lnTo>
                  <a:lnTo>
                    <a:pt x="1375423" y="1007212"/>
                  </a:lnTo>
                  <a:lnTo>
                    <a:pt x="1348322" y="970799"/>
                  </a:lnTo>
                  <a:lnTo>
                    <a:pt x="1323893" y="932402"/>
                  </a:lnTo>
                  <a:lnTo>
                    <a:pt x="1302274" y="892159"/>
                  </a:lnTo>
                  <a:lnTo>
                    <a:pt x="1283603" y="850209"/>
                  </a:lnTo>
                  <a:lnTo>
                    <a:pt x="1268018" y="806688"/>
                  </a:lnTo>
                  <a:lnTo>
                    <a:pt x="1255657" y="761735"/>
                  </a:lnTo>
                  <a:lnTo>
                    <a:pt x="1246656" y="715487"/>
                  </a:lnTo>
                  <a:lnTo>
                    <a:pt x="1241155" y="668082"/>
                  </a:lnTo>
                  <a:lnTo>
                    <a:pt x="1239291" y="619658"/>
                  </a:lnTo>
                </a:path>
              </a:pathLst>
            </a:custGeom>
            <a:ln w="38100">
              <a:solidFill>
                <a:srgbClr val="00AEEF"/>
              </a:solidFill>
            </a:ln>
          </p:spPr>
          <p:txBody>
            <a:bodyPr wrap="square" lIns="0" tIns="0" rIns="0" bIns="0" rtlCol="0"/>
            <a:lstStyle/>
            <a:p>
              <a:endParaRPr sz="1288" dirty="0"/>
            </a:p>
          </p:txBody>
        </p:sp>
        <p:sp>
          <p:nvSpPr>
            <p:cNvPr id="13" name="object 12">
              <a:extLst>
                <a:ext uri="{FF2B5EF4-FFF2-40B4-BE49-F238E27FC236}">
                  <a16:creationId xmlns:a16="http://schemas.microsoft.com/office/drawing/2014/main" id="{AF251DF6-66E3-6E6F-2245-C6C0BAC4659D}"/>
                </a:ext>
              </a:extLst>
            </p:cNvPr>
            <p:cNvSpPr/>
            <p:nvPr/>
          </p:nvSpPr>
          <p:spPr>
            <a:xfrm>
              <a:off x="2126700" y="3887940"/>
              <a:ext cx="2479040" cy="1239520"/>
            </a:xfrm>
            <a:custGeom>
              <a:avLst/>
              <a:gdLst/>
              <a:ahLst/>
              <a:cxnLst/>
              <a:rect l="l" t="t" r="r" b="b"/>
              <a:pathLst>
                <a:path w="2479040" h="1239520">
                  <a:moveTo>
                    <a:pt x="0" y="619658"/>
                  </a:moveTo>
                  <a:lnTo>
                    <a:pt x="1864" y="571232"/>
                  </a:lnTo>
                  <a:lnTo>
                    <a:pt x="7365" y="523826"/>
                  </a:lnTo>
                  <a:lnTo>
                    <a:pt x="16364" y="477576"/>
                  </a:lnTo>
                  <a:lnTo>
                    <a:pt x="28725" y="432622"/>
                  </a:lnTo>
                  <a:lnTo>
                    <a:pt x="44310" y="389100"/>
                  </a:lnTo>
                  <a:lnTo>
                    <a:pt x="62980" y="347148"/>
                  </a:lnTo>
                  <a:lnTo>
                    <a:pt x="84598" y="306905"/>
                  </a:lnTo>
                  <a:lnTo>
                    <a:pt x="109026" y="268507"/>
                  </a:lnTo>
                  <a:lnTo>
                    <a:pt x="136127" y="232094"/>
                  </a:lnTo>
                  <a:lnTo>
                    <a:pt x="165762" y="197801"/>
                  </a:lnTo>
                  <a:lnTo>
                    <a:pt x="197794" y="165768"/>
                  </a:lnTo>
                  <a:lnTo>
                    <a:pt x="232086" y="136132"/>
                  </a:lnTo>
                  <a:lnTo>
                    <a:pt x="268499" y="109030"/>
                  </a:lnTo>
                  <a:lnTo>
                    <a:pt x="306895" y="84601"/>
                  </a:lnTo>
                  <a:lnTo>
                    <a:pt x="347138" y="62982"/>
                  </a:lnTo>
                  <a:lnTo>
                    <a:pt x="389089" y="44312"/>
                  </a:lnTo>
                  <a:lnTo>
                    <a:pt x="432610" y="28727"/>
                  </a:lnTo>
                  <a:lnTo>
                    <a:pt x="477564" y="16365"/>
                  </a:lnTo>
                  <a:lnTo>
                    <a:pt x="523813" y="7365"/>
                  </a:lnTo>
                  <a:lnTo>
                    <a:pt x="571219" y="1864"/>
                  </a:lnTo>
                  <a:lnTo>
                    <a:pt x="619645" y="0"/>
                  </a:lnTo>
                  <a:lnTo>
                    <a:pt x="668071" y="1864"/>
                  </a:lnTo>
                  <a:lnTo>
                    <a:pt x="715477" y="7365"/>
                  </a:lnTo>
                  <a:lnTo>
                    <a:pt x="761727" y="16365"/>
                  </a:lnTo>
                  <a:lnTo>
                    <a:pt x="806681" y="28727"/>
                  </a:lnTo>
                  <a:lnTo>
                    <a:pt x="850203" y="44312"/>
                  </a:lnTo>
                  <a:lnTo>
                    <a:pt x="892155" y="62982"/>
                  </a:lnTo>
                  <a:lnTo>
                    <a:pt x="932398" y="84601"/>
                  </a:lnTo>
                  <a:lnTo>
                    <a:pt x="970796" y="109030"/>
                  </a:lnTo>
                  <a:lnTo>
                    <a:pt x="1007210" y="136132"/>
                  </a:lnTo>
                  <a:lnTo>
                    <a:pt x="1041502" y="165768"/>
                  </a:lnTo>
                  <a:lnTo>
                    <a:pt x="1073535" y="197801"/>
                  </a:lnTo>
                  <a:lnTo>
                    <a:pt x="1103171" y="232094"/>
                  </a:lnTo>
                  <a:lnTo>
                    <a:pt x="1130273" y="268507"/>
                  </a:lnTo>
                  <a:lnTo>
                    <a:pt x="1154702" y="306905"/>
                  </a:lnTo>
                  <a:lnTo>
                    <a:pt x="1176321" y="347148"/>
                  </a:lnTo>
                  <a:lnTo>
                    <a:pt x="1194991" y="389100"/>
                  </a:lnTo>
                  <a:lnTo>
                    <a:pt x="1210576" y="432622"/>
                  </a:lnTo>
                  <a:lnTo>
                    <a:pt x="1222938" y="477576"/>
                  </a:lnTo>
                  <a:lnTo>
                    <a:pt x="1231938" y="523826"/>
                  </a:lnTo>
                  <a:lnTo>
                    <a:pt x="1237439" y="571232"/>
                  </a:lnTo>
                  <a:lnTo>
                    <a:pt x="1239304" y="619658"/>
                  </a:lnTo>
                </a:path>
                <a:path w="2479040" h="1239520">
                  <a:moveTo>
                    <a:pt x="2478595" y="619658"/>
                  </a:moveTo>
                  <a:lnTo>
                    <a:pt x="2476731" y="668082"/>
                  </a:lnTo>
                  <a:lnTo>
                    <a:pt x="2471230" y="715487"/>
                  </a:lnTo>
                  <a:lnTo>
                    <a:pt x="2462231" y="761735"/>
                  </a:lnTo>
                  <a:lnTo>
                    <a:pt x="2449870" y="806688"/>
                  </a:lnTo>
                  <a:lnTo>
                    <a:pt x="2434286" y="850209"/>
                  </a:lnTo>
                  <a:lnTo>
                    <a:pt x="2415617" y="892159"/>
                  </a:lnTo>
                  <a:lnTo>
                    <a:pt x="2393999" y="932402"/>
                  </a:lnTo>
                  <a:lnTo>
                    <a:pt x="2369572" y="970799"/>
                  </a:lnTo>
                  <a:lnTo>
                    <a:pt x="2342472" y="1007212"/>
                  </a:lnTo>
                  <a:lnTo>
                    <a:pt x="2312837" y="1041504"/>
                  </a:lnTo>
                  <a:lnTo>
                    <a:pt x="2280805" y="1073536"/>
                  </a:lnTo>
                  <a:lnTo>
                    <a:pt x="2246514" y="1103172"/>
                  </a:lnTo>
                  <a:lnTo>
                    <a:pt x="2210101" y="1130274"/>
                  </a:lnTo>
                  <a:lnTo>
                    <a:pt x="2171705" y="1154702"/>
                  </a:lnTo>
                  <a:lnTo>
                    <a:pt x="2131462" y="1176321"/>
                  </a:lnTo>
                  <a:lnTo>
                    <a:pt x="2089511" y="1194992"/>
                  </a:lnTo>
                  <a:lnTo>
                    <a:pt x="2045989" y="1210577"/>
                  </a:lnTo>
                  <a:lnTo>
                    <a:pt x="2001034" y="1222938"/>
                  </a:lnTo>
                  <a:lnTo>
                    <a:pt x="1954784" y="1231938"/>
                  </a:lnTo>
                  <a:lnTo>
                    <a:pt x="1907377" y="1237439"/>
                  </a:lnTo>
                  <a:lnTo>
                    <a:pt x="1858949" y="1239304"/>
                  </a:lnTo>
                  <a:lnTo>
                    <a:pt x="1810524" y="1237439"/>
                  </a:lnTo>
                  <a:lnTo>
                    <a:pt x="1763117" y="1231938"/>
                  </a:lnTo>
                  <a:lnTo>
                    <a:pt x="1716868" y="1222938"/>
                  </a:lnTo>
                  <a:lnTo>
                    <a:pt x="1671914" y="1210577"/>
                  </a:lnTo>
                  <a:lnTo>
                    <a:pt x="1628393" y="1194992"/>
                  </a:lnTo>
                  <a:lnTo>
                    <a:pt x="1586442" y="1176321"/>
                  </a:lnTo>
                  <a:lnTo>
                    <a:pt x="1546200" y="1154702"/>
                  </a:lnTo>
                  <a:lnTo>
                    <a:pt x="1507803" y="1130274"/>
                  </a:lnTo>
                  <a:lnTo>
                    <a:pt x="1471390" y="1103172"/>
                  </a:lnTo>
                  <a:lnTo>
                    <a:pt x="1437099" y="1073536"/>
                  </a:lnTo>
                  <a:lnTo>
                    <a:pt x="1405066" y="1041504"/>
                  </a:lnTo>
                  <a:lnTo>
                    <a:pt x="1375431" y="1007212"/>
                  </a:lnTo>
                  <a:lnTo>
                    <a:pt x="1348330" y="970799"/>
                  </a:lnTo>
                  <a:lnTo>
                    <a:pt x="1323902" y="932402"/>
                  </a:lnTo>
                  <a:lnTo>
                    <a:pt x="1302284" y="892159"/>
                  </a:lnTo>
                  <a:lnTo>
                    <a:pt x="1283614" y="850209"/>
                  </a:lnTo>
                  <a:lnTo>
                    <a:pt x="1268030" y="806688"/>
                  </a:lnTo>
                  <a:lnTo>
                    <a:pt x="1255669" y="761735"/>
                  </a:lnTo>
                  <a:lnTo>
                    <a:pt x="1246669" y="715487"/>
                  </a:lnTo>
                  <a:lnTo>
                    <a:pt x="1241168" y="668082"/>
                  </a:lnTo>
                  <a:lnTo>
                    <a:pt x="1239304" y="619658"/>
                  </a:lnTo>
                </a:path>
              </a:pathLst>
            </a:custGeom>
            <a:ln w="38100">
              <a:solidFill>
                <a:srgbClr val="6DCFF6"/>
              </a:solidFill>
            </a:ln>
          </p:spPr>
          <p:txBody>
            <a:bodyPr wrap="square" lIns="0" tIns="0" rIns="0" bIns="0" rtlCol="0"/>
            <a:lstStyle/>
            <a:p>
              <a:endParaRPr sz="1288"/>
            </a:p>
          </p:txBody>
        </p:sp>
        <p:sp>
          <p:nvSpPr>
            <p:cNvPr id="14" name="object 13">
              <a:extLst>
                <a:ext uri="{FF2B5EF4-FFF2-40B4-BE49-F238E27FC236}">
                  <a16:creationId xmlns:a16="http://schemas.microsoft.com/office/drawing/2014/main" id="{70E4C6B9-8440-B3F3-D876-474E8BBEB491}"/>
                </a:ext>
              </a:extLst>
            </p:cNvPr>
            <p:cNvSpPr/>
            <p:nvPr/>
          </p:nvSpPr>
          <p:spPr>
            <a:xfrm>
              <a:off x="3365997" y="3887940"/>
              <a:ext cx="2479040" cy="1239520"/>
            </a:xfrm>
            <a:custGeom>
              <a:avLst/>
              <a:gdLst/>
              <a:ahLst/>
              <a:cxnLst/>
              <a:rect l="l" t="t" r="r" b="b"/>
              <a:pathLst>
                <a:path w="2479040" h="1239520">
                  <a:moveTo>
                    <a:pt x="0" y="619658"/>
                  </a:moveTo>
                  <a:lnTo>
                    <a:pt x="1864" y="571232"/>
                  </a:lnTo>
                  <a:lnTo>
                    <a:pt x="7365" y="523826"/>
                  </a:lnTo>
                  <a:lnTo>
                    <a:pt x="16365" y="477576"/>
                  </a:lnTo>
                  <a:lnTo>
                    <a:pt x="28727" y="432622"/>
                  </a:lnTo>
                  <a:lnTo>
                    <a:pt x="44312" y="389100"/>
                  </a:lnTo>
                  <a:lnTo>
                    <a:pt x="62982" y="347148"/>
                  </a:lnTo>
                  <a:lnTo>
                    <a:pt x="84601" y="306905"/>
                  </a:lnTo>
                  <a:lnTo>
                    <a:pt x="109030" y="268507"/>
                  </a:lnTo>
                  <a:lnTo>
                    <a:pt x="136132" y="232094"/>
                  </a:lnTo>
                  <a:lnTo>
                    <a:pt x="165768" y="197801"/>
                  </a:lnTo>
                  <a:lnTo>
                    <a:pt x="197801" y="165768"/>
                  </a:lnTo>
                  <a:lnTo>
                    <a:pt x="232094" y="136132"/>
                  </a:lnTo>
                  <a:lnTo>
                    <a:pt x="268507" y="109030"/>
                  </a:lnTo>
                  <a:lnTo>
                    <a:pt x="306905" y="84601"/>
                  </a:lnTo>
                  <a:lnTo>
                    <a:pt x="347148" y="62982"/>
                  </a:lnTo>
                  <a:lnTo>
                    <a:pt x="389100" y="44312"/>
                  </a:lnTo>
                  <a:lnTo>
                    <a:pt x="432622" y="28727"/>
                  </a:lnTo>
                  <a:lnTo>
                    <a:pt x="477576" y="16365"/>
                  </a:lnTo>
                  <a:lnTo>
                    <a:pt x="523826" y="7365"/>
                  </a:lnTo>
                  <a:lnTo>
                    <a:pt x="571232" y="1864"/>
                  </a:lnTo>
                  <a:lnTo>
                    <a:pt x="619658" y="0"/>
                  </a:lnTo>
                  <a:lnTo>
                    <a:pt x="668084" y="1864"/>
                  </a:lnTo>
                  <a:lnTo>
                    <a:pt x="715490" y="7365"/>
                  </a:lnTo>
                  <a:lnTo>
                    <a:pt x="761739" y="16365"/>
                  </a:lnTo>
                  <a:lnTo>
                    <a:pt x="806693" y="28727"/>
                  </a:lnTo>
                  <a:lnTo>
                    <a:pt x="850214" y="44312"/>
                  </a:lnTo>
                  <a:lnTo>
                    <a:pt x="892165" y="62982"/>
                  </a:lnTo>
                  <a:lnTo>
                    <a:pt x="932408" y="84601"/>
                  </a:lnTo>
                  <a:lnTo>
                    <a:pt x="970804" y="109030"/>
                  </a:lnTo>
                  <a:lnTo>
                    <a:pt x="1007217" y="136132"/>
                  </a:lnTo>
                  <a:lnTo>
                    <a:pt x="1041509" y="165768"/>
                  </a:lnTo>
                  <a:lnTo>
                    <a:pt x="1073541" y="197801"/>
                  </a:lnTo>
                  <a:lnTo>
                    <a:pt x="1103176" y="232094"/>
                  </a:lnTo>
                  <a:lnTo>
                    <a:pt x="1130277" y="268507"/>
                  </a:lnTo>
                  <a:lnTo>
                    <a:pt x="1154705" y="306905"/>
                  </a:lnTo>
                  <a:lnTo>
                    <a:pt x="1176323" y="347148"/>
                  </a:lnTo>
                  <a:lnTo>
                    <a:pt x="1194993" y="389100"/>
                  </a:lnTo>
                  <a:lnTo>
                    <a:pt x="1210578" y="432622"/>
                  </a:lnTo>
                  <a:lnTo>
                    <a:pt x="1222939" y="477576"/>
                  </a:lnTo>
                  <a:lnTo>
                    <a:pt x="1231938" y="523826"/>
                  </a:lnTo>
                  <a:lnTo>
                    <a:pt x="1237439" y="571232"/>
                  </a:lnTo>
                  <a:lnTo>
                    <a:pt x="1239304" y="619658"/>
                  </a:lnTo>
                </a:path>
                <a:path w="2479040" h="1239520">
                  <a:moveTo>
                    <a:pt x="2478595" y="619658"/>
                  </a:moveTo>
                  <a:lnTo>
                    <a:pt x="2476731" y="668082"/>
                  </a:lnTo>
                  <a:lnTo>
                    <a:pt x="2471230" y="715487"/>
                  </a:lnTo>
                  <a:lnTo>
                    <a:pt x="2462230" y="761735"/>
                  </a:lnTo>
                  <a:lnTo>
                    <a:pt x="2449869" y="806688"/>
                  </a:lnTo>
                  <a:lnTo>
                    <a:pt x="2434285" y="850209"/>
                  </a:lnTo>
                  <a:lnTo>
                    <a:pt x="2415615" y="892159"/>
                  </a:lnTo>
                  <a:lnTo>
                    <a:pt x="2393997" y="932402"/>
                  </a:lnTo>
                  <a:lnTo>
                    <a:pt x="2369568" y="970799"/>
                  </a:lnTo>
                  <a:lnTo>
                    <a:pt x="2342468" y="1007212"/>
                  </a:lnTo>
                  <a:lnTo>
                    <a:pt x="2312832" y="1041504"/>
                  </a:lnTo>
                  <a:lnTo>
                    <a:pt x="2280800" y="1073536"/>
                  </a:lnTo>
                  <a:lnTo>
                    <a:pt x="2246509" y="1103172"/>
                  </a:lnTo>
                  <a:lnTo>
                    <a:pt x="2210096" y="1130274"/>
                  </a:lnTo>
                  <a:lnTo>
                    <a:pt x="2171699" y="1154702"/>
                  </a:lnTo>
                  <a:lnTo>
                    <a:pt x="2131456" y="1176321"/>
                  </a:lnTo>
                  <a:lnTo>
                    <a:pt x="2089506" y="1194992"/>
                  </a:lnTo>
                  <a:lnTo>
                    <a:pt x="2045984" y="1210577"/>
                  </a:lnTo>
                  <a:lnTo>
                    <a:pt x="2001030" y="1222938"/>
                  </a:lnTo>
                  <a:lnTo>
                    <a:pt x="1954781" y="1231938"/>
                  </a:lnTo>
                  <a:lnTo>
                    <a:pt x="1907375" y="1237439"/>
                  </a:lnTo>
                  <a:lnTo>
                    <a:pt x="1858949" y="1239304"/>
                  </a:lnTo>
                  <a:lnTo>
                    <a:pt x="1810524" y="1237439"/>
                  </a:lnTo>
                  <a:lnTo>
                    <a:pt x="1763117" y="1231938"/>
                  </a:lnTo>
                  <a:lnTo>
                    <a:pt x="1716868" y="1222938"/>
                  </a:lnTo>
                  <a:lnTo>
                    <a:pt x="1671914" y="1210577"/>
                  </a:lnTo>
                  <a:lnTo>
                    <a:pt x="1628393" y="1194992"/>
                  </a:lnTo>
                  <a:lnTo>
                    <a:pt x="1586442" y="1176321"/>
                  </a:lnTo>
                  <a:lnTo>
                    <a:pt x="1546200" y="1154702"/>
                  </a:lnTo>
                  <a:lnTo>
                    <a:pt x="1507803" y="1130274"/>
                  </a:lnTo>
                  <a:lnTo>
                    <a:pt x="1471390" y="1103172"/>
                  </a:lnTo>
                  <a:lnTo>
                    <a:pt x="1437099" y="1073536"/>
                  </a:lnTo>
                  <a:lnTo>
                    <a:pt x="1405066" y="1041504"/>
                  </a:lnTo>
                  <a:lnTo>
                    <a:pt x="1375431" y="1007212"/>
                  </a:lnTo>
                  <a:lnTo>
                    <a:pt x="1348330" y="970799"/>
                  </a:lnTo>
                  <a:lnTo>
                    <a:pt x="1323902" y="932402"/>
                  </a:lnTo>
                  <a:lnTo>
                    <a:pt x="1302284" y="892159"/>
                  </a:lnTo>
                  <a:lnTo>
                    <a:pt x="1283614" y="850209"/>
                  </a:lnTo>
                  <a:lnTo>
                    <a:pt x="1268030" y="806688"/>
                  </a:lnTo>
                  <a:lnTo>
                    <a:pt x="1255669" y="761735"/>
                  </a:lnTo>
                  <a:lnTo>
                    <a:pt x="1246669" y="715487"/>
                  </a:lnTo>
                  <a:lnTo>
                    <a:pt x="1241168" y="668082"/>
                  </a:lnTo>
                  <a:lnTo>
                    <a:pt x="1239304" y="619658"/>
                  </a:lnTo>
                </a:path>
              </a:pathLst>
            </a:custGeom>
            <a:ln w="38100">
              <a:solidFill>
                <a:srgbClr val="00AEEF"/>
              </a:solidFill>
            </a:ln>
          </p:spPr>
          <p:txBody>
            <a:bodyPr wrap="square" lIns="0" tIns="0" rIns="0" bIns="0" rtlCol="0"/>
            <a:lstStyle/>
            <a:p>
              <a:endParaRPr sz="1288"/>
            </a:p>
          </p:txBody>
        </p:sp>
        <p:sp>
          <p:nvSpPr>
            <p:cNvPr id="15" name="object 14">
              <a:extLst>
                <a:ext uri="{FF2B5EF4-FFF2-40B4-BE49-F238E27FC236}">
                  <a16:creationId xmlns:a16="http://schemas.microsoft.com/office/drawing/2014/main" id="{88A6843C-3B51-4A60-2CEF-8EFF80244298}"/>
                </a:ext>
              </a:extLst>
            </p:cNvPr>
            <p:cNvSpPr/>
            <p:nvPr/>
          </p:nvSpPr>
          <p:spPr>
            <a:xfrm>
              <a:off x="4605301" y="3887940"/>
              <a:ext cx="1239520" cy="619760"/>
            </a:xfrm>
            <a:custGeom>
              <a:avLst/>
              <a:gdLst/>
              <a:ahLst/>
              <a:cxnLst/>
              <a:rect l="l" t="t" r="r" b="b"/>
              <a:pathLst>
                <a:path w="1239520" h="619760">
                  <a:moveTo>
                    <a:pt x="0" y="619658"/>
                  </a:moveTo>
                  <a:lnTo>
                    <a:pt x="1864" y="571232"/>
                  </a:lnTo>
                  <a:lnTo>
                    <a:pt x="7365" y="523826"/>
                  </a:lnTo>
                  <a:lnTo>
                    <a:pt x="16364" y="477576"/>
                  </a:lnTo>
                  <a:lnTo>
                    <a:pt x="28725" y="432622"/>
                  </a:lnTo>
                  <a:lnTo>
                    <a:pt x="44310" y="389100"/>
                  </a:lnTo>
                  <a:lnTo>
                    <a:pt x="62980" y="347148"/>
                  </a:lnTo>
                  <a:lnTo>
                    <a:pt x="84598" y="306905"/>
                  </a:lnTo>
                  <a:lnTo>
                    <a:pt x="109026" y="268507"/>
                  </a:lnTo>
                  <a:lnTo>
                    <a:pt x="136127" y="232094"/>
                  </a:lnTo>
                  <a:lnTo>
                    <a:pt x="165762" y="197801"/>
                  </a:lnTo>
                  <a:lnTo>
                    <a:pt x="197794" y="165768"/>
                  </a:lnTo>
                  <a:lnTo>
                    <a:pt x="232086" y="136132"/>
                  </a:lnTo>
                  <a:lnTo>
                    <a:pt x="268499" y="109030"/>
                  </a:lnTo>
                  <a:lnTo>
                    <a:pt x="306895" y="84601"/>
                  </a:lnTo>
                  <a:lnTo>
                    <a:pt x="347138" y="62982"/>
                  </a:lnTo>
                  <a:lnTo>
                    <a:pt x="389089" y="44312"/>
                  </a:lnTo>
                  <a:lnTo>
                    <a:pt x="432610" y="28727"/>
                  </a:lnTo>
                  <a:lnTo>
                    <a:pt x="477564" y="16365"/>
                  </a:lnTo>
                  <a:lnTo>
                    <a:pt x="523813" y="7365"/>
                  </a:lnTo>
                  <a:lnTo>
                    <a:pt x="571219" y="1864"/>
                  </a:lnTo>
                  <a:lnTo>
                    <a:pt x="619645" y="0"/>
                  </a:lnTo>
                  <a:lnTo>
                    <a:pt x="668071" y="1864"/>
                  </a:lnTo>
                  <a:lnTo>
                    <a:pt x="715477" y="7365"/>
                  </a:lnTo>
                  <a:lnTo>
                    <a:pt x="761726" y="16365"/>
                  </a:lnTo>
                  <a:lnTo>
                    <a:pt x="806680" y="28727"/>
                  </a:lnTo>
                  <a:lnTo>
                    <a:pt x="850201" y="44312"/>
                  </a:lnTo>
                  <a:lnTo>
                    <a:pt x="892152" y="62982"/>
                  </a:lnTo>
                  <a:lnTo>
                    <a:pt x="932395" y="84601"/>
                  </a:lnTo>
                  <a:lnTo>
                    <a:pt x="970792" y="109030"/>
                  </a:lnTo>
                  <a:lnTo>
                    <a:pt x="1007205" y="136132"/>
                  </a:lnTo>
                  <a:lnTo>
                    <a:pt x="1041496" y="165768"/>
                  </a:lnTo>
                  <a:lnTo>
                    <a:pt x="1073528" y="197801"/>
                  </a:lnTo>
                  <a:lnTo>
                    <a:pt x="1103164" y="232094"/>
                  </a:lnTo>
                  <a:lnTo>
                    <a:pt x="1130264" y="268507"/>
                  </a:lnTo>
                  <a:lnTo>
                    <a:pt x="1154692" y="306905"/>
                  </a:lnTo>
                  <a:lnTo>
                    <a:pt x="1176310" y="347148"/>
                  </a:lnTo>
                  <a:lnTo>
                    <a:pt x="1194981" y="389100"/>
                  </a:lnTo>
                  <a:lnTo>
                    <a:pt x="1210565" y="432622"/>
                  </a:lnTo>
                  <a:lnTo>
                    <a:pt x="1222926" y="477576"/>
                  </a:lnTo>
                  <a:lnTo>
                    <a:pt x="1231926" y="523826"/>
                  </a:lnTo>
                  <a:lnTo>
                    <a:pt x="1237427" y="571232"/>
                  </a:lnTo>
                  <a:lnTo>
                    <a:pt x="1239291" y="619658"/>
                  </a:lnTo>
                </a:path>
              </a:pathLst>
            </a:custGeom>
            <a:ln w="38100">
              <a:solidFill>
                <a:srgbClr val="6DCFF6"/>
              </a:solidFill>
            </a:ln>
          </p:spPr>
          <p:txBody>
            <a:bodyPr wrap="square" lIns="0" tIns="0" rIns="0" bIns="0" rtlCol="0"/>
            <a:lstStyle/>
            <a:p>
              <a:endParaRPr sz="1288"/>
            </a:p>
          </p:txBody>
        </p:sp>
      </p:grpSp>
      <p:sp>
        <p:nvSpPr>
          <p:cNvPr id="18" name="文本框 17">
            <a:extLst>
              <a:ext uri="{FF2B5EF4-FFF2-40B4-BE49-F238E27FC236}">
                <a16:creationId xmlns:a16="http://schemas.microsoft.com/office/drawing/2014/main" id="{34C5DB2D-AA2F-0F71-BB49-4E5B2F2DB2D5}"/>
              </a:ext>
            </a:extLst>
          </p:cNvPr>
          <p:cNvSpPr txBox="1"/>
          <p:nvPr/>
        </p:nvSpPr>
        <p:spPr>
          <a:xfrm>
            <a:off x="450776" y="3142216"/>
            <a:ext cx="2367471" cy="2807885"/>
          </a:xfrm>
          <a:prstGeom prst="rect">
            <a:avLst/>
          </a:prstGeom>
          <a:noFill/>
        </p:spPr>
        <p:txBody>
          <a:bodyPr wrap="square" lIns="0" tIns="0" rIns="0" bIns="0" rtlCol="0">
            <a:noAutofit/>
          </a:bodyPr>
          <a:lstStyle/>
          <a:p>
            <a:pPr algn="ctr">
              <a:lnSpc>
                <a:spcPct val="150000"/>
              </a:lnSpc>
            </a:pPr>
            <a:r>
              <a:rPr lang="zh-CN" altLang="en-US" sz="2000" b="1" dirty="0">
                <a:latin typeface="Microsoft YaHei" panose="020B0503020204020204" pitchFamily="34" charset="-122"/>
                <a:ea typeface="Microsoft YaHei" panose="020B0503020204020204" pitchFamily="34" charset="-122"/>
              </a:rPr>
              <a:t>思维互补</a:t>
            </a:r>
            <a:endParaRPr lang="en-US" altLang="zh-CN" sz="2000" b="1" dirty="0">
              <a:latin typeface="Microsoft YaHei" panose="020B0503020204020204" pitchFamily="34" charset="-122"/>
              <a:ea typeface="Microsoft YaHei" panose="020B0503020204020204" pitchFamily="34" charset="-122"/>
            </a:endParaRPr>
          </a:p>
          <a:p>
            <a:pPr algn="ctr">
              <a:lnSpc>
                <a:spcPct val="150000"/>
              </a:lnSpc>
            </a:pPr>
            <a:r>
              <a:rPr lang="zh-CN" altLang="en-US" dirty="0">
                <a:latin typeface="Microsoft YaHei" panose="020B0503020204020204" pitchFamily="34" charset="-122"/>
                <a:ea typeface="Microsoft YaHei" panose="020B0503020204020204" pitchFamily="34" charset="-122"/>
              </a:rPr>
              <a:t>思维方式指看问题的角度，它与个人的年龄、学习经历、经验、成长背景等有关。</a:t>
            </a:r>
          </a:p>
        </p:txBody>
      </p:sp>
      <p:sp>
        <p:nvSpPr>
          <p:cNvPr id="19" name="文本框 18">
            <a:extLst>
              <a:ext uri="{FF2B5EF4-FFF2-40B4-BE49-F238E27FC236}">
                <a16:creationId xmlns:a16="http://schemas.microsoft.com/office/drawing/2014/main" id="{A777D24A-380D-21ED-167D-4B80D68FA923}"/>
              </a:ext>
            </a:extLst>
          </p:cNvPr>
          <p:cNvSpPr txBox="1"/>
          <p:nvPr/>
        </p:nvSpPr>
        <p:spPr>
          <a:xfrm>
            <a:off x="3436931" y="3142216"/>
            <a:ext cx="2367471" cy="2807885"/>
          </a:xfrm>
          <a:prstGeom prst="rect">
            <a:avLst/>
          </a:prstGeom>
          <a:noFill/>
        </p:spPr>
        <p:txBody>
          <a:bodyPr wrap="square" lIns="0" tIns="0" rIns="0" bIns="0" rtlCol="0">
            <a:noAutofit/>
          </a:bodyPr>
          <a:lstStyle/>
          <a:p>
            <a:pPr algn="ctr">
              <a:lnSpc>
                <a:spcPct val="150000"/>
              </a:lnSpc>
            </a:pPr>
            <a:r>
              <a:rPr lang="zh-CN" altLang="en-US" sz="2000" b="1" dirty="0">
                <a:latin typeface="Microsoft YaHei" panose="020B0503020204020204" pitchFamily="34" charset="-122"/>
                <a:ea typeface="Microsoft YaHei" panose="020B0503020204020204" pitchFamily="34" charset="-122"/>
              </a:rPr>
              <a:t>技能互补</a:t>
            </a:r>
            <a:endParaRPr lang="en-US" altLang="zh-CN" sz="2000" b="1" dirty="0">
              <a:latin typeface="Microsoft YaHei" panose="020B0503020204020204" pitchFamily="34" charset="-122"/>
              <a:ea typeface="Microsoft YaHei" panose="020B0503020204020204" pitchFamily="34" charset="-122"/>
            </a:endParaRPr>
          </a:p>
          <a:p>
            <a:pPr algn="ctr">
              <a:lnSpc>
                <a:spcPct val="150000"/>
              </a:lnSpc>
            </a:pPr>
            <a:r>
              <a:rPr lang="zh-CN" altLang="en-US" dirty="0">
                <a:latin typeface="Microsoft YaHei" panose="020B0503020204020204" pitchFamily="34" charset="-122"/>
                <a:ea typeface="Microsoft YaHei" panose="020B0503020204020204" pitchFamily="34" charset="-122"/>
              </a:rPr>
              <a:t>创新创业活动需要各种有技能或在某领域有专长的人来推动，因此创新创业团队最好由具备不同技能的人组成</a:t>
            </a:r>
          </a:p>
        </p:txBody>
      </p:sp>
      <p:sp>
        <p:nvSpPr>
          <p:cNvPr id="20" name="文本框 19">
            <a:extLst>
              <a:ext uri="{FF2B5EF4-FFF2-40B4-BE49-F238E27FC236}">
                <a16:creationId xmlns:a16="http://schemas.microsoft.com/office/drawing/2014/main" id="{82787828-8847-2297-9E1C-D957CB7AC7AB}"/>
              </a:ext>
            </a:extLst>
          </p:cNvPr>
          <p:cNvSpPr txBox="1"/>
          <p:nvPr/>
        </p:nvSpPr>
        <p:spPr>
          <a:xfrm>
            <a:off x="6304712" y="3142216"/>
            <a:ext cx="2604218" cy="2807885"/>
          </a:xfrm>
          <a:prstGeom prst="rect">
            <a:avLst/>
          </a:prstGeom>
          <a:noFill/>
        </p:spPr>
        <p:txBody>
          <a:bodyPr wrap="square" lIns="0" tIns="0" rIns="0" bIns="0" rtlCol="0">
            <a:noAutofit/>
          </a:bodyPr>
          <a:lstStyle/>
          <a:p>
            <a:pPr algn="ctr">
              <a:lnSpc>
                <a:spcPct val="150000"/>
              </a:lnSpc>
            </a:pPr>
            <a:r>
              <a:rPr lang="zh-CN" altLang="en-US" sz="2000" b="1" dirty="0">
                <a:latin typeface="Microsoft YaHei" panose="020B0503020204020204" pitchFamily="34" charset="-122"/>
                <a:ea typeface="Microsoft YaHei" panose="020B0503020204020204" pitchFamily="34" charset="-122"/>
              </a:rPr>
              <a:t>资源互补</a:t>
            </a:r>
            <a:endParaRPr lang="en-US" altLang="zh-CN" sz="2000" b="1" dirty="0">
              <a:latin typeface="Microsoft YaHei" panose="020B0503020204020204" pitchFamily="34" charset="-122"/>
              <a:ea typeface="Microsoft YaHei" panose="020B0503020204020204" pitchFamily="34" charset="-122"/>
            </a:endParaRPr>
          </a:p>
          <a:p>
            <a:pPr algn="ctr">
              <a:lnSpc>
                <a:spcPct val="150000"/>
              </a:lnSpc>
            </a:pPr>
            <a:r>
              <a:rPr lang="zh-CN" altLang="en-US" dirty="0">
                <a:latin typeface="Microsoft YaHei" panose="020B0503020204020204" pitchFamily="34" charset="-122"/>
                <a:ea typeface="Microsoft YaHei" panose="020B0503020204020204" pitchFamily="34" charset="-122"/>
              </a:rPr>
              <a:t>创新创业团队随时面临资源短缺的问题，因此团队需要及时整合资源，为团队创造价值</a:t>
            </a:r>
          </a:p>
        </p:txBody>
      </p:sp>
      <p:sp>
        <p:nvSpPr>
          <p:cNvPr id="21" name="文本框 20">
            <a:extLst>
              <a:ext uri="{FF2B5EF4-FFF2-40B4-BE49-F238E27FC236}">
                <a16:creationId xmlns:a16="http://schemas.microsoft.com/office/drawing/2014/main" id="{F9622B05-F064-313C-39DC-104E537E74C5}"/>
              </a:ext>
            </a:extLst>
          </p:cNvPr>
          <p:cNvSpPr txBox="1"/>
          <p:nvPr/>
        </p:nvSpPr>
        <p:spPr>
          <a:xfrm>
            <a:off x="9290866" y="3142216"/>
            <a:ext cx="2604218" cy="2807885"/>
          </a:xfrm>
          <a:prstGeom prst="rect">
            <a:avLst/>
          </a:prstGeom>
          <a:noFill/>
        </p:spPr>
        <p:txBody>
          <a:bodyPr wrap="square" lIns="0" tIns="0" rIns="0" bIns="0" rtlCol="0">
            <a:noAutofit/>
          </a:bodyPr>
          <a:lstStyle/>
          <a:p>
            <a:pPr algn="ctr">
              <a:lnSpc>
                <a:spcPct val="150000"/>
              </a:lnSpc>
            </a:pPr>
            <a:r>
              <a:rPr lang="zh-CN" altLang="en-US" sz="2000" b="1" dirty="0">
                <a:latin typeface="Microsoft YaHei" panose="020B0503020204020204" pitchFamily="34" charset="-122"/>
                <a:ea typeface="Microsoft YaHei" panose="020B0503020204020204" pitchFamily="34" charset="-122"/>
              </a:rPr>
              <a:t>性格互补</a:t>
            </a:r>
            <a:endParaRPr lang="en-US" altLang="zh-CN" sz="2000" b="1" dirty="0">
              <a:latin typeface="Microsoft YaHei" panose="020B0503020204020204" pitchFamily="34" charset="-122"/>
              <a:ea typeface="Microsoft YaHei" panose="020B0503020204020204" pitchFamily="34" charset="-122"/>
            </a:endParaRPr>
          </a:p>
          <a:p>
            <a:pPr algn="ctr">
              <a:lnSpc>
                <a:spcPct val="150000"/>
              </a:lnSpc>
            </a:pPr>
            <a:r>
              <a:rPr lang="zh-CN" altLang="en-US" dirty="0">
                <a:latin typeface="Microsoft YaHei" panose="020B0503020204020204" pitchFamily="34" charset="-122"/>
                <a:ea typeface="Microsoft YaHei" panose="020B0503020204020204" pitchFamily="34" charset="-122"/>
              </a:rPr>
              <a:t>团队成员性格互补可有效缓解团队冲突或降低矛盾的影响，促进团队和谐</a:t>
            </a:r>
          </a:p>
        </p:txBody>
      </p:sp>
    </p:spTree>
    <p:extLst>
      <p:ext uri="{BB962C8B-B14F-4D97-AF65-F5344CB8AC3E}">
        <p14:creationId xmlns:p14="http://schemas.microsoft.com/office/powerpoint/2010/main" val="17532947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BEC03E-8951-54D7-0CB1-0EBBE344ABA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2A279D1-BC59-F88B-1577-2FD86FB74CB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3.2.2</a:t>
            </a:r>
            <a:r>
              <a:rPr lang="zh-CN" altLang="en-US" sz="3200" dirty="0">
                <a:solidFill>
                  <a:schemeClr val="tx1"/>
                </a:solidFill>
                <a:latin typeface="Microsoft YaHei" panose="020B0503020204020204" pitchFamily="34" charset="-122"/>
                <a:ea typeface="Microsoft YaHei" panose="020B0503020204020204" pitchFamily="34" charset="-122"/>
              </a:rPr>
              <a:t>创新创业团队组建的原则</a:t>
            </a:r>
          </a:p>
        </p:txBody>
      </p:sp>
      <p:sp>
        <p:nvSpPr>
          <p:cNvPr id="124" name="文本框 123">
            <a:extLst>
              <a:ext uri="{FF2B5EF4-FFF2-40B4-BE49-F238E27FC236}">
                <a16:creationId xmlns:a16="http://schemas.microsoft.com/office/drawing/2014/main" id="{8046B3FD-3DC2-F7DE-A9B2-84FB71DD1902}"/>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共同原则</a:t>
            </a:r>
          </a:p>
        </p:txBody>
      </p:sp>
      <p:sp>
        <p:nvSpPr>
          <p:cNvPr id="4" name="文本框 3">
            <a:extLst>
              <a:ext uri="{FF2B5EF4-FFF2-40B4-BE49-F238E27FC236}">
                <a16:creationId xmlns:a16="http://schemas.microsoft.com/office/drawing/2014/main" id="{B3A4B3E7-737D-6431-090A-11782D849191}"/>
              </a:ext>
            </a:extLst>
          </p:cNvPr>
          <p:cNvSpPr txBox="1"/>
          <p:nvPr/>
        </p:nvSpPr>
        <p:spPr>
          <a:xfrm>
            <a:off x="660400" y="1604845"/>
            <a:ext cx="11163005" cy="4654544"/>
          </a:xfrm>
          <a:prstGeom prst="rect">
            <a:avLst/>
          </a:prstGeom>
          <a:noFill/>
        </p:spPr>
        <p:txBody>
          <a:bodyPr wrap="square">
            <a:spAutoFit/>
          </a:bodyPr>
          <a:lstStyle/>
          <a:p>
            <a:pPr indent="457200">
              <a:lnSpc>
                <a:spcPct val="150000"/>
              </a:lnSpc>
            </a:pPr>
            <a:r>
              <a:rPr lang="en-US" altLang="zh-CN" sz="2000" b="1" dirty="0">
                <a:latin typeface="Microsoft YaHei" panose="020B0503020204020204" pitchFamily="34" charset="-122"/>
                <a:ea typeface="Microsoft YaHei" panose="020B0503020204020204" pitchFamily="34" charset="-122"/>
              </a:rPr>
              <a:t>①</a:t>
            </a:r>
            <a:r>
              <a:rPr lang="zh-CN" altLang="en-US" sz="2000" b="1" dirty="0">
                <a:latin typeface="Microsoft YaHei" panose="020B0503020204020204" pitchFamily="34" charset="-122"/>
                <a:ea typeface="Microsoft YaHei" panose="020B0503020204020204" pitchFamily="34" charset="-122"/>
              </a:rPr>
              <a:t>共同愿景。</a:t>
            </a:r>
            <a:r>
              <a:rPr lang="zh-CN" altLang="en-US" sz="2000" dirty="0">
                <a:latin typeface="Microsoft YaHei" panose="020B0503020204020204" pitchFamily="34" charset="-122"/>
                <a:ea typeface="Microsoft YaHei" panose="020B0503020204020204" pitchFamily="34" charset="-122"/>
              </a:rPr>
              <a:t>创新创业团队要想长久，就需要团队中的成员都有相同的初衷、共同的愿景，大家要有相同的想要努力的方向，或者受团队领导者的影响形成共同的方向。</a:t>
            </a:r>
          </a:p>
          <a:p>
            <a:pPr indent="457200">
              <a:lnSpc>
                <a:spcPct val="150000"/>
              </a:lnSpc>
            </a:pPr>
            <a:r>
              <a:rPr lang="en-US" altLang="zh-CN" sz="2000" b="1" dirty="0">
                <a:latin typeface="Microsoft YaHei" panose="020B0503020204020204" pitchFamily="34" charset="-122"/>
                <a:ea typeface="Microsoft YaHei" panose="020B0503020204020204" pitchFamily="34" charset="-122"/>
              </a:rPr>
              <a:t>②</a:t>
            </a:r>
            <a:r>
              <a:rPr lang="zh-CN" altLang="en-US" sz="2000" b="1" dirty="0">
                <a:latin typeface="Microsoft YaHei" panose="020B0503020204020204" pitchFamily="34" charset="-122"/>
                <a:ea typeface="Microsoft YaHei" panose="020B0503020204020204" pitchFamily="34" charset="-122"/>
              </a:rPr>
              <a:t>共同目标。</a:t>
            </a:r>
            <a:r>
              <a:rPr lang="zh-CN" altLang="en-US" sz="2000" dirty="0">
                <a:latin typeface="Microsoft YaHei" panose="020B0503020204020204" pitchFamily="34" charset="-122"/>
                <a:ea typeface="Microsoft YaHei" panose="020B0503020204020204" pitchFamily="34" charset="-122"/>
              </a:rPr>
              <a:t>团队成员的思维可以是多元化的、相互碰撞的，但目标必须是一致的。在共同目标的引导下，创新创业活动更容易获得具体的结果与产出，并获得持续的发展。</a:t>
            </a:r>
          </a:p>
          <a:p>
            <a:pPr indent="457200">
              <a:lnSpc>
                <a:spcPct val="150000"/>
              </a:lnSpc>
            </a:pPr>
            <a:r>
              <a:rPr lang="en-US" altLang="zh-CN" sz="2000" b="1" dirty="0">
                <a:latin typeface="Microsoft YaHei" panose="020B0503020204020204" pitchFamily="34" charset="-122"/>
                <a:ea typeface="Microsoft YaHei" panose="020B0503020204020204" pitchFamily="34" charset="-122"/>
              </a:rPr>
              <a:t>③</a:t>
            </a:r>
            <a:r>
              <a:rPr lang="zh-CN" altLang="en-US" sz="2000" b="1" dirty="0">
                <a:latin typeface="Microsoft YaHei" panose="020B0503020204020204" pitchFamily="34" charset="-122"/>
                <a:ea typeface="Microsoft YaHei" panose="020B0503020204020204" pitchFamily="34" charset="-122"/>
              </a:rPr>
              <a:t>共担风险。</a:t>
            </a:r>
            <a:r>
              <a:rPr lang="zh-CN" altLang="en-US" sz="2000" dirty="0">
                <a:latin typeface="Microsoft YaHei" panose="020B0503020204020204" pitchFamily="34" charset="-122"/>
                <a:ea typeface="Microsoft YaHei" panose="020B0503020204020204" pitchFamily="34" charset="-122"/>
              </a:rPr>
              <a:t>创新创业是一个不确定的过程，有可能成功，也有可能失败，共担风险对于创新创业团队而言很重要。如果每个成员只想着享受成功的果实，而不愿意承受失败的损失，那么这个团队难以真正获得成功。</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pPr>
            <a:r>
              <a:rPr lang="en-US" altLang="zh-CN" sz="2000" b="1" dirty="0">
                <a:latin typeface="Microsoft YaHei" panose="020B0503020204020204" pitchFamily="34" charset="-122"/>
                <a:ea typeface="Microsoft YaHei" panose="020B0503020204020204" pitchFamily="34" charset="-122"/>
              </a:rPr>
              <a:t>④</a:t>
            </a:r>
            <a:r>
              <a:rPr lang="zh-CN" altLang="en-US" sz="2000" b="1" dirty="0">
                <a:latin typeface="Microsoft YaHei" panose="020B0503020204020204" pitchFamily="34" charset="-122"/>
                <a:ea typeface="Microsoft YaHei" panose="020B0503020204020204" pitchFamily="34" charset="-122"/>
              </a:rPr>
              <a:t>共享回报。</a:t>
            </a:r>
            <a:r>
              <a:rPr lang="zh-CN" altLang="en-US" sz="2000" dirty="0">
                <a:latin typeface="Microsoft YaHei" panose="020B0503020204020204" pitchFamily="34" charset="-122"/>
                <a:ea typeface="Microsoft YaHei" panose="020B0503020204020204" pitchFamily="34" charset="-122"/>
              </a:rPr>
              <a:t>共担风险才有机会共享回报，这也是各个成员为创新创业付出后应获得的利益。创新创业回报涉及精神和物质两个层面，精神层面主要是个人成就感的产生、经验的积累和自我价值的实现；物质层面则包括薪酬、股份、期权及其他福利等。</a:t>
            </a:r>
          </a:p>
        </p:txBody>
      </p:sp>
    </p:spTree>
    <p:extLst>
      <p:ext uri="{BB962C8B-B14F-4D97-AF65-F5344CB8AC3E}">
        <p14:creationId xmlns:p14="http://schemas.microsoft.com/office/powerpoint/2010/main" val="10263793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BA6C29-F1BC-31FA-4E19-32150034D04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C3CFBFB-F4D1-B1AD-20A9-287F15A5069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3.2.2</a:t>
            </a:r>
            <a:r>
              <a:rPr lang="zh-CN" altLang="en-US" sz="3200" dirty="0">
                <a:solidFill>
                  <a:schemeClr val="tx1"/>
                </a:solidFill>
                <a:latin typeface="Microsoft YaHei" panose="020B0503020204020204" pitchFamily="34" charset="-122"/>
                <a:ea typeface="Microsoft YaHei" panose="020B0503020204020204" pitchFamily="34" charset="-122"/>
              </a:rPr>
              <a:t>创新创业团队组建的原则</a:t>
            </a:r>
          </a:p>
        </p:txBody>
      </p:sp>
      <p:sp>
        <p:nvSpPr>
          <p:cNvPr id="124" name="文本框 123">
            <a:extLst>
              <a:ext uri="{FF2B5EF4-FFF2-40B4-BE49-F238E27FC236}">
                <a16:creationId xmlns:a16="http://schemas.microsoft.com/office/drawing/2014/main" id="{3FDC38AF-A38E-CBF9-2FE3-0A6EDE9E3D19}"/>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4.</a:t>
            </a:r>
            <a:r>
              <a:rPr kumimoji="1" lang="zh-CN" altLang="en-US" sz="2800" b="1" dirty="0">
                <a:solidFill>
                  <a:schemeClr val="accent3"/>
                </a:solidFill>
                <a:latin typeface="Microsoft YaHei" panose="020B0503020204020204" pitchFamily="34" charset="-122"/>
                <a:ea typeface="Microsoft YaHei" panose="020B0503020204020204" pitchFamily="34" charset="-122"/>
              </a:rPr>
              <a:t>精简高效原则</a:t>
            </a:r>
          </a:p>
        </p:txBody>
      </p:sp>
      <p:sp>
        <p:nvSpPr>
          <p:cNvPr id="4" name="文本框 3">
            <a:extLst>
              <a:ext uri="{FF2B5EF4-FFF2-40B4-BE49-F238E27FC236}">
                <a16:creationId xmlns:a16="http://schemas.microsoft.com/office/drawing/2014/main" id="{C1E9F32C-F898-1DB1-6040-D6EA404428CB}"/>
              </a:ext>
            </a:extLst>
          </p:cNvPr>
          <p:cNvSpPr txBox="1"/>
          <p:nvPr/>
        </p:nvSpPr>
        <p:spPr>
          <a:xfrm>
            <a:off x="660400" y="1604845"/>
            <a:ext cx="11163005" cy="1884555"/>
          </a:xfrm>
          <a:prstGeom prst="rect">
            <a:avLst/>
          </a:prstGeom>
          <a:noFill/>
        </p:spPr>
        <p:txBody>
          <a:bodyPr wrap="square">
            <a:sp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rPr>
              <a:t>为了减少创新创业期的运作成本，使团队成员最大限度地分享成果，应在保证创新创业团队高效运作的前提下尽量精简团队的成员。团队的组织模式应使组织结构简化，组织内部协调简单。团队内部成员之间的关系应该是伙伴式相互信任和合作的关系，这样的关系能使团队腾出更多的时间和精力来制定正确的经营发展战略，寻找有价值的市场机会，产出更多的劳动成果。</a:t>
            </a:r>
          </a:p>
        </p:txBody>
      </p:sp>
      <p:sp>
        <p:nvSpPr>
          <p:cNvPr id="3" name="文本框 2">
            <a:extLst>
              <a:ext uri="{FF2B5EF4-FFF2-40B4-BE49-F238E27FC236}">
                <a16:creationId xmlns:a16="http://schemas.microsoft.com/office/drawing/2014/main" id="{9F0617BA-2746-D96C-4CAC-75634122C2BC}"/>
              </a:ext>
            </a:extLst>
          </p:cNvPr>
          <p:cNvSpPr txBox="1"/>
          <p:nvPr/>
        </p:nvSpPr>
        <p:spPr>
          <a:xfrm>
            <a:off x="830359" y="3951065"/>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5.</a:t>
            </a:r>
            <a:r>
              <a:rPr kumimoji="1" lang="zh-CN" altLang="en-US" sz="2800" b="1" dirty="0">
                <a:solidFill>
                  <a:schemeClr val="accent3"/>
                </a:solidFill>
                <a:latin typeface="Microsoft YaHei" panose="020B0503020204020204" pitchFamily="34" charset="-122"/>
                <a:ea typeface="Microsoft YaHei" panose="020B0503020204020204" pitchFamily="34" charset="-122"/>
              </a:rPr>
              <a:t>动态开放原则</a:t>
            </a:r>
          </a:p>
        </p:txBody>
      </p:sp>
      <p:sp>
        <p:nvSpPr>
          <p:cNvPr id="5" name="文本框 4">
            <a:extLst>
              <a:ext uri="{FF2B5EF4-FFF2-40B4-BE49-F238E27FC236}">
                <a16:creationId xmlns:a16="http://schemas.microsoft.com/office/drawing/2014/main" id="{810EA93B-C8B5-8912-A9C7-020D7E9C26A2}"/>
              </a:ext>
            </a:extLst>
          </p:cNvPr>
          <p:cNvSpPr txBox="1"/>
          <p:nvPr/>
        </p:nvSpPr>
        <p:spPr>
          <a:xfrm>
            <a:off x="660400" y="4415688"/>
            <a:ext cx="11163005" cy="1422890"/>
          </a:xfrm>
          <a:prstGeom prst="rect">
            <a:avLst/>
          </a:prstGeom>
          <a:noFill/>
        </p:spPr>
        <p:txBody>
          <a:bodyPr wrap="square">
            <a:sp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rPr>
              <a:t>创新创业的过程是一个充满不确定性的过程，在这个过程中，可能因为能力、观念、利益分配等多种原因不断有人离开，同时也不断有人加入。因此，在组建创新创业团队时，大学生创新创业者应注意保持团队的动态性和开放性，使真正匹配的人能被吸引到创新创业团队中来。</a:t>
            </a:r>
          </a:p>
        </p:txBody>
      </p:sp>
    </p:spTree>
    <p:extLst>
      <p:ext uri="{BB962C8B-B14F-4D97-AF65-F5344CB8AC3E}">
        <p14:creationId xmlns:p14="http://schemas.microsoft.com/office/powerpoint/2010/main" val="32539674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6472EC-F295-FAE2-18C2-7AC22DDD4D7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C45DDB9-63C6-F23E-DA8A-11E0EE4B215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3.2.3</a:t>
            </a:r>
            <a:r>
              <a:rPr lang="zh-CN" altLang="en-US" sz="3200" dirty="0">
                <a:solidFill>
                  <a:schemeClr val="tx1"/>
                </a:solidFill>
                <a:latin typeface="Microsoft YaHei" panose="020B0503020204020204" pitchFamily="34" charset="-122"/>
                <a:ea typeface="Microsoft YaHei" panose="020B0503020204020204" pitchFamily="34" charset="-122"/>
              </a:rPr>
              <a:t>创新创业团队成员的招募</a:t>
            </a:r>
          </a:p>
        </p:txBody>
      </p:sp>
      <p:sp>
        <p:nvSpPr>
          <p:cNvPr id="124" name="文本框 123">
            <a:extLst>
              <a:ext uri="{FF2B5EF4-FFF2-40B4-BE49-F238E27FC236}">
                <a16:creationId xmlns:a16="http://schemas.microsoft.com/office/drawing/2014/main" id="{D5ECFBE1-649A-CB0C-179D-40BBD6D102EB}"/>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团队成员的构成</a:t>
            </a:r>
          </a:p>
        </p:txBody>
      </p:sp>
      <p:sp>
        <p:nvSpPr>
          <p:cNvPr id="4" name="文本框 3">
            <a:extLst>
              <a:ext uri="{FF2B5EF4-FFF2-40B4-BE49-F238E27FC236}">
                <a16:creationId xmlns:a16="http://schemas.microsoft.com/office/drawing/2014/main" id="{3824EE09-6363-A268-86C4-FEED532D9765}"/>
              </a:ext>
            </a:extLst>
          </p:cNvPr>
          <p:cNvSpPr txBox="1"/>
          <p:nvPr/>
        </p:nvSpPr>
        <p:spPr>
          <a:xfrm>
            <a:off x="316171" y="1673365"/>
            <a:ext cx="11546958" cy="961225"/>
          </a:xfrm>
          <a:prstGeom prst="rect">
            <a:avLst/>
          </a:prstGeom>
          <a:noFill/>
        </p:spPr>
        <p:txBody>
          <a:bodyPr wrap="square">
            <a:sp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创新创业者需要根据团队类型及结构物色团队成员。一个团队只有具备范围适当、作用平衡的团队角色，才能发挥高效的协作优势。</a:t>
            </a:r>
          </a:p>
        </p:txBody>
      </p:sp>
      <p:grpSp>
        <p:nvGrpSpPr>
          <p:cNvPr id="25" name="组合 24">
            <a:extLst>
              <a:ext uri="{FF2B5EF4-FFF2-40B4-BE49-F238E27FC236}">
                <a16:creationId xmlns:a16="http://schemas.microsoft.com/office/drawing/2014/main" id="{12371729-F6D0-CBD1-7E3C-280E20B21327}"/>
              </a:ext>
            </a:extLst>
          </p:cNvPr>
          <p:cNvGrpSpPr/>
          <p:nvPr/>
        </p:nvGrpSpPr>
        <p:grpSpPr>
          <a:xfrm>
            <a:off x="319346" y="2847713"/>
            <a:ext cx="11553308" cy="3178318"/>
            <a:chOff x="316170" y="3701541"/>
            <a:chExt cx="11553308" cy="3178318"/>
          </a:xfrm>
        </p:grpSpPr>
        <p:sp>
          <p:nvSpPr>
            <p:cNvPr id="7" name="任意形状 6">
              <a:extLst>
                <a:ext uri="{FF2B5EF4-FFF2-40B4-BE49-F238E27FC236}">
                  <a16:creationId xmlns:a16="http://schemas.microsoft.com/office/drawing/2014/main" id="{78D6AB85-577D-2D4B-3249-0E6DEBC61F79}"/>
                </a:ext>
              </a:extLst>
            </p:cNvPr>
            <p:cNvSpPr/>
            <p:nvPr/>
          </p:nvSpPr>
          <p:spPr>
            <a:xfrm>
              <a:off x="316170" y="3701541"/>
              <a:ext cx="11546957" cy="771771"/>
            </a:xfrm>
            <a:custGeom>
              <a:avLst/>
              <a:gdLst>
                <a:gd name="connsiteX0" fmla="*/ 0 w 11546957"/>
                <a:gd name="connsiteY0" fmla="*/ 0 h 1625600"/>
                <a:gd name="connsiteX1" fmla="*/ 11546957 w 11546957"/>
                <a:gd name="connsiteY1" fmla="*/ 0 h 1625600"/>
                <a:gd name="connsiteX2" fmla="*/ 11546957 w 11546957"/>
                <a:gd name="connsiteY2" fmla="*/ 1625600 h 1625600"/>
                <a:gd name="connsiteX3" fmla="*/ 0 w 11546957"/>
                <a:gd name="connsiteY3" fmla="*/ 1625600 h 1625600"/>
                <a:gd name="connsiteX4" fmla="*/ 0 w 11546957"/>
                <a:gd name="connsiteY4" fmla="*/ 0 h 162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46957" h="1625600">
                  <a:moveTo>
                    <a:pt x="0" y="0"/>
                  </a:moveTo>
                  <a:lnTo>
                    <a:pt x="11546957" y="0"/>
                  </a:lnTo>
                  <a:lnTo>
                    <a:pt x="11546957" y="1625600"/>
                  </a:lnTo>
                  <a:lnTo>
                    <a:pt x="0" y="1625600"/>
                  </a:lnTo>
                  <a:lnTo>
                    <a:pt x="0" y="0"/>
                  </a:lnTo>
                  <a:close/>
                </a:path>
              </a:pathLst>
            </a:custGeom>
          </p:spPr>
          <p:style>
            <a:lnRef idx="0">
              <a:schemeClr val="accent1">
                <a:hueOff val="0"/>
                <a:satOff val="0"/>
                <a:lumOff val="0"/>
                <a:alphaOff val="0"/>
              </a:schemeClr>
            </a:lnRef>
            <a:fillRef idx="1">
              <a:schemeClr val="accent1">
                <a:shade val="80000"/>
                <a:hueOff val="0"/>
                <a:satOff val="0"/>
                <a:lumOff val="0"/>
                <a:alphaOff val="0"/>
              </a:schemeClr>
            </a:fillRef>
            <a:effectRef idx="0">
              <a:schemeClr val="accent1">
                <a:shade val="80000"/>
                <a:hueOff val="0"/>
                <a:satOff val="0"/>
                <a:lumOff val="0"/>
                <a:alphaOff val="0"/>
              </a:schemeClr>
            </a:effectRef>
            <a:fontRef idx="minor">
              <a:schemeClr val="lt1">
                <a:hueOff val="0"/>
                <a:satOff val="0"/>
                <a:lumOff val="0"/>
                <a:alphaOff val="0"/>
              </a:schemeClr>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Microsoft YaHei" panose="020B0503020204020204" pitchFamily="34" charset="-122"/>
                  <a:ea typeface="Microsoft YaHei" panose="020B0503020204020204" pitchFamily="34" charset="-122"/>
                </a:rPr>
                <a:t>按照贝尔宾团队理论，一支结构合理的团队应该有九种角色，</a:t>
              </a:r>
              <a:endParaRPr lang="en-US" altLang="zh-CN" sz="2000" b="1" kern="1200" dirty="0">
                <a:latin typeface="Microsoft YaHei" panose="020B0503020204020204" pitchFamily="34" charset="-122"/>
                <a:ea typeface="Microsoft YaHei" panose="020B0503020204020204" pitchFamily="34" charset="-122"/>
              </a:endParaRPr>
            </a:p>
            <a:p>
              <a:pPr marL="0" lvl="0" indent="0" algn="ctr" defTabSz="889000">
                <a:lnSpc>
                  <a:spcPct val="90000"/>
                </a:lnSpc>
                <a:spcBef>
                  <a:spcPct val="0"/>
                </a:spcBef>
                <a:spcAft>
                  <a:spcPct val="35000"/>
                </a:spcAft>
                <a:buNone/>
              </a:pPr>
              <a:r>
                <a:rPr lang="zh-CN" altLang="en-US" sz="2000" b="1" kern="1200" dirty="0">
                  <a:latin typeface="Microsoft YaHei" panose="020B0503020204020204" pitchFamily="34" charset="-122"/>
                  <a:ea typeface="Microsoft YaHei" panose="020B0503020204020204" pitchFamily="34" charset="-122"/>
                </a:rPr>
                <a:t>分别负责行动导向、人际导向和谋略导向</a:t>
              </a:r>
              <a:endParaRPr lang="zh-CN" altLang="en-US" sz="2000" b="1" kern="1200" dirty="0"/>
            </a:p>
          </p:txBody>
        </p:sp>
        <p:sp>
          <p:nvSpPr>
            <p:cNvPr id="17" name="矩形 16">
              <a:extLst>
                <a:ext uri="{FF2B5EF4-FFF2-40B4-BE49-F238E27FC236}">
                  <a16:creationId xmlns:a16="http://schemas.microsoft.com/office/drawing/2014/main" id="{74A330EB-C23C-73E0-7209-B9DC5D15D541}"/>
                </a:ext>
              </a:extLst>
            </p:cNvPr>
            <p:cNvSpPr/>
            <p:nvPr/>
          </p:nvSpPr>
          <p:spPr>
            <a:xfrm>
              <a:off x="322521" y="6500553"/>
              <a:ext cx="11546957" cy="379306"/>
            </a:xfrm>
            <a:prstGeom prst="rect">
              <a:avLst/>
            </a:prstGeom>
          </p:spPr>
          <p:style>
            <a:lnRef idx="0">
              <a:schemeClr val="accent1">
                <a:hueOff val="0"/>
                <a:satOff val="0"/>
                <a:lumOff val="0"/>
                <a:alphaOff val="0"/>
              </a:schemeClr>
            </a:lnRef>
            <a:fillRef idx="1">
              <a:schemeClr val="accent1">
                <a:shade val="80000"/>
                <a:hueOff val="0"/>
                <a:satOff val="0"/>
                <a:lumOff val="0"/>
                <a:alphaOff val="0"/>
              </a:schemeClr>
            </a:fillRef>
            <a:effectRef idx="0">
              <a:schemeClr val="accent1">
                <a:shade val="80000"/>
                <a:hueOff val="0"/>
                <a:satOff val="0"/>
                <a:lumOff val="0"/>
                <a:alphaOff val="0"/>
              </a:schemeClr>
            </a:effectRef>
            <a:fontRef idx="minor">
              <a:schemeClr val="lt1">
                <a:hueOff val="0"/>
                <a:satOff val="0"/>
                <a:lumOff val="0"/>
                <a:alphaOff val="0"/>
              </a:schemeClr>
            </a:fontRef>
          </p:style>
          <p:txBody>
            <a:bodyPr/>
            <a:lstStyle/>
            <a:p>
              <a:endParaRPr lang="zh-CN" altLang="en-US"/>
            </a:p>
          </p:txBody>
        </p:sp>
        <p:grpSp>
          <p:nvGrpSpPr>
            <p:cNvPr id="24" name="组合 23">
              <a:extLst>
                <a:ext uri="{FF2B5EF4-FFF2-40B4-BE49-F238E27FC236}">
                  <a16:creationId xmlns:a16="http://schemas.microsoft.com/office/drawing/2014/main" id="{F6795BE5-FDFF-4F90-F6AF-0DD2CD19287A}"/>
                </a:ext>
              </a:extLst>
            </p:cNvPr>
            <p:cNvGrpSpPr/>
            <p:nvPr/>
          </p:nvGrpSpPr>
          <p:grpSpPr>
            <a:xfrm>
              <a:off x="316170" y="4473313"/>
              <a:ext cx="11546957" cy="2027240"/>
              <a:chOff x="316170" y="4473313"/>
              <a:chExt cx="11546957" cy="3413760"/>
            </a:xfrm>
          </p:grpSpPr>
          <p:grpSp>
            <p:nvGrpSpPr>
              <p:cNvPr id="22" name="组合 21">
                <a:extLst>
                  <a:ext uri="{FF2B5EF4-FFF2-40B4-BE49-F238E27FC236}">
                    <a16:creationId xmlns:a16="http://schemas.microsoft.com/office/drawing/2014/main" id="{FD020412-DCE3-F0F9-320D-975859B2ED99}"/>
                  </a:ext>
                </a:extLst>
              </p:cNvPr>
              <p:cNvGrpSpPr/>
              <p:nvPr/>
            </p:nvGrpSpPr>
            <p:grpSpPr>
              <a:xfrm>
                <a:off x="317579" y="4473313"/>
                <a:ext cx="11545548" cy="1625600"/>
                <a:chOff x="317579" y="4473313"/>
                <a:chExt cx="6413409" cy="3413760"/>
              </a:xfrm>
            </p:grpSpPr>
            <p:sp>
              <p:nvSpPr>
                <p:cNvPr id="8" name="任意形状 7">
                  <a:extLst>
                    <a:ext uri="{FF2B5EF4-FFF2-40B4-BE49-F238E27FC236}">
                      <a16:creationId xmlns:a16="http://schemas.microsoft.com/office/drawing/2014/main" id="{D6CF7B42-8C4A-4512-6C45-7B96ABE20733}"/>
                    </a:ext>
                  </a:extLst>
                </p:cNvPr>
                <p:cNvSpPr/>
                <p:nvPr/>
              </p:nvSpPr>
              <p:spPr>
                <a:xfrm>
                  <a:off x="317579" y="4473313"/>
                  <a:ext cx="1282681" cy="3413760"/>
                </a:xfrm>
                <a:custGeom>
                  <a:avLst/>
                  <a:gdLst>
                    <a:gd name="connsiteX0" fmla="*/ 0 w 1282681"/>
                    <a:gd name="connsiteY0" fmla="*/ 0 h 3413760"/>
                    <a:gd name="connsiteX1" fmla="*/ 1282681 w 1282681"/>
                    <a:gd name="connsiteY1" fmla="*/ 0 h 3413760"/>
                    <a:gd name="connsiteX2" fmla="*/ 1282681 w 1282681"/>
                    <a:gd name="connsiteY2" fmla="*/ 3413760 h 3413760"/>
                    <a:gd name="connsiteX3" fmla="*/ 0 w 1282681"/>
                    <a:gd name="connsiteY3" fmla="*/ 3413760 h 3413760"/>
                    <a:gd name="connsiteX4" fmla="*/ 0 w 1282681"/>
                    <a:gd name="connsiteY4" fmla="*/ 0 h 341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681" h="3413760">
                      <a:moveTo>
                        <a:pt x="0" y="0"/>
                      </a:moveTo>
                      <a:lnTo>
                        <a:pt x="1282681" y="0"/>
                      </a:lnTo>
                      <a:lnTo>
                        <a:pt x="1282681" y="3413760"/>
                      </a:lnTo>
                      <a:lnTo>
                        <a:pt x="0" y="341376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Microsoft YaHei" panose="020B0503020204020204" pitchFamily="34" charset="-122"/>
                      <a:ea typeface="Microsoft YaHei" panose="020B0503020204020204" pitchFamily="34" charset="-122"/>
                    </a:rPr>
                    <a:t>完成者</a:t>
                  </a:r>
                  <a:endParaRPr lang="en-US" altLang="zh-CN" sz="2000" b="1" kern="1200" dirty="0">
                    <a:latin typeface="Microsoft YaHei" panose="020B0503020204020204" pitchFamily="34" charset="-122"/>
                    <a:ea typeface="Microsoft YaHei" panose="020B0503020204020204" pitchFamily="34" charset="-122"/>
                  </a:endParaRPr>
                </a:p>
                <a:p>
                  <a:pPr marL="0" lvl="0" indent="0" algn="ctr" defTabSz="889000">
                    <a:lnSpc>
                      <a:spcPct val="90000"/>
                    </a:lnSpc>
                    <a:spcBef>
                      <a:spcPct val="0"/>
                    </a:spcBef>
                    <a:spcAft>
                      <a:spcPct val="35000"/>
                    </a:spcAft>
                    <a:buNone/>
                  </a:pPr>
                  <a:r>
                    <a:rPr lang="zh-CN" altLang="en-US" b="1" kern="1200" dirty="0">
                      <a:latin typeface="Microsoft YaHei" panose="020B0503020204020204" pitchFamily="34" charset="-122"/>
                      <a:ea typeface="Microsoft YaHei" panose="020B0503020204020204" pitchFamily="34" charset="-122"/>
                    </a:rPr>
                    <a:t>（</a:t>
                  </a:r>
                  <a:r>
                    <a:rPr lang="en" altLang="zh-CN" b="1" kern="1200" dirty="0" err="1">
                      <a:latin typeface="Microsoft YaHei" panose="020B0503020204020204" pitchFamily="34" charset="-122"/>
                      <a:ea typeface="Microsoft YaHei" panose="020B0503020204020204" pitchFamily="34" charset="-122"/>
                    </a:rPr>
                    <a:t>CompleterFinisher</a:t>
                  </a:r>
                  <a:r>
                    <a:rPr lang="zh-CN" altLang="en" b="1" kern="1200" dirty="0">
                      <a:latin typeface="Microsoft YaHei" panose="020B0503020204020204" pitchFamily="34" charset="-122"/>
                      <a:ea typeface="Microsoft YaHei" panose="020B0503020204020204" pitchFamily="34" charset="-122"/>
                    </a:rPr>
                    <a:t>，</a:t>
                  </a:r>
                  <a:r>
                    <a:rPr lang="en" altLang="zh-CN" b="1" kern="1200" dirty="0">
                      <a:latin typeface="Microsoft YaHei" panose="020B0503020204020204" pitchFamily="34" charset="-122"/>
                      <a:ea typeface="Microsoft YaHei" panose="020B0503020204020204" pitchFamily="34" charset="-122"/>
                    </a:rPr>
                    <a:t>CF</a:t>
                  </a:r>
                  <a:r>
                    <a:rPr lang="zh-CN" altLang="en" b="1" kern="1200" dirty="0">
                      <a:latin typeface="Microsoft YaHei" panose="020B0503020204020204" pitchFamily="34" charset="-122"/>
                      <a:ea typeface="Microsoft YaHei" panose="020B0503020204020204" pitchFamily="34" charset="-122"/>
                    </a:rPr>
                    <a:t>）</a:t>
                  </a:r>
                  <a:endParaRPr lang="zh-CN" altLang="en-US" b="1" kern="1200" dirty="0"/>
                </a:p>
              </p:txBody>
            </p:sp>
            <p:sp>
              <p:nvSpPr>
                <p:cNvPr id="9" name="任意形状 8">
                  <a:extLst>
                    <a:ext uri="{FF2B5EF4-FFF2-40B4-BE49-F238E27FC236}">
                      <a16:creationId xmlns:a16="http://schemas.microsoft.com/office/drawing/2014/main" id="{31B27BDE-5B76-A019-F7F9-2E4D71C6D78A}"/>
                    </a:ext>
                  </a:extLst>
                </p:cNvPr>
                <p:cNvSpPr/>
                <p:nvPr/>
              </p:nvSpPr>
              <p:spPr>
                <a:xfrm>
                  <a:off x="1600261" y="4473313"/>
                  <a:ext cx="1282681" cy="3413760"/>
                </a:xfrm>
                <a:custGeom>
                  <a:avLst/>
                  <a:gdLst>
                    <a:gd name="connsiteX0" fmla="*/ 0 w 1282681"/>
                    <a:gd name="connsiteY0" fmla="*/ 0 h 3413760"/>
                    <a:gd name="connsiteX1" fmla="*/ 1282681 w 1282681"/>
                    <a:gd name="connsiteY1" fmla="*/ 0 h 3413760"/>
                    <a:gd name="connsiteX2" fmla="*/ 1282681 w 1282681"/>
                    <a:gd name="connsiteY2" fmla="*/ 3413760 h 3413760"/>
                    <a:gd name="connsiteX3" fmla="*/ 0 w 1282681"/>
                    <a:gd name="connsiteY3" fmla="*/ 3413760 h 3413760"/>
                    <a:gd name="connsiteX4" fmla="*/ 0 w 1282681"/>
                    <a:gd name="connsiteY4" fmla="*/ 0 h 341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681" h="3413760">
                      <a:moveTo>
                        <a:pt x="0" y="0"/>
                      </a:moveTo>
                      <a:lnTo>
                        <a:pt x="1282681" y="0"/>
                      </a:lnTo>
                      <a:lnTo>
                        <a:pt x="1282681" y="3413760"/>
                      </a:lnTo>
                      <a:lnTo>
                        <a:pt x="0" y="341376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Microsoft YaHei" panose="020B0503020204020204" pitchFamily="34" charset="-122"/>
                      <a:ea typeface="Microsoft YaHei" panose="020B0503020204020204" pitchFamily="34" charset="-122"/>
                    </a:rPr>
                    <a:t>执行者</a:t>
                  </a:r>
                  <a:endParaRPr lang="en-US" altLang="zh-CN" sz="2000" b="1" kern="1200" dirty="0">
                    <a:latin typeface="Microsoft YaHei" panose="020B0503020204020204" pitchFamily="34" charset="-122"/>
                    <a:ea typeface="Microsoft YaHei" panose="020B0503020204020204" pitchFamily="34" charset="-122"/>
                  </a:endParaRPr>
                </a:p>
                <a:p>
                  <a:pPr algn="ctr" defTabSz="889000">
                    <a:lnSpc>
                      <a:spcPct val="90000"/>
                    </a:lnSpc>
                    <a:spcBef>
                      <a:spcPct val="0"/>
                    </a:spcBef>
                    <a:spcAft>
                      <a:spcPct val="35000"/>
                    </a:spcAft>
                  </a:pPr>
                  <a:r>
                    <a:rPr lang="zh-CN" altLang="en-US" b="1" dirty="0">
                      <a:latin typeface="Microsoft YaHei" panose="020B0503020204020204" pitchFamily="34" charset="-122"/>
                      <a:ea typeface="Microsoft YaHei" panose="020B0503020204020204" pitchFamily="34" charset="-122"/>
                    </a:rPr>
                    <a:t>（</a:t>
                  </a:r>
                  <a:r>
                    <a:rPr lang="en" altLang="zh-CN" b="1" dirty="0">
                      <a:latin typeface="Microsoft YaHei" panose="020B0503020204020204" pitchFamily="34" charset="-122"/>
                      <a:ea typeface="Microsoft YaHei" panose="020B0503020204020204" pitchFamily="34" charset="-122"/>
                    </a:rPr>
                    <a:t>Implementer</a:t>
                  </a:r>
                  <a:r>
                    <a:rPr lang="zh-CN" altLang="en" b="1" dirty="0">
                      <a:latin typeface="Microsoft YaHei" panose="020B0503020204020204" pitchFamily="34" charset="-122"/>
                      <a:ea typeface="Microsoft YaHei" panose="020B0503020204020204" pitchFamily="34" charset="-122"/>
                    </a:rPr>
                    <a:t>，</a:t>
                  </a:r>
                  <a:r>
                    <a:rPr lang="en" altLang="zh-CN" b="1" dirty="0">
                      <a:latin typeface="Microsoft YaHei" panose="020B0503020204020204" pitchFamily="34" charset="-122"/>
                      <a:ea typeface="Microsoft YaHei" panose="020B0503020204020204" pitchFamily="34" charset="-122"/>
                    </a:rPr>
                    <a:t>IMP</a:t>
                  </a:r>
                  <a:r>
                    <a:rPr lang="zh-CN" altLang="en" b="1" dirty="0">
                      <a:latin typeface="Microsoft YaHei" panose="020B0503020204020204" pitchFamily="34" charset="-122"/>
                      <a:ea typeface="Microsoft YaHei" panose="020B0503020204020204" pitchFamily="34" charset="-122"/>
                    </a:rPr>
                    <a:t>）</a:t>
                  </a:r>
                  <a:endParaRPr lang="zh-CN" altLang="en-US" b="1" dirty="0">
                    <a:latin typeface="Microsoft YaHei" panose="020B0503020204020204" pitchFamily="34" charset="-122"/>
                    <a:ea typeface="Microsoft YaHei" panose="020B0503020204020204" pitchFamily="34" charset="-122"/>
                  </a:endParaRPr>
                </a:p>
              </p:txBody>
            </p:sp>
            <p:sp>
              <p:nvSpPr>
                <p:cNvPr id="10" name="任意形状 9">
                  <a:extLst>
                    <a:ext uri="{FF2B5EF4-FFF2-40B4-BE49-F238E27FC236}">
                      <a16:creationId xmlns:a16="http://schemas.microsoft.com/office/drawing/2014/main" id="{C9799AF5-3621-27DA-A22D-D293901F2D2A}"/>
                    </a:ext>
                  </a:extLst>
                </p:cNvPr>
                <p:cNvSpPr/>
                <p:nvPr/>
              </p:nvSpPr>
              <p:spPr>
                <a:xfrm>
                  <a:off x="2882943" y="4473313"/>
                  <a:ext cx="1282681" cy="3413760"/>
                </a:xfrm>
                <a:custGeom>
                  <a:avLst/>
                  <a:gdLst>
                    <a:gd name="connsiteX0" fmla="*/ 0 w 1282681"/>
                    <a:gd name="connsiteY0" fmla="*/ 0 h 3413760"/>
                    <a:gd name="connsiteX1" fmla="*/ 1282681 w 1282681"/>
                    <a:gd name="connsiteY1" fmla="*/ 0 h 3413760"/>
                    <a:gd name="connsiteX2" fmla="*/ 1282681 w 1282681"/>
                    <a:gd name="connsiteY2" fmla="*/ 3413760 h 3413760"/>
                    <a:gd name="connsiteX3" fmla="*/ 0 w 1282681"/>
                    <a:gd name="connsiteY3" fmla="*/ 3413760 h 3413760"/>
                    <a:gd name="connsiteX4" fmla="*/ 0 w 1282681"/>
                    <a:gd name="connsiteY4" fmla="*/ 0 h 341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681" h="3413760">
                      <a:moveTo>
                        <a:pt x="0" y="0"/>
                      </a:moveTo>
                      <a:lnTo>
                        <a:pt x="1282681" y="0"/>
                      </a:lnTo>
                      <a:lnTo>
                        <a:pt x="1282681" y="3413760"/>
                      </a:lnTo>
                      <a:lnTo>
                        <a:pt x="0" y="341376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Microsoft YaHei" panose="020B0503020204020204" pitchFamily="34" charset="-122"/>
                      <a:ea typeface="Microsoft YaHei" panose="020B0503020204020204" pitchFamily="34" charset="-122"/>
                    </a:rPr>
                    <a:t>鞭策者</a:t>
                  </a:r>
                  <a:endParaRPr lang="en-US" altLang="zh-CN" sz="2000" b="1" kern="1200" dirty="0">
                    <a:latin typeface="Microsoft YaHei" panose="020B0503020204020204" pitchFamily="34" charset="-122"/>
                    <a:ea typeface="Microsoft YaHei" panose="020B0503020204020204" pitchFamily="34" charset="-122"/>
                  </a:endParaRPr>
                </a:p>
                <a:p>
                  <a:pPr algn="ctr" defTabSz="889000">
                    <a:lnSpc>
                      <a:spcPct val="90000"/>
                    </a:lnSpc>
                    <a:spcBef>
                      <a:spcPct val="0"/>
                    </a:spcBef>
                    <a:spcAft>
                      <a:spcPct val="35000"/>
                    </a:spcAft>
                  </a:pPr>
                  <a:r>
                    <a:rPr lang="zh-CN" altLang="en-US" b="1" dirty="0">
                      <a:latin typeface="Microsoft YaHei" panose="020B0503020204020204" pitchFamily="34" charset="-122"/>
                      <a:ea typeface="Microsoft YaHei" panose="020B0503020204020204" pitchFamily="34" charset="-122"/>
                    </a:rPr>
                    <a:t>（</a:t>
                  </a:r>
                  <a:r>
                    <a:rPr lang="en" altLang="zh-CN" b="1" dirty="0">
                      <a:latin typeface="Microsoft YaHei" panose="020B0503020204020204" pitchFamily="34" charset="-122"/>
                      <a:ea typeface="Microsoft YaHei" panose="020B0503020204020204" pitchFamily="34" charset="-122"/>
                    </a:rPr>
                    <a:t>Shaper</a:t>
                  </a:r>
                  <a:r>
                    <a:rPr lang="zh-CN" altLang="en" b="1" dirty="0">
                      <a:latin typeface="Microsoft YaHei" panose="020B0503020204020204" pitchFamily="34" charset="-122"/>
                      <a:ea typeface="Microsoft YaHei" panose="020B0503020204020204" pitchFamily="34" charset="-122"/>
                    </a:rPr>
                    <a:t>，</a:t>
                  </a:r>
                  <a:r>
                    <a:rPr lang="en" altLang="zh-CN" b="1" dirty="0">
                      <a:latin typeface="Microsoft YaHei" panose="020B0503020204020204" pitchFamily="34" charset="-122"/>
                      <a:ea typeface="Microsoft YaHei" panose="020B0503020204020204" pitchFamily="34" charset="-122"/>
                    </a:rPr>
                    <a:t>SH</a:t>
                  </a:r>
                  <a:r>
                    <a:rPr lang="zh-CN" altLang="en" b="1" dirty="0">
                      <a:latin typeface="Microsoft YaHei" panose="020B0503020204020204" pitchFamily="34" charset="-122"/>
                      <a:ea typeface="Microsoft YaHei" panose="020B0503020204020204" pitchFamily="34" charset="-122"/>
                    </a:rPr>
                    <a:t>）</a:t>
                  </a:r>
                  <a:endParaRPr lang="zh-CN" altLang="en-US" b="1" dirty="0">
                    <a:latin typeface="Microsoft YaHei" panose="020B0503020204020204" pitchFamily="34" charset="-122"/>
                    <a:ea typeface="Microsoft YaHei" panose="020B0503020204020204" pitchFamily="34" charset="-122"/>
                  </a:endParaRPr>
                </a:p>
              </p:txBody>
            </p:sp>
            <p:sp>
              <p:nvSpPr>
                <p:cNvPr id="11" name="任意形状 10">
                  <a:extLst>
                    <a:ext uri="{FF2B5EF4-FFF2-40B4-BE49-F238E27FC236}">
                      <a16:creationId xmlns:a16="http://schemas.microsoft.com/office/drawing/2014/main" id="{E2FD1DF9-C501-D9FF-834E-39F35FFFB78F}"/>
                    </a:ext>
                  </a:extLst>
                </p:cNvPr>
                <p:cNvSpPr/>
                <p:nvPr/>
              </p:nvSpPr>
              <p:spPr>
                <a:xfrm>
                  <a:off x="4165625" y="4473313"/>
                  <a:ext cx="1282681" cy="3413760"/>
                </a:xfrm>
                <a:custGeom>
                  <a:avLst/>
                  <a:gdLst>
                    <a:gd name="connsiteX0" fmla="*/ 0 w 1282681"/>
                    <a:gd name="connsiteY0" fmla="*/ 0 h 3413760"/>
                    <a:gd name="connsiteX1" fmla="*/ 1282681 w 1282681"/>
                    <a:gd name="connsiteY1" fmla="*/ 0 h 3413760"/>
                    <a:gd name="connsiteX2" fmla="*/ 1282681 w 1282681"/>
                    <a:gd name="connsiteY2" fmla="*/ 3413760 h 3413760"/>
                    <a:gd name="connsiteX3" fmla="*/ 0 w 1282681"/>
                    <a:gd name="connsiteY3" fmla="*/ 3413760 h 3413760"/>
                    <a:gd name="connsiteX4" fmla="*/ 0 w 1282681"/>
                    <a:gd name="connsiteY4" fmla="*/ 0 h 341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681" h="3413760">
                      <a:moveTo>
                        <a:pt x="0" y="0"/>
                      </a:moveTo>
                      <a:lnTo>
                        <a:pt x="1282681" y="0"/>
                      </a:lnTo>
                      <a:lnTo>
                        <a:pt x="1282681" y="3413760"/>
                      </a:lnTo>
                      <a:lnTo>
                        <a:pt x="0" y="341376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Microsoft YaHei" panose="020B0503020204020204" pitchFamily="34" charset="-122"/>
                      <a:ea typeface="Microsoft YaHei" panose="020B0503020204020204" pitchFamily="34" charset="-122"/>
                    </a:rPr>
                    <a:t>协调者</a:t>
                  </a:r>
                  <a:endParaRPr lang="en-US" altLang="zh-CN" sz="2000" b="1" kern="1200" dirty="0">
                    <a:latin typeface="Microsoft YaHei" panose="020B0503020204020204" pitchFamily="34" charset="-122"/>
                    <a:ea typeface="Microsoft YaHei" panose="020B0503020204020204" pitchFamily="34" charset="-122"/>
                  </a:endParaRPr>
                </a:p>
                <a:p>
                  <a:pPr algn="ctr" defTabSz="889000">
                    <a:lnSpc>
                      <a:spcPct val="90000"/>
                    </a:lnSpc>
                    <a:spcBef>
                      <a:spcPct val="0"/>
                    </a:spcBef>
                    <a:spcAft>
                      <a:spcPct val="35000"/>
                    </a:spcAft>
                  </a:pPr>
                  <a:r>
                    <a:rPr lang="zh-CN" altLang="en-US" b="1" dirty="0">
                      <a:latin typeface="Microsoft YaHei" panose="020B0503020204020204" pitchFamily="34" charset="-122"/>
                      <a:ea typeface="Microsoft YaHei" panose="020B0503020204020204" pitchFamily="34" charset="-122"/>
                    </a:rPr>
                    <a:t>（</a:t>
                  </a:r>
                  <a:r>
                    <a:rPr lang="en" altLang="zh-CN" b="1" dirty="0">
                      <a:latin typeface="Microsoft YaHei" panose="020B0503020204020204" pitchFamily="34" charset="-122"/>
                      <a:ea typeface="Microsoft YaHei" panose="020B0503020204020204" pitchFamily="34" charset="-122"/>
                    </a:rPr>
                    <a:t>Coordinator</a:t>
                  </a:r>
                  <a:r>
                    <a:rPr lang="zh-CN" altLang="en" b="1" dirty="0">
                      <a:latin typeface="Microsoft YaHei" panose="020B0503020204020204" pitchFamily="34" charset="-122"/>
                      <a:ea typeface="Microsoft YaHei" panose="020B0503020204020204" pitchFamily="34" charset="-122"/>
                    </a:rPr>
                    <a:t>，</a:t>
                  </a:r>
                  <a:r>
                    <a:rPr lang="en" altLang="zh-CN" b="1" dirty="0">
                      <a:latin typeface="Microsoft YaHei" panose="020B0503020204020204" pitchFamily="34" charset="-122"/>
                      <a:ea typeface="Microsoft YaHei" panose="020B0503020204020204" pitchFamily="34" charset="-122"/>
                    </a:rPr>
                    <a:t>CO</a:t>
                  </a:r>
                  <a:r>
                    <a:rPr lang="zh-CN" altLang="en" b="1" dirty="0">
                      <a:latin typeface="Microsoft YaHei" panose="020B0503020204020204" pitchFamily="34" charset="-122"/>
                      <a:ea typeface="Microsoft YaHei" panose="020B0503020204020204" pitchFamily="34" charset="-122"/>
                    </a:rPr>
                    <a:t>）</a:t>
                  </a:r>
                  <a:endParaRPr lang="zh-CN" altLang="en-US" b="1" dirty="0">
                    <a:latin typeface="Microsoft YaHei" panose="020B0503020204020204" pitchFamily="34" charset="-122"/>
                    <a:ea typeface="Microsoft YaHei" panose="020B0503020204020204" pitchFamily="34" charset="-122"/>
                  </a:endParaRPr>
                </a:p>
              </p:txBody>
            </p:sp>
            <p:sp>
              <p:nvSpPr>
                <p:cNvPr id="12" name="任意形状 11">
                  <a:extLst>
                    <a:ext uri="{FF2B5EF4-FFF2-40B4-BE49-F238E27FC236}">
                      <a16:creationId xmlns:a16="http://schemas.microsoft.com/office/drawing/2014/main" id="{08655D3C-5831-BE9A-283A-CFEA16632083}"/>
                    </a:ext>
                  </a:extLst>
                </p:cNvPr>
                <p:cNvSpPr/>
                <p:nvPr/>
              </p:nvSpPr>
              <p:spPr>
                <a:xfrm>
                  <a:off x="5448307" y="4473313"/>
                  <a:ext cx="1282681" cy="3413760"/>
                </a:xfrm>
                <a:custGeom>
                  <a:avLst/>
                  <a:gdLst>
                    <a:gd name="connsiteX0" fmla="*/ 0 w 1282681"/>
                    <a:gd name="connsiteY0" fmla="*/ 0 h 3413760"/>
                    <a:gd name="connsiteX1" fmla="*/ 1282681 w 1282681"/>
                    <a:gd name="connsiteY1" fmla="*/ 0 h 3413760"/>
                    <a:gd name="connsiteX2" fmla="*/ 1282681 w 1282681"/>
                    <a:gd name="connsiteY2" fmla="*/ 3413760 h 3413760"/>
                    <a:gd name="connsiteX3" fmla="*/ 0 w 1282681"/>
                    <a:gd name="connsiteY3" fmla="*/ 3413760 h 3413760"/>
                    <a:gd name="connsiteX4" fmla="*/ 0 w 1282681"/>
                    <a:gd name="connsiteY4" fmla="*/ 0 h 341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681" h="3413760">
                      <a:moveTo>
                        <a:pt x="0" y="0"/>
                      </a:moveTo>
                      <a:lnTo>
                        <a:pt x="1282681" y="0"/>
                      </a:lnTo>
                      <a:lnTo>
                        <a:pt x="1282681" y="3413760"/>
                      </a:lnTo>
                      <a:lnTo>
                        <a:pt x="0" y="341376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Microsoft YaHei" panose="020B0503020204020204" pitchFamily="34" charset="-122"/>
                      <a:ea typeface="Microsoft YaHei" panose="020B0503020204020204" pitchFamily="34" charset="-122"/>
                    </a:rPr>
                    <a:t>外交家</a:t>
                  </a:r>
                  <a:endParaRPr lang="en-US" altLang="zh-CN" sz="2000" b="1" kern="1200" dirty="0">
                    <a:latin typeface="Microsoft YaHei" panose="020B0503020204020204" pitchFamily="34" charset="-122"/>
                    <a:ea typeface="Microsoft YaHei" panose="020B0503020204020204" pitchFamily="34" charset="-122"/>
                  </a:endParaRPr>
                </a:p>
                <a:p>
                  <a:pPr algn="ctr" defTabSz="889000">
                    <a:lnSpc>
                      <a:spcPct val="90000"/>
                    </a:lnSpc>
                    <a:spcBef>
                      <a:spcPct val="0"/>
                    </a:spcBef>
                    <a:spcAft>
                      <a:spcPct val="35000"/>
                    </a:spcAft>
                  </a:pPr>
                  <a:r>
                    <a:rPr lang="zh-CN" altLang="en-US" b="1" dirty="0">
                      <a:latin typeface="Microsoft YaHei" panose="020B0503020204020204" pitchFamily="34" charset="-122"/>
                      <a:ea typeface="Microsoft YaHei" panose="020B0503020204020204" pitchFamily="34" charset="-122"/>
                    </a:rPr>
                    <a:t>（</a:t>
                  </a:r>
                  <a:r>
                    <a:rPr lang="en" altLang="zh-CN" b="1" dirty="0" err="1">
                      <a:latin typeface="Microsoft YaHei" panose="020B0503020204020204" pitchFamily="34" charset="-122"/>
                      <a:ea typeface="Microsoft YaHei" panose="020B0503020204020204" pitchFamily="34" charset="-122"/>
                    </a:rPr>
                    <a:t>ResourceInvestigator</a:t>
                  </a:r>
                  <a:r>
                    <a:rPr lang="zh-CN" altLang="en" b="1" dirty="0">
                      <a:latin typeface="Microsoft YaHei" panose="020B0503020204020204" pitchFamily="34" charset="-122"/>
                      <a:ea typeface="Microsoft YaHei" panose="020B0503020204020204" pitchFamily="34" charset="-122"/>
                    </a:rPr>
                    <a:t>，</a:t>
                  </a:r>
                  <a:r>
                    <a:rPr lang="en" altLang="zh-CN" b="1" dirty="0">
                      <a:latin typeface="Microsoft YaHei" panose="020B0503020204020204" pitchFamily="34" charset="-122"/>
                      <a:ea typeface="Microsoft YaHei" panose="020B0503020204020204" pitchFamily="34" charset="-122"/>
                    </a:rPr>
                    <a:t>RI</a:t>
                  </a:r>
                  <a:r>
                    <a:rPr lang="zh-CN" altLang="en" b="1" dirty="0">
                      <a:latin typeface="Microsoft YaHei" panose="020B0503020204020204" pitchFamily="34" charset="-122"/>
                      <a:ea typeface="Microsoft YaHei" panose="020B0503020204020204" pitchFamily="34" charset="-122"/>
                    </a:rPr>
                    <a:t>）</a:t>
                  </a:r>
                  <a:endParaRPr lang="zh-CN" altLang="en-US" b="1" dirty="0">
                    <a:latin typeface="Microsoft YaHei" panose="020B0503020204020204" pitchFamily="34" charset="-122"/>
                    <a:ea typeface="Microsoft YaHei" panose="020B0503020204020204" pitchFamily="34" charset="-122"/>
                  </a:endParaRPr>
                </a:p>
              </p:txBody>
            </p:sp>
          </p:grpSp>
          <p:grpSp>
            <p:nvGrpSpPr>
              <p:cNvPr id="23" name="组合 22">
                <a:extLst>
                  <a:ext uri="{FF2B5EF4-FFF2-40B4-BE49-F238E27FC236}">
                    <a16:creationId xmlns:a16="http://schemas.microsoft.com/office/drawing/2014/main" id="{A298D59D-FBD2-DBAC-DEDE-A9F0BB72DE93}"/>
                  </a:ext>
                </a:extLst>
              </p:cNvPr>
              <p:cNvGrpSpPr/>
              <p:nvPr/>
            </p:nvGrpSpPr>
            <p:grpSpPr>
              <a:xfrm>
                <a:off x="316170" y="6098913"/>
                <a:ext cx="11546957" cy="1788160"/>
                <a:chOff x="316170" y="7887073"/>
                <a:chExt cx="5130727" cy="3413760"/>
              </a:xfrm>
            </p:grpSpPr>
            <p:sp>
              <p:nvSpPr>
                <p:cNvPr id="18" name="任意形状 17">
                  <a:extLst>
                    <a:ext uri="{FF2B5EF4-FFF2-40B4-BE49-F238E27FC236}">
                      <a16:creationId xmlns:a16="http://schemas.microsoft.com/office/drawing/2014/main" id="{35497C77-1B22-5884-C63D-6A10F0F64E95}"/>
                    </a:ext>
                  </a:extLst>
                </p:cNvPr>
                <p:cNvSpPr/>
                <p:nvPr/>
              </p:nvSpPr>
              <p:spPr>
                <a:xfrm>
                  <a:off x="316170" y="7887073"/>
                  <a:ext cx="1282681" cy="3413760"/>
                </a:xfrm>
                <a:custGeom>
                  <a:avLst/>
                  <a:gdLst>
                    <a:gd name="connsiteX0" fmla="*/ 0 w 1282681"/>
                    <a:gd name="connsiteY0" fmla="*/ 0 h 3413760"/>
                    <a:gd name="connsiteX1" fmla="*/ 1282681 w 1282681"/>
                    <a:gd name="connsiteY1" fmla="*/ 0 h 3413760"/>
                    <a:gd name="connsiteX2" fmla="*/ 1282681 w 1282681"/>
                    <a:gd name="connsiteY2" fmla="*/ 3413760 h 3413760"/>
                    <a:gd name="connsiteX3" fmla="*/ 0 w 1282681"/>
                    <a:gd name="connsiteY3" fmla="*/ 3413760 h 3413760"/>
                    <a:gd name="connsiteX4" fmla="*/ 0 w 1282681"/>
                    <a:gd name="connsiteY4" fmla="*/ 0 h 341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681" h="3413760">
                      <a:moveTo>
                        <a:pt x="0" y="0"/>
                      </a:moveTo>
                      <a:lnTo>
                        <a:pt x="1282681" y="0"/>
                      </a:lnTo>
                      <a:lnTo>
                        <a:pt x="1282681" y="3413760"/>
                      </a:lnTo>
                      <a:lnTo>
                        <a:pt x="0" y="341376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Microsoft YaHei" panose="020B0503020204020204" pitchFamily="34" charset="-122"/>
                      <a:ea typeface="Microsoft YaHei" panose="020B0503020204020204" pitchFamily="34" charset="-122"/>
                    </a:rPr>
                    <a:t>凝聚者</a:t>
                  </a:r>
                  <a:endParaRPr lang="en-US" altLang="zh-CN" sz="2000" b="1" kern="1200" dirty="0">
                    <a:latin typeface="Microsoft YaHei" panose="020B0503020204020204" pitchFamily="34" charset="-122"/>
                    <a:ea typeface="Microsoft YaHei" panose="020B0503020204020204" pitchFamily="34" charset="-122"/>
                  </a:endParaRPr>
                </a:p>
                <a:p>
                  <a:pPr algn="ctr" defTabSz="889000">
                    <a:lnSpc>
                      <a:spcPct val="90000"/>
                    </a:lnSpc>
                    <a:spcBef>
                      <a:spcPct val="0"/>
                    </a:spcBef>
                    <a:spcAft>
                      <a:spcPct val="35000"/>
                    </a:spcAft>
                  </a:pPr>
                  <a:r>
                    <a:rPr lang="zh-CN" altLang="en-US" b="1" dirty="0">
                      <a:latin typeface="Microsoft YaHei" panose="020B0503020204020204" pitchFamily="34" charset="-122"/>
                      <a:ea typeface="Microsoft YaHei" panose="020B0503020204020204" pitchFamily="34" charset="-122"/>
                    </a:rPr>
                    <a:t>（</a:t>
                  </a:r>
                  <a:r>
                    <a:rPr lang="en" altLang="zh-CN" b="1" dirty="0" err="1">
                      <a:latin typeface="Microsoft YaHei" panose="020B0503020204020204" pitchFamily="34" charset="-122"/>
                      <a:ea typeface="Microsoft YaHei" panose="020B0503020204020204" pitchFamily="34" charset="-122"/>
                    </a:rPr>
                    <a:t>TeamWorker</a:t>
                  </a:r>
                  <a:r>
                    <a:rPr lang="zh-CN" altLang="en" b="1" dirty="0">
                      <a:latin typeface="Microsoft YaHei" panose="020B0503020204020204" pitchFamily="34" charset="-122"/>
                      <a:ea typeface="Microsoft YaHei" panose="020B0503020204020204" pitchFamily="34" charset="-122"/>
                    </a:rPr>
                    <a:t>，</a:t>
                  </a:r>
                  <a:r>
                    <a:rPr lang="en" altLang="zh-CN" b="1" dirty="0">
                      <a:latin typeface="Microsoft YaHei" panose="020B0503020204020204" pitchFamily="34" charset="-122"/>
                      <a:ea typeface="Microsoft YaHei" panose="020B0503020204020204" pitchFamily="34" charset="-122"/>
                    </a:rPr>
                    <a:t>TW</a:t>
                  </a:r>
                  <a:r>
                    <a:rPr lang="zh-CN" altLang="en" b="1" dirty="0">
                      <a:latin typeface="Microsoft YaHei" panose="020B0503020204020204" pitchFamily="34" charset="-122"/>
                      <a:ea typeface="Microsoft YaHei" panose="020B0503020204020204" pitchFamily="34" charset="-122"/>
                    </a:rPr>
                    <a:t>）</a:t>
                  </a:r>
                  <a:endParaRPr lang="zh-CN" altLang="en-US" b="1" dirty="0">
                    <a:latin typeface="Microsoft YaHei" panose="020B0503020204020204" pitchFamily="34" charset="-122"/>
                    <a:ea typeface="Microsoft YaHei" panose="020B0503020204020204" pitchFamily="34" charset="-122"/>
                  </a:endParaRPr>
                </a:p>
              </p:txBody>
            </p:sp>
            <p:sp>
              <p:nvSpPr>
                <p:cNvPr id="19" name="任意形状 18">
                  <a:extLst>
                    <a:ext uri="{FF2B5EF4-FFF2-40B4-BE49-F238E27FC236}">
                      <a16:creationId xmlns:a16="http://schemas.microsoft.com/office/drawing/2014/main" id="{DAA2DBAD-616E-F2F3-6293-3D4F6A0388B3}"/>
                    </a:ext>
                  </a:extLst>
                </p:cNvPr>
                <p:cNvSpPr/>
                <p:nvPr/>
              </p:nvSpPr>
              <p:spPr>
                <a:xfrm>
                  <a:off x="1598852" y="7887073"/>
                  <a:ext cx="1282681" cy="3413760"/>
                </a:xfrm>
                <a:custGeom>
                  <a:avLst/>
                  <a:gdLst>
                    <a:gd name="connsiteX0" fmla="*/ 0 w 1282681"/>
                    <a:gd name="connsiteY0" fmla="*/ 0 h 3413760"/>
                    <a:gd name="connsiteX1" fmla="*/ 1282681 w 1282681"/>
                    <a:gd name="connsiteY1" fmla="*/ 0 h 3413760"/>
                    <a:gd name="connsiteX2" fmla="*/ 1282681 w 1282681"/>
                    <a:gd name="connsiteY2" fmla="*/ 3413760 h 3413760"/>
                    <a:gd name="connsiteX3" fmla="*/ 0 w 1282681"/>
                    <a:gd name="connsiteY3" fmla="*/ 3413760 h 3413760"/>
                    <a:gd name="connsiteX4" fmla="*/ 0 w 1282681"/>
                    <a:gd name="connsiteY4" fmla="*/ 0 h 341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681" h="3413760">
                      <a:moveTo>
                        <a:pt x="0" y="0"/>
                      </a:moveTo>
                      <a:lnTo>
                        <a:pt x="1282681" y="0"/>
                      </a:lnTo>
                      <a:lnTo>
                        <a:pt x="1282681" y="3413760"/>
                      </a:lnTo>
                      <a:lnTo>
                        <a:pt x="0" y="341376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Microsoft YaHei" panose="020B0503020204020204" pitchFamily="34" charset="-122"/>
                      <a:ea typeface="Microsoft YaHei" panose="020B0503020204020204" pitchFamily="34" charset="-122"/>
                    </a:rPr>
                    <a:t>智多星</a:t>
                  </a:r>
                  <a:endParaRPr lang="en-US" altLang="zh-CN" sz="2000" b="1" kern="1200" dirty="0">
                    <a:latin typeface="Microsoft YaHei" panose="020B0503020204020204" pitchFamily="34" charset="-122"/>
                    <a:ea typeface="Microsoft YaHei" panose="020B0503020204020204" pitchFamily="34" charset="-122"/>
                  </a:endParaRPr>
                </a:p>
                <a:p>
                  <a:pPr algn="ctr" defTabSz="889000">
                    <a:lnSpc>
                      <a:spcPct val="90000"/>
                    </a:lnSpc>
                    <a:spcBef>
                      <a:spcPct val="0"/>
                    </a:spcBef>
                    <a:spcAft>
                      <a:spcPct val="35000"/>
                    </a:spcAft>
                  </a:pPr>
                  <a:r>
                    <a:rPr lang="zh-CN" altLang="en-US" b="1" dirty="0">
                      <a:latin typeface="Microsoft YaHei" panose="020B0503020204020204" pitchFamily="34" charset="-122"/>
                      <a:ea typeface="Microsoft YaHei" panose="020B0503020204020204" pitchFamily="34" charset="-122"/>
                    </a:rPr>
                    <a:t>（</a:t>
                  </a:r>
                  <a:r>
                    <a:rPr lang="en" altLang="zh-CN" b="1" dirty="0">
                      <a:latin typeface="Microsoft YaHei" panose="020B0503020204020204" pitchFamily="34" charset="-122"/>
                      <a:ea typeface="Microsoft YaHei" panose="020B0503020204020204" pitchFamily="34" charset="-122"/>
                    </a:rPr>
                    <a:t>Planter</a:t>
                  </a:r>
                  <a:r>
                    <a:rPr lang="zh-CN" altLang="en" b="1" dirty="0">
                      <a:latin typeface="Microsoft YaHei" panose="020B0503020204020204" pitchFamily="34" charset="-122"/>
                      <a:ea typeface="Microsoft YaHei" panose="020B0503020204020204" pitchFamily="34" charset="-122"/>
                    </a:rPr>
                    <a:t>，</a:t>
                  </a:r>
                  <a:r>
                    <a:rPr lang="en" altLang="zh-CN" b="1" dirty="0">
                      <a:latin typeface="Microsoft YaHei" panose="020B0503020204020204" pitchFamily="34" charset="-122"/>
                      <a:ea typeface="Microsoft YaHei" panose="020B0503020204020204" pitchFamily="34" charset="-122"/>
                    </a:rPr>
                    <a:t>PL</a:t>
                  </a:r>
                  <a:r>
                    <a:rPr lang="zh-CN" altLang="en" b="1" dirty="0">
                      <a:latin typeface="Microsoft YaHei" panose="020B0503020204020204" pitchFamily="34" charset="-122"/>
                      <a:ea typeface="Microsoft YaHei" panose="020B0503020204020204" pitchFamily="34" charset="-122"/>
                    </a:rPr>
                    <a:t>）</a:t>
                  </a:r>
                  <a:endParaRPr lang="zh-CN" altLang="en-US" b="1" dirty="0">
                    <a:latin typeface="Microsoft YaHei" panose="020B0503020204020204" pitchFamily="34" charset="-122"/>
                    <a:ea typeface="Microsoft YaHei" panose="020B0503020204020204" pitchFamily="34" charset="-122"/>
                  </a:endParaRPr>
                </a:p>
              </p:txBody>
            </p:sp>
            <p:sp>
              <p:nvSpPr>
                <p:cNvPr id="20" name="任意形状 19">
                  <a:extLst>
                    <a:ext uri="{FF2B5EF4-FFF2-40B4-BE49-F238E27FC236}">
                      <a16:creationId xmlns:a16="http://schemas.microsoft.com/office/drawing/2014/main" id="{B4BE22AC-8434-AAED-49AD-0DF4660BDAAC}"/>
                    </a:ext>
                  </a:extLst>
                </p:cNvPr>
                <p:cNvSpPr/>
                <p:nvPr/>
              </p:nvSpPr>
              <p:spPr>
                <a:xfrm>
                  <a:off x="2881534" y="7887073"/>
                  <a:ext cx="1282681" cy="3413760"/>
                </a:xfrm>
                <a:custGeom>
                  <a:avLst/>
                  <a:gdLst>
                    <a:gd name="connsiteX0" fmla="*/ 0 w 1282681"/>
                    <a:gd name="connsiteY0" fmla="*/ 0 h 3413760"/>
                    <a:gd name="connsiteX1" fmla="*/ 1282681 w 1282681"/>
                    <a:gd name="connsiteY1" fmla="*/ 0 h 3413760"/>
                    <a:gd name="connsiteX2" fmla="*/ 1282681 w 1282681"/>
                    <a:gd name="connsiteY2" fmla="*/ 3413760 h 3413760"/>
                    <a:gd name="connsiteX3" fmla="*/ 0 w 1282681"/>
                    <a:gd name="connsiteY3" fmla="*/ 3413760 h 3413760"/>
                    <a:gd name="connsiteX4" fmla="*/ 0 w 1282681"/>
                    <a:gd name="connsiteY4" fmla="*/ 0 h 341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681" h="3413760">
                      <a:moveTo>
                        <a:pt x="0" y="0"/>
                      </a:moveTo>
                      <a:lnTo>
                        <a:pt x="1282681" y="0"/>
                      </a:lnTo>
                      <a:lnTo>
                        <a:pt x="1282681" y="3413760"/>
                      </a:lnTo>
                      <a:lnTo>
                        <a:pt x="0" y="341376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Microsoft YaHei" panose="020B0503020204020204" pitchFamily="34" charset="-122"/>
                      <a:ea typeface="Microsoft YaHei" panose="020B0503020204020204" pitchFamily="34" charset="-122"/>
                    </a:rPr>
                    <a:t>专业师</a:t>
                  </a:r>
                  <a:endParaRPr lang="en-US" altLang="zh-CN" sz="2000" b="1" kern="1200" dirty="0">
                    <a:latin typeface="Microsoft YaHei" panose="020B0503020204020204" pitchFamily="34" charset="-122"/>
                    <a:ea typeface="Microsoft YaHei" panose="020B0503020204020204" pitchFamily="34" charset="-122"/>
                  </a:endParaRPr>
                </a:p>
                <a:p>
                  <a:pPr algn="ctr" defTabSz="889000">
                    <a:lnSpc>
                      <a:spcPct val="90000"/>
                    </a:lnSpc>
                    <a:spcBef>
                      <a:spcPct val="0"/>
                    </a:spcBef>
                    <a:spcAft>
                      <a:spcPct val="35000"/>
                    </a:spcAft>
                  </a:pPr>
                  <a:r>
                    <a:rPr lang="zh-CN" altLang="en-US" b="1" dirty="0">
                      <a:latin typeface="Microsoft YaHei" panose="020B0503020204020204" pitchFamily="34" charset="-122"/>
                      <a:ea typeface="Microsoft YaHei" panose="020B0503020204020204" pitchFamily="34" charset="-122"/>
                    </a:rPr>
                    <a:t>（</a:t>
                  </a:r>
                  <a:r>
                    <a:rPr lang="en" altLang="zh-CN" b="1" dirty="0">
                      <a:latin typeface="Microsoft YaHei" panose="020B0503020204020204" pitchFamily="34" charset="-122"/>
                      <a:ea typeface="Microsoft YaHei" panose="020B0503020204020204" pitchFamily="34" charset="-122"/>
                    </a:rPr>
                    <a:t>Specialist</a:t>
                  </a:r>
                  <a:r>
                    <a:rPr lang="zh-CN" altLang="en" b="1" dirty="0">
                      <a:latin typeface="Microsoft YaHei" panose="020B0503020204020204" pitchFamily="34" charset="-122"/>
                      <a:ea typeface="Microsoft YaHei" panose="020B0503020204020204" pitchFamily="34" charset="-122"/>
                    </a:rPr>
                    <a:t>，</a:t>
                  </a:r>
                  <a:r>
                    <a:rPr lang="en" altLang="zh-CN" b="1" dirty="0">
                      <a:latin typeface="Microsoft YaHei" panose="020B0503020204020204" pitchFamily="34" charset="-122"/>
                      <a:ea typeface="Microsoft YaHei" panose="020B0503020204020204" pitchFamily="34" charset="-122"/>
                    </a:rPr>
                    <a:t>SP</a:t>
                  </a:r>
                  <a:r>
                    <a:rPr lang="zh-CN" altLang="en" b="1" dirty="0">
                      <a:latin typeface="Microsoft YaHei" panose="020B0503020204020204" pitchFamily="34" charset="-122"/>
                      <a:ea typeface="Microsoft YaHei" panose="020B0503020204020204" pitchFamily="34" charset="-122"/>
                    </a:rPr>
                    <a:t>）</a:t>
                  </a:r>
                  <a:endParaRPr lang="zh-CN" altLang="en-US" b="1" dirty="0">
                    <a:latin typeface="Microsoft YaHei" panose="020B0503020204020204" pitchFamily="34" charset="-122"/>
                    <a:ea typeface="Microsoft YaHei" panose="020B0503020204020204" pitchFamily="34" charset="-122"/>
                  </a:endParaRPr>
                </a:p>
              </p:txBody>
            </p:sp>
            <p:sp>
              <p:nvSpPr>
                <p:cNvPr id="21" name="任意形状 20">
                  <a:extLst>
                    <a:ext uri="{FF2B5EF4-FFF2-40B4-BE49-F238E27FC236}">
                      <a16:creationId xmlns:a16="http://schemas.microsoft.com/office/drawing/2014/main" id="{282C97AE-4FD4-C21E-8555-B225D74323E9}"/>
                    </a:ext>
                  </a:extLst>
                </p:cNvPr>
                <p:cNvSpPr/>
                <p:nvPr/>
              </p:nvSpPr>
              <p:spPr>
                <a:xfrm>
                  <a:off x="4164216" y="7887073"/>
                  <a:ext cx="1282681" cy="3413760"/>
                </a:xfrm>
                <a:custGeom>
                  <a:avLst/>
                  <a:gdLst>
                    <a:gd name="connsiteX0" fmla="*/ 0 w 1282681"/>
                    <a:gd name="connsiteY0" fmla="*/ 0 h 3413760"/>
                    <a:gd name="connsiteX1" fmla="*/ 1282681 w 1282681"/>
                    <a:gd name="connsiteY1" fmla="*/ 0 h 3413760"/>
                    <a:gd name="connsiteX2" fmla="*/ 1282681 w 1282681"/>
                    <a:gd name="connsiteY2" fmla="*/ 3413760 h 3413760"/>
                    <a:gd name="connsiteX3" fmla="*/ 0 w 1282681"/>
                    <a:gd name="connsiteY3" fmla="*/ 3413760 h 3413760"/>
                    <a:gd name="connsiteX4" fmla="*/ 0 w 1282681"/>
                    <a:gd name="connsiteY4" fmla="*/ 0 h 341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681" h="3413760">
                      <a:moveTo>
                        <a:pt x="0" y="0"/>
                      </a:moveTo>
                      <a:lnTo>
                        <a:pt x="1282681" y="0"/>
                      </a:lnTo>
                      <a:lnTo>
                        <a:pt x="1282681" y="3413760"/>
                      </a:lnTo>
                      <a:lnTo>
                        <a:pt x="0" y="341376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Microsoft YaHei" panose="020B0503020204020204" pitchFamily="34" charset="-122"/>
                      <a:ea typeface="Microsoft YaHei" panose="020B0503020204020204" pitchFamily="34" charset="-122"/>
                    </a:rPr>
                    <a:t>审议员</a:t>
                  </a:r>
                  <a:endParaRPr lang="en-US" altLang="zh-CN" sz="2000" b="1" kern="1200" dirty="0">
                    <a:latin typeface="Microsoft YaHei" panose="020B0503020204020204" pitchFamily="34" charset="-122"/>
                    <a:ea typeface="Microsoft YaHei" panose="020B0503020204020204" pitchFamily="34" charset="-122"/>
                  </a:endParaRPr>
                </a:p>
                <a:p>
                  <a:pPr algn="ctr" defTabSz="889000">
                    <a:lnSpc>
                      <a:spcPct val="90000"/>
                    </a:lnSpc>
                    <a:spcBef>
                      <a:spcPct val="0"/>
                    </a:spcBef>
                    <a:spcAft>
                      <a:spcPct val="35000"/>
                    </a:spcAft>
                  </a:pPr>
                  <a:r>
                    <a:rPr lang="zh-CN" altLang="en-US" b="1" dirty="0">
                      <a:latin typeface="Microsoft YaHei" panose="020B0503020204020204" pitchFamily="34" charset="-122"/>
                      <a:ea typeface="Microsoft YaHei" panose="020B0503020204020204" pitchFamily="34" charset="-122"/>
                    </a:rPr>
                    <a:t>（</a:t>
                  </a:r>
                  <a:r>
                    <a:rPr lang="en" altLang="zh-CN" b="1" dirty="0" err="1">
                      <a:latin typeface="Microsoft YaHei" panose="020B0503020204020204" pitchFamily="34" charset="-122"/>
                      <a:ea typeface="Microsoft YaHei" panose="020B0503020204020204" pitchFamily="34" charset="-122"/>
                    </a:rPr>
                    <a:t>MonitorEvaluator</a:t>
                  </a:r>
                  <a:r>
                    <a:rPr lang="zh-CN" altLang="en" b="1" dirty="0">
                      <a:latin typeface="Microsoft YaHei" panose="020B0503020204020204" pitchFamily="34" charset="-122"/>
                      <a:ea typeface="Microsoft YaHei" panose="020B0503020204020204" pitchFamily="34" charset="-122"/>
                    </a:rPr>
                    <a:t>，</a:t>
                  </a:r>
                  <a:r>
                    <a:rPr lang="en" altLang="zh-CN" b="1" dirty="0">
                      <a:latin typeface="Microsoft YaHei" panose="020B0503020204020204" pitchFamily="34" charset="-122"/>
                      <a:ea typeface="Microsoft YaHei" panose="020B0503020204020204" pitchFamily="34" charset="-122"/>
                    </a:rPr>
                    <a:t>ME</a:t>
                  </a:r>
                  <a:r>
                    <a:rPr lang="zh-CN" altLang="en" b="1" dirty="0">
                      <a:latin typeface="Microsoft YaHei" panose="020B0503020204020204" pitchFamily="34" charset="-122"/>
                      <a:ea typeface="Microsoft YaHei" panose="020B0503020204020204" pitchFamily="34" charset="-122"/>
                    </a:rPr>
                    <a:t>）</a:t>
                  </a:r>
                  <a:endParaRPr lang="zh-CN" altLang="en-US" b="1" dirty="0">
                    <a:latin typeface="Microsoft YaHei" panose="020B0503020204020204" pitchFamily="34" charset="-122"/>
                    <a:ea typeface="Microsoft YaHei" panose="020B0503020204020204" pitchFamily="34" charset="-122"/>
                  </a:endParaRPr>
                </a:p>
              </p:txBody>
            </p:sp>
          </p:grpSp>
        </p:grpSp>
      </p:grpSp>
    </p:spTree>
    <p:extLst>
      <p:ext uri="{BB962C8B-B14F-4D97-AF65-F5344CB8AC3E}">
        <p14:creationId xmlns:p14="http://schemas.microsoft.com/office/powerpoint/2010/main" val="6028130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5A74FF-4E5C-B9A8-C3E6-849E552DFA3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77BCCAD-716E-9237-E74E-9135D45195B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3.2.3</a:t>
            </a:r>
            <a:r>
              <a:rPr lang="zh-CN" altLang="en-US" sz="3200" dirty="0">
                <a:solidFill>
                  <a:schemeClr val="tx1"/>
                </a:solidFill>
                <a:latin typeface="Microsoft YaHei" panose="020B0503020204020204" pitchFamily="34" charset="-122"/>
                <a:ea typeface="Microsoft YaHei" panose="020B0503020204020204" pitchFamily="34" charset="-122"/>
              </a:rPr>
              <a:t>创新创业团队成员的招募</a:t>
            </a:r>
          </a:p>
        </p:txBody>
      </p:sp>
      <p:sp>
        <p:nvSpPr>
          <p:cNvPr id="124" name="文本框 123">
            <a:extLst>
              <a:ext uri="{FF2B5EF4-FFF2-40B4-BE49-F238E27FC236}">
                <a16:creationId xmlns:a16="http://schemas.microsoft.com/office/drawing/2014/main" id="{1722BAF7-95B3-8E8C-BFFD-0483D424BDBA}"/>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团队成员的构成</a:t>
            </a:r>
          </a:p>
        </p:txBody>
      </p:sp>
      <p:sp>
        <p:nvSpPr>
          <p:cNvPr id="3" name="object 4">
            <a:extLst>
              <a:ext uri="{FF2B5EF4-FFF2-40B4-BE49-F238E27FC236}">
                <a16:creationId xmlns:a16="http://schemas.microsoft.com/office/drawing/2014/main" id="{73AE53FD-3C63-F1F6-2FAB-105E330A4760}"/>
              </a:ext>
            </a:extLst>
          </p:cNvPr>
          <p:cNvSpPr txBox="1"/>
          <p:nvPr/>
        </p:nvSpPr>
        <p:spPr>
          <a:xfrm>
            <a:off x="8211371" y="1113292"/>
            <a:ext cx="3701229" cy="550149"/>
          </a:xfrm>
          <a:prstGeom prst="wedgeRoundRectCallout">
            <a:avLst>
              <a:gd name="adj1" fmla="val -31813"/>
              <a:gd name="adj2" fmla="val 70194"/>
              <a:gd name="adj3" fmla="val 16667"/>
            </a:avLst>
          </a:prstGeom>
          <a:solidFill>
            <a:schemeClr val="accent3"/>
          </a:solidFill>
        </p:spPr>
        <p:txBody>
          <a:bodyPr vert="horz" wrap="square" lIns="0" tIns="51810" rIns="0" bIns="0" rtlCol="0" anchor="ctr">
            <a:noAutofit/>
          </a:bodyPr>
          <a:lstStyle/>
          <a:p>
            <a:pPr marL="56809" algn="ctr">
              <a:spcBef>
                <a:spcPts val="408"/>
              </a:spcBef>
            </a:pPr>
            <a:r>
              <a:rPr sz="2000" b="1" dirty="0" err="1">
                <a:solidFill>
                  <a:schemeClr val="bg1"/>
                </a:solidFill>
                <a:latin typeface="Microsoft YaHei" panose="020B0503020204020204" pitchFamily="34" charset="-122"/>
                <a:ea typeface="Microsoft YaHei" panose="020B0503020204020204" pitchFamily="34" charset="-122"/>
              </a:rPr>
              <a:t>贝尔宾团队角色理论</a:t>
            </a:r>
            <a:endParaRPr sz="2000" b="1" dirty="0">
              <a:solidFill>
                <a:schemeClr val="bg1"/>
              </a:solidFill>
              <a:latin typeface="Microsoft YaHei" panose="020B0503020204020204" pitchFamily="34" charset="-122"/>
              <a:ea typeface="Microsoft YaHei" panose="020B0503020204020204" pitchFamily="34" charset="-122"/>
            </a:endParaRPr>
          </a:p>
        </p:txBody>
      </p:sp>
      <p:graphicFrame>
        <p:nvGraphicFramePr>
          <p:cNvPr id="5" name="object 5">
            <a:extLst>
              <a:ext uri="{FF2B5EF4-FFF2-40B4-BE49-F238E27FC236}">
                <a16:creationId xmlns:a16="http://schemas.microsoft.com/office/drawing/2014/main" id="{68CA1366-3B25-AC17-BB3E-6E537BB7D9F3}"/>
              </a:ext>
            </a:extLst>
          </p:cNvPr>
          <p:cNvGraphicFramePr>
            <a:graphicFrameLocks noGrp="1"/>
          </p:cNvGraphicFramePr>
          <p:nvPr>
            <p:extLst>
              <p:ext uri="{D42A27DB-BD31-4B8C-83A1-F6EECF244321}">
                <p14:modId xmlns:p14="http://schemas.microsoft.com/office/powerpoint/2010/main" val="2253306394"/>
              </p:ext>
            </p:extLst>
          </p:nvPr>
        </p:nvGraphicFramePr>
        <p:xfrm>
          <a:off x="279400" y="1774965"/>
          <a:ext cx="11633200" cy="4520871"/>
        </p:xfrm>
        <a:graphic>
          <a:graphicData uri="http://schemas.openxmlformats.org/drawingml/2006/table">
            <a:tbl>
              <a:tblPr firstRow="1" bandRow="1">
                <a:tableStyleId>{2D5ABB26-0587-4C30-8999-92F81FD0307C}</a:tableStyleId>
              </a:tblPr>
              <a:tblGrid>
                <a:gridCol w="974887">
                  <a:extLst>
                    <a:ext uri="{9D8B030D-6E8A-4147-A177-3AD203B41FA5}">
                      <a16:colId xmlns:a16="http://schemas.microsoft.com/office/drawing/2014/main" val="20000"/>
                    </a:ext>
                  </a:extLst>
                </a:gridCol>
                <a:gridCol w="828513">
                  <a:extLst>
                    <a:ext uri="{9D8B030D-6E8A-4147-A177-3AD203B41FA5}">
                      <a16:colId xmlns:a16="http://schemas.microsoft.com/office/drawing/2014/main" val="20001"/>
                    </a:ext>
                  </a:extLst>
                </a:gridCol>
                <a:gridCol w="3962400">
                  <a:extLst>
                    <a:ext uri="{9D8B030D-6E8A-4147-A177-3AD203B41FA5}">
                      <a16:colId xmlns:a16="http://schemas.microsoft.com/office/drawing/2014/main" val="20002"/>
                    </a:ext>
                  </a:extLst>
                </a:gridCol>
                <a:gridCol w="5867400">
                  <a:extLst>
                    <a:ext uri="{9D8B030D-6E8A-4147-A177-3AD203B41FA5}">
                      <a16:colId xmlns:a16="http://schemas.microsoft.com/office/drawing/2014/main" val="20003"/>
                    </a:ext>
                  </a:extLst>
                </a:gridCol>
              </a:tblGrid>
              <a:tr h="246663">
                <a:tc>
                  <a:txBody>
                    <a:bodyPr/>
                    <a:lstStyle/>
                    <a:p>
                      <a:pPr marL="0" algn="ctr">
                        <a:lnSpc>
                          <a:spcPct val="100000"/>
                        </a:lnSpc>
                        <a:spcBef>
                          <a:spcPts val="0"/>
                        </a:spcBef>
                      </a:pPr>
                      <a:r>
                        <a:rPr sz="2000" b="1" spc="-25" dirty="0">
                          <a:solidFill>
                            <a:srgbClr val="231F20"/>
                          </a:solidFill>
                          <a:latin typeface="Microsoft YaHei" panose="020B0503020204020204" pitchFamily="34" charset="-122"/>
                          <a:ea typeface="Microsoft YaHei" panose="020B0503020204020204" pitchFamily="34" charset="-122"/>
                          <a:cs typeface="Wawati SC"/>
                        </a:rPr>
                        <a:t>类型</a:t>
                      </a:r>
                      <a:endParaRPr sz="2000" b="1" dirty="0">
                        <a:latin typeface="Microsoft YaHei" panose="020B0503020204020204" pitchFamily="34" charset="-122"/>
                        <a:ea typeface="Microsoft YaHei" panose="020B0503020204020204" pitchFamily="34" charset="-122"/>
                        <a:cs typeface="Wawati SC"/>
                      </a:endParaRPr>
                    </a:p>
                  </a:txBody>
                  <a:tcPr marL="0" marR="0" marT="39994" marB="0" anchor="ctr">
                    <a:lnL w="9525">
                      <a:solidFill>
                        <a:srgbClr val="00AEEF"/>
                      </a:solidFill>
                      <a:prstDash val="solid"/>
                    </a:lnL>
                    <a:lnR w="3175">
                      <a:solidFill>
                        <a:srgbClr val="00AEEF"/>
                      </a:solidFill>
                      <a:prstDash val="solid"/>
                    </a:lnR>
                    <a:lnT w="9525">
                      <a:solidFill>
                        <a:srgbClr val="00AEEF"/>
                      </a:solidFill>
                      <a:prstDash val="solid"/>
                    </a:lnT>
                    <a:lnB w="3175">
                      <a:solidFill>
                        <a:srgbClr val="00AEEF"/>
                      </a:solidFill>
                      <a:prstDash val="solid"/>
                    </a:lnB>
                    <a:solidFill>
                      <a:srgbClr val="C7EAFB"/>
                    </a:solidFill>
                  </a:tcPr>
                </a:tc>
                <a:tc>
                  <a:txBody>
                    <a:bodyPr/>
                    <a:lstStyle/>
                    <a:p>
                      <a:pPr marL="0" algn="ctr">
                        <a:lnSpc>
                          <a:spcPct val="100000"/>
                        </a:lnSpc>
                        <a:spcBef>
                          <a:spcPts val="0"/>
                        </a:spcBef>
                      </a:pPr>
                      <a:r>
                        <a:rPr sz="2000" b="1" spc="-25" dirty="0">
                          <a:solidFill>
                            <a:srgbClr val="231F20"/>
                          </a:solidFill>
                          <a:latin typeface="Microsoft YaHei" panose="020B0503020204020204" pitchFamily="34" charset="-122"/>
                          <a:ea typeface="Microsoft YaHei" panose="020B0503020204020204" pitchFamily="34" charset="-122"/>
                          <a:cs typeface="Wawati SC"/>
                        </a:rPr>
                        <a:t>角色</a:t>
                      </a:r>
                      <a:endParaRPr sz="2000" b="1" dirty="0">
                        <a:latin typeface="Microsoft YaHei" panose="020B0503020204020204" pitchFamily="34" charset="-122"/>
                        <a:ea typeface="Microsoft YaHei" panose="020B0503020204020204" pitchFamily="34" charset="-122"/>
                        <a:cs typeface="Wawati SC"/>
                      </a:endParaRPr>
                    </a:p>
                  </a:txBody>
                  <a:tcPr marL="0" marR="0" marT="39994" marB="0" anchor="ctr">
                    <a:lnL w="3175">
                      <a:solidFill>
                        <a:srgbClr val="00AEEF"/>
                      </a:solidFill>
                      <a:prstDash val="solid"/>
                    </a:lnL>
                    <a:lnR w="3175">
                      <a:solidFill>
                        <a:srgbClr val="00AEEF"/>
                      </a:solidFill>
                      <a:prstDash val="solid"/>
                    </a:lnR>
                    <a:lnT w="9525">
                      <a:solidFill>
                        <a:srgbClr val="00AEEF"/>
                      </a:solidFill>
                      <a:prstDash val="solid"/>
                    </a:lnT>
                    <a:lnB w="3175">
                      <a:solidFill>
                        <a:srgbClr val="00AEEF"/>
                      </a:solidFill>
                      <a:prstDash val="solid"/>
                    </a:lnB>
                    <a:solidFill>
                      <a:srgbClr val="C7EAFB"/>
                    </a:solidFill>
                  </a:tcPr>
                </a:tc>
                <a:tc>
                  <a:txBody>
                    <a:bodyPr/>
                    <a:lstStyle/>
                    <a:p>
                      <a:pPr marL="0" marR="3175" algn="ctr">
                        <a:lnSpc>
                          <a:spcPct val="100000"/>
                        </a:lnSpc>
                        <a:spcBef>
                          <a:spcPts val="0"/>
                        </a:spcBef>
                      </a:pPr>
                      <a:r>
                        <a:rPr sz="2000" b="1" spc="-25" dirty="0">
                          <a:solidFill>
                            <a:srgbClr val="231F20"/>
                          </a:solidFill>
                          <a:latin typeface="Microsoft YaHei" panose="020B0503020204020204" pitchFamily="34" charset="-122"/>
                          <a:ea typeface="Microsoft YaHei" panose="020B0503020204020204" pitchFamily="34" charset="-122"/>
                          <a:cs typeface="Wawati SC"/>
                        </a:rPr>
                        <a:t>优势</a:t>
                      </a:r>
                      <a:endParaRPr sz="2000" b="1" dirty="0">
                        <a:latin typeface="Microsoft YaHei" panose="020B0503020204020204" pitchFamily="34" charset="-122"/>
                        <a:ea typeface="Microsoft YaHei" panose="020B0503020204020204" pitchFamily="34" charset="-122"/>
                        <a:cs typeface="Wawati SC"/>
                      </a:endParaRPr>
                    </a:p>
                  </a:txBody>
                  <a:tcPr marL="0" marR="0" marT="39994" marB="0" anchor="ctr">
                    <a:lnL w="3175">
                      <a:solidFill>
                        <a:srgbClr val="00AEEF"/>
                      </a:solidFill>
                      <a:prstDash val="solid"/>
                    </a:lnL>
                    <a:lnR w="3175">
                      <a:solidFill>
                        <a:srgbClr val="00AEEF"/>
                      </a:solidFill>
                      <a:prstDash val="solid"/>
                    </a:lnR>
                    <a:lnT w="9525">
                      <a:solidFill>
                        <a:srgbClr val="00AEEF"/>
                      </a:solidFill>
                      <a:prstDash val="solid"/>
                    </a:lnT>
                    <a:lnB w="3175">
                      <a:solidFill>
                        <a:srgbClr val="00AEEF"/>
                      </a:solidFill>
                      <a:prstDash val="solid"/>
                    </a:lnB>
                    <a:solidFill>
                      <a:srgbClr val="C7EAFB"/>
                    </a:solidFill>
                  </a:tcPr>
                </a:tc>
                <a:tc>
                  <a:txBody>
                    <a:bodyPr/>
                    <a:lstStyle/>
                    <a:p>
                      <a:pPr marL="0" marR="3175" algn="ctr">
                        <a:lnSpc>
                          <a:spcPct val="100000"/>
                        </a:lnSpc>
                        <a:spcBef>
                          <a:spcPts val="0"/>
                        </a:spcBef>
                      </a:pPr>
                      <a:r>
                        <a:rPr sz="2000" b="1" spc="-25" dirty="0">
                          <a:solidFill>
                            <a:srgbClr val="231F20"/>
                          </a:solidFill>
                          <a:latin typeface="Microsoft YaHei" panose="020B0503020204020204" pitchFamily="34" charset="-122"/>
                          <a:ea typeface="Microsoft YaHei" panose="020B0503020204020204" pitchFamily="34" charset="-122"/>
                          <a:cs typeface="Wawati SC"/>
                        </a:rPr>
                        <a:t>劣势</a:t>
                      </a:r>
                      <a:endParaRPr sz="2000" b="1" dirty="0">
                        <a:latin typeface="Microsoft YaHei" panose="020B0503020204020204" pitchFamily="34" charset="-122"/>
                        <a:ea typeface="Microsoft YaHei" panose="020B0503020204020204" pitchFamily="34" charset="-122"/>
                        <a:cs typeface="Wawati SC"/>
                      </a:endParaRPr>
                    </a:p>
                  </a:txBody>
                  <a:tcPr marL="0" marR="0" marT="39994" marB="0" anchor="ctr">
                    <a:lnL w="3175">
                      <a:solidFill>
                        <a:srgbClr val="00AEEF"/>
                      </a:solidFill>
                      <a:prstDash val="solid"/>
                    </a:lnL>
                    <a:lnR w="9525">
                      <a:solidFill>
                        <a:srgbClr val="00AEEF"/>
                      </a:solidFill>
                      <a:prstDash val="solid"/>
                    </a:lnR>
                    <a:lnT w="9525">
                      <a:solidFill>
                        <a:srgbClr val="00AEEF"/>
                      </a:solidFill>
                      <a:prstDash val="solid"/>
                    </a:lnT>
                    <a:lnB w="3175">
                      <a:solidFill>
                        <a:srgbClr val="00AEEF"/>
                      </a:solidFill>
                      <a:prstDash val="solid"/>
                    </a:lnB>
                    <a:solidFill>
                      <a:srgbClr val="C7EAFB"/>
                    </a:solidFill>
                  </a:tcPr>
                </a:tc>
                <a:extLst>
                  <a:ext uri="{0D108BD9-81ED-4DB2-BD59-A6C34878D82A}">
                    <a16:rowId xmlns:a16="http://schemas.microsoft.com/office/drawing/2014/main" val="10000"/>
                  </a:ext>
                </a:extLst>
              </a:tr>
              <a:tr h="461780">
                <a:tc rowSpan="3">
                  <a:txBody>
                    <a:bodyPr/>
                    <a:lstStyle/>
                    <a:p>
                      <a:pPr marL="0" marR="57150" indent="-28575" algn="ctr">
                        <a:lnSpc>
                          <a:spcPct val="120300"/>
                        </a:lnSpc>
                        <a:spcBef>
                          <a:spcPts val="0"/>
                        </a:spcBef>
                      </a:pPr>
                      <a:r>
                        <a:rPr sz="1800" dirty="0" err="1">
                          <a:solidFill>
                            <a:srgbClr val="231F20"/>
                          </a:solidFill>
                          <a:latin typeface="Microsoft YaHei" panose="020B0503020204020204" pitchFamily="34" charset="-122"/>
                          <a:ea typeface="Microsoft YaHei" panose="020B0503020204020204" pitchFamily="34" charset="-122"/>
                          <a:cs typeface="Wawati SC"/>
                        </a:rPr>
                        <a:t>行动导向</a:t>
                      </a:r>
                      <a:endParaRPr sz="1800" dirty="0">
                        <a:latin typeface="Microsoft YaHei" panose="020B0503020204020204" pitchFamily="34" charset="-122"/>
                        <a:ea typeface="Microsoft YaHei" panose="020B0503020204020204" pitchFamily="34" charset="-122"/>
                        <a:cs typeface="Wawati SC"/>
                      </a:endParaRPr>
                    </a:p>
                  </a:txBody>
                  <a:tcPr marL="0" marR="0" marT="0"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chemeClr val="bg1"/>
                    </a:solidFill>
                  </a:tcPr>
                </a:tc>
                <a:tc>
                  <a:txBody>
                    <a:bodyPr/>
                    <a:lstStyle/>
                    <a:p>
                      <a:pPr marL="0" marR="57785" algn="ctr">
                        <a:lnSpc>
                          <a:spcPct val="100000"/>
                        </a:lnSpc>
                        <a:spcBef>
                          <a:spcPts val="0"/>
                        </a:spcBef>
                      </a:pPr>
                      <a:r>
                        <a:rPr sz="1800" dirty="0" err="1">
                          <a:solidFill>
                            <a:srgbClr val="231F20"/>
                          </a:solidFill>
                          <a:latin typeface="Microsoft YaHei" panose="020B0503020204020204" pitchFamily="34" charset="-122"/>
                          <a:ea typeface="Microsoft YaHei" panose="020B0503020204020204" pitchFamily="34" charset="-122"/>
                          <a:cs typeface="Wawati SC"/>
                        </a:rPr>
                        <a:t>完成者</a:t>
                      </a:r>
                      <a:endParaRPr sz="1800" dirty="0">
                        <a:latin typeface="Microsoft YaHei" panose="020B0503020204020204" pitchFamily="34" charset="-122"/>
                        <a:ea typeface="Microsoft YaHei" panose="020B0503020204020204" pitchFamily="34" charset="-122"/>
                        <a:cs typeface="Wawati SC"/>
                      </a:endParaRPr>
                    </a:p>
                  </a:txBody>
                  <a:tcPr marL="0" marR="0" marT="93621"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chemeClr val="bg1"/>
                    </a:solidFill>
                  </a:tcPr>
                </a:tc>
                <a:tc>
                  <a:txBody>
                    <a:bodyPr/>
                    <a:lstStyle/>
                    <a:p>
                      <a:pPr marL="0" marR="50165" algn="ctr">
                        <a:lnSpc>
                          <a:spcPct val="120300"/>
                        </a:lnSpc>
                        <a:spcBef>
                          <a:spcPts val="0"/>
                        </a:spcBef>
                      </a:pPr>
                      <a:r>
                        <a:rPr sz="1800" spc="-5" dirty="0">
                          <a:solidFill>
                            <a:srgbClr val="231F20"/>
                          </a:solidFill>
                          <a:latin typeface="Microsoft YaHei" panose="020B0503020204020204" pitchFamily="34" charset="-122"/>
                          <a:ea typeface="Microsoft YaHei" panose="020B0503020204020204" pitchFamily="34" charset="-122"/>
                          <a:cs typeface="Wawati SC"/>
                        </a:rPr>
                        <a:t>坚持不懈，注重细节，保证团</a:t>
                      </a:r>
                      <a:r>
                        <a:rPr sz="1800" spc="-10" dirty="0">
                          <a:solidFill>
                            <a:srgbClr val="231F20"/>
                          </a:solidFill>
                          <a:latin typeface="Microsoft YaHei" panose="020B0503020204020204" pitchFamily="34" charset="-122"/>
                          <a:ea typeface="Microsoft YaHei" panose="020B0503020204020204" pitchFamily="34" charset="-122"/>
                          <a:cs typeface="Wawati SC"/>
                        </a:rPr>
                        <a:t>队的严谨和担当</a:t>
                      </a:r>
                      <a:endParaRPr sz="1800">
                        <a:latin typeface="Microsoft YaHei" panose="020B0503020204020204" pitchFamily="34" charset="-122"/>
                        <a:ea typeface="Microsoft YaHei" panose="020B0503020204020204" pitchFamily="34" charset="-122"/>
                        <a:cs typeface="Wawati SC"/>
                      </a:endParaRPr>
                    </a:p>
                  </a:txBody>
                  <a:tcPr marL="0" marR="0" marT="14998"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chemeClr val="bg1"/>
                    </a:solidFill>
                  </a:tcPr>
                </a:tc>
                <a:tc>
                  <a:txBody>
                    <a:bodyPr/>
                    <a:lstStyle/>
                    <a:p>
                      <a:pPr marL="0" marR="50800" algn="ctr">
                        <a:lnSpc>
                          <a:spcPct val="120300"/>
                        </a:lnSpc>
                        <a:spcBef>
                          <a:spcPts val="0"/>
                        </a:spcBef>
                      </a:pPr>
                      <a:r>
                        <a:rPr sz="1800" spc="-5" dirty="0">
                          <a:solidFill>
                            <a:srgbClr val="231F20"/>
                          </a:solidFill>
                          <a:latin typeface="Microsoft YaHei" panose="020B0503020204020204" pitchFamily="34" charset="-122"/>
                          <a:ea typeface="Microsoft YaHei" panose="020B0503020204020204" pitchFamily="34" charset="-122"/>
                          <a:cs typeface="Wawati SC"/>
                        </a:rPr>
                        <a:t>不喜欢委派他人，更喜欢自己</a:t>
                      </a:r>
                      <a:r>
                        <a:rPr sz="1800" spc="-10" dirty="0">
                          <a:solidFill>
                            <a:srgbClr val="231F20"/>
                          </a:solidFill>
                          <a:latin typeface="Microsoft YaHei" panose="020B0503020204020204" pitchFamily="34" charset="-122"/>
                          <a:ea typeface="Microsoft YaHei" panose="020B0503020204020204" pitchFamily="34" charset="-122"/>
                          <a:cs typeface="Wawati SC"/>
                        </a:rPr>
                        <a:t>完成所有任务</a:t>
                      </a:r>
                      <a:endParaRPr sz="1800">
                        <a:latin typeface="Microsoft YaHei" panose="020B0503020204020204" pitchFamily="34" charset="-122"/>
                        <a:ea typeface="Microsoft YaHei" panose="020B0503020204020204" pitchFamily="34" charset="-122"/>
                        <a:cs typeface="Wawati SC"/>
                      </a:endParaRPr>
                    </a:p>
                  </a:txBody>
                  <a:tcPr marL="0" marR="0" marT="14998"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chemeClr val="bg1"/>
                    </a:solidFill>
                  </a:tcPr>
                </a:tc>
                <a:extLst>
                  <a:ext uri="{0D108BD9-81ED-4DB2-BD59-A6C34878D82A}">
                    <a16:rowId xmlns:a16="http://schemas.microsoft.com/office/drawing/2014/main" val="10001"/>
                  </a:ext>
                </a:extLst>
              </a:tr>
              <a:tr h="461780">
                <a:tc vMerge="1">
                  <a:txBody>
                    <a:bodyPr/>
                    <a:lstStyle/>
                    <a:p>
                      <a:endParaRPr/>
                    </a:p>
                  </a:txBody>
                  <a:tcPr marL="0" marR="0" marT="0" marB="0">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marL="0" marR="26034" algn="ctr">
                        <a:lnSpc>
                          <a:spcPct val="100000"/>
                        </a:lnSpc>
                        <a:spcBef>
                          <a:spcPts val="0"/>
                        </a:spcBef>
                      </a:pPr>
                      <a:r>
                        <a:rPr sz="1800" dirty="0" err="1">
                          <a:solidFill>
                            <a:srgbClr val="231F20"/>
                          </a:solidFill>
                          <a:latin typeface="Microsoft YaHei" panose="020B0503020204020204" pitchFamily="34" charset="-122"/>
                          <a:ea typeface="Microsoft YaHei" panose="020B0503020204020204" pitchFamily="34" charset="-122"/>
                          <a:cs typeface="Wawati SC"/>
                        </a:rPr>
                        <a:t>执行者</a:t>
                      </a:r>
                      <a:endParaRPr sz="1800" dirty="0">
                        <a:latin typeface="Microsoft YaHei" panose="020B0503020204020204" pitchFamily="34" charset="-122"/>
                        <a:ea typeface="Microsoft YaHei" panose="020B0503020204020204" pitchFamily="34" charset="-122"/>
                        <a:cs typeface="Wawati SC"/>
                      </a:endParaRPr>
                    </a:p>
                  </a:txBody>
                  <a:tcPr marL="0" marR="0" marT="58627"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chemeClr val="bg1"/>
                    </a:solidFill>
                  </a:tcPr>
                </a:tc>
                <a:tc>
                  <a:txBody>
                    <a:bodyPr/>
                    <a:lstStyle/>
                    <a:p>
                      <a:pPr marL="0" algn="ctr">
                        <a:lnSpc>
                          <a:spcPct val="120300"/>
                        </a:lnSpc>
                        <a:spcBef>
                          <a:spcPts val="0"/>
                        </a:spcBef>
                      </a:pPr>
                      <a:r>
                        <a:rPr sz="1800" spc="-5" dirty="0" err="1">
                          <a:solidFill>
                            <a:srgbClr val="231F20"/>
                          </a:solidFill>
                          <a:latin typeface="Microsoft YaHei" panose="020B0503020204020204" pitchFamily="34" charset="-122"/>
                          <a:ea typeface="Microsoft YaHei" panose="020B0503020204020204" pitchFamily="34" charset="-122"/>
                          <a:cs typeface="Wawati SC"/>
                        </a:rPr>
                        <a:t>实用主义者，有强烈的自我控</a:t>
                      </a:r>
                      <a:r>
                        <a:rPr sz="1800" spc="50" dirty="0" err="1">
                          <a:solidFill>
                            <a:srgbClr val="231F20"/>
                          </a:solidFill>
                          <a:latin typeface="Microsoft YaHei" panose="020B0503020204020204" pitchFamily="34" charset="-122"/>
                          <a:ea typeface="Microsoft YaHei" panose="020B0503020204020204" pitchFamily="34" charset="-122"/>
                          <a:cs typeface="Wawati SC"/>
                        </a:rPr>
                        <a:t>制力及纪律意识</a:t>
                      </a:r>
                      <a:endParaRPr sz="1800" dirty="0">
                        <a:latin typeface="Microsoft YaHei" panose="020B0503020204020204" pitchFamily="34" charset="-122"/>
                        <a:ea typeface="Microsoft YaHei" panose="020B0503020204020204" pitchFamily="34" charset="-122"/>
                        <a:cs typeface="Wawati SC"/>
                      </a:endParaRPr>
                    </a:p>
                  </a:txBody>
                  <a:tcPr marL="0" marR="0" marT="14998"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chemeClr val="bg1"/>
                    </a:solidFill>
                  </a:tcPr>
                </a:tc>
                <a:tc>
                  <a:txBody>
                    <a:bodyPr/>
                    <a:lstStyle/>
                    <a:p>
                      <a:pPr marL="0" marR="51435" algn="ctr">
                        <a:lnSpc>
                          <a:spcPct val="120300"/>
                        </a:lnSpc>
                        <a:spcBef>
                          <a:spcPts val="0"/>
                        </a:spcBef>
                      </a:pPr>
                      <a:r>
                        <a:rPr sz="1800" spc="-5" dirty="0">
                          <a:solidFill>
                            <a:srgbClr val="231F20"/>
                          </a:solidFill>
                          <a:latin typeface="Microsoft YaHei" panose="020B0503020204020204" pitchFamily="34" charset="-122"/>
                          <a:ea typeface="Microsoft YaHei" panose="020B0503020204020204" pitchFamily="34" charset="-122"/>
                          <a:cs typeface="Wawati SC"/>
                        </a:rPr>
                        <a:t>或许会因缺乏主动性而显得一</a:t>
                      </a:r>
                      <a:r>
                        <a:rPr sz="1800" spc="-20" dirty="0">
                          <a:solidFill>
                            <a:srgbClr val="231F20"/>
                          </a:solidFill>
                          <a:latin typeface="Microsoft YaHei" panose="020B0503020204020204" pitchFamily="34" charset="-122"/>
                          <a:ea typeface="Microsoft YaHei" panose="020B0503020204020204" pitchFamily="34" charset="-122"/>
                          <a:cs typeface="Wawati SC"/>
                        </a:rPr>
                        <a:t>板一眼</a:t>
                      </a:r>
                      <a:endParaRPr sz="1800" dirty="0">
                        <a:latin typeface="Microsoft YaHei" panose="020B0503020204020204" pitchFamily="34" charset="-122"/>
                        <a:ea typeface="Microsoft YaHei" panose="020B0503020204020204" pitchFamily="34" charset="-122"/>
                        <a:cs typeface="Wawati SC"/>
                      </a:endParaRPr>
                    </a:p>
                  </a:txBody>
                  <a:tcPr marL="0" marR="0" marT="73625"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chemeClr val="bg1"/>
                    </a:solidFill>
                  </a:tcPr>
                </a:tc>
                <a:extLst>
                  <a:ext uri="{0D108BD9-81ED-4DB2-BD59-A6C34878D82A}">
                    <a16:rowId xmlns:a16="http://schemas.microsoft.com/office/drawing/2014/main" val="10002"/>
                  </a:ext>
                </a:extLst>
              </a:tr>
              <a:tr h="503721">
                <a:tc vMerge="1">
                  <a:txBody>
                    <a:bodyPr/>
                    <a:lstStyle/>
                    <a:p>
                      <a:endParaRPr/>
                    </a:p>
                  </a:txBody>
                  <a:tcPr marL="0" marR="0" marT="0" marB="0">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marL="0" marR="54610" algn="ctr">
                        <a:lnSpc>
                          <a:spcPct val="100000"/>
                        </a:lnSpc>
                        <a:spcBef>
                          <a:spcPts val="0"/>
                        </a:spcBef>
                      </a:pPr>
                      <a:r>
                        <a:rPr sz="1800" dirty="0" err="1">
                          <a:solidFill>
                            <a:srgbClr val="231F20"/>
                          </a:solidFill>
                          <a:latin typeface="Microsoft YaHei" panose="020B0503020204020204" pitchFamily="34" charset="-122"/>
                          <a:ea typeface="Microsoft YaHei" panose="020B0503020204020204" pitchFamily="34" charset="-122"/>
                          <a:cs typeface="Wawati SC"/>
                        </a:rPr>
                        <a:t>鞭策者</a:t>
                      </a:r>
                      <a:endParaRPr sz="1800" dirty="0">
                        <a:latin typeface="Microsoft YaHei" panose="020B0503020204020204" pitchFamily="34" charset="-122"/>
                        <a:ea typeface="Microsoft YaHei" panose="020B0503020204020204" pitchFamily="34" charset="-122"/>
                        <a:cs typeface="Wawati SC"/>
                      </a:endParaRPr>
                    </a:p>
                  </a:txBody>
                  <a:tcPr marL="0" marR="0" marT="58627"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chemeClr val="bg1"/>
                    </a:solidFill>
                  </a:tcPr>
                </a:tc>
                <a:tc>
                  <a:txBody>
                    <a:bodyPr/>
                    <a:lstStyle/>
                    <a:p>
                      <a:pPr marL="0" marR="49530" algn="ctr">
                        <a:lnSpc>
                          <a:spcPct val="120300"/>
                        </a:lnSpc>
                        <a:spcBef>
                          <a:spcPts val="0"/>
                        </a:spcBef>
                      </a:pPr>
                      <a:r>
                        <a:rPr sz="1800" spc="-15" dirty="0" err="1">
                          <a:solidFill>
                            <a:srgbClr val="231F20"/>
                          </a:solidFill>
                          <a:latin typeface="Microsoft YaHei" panose="020B0503020204020204" pitchFamily="34" charset="-122"/>
                          <a:ea typeface="Microsoft YaHei" panose="020B0503020204020204" pitchFamily="34" charset="-122"/>
                          <a:cs typeface="Wawati SC"/>
                        </a:rPr>
                        <a:t>有进取心，性格外向，有强大</a:t>
                      </a:r>
                      <a:r>
                        <a:rPr sz="1800" spc="-10" dirty="0" err="1">
                          <a:solidFill>
                            <a:srgbClr val="231F20"/>
                          </a:solidFill>
                          <a:latin typeface="Microsoft YaHei" panose="020B0503020204020204" pitchFamily="34" charset="-122"/>
                          <a:ea typeface="Microsoft YaHei" panose="020B0503020204020204" pitchFamily="34" charset="-122"/>
                          <a:cs typeface="Wawati SC"/>
                        </a:rPr>
                        <a:t>的驱动力</a:t>
                      </a:r>
                      <a:endParaRPr sz="1800" dirty="0">
                        <a:latin typeface="Microsoft YaHei" panose="020B0503020204020204" pitchFamily="34" charset="-122"/>
                        <a:ea typeface="Microsoft YaHei" panose="020B0503020204020204" pitchFamily="34" charset="-122"/>
                        <a:cs typeface="Wawati SC"/>
                      </a:endParaRPr>
                    </a:p>
                  </a:txBody>
                  <a:tcPr marL="0" marR="0" marT="14543"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chemeClr val="bg1"/>
                    </a:solidFill>
                  </a:tcPr>
                </a:tc>
                <a:tc>
                  <a:txBody>
                    <a:bodyPr/>
                    <a:lstStyle/>
                    <a:p>
                      <a:pPr marL="0" algn="ctr">
                        <a:lnSpc>
                          <a:spcPct val="120300"/>
                        </a:lnSpc>
                        <a:spcBef>
                          <a:spcPts val="0"/>
                        </a:spcBef>
                      </a:pPr>
                      <a:r>
                        <a:rPr sz="1800" spc="50" dirty="0">
                          <a:solidFill>
                            <a:srgbClr val="231F20"/>
                          </a:solidFill>
                          <a:latin typeface="Microsoft YaHei" panose="020B0503020204020204" pitchFamily="34" charset="-122"/>
                          <a:ea typeface="Microsoft YaHei" panose="020B0503020204020204" pitchFamily="34" charset="-122"/>
                          <a:cs typeface="Wawati SC"/>
                        </a:rPr>
                        <a:t>对人际关系不敏感，好争辩，</a:t>
                      </a:r>
                      <a:r>
                        <a:rPr sz="1800" spc="-5" dirty="0">
                          <a:solidFill>
                            <a:srgbClr val="231F20"/>
                          </a:solidFill>
                          <a:latin typeface="Microsoft YaHei" panose="020B0503020204020204" pitchFamily="34" charset="-122"/>
                          <a:ea typeface="Microsoft YaHei" panose="020B0503020204020204" pitchFamily="34" charset="-122"/>
                          <a:cs typeface="Wawati SC"/>
                        </a:rPr>
                        <a:t>可能缺少对人际交往的理解</a:t>
                      </a:r>
                      <a:endParaRPr sz="1800" dirty="0">
                        <a:latin typeface="Microsoft YaHei" panose="020B0503020204020204" pitchFamily="34" charset="-122"/>
                        <a:ea typeface="Microsoft YaHei" panose="020B0503020204020204" pitchFamily="34" charset="-122"/>
                        <a:cs typeface="Wawati SC"/>
                      </a:endParaRPr>
                    </a:p>
                  </a:txBody>
                  <a:tcPr marL="0" marR="0" marT="73625"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chemeClr val="bg1"/>
                    </a:solidFill>
                  </a:tcPr>
                </a:tc>
                <a:extLst>
                  <a:ext uri="{0D108BD9-81ED-4DB2-BD59-A6C34878D82A}">
                    <a16:rowId xmlns:a16="http://schemas.microsoft.com/office/drawing/2014/main" val="10003"/>
                  </a:ext>
                </a:extLst>
              </a:tr>
              <a:tr h="225958">
                <a:tc rowSpan="3">
                  <a:txBody>
                    <a:bodyPr/>
                    <a:lstStyle/>
                    <a:p>
                      <a:pPr marL="0" marR="635" indent="28575" algn="ctr">
                        <a:lnSpc>
                          <a:spcPct val="120300"/>
                        </a:lnSpc>
                        <a:spcBef>
                          <a:spcPts val="0"/>
                        </a:spcBef>
                      </a:pPr>
                      <a:r>
                        <a:rPr sz="1800" dirty="0" err="1">
                          <a:solidFill>
                            <a:srgbClr val="231F20"/>
                          </a:solidFill>
                          <a:latin typeface="Microsoft YaHei" panose="020B0503020204020204" pitchFamily="34" charset="-122"/>
                          <a:ea typeface="Microsoft YaHei" panose="020B0503020204020204" pitchFamily="34" charset="-122"/>
                          <a:cs typeface="Wawati SC"/>
                        </a:rPr>
                        <a:t>人际导向</a:t>
                      </a:r>
                      <a:endParaRPr sz="1800" dirty="0">
                        <a:latin typeface="Microsoft YaHei" panose="020B0503020204020204" pitchFamily="34" charset="-122"/>
                        <a:ea typeface="Microsoft YaHei" panose="020B0503020204020204" pitchFamily="34" charset="-122"/>
                        <a:cs typeface="Wawati SC"/>
                      </a:endParaRPr>
                    </a:p>
                  </a:txBody>
                  <a:tcPr marL="0" marR="0" marT="0" marB="0" anchor="ctr">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chemeClr val="bg1"/>
                    </a:solidFill>
                  </a:tcPr>
                </a:tc>
                <a:tc>
                  <a:txBody>
                    <a:bodyPr/>
                    <a:lstStyle/>
                    <a:p>
                      <a:pPr marL="0" marR="48260" algn="ctr">
                        <a:lnSpc>
                          <a:spcPct val="100000"/>
                        </a:lnSpc>
                        <a:spcBef>
                          <a:spcPts val="0"/>
                        </a:spcBef>
                      </a:pPr>
                      <a:r>
                        <a:rPr sz="1800" dirty="0" err="1">
                          <a:solidFill>
                            <a:srgbClr val="231F20"/>
                          </a:solidFill>
                          <a:latin typeface="Microsoft YaHei" panose="020B0503020204020204" pitchFamily="34" charset="-122"/>
                          <a:ea typeface="Microsoft YaHei" panose="020B0503020204020204" pitchFamily="34" charset="-122"/>
                          <a:cs typeface="Wawati SC"/>
                        </a:rPr>
                        <a:t>协调者</a:t>
                      </a:r>
                      <a:endParaRPr sz="1800" dirty="0">
                        <a:latin typeface="Microsoft YaHei" panose="020B0503020204020204" pitchFamily="34" charset="-122"/>
                        <a:ea typeface="Microsoft YaHei" panose="020B0503020204020204" pitchFamily="34" charset="-122"/>
                        <a:cs typeface="Wawati SC"/>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chemeClr val="bg1"/>
                    </a:solidFill>
                  </a:tcPr>
                </a:tc>
                <a:tc>
                  <a:txBody>
                    <a:bodyPr/>
                    <a:lstStyle/>
                    <a:p>
                      <a:pPr marL="0" marR="40005" algn="ctr">
                        <a:lnSpc>
                          <a:spcPct val="120300"/>
                        </a:lnSpc>
                        <a:spcBef>
                          <a:spcPts val="0"/>
                        </a:spcBef>
                      </a:pPr>
                      <a:r>
                        <a:rPr sz="1800" spc="-5" dirty="0" err="1">
                          <a:solidFill>
                            <a:srgbClr val="231F20"/>
                          </a:solidFill>
                          <a:latin typeface="Microsoft YaHei" panose="020B0503020204020204" pitchFamily="34" charset="-122"/>
                          <a:ea typeface="Microsoft YaHei" panose="020B0503020204020204" pitchFamily="34" charset="-122"/>
                          <a:cs typeface="Wawati SC"/>
                        </a:rPr>
                        <a:t>成熟、自信、值得信赖</a:t>
                      </a:r>
                      <a:endParaRPr sz="1800" dirty="0">
                        <a:latin typeface="Microsoft YaHei" panose="020B0503020204020204" pitchFamily="34" charset="-122"/>
                        <a:ea typeface="Microsoft YaHei" panose="020B0503020204020204" pitchFamily="34" charset="-122"/>
                        <a:cs typeface="Wawati SC"/>
                      </a:endParaRPr>
                    </a:p>
                  </a:txBody>
                  <a:tcPr marL="0" marR="0" marT="14543"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chemeClr val="bg1"/>
                    </a:solidFill>
                  </a:tcPr>
                </a:tc>
                <a:tc>
                  <a:txBody>
                    <a:bodyPr/>
                    <a:lstStyle/>
                    <a:p>
                      <a:pPr marL="0" marR="50800" algn="ctr">
                        <a:lnSpc>
                          <a:spcPct val="120300"/>
                        </a:lnSpc>
                        <a:spcBef>
                          <a:spcPts val="0"/>
                        </a:spcBef>
                      </a:pPr>
                      <a:r>
                        <a:rPr sz="1800" spc="-5" dirty="0" err="1">
                          <a:solidFill>
                            <a:srgbClr val="231F20"/>
                          </a:solidFill>
                          <a:latin typeface="Microsoft YaHei" panose="020B0503020204020204" pitchFamily="34" charset="-122"/>
                          <a:ea typeface="Microsoft YaHei" panose="020B0503020204020204" pitchFamily="34" charset="-122"/>
                          <a:cs typeface="Wawati SC"/>
                        </a:rPr>
                        <a:t>或被视为玩弄手段，可能会推</a:t>
                      </a:r>
                      <a:r>
                        <a:rPr sz="1800" spc="-10" dirty="0" err="1">
                          <a:solidFill>
                            <a:srgbClr val="231F20"/>
                          </a:solidFill>
                          <a:latin typeface="Microsoft YaHei" panose="020B0503020204020204" pitchFamily="34" charset="-122"/>
                          <a:ea typeface="Microsoft YaHei" panose="020B0503020204020204" pitchFamily="34" charset="-122"/>
                          <a:cs typeface="Wawati SC"/>
                        </a:rPr>
                        <a:t>卸个人责任</a:t>
                      </a:r>
                      <a:endParaRPr sz="1800" dirty="0">
                        <a:latin typeface="Microsoft YaHei" panose="020B0503020204020204" pitchFamily="34" charset="-122"/>
                        <a:ea typeface="Microsoft YaHei" panose="020B0503020204020204" pitchFamily="34" charset="-122"/>
                        <a:cs typeface="Wawati SC"/>
                      </a:endParaRPr>
                    </a:p>
                  </a:txBody>
                  <a:tcPr marL="0" marR="0" marT="0"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chemeClr val="bg1"/>
                    </a:solidFill>
                  </a:tcPr>
                </a:tc>
                <a:extLst>
                  <a:ext uri="{0D108BD9-81ED-4DB2-BD59-A6C34878D82A}">
                    <a16:rowId xmlns:a16="http://schemas.microsoft.com/office/drawing/2014/main" val="10004"/>
                  </a:ext>
                </a:extLst>
              </a:tr>
              <a:tr h="392494">
                <a:tc vMerge="1">
                  <a:txBody>
                    <a:bodyPr/>
                    <a:lstStyle/>
                    <a:p>
                      <a:endParaRPr/>
                    </a:p>
                  </a:txBody>
                  <a:tcPr marL="0" marR="0" marT="0" marB="0">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marL="0" marR="70485" algn="ctr">
                        <a:lnSpc>
                          <a:spcPct val="100000"/>
                        </a:lnSpc>
                        <a:spcBef>
                          <a:spcPts val="0"/>
                        </a:spcBef>
                      </a:pPr>
                      <a:r>
                        <a:rPr sz="1800" dirty="0" err="1">
                          <a:solidFill>
                            <a:srgbClr val="231F20"/>
                          </a:solidFill>
                          <a:latin typeface="Microsoft YaHei" panose="020B0503020204020204" pitchFamily="34" charset="-122"/>
                          <a:ea typeface="Microsoft YaHei" panose="020B0503020204020204" pitchFamily="34" charset="-122"/>
                          <a:cs typeface="Wawati SC"/>
                        </a:rPr>
                        <a:t>外交家</a:t>
                      </a:r>
                      <a:endParaRPr sz="1800" dirty="0">
                        <a:latin typeface="Microsoft YaHei" panose="020B0503020204020204" pitchFamily="34" charset="-122"/>
                        <a:ea typeface="Microsoft YaHei" panose="020B0503020204020204" pitchFamily="34" charset="-122"/>
                        <a:cs typeface="Wawati SC"/>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chemeClr val="bg1"/>
                    </a:solidFill>
                  </a:tcPr>
                </a:tc>
                <a:tc>
                  <a:txBody>
                    <a:bodyPr/>
                    <a:lstStyle/>
                    <a:p>
                      <a:pPr marL="0" algn="ctr">
                        <a:lnSpc>
                          <a:spcPct val="120300"/>
                        </a:lnSpc>
                        <a:spcBef>
                          <a:spcPts val="0"/>
                        </a:spcBef>
                      </a:pPr>
                      <a:r>
                        <a:rPr sz="1800" spc="15" dirty="0" err="1">
                          <a:solidFill>
                            <a:srgbClr val="231F20"/>
                          </a:solidFill>
                          <a:latin typeface="Microsoft YaHei" panose="020B0503020204020204" pitchFamily="34" charset="-122"/>
                          <a:ea typeface="Microsoft YaHei" panose="020B0503020204020204" pitchFamily="34" charset="-122"/>
                          <a:cs typeface="Wawati SC"/>
                        </a:rPr>
                        <a:t>热情、行动力强、外向</a:t>
                      </a:r>
                      <a:endParaRPr sz="1800" dirty="0">
                        <a:latin typeface="Microsoft YaHei" panose="020B0503020204020204" pitchFamily="34" charset="-122"/>
                        <a:ea typeface="Microsoft YaHei" panose="020B0503020204020204" pitchFamily="34" charset="-122"/>
                        <a:cs typeface="Wawati SC"/>
                      </a:endParaRPr>
                    </a:p>
                  </a:txBody>
                  <a:tcPr marL="0" marR="0" marT="24087"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chemeClr val="bg1"/>
                    </a:solidFill>
                  </a:tcPr>
                </a:tc>
                <a:tc>
                  <a:txBody>
                    <a:bodyPr/>
                    <a:lstStyle/>
                    <a:p>
                      <a:pPr marL="0" marR="50800" algn="ctr">
                        <a:lnSpc>
                          <a:spcPct val="120300"/>
                        </a:lnSpc>
                        <a:spcBef>
                          <a:spcPts val="0"/>
                        </a:spcBef>
                      </a:pPr>
                      <a:r>
                        <a:rPr sz="1800" spc="-5" dirty="0" err="1">
                          <a:solidFill>
                            <a:srgbClr val="231F20"/>
                          </a:solidFill>
                          <a:latin typeface="Microsoft YaHei" panose="020B0503020204020204" pitchFamily="34" charset="-122"/>
                          <a:ea typeface="Microsoft YaHei" panose="020B0503020204020204" pitchFamily="34" charset="-122"/>
                          <a:cs typeface="Wawati SC"/>
                        </a:rPr>
                        <a:t>没有他人的持续激励，热情就</a:t>
                      </a:r>
                      <a:r>
                        <a:rPr sz="1800" spc="-10" dirty="0" err="1">
                          <a:solidFill>
                            <a:srgbClr val="231F20"/>
                          </a:solidFill>
                          <a:latin typeface="Microsoft YaHei" panose="020B0503020204020204" pitchFamily="34" charset="-122"/>
                          <a:ea typeface="Microsoft YaHei" panose="020B0503020204020204" pitchFamily="34" charset="-122"/>
                          <a:cs typeface="Wawati SC"/>
                        </a:rPr>
                        <a:t>会很快消退</a:t>
                      </a:r>
                      <a:endParaRPr sz="1800" dirty="0">
                        <a:latin typeface="Microsoft YaHei" panose="020B0503020204020204" pitchFamily="34" charset="-122"/>
                        <a:ea typeface="Microsoft YaHei" panose="020B0503020204020204" pitchFamily="34" charset="-122"/>
                        <a:cs typeface="Wawati SC"/>
                      </a:endParaRPr>
                    </a:p>
                  </a:txBody>
                  <a:tcPr marL="0" marR="0" marT="47720"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chemeClr val="bg1"/>
                    </a:solidFill>
                  </a:tcPr>
                </a:tc>
                <a:extLst>
                  <a:ext uri="{0D108BD9-81ED-4DB2-BD59-A6C34878D82A}">
                    <a16:rowId xmlns:a16="http://schemas.microsoft.com/office/drawing/2014/main" val="10005"/>
                  </a:ext>
                </a:extLst>
              </a:tr>
              <a:tr h="225633">
                <a:tc vMerge="1">
                  <a:txBody>
                    <a:bodyPr/>
                    <a:lstStyle/>
                    <a:p>
                      <a:endParaRPr/>
                    </a:p>
                  </a:txBody>
                  <a:tcPr marL="0" marR="0" marT="0" marB="0">
                    <a:lnL w="952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tcPr>
                </a:tc>
                <a:tc>
                  <a:txBody>
                    <a:bodyPr/>
                    <a:lstStyle/>
                    <a:p>
                      <a:pPr marL="0" marR="39370" algn="ctr">
                        <a:lnSpc>
                          <a:spcPct val="100000"/>
                        </a:lnSpc>
                        <a:spcBef>
                          <a:spcPts val="0"/>
                        </a:spcBef>
                      </a:pPr>
                      <a:r>
                        <a:rPr sz="1800" dirty="0" err="1">
                          <a:solidFill>
                            <a:srgbClr val="231F20"/>
                          </a:solidFill>
                          <a:latin typeface="Microsoft YaHei" panose="020B0503020204020204" pitchFamily="34" charset="-122"/>
                          <a:ea typeface="Microsoft YaHei" panose="020B0503020204020204" pitchFamily="34" charset="-122"/>
                          <a:cs typeface="Wawati SC"/>
                        </a:rPr>
                        <a:t>凝聚者</a:t>
                      </a:r>
                      <a:endParaRPr sz="1800" dirty="0">
                        <a:latin typeface="Microsoft YaHei" panose="020B0503020204020204" pitchFamily="34" charset="-122"/>
                        <a:ea typeface="Microsoft YaHei" panose="020B0503020204020204" pitchFamily="34" charset="-122"/>
                        <a:cs typeface="Wawati SC"/>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chemeClr val="bg1"/>
                    </a:solidFill>
                  </a:tcPr>
                </a:tc>
                <a:tc>
                  <a:txBody>
                    <a:bodyPr/>
                    <a:lstStyle/>
                    <a:p>
                      <a:pPr marL="0" marR="50800" algn="ctr">
                        <a:lnSpc>
                          <a:spcPct val="120300"/>
                        </a:lnSpc>
                        <a:spcBef>
                          <a:spcPts val="0"/>
                        </a:spcBef>
                      </a:pPr>
                      <a:r>
                        <a:rPr sz="1800" spc="-5" dirty="0" err="1">
                          <a:solidFill>
                            <a:srgbClr val="231F20"/>
                          </a:solidFill>
                          <a:latin typeface="Microsoft YaHei" panose="020B0503020204020204" pitchFamily="34" charset="-122"/>
                          <a:ea typeface="Microsoft YaHei" panose="020B0503020204020204" pitchFamily="34" charset="-122"/>
                          <a:cs typeface="Wawati SC"/>
                        </a:rPr>
                        <a:t>性格温和、善于倾听、观察力强</a:t>
                      </a:r>
                      <a:endParaRPr sz="1800" dirty="0">
                        <a:latin typeface="Microsoft YaHei" panose="020B0503020204020204" pitchFamily="34" charset="-122"/>
                        <a:ea typeface="Microsoft YaHei" panose="020B0503020204020204" pitchFamily="34" charset="-122"/>
                        <a:cs typeface="Wawati SC"/>
                      </a:endParaRPr>
                    </a:p>
                  </a:txBody>
                  <a:tcPr marL="0" marR="0" marT="14089"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chemeClr val="bg1"/>
                    </a:solidFill>
                  </a:tcPr>
                </a:tc>
                <a:tc>
                  <a:txBody>
                    <a:bodyPr/>
                    <a:lstStyle/>
                    <a:p>
                      <a:pPr marL="0" marR="3175" algn="ctr">
                        <a:lnSpc>
                          <a:spcPct val="100000"/>
                        </a:lnSpc>
                        <a:spcBef>
                          <a:spcPts val="0"/>
                        </a:spcBef>
                      </a:pPr>
                      <a:r>
                        <a:rPr sz="1800" spc="-5" dirty="0" err="1">
                          <a:solidFill>
                            <a:srgbClr val="231F20"/>
                          </a:solidFill>
                          <a:latin typeface="Microsoft YaHei" panose="020B0503020204020204" pitchFamily="34" charset="-122"/>
                          <a:ea typeface="Microsoft YaHei" panose="020B0503020204020204" pitchFamily="34" charset="-122"/>
                          <a:cs typeface="Wawati SC"/>
                        </a:rPr>
                        <a:t>面对危机时往往优柔寡断</a:t>
                      </a:r>
                      <a:endParaRPr sz="1800" dirty="0">
                        <a:latin typeface="Microsoft YaHei" panose="020B0503020204020204" pitchFamily="34" charset="-122"/>
                        <a:ea typeface="Microsoft YaHei" panose="020B0503020204020204" pitchFamily="34" charset="-122"/>
                        <a:cs typeface="Wawati SC"/>
                      </a:endParaRPr>
                    </a:p>
                  </a:txBody>
                  <a:tcPr marL="0" marR="0" marT="0"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chemeClr val="bg1"/>
                    </a:solidFill>
                  </a:tcPr>
                </a:tc>
                <a:extLst>
                  <a:ext uri="{0D108BD9-81ED-4DB2-BD59-A6C34878D82A}">
                    <a16:rowId xmlns:a16="http://schemas.microsoft.com/office/drawing/2014/main" val="10006"/>
                  </a:ext>
                </a:extLst>
              </a:tr>
              <a:tr h="225633">
                <a:tc rowSpan="3">
                  <a:txBody>
                    <a:bodyPr/>
                    <a:lstStyle/>
                    <a:p>
                      <a:pPr marL="0" marR="86360" algn="ctr">
                        <a:lnSpc>
                          <a:spcPct val="120300"/>
                        </a:lnSpc>
                        <a:spcBef>
                          <a:spcPts val="0"/>
                        </a:spcBef>
                      </a:pPr>
                      <a:r>
                        <a:rPr lang="zh-CN" altLang="en-US" sz="1800" dirty="0">
                          <a:solidFill>
                            <a:srgbClr val="231F20"/>
                          </a:solidFill>
                          <a:latin typeface="Microsoft YaHei" panose="020B0503020204020204" pitchFamily="34" charset="-122"/>
                          <a:ea typeface="Microsoft YaHei" panose="020B0503020204020204" pitchFamily="34" charset="-122"/>
                          <a:cs typeface="Wawati SC"/>
                        </a:rPr>
                        <a:t>谋</a:t>
                      </a:r>
                      <a:r>
                        <a:rPr sz="1800" dirty="0" err="1">
                          <a:solidFill>
                            <a:srgbClr val="231F20"/>
                          </a:solidFill>
                          <a:latin typeface="Microsoft YaHei" panose="020B0503020204020204" pitchFamily="34" charset="-122"/>
                          <a:ea typeface="Microsoft YaHei" panose="020B0503020204020204" pitchFamily="34" charset="-122"/>
                          <a:cs typeface="Wawati SC"/>
                        </a:rPr>
                        <a:t>略导向</a:t>
                      </a:r>
                      <a:endParaRPr sz="1800" dirty="0">
                        <a:latin typeface="Microsoft YaHei" panose="020B0503020204020204" pitchFamily="34" charset="-122"/>
                        <a:ea typeface="Microsoft YaHei" panose="020B0503020204020204" pitchFamily="34" charset="-122"/>
                        <a:cs typeface="Wawati SC"/>
                      </a:endParaRPr>
                    </a:p>
                  </a:txBody>
                  <a:tcPr marL="0" marR="0" marT="0" marB="0" anchor="ctr">
                    <a:lnL w="9525">
                      <a:solidFill>
                        <a:srgbClr val="00AEEF"/>
                      </a:solidFill>
                      <a:prstDash val="solid"/>
                    </a:lnL>
                    <a:lnR w="3175">
                      <a:solidFill>
                        <a:srgbClr val="00AEEF"/>
                      </a:solidFill>
                      <a:prstDash val="solid"/>
                    </a:lnR>
                    <a:lnT w="3175">
                      <a:solidFill>
                        <a:srgbClr val="00AEEF"/>
                      </a:solidFill>
                      <a:prstDash val="solid"/>
                    </a:lnT>
                    <a:lnB w="9525">
                      <a:solidFill>
                        <a:srgbClr val="00AEEF"/>
                      </a:solidFill>
                      <a:prstDash val="solid"/>
                    </a:lnB>
                    <a:solidFill>
                      <a:schemeClr val="bg1"/>
                    </a:solidFill>
                  </a:tcPr>
                </a:tc>
                <a:tc>
                  <a:txBody>
                    <a:bodyPr/>
                    <a:lstStyle/>
                    <a:p>
                      <a:pPr marL="0" marR="61594" algn="ctr">
                        <a:lnSpc>
                          <a:spcPct val="100000"/>
                        </a:lnSpc>
                        <a:spcBef>
                          <a:spcPts val="0"/>
                        </a:spcBef>
                      </a:pPr>
                      <a:r>
                        <a:rPr sz="1800" dirty="0" err="1">
                          <a:solidFill>
                            <a:srgbClr val="231F20"/>
                          </a:solidFill>
                          <a:latin typeface="Microsoft YaHei" panose="020B0503020204020204" pitchFamily="34" charset="-122"/>
                          <a:ea typeface="Microsoft YaHei" panose="020B0503020204020204" pitchFamily="34" charset="-122"/>
                          <a:cs typeface="Wawati SC"/>
                        </a:rPr>
                        <a:t>智多星</a:t>
                      </a:r>
                      <a:endParaRPr sz="1800" dirty="0">
                        <a:latin typeface="Microsoft YaHei" panose="020B0503020204020204" pitchFamily="34" charset="-122"/>
                        <a:ea typeface="Microsoft YaHei" panose="020B0503020204020204" pitchFamily="34" charset="-122"/>
                        <a:cs typeface="Wawati SC"/>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chemeClr val="bg1"/>
                    </a:solidFill>
                  </a:tcPr>
                </a:tc>
                <a:tc>
                  <a:txBody>
                    <a:bodyPr/>
                    <a:lstStyle/>
                    <a:p>
                      <a:pPr marL="0" marR="50165" algn="ctr">
                        <a:lnSpc>
                          <a:spcPct val="120300"/>
                        </a:lnSpc>
                        <a:spcBef>
                          <a:spcPts val="0"/>
                        </a:spcBef>
                      </a:pPr>
                      <a:r>
                        <a:rPr sz="1800" spc="-5" dirty="0" err="1">
                          <a:solidFill>
                            <a:srgbClr val="231F20"/>
                          </a:solidFill>
                          <a:latin typeface="Microsoft YaHei" panose="020B0503020204020204" pitchFamily="34" charset="-122"/>
                          <a:ea typeface="Microsoft YaHei" panose="020B0503020204020204" pitchFamily="34" charset="-122"/>
                          <a:cs typeface="Wawati SC"/>
                        </a:rPr>
                        <a:t>独立、聪明、充满想象力</a:t>
                      </a:r>
                      <a:endParaRPr sz="1800" dirty="0">
                        <a:latin typeface="Microsoft YaHei" panose="020B0503020204020204" pitchFamily="34" charset="-122"/>
                        <a:ea typeface="Microsoft YaHei" panose="020B0503020204020204" pitchFamily="34" charset="-122"/>
                        <a:cs typeface="Wawati SC"/>
                      </a:endParaRPr>
                    </a:p>
                  </a:txBody>
                  <a:tcPr marL="0" marR="0" marT="14089"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chemeClr val="bg1"/>
                    </a:solidFill>
                  </a:tcPr>
                </a:tc>
                <a:tc>
                  <a:txBody>
                    <a:bodyPr/>
                    <a:lstStyle/>
                    <a:p>
                      <a:pPr marL="0" marR="3175" algn="ctr">
                        <a:lnSpc>
                          <a:spcPct val="100000"/>
                        </a:lnSpc>
                        <a:spcBef>
                          <a:spcPts val="0"/>
                        </a:spcBef>
                      </a:pPr>
                      <a:r>
                        <a:rPr sz="1800" spc="-55" dirty="0" err="1">
                          <a:solidFill>
                            <a:srgbClr val="231F20"/>
                          </a:solidFill>
                          <a:latin typeface="Microsoft YaHei" panose="020B0503020204020204" pitchFamily="34" charset="-122"/>
                          <a:ea typeface="Microsoft YaHei" panose="020B0503020204020204" pitchFamily="34" charset="-122"/>
                          <a:cs typeface="Wawati SC"/>
                        </a:rPr>
                        <a:t>可能不善于与气场不和的人交流</a:t>
                      </a:r>
                      <a:endParaRPr sz="1800" dirty="0">
                        <a:latin typeface="Microsoft YaHei" panose="020B0503020204020204" pitchFamily="34" charset="-122"/>
                        <a:ea typeface="Microsoft YaHei" panose="020B0503020204020204" pitchFamily="34" charset="-122"/>
                        <a:cs typeface="Wawati SC"/>
                      </a:endParaRPr>
                    </a:p>
                  </a:txBody>
                  <a:tcPr marL="0" marR="0" marT="0"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chemeClr val="bg1"/>
                    </a:solidFill>
                  </a:tcPr>
                </a:tc>
                <a:extLst>
                  <a:ext uri="{0D108BD9-81ED-4DB2-BD59-A6C34878D82A}">
                    <a16:rowId xmlns:a16="http://schemas.microsoft.com/office/drawing/2014/main" val="10007"/>
                  </a:ext>
                </a:extLst>
              </a:tr>
              <a:tr h="503071">
                <a:tc vMerge="1">
                  <a:txBody>
                    <a:bodyPr/>
                    <a:lstStyle/>
                    <a:p>
                      <a:endParaRPr/>
                    </a:p>
                  </a:txBody>
                  <a:tcPr marL="0" marR="0" marT="0" marB="0">
                    <a:lnL w="9525">
                      <a:solidFill>
                        <a:srgbClr val="00AEEF"/>
                      </a:solidFill>
                      <a:prstDash val="solid"/>
                    </a:lnL>
                    <a:lnR w="3175">
                      <a:solidFill>
                        <a:srgbClr val="00AEEF"/>
                      </a:solidFill>
                      <a:prstDash val="solid"/>
                    </a:lnR>
                    <a:lnT w="3175">
                      <a:solidFill>
                        <a:srgbClr val="00AEEF"/>
                      </a:solidFill>
                      <a:prstDash val="solid"/>
                    </a:lnT>
                    <a:lnB w="9525">
                      <a:solidFill>
                        <a:srgbClr val="00AEEF"/>
                      </a:solidFill>
                      <a:prstDash val="solid"/>
                    </a:lnB>
                  </a:tcPr>
                </a:tc>
                <a:tc>
                  <a:txBody>
                    <a:bodyPr/>
                    <a:lstStyle/>
                    <a:p>
                      <a:pPr marL="0" marR="64769" algn="ctr">
                        <a:lnSpc>
                          <a:spcPct val="100000"/>
                        </a:lnSpc>
                        <a:spcBef>
                          <a:spcPts val="0"/>
                        </a:spcBef>
                      </a:pPr>
                      <a:r>
                        <a:rPr sz="1800" dirty="0" err="1">
                          <a:solidFill>
                            <a:srgbClr val="231F20"/>
                          </a:solidFill>
                          <a:latin typeface="Microsoft YaHei" panose="020B0503020204020204" pitchFamily="34" charset="-122"/>
                          <a:ea typeface="Microsoft YaHei" panose="020B0503020204020204" pitchFamily="34" charset="-122"/>
                          <a:cs typeface="Wawati SC"/>
                        </a:rPr>
                        <a:t>专业师</a:t>
                      </a:r>
                      <a:endParaRPr sz="1800" dirty="0">
                        <a:latin typeface="Microsoft YaHei" panose="020B0503020204020204" pitchFamily="34" charset="-122"/>
                        <a:ea typeface="Microsoft YaHei" panose="020B0503020204020204" pitchFamily="34" charset="-122"/>
                        <a:cs typeface="Wawati SC"/>
                      </a:endParaRPr>
                    </a:p>
                  </a:txBody>
                  <a:tcPr marL="0" marR="0" marT="57718"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chemeClr val="bg1"/>
                    </a:solidFill>
                  </a:tcPr>
                </a:tc>
                <a:tc>
                  <a:txBody>
                    <a:bodyPr/>
                    <a:lstStyle/>
                    <a:p>
                      <a:pPr marL="0" marR="50165" algn="ctr">
                        <a:lnSpc>
                          <a:spcPct val="120300"/>
                        </a:lnSpc>
                        <a:spcBef>
                          <a:spcPts val="0"/>
                        </a:spcBef>
                      </a:pPr>
                      <a:r>
                        <a:rPr sz="1800" spc="-5" dirty="0" err="1">
                          <a:solidFill>
                            <a:srgbClr val="231F20"/>
                          </a:solidFill>
                          <a:latin typeface="Microsoft YaHei" panose="020B0503020204020204" pitchFamily="34" charset="-122"/>
                          <a:ea typeface="Microsoft YaHei" panose="020B0503020204020204" pitchFamily="34" charset="-122"/>
                          <a:cs typeface="Wawati SC"/>
                        </a:rPr>
                        <a:t>专注、专业、偏内向、自我鞭策、甘于奉献</a:t>
                      </a:r>
                      <a:endParaRPr sz="1800" dirty="0">
                        <a:latin typeface="Microsoft YaHei" panose="020B0503020204020204" pitchFamily="34" charset="-122"/>
                        <a:ea typeface="Microsoft YaHei" panose="020B0503020204020204" pitchFamily="34" charset="-122"/>
                        <a:cs typeface="Wawati SC"/>
                      </a:endParaRPr>
                    </a:p>
                  </a:txBody>
                  <a:tcPr marL="0" marR="0" marT="14089" marB="0" anchor="ctr">
                    <a:lnL w="3175">
                      <a:solidFill>
                        <a:srgbClr val="00AEEF"/>
                      </a:solidFill>
                      <a:prstDash val="solid"/>
                    </a:lnL>
                    <a:lnR w="3175">
                      <a:solidFill>
                        <a:srgbClr val="00AEEF"/>
                      </a:solidFill>
                      <a:prstDash val="solid"/>
                    </a:lnR>
                    <a:lnT w="3175">
                      <a:solidFill>
                        <a:srgbClr val="00AEEF"/>
                      </a:solidFill>
                      <a:prstDash val="solid"/>
                    </a:lnT>
                    <a:lnB w="3175">
                      <a:solidFill>
                        <a:srgbClr val="00AEEF"/>
                      </a:solidFill>
                      <a:prstDash val="solid"/>
                    </a:lnB>
                    <a:solidFill>
                      <a:schemeClr val="bg1"/>
                    </a:solidFill>
                  </a:tcPr>
                </a:tc>
                <a:tc>
                  <a:txBody>
                    <a:bodyPr/>
                    <a:lstStyle/>
                    <a:p>
                      <a:pPr marL="0" marR="52069" algn="ctr">
                        <a:lnSpc>
                          <a:spcPct val="120300"/>
                        </a:lnSpc>
                        <a:spcBef>
                          <a:spcPts val="0"/>
                        </a:spcBef>
                      </a:pPr>
                      <a:r>
                        <a:rPr sz="1800" spc="-5" dirty="0">
                          <a:solidFill>
                            <a:srgbClr val="231F20"/>
                          </a:solidFill>
                          <a:latin typeface="Microsoft YaHei" panose="020B0503020204020204" pitchFamily="34" charset="-122"/>
                          <a:ea typeface="Microsoft YaHei" panose="020B0503020204020204" pitchFamily="34" charset="-122"/>
                          <a:cs typeface="Wawati SC"/>
                        </a:rPr>
                        <a:t>很少有人能够一心一意地钻研</a:t>
                      </a:r>
                      <a:r>
                        <a:rPr sz="1800" spc="-55" dirty="0">
                          <a:solidFill>
                            <a:srgbClr val="231F20"/>
                          </a:solidFill>
                          <a:latin typeface="Microsoft YaHei" panose="020B0503020204020204" pitchFamily="34" charset="-122"/>
                          <a:ea typeface="Microsoft YaHei" panose="020B0503020204020204" pitchFamily="34" charset="-122"/>
                          <a:cs typeface="Wawati SC"/>
                        </a:rPr>
                        <a:t>业务，或有成为一流专家的才能</a:t>
                      </a:r>
                      <a:endParaRPr sz="1800" dirty="0">
                        <a:latin typeface="Microsoft YaHei" panose="020B0503020204020204" pitchFamily="34" charset="-122"/>
                        <a:ea typeface="Microsoft YaHei" panose="020B0503020204020204" pitchFamily="34" charset="-122"/>
                        <a:cs typeface="Wawati SC"/>
                      </a:endParaRPr>
                    </a:p>
                  </a:txBody>
                  <a:tcPr marL="0" marR="0" marT="72716" marB="0" anchor="ctr">
                    <a:lnL w="3175">
                      <a:solidFill>
                        <a:srgbClr val="00AEEF"/>
                      </a:solidFill>
                      <a:prstDash val="solid"/>
                    </a:lnL>
                    <a:lnR w="9525">
                      <a:solidFill>
                        <a:srgbClr val="00AEEF"/>
                      </a:solidFill>
                      <a:prstDash val="solid"/>
                    </a:lnR>
                    <a:lnT w="3175">
                      <a:solidFill>
                        <a:srgbClr val="00AEEF"/>
                      </a:solidFill>
                      <a:prstDash val="solid"/>
                    </a:lnT>
                    <a:lnB w="3175">
                      <a:solidFill>
                        <a:srgbClr val="00AEEF"/>
                      </a:solidFill>
                      <a:prstDash val="solid"/>
                    </a:lnB>
                    <a:solidFill>
                      <a:schemeClr val="bg1"/>
                    </a:solidFill>
                  </a:tcPr>
                </a:tc>
                <a:extLst>
                  <a:ext uri="{0D108BD9-81ED-4DB2-BD59-A6C34878D82A}">
                    <a16:rowId xmlns:a16="http://schemas.microsoft.com/office/drawing/2014/main" val="10008"/>
                  </a:ext>
                </a:extLst>
              </a:tr>
              <a:tr h="242539">
                <a:tc vMerge="1">
                  <a:txBody>
                    <a:bodyPr/>
                    <a:lstStyle/>
                    <a:p>
                      <a:endParaRPr/>
                    </a:p>
                  </a:txBody>
                  <a:tcPr marL="0" marR="0" marT="0" marB="0">
                    <a:lnL w="9525">
                      <a:solidFill>
                        <a:srgbClr val="00AEEF"/>
                      </a:solidFill>
                      <a:prstDash val="solid"/>
                    </a:lnL>
                    <a:lnR w="3175">
                      <a:solidFill>
                        <a:srgbClr val="00AEEF"/>
                      </a:solidFill>
                      <a:prstDash val="solid"/>
                    </a:lnR>
                    <a:lnT w="3175">
                      <a:solidFill>
                        <a:srgbClr val="00AEEF"/>
                      </a:solidFill>
                      <a:prstDash val="solid"/>
                    </a:lnT>
                    <a:lnB w="9525">
                      <a:solidFill>
                        <a:srgbClr val="00AEEF"/>
                      </a:solidFill>
                      <a:prstDash val="solid"/>
                    </a:lnB>
                  </a:tcPr>
                </a:tc>
                <a:tc>
                  <a:txBody>
                    <a:bodyPr/>
                    <a:lstStyle/>
                    <a:p>
                      <a:pPr marL="0" marR="42545" algn="ctr">
                        <a:lnSpc>
                          <a:spcPct val="100000"/>
                        </a:lnSpc>
                        <a:spcBef>
                          <a:spcPts val="0"/>
                        </a:spcBef>
                      </a:pPr>
                      <a:r>
                        <a:rPr sz="1800" dirty="0" err="1">
                          <a:solidFill>
                            <a:srgbClr val="231F20"/>
                          </a:solidFill>
                          <a:latin typeface="Microsoft YaHei" panose="020B0503020204020204" pitchFamily="34" charset="-122"/>
                          <a:ea typeface="Microsoft YaHei" panose="020B0503020204020204" pitchFamily="34" charset="-122"/>
                          <a:cs typeface="Wawati SC"/>
                        </a:rPr>
                        <a:t>审议员</a:t>
                      </a:r>
                      <a:endParaRPr sz="1800" dirty="0">
                        <a:latin typeface="Microsoft YaHei" panose="020B0503020204020204" pitchFamily="34" charset="-122"/>
                        <a:ea typeface="Microsoft YaHei" panose="020B0503020204020204" pitchFamily="34" charset="-122"/>
                        <a:cs typeface="Wawati SC"/>
                      </a:endParaRPr>
                    </a:p>
                  </a:txBody>
                  <a:tcPr marL="0" marR="0" marT="0" marB="0" anchor="ctr">
                    <a:lnL w="3175">
                      <a:solidFill>
                        <a:srgbClr val="00AEEF"/>
                      </a:solidFill>
                      <a:prstDash val="solid"/>
                    </a:lnL>
                    <a:lnR w="3175">
                      <a:solidFill>
                        <a:srgbClr val="00AEEF"/>
                      </a:solidFill>
                      <a:prstDash val="solid"/>
                    </a:lnR>
                    <a:lnT w="3175">
                      <a:solidFill>
                        <a:srgbClr val="00AEEF"/>
                      </a:solidFill>
                      <a:prstDash val="solid"/>
                    </a:lnT>
                    <a:lnB w="9525">
                      <a:solidFill>
                        <a:srgbClr val="00AEEF"/>
                      </a:solidFill>
                      <a:prstDash val="solid"/>
                    </a:lnB>
                    <a:solidFill>
                      <a:schemeClr val="bg1"/>
                    </a:solidFill>
                  </a:tcPr>
                </a:tc>
                <a:tc>
                  <a:txBody>
                    <a:bodyPr/>
                    <a:lstStyle/>
                    <a:p>
                      <a:pPr marL="0" marR="50800" algn="ctr">
                        <a:lnSpc>
                          <a:spcPct val="120300"/>
                        </a:lnSpc>
                        <a:spcBef>
                          <a:spcPts val="0"/>
                        </a:spcBef>
                      </a:pPr>
                      <a:r>
                        <a:rPr sz="1800" spc="-5" dirty="0" err="1">
                          <a:solidFill>
                            <a:srgbClr val="231F20"/>
                          </a:solidFill>
                          <a:latin typeface="Microsoft YaHei" panose="020B0503020204020204" pitchFamily="34" charset="-122"/>
                          <a:ea typeface="Microsoft YaHei" panose="020B0503020204020204" pitchFamily="34" charset="-122"/>
                          <a:cs typeface="Wawati SC"/>
                        </a:rPr>
                        <a:t>态度严谨、谨慎理智，具有批判性思维</a:t>
                      </a:r>
                      <a:endParaRPr sz="1800" dirty="0">
                        <a:latin typeface="Microsoft YaHei" panose="020B0503020204020204" pitchFamily="34" charset="-122"/>
                        <a:ea typeface="Microsoft YaHei" panose="020B0503020204020204" pitchFamily="34" charset="-122"/>
                        <a:cs typeface="Wawati SC"/>
                      </a:endParaRPr>
                    </a:p>
                  </a:txBody>
                  <a:tcPr marL="0" marR="0" marT="13634" marB="0" anchor="ctr">
                    <a:lnL w="3175">
                      <a:solidFill>
                        <a:srgbClr val="00AEEF"/>
                      </a:solidFill>
                      <a:prstDash val="solid"/>
                    </a:lnL>
                    <a:lnR w="3175">
                      <a:solidFill>
                        <a:srgbClr val="00AEEF"/>
                      </a:solidFill>
                      <a:prstDash val="solid"/>
                    </a:lnR>
                    <a:lnT w="3175">
                      <a:solidFill>
                        <a:srgbClr val="00AEEF"/>
                      </a:solidFill>
                      <a:prstDash val="solid"/>
                    </a:lnT>
                    <a:lnB w="9525">
                      <a:solidFill>
                        <a:srgbClr val="00AEEF"/>
                      </a:solidFill>
                      <a:prstDash val="solid"/>
                    </a:lnB>
                    <a:solidFill>
                      <a:schemeClr val="bg1"/>
                    </a:solidFill>
                  </a:tcPr>
                </a:tc>
                <a:tc>
                  <a:txBody>
                    <a:bodyPr/>
                    <a:lstStyle/>
                    <a:p>
                      <a:pPr marL="0" marR="50800" algn="ctr">
                        <a:lnSpc>
                          <a:spcPct val="120300"/>
                        </a:lnSpc>
                        <a:spcBef>
                          <a:spcPts val="0"/>
                        </a:spcBef>
                      </a:pPr>
                      <a:r>
                        <a:rPr sz="1800" spc="-5" dirty="0" err="1">
                          <a:solidFill>
                            <a:srgbClr val="231F20"/>
                          </a:solidFill>
                          <a:latin typeface="Microsoft YaHei" panose="020B0503020204020204" pitchFamily="34" charset="-122"/>
                          <a:ea typeface="Microsoft YaHei" panose="020B0503020204020204" pitchFamily="34" charset="-122"/>
                          <a:cs typeface="Wawati SC"/>
                        </a:rPr>
                        <a:t>热情不高，难以在团队中居于</a:t>
                      </a:r>
                      <a:r>
                        <a:rPr sz="1800" spc="-25" dirty="0" err="1">
                          <a:solidFill>
                            <a:srgbClr val="231F20"/>
                          </a:solidFill>
                          <a:latin typeface="Microsoft YaHei" panose="020B0503020204020204" pitchFamily="34" charset="-122"/>
                          <a:ea typeface="Microsoft YaHei" panose="020B0503020204020204" pitchFamily="34" charset="-122"/>
                          <a:cs typeface="Wawati SC"/>
                        </a:rPr>
                        <a:t>高位</a:t>
                      </a:r>
                      <a:endParaRPr sz="1800" dirty="0">
                        <a:latin typeface="Microsoft YaHei" panose="020B0503020204020204" pitchFamily="34" charset="-122"/>
                        <a:ea typeface="Microsoft YaHei" panose="020B0503020204020204" pitchFamily="34" charset="-122"/>
                        <a:cs typeface="Wawati SC"/>
                      </a:endParaRPr>
                    </a:p>
                  </a:txBody>
                  <a:tcPr marL="0" marR="0" marT="37721" marB="0" anchor="ctr">
                    <a:lnL w="3175">
                      <a:solidFill>
                        <a:srgbClr val="00AEEF"/>
                      </a:solidFill>
                      <a:prstDash val="solid"/>
                    </a:lnL>
                    <a:lnR w="9525">
                      <a:solidFill>
                        <a:srgbClr val="00AEEF"/>
                      </a:solidFill>
                      <a:prstDash val="solid"/>
                    </a:lnR>
                    <a:lnT w="3175">
                      <a:solidFill>
                        <a:srgbClr val="00AEEF"/>
                      </a:solidFill>
                      <a:prstDash val="solid"/>
                    </a:lnT>
                    <a:lnB w="9525">
                      <a:solidFill>
                        <a:srgbClr val="00AEEF"/>
                      </a:solidFill>
                      <a:prstDash val="solid"/>
                    </a:lnB>
                    <a:solidFill>
                      <a:schemeClr val="bg1"/>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8706036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5AC1D6-80F6-9E77-90FD-852F9D9827A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ED0625E-1D72-6E42-E471-1EA54C4342A9}"/>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3.2.3</a:t>
            </a:r>
            <a:r>
              <a:rPr lang="zh-CN" altLang="en-US" sz="3200" dirty="0">
                <a:solidFill>
                  <a:schemeClr val="tx1"/>
                </a:solidFill>
                <a:latin typeface="Microsoft YaHei" panose="020B0503020204020204" pitchFamily="34" charset="-122"/>
                <a:ea typeface="Microsoft YaHei" panose="020B0503020204020204" pitchFamily="34" charset="-122"/>
              </a:rPr>
              <a:t>创新创业团队成员的招募</a:t>
            </a:r>
          </a:p>
        </p:txBody>
      </p:sp>
      <p:sp>
        <p:nvSpPr>
          <p:cNvPr id="124" name="文本框 123">
            <a:extLst>
              <a:ext uri="{FF2B5EF4-FFF2-40B4-BE49-F238E27FC236}">
                <a16:creationId xmlns:a16="http://schemas.microsoft.com/office/drawing/2014/main" id="{E88D6C4E-C9AF-7417-5950-1AA1EE800D63}"/>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团队成员的来源</a:t>
            </a:r>
          </a:p>
        </p:txBody>
      </p:sp>
      <p:grpSp>
        <p:nvGrpSpPr>
          <p:cNvPr id="36" name="组合 35">
            <a:extLst>
              <a:ext uri="{FF2B5EF4-FFF2-40B4-BE49-F238E27FC236}">
                <a16:creationId xmlns:a16="http://schemas.microsoft.com/office/drawing/2014/main" id="{E77D2B55-4320-B72C-025D-0C2F040B55AF}"/>
              </a:ext>
            </a:extLst>
          </p:cNvPr>
          <p:cNvGrpSpPr/>
          <p:nvPr/>
        </p:nvGrpSpPr>
        <p:grpSpPr>
          <a:xfrm>
            <a:off x="494635" y="2164691"/>
            <a:ext cx="11202729" cy="3553087"/>
            <a:chOff x="-2510692" y="4369682"/>
            <a:chExt cx="13808641" cy="802822"/>
          </a:xfrm>
        </p:grpSpPr>
        <p:sp>
          <p:nvSpPr>
            <p:cNvPr id="3" name="流程图: 终止 18">
              <a:extLst>
                <a:ext uri="{FF2B5EF4-FFF2-40B4-BE49-F238E27FC236}">
                  <a16:creationId xmlns:a16="http://schemas.microsoft.com/office/drawing/2014/main" id="{ADFE319D-1301-F342-E698-8923B070653A}"/>
                </a:ext>
              </a:extLst>
            </p:cNvPr>
            <p:cNvSpPr/>
            <p:nvPr/>
          </p:nvSpPr>
          <p:spPr>
            <a:xfrm>
              <a:off x="-2510692" y="4375850"/>
              <a:ext cx="2393785" cy="796654"/>
            </a:xfrm>
            <a:prstGeom prst="flowChartTerminator">
              <a:avLst/>
            </a:prstGeom>
            <a:noFill/>
            <a:ln>
              <a:solidFill>
                <a:srgbClr val="286772"/>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0268" tIns="120268" rIns="120268" bIns="120268" numCol="1" spcCol="1270" anchor="ctr" anchorCtr="0">
              <a:noAutofit/>
            </a:bodyPr>
            <a:lstStyle/>
            <a:p>
              <a:pPr marL="0" marR="0" lvl="0" indent="0" algn="ctr" defTabSz="1066800" rtl="0" eaLnBrk="1" fontAlgn="auto" latinLnBrk="0" hangingPunct="1">
                <a:lnSpc>
                  <a:spcPct val="130000"/>
                </a:lnSpc>
                <a:spcBef>
                  <a:spcPct val="0"/>
                </a:spcBef>
                <a:spcAft>
                  <a:spcPct val="35000"/>
                </a:spcAft>
                <a:buClrTx/>
                <a:buSzTx/>
                <a:buFontTx/>
                <a:buNone/>
                <a:tabLst/>
                <a:defRPr/>
              </a:pPr>
              <a:r>
                <a:rPr kumimoji="0" lang="zh-CN" altLang="en-US"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rPr>
                <a:t>（</a:t>
              </a:r>
              <a:r>
                <a:rPr kumimoji="0" lang="en-US" altLang="zh-CN"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rPr>
                <a:t>1</a:t>
              </a:r>
              <a:r>
                <a:rPr kumimoji="0" lang="zh-CN" altLang="en-US"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rPr>
                <a:t>）</a:t>
              </a:r>
              <a:endParaRPr kumimoji="0" lang="en-US" altLang="zh-CN"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endParaRPr>
            </a:p>
            <a:p>
              <a:pPr marL="0" marR="0" lvl="0" indent="0" algn="ctr" defTabSz="1066800" rtl="0" eaLnBrk="1" fontAlgn="auto" latinLnBrk="0" hangingPunct="1">
                <a:lnSpc>
                  <a:spcPct val="130000"/>
                </a:lnSpc>
                <a:spcBef>
                  <a:spcPct val="0"/>
                </a:spcBef>
                <a:spcAft>
                  <a:spcPct val="35000"/>
                </a:spcAft>
                <a:buClrTx/>
                <a:buSzTx/>
                <a:buFontTx/>
                <a:buNone/>
                <a:tabLst/>
                <a:defRPr/>
              </a:pPr>
              <a:r>
                <a:rPr kumimoji="0" lang="zh-CN" altLang="en-US"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rPr>
                <a:t>学校的社团组织</a:t>
              </a:r>
            </a:p>
          </p:txBody>
        </p:sp>
        <p:sp>
          <p:nvSpPr>
            <p:cNvPr id="5" name="流程图: 终止 19">
              <a:extLst>
                <a:ext uri="{FF2B5EF4-FFF2-40B4-BE49-F238E27FC236}">
                  <a16:creationId xmlns:a16="http://schemas.microsoft.com/office/drawing/2014/main" id="{E7B49941-1561-4C9E-3C94-0E9B1BEAFC6E}"/>
                </a:ext>
              </a:extLst>
            </p:cNvPr>
            <p:cNvSpPr/>
            <p:nvPr/>
          </p:nvSpPr>
          <p:spPr>
            <a:xfrm>
              <a:off x="316171" y="4375850"/>
              <a:ext cx="2393785" cy="796654"/>
            </a:xfrm>
            <a:prstGeom prst="flowChartTerminator">
              <a:avLst/>
            </a:prstGeom>
            <a:noFill/>
            <a:ln>
              <a:solidFill>
                <a:srgbClr val="286772"/>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0268" tIns="120268" rIns="120268" bIns="120268" numCol="1" spcCol="1270" anchor="ctr" anchorCtr="0">
              <a:noAutofit/>
            </a:bodyPr>
            <a:lstStyle/>
            <a:p>
              <a:pPr marL="0" marR="0" lvl="0" indent="0" algn="ctr" defTabSz="1066800" rtl="0" eaLnBrk="1" fontAlgn="auto" latinLnBrk="0" hangingPunct="1">
                <a:lnSpc>
                  <a:spcPct val="120000"/>
                </a:lnSpc>
                <a:spcBef>
                  <a:spcPct val="0"/>
                </a:spcBef>
                <a:spcAft>
                  <a:spcPct val="35000"/>
                </a:spcAft>
                <a:buClrTx/>
                <a:buSzTx/>
                <a:buFontTx/>
                <a:buNone/>
                <a:tabLst/>
                <a:defRPr/>
              </a:pPr>
              <a:r>
                <a:rPr kumimoji="0" lang="zh-CN" altLang="en-US"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rPr>
                <a:t>（</a:t>
              </a:r>
              <a:r>
                <a:rPr kumimoji="0" lang="en-US" altLang="zh-CN"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rPr>
                <a:t>2</a:t>
              </a:r>
              <a:r>
                <a:rPr kumimoji="0" lang="zh-CN" altLang="en-US"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rPr>
                <a:t>）</a:t>
              </a:r>
              <a:endParaRPr kumimoji="0" lang="en-US" altLang="zh-CN"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endParaRPr>
            </a:p>
            <a:p>
              <a:pPr marL="0" marR="0" lvl="0" indent="0" algn="ctr" defTabSz="1066800" rtl="0" eaLnBrk="1" fontAlgn="auto" latinLnBrk="0" hangingPunct="1">
                <a:lnSpc>
                  <a:spcPct val="120000"/>
                </a:lnSpc>
                <a:spcBef>
                  <a:spcPct val="0"/>
                </a:spcBef>
                <a:spcAft>
                  <a:spcPct val="35000"/>
                </a:spcAft>
                <a:buClrTx/>
                <a:buSzTx/>
                <a:buFontTx/>
                <a:buNone/>
                <a:tabLst/>
                <a:defRPr/>
              </a:pPr>
              <a:r>
                <a:rPr kumimoji="0" lang="zh-CN" altLang="en-US"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rPr>
                <a:t>公共的社交场合</a:t>
              </a:r>
            </a:p>
          </p:txBody>
        </p:sp>
        <p:sp>
          <p:nvSpPr>
            <p:cNvPr id="6" name="流程图: 终止 20">
              <a:extLst>
                <a:ext uri="{FF2B5EF4-FFF2-40B4-BE49-F238E27FC236}">
                  <a16:creationId xmlns:a16="http://schemas.microsoft.com/office/drawing/2014/main" id="{3F26ACE9-3D40-DE60-8BA6-56D1382ACF12}"/>
                </a:ext>
              </a:extLst>
            </p:cNvPr>
            <p:cNvSpPr/>
            <p:nvPr/>
          </p:nvSpPr>
          <p:spPr>
            <a:xfrm>
              <a:off x="3143034" y="4375850"/>
              <a:ext cx="2393785" cy="796654"/>
            </a:xfrm>
            <a:prstGeom prst="flowChartTerminator">
              <a:avLst/>
            </a:prstGeom>
            <a:noFill/>
            <a:ln>
              <a:solidFill>
                <a:srgbClr val="286772"/>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0268" tIns="120268" rIns="120268" bIns="120268" numCol="1" spcCol="1270" anchor="ctr" anchorCtr="0">
              <a:noAutofit/>
            </a:bodyPr>
            <a:lstStyle/>
            <a:p>
              <a:pPr marL="0" marR="0" lvl="0" indent="0" algn="ctr" defTabSz="1066800" rtl="0" eaLnBrk="1" fontAlgn="auto" latinLnBrk="0" hangingPunct="1">
                <a:lnSpc>
                  <a:spcPct val="120000"/>
                </a:lnSpc>
                <a:spcBef>
                  <a:spcPct val="0"/>
                </a:spcBef>
                <a:spcAft>
                  <a:spcPct val="35000"/>
                </a:spcAft>
                <a:buClrTx/>
                <a:buSzTx/>
                <a:buFontTx/>
                <a:buNone/>
                <a:tabLst/>
                <a:defRPr/>
              </a:pPr>
              <a:r>
                <a:rPr kumimoji="0" lang="zh-CN" altLang="en-US"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rPr>
                <a:t>（</a:t>
              </a:r>
              <a:r>
                <a:rPr kumimoji="0" lang="en-US" altLang="zh-CN"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rPr>
                <a:t>3</a:t>
              </a:r>
              <a:r>
                <a:rPr kumimoji="0" lang="zh-CN" altLang="en-US"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rPr>
                <a:t>）</a:t>
              </a:r>
              <a:endParaRPr kumimoji="0" lang="en-US" altLang="zh-CN"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endParaRPr>
            </a:p>
            <a:p>
              <a:pPr marL="0" marR="0" lvl="0" indent="0" algn="ctr" defTabSz="1066800" rtl="0" eaLnBrk="1" fontAlgn="auto" latinLnBrk="0" hangingPunct="1">
                <a:lnSpc>
                  <a:spcPct val="120000"/>
                </a:lnSpc>
                <a:spcBef>
                  <a:spcPct val="0"/>
                </a:spcBef>
                <a:spcAft>
                  <a:spcPct val="35000"/>
                </a:spcAft>
                <a:buClrTx/>
                <a:buSzTx/>
                <a:buFontTx/>
                <a:buNone/>
                <a:tabLst/>
                <a:defRPr/>
              </a:pPr>
              <a:r>
                <a:rPr kumimoji="0" lang="zh-CN" altLang="en-US"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rPr>
                <a:t>众创空间</a:t>
              </a:r>
            </a:p>
          </p:txBody>
        </p:sp>
        <p:sp>
          <p:nvSpPr>
            <p:cNvPr id="13" name="流程图: 终止 21">
              <a:extLst>
                <a:ext uri="{FF2B5EF4-FFF2-40B4-BE49-F238E27FC236}">
                  <a16:creationId xmlns:a16="http://schemas.microsoft.com/office/drawing/2014/main" id="{79AA8900-7003-60FF-E333-26D13A30C3B2}"/>
                </a:ext>
              </a:extLst>
            </p:cNvPr>
            <p:cNvSpPr/>
            <p:nvPr/>
          </p:nvSpPr>
          <p:spPr>
            <a:xfrm>
              <a:off x="5969897" y="4375850"/>
              <a:ext cx="2393785" cy="796654"/>
            </a:xfrm>
            <a:prstGeom prst="flowChartTerminator">
              <a:avLst/>
            </a:prstGeom>
            <a:noFill/>
            <a:ln>
              <a:solidFill>
                <a:srgbClr val="286772"/>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0268" tIns="120268" rIns="120268" bIns="120268" numCol="1" spcCol="1270" anchor="ctr" anchorCtr="0">
              <a:noAutofit/>
            </a:bodyPr>
            <a:lstStyle/>
            <a:p>
              <a:pPr marL="0" marR="0" lvl="0" indent="0" algn="ctr" defTabSz="1066800" rtl="0" eaLnBrk="1" fontAlgn="auto" latinLnBrk="0" hangingPunct="1">
                <a:lnSpc>
                  <a:spcPct val="130000"/>
                </a:lnSpc>
                <a:spcBef>
                  <a:spcPct val="0"/>
                </a:spcBef>
                <a:spcAft>
                  <a:spcPct val="35000"/>
                </a:spcAft>
                <a:buClrTx/>
                <a:buSzTx/>
                <a:buFontTx/>
                <a:buNone/>
                <a:tabLst/>
                <a:defRPr/>
              </a:pPr>
              <a:r>
                <a:rPr kumimoji="0" lang="zh-CN" altLang="en-US"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rPr>
                <a:t>（</a:t>
              </a:r>
              <a:r>
                <a:rPr kumimoji="0" lang="en-US" altLang="zh-CN"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rPr>
                <a:t>4</a:t>
              </a:r>
              <a:r>
                <a:rPr kumimoji="0" lang="zh-CN" altLang="en-US"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rPr>
                <a:t>）</a:t>
              </a:r>
              <a:endParaRPr kumimoji="0" lang="en-US" altLang="zh-CN"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endParaRPr>
            </a:p>
            <a:p>
              <a:pPr marL="0" marR="0" lvl="0" indent="0" algn="ctr" defTabSz="1066800" rtl="0" eaLnBrk="1" fontAlgn="auto" latinLnBrk="0" hangingPunct="1">
                <a:lnSpc>
                  <a:spcPct val="130000"/>
                </a:lnSpc>
                <a:spcBef>
                  <a:spcPct val="0"/>
                </a:spcBef>
                <a:spcAft>
                  <a:spcPct val="35000"/>
                </a:spcAft>
                <a:buClrTx/>
                <a:buSzTx/>
                <a:buFontTx/>
                <a:buNone/>
                <a:tabLst/>
                <a:defRPr/>
              </a:pPr>
              <a:r>
                <a:rPr kumimoji="0" lang="zh-CN" altLang="en-US"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rPr>
                <a:t>他人推荐</a:t>
              </a:r>
            </a:p>
          </p:txBody>
        </p:sp>
        <p:grpSp>
          <p:nvGrpSpPr>
            <p:cNvPr id="14" name="组合 13">
              <a:extLst>
                <a:ext uri="{FF2B5EF4-FFF2-40B4-BE49-F238E27FC236}">
                  <a16:creationId xmlns:a16="http://schemas.microsoft.com/office/drawing/2014/main" id="{AA8E0621-FA1C-A083-F537-C393F894159B}"/>
                </a:ext>
              </a:extLst>
            </p:cNvPr>
            <p:cNvGrpSpPr/>
            <p:nvPr/>
          </p:nvGrpSpPr>
          <p:grpSpPr>
            <a:xfrm>
              <a:off x="-206944" y="5060373"/>
              <a:ext cx="648694" cy="112131"/>
              <a:chOff x="3052598" y="4397906"/>
              <a:chExt cx="2229086" cy="140164"/>
            </a:xfrm>
          </p:grpSpPr>
          <p:cxnSp>
            <p:nvCxnSpPr>
              <p:cNvPr id="15" name="直接连接符 13">
                <a:extLst>
                  <a:ext uri="{FF2B5EF4-FFF2-40B4-BE49-F238E27FC236}">
                    <a16:creationId xmlns:a16="http://schemas.microsoft.com/office/drawing/2014/main" id="{F1AEEF80-625B-DAE0-404E-45B334C321B6}"/>
                  </a:ext>
                </a:extLst>
              </p:cNvPr>
              <p:cNvCxnSpPr/>
              <p:nvPr/>
            </p:nvCxnSpPr>
            <p:spPr>
              <a:xfrm>
                <a:off x="3052598" y="4538070"/>
                <a:ext cx="2229086"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23">
                <a:extLst>
                  <a:ext uri="{FF2B5EF4-FFF2-40B4-BE49-F238E27FC236}">
                    <a16:creationId xmlns:a16="http://schemas.microsoft.com/office/drawing/2014/main" id="{9B18C196-E2A1-C169-F024-02C27B5BC8A0}"/>
                  </a:ext>
                </a:extLst>
              </p:cNvPr>
              <p:cNvCxnSpPr/>
              <p:nvPr/>
            </p:nvCxnSpPr>
            <p:spPr>
              <a:xfrm flipH="1" flipV="1">
                <a:off x="4220329" y="4397906"/>
                <a:ext cx="1061355" cy="132454"/>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9B4E6560-FD8D-0DCD-9554-4994C28A0C77}"/>
                </a:ext>
              </a:extLst>
            </p:cNvPr>
            <p:cNvGrpSpPr/>
            <p:nvPr/>
          </p:nvGrpSpPr>
          <p:grpSpPr>
            <a:xfrm>
              <a:off x="2615793" y="5060373"/>
              <a:ext cx="648694" cy="112131"/>
              <a:chOff x="3052598" y="4397906"/>
              <a:chExt cx="2229086" cy="140164"/>
            </a:xfrm>
          </p:grpSpPr>
          <p:cxnSp>
            <p:nvCxnSpPr>
              <p:cNvPr id="27" name="直接连接符 40">
                <a:extLst>
                  <a:ext uri="{FF2B5EF4-FFF2-40B4-BE49-F238E27FC236}">
                    <a16:creationId xmlns:a16="http://schemas.microsoft.com/office/drawing/2014/main" id="{9DA19333-3A87-3FEE-1661-B33662999634}"/>
                  </a:ext>
                </a:extLst>
              </p:cNvPr>
              <p:cNvCxnSpPr/>
              <p:nvPr/>
            </p:nvCxnSpPr>
            <p:spPr>
              <a:xfrm>
                <a:off x="3052598" y="4538070"/>
                <a:ext cx="2229086"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41">
                <a:extLst>
                  <a:ext uri="{FF2B5EF4-FFF2-40B4-BE49-F238E27FC236}">
                    <a16:creationId xmlns:a16="http://schemas.microsoft.com/office/drawing/2014/main" id="{4263994A-BF37-916E-0314-9761C3EA7CD1}"/>
                  </a:ext>
                </a:extLst>
              </p:cNvPr>
              <p:cNvCxnSpPr/>
              <p:nvPr/>
            </p:nvCxnSpPr>
            <p:spPr>
              <a:xfrm flipH="1" flipV="1">
                <a:off x="4220329" y="4397906"/>
                <a:ext cx="1061355" cy="132454"/>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E4099160-4AB5-0DEB-DF3C-86525D43D339}"/>
                </a:ext>
              </a:extLst>
            </p:cNvPr>
            <p:cNvGrpSpPr/>
            <p:nvPr/>
          </p:nvGrpSpPr>
          <p:grpSpPr>
            <a:xfrm>
              <a:off x="5399888" y="5060373"/>
              <a:ext cx="648694" cy="112131"/>
              <a:chOff x="3052598" y="4397906"/>
              <a:chExt cx="2229086" cy="140164"/>
            </a:xfrm>
          </p:grpSpPr>
          <p:cxnSp>
            <p:nvCxnSpPr>
              <p:cNvPr id="30" name="直接连接符 43">
                <a:extLst>
                  <a:ext uri="{FF2B5EF4-FFF2-40B4-BE49-F238E27FC236}">
                    <a16:creationId xmlns:a16="http://schemas.microsoft.com/office/drawing/2014/main" id="{4475A459-1FF8-7621-7FDA-6B37D21FFA6F}"/>
                  </a:ext>
                </a:extLst>
              </p:cNvPr>
              <p:cNvCxnSpPr/>
              <p:nvPr/>
            </p:nvCxnSpPr>
            <p:spPr>
              <a:xfrm>
                <a:off x="3052598" y="4538070"/>
                <a:ext cx="2229086"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44">
                <a:extLst>
                  <a:ext uri="{FF2B5EF4-FFF2-40B4-BE49-F238E27FC236}">
                    <a16:creationId xmlns:a16="http://schemas.microsoft.com/office/drawing/2014/main" id="{350F5826-EBF5-97B1-8D72-E9A54814A1E6}"/>
                  </a:ext>
                </a:extLst>
              </p:cNvPr>
              <p:cNvCxnSpPr/>
              <p:nvPr/>
            </p:nvCxnSpPr>
            <p:spPr>
              <a:xfrm flipH="1" flipV="1">
                <a:off x="4220329" y="4397906"/>
                <a:ext cx="1061355" cy="132454"/>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2" name="流程图: 终止 21">
              <a:extLst>
                <a:ext uri="{FF2B5EF4-FFF2-40B4-BE49-F238E27FC236}">
                  <a16:creationId xmlns:a16="http://schemas.microsoft.com/office/drawing/2014/main" id="{59BCFF0B-0C4D-4C43-B13B-D18E4A6546D2}"/>
                </a:ext>
              </a:extLst>
            </p:cNvPr>
            <p:cNvSpPr/>
            <p:nvPr/>
          </p:nvSpPr>
          <p:spPr>
            <a:xfrm>
              <a:off x="8904164" y="4369682"/>
              <a:ext cx="2393785" cy="796654"/>
            </a:xfrm>
            <a:prstGeom prst="flowChartTerminator">
              <a:avLst/>
            </a:prstGeom>
            <a:noFill/>
            <a:ln>
              <a:solidFill>
                <a:srgbClr val="286772"/>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0268" tIns="120268" rIns="120268" bIns="120268" numCol="1" spcCol="1270" anchor="ctr" anchorCtr="0">
              <a:noAutofit/>
            </a:bodyPr>
            <a:lstStyle/>
            <a:p>
              <a:pPr marL="0" marR="0" lvl="0" indent="0" algn="ctr" defTabSz="1066800" rtl="0" eaLnBrk="1" fontAlgn="auto" latinLnBrk="0" hangingPunct="1">
                <a:lnSpc>
                  <a:spcPct val="130000"/>
                </a:lnSpc>
                <a:spcBef>
                  <a:spcPct val="0"/>
                </a:spcBef>
                <a:spcAft>
                  <a:spcPct val="35000"/>
                </a:spcAft>
                <a:buClrTx/>
                <a:buSzTx/>
                <a:buFontTx/>
                <a:buNone/>
                <a:tabLst/>
                <a:defRPr/>
              </a:pPr>
              <a:r>
                <a:rPr kumimoji="0" lang="zh-CN" altLang="en-US"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rPr>
                <a:t>（</a:t>
              </a:r>
              <a:r>
                <a:rPr kumimoji="0" lang="en-US" altLang="zh-CN"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rPr>
                <a:t>5</a:t>
              </a:r>
              <a:r>
                <a:rPr kumimoji="0" lang="zh-CN" altLang="en-US"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rPr>
                <a:t>）</a:t>
              </a:r>
              <a:endParaRPr kumimoji="0" lang="en-US" altLang="zh-CN"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endParaRPr>
            </a:p>
            <a:p>
              <a:pPr marL="0" marR="0" lvl="0" indent="0" algn="ctr" defTabSz="1066800" rtl="0" eaLnBrk="1" fontAlgn="auto" latinLnBrk="0" hangingPunct="1">
                <a:lnSpc>
                  <a:spcPct val="130000"/>
                </a:lnSpc>
                <a:spcBef>
                  <a:spcPct val="0"/>
                </a:spcBef>
                <a:spcAft>
                  <a:spcPct val="35000"/>
                </a:spcAft>
                <a:buClrTx/>
                <a:buSzTx/>
                <a:buFontTx/>
                <a:buNone/>
                <a:tabLst/>
                <a:defRPr/>
              </a:pPr>
              <a:r>
                <a:rPr kumimoji="0" lang="zh-CN" altLang="en-US" sz="2000" b="1" i="0" u="none" strike="noStrike" kern="1200" cap="none" spc="250" normalizeH="0" baseline="0" noProof="0" dirty="0">
                  <a:ln>
                    <a:noFill/>
                  </a:ln>
                  <a:solidFill>
                    <a:srgbClr val="286772"/>
                  </a:solidFill>
                  <a:effectLst/>
                  <a:uLnTx/>
                  <a:uFillTx/>
                  <a:latin typeface="Microsoft YaHei" panose="020B0503020204020204" pitchFamily="34" charset="-122"/>
                  <a:ea typeface="Microsoft YaHei" panose="020B0503020204020204" pitchFamily="34" charset="-122"/>
                </a:rPr>
                <a:t>公开招聘</a:t>
              </a:r>
            </a:p>
          </p:txBody>
        </p:sp>
        <p:grpSp>
          <p:nvGrpSpPr>
            <p:cNvPr id="33" name="组合 32">
              <a:extLst>
                <a:ext uri="{FF2B5EF4-FFF2-40B4-BE49-F238E27FC236}">
                  <a16:creationId xmlns:a16="http://schemas.microsoft.com/office/drawing/2014/main" id="{C718A9A6-7D82-3D84-7CBD-5767E8D950D8}"/>
                </a:ext>
              </a:extLst>
            </p:cNvPr>
            <p:cNvGrpSpPr/>
            <p:nvPr/>
          </p:nvGrpSpPr>
          <p:grpSpPr>
            <a:xfrm>
              <a:off x="8334155" y="5054205"/>
              <a:ext cx="648694" cy="112131"/>
              <a:chOff x="3052598" y="4397906"/>
              <a:chExt cx="2229086" cy="140164"/>
            </a:xfrm>
          </p:grpSpPr>
          <p:cxnSp>
            <p:nvCxnSpPr>
              <p:cNvPr id="34" name="直接连接符 43">
                <a:extLst>
                  <a:ext uri="{FF2B5EF4-FFF2-40B4-BE49-F238E27FC236}">
                    <a16:creationId xmlns:a16="http://schemas.microsoft.com/office/drawing/2014/main" id="{6DB07AF1-84A0-7C03-E81D-6A4D46ADF5F3}"/>
                  </a:ext>
                </a:extLst>
              </p:cNvPr>
              <p:cNvCxnSpPr/>
              <p:nvPr/>
            </p:nvCxnSpPr>
            <p:spPr>
              <a:xfrm>
                <a:off x="3052598" y="4538070"/>
                <a:ext cx="2229086"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44">
                <a:extLst>
                  <a:ext uri="{FF2B5EF4-FFF2-40B4-BE49-F238E27FC236}">
                    <a16:creationId xmlns:a16="http://schemas.microsoft.com/office/drawing/2014/main" id="{287D291E-BD68-FFD0-A8B3-BBB585FCB305}"/>
                  </a:ext>
                </a:extLst>
              </p:cNvPr>
              <p:cNvCxnSpPr/>
              <p:nvPr/>
            </p:nvCxnSpPr>
            <p:spPr>
              <a:xfrm flipH="1" flipV="1">
                <a:off x="4220329" y="4397906"/>
                <a:ext cx="1061355" cy="132454"/>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6248783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121EBC-DB0C-8E5E-4642-8D499618A51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FA40BF0-EDC0-1CA8-1B43-1693C1499969}"/>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3.2.3</a:t>
            </a:r>
            <a:r>
              <a:rPr lang="zh-CN" altLang="en-US" sz="3200" dirty="0">
                <a:solidFill>
                  <a:schemeClr val="tx1"/>
                </a:solidFill>
                <a:latin typeface="Microsoft YaHei" panose="020B0503020204020204" pitchFamily="34" charset="-122"/>
                <a:ea typeface="Microsoft YaHei" panose="020B0503020204020204" pitchFamily="34" charset="-122"/>
              </a:rPr>
              <a:t>创新创业团队成员的招募</a:t>
            </a:r>
          </a:p>
        </p:txBody>
      </p:sp>
      <p:sp>
        <p:nvSpPr>
          <p:cNvPr id="124" name="文本框 123">
            <a:extLst>
              <a:ext uri="{FF2B5EF4-FFF2-40B4-BE49-F238E27FC236}">
                <a16:creationId xmlns:a16="http://schemas.microsoft.com/office/drawing/2014/main" id="{F4BC5F12-38F7-AA6E-06F9-DFA973953554}"/>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创新创业者的自我评估</a:t>
            </a:r>
          </a:p>
        </p:txBody>
      </p:sp>
      <p:grpSp>
        <p:nvGrpSpPr>
          <p:cNvPr id="42" name="组合 41">
            <a:extLst>
              <a:ext uri="{FF2B5EF4-FFF2-40B4-BE49-F238E27FC236}">
                <a16:creationId xmlns:a16="http://schemas.microsoft.com/office/drawing/2014/main" id="{0A324091-A97E-57D2-07EE-CB29E6BB969E}"/>
              </a:ext>
            </a:extLst>
          </p:cNvPr>
          <p:cNvGrpSpPr/>
          <p:nvPr/>
        </p:nvGrpSpPr>
        <p:grpSpPr>
          <a:xfrm>
            <a:off x="463385" y="2049575"/>
            <a:ext cx="11620829" cy="4258774"/>
            <a:chOff x="621996" y="2024175"/>
            <a:chExt cx="11620829" cy="4258774"/>
          </a:xfrm>
        </p:grpSpPr>
        <p:sp>
          <p:nvSpPr>
            <p:cNvPr id="10" name="矩形 9">
              <a:extLst>
                <a:ext uri="{FF2B5EF4-FFF2-40B4-BE49-F238E27FC236}">
                  <a16:creationId xmlns:a16="http://schemas.microsoft.com/office/drawing/2014/main" id="{EF5AC83C-D01B-A820-FA44-C9F0A2145C38}"/>
                </a:ext>
              </a:extLst>
            </p:cNvPr>
            <p:cNvSpPr/>
            <p:nvPr/>
          </p:nvSpPr>
          <p:spPr>
            <a:xfrm>
              <a:off x="621996" y="2869386"/>
              <a:ext cx="2088000" cy="3413563"/>
            </a:xfrm>
            <a:prstGeom prst="rect">
              <a:avLst/>
            </a:prstGeom>
          </p:spPr>
          <p:txBody>
            <a:bodyPr wrap="square">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0" cap="none" spc="0" normalizeH="0" baseline="0" noProof="0" dirty="0">
                  <a:ln>
                    <a:noFill/>
                  </a:ln>
                  <a:effectLst/>
                  <a:uLnTx/>
                  <a:uFillTx/>
                  <a:latin typeface="Microsoft YaHei" panose="020B0503020204020204" pitchFamily="34" charset="-122"/>
                  <a:ea typeface="Microsoft YaHei" panose="020B0503020204020204" pitchFamily="34" charset="-122"/>
                </a:rPr>
                <a:t>知识基础</a:t>
              </a:r>
            </a:p>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b="0" i="0" u="none" strike="noStrike" kern="0" cap="none" spc="0" normalizeH="0" baseline="0" noProof="0" dirty="0">
                  <a:ln>
                    <a:noFill/>
                  </a:ln>
                  <a:effectLst/>
                  <a:uLnTx/>
                  <a:uFillTx/>
                  <a:latin typeface="Microsoft YaHei" panose="020B0503020204020204" pitchFamily="34" charset="-122"/>
                  <a:ea typeface="Microsoft YaHei" panose="020B0503020204020204" pitchFamily="34" charset="-122"/>
                </a:rPr>
                <a:t>创新创业者所接受的教育以及经验可以表明创业者知道什么和不知道什么，以及需要从其他人包括潜在的合作者那里获得什么。</a:t>
              </a:r>
            </a:p>
          </p:txBody>
        </p:sp>
        <p:sp>
          <p:nvSpPr>
            <p:cNvPr id="12" name="矩形 11">
              <a:extLst>
                <a:ext uri="{FF2B5EF4-FFF2-40B4-BE49-F238E27FC236}">
                  <a16:creationId xmlns:a16="http://schemas.microsoft.com/office/drawing/2014/main" id="{A31A8A3D-4034-89D7-C7CE-D47FB04C8178}"/>
                </a:ext>
              </a:extLst>
            </p:cNvPr>
            <p:cNvSpPr/>
            <p:nvPr/>
          </p:nvSpPr>
          <p:spPr>
            <a:xfrm>
              <a:off x="3005203" y="2869386"/>
              <a:ext cx="2087999" cy="3413563"/>
            </a:xfrm>
            <a:prstGeom prst="rect">
              <a:avLst/>
            </a:prstGeom>
          </p:spPr>
          <p:txBody>
            <a:bodyPr wrap="square">
              <a:spAutoFit/>
            </a:bodyPr>
            <a:lstStyle/>
            <a:p>
              <a:pPr>
                <a:lnSpc>
                  <a:spcPct val="150000"/>
                </a:lnSpc>
                <a:buNone/>
              </a:pPr>
              <a:r>
                <a:rPr lang="zh-CN" altLang="en-US" sz="2000" b="1" dirty="0">
                  <a:effectLst/>
                  <a:latin typeface="Microsoft YaHei" panose="020B0503020204020204" pitchFamily="34" charset="-122"/>
                  <a:ea typeface="Microsoft YaHei" panose="020B0503020204020204" pitchFamily="34" charset="-122"/>
                </a:rPr>
                <a:t>专门技能</a:t>
              </a:r>
            </a:p>
            <a:p>
              <a:pPr>
                <a:lnSpc>
                  <a:spcPct val="150000"/>
                </a:lnSpc>
                <a:buNone/>
              </a:pPr>
              <a:r>
                <a:rPr lang="zh-CN" altLang="en-US" dirty="0">
                  <a:effectLst/>
                  <a:latin typeface="Microsoft YaHei" panose="020B0503020204020204" pitchFamily="34" charset="-122"/>
                  <a:ea typeface="Microsoft YaHei" panose="020B0503020204020204" pitchFamily="34" charset="-122"/>
                </a:rPr>
                <a:t>每个人都有独特的完成某些任务的能力，创新创业者应该了解并列举自身的技能，这样才能知道需要补齐团队的哪些其他技能。</a:t>
              </a:r>
            </a:p>
          </p:txBody>
        </p:sp>
        <p:sp>
          <p:nvSpPr>
            <p:cNvPr id="18" name="矩形 17">
              <a:extLst>
                <a:ext uri="{FF2B5EF4-FFF2-40B4-BE49-F238E27FC236}">
                  <a16:creationId xmlns:a16="http://schemas.microsoft.com/office/drawing/2014/main" id="{9A3AE26A-E485-3A14-1CE7-B062A7733FD1}"/>
                </a:ext>
              </a:extLst>
            </p:cNvPr>
            <p:cNvSpPr/>
            <p:nvPr/>
          </p:nvSpPr>
          <p:spPr>
            <a:xfrm>
              <a:off x="7771617" y="2869386"/>
              <a:ext cx="2088000" cy="2582566"/>
            </a:xfrm>
            <a:prstGeom prst="rect">
              <a:avLst/>
            </a:prstGeom>
          </p:spPr>
          <p:txBody>
            <a:bodyPr wrap="square">
              <a:spAutoFit/>
            </a:bodyPr>
            <a:lstStyle/>
            <a:p>
              <a:pPr>
                <a:lnSpc>
                  <a:spcPct val="150000"/>
                </a:lnSpc>
                <a:buNone/>
              </a:pPr>
              <a:r>
                <a:rPr lang="zh-CN" altLang="en-US" sz="2000" b="1" dirty="0">
                  <a:effectLst/>
                  <a:latin typeface="Microsoft YaHei" panose="020B0503020204020204" pitchFamily="34" charset="-122"/>
                  <a:ea typeface="Microsoft YaHei" panose="020B0503020204020204" pitchFamily="34" charset="-122"/>
                </a:rPr>
                <a:t>承诺</a:t>
              </a:r>
            </a:p>
            <a:p>
              <a:pPr>
                <a:lnSpc>
                  <a:spcPct val="150000"/>
                </a:lnSpc>
                <a:buNone/>
              </a:pPr>
              <a:r>
                <a:rPr lang="zh-CN" altLang="en-US" dirty="0">
                  <a:effectLst/>
                  <a:latin typeface="Microsoft YaHei" panose="020B0503020204020204" pitchFamily="34" charset="-122"/>
                  <a:ea typeface="Microsoft YaHei" panose="020B0503020204020204" pitchFamily="34" charset="-122"/>
                </a:rPr>
                <a:t>承诺是指完成事情（即在逆境中也继续前进）以及实现与新企业相关的个人目标的意愿。</a:t>
              </a:r>
            </a:p>
          </p:txBody>
        </p:sp>
        <p:sp>
          <p:nvSpPr>
            <p:cNvPr id="20" name="矩形 19">
              <a:extLst>
                <a:ext uri="{FF2B5EF4-FFF2-40B4-BE49-F238E27FC236}">
                  <a16:creationId xmlns:a16="http://schemas.microsoft.com/office/drawing/2014/main" id="{77955553-9333-FC21-F8B1-B87B633CB18D}"/>
                </a:ext>
              </a:extLst>
            </p:cNvPr>
            <p:cNvSpPr/>
            <p:nvPr/>
          </p:nvSpPr>
          <p:spPr>
            <a:xfrm>
              <a:off x="10154825" y="2869386"/>
              <a:ext cx="2088000" cy="2998065"/>
            </a:xfrm>
            <a:prstGeom prst="rect">
              <a:avLst/>
            </a:prstGeom>
          </p:spPr>
          <p:txBody>
            <a:bodyPr wrap="square">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0" cap="none" spc="0" normalizeH="0" baseline="0" noProof="0" dirty="0">
                  <a:ln>
                    <a:noFill/>
                  </a:ln>
                  <a:effectLst/>
                  <a:uLnTx/>
                  <a:uFillTx/>
                  <a:latin typeface="Microsoft YaHei" panose="020B0503020204020204" pitchFamily="34" charset="-122"/>
                  <a:ea typeface="Microsoft YaHei" panose="020B0503020204020204" pitchFamily="34" charset="-122"/>
                </a:rPr>
                <a:t>个人特质</a:t>
              </a:r>
            </a:p>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b="0" i="0" u="none" strike="noStrike" kern="0" cap="none" spc="0" normalizeH="0" baseline="0" noProof="0" dirty="0">
                  <a:ln>
                    <a:noFill/>
                  </a:ln>
                  <a:effectLst/>
                  <a:uLnTx/>
                  <a:uFillTx/>
                  <a:latin typeface="Microsoft YaHei" panose="020B0503020204020204" pitchFamily="34" charset="-122"/>
                  <a:ea typeface="Microsoft YaHei" panose="020B0503020204020204" pitchFamily="34" charset="-122"/>
                </a:rPr>
                <a:t>创业者要了解自身在责任感、外倾性、友好性、情绪稳定性、经历开放性这五大关键维度上的特质。</a:t>
              </a:r>
            </a:p>
          </p:txBody>
        </p:sp>
        <p:grpSp>
          <p:nvGrpSpPr>
            <p:cNvPr id="41" name="组合 40">
              <a:extLst>
                <a:ext uri="{FF2B5EF4-FFF2-40B4-BE49-F238E27FC236}">
                  <a16:creationId xmlns:a16="http://schemas.microsoft.com/office/drawing/2014/main" id="{81DF1798-35BB-FF87-63F8-66B28EC86A69}"/>
                </a:ext>
              </a:extLst>
            </p:cNvPr>
            <p:cNvGrpSpPr/>
            <p:nvPr/>
          </p:nvGrpSpPr>
          <p:grpSpPr>
            <a:xfrm>
              <a:off x="621997" y="2024175"/>
              <a:ext cx="10840556" cy="661667"/>
              <a:chOff x="773905" y="2024175"/>
              <a:chExt cx="10688647" cy="661667"/>
            </a:xfrm>
          </p:grpSpPr>
          <p:sp>
            <p:nvSpPr>
              <p:cNvPr id="9" name="圆角矩形 8">
                <a:extLst>
                  <a:ext uri="{FF2B5EF4-FFF2-40B4-BE49-F238E27FC236}">
                    <a16:creationId xmlns:a16="http://schemas.microsoft.com/office/drawing/2014/main" id="{15DC0072-09F7-73E6-DB36-F6E6E3C19044}"/>
                  </a:ext>
                </a:extLst>
              </p:cNvPr>
              <p:cNvSpPr/>
              <p:nvPr/>
            </p:nvSpPr>
            <p:spPr>
              <a:xfrm>
                <a:off x="773905" y="2024175"/>
                <a:ext cx="1289402" cy="661667"/>
              </a:xfrm>
              <a:prstGeom prst="roundRect">
                <a:avLst/>
              </a:prstGeom>
              <a:solidFill>
                <a:srgbClr val="1F7BD0">
                  <a:alpha val="2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effectLst/>
                    <a:uLnTx/>
                    <a:uFillTx/>
                    <a:latin typeface="Microsoft YaHei" panose="020B0503020204020204" pitchFamily="34" charset="-122"/>
                    <a:ea typeface="Microsoft YaHei" panose="020B0503020204020204" pitchFamily="34" charset="-122"/>
                  </a:rPr>
                  <a:t>（</a:t>
                </a:r>
                <a:r>
                  <a:rPr kumimoji="0" lang="en-US" altLang="zh-CN" sz="2400" b="0" i="0" u="none" strike="noStrike" kern="0" cap="none" spc="0" normalizeH="0" baseline="0" noProof="0" dirty="0">
                    <a:ln>
                      <a:noFill/>
                    </a:ln>
                    <a:effectLst/>
                    <a:uLnTx/>
                    <a:uFillTx/>
                    <a:latin typeface="Microsoft YaHei" panose="020B0503020204020204" pitchFamily="34" charset="-122"/>
                    <a:ea typeface="Microsoft YaHei" panose="020B0503020204020204" pitchFamily="34" charset="-122"/>
                  </a:rPr>
                  <a:t>1</a:t>
                </a:r>
                <a:r>
                  <a:rPr kumimoji="0" lang="zh-CN" altLang="en-US" sz="2400" b="0" i="0" u="none" strike="noStrike" kern="0" cap="none" spc="0" normalizeH="0" baseline="0" noProof="0" dirty="0">
                    <a:ln>
                      <a:noFill/>
                    </a:ln>
                    <a:effectLst/>
                    <a:uLnTx/>
                    <a:uFillTx/>
                    <a:latin typeface="Microsoft YaHei" panose="020B0503020204020204" pitchFamily="34" charset="-122"/>
                    <a:ea typeface="Microsoft YaHei" panose="020B0503020204020204" pitchFamily="34" charset="-122"/>
                  </a:rPr>
                  <a:t>）</a:t>
                </a:r>
                <a:endParaRPr kumimoji="0" lang="zh-CN" altLang="en-US" sz="2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1" name="圆角矩形 10">
                <a:extLst>
                  <a:ext uri="{FF2B5EF4-FFF2-40B4-BE49-F238E27FC236}">
                    <a16:creationId xmlns:a16="http://schemas.microsoft.com/office/drawing/2014/main" id="{E0B1F496-FF49-D744-99C5-23707D54823F}"/>
                  </a:ext>
                </a:extLst>
              </p:cNvPr>
              <p:cNvSpPr/>
              <p:nvPr/>
            </p:nvSpPr>
            <p:spPr>
              <a:xfrm>
                <a:off x="3123716" y="2024175"/>
                <a:ext cx="1289402" cy="661667"/>
              </a:xfrm>
              <a:prstGeom prst="roundRect">
                <a:avLst/>
              </a:prstGeom>
              <a:solidFill>
                <a:srgbClr val="1F7BD0">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effectLst/>
                    <a:latin typeface="Microsoft YaHei" panose="020B0503020204020204" pitchFamily="34" charset="-122"/>
                    <a:ea typeface="Microsoft YaHei" panose="020B0503020204020204" pitchFamily="34" charset="-122"/>
                  </a:rPr>
                  <a:t>（</a:t>
                </a:r>
                <a:r>
                  <a:rPr lang="en-US" altLang="zh-CN" sz="2400" dirty="0">
                    <a:effectLst/>
                    <a:latin typeface="Microsoft YaHei" panose="020B0503020204020204" pitchFamily="34" charset="-122"/>
                    <a:ea typeface="Microsoft YaHei" panose="020B0503020204020204" pitchFamily="34" charset="-122"/>
                  </a:rPr>
                  <a:t>2</a:t>
                </a:r>
                <a:r>
                  <a:rPr lang="zh-CN" altLang="en-US" sz="2400" dirty="0">
                    <a:effectLst/>
                    <a:latin typeface="Microsoft YaHei" panose="020B0503020204020204" pitchFamily="34" charset="-122"/>
                    <a:ea typeface="Microsoft YaHei" panose="020B0503020204020204" pitchFamily="34" charset="-122"/>
                  </a:rPr>
                  <a:t>）</a:t>
                </a:r>
                <a:endParaRPr kumimoji="0" lang="zh-CN" altLang="en-US" sz="2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7" name="圆角矩形 16">
                <a:extLst>
                  <a:ext uri="{FF2B5EF4-FFF2-40B4-BE49-F238E27FC236}">
                    <a16:creationId xmlns:a16="http://schemas.microsoft.com/office/drawing/2014/main" id="{F5EE7566-B919-920C-2570-032BC32CA1EB}"/>
                  </a:ext>
                </a:extLst>
              </p:cNvPr>
              <p:cNvSpPr/>
              <p:nvPr/>
            </p:nvSpPr>
            <p:spPr>
              <a:xfrm>
                <a:off x="5473527" y="2024175"/>
                <a:ext cx="1289402" cy="661667"/>
              </a:xfrm>
              <a:prstGeom prst="roundRect">
                <a:avLst/>
              </a:prstGeom>
              <a:solidFill>
                <a:srgbClr val="1F7BD0">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effectLst/>
                    <a:latin typeface="Microsoft YaHei" panose="020B0503020204020204" pitchFamily="34" charset="-122"/>
                    <a:ea typeface="Microsoft YaHei" panose="020B0503020204020204" pitchFamily="34" charset="-122"/>
                  </a:rPr>
                  <a:t>（</a:t>
                </a:r>
                <a:r>
                  <a:rPr lang="en-US" altLang="zh-CN" sz="2400" dirty="0">
                    <a:effectLst/>
                    <a:latin typeface="Microsoft YaHei" panose="020B0503020204020204" pitchFamily="34" charset="-122"/>
                    <a:ea typeface="Microsoft YaHei" panose="020B0503020204020204" pitchFamily="34" charset="-122"/>
                  </a:rPr>
                  <a:t>3</a:t>
                </a:r>
                <a:r>
                  <a:rPr lang="zh-CN" altLang="en-US" sz="2400" dirty="0">
                    <a:effectLst/>
                    <a:latin typeface="Microsoft YaHei" panose="020B0503020204020204" pitchFamily="34" charset="-122"/>
                    <a:ea typeface="Microsoft YaHei" panose="020B0503020204020204" pitchFamily="34" charset="-122"/>
                  </a:rPr>
                  <a:t>）</a:t>
                </a:r>
                <a:endParaRPr kumimoji="0" lang="zh-CN" altLang="en-US" sz="2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9" name="圆角矩形 18">
                <a:extLst>
                  <a:ext uri="{FF2B5EF4-FFF2-40B4-BE49-F238E27FC236}">
                    <a16:creationId xmlns:a16="http://schemas.microsoft.com/office/drawing/2014/main" id="{6A5DDFDC-2104-270D-AC33-8CF883EA4826}"/>
                  </a:ext>
                </a:extLst>
              </p:cNvPr>
              <p:cNvSpPr/>
              <p:nvPr/>
            </p:nvSpPr>
            <p:spPr>
              <a:xfrm>
                <a:off x="7823338" y="2024175"/>
                <a:ext cx="1289402" cy="661667"/>
              </a:xfrm>
              <a:prstGeom prst="roundRect">
                <a:avLst/>
              </a:prstGeom>
              <a:solidFill>
                <a:srgbClr val="1F7BD0">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effectLst/>
                    <a:latin typeface="Microsoft YaHei" panose="020B0503020204020204" pitchFamily="34" charset="-122"/>
                    <a:ea typeface="Microsoft YaHei" panose="020B0503020204020204" pitchFamily="34" charset="-122"/>
                  </a:rPr>
                  <a:t>（</a:t>
                </a:r>
                <a:r>
                  <a:rPr lang="en-US" altLang="zh-CN" sz="2400" dirty="0">
                    <a:effectLst/>
                    <a:latin typeface="Microsoft YaHei" panose="020B0503020204020204" pitchFamily="34" charset="-122"/>
                    <a:ea typeface="Microsoft YaHei" panose="020B0503020204020204" pitchFamily="34" charset="-122"/>
                  </a:rPr>
                  <a:t>4</a:t>
                </a:r>
                <a:r>
                  <a:rPr lang="zh-CN" altLang="en-US" sz="2400" dirty="0">
                    <a:effectLst/>
                    <a:latin typeface="Microsoft YaHei" panose="020B0503020204020204" pitchFamily="34" charset="-122"/>
                    <a:ea typeface="Microsoft YaHei" panose="020B0503020204020204" pitchFamily="34" charset="-122"/>
                  </a:rPr>
                  <a:t>）</a:t>
                </a:r>
                <a:endParaRPr kumimoji="0" lang="zh-CN" altLang="en-US" sz="2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21" name="右箭头 20">
                <a:extLst>
                  <a:ext uri="{FF2B5EF4-FFF2-40B4-BE49-F238E27FC236}">
                    <a16:creationId xmlns:a16="http://schemas.microsoft.com/office/drawing/2014/main" id="{3FD67B04-BD86-510A-0C05-31FF4B0D2C09}"/>
                  </a:ext>
                </a:extLst>
              </p:cNvPr>
              <p:cNvSpPr/>
              <p:nvPr/>
            </p:nvSpPr>
            <p:spPr>
              <a:xfrm>
                <a:off x="2476036" y="2292287"/>
                <a:ext cx="234951" cy="125443"/>
              </a:xfrm>
              <a:prstGeom prst="rightArrow">
                <a:avLst/>
              </a:prstGeom>
              <a:solidFill>
                <a:srgbClr val="1F7BD0">
                  <a:alpha val="2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22" name="右箭头 21">
                <a:extLst>
                  <a:ext uri="{FF2B5EF4-FFF2-40B4-BE49-F238E27FC236}">
                    <a16:creationId xmlns:a16="http://schemas.microsoft.com/office/drawing/2014/main" id="{2592EF2E-F538-F9FF-DE42-CFBF83094CCF}"/>
                  </a:ext>
                </a:extLst>
              </p:cNvPr>
              <p:cNvSpPr/>
              <p:nvPr/>
            </p:nvSpPr>
            <p:spPr>
              <a:xfrm>
                <a:off x="4825847" y="2292287"/>
                <a:ext cx="234951" cy="125443"/>
              </a:xfrm>
              <a:prstGeom prst="rightArrow">
                <a:avLst/>
              </a:prstGeom>
              <a:solidFill>
                <a:srgbClr val="1F7BD0">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23" name="右箭头 22">
                <a:extLst>
                  <a:ext uri="{FF2B5EF4-FFF2-40B4-BE49-F238E27FC236}">
                    <a16:creationId xmlns:a16="http://schemas.microsoft.com/office/drawing/2014/main" id="{6C275E7E-711E-59C8-F27A-1FA0B476C00D}"/>
                  </a:ext>
                </a:extLst>
              </p:cNvPr>
              <p:cNvSpPr/>
              <p:nvPr/>
            </p:nvSpPr>
            <p:spPr>
              <a:xfrm>
                <a:off x="7175658" y="2292287"/>
                <a:ext cx="234951" cy="125443"/>
              </a:xfrm>
              <a:prstGeom prst="rightArrow">
                <a:avLst/>
              </a:prstGeom>
              <a:solidFill>
                <a:srgbClr val="1F7BD0">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25" name="圆角矩形 24">
                <a:extLst>
                  <a:ext uri="{FF2B5EF4-FFF2-40B4-BE49-F238E27FC236}">
                    <a16:creationId xmlns:a16="http://schemas.microsoft.com/office/drawing/2014/main" id="{8A124401-AB5D-A27C-4D9D-36BF7A050D79}"/>
                  </a:ext>
                </a:extLst>
              </p:cNvPr>
              <p:cNvSpPr/>
              <p:nvPr/>
            </p:nvSpPr>
            <p:spPr>
              <a:xfrm>
                <a:off x="10173150" y="2024175"/>
                <a:ext cx="1289402" cy="661667"/>
              </a:xfrm>
              <a:prstGeom prst="roundRect">
                <a:avLst/>
              </a:prstGeom>
              <a:solidFill>
                <a:srgbClr val="00B0F0">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effectLst/>
                    <a:uLnTx/>
                    <a:uFillTx/>
                    <a:latin typeface="Microsoft YaHei" panose="020B0503020204020204" pitchFamily="34" charset="-122"/>
                    <a:ea typeface="Microsoft YaHei" panose="020B0503020204020204" pitchFamily="34" charset="-122"/>
                  </a:rPr>
                  <a:t>（</a:t>
                </a:r>
                <a:r>
                  <a:rPr kumimoji="0" lang="en-US" altLang="zh-CN" sz="2400" b="0" i="0" u="none" strike="noStrike" kern="0" cap="none" spc="0" normalizeH="0" baseline="0" noProof="0" dirty="0">
                    <a:ln>
                      <a:noFill/>
                    </a:ln>
                    <a:effectLst/>
                    <a:uLnTx/>
                    <a:uFillTx/>
                    <a:latin typeface="Microsoft YaHei" panose="020B0503020204020204" pitchFamily="34" charset="-122"/>
                    <a:ea typeface="Microsoft YaHei" panose="020B0503020204020204" pitchFamily="34" charset="-122"/>
                  </a:rPr>
                  <a:t>5</a:t>
                </a:r>
                <a:r>
                  <a:rPr kumimoji="0" lang="zh-CN" altLang="en-US" sz="2400" b="0" i="0" u="none" strike="noStrike" kern="0" cap="none" spc="0" normalizeH="0" baseline="0" noProof="0" dirty="0">
                    <a:ln>
                      <a:noFill/>
                    </a:ln>
                    <a:effectLst/>
                    <a:uLnTx/>
                    <a:uFillTx/>
                    <a:latin typeface="Microsoft YaHei" panose="020B0503020204020204" pitchFamily="34" charset="-122"/>
                    <a:ea typeface="Microsoft YaHei" panose="020B0503020204020204" pitchFamily="34" charset="-122"/>
                  </a:rPr>
                  <a:t>）</a:t>
                </a:r>
                <a:endParaRPr kumimoji="0" lang="zh-CN" altLang="en-US" sz="2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37" name="右箭头 36">
                <a:extLst>
                  <a:ext uri="{FF2B5EF4-FFF2-40B4-BE49-F238E27FC236}">
                    <a16:creationId xmlns:a16="http://schemas.microsoft.com/office/drawing/2014/main" id="{45351E16-B667-BF7E-DEB7-6FDE3EBBF98E}"/>
                  </a:ext>
                </a:extLst>
              </p:cNvPr>
              <p:cNvSpPr/>
              <p:nvPr/>
            </p:nvSpPr>
            <p:spPr>
              <a:xfrm>
                <a:off x="9525469" y="2292287"/>
                <a:ext cx="234951" cy="125443"/>
              </a:xfrm>
              <a:prstGeom prst="rightArrow">
                <a:avLst/>
              </a:prstGeom>
              <a:solidFill>
                <a:srgbClr val="1F7BD0">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grpSp>
        <p:sp>
          <p:nvSpPr>
            <p:cNvPr id="40" name="矩形 39">
              <a:extLst>
                <a:ext uri="{FF2B5EF4-FFF2-40B4-BE49-F238E27FC236}">
                  <a16:creationId xmlns:a16="http://schemas.microsoft.com/office/drawing/2014/main" id="{8C990655-AAB5-8DC2-D9E9-8EFAA43549D0}"/>
                </a:ext>
              </a:extLst>
            </p:cNvPr>
            <p:cNvSpPr/>
            <p:nvPr/>
          </p:nvSpPr>
          <p:spPr>
            <a:xfrm>
              <a:off x="5388410" y="2869386"/>
              <a:ext cx="2087999" cy="2998065"/>
            </a:xfrm>
            <a:prstGeom prst="rect">
              <a:avLst/>
            </a:prstGeom>
          </p:spPr>
          <p:txBody>
            <a:bodyPr wrap="square">
              <a:spAutoFit/>
            </a:bodyPr>
            <a:lstStyle/>
            <a:p>
              <a:pPr>
                <a:lnSpc>
                  <a:spcPct val="150000"/>
                </a:lnSpc>
                <a:buNone/>
              </a:pPr>
              <a:r>
                <a:rPr lang="zh-CN" altLang="en-US" sz="2000" b="1" dirty="0">
                  <a:effectLst/>
                  <a:latin typeface="Microsoft YaHei" panose="020B0503020204020204" pitchFamily="34" charset="-122"/>
                  <a:ea typeface="Microsoft YaHei" panose="020B0503020204020204" pitchFamily="34" charset="-122"/>
                </a:rPr>
                <a:t>动机</a:t>
              </a:r>
            </a:p>
            <a:p>
              <a:pPr>
                <a:lnSpc>
                  <a:spcPct val="150000"/>
                </a:lnSpc>
                <a:buNone/>
              </a:pPr>
              <a:r>
                <a:rPr lang="zh-CN" altLang="en-US" dirty="0">
                  <a:effectLst/>
                  <a:latin typeface="Microsoft YaHei" panose="020B0503020204020204" pitchFamily="34" charset="-122"/>
                  <a:ea typeface="Microsoft YaHei" panose="020B0503020204020204" pitchFamily="34" charset="-122"/>
                </a:rPr>
                <a:t>思考创新创业动机有利于创新创业者判断和那些潜在合作者之间的动机差异，避免未来发生隐患。</a:t>
              </a:r>
            </a:p>
          </p:txBody>
        </p:sp>
      </p:grpSp>
    </p:spTree>
    <p:extLst>
      <p:ext uri="{BB962C8B-B14F-4D97-AF65-F5344CB8AC3E}">
        <p14:creationId xmlns:p14="http://schemas.microsoft.com/office/powerpoint/2010/main" val="4072825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2D2E7-CA56-8B92-0BF6-954AEB27E71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13C95C7-1901-8CC3-C7A2-1377E8300AE8}"/>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项目概述</a:t>
            </a:r>
          </a:p>
        </p:txBody>
      </p:sp>
      <p:sp>
        <p:nvSpPr>
          <p:cNvPr id="117" name="object 12">
            <a:extLst>
              <a:ext uri="{FF2B5EF4-FFF2-40B4-BE49-F238E27FC236}">
                <a16:creationId xmlns:a16="http://schemas.microsoft.com/office/drawing/2014/main" id="{B455FBAA-E337-00DC-FB2F-3AC059FAA5AB}"/>
              </a:ext>
            </a:extLst>
          </p:cNvPr>
          <p:cNvSpPr/>
          <p:nvPr/>
        </p:nvSpPr>
        <p:spPr>
          <a:xfrm>
            <a:off x="755374" y="1417983"/>
            <a:ext cx="10763526" cy="5035826"/>
          </a:xfrm>
          <a:prstGeom prst="roundRect">
            <a:avLst>
              <a:gd name="adj" fmla="val 8509"/>
            </a:avLst>
          </a:prstGeom>
          <a:solidFill>
            <a:schemeClr val="bg1"/>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grpSp>
        <p:nvGrpSpPr>
          <p:cNvPr id="118" name="组合 117">
            <a:extLst>
              <a:ext uri="{FF2B5EF4-FFF2-40B4-BE49-F238E27FC236}">
                <a16:creationId xmlns:a16="http://schemas.microsoft.com/office/drawing/2014/main" id="{7E83356E-B726-4C5B-B584-7094AC2D8506}"/>
              </a:ext>
            </a:extLst>
          </p:cNvPr>
          <p:cNvGrpSpPr>
            <a:grpSpLocks noChangeAspect="1"/>
          </p:cNvGrpSpPr>
          <p:nvPr/>
        </p:nvGrpSpPr>
        <p:grpSpPr>
          <a:xfrm>
            <a:off x="321606" y="1161221"/>
            <a:ext cx="1584000" cy="1584000"/>
            <a:chOff x="1914994" y="2265570"/>
            <a:chExt cx="255414" cy="255414"/>
          </a:xfrm>
        </p:grpSpPr>
        <p:sp>
          <p:nvSpPr>
            <p:cNvPr id="119" name="object 13">
              <a:extLst>
                <a:ext uri="{FF2B5EF4-FFF2-40B4-BE49-F238E27FC236}">
                  <a16:creationId xmlns:a16="http://schemas.microsoft.com/office/drawing/2014/main" id="{7AE0A819-3ED7-FA76-9282-D88FF83B6428}"/>
                </a:ext>
              </a:extLst>
            </p:cNvPr>
            <p:cNvSpPr/>
            <p:nvPr/>
          </p:nvSpPr>
          <p:spPr>
            <a:xfrm>
              <a:off x="1914994" y="2265570"/>
              <a:ext cx="255414" cy="255414"/>
            </a:xfrm>
            <a:prstGeom prst="ellipse">
              <a:avLst/>
            </a:prstGeom>
            <a:solidFill>
              <a:schemeClr val="bg1"/>
            </a:solidFill>
            <a:effectLst>
              <a:outerShdw blurRad="50800" dist="38100" dir="10800000" algn="r" rotWithShape="0">
                <a:schemeClr val="accent3">
                  <a:lumMod val="20000"/>
                  <a:lumOff val="80000"/>
                  <a:alpha val="40000"/>
                </a:schemeClr>
              </a:outerShdw>
            </a:effectLst>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pic>
          <p:nvPicPr>
            <p:cNvPr id="120" name="object 14">
              <a:extLst>
                <a:ext uri="{FF2B5EF4-FFF2-40B4-BE49-F238E27FC236}">
                  <a16:creationId xmlns:a16="http://schemas.microsoft.com/office/drawing/2014/main" id="{DA1CA4D1-7E72-8F40-D5E1-8BF4C1BA6BCE}"/>
                </a:ext>
              </a:extLst>
            </p:cNvPr>
            <p:cNvPicPr/>
            <p:nvPr/>
          </p:nvPicPr>
          <p:blipFill>
            <a:blip r:embed="rId2" cstate="print"/>
            <a:stretch>
              <a:fillRect/>
            </a:stretch>
          </p:blipFill>
          <p:spPr>
            <a:xfrm>
              <a:off x="1952350" y="2297425"/>
              <a:ext cx="180353" cy="204253"/>
            </a:xfrm>
            <a:prstGeom prst="rect">
              <a:avLst/>
            </a:prstGeom>
          </p:spPr>
        </p:pic>
      </p:grpSp>
      <p:sp>
        <p:nvSpPr>
          <p:cNvPr id="121" name="object 18">
            <a:extLst>
              <a:ext uri="{FF2B5EF4-FFF2-40B4-BE49-F238E27FC236}">
                <a16:creationId xmlns:a16="http://schemas.microsoft.com/office/drawing/2014/main" id="{44E7A494-38CD-7460-115F-D6531DD0E369}"/>
              </a:ext>
            </a:extLst>
          </p:cNvPr>
          <p:cNvSpPr txBox="1"/>
          <p:nvPr/>
        </p:nvSpPr>
        <p:spPr>
          <a:xfrm>
            <a:off x="1671771" y="2646687"/>
            <a:ext cx="9724757" cy="2219095"/>
          </a:xfrm>
          <a:prstGeom prst="rect">
            <a:avLst/>
          </a:prstGeom>
        </p:spPr>
        <p:txBody>
          <a:bodyPr vert="horz" wrap="square" lIns="0" tIns="67717" rIns="0" bIns="0" rtlCol="0" anchor="ctr">
            <a:spAutoFit/>
          </a:bodyPr>
          <a:lstStyle/>
          <a:p>
            <a:pPr marR="179970" indent="457200">
              <a:lnSpc>
                <a:spcPct val="150000"/>
              </a:lnSpc>
            </a:pPr>
            <a:r>
              <a:rPr lang="zh-CN" altLang="en-US" sz="2400" spc="-4" dirty="0">
                <a:solidFill>
                  <a:srgbClr val="231F20"/>
                </a:solidFill>
                <a:latin typeface="Microsoft YaHei" panose="020B0503020204020204" pitchFamily="34" charset="-122"/>
                <a:ea typeface="Microsoft YaHei" panose="020B0503020204020204" pitchFamily="34" charset="-122"/>
                <a:cs typeface="Lantinghei SC Extralight"/>
              </a:rPr>
              <a:t>许多企业之所以保持强劲的发展势头，拥有强大的市场竞争力，不单纯是因为创建它的创新创业者个人能力优秀，更重要的是它有一个综合实力强的创新创业团队。因此，打造一个强劲的创新创业团队是一个十分重要的问题。</a:t>
            </a:r>
          </a:p>
        </p:txBody>
      </p:sp>
    </p:spTree>
    <p:extLst>
      <p:ext uri="{BB962C8B-B14F-4D97-AF65-F5344CB8AC3E}">
        <p14:creationId xmlns:p14="http://schemas.microsoft.com/office/powerpoint/2010/main" val="517132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3BE02-A3F7-A8F3-BC44-A447854F7E9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3F5D7EA-9C70-5040-B183-0C39F274E73F}"/>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3.2.4</a:t>
            </a:r>
            <a:r>
              <a:rPr lang="zh-CN" altLang="en-US" sz="3200" dirty="0">
                <a:solidFill>
                  <a:schemeClr val="tx1"/>
                </a:solidFill>
                <a:latin typeface="Microsoft YaHei" panose="020B0503020204020204" pitchFamily="34" charset="-122"/>
                <a:ea typeface="Microsoft YaHei" panose="020B0503020204020204" pitchFamily="34" charset="-122"/>
              </a:rPr>
              <a:t>创新创业团队组建中应注意的问题</a:t>
            </a:r>
          </a:p>
        </p:txBody>
      </p:sp>
      <p:sp>
        <p:nvSpPr>
          <p:cNvPr id="124" name="文本框 123">
            <a:extLst>
              <a:ext uri="{FF2B5EF4-FFF2-40B4-BE49-F238E27FC236}">
                <a16:creationId xmlns:a16="http://schemas.microsoft.com/office/drawing/2014/main" id="{43E02E06-F272-3C72-4A4D-5FC309D6F199}"/>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团队功能问题</a:t>
            </a:r>
          </a:p>
        </p:txBody>
      </p:sp>
      <p:grpSp>
        <p:nvGrpSpPr>
          <p:cNvPr id="10" name="组合 9">
            <a:extLst>
              <a:ext uri="{FF2B5EF4-FFF2-40B4-BE49-F238E27FC236}">
                <a16:creationId xmlns:a16="http://schemas.microsoft.com/office/drawing/2014/main" id="{B81D5B68-C5E7-C267-B2EE-24B3EC19F964}"/>
              </a:ext>
            </a:extLst>
          </p:cNvPr>
          <p:cNvGrpSpPr/>
          <p:nvPr/>
        </p:nvGrpSpPr>
        <p:grpSpPr>
          <a:xfrm>
            <a:off x="838485" y="1774965"/>
            <a:ext cx="10502329" cy="4281186"/>
            <a:chOff x="660400" y="2441429"/>
            <a:chExt cx="10502329" cy="3868722"/>
          </a:xfrm>
        </p:grpSpPr>
        <p:sp>
          <p:nvSpPr>
            <p:cNvPr id="7" name="PA-十字形 17">
              <a:extLst>
                <a:ext uri="{FF2B5EF4-FFF2-40B4-BE49-F238E27FC236}">
                  <a16:creationId xmlns:a16="http://schemas.microsoft.com/office/drawing/2014/main" id="{4E56DFF5-326D-F0B6-4772-5BB310143773}"/>
                </a:ext>
              </a:extLst>
            </p:cNvPr>
            <p:cNvSpPr/>
            <p:nvPr>
              <p:custDataLst>
                <p:tags r:id="rId1"/>
              </p:custDataLst>
            </p:nvPr>
          </p:nvSpPr>
          <p:spPr>
            <a:xfrm>
              <a:off x="660400" y="2441429"/>
              <a:ext cx="10502329" cy="1095698"/>
            </a:xfrm>
            <a:prstGeom prst="plus">
              <a:avLst>
                <a:gd name="adj" fmla="val 7476"/>
              </a:avLst>
            </a:prstGeom>
            <a:gradFill>
              <a:gsLst>
                <a:gs pos="8000">
                  <a:schemeClr val="accent2">
                    <a:lumMod val="7000"/>
                    <a:lumOff val="93000"/>
                  </a:schemeClr>
                </a:gs>
                <a:gs pos="79000">
                  <a:schemeClr val="accent2">
                    <a:lumMod val="20000"/>
                    <a:lumOff val="80000"/>
                  </a:schemeClr>
                </a:gs>
              </a:gsLst>
              <a:lin ang="5400000" scaled="1"/>
            </a:gradFill>
            <a:ln>
              <a:solidFill>
                <a:schemeClr val="accent2">
                  <a:lumMod val="75000"/>
                </a:schemeClr>
              </a:solidFill>
            </a:ln>
            <a:effectLst>
              <a:outerShdw blurRad="711200" dist="241300" dir="5400000" sx="98000" sy="98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创新创业团队有自身的任务和目标。</a:t>
              </a:r>
              <a:endParaRPr kumimoji="0" lang="en-US" altLang="zh-CN"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为实现任务和目标，团队应具备与任务和目标相关的功能。</a:t>
              </a:r>
            </a:p>
          </p:txBody>
        </p:sp>
        <p:sp>
          <p:nvSpPr>
            <p:cNvPr id="8" name="PA-十字形 17">
              <a:extLst>
                <a:ext uri="{FF2B5EF4-FFF2-40B4-BE49-F238E27FC236}">
                  <a16:creationId xmlns:a16="http://schemas.microsoft.com/office/drawing/2014/main" id="{9C5504F6-9C42-5907-79EE-3DFDEFE4D7D5}"/>
                </a:ext>
              </a:extLst>
            </p:cNvPr>
            <p:cNvSpPr/>
            <p:nvPr>
              <p:custDataLst>
                <p:tags r:id="rId2"/>
              </p:custDataLst>
            </p:nvPr>
          </p:nvSpPr>
          <p:spPr>
            <a:xfrm>
              <a:off x="660400" y="3827941"/>
              <a:ext cx="10502329" cy="1095698"/>
            </a:xfrm>
            <a:prstGeom prst="plus">
              <a:avLst>
                <a:gd name="adj" fmla="val 7476"/>
              </a:avLst>
            </a:prstGeom>
            <a:gradFill>
              <a:gsLst>
                <a:gs pos="8000">
                  <a:schemeClr val="accent2">
                    <a:lumMod val="7000"/>
                    <a:lumOff val="93000"/>
                  </a:schemeClr>
                </a:gs>
                <a:gs pos="79000">
                  <a:schemeClr val="accent2">
                    <a:lumMod val="20000"/>
                    <a:lumOff val="80000"/>
                  </a:schemeClr>
                </a:gs>
              </a:gsLst>
              <a:lin ang="5400000" scaled="1"/>
            </a:gradFill>
            <a:ln>
              <a:solidFill>
                <a:schemeClr val="accent2">
                  <a:lumMod val="75000"/>
                </a:schemeClr>
              </a:solidFill>
            </a:ln>
            <a:effectLst>
              <a:outerShdw blurRad="711200" dist="241300" dir="5400000" sx="98000" sy="98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首先，团队的主要功能应完备，即团队成员的职责及特长应能涵盖团队执行的基本方面，包括营销与销售、团队内部管理、技术和产品等。</a:t>
              </a:r>
            </a:p>
          </p:txBody>
        </p:sp>
        <p:sp>
          <p:nvSpPr>
            <p:cNvPr id="9" name="PA-十字形 17">
              <a:extLst>
                <a:ext uri="{FF2B5EF4-FFF2-40B4-BE49-F238E27FC236}">
                  <a16:creationId xmlns:a16="http://schemas.microsoft.com/office/drawing/2014/main" id="{D9437A40-8EC8-EBAD-5BA1-2F7E0303D8F4}"/>
                </a:ext>
              </a:extLst>
            </p:cNvPr>
            <p:cNvSpPr/>
            <p:nvPr>
              <p:custDataLst>
                <p:tags r:id="rId3"/>
              </p:custDataLst>
            </p:nvPr>
          </p:nvSpPr>
          <p:spPr>
            <a:xfrm>
              <a:off x="660400" y="5214453"/>
              <a:ext cx="10502329" cy="1095698"/>
            </a:xfrm>
            <a:prstGeom prst="plus">
              <a:avLst>
                <a:gd name="adj" fmla="val 7476"/>
              </a:avLst>
            </a:prstGeom>
            <a:gradFill>
              <a:gsLst>
                <a:gs pos="8000">
                  <a:schemeClr val="accent2">
                    <a:lumMod val="7000"/>
                    <a:lumOff val="93000"/>
                  </a:schemeClr>
                </a:gs>
                <a:gs pos="79000">
                  <a:schemeClr val="accent2">
                    <a:lumMod val="20000"/>
                    <a:lumOff val="80000"/>
                  </a:schemeClr>
                </a:gs>
              </a:gsLst>
              <a:lin ang="5400000" scaled="1"/>
            </a:gradFill>
            <a:ln>
              <a:solidFill>
                <a:schemeClr val="accent2">
                  <a:lumMod val="75000"/>
                </a:schemeClr>
              </a:solidFill>
            </a:ln>
            <a:effectLst>
              <a:outerShdw blurRad="711200" dist="241300" dir="5400000" sx="98000" sy="98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其次，各主要功能应协调，避免长板特长、短板特短的情况，任何一方面的功能缺失或弱化，都会在不同程度上影响团队的发展，严重的可能直接导致创新创业失败。</a:t>
              </a:r>
            </a:p>
          </p:txBody>
        </p:sp>
      </p:grpSp>
    </p:spTree>
    <p:extLst>
      <p:ext uri="{BB962C8B-B14F-4D97-AF65-F5344CB8AC3E}">
        <p14:creationId xmlns:p14="http://schemas.microsoft.com/office/powerpoint/2010/main" val="31414670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78FFDB-18B9-6FD3-070B-693B44A50C6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581DC53-2F65-3174-6693-C9C5682B861D}"/>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3.2.4</a:t>
            </a:r>
            <a:r>
              <a:rPr lang="zh-CN" altLang="en-US" sz="3200" dirty="0">
                <a:solidFill>
                  <a:schemeClr val="tx1"/>
                </a:solidFill>
                <a:latin typeface="Microsoft YaHei" panose="020B0503020204020204" pitchFamily="34" charset="-122"/>
                <a:ea typeface="Microsoft YaHei" panose="020B0503020204020204" pitchFamily="34" charset="-122"/>
              </a:rPr>
              <a:t>创新创业团队组建中应注意的问题</a:t>
            </a:r>
          </a:p>
        </p:txBody>
      </p:sp>
      <p:sp>
        <p:nvSpPr>
          <p:cNvPr id="124" name="文本框 123">
            <a:extLst>
              <a:ext uri="{FF2B5EF4-FFF2-40B4-BE49-F238E27FC236}">
                <a16:creationId xmlns:a16="http://schemas.microsoft.com/office/drawing/2014/main" id="{7F401CFF-D1F8-C7B7-BB09-A025A0743D08}"/>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性格和年龄问题</a:t>
            </a:r>
          </a:p>
        </p:txBody>
      </p:sp>
      <p:grpSp>
        <p:nvGrpSpPr>
          <p:cNvPr id="10" name="组合 9">
            <a:extLst>
              <a:ext uri="{FF2B5EF4-FFF2-40B4-BE49-F238E27FC236}">
                <a16:creationId xmlns:a16="http://schemas.microsoft.com/office/drawing/2014/main" id="{011852CC-AF6C-D888-6C6D-40658BC0F1D2}"/>
              </a:ext>
            </a:extLst>
          </p:cNvPr>
          <p:cNvGrpSpPr/>
          <p:nvPr/>
        </p:nvGrpSpPr>
        <p:grpSpPr>
          <a:xfrm>
            <a:off x="838485" y="1774966"/>
            <a:ext cx="10502329" cy="4281186"/>
            <a:chOff x="660400" y="2238228"/>
            <a:chExt cx="10502329" cy="4071923"/>
          </a:xfrm>
        </p:grpSpPr>
        <p:sp>
          <p:nvSpPr>
            <p:cNvPr id="7" name="PA-十字形 17">
              <a:extLst>
                <a:ext uri="{FF2B5EF4-FFF2-40B4-BE49-F238E27FC236}">
                  <a16:creationId xmlns:a16="http://schemas.microsoft.com/office/drawing/2014/main" id="{AB6C1253-009F-A6DD-5549-D9D740ECA00E}"/>
                </a:ext>
              </a:extLst>
            </p:cNvPr>
            <p:cNvSpPr/>
            <p:nvPr>
              <p:custDataLst>
                <p:tags r:id="rId1"/>
              </p:custDataLst>
            </p:nvPr>
          </p:nvSpPr>
          <p:spPr>
            <a:xfrm>
              <a:off x="660400" y="2238228"/>
              <a:ext cx="10502329" cy="1839751"/>
            </a:xfrm>
            <a:prstGeom prst="plus">
              <a:avLst>
                <a:gd name="adj" fmla="val 7476"/>
              </a:avLst>
            </a:prstGeom>
            <a:gradFill>
              <a:gsLst>
                <a:gs pos="8000">
                  <a:schemeClr val="accent2">
                    <a:lumMod val="7000"/>
                    <a:lumOff val="93000"/>
                  </a:schemeClr>
                </a:gs>
                <a:gs pos="79000">
                  <a:schemeClr val="accent2">
                    <a:lumMod val="20000"/>
                    <a:lumOff val="80000"/>
                  </a:schemeClr>
                </a:gs>
              </a:gsLst>
              <a:lin ang="5400000" scaled="1"/>
            </a:gradFill>
            <a:ln>
              <a:solidFill>
                <a:schemeClr val="accent2">
                  <a:lumMod val="75000"/>
                </a:schemeClr>
              </a:solidFill>
            </a:ln>
            <a:effectLst>
              <a:outerShdw blurRad="711200" dist="241300" dir="5400000" sx="98000" sy="98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为保证团队的整体协调，团队各成员的性格应能互补，年龄也应当互补。性格有两种分类方法。在第一种分类方法中，性格分为激进、中庸、保守三类。在第二种分类方法中，性格分为力量型、和平型、完美型和活泼型四类。</a:t>
              </a:r>
            </a:p>
          </p:txBody>
        </p:sp>
        <p:sp>
          <p:nvSpPr>
            <p:cNvPr id="9" name="PA-十字形 17">
              <a:extLst>
                <a:ext uri="{FF2B5EF4-FFF2-40B4-BE49-F238E27FC236}">
                  <a16:creationId xmlns:a16="http://schemas.microsoft.com/office/drawing/2014/main" id="{A2D9093F-1467-BF02-5948-C6B889C15C19}"/>
                </a:ext>
              </a:extLst>
            </p:cNvPr>
            <p:cNvSpPr/>
            <p:nvPr>
              <p:custDataLst>
                <p:tags r:id="rId2"/>
              </p:custDataLst>
            </p:nvPr>
          </p:nvSpPr>
          <p:spPr>
            <a:xfrm>
              <a:off x="660400" y="4470400"/>
              <a:ext cx="10502329" cy="1839751"/>
            </a:xfrm>
            <a:prstGeom prst="plus">
              <a:avLst>
                <a:gd name="adj" fmla="val 7476"/>
              </a:avLst>
            </a:prstGeom>
            <a:gradFill>
              <a:gsLst>
                <a:gs pos="8000">
                  <a:schemeClr val="accent2">
                    <a:lumMod val="7000"/>
                    <a:lumOff val="93000"/>
                  </a:schemeClr>
                </a:gs>
                <a:gs pos="79000">
                  <a:schemeClr val="accent2">
                    <a:lumMod val="20000"/>
                    <a:lumOff val="80000"/>
                  </a:schemeClr>
                </a:gs>
              </a:gsLst>
              <a:lin ang="5400000" scaled="1"/>
            </a:gradFill>
            <a:ln>
              <a:solidFill>
                <a:schemeClr val="accent2">
                  <a:lumMod val="75000"/>
                </a:schemeClr>
              </a:solidFill>
            </a:ln>
            <a:effectLst>
              <a:outerShdw blurRad="711200" dist="241300" dir="5400000" sx="98000" sy="98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年龄和阅历、经验、行为方式、信任度以及社会资源等有重要的关系。一般来说，年轻者更有冲劲、更具创新性，年长者更稳重、做起事来不折不扣；年轻者容易盲目，年长者容易保守；年长者较年轻者更容易给客户或合作者以信赖感；年长者的社会资源、客户关系资源也相对年轻者较多。</a:t>
              </a:r>
            </a:p>
          </p:txBody>
        </p:sp>
      </p:grpSp>
    </p:spTree>
    <p:extLst>
      <p:ext uri="{BB962C8B-B14F-4D97-AF65-F5344CB8AC3E}">
        <p14:creationId xmlns:p14="http://schemas.microsoft.com/office/powerpoint/2010/main" val="3254050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C7163-258C-FA0C-59EA-E12EECAEBFD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27995F0-DD8B-EB07-72EA-DA44DFCDF9B6}"/>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3.2.4</a:t>
            </a:r>
            <a:r>
              <a:rPr lang="zh-CN" altLang="en-US" sz="3200" dirty="0">
                <a:solidFill>
                  <a:schemeClr val="tx1"/>
                </a:solidFill>
                <a:latin typeface="Microsoft YaHei" panose="020B0503020204020204" pitchFamily="34" charset="-122"/>
                <a:ea typeface="Microsoft YaHei" panose="020B0503020204020204" pitchFamily="34" charset="-122"/>
              </a:rPr>
              <a:t>创新创业团队组建中应注意的问题</a:t>
            </a:r>
          </a:p>
        </p:txBody>
      </p:sp>
      <p:sp>
        <p:nvSpPr>
          <p:cNvPr id="124" name="文本框 123">
            <a:extLst>
              <a:ext uri="{FF2B5EF4-FFF2-40B4-BE49-F238E27FC236}">
                <a16:creationId xmlns:a16="http://schemas.microsoft.com/office/drawing/2014/main" id="{1D32F03E-C940-8B64-B663-F97D7EA52291}"/>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资源问题</a:t>
            </a:r>
          </a:p>
        </p:txBody>
      </p:sp>
      <p:grpSp>
        <p:nvGrpSpPr>
          <p:cNvPr id="10" name="组合 9">
            <a:extLst>
              <a:ext uri="{FF2B5EF4-FFF2-40B4-BE49-F238E27FC236}">
                <a16:creationId xmlns:a16="http://schemas.microsoft.com/office/drawing/2014/main" id="{0E5C540E-1968-1C18-6770-FDC5DFE10E31}"/>
              </a:ext>
            </a:extLst>
          </p:cNvPr>
          <p:cNvGrpSpPr/>
          <p:nvPr/>
        </p:nvGrpSpPr>
        <p:grpSpPr>
          <a:xfrm>
            <a:off x="838485" y="1774965"/>
            <a:ext cx="10680415" cy="4281186"/>
            <a:chOff x="660400" y="2028965"/>
            <a:chExt cx="10680415" cy="4281186"/>
          </a:xfrm>
        </p:grpSpPr>
        <p:sp>
          <p:nvSpPr>
            <p:cNvPr id="7" name="PA-十字形 17">
              <a:extLst>
                <a:ext uri="{FF2B5EF4-FFF2-40B4-BE49-F238E27FC236}">
                  <a16:creationId xmlns:a16="http://schemas.microsoft.com/office/drawing/2014/main" id="{758BAF2B-084E-D0EC-AA02-F3BA28626A20}"/>
                </a:ext>
              </a:extLst>
            </p:cNvPr>
            <p:cNvSpPr/>
            <p:nvPr>
              <p:custDataLst>
                <p:tags r:id="rId1"/>
              </p:custDataLst>
            </p:nvPr>
          </p:nvSpPr>
          <p:spPr>
            <a:xfrm>
              <a:off x="666750" y="2028965"/>
              <a:ext cx="10674065" cy="1394229"/>
            </a:xfrm>
            <a:prstGeom prst="plus">
              <a:avLst>
                <a:gd name="adj" fmla="val 7476"/>
              </a:avLst>
            </a:prstGeom>
            <a:gradFill>
              <a:gsLst>
                <a:gs pos="8000">
                  <a:schemeClr val="accent2">
                    <a:lumMod val="7000"/>
                    <a:lumOff val="93000"/>
                  </a:schemeClr>
                </a:gs>
                <a:gs pos="79000">
                  <a:schemeClr val="accent2">
                    <a:lumMod val="20000"/>
                    <a:lumOff val="80000"/>
                  </a:schemeClr>
                </a:gs>
              </a:gsLst>
              <a:lin ang="5400000" scaled="1"/>
            </a:gradFill>
            <a:ln>
              <a:solidFill>
                <a:schemeClr val="accent2">
                  <a:lumMod val="75000"/>
                </a:schemeClr>
              </a:solidFill>
            </a:ln>
            <a:effectLst>
              <a:outerShdw blurRad="711200" dist="241300" dir="5400000" sx="98000" sy="98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资源主要指客户资源、资金资源，以及政府、行业、新闻等方面的资源。资源问题是创新创业时必须考虑的重大问题，资源要多多益善，互补原则在这里不适用，但长短板原则依旧适用。</a:t>
              </a:r>
            </a:p>
          </p:txBody>
        </p:sp>
        <p:sp>
          <p:nvSpPr>
            <p:cNvPr id="9" name="PA-十字形 17">
              <a:extLst>
                <a:ext uri="{FF2B5EF4-FFF2-40B4-BE49-F238E27FC236}">
                  <a16:creationId xmlns:a16="http://schemas.microsoft.com/office/drawing/2014/main" id="{68D4B53B-0F11-96F9-D3AF-E1A249465D80}"/>
                </a:ext>
              </a:extLst>
            </p:cNvPr>
            <p:cNvSpPr/>
            <p:nvPr>
              <p:custDataLst>
                <p:tags r:id="rId2"/>
              </p:custDataLst>
            </p:nvPr>
          </p:nvSpPr>
          <p:spPr>
            <a:xfrm>
              <a:off x="660400" y="4915922"/>
              <a:ext cx="10502329" cy="1394229"/>
            </a:xfrm>
            <a:prstGeom prst="plus">
              <a:avLst>
                <a:gd name="adj" fmla="val 7476"/>
              </a:avLst>
            </a:prstGeom>
            <a:gradFill>
              <a:gsLst>
                <a:gs pos="8000">
                  <a:schemeClr val="accent2">
                    <a:lumMod val="7000"/>
                    <a:lumOff val="93000"/>
                  </a:schemeClr>
                </a:gs>
                <a:gs pos="79000">
                  <a:schemeClr val="accent2">
                    <a:lumMod val="20000"/>
                    <a:lumOff val="80000"/>
                  </a:schemeClr>
                </a:gs>
              </a:gsLst>
              <a:lin ang="5400000" scaled="1"/>
            </a:gradFill>
            <a:ln>
              <a:solidFill>
                <a:schemeClr val="accent2">
                  <a:lumMod val="75000"/>
                </a:schemeClr>
              </a:solidFill>
            </a:ln>
            <a:effectLst>
              <a:outerShdw blurRad="711200" dist="241300" dir="5400000" sx="98000" sy="98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所有权的分配在创新创业团队中尤其重要，另外在组建团队时也应考虑好成员的退出机制。这样既可以使团队成员更安心、更积极地工作，又可以更好地保障团队的长治久安，确保团队不至于因有关成员退出而元气大伤。</a:t>
              </a:r>
            </a:p>
          </p:txBody>
        </p:sp>
      </p:grpSp>
      <p:sp>
        <p:nvSpPr>
          <p:cNvPr id="3" name="文本框 2">
            <a:extLst>
              <a:ext uri="{FF2B5EF4-FFF2-40B4-BE49-F238E27FC236}">
                <a16:creationId xmlns:a16="http://schemas.microsoft.com/office/drawing/2014/main" id="{DF8B5FA5-5D58-5E6C-CC76-02666D31B797}"/>
              </a:ext>
            </a:extLst>
          </p:cNvPr>
          <p:cNvSpPr txBox="1"/>
          <p:nvPr/>
        </p:nvSpPr>
        <p:spPr>
          <a:xfrm>
            <a:off x="830359" y="40104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4.</a:t>
            </a:r>
            <a:r>
              <a:rPr kumimoji="1" lang="zh-CN" altLang="en-US" sz="2800" b="1" dirty="0">
                <a:solidFill>
                  <a:schemeClr val="accent3"/>
                </a:solidFill>
                <a:latin typeface="Microsoft YaHei" panose="020B0503020204020204" pitchFamily="34" charset="-122"/>
                <a:ea typeface="Microsoft YaHei" panose="020B0503020204020204" pitchFamily="34" charset="-122"/>
              </a:rPr>
              <a:t>分配和退出机制的设置</a:t>
            </a:r>
          </a:p>
        </p:txBody>
      </p:sp>
    </p:spTree>
    <p:extLst>
      <p:ext uri="{BB962C8B-B14F-4D97-AF65-F5344CB8AC3E}">
        <p14:creationId xmlns:p14="http://schemas.microsoft.com/office/powerpoint/2010/main" val="30270433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871FB-0F62-C52E-38F4-B9607469248C}"/>
            </a:ext>
          </a:extLst>
        </p:cNvPr>
        <p:cNvGrpSpPr/>
        <p:nvPr/>
      </p:nvGrpSpPr>
      <p:grpSpPr>
        <a:xfrm>
          <a:off x="0" y="0"/>
          <a:ext cx="0" cy="0"/>
          <a:chOff x="0" y="0"/>
          <a:chExt cx="0" cy="0"/>
        </a:xfrm>
      </p:grpSpPr>
      <p:sp>
        <p:nvSpPr>
          <p:cNvPr id="3" name="object 4">
            <a:extLst>
              <a:ext uri="{FF2B5EF4-FFF2-40B4-BE49-F238E27FC236}">
                <a16:creationId xmlns:a16="http://schemas.microsoft.com/office/drawing/2014/main" id="{2CC240BA-8EEC-E452-675B-18443E5F7832}"/>
              </a:ext>
            </a:extLst>
          </p:cNvPr>
          <p:cNvSpPr/>
          <p:nvPr/>
        </p:nvSpPr>
        <p:spPr>
          <a:xfrm>
            <a:off x="345281" y="1663442"/>
            <a:ext cx="11501438" cy="4940558"/>
          </a:xfrm>
          <a:prstGeom prst="roundRect">
            <a:avLst>
              <a:gd name="adj" fmla="val 5791"/>
            </a:avLst>
          </a:prstGeom>
          <a:solidFill>
            <a:schemeClr val="bg1"/>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2" name="标题 1">
            <a:extLst>
              <a:ext uri="{FF2B5EF4-FFF2-40B4-BE49-F238E27FC236}">
                <a16:creationId xmlns:a16="http://schemas.microsoft.com/office/drawing/2014/main" id="{8096BC2E-0733-1970-0C5E-88867A0DCC8D}"/>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知识拓展</a:t>
            </a:r>
          </a:p>
        </p:txBody>
      </p:sp>
      <p:sp>
        <p:nvSpPr>
          <p:cNvPr id="4" name="文本框 3">
            <a:extLst>
              <a:ext uri="{FF2B5EF4-FFF2-40B4-BE49-F238E27FC236}">
                <a16:creationId xmlns:a16="http://schemas.microsoft.com/office/drawing/2014/main" id="{14FAB327-51CA-39C4-DAD3-7A16A8BC97B8}"/>
              </a:ext>
            </a:extLst>
          </p:cNvPr>
          <p:cNvSpPr txBox="1"/>
          <p:nvPr/>
        </p:nvSpPr>
        <p:spPr>
          <a:xfrm>
            <a:off x="1173263" y="1140222"/>
            <a:ext cx="5903109" cy="523220"/>
          </a:xfrm>
          <a:prstGeom prst="rect">
            <a:avLst/>
          </a:prstGeom>
          <a:noFill/>
          <a:ln w="9525">
            <a:noFill/>
          </a:ln>
        </p:spPr>
        <p:txBody>
          <a:bodyPr wrap="square">
            <a:spAutoFit/>
          </a:bodyPr>
          <a:lstStyle/>
          <a:p>
            <a:pPr indent="0"/>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创新创业团队的发展阶段</a:t>
            </a:r>
          </a:p>
        </p:txBody>
      </p:sp>
      <p:sp>
        <p:nvSpPr>
          <p:cNvPr id="6" name="object 11">
            <a:extLst>
              <a:ext uri="{FF2B5EF4-FFF2-40B4-BE49-F238E27FC236}">
                <a16:creationId xmlns:a16="http://schemas.microsoft.com/office/drawing/2014/main" id="{CE7B36C9-D959-31DB-1160-A57C59699ACF}"/>
              </a:ext>
            </a:extLst>
          </p:cNvPr>
          <p:cNvSpPr txBox="1"/>
          <p:nvPr/>
        </p:nvSpPr>
        <p:spPr>
          <a:xfrm>
            <a:off x="699643" y="1771083"/>
            <a:ext cx="10819257" cy="4725277"/>
          </a:xfrm>
          <a:prstGeom prst="rect">
            <a:avLst/>
          </a:prstGeom>
        </p:spPr>
        <p:txBody>
          <a:bodyPr vert="horz" wrap="square" lIns="0" tIns="9089" rIns="0" bIns="0" rtlCol="0">
            <a:spAutoFit/>
          </a:bodyPr>
          <a:lstStyle/>
          <a:p>
            <a:pPr marR="5908" indent="457200">
              <a:lnSpc>
                <a:spcPct val="150000"/>
              </a:lnSpc>
              <a:spcBef>
                <a:spcPts val="372"/>
              </a:spcBef>
            </a:pPr>
            <a:r>
              <a:rPr lang="en-US" altLang="zh-CN" sz="2000" b="1" dirty="0">
                <a:latin typeface="Microsoft YaHei" panose="020B0503020204020204" pitchFamily="34" charset="-122"/>
                <a:ea typeface="Microsoft YaHei" panose="020B0503020204020204" pitchFamily="34" charset="-122"/>
              </a:rPr>
              <a:t>1.</a:t>
            </a:r>
            <a:r>
              <a:rPr lang="zh-CN" altLang="en-US" sz="2000" b="1" dirty="0">
                <a:latin typeface="Microsoft YaHei" panose="020B0503020204020204" pitchFamily="34" charset="-122"/>
                <a:ea typeface="Microsoft YaHei" panose="020B0503020204020204" pitchFamily="34" charset="-122"/>
              </a:rPr>
              <a:t>形成期：</a:t>
            </a:r>
            <a:r>
              <a:rPr lang="zh-CN" altLang="en-US" sz="2000" dirty="0">
                <a:latin typeface="Microsoft YaHei" panose="020B0503020204020204" pitchFamily="34" charset="-122"/>
                <a:ea typeface="Microsoft YaHei" panose="020B0503020204020204" pitchFamily="34" charset="-122"/>
              </a:rPr>
              <a:t>创新创业团队的特点是成员间的个性大于共性，各个成员具有不同的动机和需求，对组织的目标也有着各自的认识，正式的组织和正式的关系尚未建立，团队的规范不明确，成员间的矛盾多、分歧大，内耗严重。</a:t>
            </a:r>
          </a:p>
          <a:p>
            <a:pPr marR="5908" indent="457200">
              <a:lnSpc>
                <a:spcPct val="150000"/>
              </a:lnSpc>
              <a:spcBef>
                <a:spcPts val="372"/>
              </a:spcBef>
            </a:pPr>
            <a:r>
              <a:rPr lang="en-US" altLang="zh-CN" sz="2000" b="1" dirty="0">
                <a:latin typeface="Microsoft YaHei" panose="020B0503020204020204" pitchFamily="34" charset="-122"/>
                <a:ea typeface="Microsoft YaHei" panose="020B0503020204020204" pitchFamily="34" charset="-122"/>
              </a:rPr>
              <a:t>2.</a:t>
            </a:r>
            <a:r>
              <a:rPr lang="zh-CN" altLang="en-US" sz="2000" b="1" dirty="0">
                <a:latin typeface="Microsoft YaHei" panose="020B0503020204020204" pitchFamily="34" charset="-122"/>
                <a:ea typeface="Microsoft YaHei" panose="020B0503020204020204" pitchFamily="34" charset="-122"/>
              </a:rPr>
              <a:t>波动期：</a:t>
            </a:r>
            <a:r>
              <a:rPr lang="zh-CN" altLang="en-US" sz="2000" dirty="0">
                <a:latin typeface="Microsoft YaHei" panose="020B0503020204020204" pitchFamily="34" charset="-122"/>
                <a:ea typeface="Microsoft YaHei" panose="020B0503020204020204" pitchFamily="34" charset="-122"/>
              </a:rPr>
              <a:t>创新创业团队初步形成后，成员开始熟悉并逐步适应团队工作方式，明确各自的存在价值。</a:t>
            </a:r>
          </a:p>
          <a:p>
            <a:pPr marR="5908" indent="457200">
              <a:lnSpc>
                <a:spcPct val="150000"/>
              </a:lnSpc>
              <a:spcBef>
                <a:spcPts val="372"/>
              </a:spcBef>
            </a:pPr>
            <a:r>
              <a:rPr lang="en-US" altLang="zh-CN" sz="2000" b="1" dirty="0">
                <a:latin typeface="Microsoft YaHei" panose="020B0503020204020204" pitchFamily="34" charset="-122"/>
                <a:ea typeface="Microsoft YaHei" panose="020B0503020204020204" pitchFamily="34" charset="-122"/>
              </a:rPr>
              <a:t>3.</a:t>
            </a:r>
            <a:r>
              <a:rPr lang="zh-CN" altLang="en-US" sz="2000" b="1" dirty="0">
                <a:latin typeface="Microsoft YaHei" panose="020B0503020204020204" pitchFamily="34" charset="-122"/>
                <a:ea typeface="Microsoft YaHei" panose="020B0503020204020204" pitchFamily="34" charset="-122"/>
              </a:rPr>
              <a:t>稳定期：</a:t>
            </a:r>
            <a:r>
              <a:rPr lang="zh-CN" altLang="en-US" sz="2000" dirty="0">
                <a:latin typeface="Microsoft YaHei" panose="020B0503020204020204" pitchFamily="34" charset="-122"/>
                <a:ea typeface="Microsoft YaHei" panose="020B0503020204020204" pitchFamily="34" charset="-122"/>
              </a:rPr>
              <a:t>团队管理逐渐规范，团队成员的任务和角色更明晰，成员有明确的组织目标和共同的愿景，成员对团队的认同感加深，成员间建立起正式的合作关系，并开始尊重各自的差异，重视互相之间的这种依赖关系，合作成为团队成员间的基本规范。</a:t>
            </a:r>
          </a:p>
          <a:p>
            <a:pPr marR="5908" indent="457200">
              <a:lnSpc>
                <a:spcPct val="150000"/>
              </a:lnSpc>
              <a:spcBef>
                <a:spcPts val="372"/>
              </a:spcBef>
            </a:pPr>
            <a:r>
              <a:rPr lang="en-US" altLang="zh-CN" sz="2000" b="1" dirty="0">
                <a:latin typeface="Microsoft YaHei" panose="020B0503020204020204" pitchFamily="34" charset="-122"/>
                <a:ea typeface="Microsoft YaHei" panose="020B0503020204020204" pitchFamily="34" charset="-122"/>
              </a:rPr>
              <a:t>4.</a:t>
            </a:r>
            <a:r>
              <a:rPr lang="zh-CN" altLang="en-US" sz="2000" b="1" dirty="0">
                <a:latin typeface="Microsoft YaHei" panose="020B0503020204020204" pitchFamily="34" charset="-122"/>
                <a:ea typeface="Microsoft YaHei" panose="020B0503020204020204" pitchFamily="34" charset="-122"/>
              </a:rPr>
              <a:t>成熟期：</a:t>
            </a:r>
            <a:r>
              <a:rPr lang="zh-CN" altLang="en-US" sz="2000" dirty="0">
                <a:latin typeface="Microsoft YaHei" panose="020B0503020204020204" pitchFamily="34" charset="-122"/>
                <a:ea typeface="Microsoft YaHei" panose="020B0503020204020204" pitchFamily="34" charset="-122"/>
              </a:rPr>
              <a:t>成熟期又称为高效运作阶段，是团队的收获期，团队成员开始忠实于团队，执行自己相应的角色，减少对领导的依赖，能高效地完成工作。</a:t>
            </a:r>
          </a:p>
        </p:txBody>
      </p:sp>
      <p:grpSp>
        <p:nvGrpSpPr>
          <p:cNvPr id="14" name="组合 13">
            <a:extLst>
              <a:ext uri="{FF2B5EF4-FFF2-40B4-BE49-F238E27FC236}">
                <a16:creationId xmlns:a16="http://schemas.microsoft.com/office/drawing/2014/main" id="{B5C3C0B6-0224-F57C-09FF-C491409AEFAE}"/>
              </a:ext>
            </a:extLst>
          </p:cNvPr>
          <p:cNvGrpSpPr/>
          <p:nvPr/>
        </p:nvGrpSpPr>
        <p:grpSpPr>
          <a:xfrm>
            <a:off x="587751" y="1109076"/>
            <a:ext cx="585512" cy="585512"/>
            <a:chOff x="803986" y="1663442"/>
            <a:chExt cx="585512" cy="585512"/>
          </a:xfrm>
        </p:grpSpPr>
        <p:sp>
          <p:nvSpPr>
            <p:cNvPr id="9" name="object 14">
              <a:extLst>
                <a:ext uri="{FF2B5EF4-FFF2-40B4-BE49-F238E27FC236}">
                  <a16:creationId xmlns:a16="http://schemas.microsoft.com/office/drawing/2014/main" id="{86AE755A-9A5B-0F6F-3F1B-ED151B9CA23A}"/>
                </a:ext>
              </a:extLst>
            </p:cNvPr>
            <p:cNvSpPr/>
            <p:nvPr/>
          </p:nvSpPr>
          <p:spPr>
            <a:xfrm>
              <a:off x="803986" y="1663442"/>
              <a:ext cx="585512" cy="585512"/>
            </a:xfrm>
            <a:custGeom>
              <a:avLst/>
              <a:gdLst/>
              <a:ahLst/>
              <a:cxnLst/>
              <a:rect l="l" t="t" r="r" b="b"/>
              <a:pathLst>
                <a:path w="360044" h="360044">
                  <a:moveTo>
                    <a:pt x="179997" y="0"/>
                  </a:moveTo>
                  <a:lnTo>
                    <a:pt x="132144" y="6430"/>
                  </a:lnTo>
                  <a:lnTo>
                    <a:pt x="89146" y="24576"/>
                  </a:lnTo>
                  <a:lnTo>
                    <a:pt x="52717" y="52722"/>
                  </a:lnTo>
                  <a:lnTo>
                    <a:pt x="24573" y="89152"/>
                  </a:lnTo>
                  <a:lnTo>
                    <a:pt x="6429" y="132149"/>
                  </a:lnTo>
                  <a:lnTo>
                    <a:pt x="0" y="179997"/>
                  </a:lnTo>
                  <a:lnTo>
                    <a:pt x="6429" y="227850"/>
                  </a:lnTo>
                  <a:lnTo>
                    <a:pt x="24573" y="270851"/>
                  </a:lnTo>
                  <a:lnTo>
                    <a:pt x="52717" y="307282"/>
                  </a:lnTo>
                  <a:lnTo>
                    <a:pt x="89146" y="335430"/>
                  </a:lnTo>
                  <a:lnTo>
                    <a:pt x="132144" y="353576"/>
                  </a:lnTo>
                  <a:lnTo>
                    <a:pt x="179997" y="360006"/>
                  </a:lnTo>
                  <a:lnTo>
                    <a:pt x="227849" y="353576"/>
                  </a:lnTo>
                  <a:lnTo>
                    <a:pt x="270847" y="335430"/>
                  </a:lnTo>
                  <a:lnTo>
                    <a:pt x="307276" y="307282"/>
                  </a:lnTo>
                  <a:lnTo>
                    <a:pt x="335420" y="270851"/>
                  </a:lnTo>
                  <a:lnTo>
                    <a:pt x="353564" y="227850"/>
                  </a:lnTo>
                  <a:lnTo>
                    <a:pt x="359994" y="179997"/>
                  </a:lnTo>
                  <a:lnTo>
                    <a:pt x="353564" y="132149"/>
                  </a:lnTo>
                  <a:lnTo>
                    <a:pt x="335420" y="89152"/>
                  </a:lnTo>
                  <a:lnTo>
                    <a:pt x="307276" y="52722"/>
                  </a:lnTo>
                  <a:lnTo>
                    <a:pt x="270847" y="24576"/>
                  </a:lnTo>
                  <a:lnTo>
                    <a:pt x="227849" y="6430"/>
                  </a:lnTo>
                  <a:lnTo>
                    <a:pt x="179997" y="0"/>
                  </a:lnTo>
                  <a:close/>
                </a:path>
              </a:pathLst>
            </a:custGeom>
            <a:solidFill>
              <a:srgbClr val="FFFFFF"/>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10" name="object 15">
              <a:extLst>
                <a:ext uri="{FF2B5EF4-FFF2-40B4-BE49-F238E27FC236}">
                  <a16:creationId xmlns:a16="http://schemas.microsoft.com/office/drawing/2014/main" id="{E9826CDD-F8FF-4CC2-40B8-B531FFBEF6A9}"/>
                </a:ext>
              </a:extLst>
            </p:cNvPr>
            <p:cNvSpPr/>
            <p:nvPr/>
          </p:nvSpPr>
          <p:spPr>
            <a:xfrm>
              <a:off x="803986" y="1663442"/>
              <a:ext cx="585512" cy="585512"/>
            </a:xfrm>
            <a:custGeom>
              <a:avLst/>
              <a:gdLst/>
              <a:ahLst/>
              <a:cxnLst/>
              <a:rect l="l" t="t" r="r" b="b"/>
              <a:pathLst>
                <a:path w="360044" h="360044">
                  <a:moveTo>
                    <a:pt x="179997" y="0"/>
                  </a:moveTo>
                  <a:lnTo>
                    <a:pt x="132144" y="6430"/>
                  </a:lnTo>
                  <a:lnTo>
                    <a:pt x="89146" y="24576"/>
                  </a:lnTo>
                  <a:lnTo>
                    <a:pt x="52717" y="52722"/>
                  </a:lnTo>
                  <a:lnTo>
                    <a:pt x="24573" y="89152"/>
                  </a:lnTo>
                  <a:lnTo>
                    <a:pt x="6429" y="132149"/>
                  </a:lnTo>
                  <a:lnTo>
                    <a:pt x="0" y="179997"/>
                  </a:lnTo>
                  <a:lnTo>
                    <a:pt x="6429" y="227850"/>
                  </a:lnTo>
                  <a:lnTo>
                    <a:pt x="24573" y="270851"/>
                  </a:lnTo>
                  <a:lnTo>
                    <a:pt x="52717" y="307282"/>
                  </a:lnTo>
                  <a:lnTo>
                    <a:pt x="89146" y="335430"/>
                  </a:lnTo>
                  <a:lnTo>
                    <a:pt x="132144" y="353576"/>
                  </a:lnTo>
                  <a:lnTo>
                    <a:pt x="179997" y="360006"/>
                  </a:lnTo>
                  <a:lnTo>
                    <a:pt x="227849" y="353576"/>
                  </a:lnTo>
                  <a:lnTo>
                    <a:pt x="270847" y="335430"/>
                  </a:lnTo>
                  <a:lnTo>
                    <a:pt x="307276" y="307282"/>
                  </a:lnTo>
                  <a:lnTo>
                    <a:pt x="335420" y="270851"/>
                  </a:lnTo>
                  <a:lnTo>
                    <a:pt x="353564" y="227850"/>
                  </a:lnTo>
                  <a:lnTo>
                    <a:pt x="359994" y="179997"/>
                  </a:lnTo>
                  <a:lnTo>
                    <a:pt x="353564" y="132149"/>
                  </a:lnTo>
                  <a:lnTo>
                    <a:pt x="335420" y="89152"/>
                  </a:lnTo>
                  <a:lnTo>
                    <a:pt x="307276" y="52722"/>
                  </a:lnTo>
                  <a:lnTo>
                    <a:pt x="270847" y="24576"/>
                  </a:lnTo>
                  <a:lnTo>
                    <a:pt x="227849" y="6430"/>
                  </a:lnTo>
                  <a:lnTo>
                    <a:pt x="179997" y="0"/>
                  </a:lnTo>
                  <a:close/>
                </a:path>
              </a:pathLst>
            </a:custGeom>
            <a:ln w="17995">
              <a:solidFill>
                <a:srgbClr val="8ED8F8"/>
              </a:solidFill>
            </a:ln>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2" name="object 17">
              <a:extLst>
                <a:ext uri="{FF2B5EF4-FFF2-40B4-BE49-F238E27FC236}">
                  <a16:creationId xmlns:a16="http://schemas.microsoft.com/office/drawing/2014/main" id="{68361C72-2905-759B-0E3B-C770C2803462}"/>
                </a:ext>
              </a:extLst>
            </p:cNvPr>
            <p:cNvPicPr/>
            <p:nvPr/>
          </p:nvPicPr>
          <p:blipFill>
            <a:blip r:embed="rId2" cstate="print"/>
            <a:stretch>
              <a:fillRect/>
            </a:stretch>
          </p:blipFill>
          <p:spPr>
            <a:xfrm>
              <a:off x="915878" y="1815036"/>
              <a:ext cx="395629" cy="315175"/>
            </a:xfrm>
            <a:prstGeom prst="rect">
              <a:avLst/>
            </a:prstGeom>
          </p:spPr>
        </p:pic>
      </p:grpSp>
    </p:spTree>
    <p:extLst>
      <p:ext uri="{BB962C8B-B14F-4D97-AF65-F5344CB8AC3E}">
        <p14:creationId xmlns:p14="http://schemas.microsoft.com/office/powerpoint/2010/main" val="16762440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6AB39-E6A0-F8FC-C2FD-C2699E92908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656F589-D3D4-434E-9667-37D3C4191511}"/>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BF71E354-4917-4173-B229-F8640A0643BF}"/>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b="1" dirty="0">
                <a:latin typeface="Microsoft YaHei" panose="020B0503020204020204" pitchFamily="34" charset="-122"/>
                <a:ea typeface="Microsoft YaHei" panose="020B0503020204020204" pitchFamily="34" charset="-122"/>
                <a:cs typeface="Lantinghei SC Extralight"/>
              </a:rPr>
              <a:t>腾讯的五虎将：</a:t>
            </a:r>
            <a:r>
              <a:rPr lang="zh-CN" altLang="en-US" sz="2000" dirty="0">
                <a:latin typeface="Microsoft YaHei" panose="020B0503020204020204" pitchFamily="34" charset="-122"/>
                <a:ea typeface="Microsoft YaHei" panose="020B0503020204020204" pitchFamily="34" charset="-122"/>
                <a:cs typeface="Lantinghei SC Extralight"/>
              </a:rPr>
              <a:t>腾讯的五位创始人在创业前最主要的关系是同学和同事。</a:t>
            </a:r>
            <a:endParaRPr lang="en-US" altLang="zh-CN" sz="2000" dirty="0">
              <a:latin typeface="Microsoft YaHei" panose="020B0503020204020204" pitchFamily="34" charset="-122"/>
              <a:ea typeface="Microsoft YaHei" panose="020B0503020204020204" pitchFamily="34" charset="-122"/>
              <a:cs typeface="Lantinghei SC Extralight"/>
            </a:endParaRPr>
          </a:p>
          <a:p>
            <a:pPr indent="457200">
              <a:lnSpc>
                <a:spcPct val="150000"/>
              </a:lnSpc>
            </a:pPr>
            <a:r>
              <a:rPr lang="zh-CN" altLang="en-US" sz="2000" b="1" dirty="0">
                <a:latin typeface="Microsoft YaHei" panose="020B0503020204020204" pitchFamily="34" charset="-122"/>
                <a:ea typeface="Microsoft YaHei" panose="020B0503020204020204" pitchFamily="34" charset="-122"/>
                <a:cs typeface="Lantinghei SC Extralight"/>
              </a:rPr>
              <a:t>携程四君子：</a:t>
            </a:r>
            <a:r>
              <a:rPr lang="zh-CN" altLang="en-US" sz="2000" dirty="0">
                <a:latin typeface="Microsoft YaHei" panose="020B0503020204020204" pitchFamily="34" charset="-122"/>
                <a:ea typeface="Microsoft YaHei" panose="020B0503020204020204" pitchFamily="34" charset="-122"/>
                <a:cs typeface="Lantinghei SC Extralight"/>
              </a:rPr>
              <a:t>携程创业的四君子中，除</a:t>
            </a:r>
            <a:r>
              <a:rPr lang="en" altLang="zh-CN" sz="2000" dirty="0">
                <a:latin typeface="Microsoft YaHei" panose="020B0503020204020204" pitchFamily="34" charset="-122"/>
                <a:ea typeface="Microsoft YaHei" panose="020B0503020204020204" pitchFamily="34" charset="-122"/>
                <a:cs typeface="Lantinghei SC Extralight"/>
              </a:rPr>
              <a:t>CEO</a:t>
            </a:r>
            <a:r>
              <a:rPr lang="zh-CN" altLang="en-US" sz="2000" dirty="0">
                <a:latin typeface="Microsoft YaHei" panose="020B0503020204020204" pitchFamily="34" charset="-122"/>
                <a:ea typeface="Microsoft YaHei" panose="020B0503020204020204" pitchFamily="34" charset="-122"/>
                <a:cs typeface="Lantinghei SC Extralight"/>
              </a:rPr>
              <a:t>梁建章是复旦大学毕业的，沈南鹏、范敏、季琦均是上海交通大学的校友。</a:t>
            </a:r>
          </a:p>
          <a:p>
            <a:pPr indent="457200">
              <a:lnSpc>
                <a:spcPct val="150000"/>
              </a:lnSpc>
            </a:pPr>
            <a:r>
              <a:rPr lang="zh-CN" altLang="en-US" sz="2000" b="1" dirty="0">
                <a:latin typeface="Microsoft YaHei" panose="020B0503020204020204" pitchFamily="34" charset="-122"/>
                <a:ea typeface="Microsoft YaHei" panose="020B0503020204020204" pitchFamily="34" charset="-122"/>
                <a:cs typeface="Lantinghei SC Extralight"/>
              </a:rPr>
              <a:t>复旦五虎：</a:t>
            </a:r>
            <a:r>
              <a:rPr lang="zh-CN" altLang="en-US" sz="2000" dirty="0">
                <a:latin typeface="Microsoft YaHei" panose="020B0503020204020204" pitchFamily="34" charset="-122"/>
                <a:ea typeface="Microsoft YaHei" panose="020B0503020204020204" pitchFamily="34" charset="-122"/>
                <a:cs typeface="Lantinghei SC Extralight"/>
              </a:rPr>
              <a:t>复星集团的创始人是郭广昌、梁信军、汪群斌、范伟、谈剑，他们是由复旦校友组成的“复旦五虎”。</a:t>
            </a:r>
          </a:p>
          <a:p>
            <a:pPr indent="457200">
              <a:lnSpc>
                <a:spcPct val="150000"/>
              </a:lnSpc>
            </a:pPr>
            <a:r>
              <a:rPr lang="zh-CN" altLang="en-US" sz="2000" b="1" dirty="0">
                <a:latin typeface="Microsoft YaHei" panose="020B0503020204020204" pitchFamily="34" charset="-122"/>
                <a:ea typeface="Microsoft YaHei" panose="020B0503020204020204" pitchFamily="34" charset="-122"/>
                <a:cs typeface="Lantinghei SC Extralight"/>
              </a:rPr>
              <a:t>“饿”出来的创业友：</a:t>
            </a:r>
            <a:r>
              <a:rPr lang="en-US" altLang="zh-CN" sz="2000" dirty="0">
                <a:latin typeface="Microsoft YaHei" panose="020B0503020204020204" pitchFamily="34" charset="-122"/>
                <a:ea typeface="Microsoft YaHei" panose="020B0503020204020204" pitchFamily="34" charset="-122"/>
                <a:cs typeface="Lantinghei SC Extralight"/>
              </a:rPr>
              <a:t>2008</a:t>
            </a:r>
            <a:r>
              <a:rPr lang="zh-CN" altLang="en-US" sz="2000" dirty="0">
                <a:latin typeface="Microsoft YaHei" panose="020B0503020204020204" pitchFamily="34" charset="-122"/>
                <a:ea typeface="Microsoft YaHei" panose="020B0503020204020204" pitchFamily="34" charset="-122"/>
                <a:cs typeface="Lantinghei SC Extralight"/>
              </a:rPr>
              <a:t>年的一个夜晚，正在上海交通大学读研的张旭豪和室友一边打游戏一边聊天，突然饿了，便打电话到餐馆叫外卖，但要么电话打不通，要么店家不配送。</a:t>
            </a:r>
            <a:endParaRPr lang="en-US" altLang="zh-CN" sz="2000" dirty="0">
              <a:latin typeface="Microsoft YaHei" panose="020B0503020204020204" pitchFamily="34" charset="-122"/>
              <a:ea typeface="Microsoft YaHei" panose="020B0503020204020204" pitchFamily="34" charset="-122"/>
              <a:cs typeface="Lantinghei SC Extralight"/>
            </a:endParaRPr>
          </a:p>
          <a:p>
            <a:pPr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cs typeface="Lantinghei SC Extralight"/>
              </a:rPr>
              <a:t>案例解读：</a:t>
            </a:r>
            <a:r>
              <a:rPr lang="zh-CN" altLang="en-US" sz="2000" dirty="0">
                <a:latin typeface="Microsoft YaHei" panose="020B0503020204020204" pitchFamily="34" charset="-122"/>
                <a:ea typeface="Microsoft YaHei" panose="020B0503020204020204" pitchFamily="34" charset="-122"/>
                <a:cs typeface="Lantinghei SC Extralight"/>
              </a:rPr>
              <a:t>成功的创新创业往往离不开优秀的合伙人，腾讯、携程、复星、饿了么等创新创业团队的成功正在于创新创业者找到了相互信任、志同道合、各尽其才的合伙人，组建了创新创业团队，并共同奋斗。</a:t>
            </a:r>
          </a:p>
        </p:txBody>
      </p:sp>
      <p:sp>
        <p:nvSpPr>
          <p:cNvPr id="6" name="object 9">
            <a:extLst>
              <a:ext uri="{FF2B5EF4-FFF2-40B4-BE49-F238E27FC236}">
                <a16:creationId xmlns:a16="http://schemas.microsoft.com/office/drawing/2014/main" id="{589C7A30-DD75-D507-4F1F-F8E6F9B89A2A}"/>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得合伙人者得天下</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120F6456-021C-7E99-9178-9E641C9B548A}"/>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942D0301-1992-E695-B4E8-9B54549738E0}"/>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323DBA3A-993A-7772-D823-BFB44B4D7294}"/>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611E7F23-7BB0-B6F6-B909-1AC2FF7A9BF5}"/>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Tree>
    <p:extLst>
      <p:ext uri="{BB962C8B-B14F-4D97-AF65-F5344CB8AC3E}">
        <p14:creationId xmlns:p14="http://schemas.microsoft.com/office/powerpoint/2010/main" val="10464051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A9259-AB3C-66BB-1DE9-CF1EFC49432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980A2B1-335D-F325-8845-B967D6FFB193}"/>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41B835F3-5E39-EFCD-01C3-2EF67DE2F497}"/>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216000" rIns="0" bIns="0" rtlCol="0">
            <a:noAutofit/>
          </a:bodyPr>
          <a:lstStyle/>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美国创业者普瑞尔</a:t>
            </a:r>
            <a:r>
              <a:rPr lang="en-US" altLang="zh-CN" sz="2000" spc="-11" dirty="0">
                <a:latin typeface="Microsoft YaHei" panose="020B0503020204020204" pitchFamily="34" charset="-122"/>
                <a:ea typeface="Microsoft YaHei" panose="020B0503020204020204" pitchFamily="34" charset="-122"/>
                <a:cs typeface="Lantinghei SC Demibold"/>
              </a:rPr>
              <a:t>·</a:t>
            </a:r>
            <a:r>
              <a:rPr lang="zh-CN" altLang="en-US" sz="2000" spc="-11" dirty="0">
                <a:latin typeface="Microsoft YaHei" panose="020B0503020204020204" pitchFamily="34" charset="-122"/>
                <a:ea typeface="Microsoft YaHei" panose="020B0503020204020204" pitchFamily="34" charset="-122"/>
                <a:cs typeface="Lantinghei SC Demibold"/>
              </a:rPr>
              <a:t>萨拉伊认为团队中应该存在</a:t>
            </a:r>
            <a:r>
              <a:rPr lang="en-US" altLang="zh-CN" sz="2000" spc="-11" dirty="0">
                <a:latin typeface="Microsoft YaHei" panose="020B0503020204020204" pitchFamily="34" charset="-122"/>
                <a:ea typeface="Microsoft YaHei" panose="020B0503020204020204" pitchFamily="34" charset="-122"/>
                <a:cs typeface="Lantinghei SC Demibold"/>
              </a:rPr>
              <a:t>3</a:t>
            </a:r>
            <a:r>
              <a:rPr lang="zh-CN" altLang="en-US" sz="2000" spc="-11" dirty="0">
                <a:latin typeface="Microsoft YaHei" panose="020B0503020204020204" pitchFamily="34" charset="-122"/>
                <a:ea typeface="Microsoft YaHei" panose="020B0503020204020204" pitchFamily="34" charset="-122"/>
                <a:cs typeface="Lantinghei SC Demibold"/>
              </a:rPr>
              <a:t>类人，一类人是技术领袖，他们是掌握极具突破性、变革性技术的人；一类人是精神领袖，他们能敏锐地捕捉市场的发展趋势，率先引领潮流；最后一类人是执行领袖，他们负责产品营销和对内对外的沟通，对内能增强整个团队的凝聚力，对外能与形形色色的顾客进行有效的沟通，使产品的价值成倍放大。</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创新创业团队画布是生成创新创业团队的基本工具，它由</a:t>
            </a:r>
            <a:r>
              <a:rPr lang="en-US" altLang="zh-CN" sz="2000" spc="-11" dirty="0">
                <a:latin typeface="Microsoft YaHei" panose="020B0503020204020204" pitchFamily="34" charset="-122"/>
                <a:ea typeface="Microsoft YaHei" panose="020B0503020204020204" pitchFamily="34" charset="-122"/>
                <a:cs typeface="Lantinghei SC Demibold"/>
              </a:rPr>
              <a:t>5</a:t>
            </a:r>
            <a:r>
              <a:rPr lang="zh-CN" altLang="en-US" sz="2000" spc="-11" dirty="0">
                <a:latin typeface="Microsoft YaHei" panose="020B0503020204020204" pitchFamily="34" charset="-122"/>
                <a:ea typeface="Microsoft YaHei" panose="020B0503020204020204" pitchFamily="34" charset="-122"/>
                <a:cs typeface="Lantinghei SC Demibold"/>
              </a:rPr>
              <a:t>个要素构成：初衷（</a:t>
            </a:r>
            <a:r>
              <a:rPr lang="en" altLang="zh-CN" sz="2000" spc="-11" dirty="0">
                <a:latin typeface="Microsoft YaHei" panose="020B0503020204020204" pitchFamily="34" charset="-122"/>
                <a:ea typeface="Microsoft YaHei" panose="020B0503020204020204" pitchFamily="34" charset="-122"/>
                <a:cs typeface="Lantinghei SC Demibold"/>
              </a:rPr>
              <a:t>Purpose</a:t>
            </a:r>
            <a:r>
              <a:rPr lang="zh-CN" altLang="en" sz="2000" spc="-11" dirty="0">
                <a:latin typeface="Microsoft YaHei" panose="020B0503020204020204" pitchFamily="34" charset="-122"/>
                <a:ea typeface="Microsoft YaHei" panose="020B0503020204020204" pitchFamily="34" charset="-122"/>
                <a:cs typeface="Lantinghei SC Demibold"/>
              </a:rPr>
              <a:t>）、</a:t>
            </a:r>
            <a:r>
              <a:rPr lang="zh-CN" altLang="en-US" sz="2000" spc="-11" dirty="0">
                <a:latin typeface="Microsoft YaHei" panose="020B0503020204020204" pitchFamily="34" charset="-122"/>
                <a:ea typeface="Microsoft YaHei" panose="020B0503020204020204" pitchFamily="34" charset="-122"/>
                <a:cs typeface="Lantinghei SC Demibold"/>
              </a:rPr>
              <a:t>资源（</a:t>
            </a:r>
            <a:r>
              <a:rPr lang="en" altLang="zh-CN" sz="2000" spc="-11" dirty="0">
                <a:latin typeface="Microsoft YaHei" panose="020B0503020204020204" pitchFamily="34" charset="-122"/>
                <a:ea typeface="Microsoft YaHei" panose="020B0503020204020204" pitchFamily="34" charset="-122"/>
                <a:cs typeface="Lantinghei SC Demibold"/>
              </a:rPr>
              <a:t>Means</a:t>
            </a:r>
            <a:r>
              <a:rPr lang="zh-CN" altLang="en" sz="2000" spc="-11" dirty="0">
                <a:latin typeface="Microsoft YaHei" panose="020B0503020204020204" pitchFamily="34" charset="-122"/>
                <a:ea typeface="Microsoft YaHei" panose="020B0503020204020204" pitchFamily="34" charset="-122"/>
                <a:cs typeface="Lantinghei SC Demibold"/>
              </a:rPr>
              <a:t>）、</a:t>
            </a:r>
            <a:r>
              <a:rPr lang="zh-CN" altLang="en-US" sz="2000" spc="-11" dirty="0">
                <a:latin typeface="Microsoft YaHei" panose="020B0503020204020204" pitchFamily="34" charset="-122"/>
                <a:ea typeface="Microsoft YaHei" panose="020B0503020204020204" pitchFamily="34" charset="-122"/>
                <a:cs typeface="Lantinghei SC Demibold"/>
              </a:rPr>
              <a:t>目标（</a:t>
            </a:r>
            <a:r>
              <a:rPr lang="en" altLang="zh-CN" sz="2000" spc="-11" dirty="0">
                <a:latin typeface="Microsoft YaHei" panose="020B0503020204020204" pitchFamily="34" charset="-122"/>
                <a:ea typeface="Microsoft YaHei" panose="020B0503020204020204" pitchFamily="34" charset="-122"/>
                <a:cs typeface="Lantinghei SC Demibold"/>
              </a:rPr>
              <a:t>Goals</a:t>
            </a:r>
            <a:r>
              <a:rPr lang="zh-CN" altLang="en" sz="2000" spc="-11" dirty="0">
                <a:latin typeface="Microsoft YaHei" panose="020B0503020204020204" pitchFamily="34" charset="-122"/>
                <a:ea typeface="Microsoft YaHei" panose="020B0503020204020204" pitchFamily="34" charset="-122"/>
                <a:cs typeface="Lantinghei SC Demibold"/>
              </a:rPr>
              <a:t>）、</a:t>
            </a:r>
            <a:r>
              <a:rPr lang="zh-CN" altLang="en-US" sz="2000" spc="-11" dirty="0">
                <a:latin typeface="Microsoft YaHei" panose="020B0503020204020204" pitchFamily="34" charset="-122"/>
                <a:ea typeface="Microsoft YaHei" panose="020B0503020204020204" pitchFamily="34" charset="-122"/>
                <a:cs typeface="Lantinghei SC Demibold"/>
              </a:rPr>
              <a:t>分工（</a:t>
            </a:r>
            <a:r>
              <a:rPr lang="en" altLang="zh-CN" sz="2000" spc="-11" dirty="0">
                <a:latin typeface="Microsoft YaHei" panose="020B0503020204020204" pitchFamily="34" charset="-122"/>
                <a:ea typeface="Microsoft YaHei" panose="020B0503020204020204" pitchFamily="34" charset="-122"/>
                <a:cs typeface="Lantinghei SC Demibold"/>
              </a:rPr>
              <a:t>Roles</a:t>
            </a:r>
            <a:r>
              <a:rPr lang="zh-CN" altLang="en" sz="2000" spc="-11" dirty="0">
                <a:latin typeface="Microsoft YaHei" panose="020B0503020204020204" pitchFamily="34" charset="-122"/>
                <a:ea typeface="Microsoft YaHei" panose="020B0503020204020204" pitchFamily="34" charset="-122"/>
                <a:cs typeface="Lantinghei SC Demibold"/>
              </a:rPr>
              <a:t>）、</a:t>
            </a:r>
            <a:r>
              <a:rPr lang="zh-CN" altLang="en-US" sz="2000" spc="-11" dirty="0">
                <a:latin typeface="Microsoft YaHei" panose="020B0503020204020204" pitchFamily="34" charset="-122"/>
                <a:ea typeface="Microsoft YaHei" panose="020B0503020204020204" pitchFamily="34" charset="-122"/>
                <a:cs typeface="Lantinghei SC Demibold"/>
              </a:rPr>
              <a:t>规则（</a:t>
            </a:r>
            <a:r>
              <a:rPr lang="en" altLang="zh-CN" sz="2000" spc="-11" dirty="0">
                <a:latin typeface="Microsoft YaHei" panose="020B0503020204020204" pitchFamily="34" charset="-122"/>
                <a:ea typeface="Microsoft YaHei" panose="020B0503020204020204" pitchFamily="34" charset="-122"/>
                <a:cs typeface="Lantinghei SC Demibold"/>
              </a:rPr>
              <a:t>Rules</a:t>
            </a:r>
            <a:r>
              <a:rPr lang="zh-CN" altLang="en" sz="2000" spc="-11" dirty="0">
                <a:latin typeface="Microsoft YaHei" panose="020B0503020204020204" pitchFamily="34" charset="-122"/>
                <a:ea typeface="Microsoft YaHei" panose="020B0503020204020204" pitchFamily="34" charset="-122"/>
                <a:cs typeface="Lantinghei SC Demibold"/>
              </a:rPr>
              <a:t>）。</a:t>
            </a:r>
            <a:endParaRPr lang="en-US" altLang="zh-CN" sz="2000" spc="-11" dirty="0">
              <a:latin typeface="Microsoft YaHei" panose="020B0503020204020204" pitchFamily="34" charset="-122"/>
              <a:ea typeface="Microsoft YaHei" panose="020B0503020204020204" pitchFamily="34" charset="-122"/>
              <a:cs typeface="Lantinghei SC Demibold"/>
            </a:endParaRP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创新创业团队画布的逻辑本身并不能保证一个创新创业团队的成功生成，但是，它为创新创业团队的产生与成长提供了有力的“共同语言”，使得团队无论是在生成还是在成长的过程中，都能清楚地意识到每个新加入的成员到底带来了什么“资源”、他的“分工”是什么、他的“目标”与团队发展方向是否一致、他加入后开展工作的规则是什么。</a:t>
            </a:r>
          </a:p>
        </p:txBody>
      </p:sp>
      <p:sp>
        <p:nvSpPr>
          <p:cNvPr id="4" name="object 9">
            <a:extLst>
              <a:ext uri="{FF2B5EF4-FFF2-40B4-BE49-F238E27FC236}">
                <a16:creationId xmlns:a16="http://schemas.microsoft.com/office/drawing/2014/main" id="{842AE455-3742-DB35-67E7-60159E856195}"/>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创新创业团队画布练习</a:t>
            </a:r>
          </a:p>
        </p:txBody>
      </p:sp>
      <p:grpSp>
        <p:nvGrpSpPr>
          <p:cNvPr id="5" name="组合 4">
            <a:extLst>
              <a:ext uri="{FF2B5EF4-FFF2-40B4-BE49-F238E27FC236}">
                <a16:creationId xmlns:a16="http://schemas.microsoft.com/office/drawing/2014/main" id="{BFC34FC6-5B34-4C1B-FA6B-6C9827BDB391}"/>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4054F3D0-7272-4395-92E0-6645B43041A8}"/>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E9321B50-A8B2-01DF-B5A6-1A8DABB18CC9}"/>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24891603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12B9D-CA60-87AF-BE2A-774A0F1A34B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B5B957A-A0CA-35CA-53BB-FE2CEF08D835}"/>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A9DF5E5E-E0C5-BE85-A573-289F8998A490}"/>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216000" rIns="0" bIns="0" rtlCol="0">
            <a:noAutofit/>
          </a:bodyPr>
          <a:lstStyle/>
          <a:p>
            <a:pPr indent="457200">
              <a:lnSpc>
                <a:spcPct val="150000"/>
              </a:lnSpc>
            </a:pPr>
            <a:endParaRPr lang="zh-CN" altLang="en-US" sz="2000" spc="-11" dirty="0">
              <a:latin typeface="Microsoft YaHei" panose="020B0503020204020204" pitchFamily="34" charset="-122"/>
              <a:ea typeface="Microsoft YaHei" panose="020B0503020204020204" pitchFamily="34" charset="-122"/>
            </a:endParaRPr>
          </a:p>
        </p:txBody>
      </p:sp>
      <p:sp>
        <p:nvSpPr>
          <p:cNvPr id="4" name="object 9">
            <a:extLst>
              <a:ext uri="{FF2B5EF4-FFF2-40B4-BE49-F238E27FC236}">
                <a16:creationId xmlns:a16="http://schemas.microsoft.com/office/drawing/2014/main" id="{F2461767-8BF9-32B4-1D68-93264480BFF5}"/>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创新创业团队画布练习</a:t>
            </a:r>
          </a:p>
        </p:txBody>
      </p:sp>
      <p:grpSp>
        <p:nvGrpSpPr>
          <p:cNvPr id="5" name="组合 4">
            <a:extLst>
              <a:ext uri="{FF2B5EF4-FFF2-40B4-BE49-F238E27FC236}">
                <a16:creationId xmlns:a16="http://schemas.microsoft.com/office/drawing/2014/main" id="{D0514A7F-18AB-0526-D7BA-4FEABE8230AD}"/>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79E7BD15-25A5-6701-28BE-606AC3240EC8}"/>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B7332C9A-E66F-301A-224C-C6E5C7D03077}"/>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grpSp>
        <p:nvGrpSpPr>
          <p:cNvPr id="8" name="组合 7">
            <a:extLst>
              <a:ext uri="{FF2B5EF4-FFF2-40B4-BE49-F238E27FC236}">
                <a16:creationId xmlns:a16="http://schemas.microsoft.com/office/drawing/2014/main" id="{F3C5F8AA-C129-12B5-A624-55C2EEA3DDFF}"/>
              </a:ext>
            </a:extLst>
          </p:cNvPr>
          <p:cNvGrpSpPr/>
          <p:nvPr/>
        </p:nvGrpSpPr>
        <p:grpSpPr>
          <a:xfrm>
            <a:off x="714585" y="1419182"/>
            <a:ext cx="10737427" cy="5097687"/>
            <a:chOff x="3932986" y="2176033"/>
            <a:chExt cx="4315818" cy="3938080"/>
          </a:xfrm>
        </p:grpSpPr>
        <p:sp>
          <p:nvSpPr>
            <p:cNvPr id="10" name="矩形 9">
              <a:extLst>
                <a:ext uri="{FF2B5EF4-FFF2-40B4-BE49-F238E27FC236}">
                  <a16:creationId xmlns:a16="http://schemas.microsoft.com/office/drawing/2014/main" id="{7707FEAB-4EFD-9B43-A248-933F409005BF}"/>
                </a:ext>
              </a:extLst>
            </p:cNvPr>
            <p:cNvSpPr/>
            <p:nvPr/>
          </p:nvSpPr>
          <p:spPr>
            <a:xfrm>
              <a:off x="3932986" y="2176033"/>
              <a:ext cx="2050712" cy="1810611"/>
            </a:xfrm>
            <a:prstGeom prst="rect">
              <a:avLst/>
            </a:pr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t" anchorCtr="0">
              <a:noAutofit/>
            </a:bodyPr>
            <a:lstStyle/>
            <a:p>
              <a:pPr lvl="0" indent="0" algn="ctr" defTabSz="1600200">
                <a:lnSpc>
                  <a:spcPct val="150000"/>
                </a:lnSpc>
                <a:spcBef>
                  <a:spcPct val="0"/>
                </a:spcBef>
                <a:buNone/>
              </a:pPr>
              <a:r>
                <a:rPr lang="zh-CN" altLang="en-US" sz="2000" b="1" kern="1200" dirty="0">
                  <a:latin typeface="Microsoft YaHei" panose="020B0503020204020204" pitchFamily="34" charset="-122"/>
                  <a:ea typeface="Microsoft YaHei" panose="020B0503020204020204" pitchFamily="34" charset="-122"/>
                </a:rPr>
                <a:t>资源</a:t>
              </a:r>
              <a:r>
                <a:rPr lang="en-US" altLang="zh-CN" sz="2000" b="1" kern="1200" dirty="0">
                  <a:latin typeface="Microsoft YaHei" panose="020B0503020204020204" pitchFamily="34" charset="-122"/>
                  <a:ea typeface="Microsoft YaHei" panose="020B0503020204020204" pitchFamily="34" charset="-122"/>
                </a:rPr>
                <a:t>(Means)</a:t>
              </a:r>
            </a:p>
            <a:p>
              <a:pPr lvl="0" indent="0" algn="ctr" defTabSz="1600200">
                <a:lnSpc>
                  <a:spcPct val="150000"/>
                </a:lnSpc>
                <a:spcBef>
                  <a:spcPct val="0"/>
                </a:spcBef>
                <a:buNone/>
              </a:pPr>
              <a:r>
                <a:rPr lang="zh-CN" altLang="en-US" sz="2000" b="1" kern="1200" dirty="0">
                  <a:latin typeface="Microsoft YaHei" panose="020B0503020204020204" pitchFamily="34" charset="-122"/>
                  <a:ea typeface="Microsoft YaHei" panose="020B0503020204020204" pitchFamily="34" charset="-122"/>
                </a:rPr>
                <a:t>我们拥有哪些资源：</a:t>
              </a:r>
              <a:endParaRPr lang="en-US" altLang="zh-CN" sz="2000" b="1" kern="1200" dirty="0">
                <a:latin typeface="Microsoft YaHei" panose="020B0503020204020204" pitchFamily="34" charset="-122"/>
                <a:ea typeface="Microsoft YaHei" panose="020B0503020204020204" pitchFamily="34" charset="-122"/>
              </a:endParaRPr>
            </a:p>
            <a:p>
              <a:pPr lvl="0" indent="0" algn="ctr" defTabSz="1600200">
                <a:lnSpc>
                  <a:spcPct val="150000"/>
                </a:lnSpc>
                <a:spcBef>
                  <a:spcPct val="0"/>
                </a:spcBef>
                <a:buNone/>
              </a:pPr>
              <a:r>
                <a:rPr lang="zh-CN" altLang="en-US" sz="2000" kern="1200" dirty="0">
                  <a:latin typeface="Microsoft YaHei" panose="020B0503020204020204" pitchFamily="34" charset="-122"/>
                  <a:ea typeface="Microsoft YaHei" panose="020B0503020204020204" pitchFamily="34" charset="-122"/>
                </a:rPr>
                <a:t>知识</a:t>
              </a:r>
              <a:endParaRPr lang="en-US" altLang="zh-CN" sz="2000" dirty="0">
                <a:latin typeface="Microsoft YaHei" panose="020B0503020204020204" pitchFamily="34" charset="-122"/>
                <a:ea typeface="Microsoft YaHei" panose="020B0503020204020204" pitchFamily="34" charset="-122"/>
              </a:endParaRPr>
            </a:p>
            <a:p>
              <a:pPr lvl="0" indent="0" algn="ctr" defTabSz="1600200">
                <a:lnSpc>
                  <a:spcPct val="150000"/>
                </a:lnSpc>
                <a:spcBef>
                  <a:spcPct val="0"/>
                </a:spcBef>
                <a:buNone/>
              </a:pPr>
              <a:r>
                <a:rPr lang="zh-CN" altLang="en-US" sz="2000" kern="1200" dirty="0">
                  <a:latin typeface="Microsoft YaHei" panose="020B0503020204020204" pitchFamily="34" charset="-122"/>
                  <a:ea typeface="Microsoft YaHei" panose="020B0503020204020204" pitchFamily="34" charset="-122"/>
                </a:rPr>
                <a:t>能力</a:t>
              </a:r>
              <a:endParaRPr lang="en-US" altLang="zh-CN" sz="2000" dirty="0">
                <a:latin typeface="Microsoft YaHei" panose="020B0503020204020204" pitchFamily="34" charset="-122"/>
                <a:ea typeface="Microsoft YaHei" panose="020B0503020204020204" pitchFamily="34" charset="-122"/>
              </a:endParaRPr>
            </a:p>
            <a:p>
              <a:pPr lvl="0" indent="0" algn="ctr" defTabSz="1600200">
                <a:lnSpc>
                  <a:spcPct val="150000"/>
                </a:lnSpc>
                <a:spcBef>
                  <a:spcPct val="0"/>
                </a:spcBef>
                <a:buNone/>
              </a:pPr>
              <a:r>
                <a:rPr lang="zh-CN" altLang="en-US" sz="2000" kern="1200" dirty="0">
                  <a:latin typeface="Microsoft YaHei" panose="020B0503020204020204" pitchFamily="34" charset="-122"/>
                  <a:ea typeface="Microsoft YaHei" panose="020B0503020204020204" pitchFamily="34" charset="-122"/>
                </a:rPr>
                <a:t>人脉</a:t>
              </a:r>
              <a:endParaRPr lang="en-US" altLang="zh-CN" sz="2000" kern="1200" dirty="0">
                <a:latin typeface="Microsoft YaHei" panose="020B0503020204020204" pitchFamily="34" charset="-122"/>
                <a:ea typeface="Microsoft YaHei" panose="020B0503020204020204" pitchFamily="34" charset="-122"/>
              </a:endParaRPr>
            </a:p>
            <a:p>
              <a:pPr lvl="0" indent="0" algn="ctr" defTabSz="1600200">
                <a:lnSpc>
                  <a:spcPct val="150000"/>
                </a:lnSpc>
                <a:spcBef>
                  <a:spcPct val="0"/>
                </a:spcBef>
                <a:buNone/>
              </a:pPr>
              <a:r>
                <a:rPr lang="en-US" altLang="zh-CN" sz="2000" kern="1200" dirty="0">
                  <a:latin typeface="Microsoft YaHei" panose="020B0503020204020204" pitchFamily="34" charset="-122"/>
                  <a:ea typeface="Microsoft YaHei" panose="020B0503020204020204" pitchFamily="34" charset="-122"/>
                </a:rPr>
                <a:t>…</a:t>
              </a:r>
              <a:endParaRPr lang="zh-CN" altLang="en-US" sz="2000" kern="1200" dirty="0">
                <a:latin typeface="Microsoft YaHei" panose="020B0503020204020204" pitchFamily="34" charset="-122"/>
                <a:ea typeface="Microsoft YaHei" panose="020B0503020204020204" pitchFamily="34" charset="-122"/>
              </a:endParaRPr>
            </a:p>
          </p:txBody>
        </p:sp>
        <p:sp>
          <p:nvSpPr>
            <p:cNvPr id="11" name="矩形 10">
              <a:extLst>
                <a:ext uri="{FF2B5EF4-FFF2-40B4-BE49-F238E27FC236}">
                  <a16:creationId xmlns:a16="http://schemas.microsoft.com/office/drawing/2014/main" id="{77EC9CB1-BF19-AE9C-99B0-35DD89DEA7C5}"/>
                </a:ext>
              </a:extLst>
            </p:cNvPr>
            <p:cNvSpPr/>
            <p:nvPr/>
          </p:nvSpPr>
          <p:spPr>
            <a:xfrm>
              <a:off x="6208302" y="2176033"/>
              <a:ext cx="2040501" cy="1810611"/>
            </a:xfrm>
            <a:prstGeom prst="rect">
              <a:avLst/>
            </a:pr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t" anchorCtr="0">
              <a:noAutofit/>
            </a:bodyPr>
            <a:lstStyle/>
            <a:p>
              <a:pPr algn="ctr" defTabSz="1600200">
                <a:lnSpc>
                  <a:spcPct val="150000"/>
                </a:lnSpc>
                <a:spcBef>
                  <a:spcPct val="0"/>
                </a:spcBef>
              </a:pPr>
              <a:r>
                <a:rPr lang="zh-CN" altLang="en-US" sz="2000" b="1" dirty="0">
                  <a:latin typeface="Microsoft YaHei" panose="020B0503020204020204" pitchFamily="34" charset="-122"/>
                  <a:ea typeface="Microsoft YaHei" panose="020B0503020204020204" pitchFamily="34" charset="-122"/>
                </a:rPr>
                <a:t>目标</a:t>
              </a:r>
              <a:r>
                <a:rPr lang="en-US" altLang="zh-CN" sz="2000" b="1" dirty="0">
                  <a:latin typeface="Microsoft YaHei" panose="020B0503020204020204" pitchFamily="34" charset="-122"/>
                  <a:ea typeface="Microsoft YaHei" panose="020B0503020204020204" pitchFamily="34" charset="-122"/>
                </a:rPr>
                <a:t>(Goals)</a:t>
              </a:r>
            </a:p>
            <a:p>
              <a:pPr algn="ctr" defTabSz="1600200">
                <a:lnSpc>
                  <a:spcPct val="150000"/>
                </a:lnSpc>
                <a:spcBef>
                  <a:spcPct val="0"/>
                </a:spcBef>
              </a:pPr>
              <a:r>
                <a:rPr lang="zh-CN" altLang="en-US" sz="2000" b="1" dirty="0">
                  <a:latin typeface="Microsoft YaHei" panose="020B0503020204020204" pitchFamily="34" charset="-122"/>
                  <a:ea typeface="Microsoft YaHei" panose="020B0503020204020204" pitchFamily="34" charset="-122"/>
                </a:rPr>
                <a:t>团队的共同目标以及个人目标：</a:t>
              </a:r>
              <a:endParaRPr lang="en-US" altLang="zh-CN" sz="2000" b="1" dirty="0">
                <a:latin typeface="Microsoft YaHei" panose="020B0503020204020204" pitchFamily="34" charset="-122"/>
                <a:ea typeface="Microsoft YaHei" panose="020B0503020204020204" pitchFamily="34" charset="-122"/>
              </a:endParaRPr>
            </a:p>
            <a:p>
              <a:pPr algn="ctr" defTabSz="1600200">
                <a:lnSpc>
                  <a:spcPct val="150000"/>
                </a:lnSpc>
                <a:spcBef>
                  <a:spcPct val="0"/>
                </a:spcBef>
              </a:pPr>
              <a:r>
                <a:rPr lang="zh-CN" altLang="en-US" sz="2000" dirty="0">
                  <a:latin typeface="Microsoft YaHei" panose="020B0503020204020204" pitchFamily="34" charset="-122"/>
                  <a:ea typeface="Microsoft YaHei" panose="020B0503020204020204" pitchFamily="34" charset="-122"/>
                </a:rPr>
                <a:t>我们作为一个团队真正想要实现什么？</a:t>
              </a:r>
              <a:endParaRPr lang="en-US" altLang="zh-CN" sz="2000" dirty="0">
                <a:latin typeface="Microsoft YaHei" panose="020B0503020204020204" pitchFamily="34" charset="-122"/>
                <a:ea typeface="Microsoft YaHei" panose="020B0503020204020204" pitchFamily="34" charset="-122"/>
              </a:endParaRPr>
            </a:p>
            <a:p>
              <a:pPr algn="ctr" defTabSz="1600200">
                <a:lnSpc>
                  <a:spcPct val="150000"/>
                </a:lnSpc>
                <a:spcBef>
                  <a:spcPct val="0"/>
                </a:spcBef>
              </a:pPr>
              <a:r>
                <a:rPr lang="zh-CN" altLang="en-US" sz="2000" dirty="0">
                  <a:latin typeface="Microsoft YaHei" panose="020B0503020204020204" pitchFamily="34" charset="-122"/>
                  <a:ea typeface="Microsoft YaHei" panose="020B0503020204020204" pitchFamily="34" charset="-122"/>
                </a:rPr>
                <a:t>我们的关键目标是可行的、可测量的和我们想要实现的个人目标是什么</a:t>
              </a:r>
              <a:r>
                <a:rPr lang="en-US" altLang="zh-CN" sz="2000" dirty="0">
                  <a:latin typeface="Microsoft YaHei" panose="020B0503020204020204" pitchFamily="34" charset="-122"/>
                  <a:ea typeface="Microsoft YaHei" panose="020B0503020204020204" pitchFamily="34" charset="-122"/>
                </a:rPr>
                <a:t>?</a:t>
              </a:r>
              <a:endParaRPr lang="zh-CN" altLang="en-US" sz="2000" dirty="0">
                <a:latin typeface="Microsoft YaHei" panose="020B0503020204020204" pitchFamily="34" charset="-122"/>
                <a:ea typeface="Microsoft YaHei" panose="020B0503020204020204" pitchFamily="34" charset="-122"/>
              </a:endParaRPr>
            </a:p>
          </p:txBody>
        </p:sp>
        <p:sp>
          <p:nvSpPr>
            <p:cNvPr id="12" name="矩形 11">
              <a:extLst>
                <a:ext uri="{FF2B5EF4-FFF2-40B4-BE49-F238E27FC236}">
                  <a16:creationId xmlns:a16="http://schemas.microsoft.com/office/drawing/2014/main" id="{180C1B57-8894-4982-6F72-938D301A2664}"/>
                </a:ext>
              </a:extLst>
            </p:cNvPr>
            <p:cNvSpPr/>
            <p:nvPr/>
          </p:nvSpPr>
          <p:spPr>
            <a:xfrm>
              <a:off x="3932986" y="4303502"/>
              <a:ext cx="2050712" cy="1810611"/>
            </a:xfrm>
            <a:prstGeom prst="rect">
              <a:avLst/>
            </a:pr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t" anchorCtr="0">
              <a:noAutofit/>
            </a:bodyPr>
            <a:lstStyle/>
            <a:p>
              <a:pPr algn="ctr" defTabSz="1600200">
                <a:lnSpc>
                  <a:spcPct val="150000"/>
                </a:lnSpc>
                <a:spcBef>
                  <a:spcPct val="0"/>
                </a:spcBef>
              </a:pPr>
              <a:r>
                <a:rPr lang="zh-CN" altLang="en-US" sz="2000" b="1" dirty="0">
                  <a:latin typeface="Microsoft YaHei" panose="020B0503020204020204" pitchFamily="34" charset="-122"/>
                  <a:ea typeface="Microsoft YaHei" panose="020B0503020204020204" pitchFamily="34" charset="-122"/>
                </a:rPr>
                <a:t>分工</a:t>
              </a:r>
              <a:r>
                <a:rPr lang="en-US" altLang="zh-CN" sz="2000" b="1" dirty="0">
                  <a:latin typeface="Microsoft YaHei" panose="020B0503020204020204" pitchFamily="34" charset="-122"/>
                  <a:ea typeface="Microsoft YaHei" panose="020B0503020204020204" pitchFamily="34" charset="-122"/>
                </a:rPr>
                <a:t>(Roles)</a:t>
              </a:r>
            </a:p>
            <a:p>
              <a:pPr algn="ctr" defTabSz="1600200">
                <a:lnSpc>
                  <a:spcPct val="150000"/>
                </a:lnSpc>
                <a:spcBef>
                  <a:spcPct val="0"/>
                </a:spcBef>
              </a:pPr>
              <a:r>
                <a:rPr lang="zh-CN" altLang="en-US" sz="2000" b="1" dirty="0">
                  <a:latin typeface="Microsoft YaHei" panose="020B0503020204020204" pitchFamily="34" charset="-122"/>
                  <a:ea typeface="Microsoft YaHei" panose="020B0503020204020204" pitchFamily="34" charset="-122"/>
                </a:rPr>
                <a:t>团队成员与分工：</a:t>
              </a:r>
              <a:endParaRPr lang="en-US" altLang="zh-CN" sz="2000" b="1" dirty="0">
                <a:latin typeface="Microsoft YaHei" panose="020B0503020204020204" pitchFamily="34" charset="-122"/>
                <a:ea typeface="Microsoft YaHei" panose="020B0503020204020204" pitchFamily="34" charset="-122"/>
              </a:endParaRPr>
            </a:p>
            <a:p>
              <a:pPr algn="ctr" defTabSz="1600200">
                <a:lnSpc>
                  <a:spcPct val="150000"/>
                </a:lnSpc>
                <a:spcBef>
                  <a:spcPct val="0"/>
                </a:spcBef>
              </a:pPr>
              <a:r>
                <a:rPr lang="zh-CN" altLang="en-US" sz="2000" dirty="0">
                  <a:latin typeface="Microsoft YaHei" panose="020B0503020204020204" pitchFamily="34" charset="-122"/>
                  <a:ea typeface="Microsoft YaHei" panose="020B0503020204020204" pitchFamily="34" charset="-122"/>
                </a:rPr>
                <a:t>我们每个人在团队中的角色是什么？</a:t>
              </a:r>
              <a:endParaRPr lang="en-US" altLang="zh-CN" sz="2000" dirty="0">
                <a:latin typeface="Microsoft YaHei" panose="020B0503020204020204" pitchFamily="34" charset="-122"/>
                <a:ea typeface="Microsoft YaHei" panose="020B0503020204020204" pitchFamily="34" charset="-122"/>
              </a:endParaRPr>
            </a:p>
            <a:p>
              <a:pPr algn="ctr" defTabSz="1600200">
                <a:lnSpc>
                  <a:spcPct val="150000"/>
                </a:lnSpc>
                <a:spcBef>
                  <a:spcPct val="0"/>
                </a:spcBef>
              </a:pPr>
              <a:r>
                <a:rPr lang="zh-CN" altLang="en-US" sz="2000" dirty="0">
                  <a:latin typeface="Microsoft YaHei" panose="020B0503020204020204" pitchFamily="34" charset="-122"/>
                  <a:ea typeface="Microsoft YaHei" panose="020B0503020204020204" pitchFamily="34" charset="-122"/>
                </a:rPr>
                <a:t>我们如何才能称之为一个团队？</a:t>
              </a:r>
            </a:p>
          </p:txBody>
        </p:sp>
        <p:sp>
          <p:nvSpPr>
            <p:cNvPr id="13" name="矩形 12">
              <a:extLst>
                <a:ext uri="{FF2B5EF4-FFF2-40B4-BE49-F238E27FC236}">
                  <a16:creationId xmlns:a16="http://schemas.microsoft.com/office/drawing/2014/main" id="{BE3BF83D-7444-9D5F-B1DE-08A3030A9BCC}"/>
                </a:ext>
              </a:extLst>
            </p:cNvPr>
            <p:cNvSpPr/>
            <p:nvPr/>
          </p:nvSpPr>
          <p:spPr>
            <a:xfrm>
              <a:off x="6208303" y="4303502"/>
              <a:ext cx="2040501" cy="1810611"/>
            </a:xfrm>
            <a:prstGeom prst="rect">
              <a:avLst/>
            </a:pr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t" anchorCtr="0">
              <a:noAutofit/>
            </a:bodyPr>
            <a:lstStyle/>
            <a:p>
              <a:pPr algn="ctr" defTabSz="1600200">
                <a:lnSpc>
                  <a:spcPct val="150000"/>
                </a:lnSpc>
                <a:spcBef>
                  <a:spcPct val="0"/>
                </a:spcBef>
              </a:pPr>
              <a:r>
                <a:rPr lang="zh-CN" altLang="en-US" sz="2000" b="1" dirty="0">
                  <a:latin typeface="Microsoft YaHei" panose="020B0503020204020204" pitchFamily="34" charset="-122"/>
                  <a:ea typeface="Microsoft YaHei" panose="020B0503020204020204" pitchFamily="34" charset="-122"/>
                </a:rPr>
                <a:t>规则</a:t>
              </a:r>
              <a:r>
                <a:rPr lang="en-US" altLang="zh-CN" sz="2000" b="1" dirty="0">
                  <a:latin typeface="Microsoft YaHei" panose="020B0503020204020204" pitchFamily="34" charset="-122"/>
                  <a:ea typeface="Microsoft YaHei" panose="020B0503020204020204" pitchFamily="34" charset="-122"/>
                </a:rPr>
                <a:t>(Rules)</a:t>
              </a:r>
            </a:p>
            <a:p>
              <a:pPr algn="ctr" defTabSz="1600200">
                <a:lnSpc>
                  <a:spcPct val="150000"/>
                </a:lnSpc>
                <a:spcBef>
                  <a:spcPct val="0"/>
                </a:spcBef>
              </a:pPr>
              <a:r>
                <a:rPr lang="zh-CN" altLang="en-US" sz="2000" b="1" dirty="0">
                  <a:latin typeface="Microsoft YaHei" panose="020B0503020204020204" pitchFamily="34" charset="-122"/>
                  <a:ea typeface="Microsoft YaHei" panose="020B0503020204020204" pitchFamily="34" charset="-122"/>
                </a:rPr>
                <a:t>团队的共同规则：</a:t>
              </a:r>
              <a:endParaRPr lang="en-US" altLang="zh-CN" sz="2000" b="1" dirty="0">
                <a:latin typeface="Microsoft YaHei" panose="020B0503020204020204" pitchFamily="34" charset="-122"/>
                <a:ea typeface="Microsoft YaHei" panose="020B0503020204020204" pitchFamily="34" charset="-122"/>
              </a:endParaRPr>
            </a:p>
            <a:p>
              <a:pPr algn="ctr" defTabSz="1600200">
                <a:lnSpc>
                  <a:spcPct val="150000"/>
                </a:lnSpc>
                <a:spcBef>
                  <a:spcPct val="0"/>
                </a:spcBef>
              </a:pPr>
              <a:r>
                <a:rPr lang="zh-CN" altLang="en-US" sz="2000" dirty="0">
                  <a:latin typeface="Microsoft YaHei" panose="020B0503020204020204" pitchFamily="34" charset="-122"/>
                  <a:ea typeface="Microsoft YaHei" panose="020B0503020204020204" pitchFamily="34" charset="-122"/>
                </a:rPr>
                <a:t>我们如何沟通？</a:t>
              </a:r>
              <a:endParaRPr lang="en-US" altLang="zh-CN" sz="2000" dirty="0">
                <a:latin typeface="Microsoft YaHei" panose="020B0503020204020204" pitchFamily="34" charset="-122"/>
                <a:ea typeface="Microsoft YaHei" panose="020B0503020204020204" pitchFamily="34" charset="-122"/>
              </a:endParaRPr>
            </a:p>
            <a:p>
              <a:pPr algn="ctr" defTabSz="1600200">
                <a:lnSpc>
                  <a:spcPct val="150000"/>
                </a:lnSpc>
                <a:spcBef>
                  <a:spcPct val="0"/>
                </a:spcBef>
              </a:pPr>
              <a:r>
                <a:rPr lang="zh-CN" altLang="en-US" sz="2000" dirty="0">
                  <a:latin typeface="Microsoft YaHei" panose="020B0503020204020204" pitchFamily="34" charset="-122"/>
                  <a:ea typeface="Microsoft YaHei" panose="020B0503020204020204" pitchFamily="34" charset="-122"/>
                </a:rPr>
                <a:t>我们如何做决策？</a:t>
              </a:r>
              <a:endParaRPr lang="en-US" altLang="zh-CN" sz="2000" dirty="0">
                <a:latin typeface="Microsoft YaHei" panose="020B0503020204020204" pitchFamily="34" charset="-122"/>
                <a:ea typeface="Microsoft YaHei" panose="020B0503020204020204" pitchFamily="34" charset="-122"/>
              </a:endParaRPr>
            </a:p>
            <a:p>
              <a:pPr algn="ctr" defTabSz="1600200">
                <a:lnSpc>
                  <a:spcPct val="150000"/>
                </a:lnSpc>
                <a:spcBef>
                  <a:spcPct val="0"/>
                </a:spcBef>
              </a:pPr>
              <a:r>
                <a:rPr lang="zh-CN" altLang="en-US" sz="2000" dirty="0">
                  <a:latin typeface="Microsoft YaHei" panose="020B0503020204020204" pitchFamily="34" charset="-122"/>
                  <a:ea typeface="Microsoft YaHei" panose="020B0503020204020204" pitchFamily="34" charset="-122"/>
                </a:rPr>
                <a:t>我们如何执行并评估执行效果？</a:t>
              </a:r>
            </a:p>
          </p:txBody>
        </p:sp>
      </p:grpSp>
      <p:sp>
        <p:nvSpPr>
          <p:cNvPr id="15" name="文本框 14">
            <a:extLst>
              <a:ext uri="{FF2B5EF4-FFF2-40B4-BE49-F238E27FC236}">
                <a16:creationId xmlns:a16="http://schemas.microsoft.com/office/drawing/2014/main" id="{A82EC57C-CB5F-78C3-09D0-729365E8E371}"/>
              </a:ext>
            </a:extLst>
          </p:cNvPr>
          <p:cNvSpPr txBox="1"/>
          <p:nvPr/>
        </p:nvSpPr>
        <p:spPr>
          <a:xfrm>
            <a:off x="5046167" y="3281718"/>
            <a:ext cx="2107632" cy="1422377"/>
          </a:xfrm>
          <a:prstGeom prst="rect">
            <a:avLst/>
          </a:prstGeom>
          <a:solidFill>
            <a:schemeClr val="accent2">
              <a:lumMod val="60000"/>
              <a:lumOff val="40000"/>
            </a:schemeClr>
          </a:solidFill>
        </p:spPr>
        <p:txBody>
          <a:bodyPr wrap="square">
            <a:spAutoFit/>
          </a:bodyPr>
          <a:lstStyle/>
          <a:p>
            <a:pPr algn="ctr">
              <a:lnSpc>
                <a:spcPct val="150000"/>
              </a:lnSpc>
            </a:pPr>
            <a:r>
              <a:rPr lang="zh-CN" altLang="en-US" sz="2000" b="1" dirty="0"/>
              <a:t>初衷(Purpose)</a:t>
            </a:r>
          </a:p>
          <a:p>
            <a:pPr algn="ctr">
              <a:lnSpc>
                <a:spcPct val="150000"/>
              </a:lnSpc>
            </a:pPr>
            <a:r>
              <a:rPr lang="zh-CN" altLang="en-US" sz="2000" b="1" dirty="0"/>
              <a:t>我们为什么要做这件正在做的事?</a:t>
            </a:r>
          </a:p>
        </p:txBody>
      </p:sp>
    </p:spTree>
    <p:extLst>
      <p:ext uri="{BB962C8B-B14F-4D97-AF65-F5344CB8AC3E}">
        <p14:creationId xmlns:p14="http://schemas.microsoft.com/office/powerpoint/2010/main" val="20392776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020330-7E3E-2757-AF08-3F45FEAA409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7474474-CDBF-B20C-3798-9AC0ECD797C6}"/>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8" name="object 20">
            <a:extLst>
              <a:ext uri="{FF2B5EF4-FFF2-40B4-BE49-F238E27FC236}">
                <a16:creationId xmlns:a16="http://schemas.microsoft.com/office/drawing/2014/main" id="{406E705D-809A-630A-20B5-44F406897B1D}"/>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chor="ctr">
            <a:noAutofit/>
          </a:bodyPr>
          <a:lstStyle/>
          <a:p>
            <a:pPr indent="457200">
              <a:lnSpc>
                <a:spcPct val="13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🎯活动目标：</a:t>
            </a:r>
            <a:endParaRPr lang="en-US" altLang="zh-CN" sz="2000" b="1" spc="-11" dirty="0">
              <a:solidFill>
                <a:schemeClr val="accent3"/>
              </a:solidFill>
              <a:latin typeface="Microsoft YaHei" panose="020B0503020204020204" pitchFamily="34" charset="-122"/>
              <a:ea typeface="Microsoft YaHei" panose="020B0503020204020204" pitchFamily="34" charset="-122"/>
              <a:cs typeface="Lantinghei SC Demibold"/>
            </a:endParaRPr>
          </a:p>
          <a:p>
            <a:pPr indent="457200">
              <a:lnSpc>
                <a:spcPct val="130000"/>
              </a:lnSpc>
            </a:pPr>
            <a:r>
              <a:rPr lang="zh-CN" altLang="en-US" sz="2000" dirty="0">
                <a:latin typeface="Microsoft YaHei" panose="020B0503020204020204" pitchFamily="34" charset="-122"/>
                <a:ea typeface="Microsoft YaHei" panose="020B0503020204020204" pitchFamily="34" charset="-122"/>
              </a:rPr>
              <a:t>了解创新创业团队的生成逻辑。</a:t>
            </a:r>
            <a:endParaRPr lang="en-US" altLang="zh-CN" sz="2000" dirty="0">
              <a:latin typeface="Microsoft YaHei" panose="020B0503020204020204" pitchFamily="34" charset="-122"/>
              <a:ea typeface="Microsoft YaHei" panose="020B0503020204020204" pitchFamily="34" charset="-122"/>
            </a:endParaRPr>
          </a:p>
          <a:p>
            <a:pPr indent="457200">
              <a:lnSpc>
                <a:spcPct val="13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🎯活动流程</a:t>
            </a:r>
            <a:endParaRPr lang="en-US" altLang="zh-CN" sz="2000" b="1" spc="-11" dirty="0">
              <a:solidFill>
                <a:schemeClr val="accent3"/>
              </a:solidFill>
              <a:latin typeface="Microsoft YaHei" panose="020B0503020204020204" pitchFamily="34" charset="-122"/>
              <a:ea typeface="Microsoft YaHei" panose="020B0503020204020204" pitchFamily="34" charset="-122"/>
              <a:cs typeface="Lantinghei SC Demibold"/>
            </a:endParaRPr>
          </a:p>
          <a:p>
            <a:pPr indent="457200">
              <a:lnSpc>
                <a:spcPct val="130000"/>
              </a:lnSpc>
            </a:pPr>
            <a:r>
              <a:rPr lang="zh-CN" altLang="en-US" sz="2000" dirty="0">
                <a:latin typeface="Microsoft YaHei" panose="020B0503020204020204" pitchFamily="34" charset="-122"/>
                <a:ea typeface="Microsoft YaHei" panose="020B0503020204020204" pitchFamily="34" charset="-122"/>
              </a:rPr>
              <a:t>步骤</a:t>
            </a:r>
            <a:r>
              <a:rPr lang="en-US" altLang="zh-CN" sz="2000" dirty="0">
                <a:latin typeface="Microsoft YaHei" panose="020B0503020204020204" pitchFamily="34" charset="-122"/>
                <a:ea typeface="Microsoft YaHei" panose="020B0503020204020204" pitchFamily="34" charset="-122"/>
              </a:rPr>
              <a:t>1</a:t>
            </a:r>
            <a:r>
              <a:rPr lang="zh-CN" altLang="en-US" sz="2000" dirty="0">
                <a:latin typeface="Microsoft YaHei" panose="020B0503020204020204" pitchFamily="34" charset="-122"/>
                <a:ea typeface="Microsoft YaHei" panose="020B0503020204020204" pitchFamily="34" charset="-122"/>
              </a:rPr>
              <a:t>：教师宣布任务，每位同学明确自己最想做的一件事情，用一个关键词描述做这件事情最重要的原因（</a:t>
            </a:r>
            <a:r>
              <a:rPr lang="en-US" altLang="zh-CN" sz="2000" dirty="0">
                <a:latin typeface="Microsoft YaHei" panose="020B0503020204020204" pitchFamily="34" charset="-122"/>
                <a:ea typeface="Microsoft YaHei" panose="020B0503020204020204" pitchFamily="34" charset="-122"/>
              </a:rPr>
              <a:t>5</a:t>
            </a:r>
            <a:r>
              <a:rPr lang="zh-CN" altLang="en-US" sz="2000" dirty="0">
                <a:latin typeface="Microsoft YaHei" panose="020B0503020204020204" pitchFamily="34" charset="-122"/>
                <a:ea typeface="Microsoft YaHei" panose="020B0503020204020204" pitchFamily="34" charset="-122"/>
              </a:rPr>
              <a:t>分钟）。</a:t>
            </a:r>
          </a:p>
          <a:p>
            <a:pPr indent="457200">
              <a:lnSpc>
                <a:spcPct val="130000"/>
              </a:lnSpc>
            </a:pPr>
            <a:r>
              <a:rPr lang="zh-CN" altLang="en-US" sz="2000" dirty="0">
                <a:latin typeface="Microsoft YaHei" panose="020B0503020204020204" pitchFamily="34" charset="-122"/>
                <a:ea typeface="Microsoft YaHei" panose="020B0503020204020204" pitchFamily="34" charset="-122"/>
              </a:rPr>
              <a:t>步骤</a:t>
            </a:r>
            <a:r>
              <a:rPr lang="en-US" altLang="zh-CN" sz="2000" dirty="0">
                <a:latin typeface="Microsoft YaHei" panose="020B0503020204020204" pitchFamily="34" charset="-122"/>
                <a:ea typeface="Microsoft YaHei" panose="020B0503020204020204" pitchFamily="34" charset="-122"/>
              </a:rPr>
              <a:t>2</a:t>
            </a:r>
            <a:r>
              <a:rPr lang="zh-CN" altLang="en-US" sz="2000" dirty="0">
                <a:latin typeface="Microsoft YaHei" panose="020B0503020204020204" pitchFamily="34" charset="-122"/>
                <a:ea typeface="Microsoft YaHei" panose="020B0503020204020204" pitchFamily="34" charset="-122"/>
              </a:rPr>
              <a:t>：选择</a:t>
            </a:r>
            <a:r>
              <a:rPr lang="en" altLang="zh-CN" sz="2000" dirty="0">
                <a:latin typeface="Microsoft YaHei" panose="020B0503020204020204" pitchFamily="34" charset="-122"/>
                <a:ea typeface="Microsoft YaHei" panose="020B0503020204020204" pitchFamily="34" charset="-122"/>
              </a:rPr>
              <a:t>N</a:t>
            </a:r>
            <a:r>
              <a:rPr lang="zh-CN" altLang="en-US" sz="2000" dirty="0">
                <a:latin typeface="Microsoft YaHei" panose="020B0503020204020204" pitchFamily="34" charset="-122"/>
                <a:ea typeface="Microsoft YaHei" panose="020B0503020204020204" pitchFamily="34" charset="-122"/>
              </a:rPr>
              <a:t>同学，每位同学用“</a:t>
            </a:r>
            <a:r>
              <a:rPr lang="en-US" altLang="zh-CN" sz="2000" dirty="0">
                <a:latin typeface="Microsoft YaHei" panose="020B0503020204020204" pitchFamily="34" charset="-122"/>
                <a:ea typeface="Microsoft YaHei" panose="020B0503020204020204" pitchFamily="34" charset="-122"/>
              </a:rPr>
              <a:t>1</a:t>
            </a:r>
            <a:r>
              <a:rPr lang="zh-CN" altLang="en-US" sz="2000" dirty="0">
                <a:latin typeface="Microsoft YaHei" panose="020B0503020204020204" pitchFamily="34" charset="-122"/>
                <a:ea typeface="Microsoft YaHei" panose="020B0503020204020204" pitchFamily="34" charset="-122"/>
              </a:rPr>
              <a:t>句话</a:t>
            </a:r>
            <a:r>
              <a:rPr lang="en-US" altLang="zh-CN" sz="2000" dirty="0">
                <a:latin typeface="Microsoft YaHei" panose="020B0503020204020204" pitchFamily="34" charset="-122"/>
                <a:ea typeface="Microsoft YaHei" panose="020B0503020204020204" pitchFamily="34" charset="-122"/>
              </a:rPr>
              <a:t>+1</a:t>
            </a:r>
            <a:r>
              <a:rPr lang="zh-CN" altLang="en-US" sz="2000" dirty="0">
                <a:latin typeface="Microsoft YaHei" panose="020B0503020204020204" pitchFamily="34" charset="-122"/>
                <a:ea typeface="Microsoft YaHei" panose="020B0503020204020204" pitchFamily="34" charset="-122"/>
              </a:rPr>
              <a:t>个关键词”阐述自己想做的事情以及初衷，然后对其他同学发出加入邀请，生成团队（</a:t>
            </a:r>
            <a:r>
              <a:rPr lang="en-US" altLang="zh-CN" sz="2000" dirty="0">
                <a:latin typeface="Microsoft YaHei" panose="020B0503020204020204" pitchFamily="34" charset="-122"/>
                <a:ea typeface="Microsoft YaHei" panose="020B0503020204020204" pitchFamily="34" charset="-122"/>
              </a:rPr>
              <a:t>10</a:t>
            </a:r>
            <a:r>
              <a:rPr lang="zh-CN" altLang="en-US" sz="2000" dirty="0">
                <a:latin typeface="Microsoft YaHei" panose="020B0503020204020204" pitchFamily="34" charset="-122"/>
                <a:ea typeface="Microsoft YaHei" panose="020B0503020204020204" pitchFamily="34" charset="-122"/>
              </a:rPr>
              <a:t>分钟）。</a:t>
            </a:r>
          </a:p>
          <a:p>
            <a:pPr indent="457200">
              <a:lnSpc>
                <a:spcPct val="130000"/>
              </a:lnSpc>
            </a:pPr>
            <a:r>
              <a:rPr lang="zh-CN" altLang="en-US" sz="2000" dirty="0">
                <a:latin typeface="Microsoft YaHei" panose="020B0503020204020204" pitchFamily="34" charset="-122"/>
                <a:ea typeface="Microsoft YaHei" panose="020B0503020204020204" pitchFamily="34" charset="-122"/>
              </a:rPr>
              <a:t>步骤</a:t>
            </a:r>
            <a:r>
              <a:rPr lang="en-US" altLang="zh-CN" sz="2000" dirty="0">
                <a:latin typeface="Microsoft YaHei" panose="020B0503020204020204" pitchFamily="34" charset="-122"/>
                <a:ea typeface="Microsoft YaHei" panose="020B0503020204020204" pitchFamily="34" charset="-122"/>
              </a:rPr>
              <a:t>3</a:t>
            </a:r>
            <a:r>
              <a:rPr lang="zh-CN" altLang="en-US" sz="2000" dirty="0">
                <a:latin typeface="Microsoft YaHei" panose="020B0503020204020204" pitchFamily="34" charset="-122"/>
                <a:ea typeface="Microsoft YaHei" panose="020B0503020204020204" pitchFamily="34" charset="-122"/>
              </a:rPr>
              <a:t>：给每位同学发</a:t>
            </a:r>
            <a:r>
              <a:rPr lang="en-US" altLang="zh-CN" sz="2000" dirty="0">
                <a:latin typeface="Microsoft YaHei" panose="020B0503020204020204" pitchFamily="34" charset="-122"/>
                <a:ea typeface="Microsoft YaHei" panose="020B0503020204020204" pitchFamily="34" charset="-122"/>
              </a:rPr>
              <a:t>3</a:t>
            </a:r>
            <a:r>
              <a:rPr lang="zh-CN" altLang="en-US" sz="2000" dirty="0">
                <a:latin typeface="Microsoft YaHei" panose="020B0503020204020204" pitchFamily="34" charset="-122"/>
                <a:ea typeface="Microsoft YaHei" panose="020B0503020204020204" pitchFamily="34" charset="-122"/>
              </a:rPr>
              <a:t>张颜色不同的便利贴，约定</a:t>
            </a:r>
            <a:r>
              <a:rPr lang="en-US" altLang="zh-CN" sz="2000" dirty="0">
                <a:latin typeface="Microsoft YaHei" panose="020B0503020204020204" pitchFamily="34" charset="-122"/>
                <a:ea typeface="Microsoft YaHei" panose="020B0503020204020204" pitchFamily="34" charset="-122"/>
              </a:rPr>
              <a:t>3</a:t>
            </a:r>
            <a:r>
              <a:rPr lang="zh-CN" altLang="en-US" sz="2000" dirty="0">
                <a:latin typeface="Microsoft YaHei" panose="020B0503020204020204" pitchFamily="34" charset="-122"/>
                <a:ea typeface="Microsoft YaHei" panose="020B0503020204020204" pitchFamily="34" charset="-122"/>
              </a:rPr>
              <a:t>个不同颜色分别代表技术领袖、精神领袖、执行领袖，要求学生根据自我认知和对他人的认知，选择团队成员，将</a:t>
            </a:r>
            <a:r>
              <a:rPr lang="en-US" altLang="zh-CN" sz="2000" dirty="0">
                <a:latin typeface="Microsoft YaHei" panose="020B0503020204020204" pitchFamily="34" charset="-122"/>
                <a:ea typeface="Microsoft YaHei" panose="020B0503020204020204" pitchFamily="34" charset="-122"/>
              </a:rPr>
              <a:t>3</a:t>
            </a:r>
            <a:r>
              <a:rPr lang="zh-CN" altLang="en-US" sz="2000" dirty="0">
                <a:latin typeface="Microsoft YaHei" panose="020B0503020204020204" pitchFamily="34" charset="-122"/>
                <a:ea typeface="Microsoft YaHei" panose="020B0503020204020204" pitchFamily="34" charset="-122"/>
              </a:rPr>
              <a:t>张便利贴中的</a:t>
            </a:r>
            <a:r>
              <a:rPr lang="en-US" altLang="zh-CN" sz="2000" dirty="0">
                <a:latin typeface="Microsoft YaHei" panose="020B0503020204020204" pitchFamily="34" charset="-122"/>
                <a:ea typeface="Microsoft YaHei" panose="020B0503020204020204" pitchFamily="34" charset="-122"/>
              </a:rPr>
              <a:t>1</a:t>
            </a:r>
            <a:r>
              <a:rPr lang="zh-CN" altLang="en-US" sz="2000" dirty="0">
                <a:latin typeface="Microsoft YaHei" panose="020B0503020204020204" pitchFamily="34" charset="-122"/>
                <a:ea typeface="Microsoft YaHei" panose="020B0503020204020204" pitchFamily="34" charset="-122"/>
              </a:rPr>
              <a:t>张贴给自己，</a:t>
            </a:r>
            <a:r>
              <a:rPr lang="en-US" altLang="zh-CN" sz="2000" dirty="0">
                <a:latin typeface="Microsoft YaHei" panose="020B0503020204020204" pitchFamily="34" charset="-122"/>
                <a:ea typeface="Microsoft YaHei" panose="020B0503020204020204" pitchFamily="34" charset="-122"/>
              </a:rPr>
              <a:t>2</a:t>
            </a:r>
            <a:r>
              <a:rPr lang="zh-CN" altLang="en-US" sz="2000" dirty="0">
                <a:latin typeface="Microsoft YaHei" panose="020B0503020204020204" pitchFamily="34" charset="-122"/>
                <a:ea typeface="Microsoft YaHei" panose="020B0503020204020204" pitchFamily="34" charset="-122"/>
              </a:rPr>
              <a:t>张贴给其他同学（</a:t>
            </a:r>
            <a:r>
              <a:rPr lang="en-US" altLang="zh-CN" sz="2000" dirty="0">
                <a:latin typeface="Microsoft YaHei" panose="020B0503020204020204" pitchFamily="34" charset="-122"/>
                <a:ea typeface="Microsoft YaHei" panose="020B0503020204020204" pitchFamily="34" charset="-122"/>
              </a:rPr>
              <a:t>3</a:t>
            </a:r>
            <a:r>
              <a:rPr lang="zh-CN" altLang="en-US" sz="2000" dirty="0">
                <a:latin typeface="Microsoft YaHei" panose="020B0503020204020204" pitchFamily="34" charset="-122"/>
                <a:ea typeface="Microsoft YaHei" panose="020B0503020204020204" pitchFamily="34" charset="-122"/>
              </a:rPr>
              <a:t>分钟）。</a:t>
            </a:r>
          </a:p>
          <a:p>
            <a:pPr indent="457200">
              <a:lnSpc>
                <a:spcPct val="130000"/>
              </a:lnSpc>
            </a:pPr>
            <a:r>
              <a:rPr lang="zh-CN" altLang="en-US" sz="2000" dirty="0">
                <a:latin typeface="Microsoft YaHei" panose="020B0503020204020204" pitchFamily="34" charset="-122"/>
                <a:ea typeface="Microsoft YaHei" panose="020B0503020204020204" pitchFamily="34" charset="-122"/>
              </a:rPr>
              <a:t>步骤</a:t>
            </a:r>
            <a:r>
              <a:rPr lang="en-US" altLang="zh-CN" sz="2000" dirty="0">
                <a:latin typeface="Microsoft YaHei" panose="020B0503020204020204" pitchFamily="34" charset="-122"/>
                <a:ea typeface="Microsoft YaHei" panose="020B0503020204020204" pitchFamily="34" charset="-122"/>
              </a:rPr>
              <a:t>4</a:t>
            </a:r>
            <a:r>
              <a:rPr lang="zh-CN" altLang="en-US" sz="2000" dirty="0">
                <a:latin typeface="Microsoft YaHei" panose="020B0503020204020204" pitchFamily="34" charset="-122"/>
                <a:ea typeface="Microsoft YaHei" panose="020B0503020204020204" pitchFamily="34" charset="-122"/>
              </a:rPr>
              <a:t>：团队组建完成后，在纸上画出创新创业团队画布，逐项填写画布中的内容（</a:t>
            </a:r>
            <a:r>
              <a:rPr lang="en-US" altLang="zh-CN" sz="2000" dirty="0">
                <a:latin typeface="Microsoft YaHei" panose="020B0503020204020204" pitchFamily="34" charset="-122"/>
                <a:ea typeface="Microsoft YaHei" panose="020B0503020204020204" pitchFamily="34" charset="-122"/>
              </a:rPr>
              <a:t>15</a:t>
            </a:r>
            <a:r>
              <a:rPr lang="zh-CN" altLang="en-US" sz="2000" dirty="0">
                <a:latin typeface="Microsoft YaHei" panose="020B0503020204020204" pitchFamily="34" charset="-122"/>
                <a:ea typeface="Microsoft YaHei" panose="020B0503020204020204" pitchFamily="34" charset="-122"/>
              </a:rPr>
              <a:t>分钟）。</a:t>
            </a:r>
          </a:p>
          <a:p>
            <a:pPr indent="457200">
              <a:lnSpc>
                <a:spcPct val="130000"/>
              </a:lnSpc>
            </a:pPr>
            <a:r>
              <a:rPr lang="zh-CN" altLang="en-US" sz="2000" dirty="0">
                <a:latin typeface="Microsoft YaHei" panose="020B0503020204020204" pitchFamily="34" charset="-122"/>
                <a:ea typeface="Microsoft YaHei" panose="020B0503020204020204" pitchFamily="34" charset="-122"/>
              </a:rPr>
              <a:t>步骤</a:t>
            </a:r>
            <a:r>
              <a:rPr lang="en-US" altLang="zh-CN" sz="2000" dirty="0">
                <a:latin typeface="Microsoft YaHei" panose="020B0503020204020204" pitchFamily="34" charset="-122"/>
                <a:ea typeface="Microsoft YaHei" panose="020B0503020204020204" pitchFamily="34" charset="-122"/>
              </a:rPr>
              <a:t>5</a:t>
            </a:r>
            <a:r>
              <a:rPr lang="zh-CN" altLang="en-US" sz="2000" dirty="0">
                <a:latin typeface="Microsoft YaHei" panose="020B0503020204020204" pitchFamily="34" charset="-122"/>
                <a:ea typeface="Microsoft YaHei" panose="020B0503020204020204" pitchFamily="34" charset="-122"/>
              </a:rPr>
              <a:t>：创新创业团队展示（每个团队</a:t>
            </a:r>
            <a:r>
              <a:rPr lang="en-US" altLang="zh-CN" sz="2000" dirty="0">
                <a:latin typeface="Microsoft YaHei" panose="020B0503020204020204" pitchFamily="34" charset="-122"/>
                <a:ea typeface="Microsoft YaHei" panose="020B0503020204020204" pitchFamily="34" charset="-122"/>
              </a:rPr>
              <a:t>2</a:t>
            </a:r>
            <a:r>
              <a:rPr lang="zh-CN" altLang="en-US" sz="2000" dirty="0">
                <a:latin typeface="Microsoft YaHei" panose="020B0503020204020204" pitchFamily="34" charset="-122"/>
                <a:ea typeface="Microsoft YaHei" panose="020B0503020204020204" pitchFamily="34" charset="-122"/>
              </a:rPr>
              <a:t>分钟）。</a:t>
            </a:r>
          </a:p>
          <a:p>
            <a:pPr indent="457200">
              <a:lnSpc>
                <a:spcPct val="130000"/>
              </a:lnSpc>
            </a:pPr>
            <a:r>
              <a:rPr lang="zh-CN" altLang="en-US" sz="2000" dirty="0">
                <a:latin typeface="Microsoft YaHei" panose="020B0503020204020204" pitchFamily="34" charset="-122"/>
                <a:ea typeface="Microsoft YaHei" panose="020B0503020204020204" pitchFamily="34" charset="-122"/>
              </a:rPr>
              <a:t>步骤</a:t>
            </a:r>
            <a:r>
              <a:rPr lang="en-US" altLang="zh-CN" sz="2000" dirty="0">
                <a:latin typeface="Microsoft YaHei" panose="020B0503020204020204" pitchFamily="34" charset="-122"/>
                <a:ea typeface="Microsoft YaHei" panose="020B0503020204020204" pitchFamily="34" charset="-122"/>
              </a:rPr>
              <a:t>6</a:t>
            </a:r>
            <a:r>
              <a:rPr lang="zh-CN" altLang="en-US" sz="2000" dirty="0">
                <a:latin typeface="Microsoft YaHei" panose="020B0503020204020204" pitchFamily="34" charset="-122"/>
                <a:ea typeface="Microsoft YaHei" panose="020B0503020204020204" pitchFamily="34" charset="-122"/>
              </a:rPr>
              <a:t>：教师点评。</a:t>
            </a:r>
            <a:endPar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endParaRPr>
          </a:p>
        </p:txBody>
      </p:sp>
      <p:sp>
        <p:nvSpPr>
          <p:cNvPr id="13" name="object 9">
            <a:extLst>
              <a:ext uri="{FF2B5EF4-FFF2-40B4-BE49-F238E27FC236}">
                <a16:creationId xmlns:a16="http://schemas.microsoft.com/office/drawing/2014/main" id="{F6988780-5DCF-93CE-B4C5-C0F619B08D1B}"/>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创新创业团队画布练习</a:t>
            </a:r>
          </a:p>
        </p:txBody>
      </p:sp>
      <p:grpSp>
        <p:nvGrpSpPr>
          <p:cNvPr id="14" name="组合 13">
            <a:extLst>
              <a:ext uri="{FF2B5EF4-FFF2-40B4-BE49-F238E27FC236}">
                <a16:creationId xmlns:a16="http://schemas.microsoft.com/office/drawing/2014/main" id="{AF46CD50-1264-2EC7-BBCD-DF76866B8E82}"/>
              </a:ext>
            </a:extLst>
          </p:cNvPr>
          <p:cNvGrpSpPr/>
          <p:nvPr/>
        </p:nvGrpSpPr>
        <p:grpSpPr>
          <a:xfrm>
            <a:off x="4068418" y="863887"/>
            <a:ext cx="352339" cy="495036"/>
            <a:chOff x="6467062" y="911155"/>
            <a:chExt cx="264717" cy="495036"/>
          </a:xfrm>
        </p:grpSpPr>
        <p:pic>
          <p:nvPicPr>
            <p:cNvPr id="15" name="object 10">
              <a:extLst>
                <a:ext uri="{FF2B5EF4-FFF2-40B4-BE49-F238E27FC236}">
                  <a16:creationId xmlns:a16="http://schemas.microsoft.com/office/drawing/2014/main" id="{11E9ECC7-4D79-C2F1-7983-F3F0C2E9272E}"/>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16" name="object 11">
              <a:extLst>
                <a:ext uri="{FF2B5EF4-FFF2-40B4-BE49-F238E27FC236}">
                  <a16:creationId xmlns:a16="http://schemas.microsoft.com/office/drawing/2014/main" id="{B0B0C543-DA41-E2FC-8905-A2C6EC298D84}"/>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39754679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222F6F-9758-6303-7115-B43E24B66DBF}"/>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C80C1296-F755-5CB0-51F0-41AF6F491FFB}"/>
              </a:ext>
            </a:extLst>
          </p:cNvPr>
          <p:cNvSpPr>
            <a:spLocks noGrp="1"/>
          </p:cNvSpPr>
          <p:nvPr>
            <p:ph type="title" hasCustomPrompt="1"/>
          </p:nvPr>
        </p:nvSpPr>
        <p:spPr>
          <a:xfrm>
            <a:off x="5451475" y="1944146"/>
            <a:ext cx="5627651" cy="1252969"/>
          </a:xfrm>
        </p:spPr>
        <p:txBody>
          <a:bodyPr anchor="ctr">
            <a:noAutofit/>
          </a:bodyPr>
          <a:lstStyle/>
          <a:p>
            <a:r>
              <a:rPr lang="en-US" altLang="zh-CN" sz="5400" dirty="0">
                <a:latin typeface="Microsoft YaHei" panose="020B0503020204020204" pitchFamily="34" charset="-122"/>
                <a:ea typeface="Microsoft YaHei" panose="020B0503020204020204" pitchFamily="34" charset="-122"/>
              </a:rPr>
              <a:t>3.3</a:t>
            </a:r>
            <a:br>
              <a:rPr lang="en-US" altLang="zh-CN" sz="5400" dirty="0">
                <a:latin typeface="Microsoft YaHei" panose="020B0503020204020204" pitchFamily="34" charset="-122"/>
                <a:ea typeface="Microsoft YaHei" panose="020B0503020204020204" pitchFamily="34" charset="-122"/>
              </a:rPr>
            </a:br>
            <a:r>
              <a:rPr lang="zh-CN" altLang="en-US" sz="5400" dirty="0">
                <a:solidFill>
                  <a:schemeClr val="tx1"/>
                </a:solidFill>
                <a:latin typeface="Microsoft YaHei" panose="020B0503020204020204" pitchFamily="34" charset="-122"/>
                <a:ea typeface="Microsoft YaHei" panose="020B0503020204020204" pitchFamily="34" charset="-122"/>
              </a:rPr>
              <a:t>创新创业团队的管理</a:t>
            </a:r>
            <a:endParaRPr lang="en-US" sz="5400" dirty="0">
              <a:solidFill>
                <a:schemeClr val="tx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2028953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435974-E567-1F37-69D1-FADFC982594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7C583CAD-CB1D-A010-1202-637916EAFD6C}"/>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案例在线</a:t>
            </a:r>
          </a:p>
        </p:txBody>
      </p:sp>
      <p:sp>
        <p:nvSpPr>
          <p:cNvPr id="3" name="object 20">
            <a:extLst>
              <a:ext uri="{FF2B5EF4-FFF2-40B4-BE49-F238E27FC236}">
                <a16:creationId xmlns:a16="http://schemas.microsoft.com/office/drawing/2014/main" id="{827CE1BE-7EC1-D6F4-93C4-921975350026}"/>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著名商业调研机构</a:t>
            </a:r>
            <a:r>
              <a:rPr lang="en" altLang="zh-CN" sz="2000" dirty="0" err="1">
                <a:latin typeface="Microsoft YaHei" panose="020B0503020204020204" pitchFamily="34" charset="-122"/>
                <a:ea typeface="Microsoft YaHei" panose="020B0503020204020204" pitchFamily="34" charset="-122"/>
                <a:cs typeface="Lantinghei SC Extralight"/>
              </a:rPr>
              <a:t>CBInsights</a:t>
            </a:r>
            <a:r>
              <a:rPr lang="zh-CN" altLang="en-US" sz="2000" dirty="0">
                <a:latin typeface="Microsoft YaHei" panose="020B0503020204020204" pitchFamily="34" charset="-122"/>
                <a:ea typeface="Microsoft YaHei" panose="020B0503020204020204" pitchFamily="34" charset="-122"/>
                <a:cs typeface="Lantinghei SC Extralight"/>
              </a:rPr>
              <a:t>调研了</a:t>
            </a:r>
            <a:r>
              <a:rPr lang="en-US" altLang="zh-CN" sz="2000" dirty="0">
                <a:latin typeface="Microsoft YaHei" panose="020B0503020204020204" pitchFamily="34" charset="-122"/>
                <a:ea typeface="Microsoft YaHei" panose="020B0503020204020204" pitchFamily="34" charset="-122"/>
                <a:cs typeface="Lantinghei SC Extralight"/>
              </a:rPr>
              <a:t>1000</a:t>
            </a:r>
            <a:r>
              <a:rPr lang="zh-CN" altLang="en-US" sz="2000" dirty="0">
                <a:latin typeface="Microsoft YaHei" panose="020B0503020204020204" pitchFamily="34" charset="-122"/>
                <a:ea typeface="Microsoft YaHei" panose="020B0503020204020204" pitchFamily="34" charset="-122"/>
                <a:cs typeface="Lantinghei SC Extralight"/>
              </a:rPr>
              <a:t>多家创业公司，总结了创业失败的原因。</a:t>
            </a:r>
            <a:endParaRPr sz="2000" dirty="0">
              <a:latin typeface="Microsoft YaHei" panose="020B0503020204020204" pitchFamily="34" charset="-122"/>
              <a:ea typeface="Microsoft YaHei" panose="020B0503020204020204" pitchFamily="34" charset="-122"/>
              <a:cs typeface="Lantinghei SC Extralight"/>
            </a:endParaRPr>
          </a:p>
        </p:txBody>
      </p:sp>
      <p:sp>
        <p:nvSpPr>
          <p:cNvPr id="4" name="object 9">
            <a:extLst>
              <a:ext uri="{FF2B5EF4-FFF2-40B4-BE49-F238E27FC236}">
                <a16:creationId xmlns:a16="http://schemas.microsoft.com/office/drawing/2014/main" id="{53A60836-BEEF-8336-202C-FBE51A8C52EF}"/>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被轻视的“团队管理”</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9" name="组合 8">
            <a:extLst>
              <a:ext uri="{FF2B5EF4-FFF2-40B4-BE49-F238E27FC236}">
                <a16:creationId xmlns:a16="http://schemas.microsoft.com/office/drawing/2014/main" id="{346BA349-59F1-BDCA-C03F-0675543C1C0F}"/>
              </a:ext>
            </a:extLst>
          </p:cNvPr>
          <p:cNvGrpSpPr/>
          <p:nvPr/>
        </p:nvGrpSpPr>
        <p:grpSpPr>
          <a:xfrm>
            <a:off x="4080634" y="890923"/>
            <a:ext cx="469503" cy="468000"/>
            <a:chOff x="1887936" y="875619"/>
            <a:chExt cx="316301" cy="312772"/>
          </a:xfrm>
        </p:grpSpPr>
        <p:sp>
          <p:nvSpPr>
            <p:cNvPr id="10" name="object 11">
              <a:extLst>
                <a:ext uri="{FF2B5EF4-FFF2-40B4-BE49-F238E27FC236}">
                  <a16:creationId xmlns:a16="http://schemas.microsoft.com/office/drawing/2014/main" id="{203B2733-44F4-596D-5571-8134308C489C}"/>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1" name="object 12">
              <a:extLst>
                <a:ext uri="{FF2B5EF4-FFF2-40B4-BE49-F238E27FC236}">
                  <a16:creationId xmlns:a16="http://schemas.microsoft.com/office/drawing/2014/main" id="{12D40779-DC26-5684-2A3A-7B39BE396326}"/>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2" name="object 13">
              <a:extLst>
                <a:ext uri="{FF2B5EF4-FFF2-40B4-BE49-F238E27FC236}">
                  <a16:creationId xmlns:a16="http://schemas.microsoft.com/office/drawing/2014/main" id="{592DE058-6F1D-D84C-3CD2-950F71FC103B}"/>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graphicFrame>
        <p:nvGraphicFramePr>
          <p:cNvPr id="18" name="图表 17">
            <a:extLst>
              <a:ext uri="{FF2B5EF4-FFF2-40B4-BE49-F238E27FC236}">
                <a16:creationId xmlns:a16="http://schemas.microsoft.com/office/drawing/2014/main" id="{DB5DA144-4231-D920-CF85-94D724787594}"/>
              </a:ext>
            </a:extLst>
          </p:cNvPr>
          <p:cNvGraphicFramePr/>
          <p:nvPr>
            <p:extLst>
              <p:ext uri="{D42A27DB-BD31-4B8C-83A1-F6EECF244321}">
                <p14:modId xmlns:p14="http://schemas.microsoft.com/office/powerpoint/2010/main" val="1569179195"/>
              </p:ext>
            </p:extLst>
          </p:nvPr>
        </p:nvGraphicFramePr>
        <p:xfrm>
          <a:off x="939800" y="1881577"/>
          <a:ext cx="10579100" cy="449382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09309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7DF20-5846-EBF6-B157-72FDF4F259AA}"/>
            </a:ext>
          </a:extLst>
        </p:cNvPr>
        <p:cNvGrpSpPr/>
        <p:nvPr/>
      </p:nvGrpSpPr>
      <p:grpSpPr>
        <a:xfrm>
          <a:off x="0" y="0"/>
          <a:ext cx="0" cy="0"/>
          <a:chOff x="0" y="0"/>
          <a:chExt cx="0" cy="0"/>
        </a:xfrm>
      </p:grpSpPr>
      <p:sp>
        <p:nvSpPr>
          <p:cNvPr id="14" name="矩形 13">
            <a:extLst>
              <a:ext uri="{FF2B5EF4-FFF2-40B4-BE49-F238E27FC236}">
                <a16:creationId xmlns:a16="http://schemas.microsoft.com/office/drawing/2014/main" id="{5B7CA06A-BB6F-CC4F-B9D0-2AB2D59B3398}"/>
              </a:ext>
            </a:extLst>
          </p:cNvPr>
          <p:cNvSpPr>
            <a:spLocks noChangeAspect="1"/>
          </p:cNvSpPr>
          <p:nvPr/>
        </p:nvSpPr>
        <p:spPr>
          <a:xfrm>
            <a:off x="7171712" y="2216541"/>
            <a:ext cx="5020288" cy="4171929"/>
          </a:xfrm>
          <a:prstGeom prst="rect">
            <a:avLst/>
          </a:prstGeom>
          <a:blipFill dpi="0" rotWithShape="1">
            <a:blip r:embed="rId2" cstate="screen">
              <a:extLst>
                <a:ext uri="{28A0092B-C50C-407E-A947-70E740481C1C}">
                  <a14:useLocalDpi xmlns:a14="http://schemas.microsoft.com/office/drawing/2010/main"/>
                </a:ext>
              </a:extLst>
            </a:blip>
            <a:srcRect/>
            <a:stretch>
              <a:fillRect l="-4772" t="-13636" r="-2584" b="-15550"/>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BD82A814-BF09-3DDD-267F-E67F99E03DEE}"/>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学习目标</a:t>
            </a:r>
          </a:p>
        </p:txBody>
      </p:sp>
      <p:grpSp>
        <p:nvGrpSpPr>
          <p:cNvPr id="15" name="组合 14">
            <a:extLst>
              <a:ext uri="{FF2B5EF4-FFF2-40B4-BE49-F238E27FC236}">
                <a16:creationId xmlns:a16="http://schemas.microsoft.com/office/drawing/2014/main" id="{C36A6919-2029-3889-59CA-63E464BD93DD}"/>
              </a:ext>
            </a:extLst>
          </p:cNvPr>
          <p:cNvGrpSpPr/>
          <p:nvPr/>
        </p:nvGrpSpPr>
        <p:grpSpPr>
          <a:xfrm>
            <a:off x="660399" y="1240291"/>
            <a:ext cx="10871203" cy="5089857"/>
            <a:chOff x="660399" y="1240291"/>
            <a:chExt cx="10871203" cy="5089857"/>
          </a:xfrm>
        </p:grpSpPr>
        <p:grpSp>
          <p:nvGrpSpPr>
            <p:cNvPr id="11" name="组合 10">
              <a:extLst>
                <a:ext uri="{FF2B5EF4-FFF2-40B4-BE49-F238E27FC236}">
                  <a16:creationId xmlns:a16="http://schemas.microsoft.com/office/drawing/2014/main" id="{DB4F86D4-93DD-5F6C-3C86-52F015C92C55}"/>
                </a:ext>
              </a:extLst>
            </p:cNvPr>
            <p:cNvGrpSpPr/>
            <p:nvPr/>
          </p:nvGrpSpPr>
          <p:grpSpPr>
            <a:xfrm>
              <a:off x="660399" y="1240291"/>
              <a:ext cx="10871203" cy="1880762"/>
              <a:chOff x="660399" y="1240291"/>
              <a:chExt cx="10871203" cy="1880762"/>
            </a:xfrm>
          </p:grpSpPr>
          <p:sp>
            <p:nvSpPr>
              <p:cNvPr id="4" name="矩形 3">
                <a:extLst>
                  <a:ext uri="{FF2B5EF4-FFF2-40B4-BE49-F238E27FC236}">
                    <a16:creationId xmlns:a16="http://schemas.microsoft.com/office/drawing/2014/main" id="{C7629B10-0104-29D2-7C0D-3B501275192E}"/>
                  </a:ext>
                </a:extLst>
              </p:cNvPr>
              <p:cNvSpPr/>
              <p:nvPr/>
            </p:nvSpPr>
            <p:spPr>
              <a:xfrm>
                <a:off x="2710635" y="1240291"/>
                <a:ext cx="8820967" cy="1880762"/>
              </a:xfrm>
              <a:prstGeom prst="rect">
                <a:avLst/>
              </a:prstGeom>
              <a:solidFill>
                <a:schemeClr val="bg1">
                  <a:alpha val="70000"/>
                </a:schemeClr>
              </a:solidFill>
              <a:ln>
                <a:noFill/>
              </a:ln>
            </p:spPr>
            <p:style>
              <a:lnRef idx="2">
                <a:schemeClr val="accent3">
                  <a:shade val="5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0" tIns="0" rIns="0" anchor="ctr">
                <a:noAutofit/>
              </a:bodyPr>
              <a:lstStyle/>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）了解创新创业团队的内涵。</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）了解创新创业团队的类型与结构模式。</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3</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）了解创新创业团队的特征。</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4</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）掌握创新创业团队的组建和管理方法。</a:t>
                </a:r>
              </a:p>
            </p:txBody>
          </p:sp>
          <p:sp>
            <p:nvSpPr>
              <p:cNvPr id="8" name="任意形状 7">
                <a:extLst>
                  <a:ext uri="{FF2B5EF4-FFF2-40B4-BE49-F238E27FC236}">
                    <a16:creationId xmlns:a16="http://schemas.microsoft.com/office/drawing/2014/main" id="{A578A639-7088-311E-9948-EC2A511B6481}"/>
                  </a:ext>
                </a:extLst>
              </p:cNvPr>
              <p:cNvSpPr/>
              <p:nvPr/>
            </p:nvSpPr>
            <p:spPr>
              <a:xfrm>
                <a:off x="660399" y="1240292"/>
                <a:ext cx="1986443" cy="1880761"/>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0"/>
                  <a:satOff val="0"/>
                  <a:lumOff val="0"/>
                  <a:alphaOff val="0"/>
                </a:schemeClr>
              </a:fillRef>
              <a:effectRef idx="0">
                <a:schemeClr val="accent3">
                  <a:shade val="5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solidFill>
                      <a:srgbClr val="FFFFFF"/>
                    </a:solidFill>
                    <a:latin typeface="Microsoft YaHei" panose="020B0503020204020204" pitchFamily="34" charset="-122"/>
                    <a:ea typeface="Microsoft YaHei" panose="020B0503020204020204" pitchFamily="34" charset="-122"/>
                  </a:rPr>
                  <a:t>知识目标</a:t>
                </a:r>
              </a:p>
            </p:txBody>
          </p:sp>
        </p:grpSp>
        <p:grpSp>
          <p:nvGrpSpPr>
            <p:cNvPr id="12" name="组合 11">
              <a:extLst>
                <a:ext uri="{FF2B5EF4-FFF2-40B4-BE49-F238E27FC236}">
                  <a16:creationId xmlns:a16="http://schemas.microsoft.com/office/drawing/2014/main" id="{4AE9EA7E-4520-686F-5158-D2715FA7711A}"/>
                </a:ext>
              </a:extLst>
            </p:cNvPr>
            <p:cNvGrpSpPr/>
            <p:nvPr/>
          </p:nvGrpSpPr>
          <p:grpSpPr>
            <a:xfrm>
              <a:off x="660399" y="3195624"/>
              <a:ext cx="10871203" cy="1413049"/>
              <a:chOff x="660399" y="3195624"/>
              <a:chExt cx="10871203" cy="1413049"/>
            </a:xfrm>
          </p:grpSpPr>
          <p:sp>
            <p:nvSpPr>
              <p:cNvPr id="5" name="矩形 4">
                <a:extLst>
                  <a:ext uri="{FF2B5EF4-FFF2-40B4-BE49-F238E27FC236}">
                    <a16:creationId xmlns:a16="http://schemas.microsoft.com/office/drawing/2014/main" id="{364466B8-85D1-4E39-18DF-2298FA9F1C96}"/>
                  </a:ext>
                </a:extLst>
              </p:cNvPr>
              <p:cNvSpPr/>
              <p:nvPr/>
            </p:nvSpPr>
            <p:spPr>
              <a:xfrm>
                <a:off x="2710636" y="3195628"/>
                <a:ext cx="8820966" cy="1413045"/>
              </a:xfrm>
              <a:prstGeom prst="rect">
                <a:avLst/>
              </a:prstGeom>
              <a:solidFill>
                <a:schemeClr val="bg1">
                  <a:alpha val="70000"/>
                </a:schemeClr>
              </a:solidFill>
              <a:ln>
                <a:noFill/>
              </a:ln>
            </p:spPr>
            <p:style>
              <a:lnRef idx="2">
                <a:schemeClr val="accent3">
                  <a:shade val="50000"/>
                  <a:hueOff val="223627"/>
                  <a:satOff val="-46664"/>
                  <a:lumOff val="3610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0" tIns="0" rIns="0" anchor="ctr">
                <a:noAutofit/>
              </a:bodyPr>
              <a:lstStyle/>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rPr>
                  <a:t>（</a:t>
                </a:r>
                <a:r>
                  <a:rPr lang="en-US" altLang="zh-CN" sz="2000" spc="-4" dirty="0">
                    <a:solidFill>
                      <a:srgbClr val="231F20"/>
                    </a:solidFill>
                    <a:latin typeface="Microsoft YaHei" panose="020B0503020204020204" pitchFamily="34" charset="-122"/>
                    <a:ea typeface="Microsoft YaHei" panose="020B0503020204020204" pitchFamily="34" charset="-122"/>
                  </a:rPr>
                  <a:t>1</a:t>
                </a:r>
                <a:r>
                  <a:rPr lang="zh-CN" altLang="en-US" sz="2000" spc="-4" dirty="0">
                    <a:solidFill>
                      <a:srgbClr val="231F20"/>
                    </a:solidFill>
                    <a:latin typeface="Microsoft YaHei" panose="020B0503020204020204" pitchFamily="34" charset="-122"/>
                    <a:ea typeface="Microsoft YaHei" panose="020B0503020204020204" pitchFamily="34" charset="-122"/>
                  </a:rPr>
                  <a:t>）能够组建创新创业团队。</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rPr>
                  <a:t>（</a:t>
                </a:r>
                <a:r>
                  <a:rPr lang="en-US" altLang="zh-CN" sz="2000" spc="-4" dirty="0">
                    <a:solidFill>
                      <a:srgbClr val="231F20"/>
                    </a:solidFill>
                    <a:latin typeface="Microsoft YaHei" panose="020B0503020204020204" pitchFamily="34" charset="-122"/>
                    <a:ea typeface="Microsoft YaHei" panose="020B0503020204020204" pitchFamily="34" charset="-122"/>
                  </a:rPr>
                  <a:t>2</a:t>
                </a:r>
                <a:r>
                  <a:rPr lang="zh-CN" altLang="en-US" sz="2000" spc="-4" dirty="0">
                    <a:solidFill>
                      <a:srgbClr val="231F20"/>
                    </a:solidFill>
                    <a:latin typeface="Microsoft YaHei" panose="020B0503020204020204" pitchFamily="34" charset="-122"/>
                    <a:ea typeface="Microsoft YaHei" panose="020B0503020204020204" pitchFamily="34" charset="-122"/>
                  </a:rPr>
                  <a:t>）能够管理创新创业团队。</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rPr>
                  <a:t>（</a:t>
                </a:r>
                <a:r>
                  <a:rPr lang="en-US" altLang="zh-CN" sz="2000" spc="-4" dirty="0">
                    <a:solidFill>
                      <a:srgbClr val="231F20"/>
                    </a:solidFill>
                    <a:latin typeface="Microsoft YaHei" panose="020B0503020204020204" pitchFamily="34" charset="-122"/>
                    <a:ea typeface="Microsoft YaHei" panose="020B0503020204020204" pitchFamily="34" charset="-122"/>
                  </a:rPr>
                  <a:t>3</a:t>
                </a:r>
                <a:r>
                  <a:rPr lang="zh-CN" altLang="en-US" sz="2000" spc="-4" dirty="0">
                    <a:solidFill>
                      <a:srgbClr val="231F20"/>
                    </a:solidFill>
                    <a:latin typeface="Microsoft YaHei" panose="020B0503020204020204" pitchFamily="34" charset="-122"/>
                    <a:ea typeface="Microsoft YaHei" panose="020B0503020204020204" pitchFamily="34" charset="-122"/>
                  </a:rPr>
                  <a:t>）能够发展创新创业团队。</a:t>
                </a:r>
              </a:p>
            </p:txBody>
          </p:sp>
          <p:sp>
            <p:nvSpPr>
              <p:cNvPr id="9" name="任意形状 8">
                <a:extLst>
                  <a:ext uri="{FF2B5EF4-FFF2-40B4-BE49-F238E27FC236}">
                    <a16:creationId xmlns:a16="http://schemas.microsoft.com/office/drawing/2014/main" id="{2124BECD-AA60-A63B-8326-922B2D88D116}"/>
                  </a:ext>
                </a:extLst>
              </p:cNvPr>
              <p:cNvSpPr/>
              <p:nvPr/>
            </p:nvSpPr>
            <p:spPr>
              <a:xfrm>
                <a:off x="660399" y="3195624"/>
                <a:ext cx="1986443" cy="1413043"/>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223627"/>
                  <a:satOff val="-46664"/>
                  <a:lumOff val="36101"/>
                  <a:alphaOff val="0"/>
                </a:schemeClr>
              </a:fillRef>
              <a:effectRef idx="0">
                <a:schemeClr val="accent3">
                  <a:shade val="50000"/>
                  <a:hueOff val="223627"/>
                  <a:satOff val="-46664"/>
                  <a:lumOff val="36101"/>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solidFill>
                      <a:srgbClr val="FFFFFF"/>
                    </a:solidFill>
                    <a:latin typeface="Microsoft YaHei" panose="020B0503020204020204" pitchFamily="34" charset="-122"/>
                    <a:ea typeface="Microsoft YaHei" panose="020B0503020204020204" pitchFamily="34" charset="-122"/>
                  </a:rPr>
                  <a:t>技能目标</a:t>
                </a:r>
              </a:p>
            </p:txBody>
          </p:sp>
        </p:grpSp>
        <p:grpSp>
          <p:nvGrpSpPr>
            <p:cNvPr id="13" name="组合 12">
              <a:extLst>
                <a:ext uri="{FF2B5EF4-FFF2-40B4-BE49-F238E27FC236}">
                  <a16:creationId xmlns:a16="http://schemas.microsoft.com/office/drawing/2014/main" id="{CEA9130B-9D57-5451-B765-606AAC127A7E}"/>
                </a:ext>
              </a:extLst>
            </p:cNvPr>
            <p:cNvGrpSpPr/>
            <p:nvPr/>
          </p:nvGrpSpPr>
          <p:grpSpPr>
            <a:xfrm>
              <a:off x="660399" y="4917098"/>
              <a:ext cx="10871202" cy="1413050"/>
              <a:chOff x="660399" y="4917098"/>
              <a:chExt cx="10871202" cy="1413050"/>
            </a:xfrm>
          </p:grpSpPr>
          <p:sp>
            <p:nvSpPr>
              <p:cNvPr id="6" name="任意形状 5">
                <a:extLst>
                  <a:ext uri="{FF2B5EF4-FFF2-40B4-BE49-F238E27FC236}">
                    <a16:creationId xmlns:a16="http://schemas.microsoft.com/office/drawing/2014/main" id="{C45FA1EF-DF26-42DC-1135-27EE71795795}"/>
                  </a:ext>
                </a:extLst>
              </p:cNvPr>
              <p:cNvSpPr/>
              <p:nvPr/>
            </p:nvSpPr>
            <p:spPr>
              <a:xfrm>
                <a:off x="2710637" y="4917103"/>
                <a:ext cx="8820964" cy="1413045"/>
              </a:xfrm>
              <a:custGeom>
                <a:avLst/>
                <a:gdLst>
                  <a:gd name="connsiteX0" fmla="*/ 0 w 8128000"/>
                  <a:gd name="connsiteY0" fmla="*/ 0 h 2382811"/>
                  <a:gd name="connsiteX1" fmla="*/ 8128000 w 8128000"/>
                  <a:gd name="connsiteY1" fmla="*/ 0 h 2382811"/>
                  <a:gd name="connsiteX2" fmla="*/ 8128000 w 8128000"/>
                  <a:gd name="connsiteY2" fmla="*/ 2382811 h 2382811"/>
                  <a:gd name="connsiteX3" fmla="*/ 0 w 8128000"/>
                  <a:gd name="connsiteY3" fmla="*/ 2382811 h 2382811"/>
                  <a:gd name="connsiteX4" fmla="*/ 0 w 8128000"/>
                  <a:gd name="connsiteY4" fmla="*/ 0 h 2382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0" h="2382811">
                    <a:moveTo>
                      <a:pt x="0" y="0"/>
                    </a:moveTo>
                    <a:lnTo>
                      <a:pt x="8128000" y="0"/>
                    </a:lnTo>
                    <a:lnTo>
                      <a:pt x="8128000" y="2382811"/>
                    </a:lnTo>
                    <a:lnTo>
                      <a:pt x="0" y="2382811"/>
                    </a:lnTo>
                    <a:lnTo>
                      <a:pt x="0" y="0"/>
                    </a:lnTo>
                    <a:close/>
                  </a:path>
                </a:pathLst>
              </a:custGeom>
              <a:solidFill>
                <a:schemeClr val="bg1">
                  <a:alpha val="70000"/>
                </a:schemeClr>
              </a:solidFill>
              <a:ln>
                <a:noFill/>
              </a:ln>
            </p:spPr>
            <p:style>
              <a:lnRef idx="2">
                <a:schemeClr val="accent3">
                  <a:shade val="50000"/>
                  <a:hueOff val="223627"/>
                  <a:satOff val="-46664"/>
                  <a:lumOff val="3610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1" algn="l" defTabSz="889000">
                  <a:lnSpc>
                    <a:spcPct val="150000"/>
                  </a:lnSpc>
                </a:pPr>
                <a:r>
                  <a:rPr lang="zh-CN" altLang="en-US" sz="2000" kern="1200" spc="-4" dirty="0">
                    <a:solidFill>
                      <a:srgbClr val="231F20"/>
                    </a:solidFill>
                    <a:latin typeface="Microsoft YaHei" panose="020B0503020204020204" pitchFamily="34" charset="-122"/>
                    <a:ea typeface="Microsoft YaHei" panose="020B0503020204020204" pitchFamily="34" charset="-122"/>
                  </a:rPr>
                  <a:t>（</a:t>
                </a:r>
                <a:r>
                  <a:rPr lang="en-US" altLang="zh-CN" sz="2000" kern="1200" spc="-4" dirty="0">
                    <a:solidFill>
                      <a:srgbClr val="231F20"/>
                    </a:solidFill>
                    <a:latin typeface="Microsoft YaHei" panose="020B0503020204020204" pitchFamily="34" charset="-122"/>
                    <a:ea typeface="Microsoft YaHei" panose="020B0503020204020204" pitchFamily="34" charset="-122"/>
                  </a:rPr>
                  <a:t>1</a:t>
                </a:r>
                <a:r>
                  <a:rPr lang="zh-CN" altLang="en-US" sz="2000" kern="1200" spc="-4" dirty="0">
                    <a:solidFill>
                      <a:srgbClr val="231F20"/>
                    </a:solidFill>
                    <a:latin typeface="Microsoft YaHei" panose="020B0503020204020204" pitchFamily="34" charset="-122"/>
                    <a:ea typeface="Microsoft YaHei" panose="020B0503020204020204" pitchFamily="34" charset="-122"/>
                  </a:rPr>
                  <a:t>）增强团队协作意识。</a:t>
                </a:r>
              </a:p>
              <a:p>
                <a:pPr marL="0" lvl="1" algn="l" defTabSz="889000">
                  <a:lnSpc>
                    <a:spcPct val="150000"/>
                  </a:lnSpc>
                </a:pPr>
                <a:r>
                  <a:rPr lang="zh-CN" altLang="en-US" sz="2000" kern="1200" spc="-4" dirty="0">
                    <a:solidFill>
                      <a:srgbClr val="231F20"/>
                    </a:solidFill>
                    <a:latin typeface="Microsoft YaHei" panose="020B0503020204020204" pitchFamily="34" charset="-122"/>
                    <a:ea typeface="Microsoft YaHei" panose="020B0503020204020204" pitchFamily="34" charset="-122"/>
                  </a:rPr>
                  <a:t>（</a:t>
                </a:r>
                <a:r>
                  <a:rPr lang="en-US" altLang="zh-CN" sz="2000" kern="1200" spc="-4" dirty="0">
                    <a:solidFill>
                      <a:srgbClr val="231F20"/>
                    </a:solidFill>
                    <a:latin typeface="Microsoft YaHei" panose="020B0503020204020204" pitchFamily="34" charset="-122"/>
                    <a:ea typeface="Microsoft YaHei" panose="020B0503020204020204" pitchFamily="34" charset="-122"/>
                  </a:rPr>
                  <a:t>2</a:t>
                </a:r>
                <a:r>
                  <a:rPr lang="zh-CN" altLang="en-US" sz="2000" kern="1200" spc="-4" dirty="0">
                    <a:solidFill>
                      <a:srgbClr val="231F20"/>
                    </a:solidFill>
                    <a:latin typeface="Microsoft YaHei" panose="020B0503020204020204" pitchFamily="34" charset="-122"/>
                    <a:ea typeface="Microsoft YaHei" panose="020B0503020204020204" pitchFamily="34" charset="-122"/>
                  </a:rPr>
                  <a:t>）培养团队管理能力。</a:t>
                </a:r>
              </a:p>
            </p:txBody>
          </p:sp>
          <p:sp>
            <p:nvSpPr>
              <p:cNvPr id="10" name="任意形状 9">
                <a:extLst>
                  <a:ext uri="{FF2B5EF4-FFF2-40B4-BE49-F238E27FC236}">
                    <a16:creationId xmlns:a16="http://schemas.microsoft.com/office/drawing/2014/main" id="{209773A1-5FA5-9A98-F748-B62228D11CF9}"/>
                  </a:ext>
                </a:extLst>
              </p:cNvPr>
              <p:cNvSpPr/>
              <p:nvPr/>
            </p:nvSpPr>
            <p:spPr>
              <a:xfrm>
                <a:off x="660399" y="4917098"/>
                <a:ext cx="1986443" cy="1413043"/>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223627"/>
                  <a:satOff val="-46664"/>
                  <a:lumOff val="36101"/>
                  <a:alphaOff val="0"/>
                </a:schemeClr>
              </a:fillRef>
              <a:effectRef idx="0">
                <a:schemeClr val="accent3">
                  <a:shade val="50000"/>
                  <a:hueOff val="223627"/>
                  <a:satOff val="-46664"/>
                  <a:lumOff val="36101"/>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latin typeface="Microsoft YaHei" panose="020B0503020204020204" pitchFamily="34" charset="-122"/>
                    <a:ea typeface="Microsoft YaHei" panose="020B0503020204020204" pitchFamily="34" charset="-122"/>
                  </a:rPr>
                  <a:t>素养目标</a:t>
                </a:r>
              </a:p>
            </p:txBody>
          </p:sp>
        </p:grpSp>
      </p:grpSp>
    </p:spTree>
    <p:extLst>
      <p:ext uri="{BB962C8B-B14F-4D97-AF65-F5344CB8AC3E}">
        <p14:creationId xmlns:p14="http://schemas.microsoft.com/office/powerpoint/2010/main" val="23304992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CE95D9-B409-D5D7-1865-059896757FC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E9039DD-5C70-2013-9876-CC88148FCD5B}"/>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案例在线</a:t>
            </a:r>
          </a:p>
        </p:txBody>
      </p:sp>
      <p:sp>
        <p:nvSpPr>
          <p:cNvPr id="3" name="object 20">
            <a:extLst>
              <a:ext uri="{FF2B5EF4-FFF2-40B4-BE49-F238E27FC236}">
                <a16:creationId xmlns:a16="http://schemas.microsoft.com/office/drawing/2014/main" id="{43F4BB5F-C843-FF3F-D65A-0BDA22CEDA9A}"/>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排在前三位的创业失败原因分别是没有市场需求、现金流断裂和团队问题。</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关于前两个问题，很多创业者在创业早期会花大量的时间观察市场、开发产品、做应用软件，以及写融资计划书、找投资人、融资。但是第三个问题“团队问题”却普遍会被创业者轻视，这源于以下几个原因。</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a:t>
            </a:r>
            <a:r>
              <a:rPr lang="en-US" altLang="zh-CN" sz="2000" dirty="0">
                <a:latin typeface="Microsoft YaHei" panose="020B0503020204020204" pitchFamily="34" charset="-122"/>
                <a:ea typeface="Microsoft YaHei" panose="020B0503020204020204" pitchFamily="34" charset="-122"/>
                <a:cs typeface="Lantinghei SC Extralight"/>
              </a:rPr>
              <a:t>1</a:t>
            </a:r>
            <a:r>
              <a:rPr lang="zh-CN" altLang="en-US" sz="2000" dirty="0">
                <a:latin typeface="Microsoft YaHei" panose="020B0503020204020204" pitchFamily="34" charset="-122"/>
                <a:ea typeface="Microsoft YaHei" panose="020B0503020204020204" pitchFamily="34" charset="-122"/>
                <a:cs typeface="Lantinghei SC Extralight"/>
              </a:rPr>
              <a:t>）团队的问题不会像现金流之类的问题那样立刻显现出来。</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a:t>
            </a:r>
            <a:r>
              <a:rPr lang="en-US" altLang="zh-CN" sz="2000" dirty="0">
                <a:latin typeface="Microsoft YaHei" panose="020B0503020204020204" pitchFamily="34" charset="-122"/>
                <a:ea typeface="Microsoft YaHei" panose="020B0503020204020204" pitchFamily="34" charset="-122"/>
                <a:cs typeface="Lantinghei SC Extralight"/>
              </a:rPr>
              <a:t>2</a:t>
            </a:r>
            <a:r>
              <a:rPr lang="zh-CN" altLang="en-US" sz="2000" dirty="0">
                <a:latin typeface="Microsoft YaHei" panose="020B0503020204020204" pitchFamily="34" charset="-122"/>
                <a:ea typeface="Microsoft YaHei" panose="020B0503020204020204" pitchFamily="34" charset="-122"/>
                <a:cs typeface="Lantinghei SC Extralight"/>
              </a:rPr>
              <a:t>）团队管理问题往往在团队人数增长至</a:t>
            </a:r>
            <a:r>
              <a:rPr lang="en-US" altLang="zh-CN" sz="2000" dirty="0">
                <a:latin typeface="Microsoft YaHei" panose="020B0503020204020204" pitchFamily="34" charset="-122"/>
                <a:ea typeface="Microsoft YaHei" panose="020B0503020204020204" pitchFamily="34" charset="-122"/>
                <a:cs typeface="Lantinghei SC Extralight"/>
              </a:rPr>
              <a:t>30</a:t>
            </a:r>
            <a:r>
              <a:rPr lang="zh-CN" altLang="en-US" sz="2000" dirty="0">
                <a:latin typeface="Microsoft YaHei" panose="020B0503020204020204" pitchFamily="34" charset="-122"/>
                <a:ea typeface="Microsoft YaHei" panose="020B0503020204020204" pitchFamily="34" charset="-122"/>
                <a:cs typeface="Lantinghei SC Extralight"/>
              </a:rPr>
              <a:t>到</a:t>
            </a:r>
            <a:r>
              <a:rPr lang="en-US" altLang="zh-CN" sz="2000" dirty="0">
                <a:latin typeface="Microsoft YaHei" panose="020B0503020204020204" pitchFamily="34" charset="-122"/>
                <a:ea typeface="Microsoft YaHei" panose="020B0503020204020204" pitchFamily="34" charset="-122"/>
                <a:cs typeface="Lantinghei SC Extralight"/>
              </a:rPr>
              <a:t>50</a:t>
            </a:r>
            <a:r>
              <a:rPr lang="zh-CN" altLang="en-US" sz="2000" dirty="0">
                <a:latin typeface="Microsoft YaHei" panose="020B0503020204020204" pitchFamily="34" charset="-122"/>
                <a:ea typeface="Microsoft YaHei" panose="020B0503020204020204" pitchFamily="34" charset="-122"/>
                <a:cs typeface="Lantinghei SC Extralight"/>
              </a:rPr>
              <a:t>人时出现。</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a:t>
            </a:r>
            <a:r>
              <a:rPr lang="en-US" altLang="zh-CN" sz="2000" dirty="0">
                <a:latin typeface="Microsoft YaHei" panose="020B0503020204020204" pitchFamily="34" charset="-122"/>
                <a:ea typeface="Microsoft YaHei" panose="020B0503020204020204" pitchFamily="34" charset="-122"/>
                <a:cs typeface="Lantinghei SC Extralight"/>
              </a:rPr>
              <a:t>3</a:t>
            </a:r>
            <a:r>
              <a:rPr lang="zh-CN" altLang="en-US" sz="2000" dirty="0">
                <a:latin typeface="Microsoft YaHei" panose="020B0503020204020204" pitchFamily="34" charset="-122"/>
                <a:ea typeface="Microsoft YaHei" panose="020B0503020204020204" pitchFamily="34" charset="-122"/>
                <a:cs typeface="Lantinghei SC Extralight"/>
              </a:rPr>
              <a:t>）对于团队管理存在误解。有些创业者一听到管理，就会想到“管”和“约束”，其实不然。我们所说的管理是指推动公司业务发展的力量和系统。</a:t>
            </a:r>
            <a:endParaRPr sz="2000" dirty="0">
              <a:latin typeface="Microsoft YaHei" panose="020B0503020204020204" pitchFamily="34" charset="-122"/>
              <a:ea typeface="Microsoft YaHei" panose="020B0503020204020204" pitchFamily="34" charset="-122"/>
              <a:cs typeface="Lantinghei SC Extralight"/>
            </a:endParaRPr>
          </a:p>
        </p:txBody>
      </p:sp>
      <p:sp>
        <p:nvSpPr>
          <p:cNvPr id="4" name="object 9">
            <a:extLst>
              <a:ext uri="{FF2B5EF4-FFF2-40B4-BE49-F238E27FC236}">
                <a16:creationId xmlns:a16="http://schemas.microsoft.com/office/drawing/2014/main" id="{C3A253CF-7CC5-011D-98A2-E201A5400944}"/>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被轻视的“团队管理”</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9" name="组合 8">
            <a:extLst>
              <a:ext uri="{FF2B5EF4-FFF2-40B4-BE49-F238E27FC236}">
                <a16:creationId xmlns:a16="http://schemas.microsoft.com/office/drawing/2014/main" id="{EF74D125-6376-9D04-811C-591F16D4BB6D}"/>
              </a:ext>
            </a:extLst>
          </p:cNvPr>
          <p:cNvGrpSpPr/>
          <p:nvPr/>
        </p:nvGrpSpPr>
        <p:grpSpPr>
          <a:xfrm>
            <a:off x="4080634" y="890923"/>
            <a:ext cx="469503" cy="468000"/>
            <a:chOff x="1887936" y="875619"/>
            <a:chExt cx="316301" cy="312772"/>
          </a:xfrm>
        </p:grpSpPr>
        <p:sp>
          <p:nvSpPr>
            <p:cNvPr id="10" name="object 11">
              <a:extLst>
                <a:ext uri="{FF2B5EF4-FFF2-40B4-BE49-F238E27FC236}">
                  <a16:creationId xmlns:a16="http://schemas.microsoft.com/office/drawing/2014/main" id="{9631AE6A-81A5-8DB7-22C8-AD7C7831381C}"/>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1" name="object 12">
              <a:extLst>
                <a:ext uri="{FF2B5EF4-FFF2-40B4-BE49-F238E27FC236}">
                  <a16:creationId xmlns:a16="http://schemas.microsoft.com/office/drawing/2014/main" id="{A66DE897-851E-CE32-D0A3-769BA2F1DBF3}"/>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2" name="object 13">
              <a:extLst>
                <a:ext uri="{FF2B5EF4-FFF2-40B4-BE49-F238E27FC236}">
                  <a16:creationId xmlns:a16="http://schemas.microsoft.com/office/drawing/2014/main" id="{5AFFFFC3-87DC-671E-5A81-B585F4F11C98}"/>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Tree>
    <p:extLst>
      <p:ext uri="{BB962C8B-B14F-4D97-AF65-F5344CB8AC3E}">
        <p14:creationId xmlns:p14="http://schemas.microsoft.com/office/powerpoint/2010/main" val="41060262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E0BB96-BFDE-3F34-3CCC-C62718BACF14}"/>
            </a:ext>
          </a:extLst>
        </p:cNvPr>
        <p:cNvGrpSpPr/>
        <p:nvPr/>
      </p:nvGrpSpPr>
      <p:grpSpPr>
        <a:xfrm>
          <a:off x="0" y="0"/>
          <a:ext cx="0" cy="0"/>
          <a:chOff x="0" y="0"/>
          <a:chExt cx="0" cy="0"/>
        </a:xfrm>
      </p:grpSpPr>
      <p:sp>
        <p:nvSpPr>
          <p:cNvPr id="16" name="云形标注 15">
            <a:extLst>
              <a:ext uri="{FF2B5EF4-FFF2-40B4-BE49-F238E27FC236}">
                <a16:creationId xmlns:a16="http://schemas.microsoft.com/office/drawing/2014/main" id="{8B0C11E2-AF81-93E0-54F9-F32495DF28A6}"/>
              </a:ext>
            </a:extLst>
          </p:cNvPr>
          <p:cNvSpPr/>
          <p:nvPr/>
        </p:nvSpPr>
        <p:spPr>
          <a:xfrm>
            <a:off x="907774" y="1330487"/>
            <a:ext cx="10376452" cy="4197025"/>
          </a:xfrm>
          <a:prstGeom prst="cloudCallout">
            <a:avLst/>
          </a:prstGeom>
          <a:solidFill>
            <a:srgbClr val="FFF4C2"/>
          </a:solidFill>
          <a:ln w="15875">
            <a:solidFill>
              <a:schemeClr val="accent1">
                <a:alpha val="50000"/>
              </a:schemeClr>
            </a:solidFill>
          </a:ln>
        </p:spPr>
        <p:txBody>
          <a:bodyPr vert="horz" wrap="square" lIns="91440" tIns="45720" rIns="91440" bIns="45720" rtlCol="0" anchor="ctr" anchorCtr="0">
            <a:normAutofit/>
          </a:bodyPr>
          <a:lstStyle/>
          <a:p>
            <a:pPr algn="ctr">
              <a:spcBef>
                <a:spcPts val="1000"/>
              </a:spcBef>
            </a:pPr>
            <a:endParaRPr lang="zh-CN" altLang="en-US" sz="2000" b="1">
              <a:solidFill>
                <a:schemeClr val="tx1"/>
              </a:solidFill>
              <a:latin typeface="Microsoft YaHei" panose="020B0503020204020204" pitchFamily="34" charset="-122"/>
              <a:ea typeface="Microsoft YaHei" panose="020B0503020204020204" pitchFamily="34" charset="-122"/>
            </a:endParaRPr>
          </a:p>
        </p:txBody>
      </p:sp>
      <p:sp>
        <p:nvSpPr>
          <p:cNvPr id="2" name="标题 1">
            <a:extLst>
              <a:ext uri="{FF2B5EF4-FFF2-40B4-BE49-F238E27FC236}">
                <a16:creationId xmlns:a16="http://schemas.microsoft.com/office/drawing/2014/main" id="{DCEC2370-0FE6-2ECD-5159-089B98F395D7}"/>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互动讨论</a:t>
            </a:r>
          </a:p>
        </p:txBody>
      </p:sp>
      <p:sp>
        <p:nvSpPr>
          <p:cNvPr id="14" name="object 14">
            <a:extLst>
              <a:ext uri="{FF2B5EF4-FFF2-40B4-BE49-F238E27FC236}">
                <a16:creationId xmlns:a16="http://schemas.microsoft.com/office/drawing/2014/main" id="{E0A1F8DF-F538-5A2D-3180-8324C8D4D212}"/>
              </a:ext>
            </a:extLst>
          </p:cNvPr>
          <p:cNvSpPr txBox="1"/>
          <p:nvPr/>
        </p:nvSpPr>
        <p:spPr>
          <a:xfrm>
            <a:off x="2341958" y="2804778"/>
            <a:ext cx="7190036" cy="1062913"/>
          </a:xfrm>
          <a:prstGeom prst="rect">
            <a:avLst/>
          </a:prstGeom>
          <a:ln w="6350">
            <a:noFill/>
          </a:ln>
        </p:spPr>
        <p:txBody>
          <a:bodyPr vert="horz" wrap="square" lIns="0" tIns="19996" rIns="0" bIns="0" rtlCol="0" anchor="ctr">
            <a:spAutoFit/>
          </a:bodyPr>
          <a:lstStyle/>
          <a:p>
            <a:pPr marL="268137">
              <a:lnSpc>
                <a:spcPct val="150000"/>
              </a:lnSpc>
              <a:spcBef>
                <a:spcPts val="480"/>
              </a:spcBef>
            </a:pP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你认为管理工作在创新创业团队的工作中处于什么地位？</a:t>
            </a:r>
            <a:endParaRPr sz="2400" b="1" dirty="0">
              <a:latin typeface="Microsoft YaHei" panose="020B0503020204020204" pitchFamily="34" charset="-122"/>
              <a:ea typeface="Microsoft YaHei" panose="020B0503020204020204" pitchFamily="34" charset="-122"/>
              <a:cs typeface="Lantinghei SC Extralight"/>
            </a:endParaRPr>
          </a:p>
        </p:txBody>
      </p:sp>
    </p:spTree>
    <p:extLst>
      <p:ext uri="{BB962C8B-B14F-4D97-AF65-F5344CB8AC3E}">
        <p14:creationId xmlns:p14="http://schemas.microsoft.com/office/powerpoint/2010/main" val="17553482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D77B50-61FA-999E-3495-F1DAE0A6B94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25AD574-B1FD-B6E4-3469-38DA61F5BAD3}"/>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3.3.1</a:t>
            </a:r>
            <a:r>
              <a:rPr lang="zh-CN" altLang="en-US" sz="3200" dirty="0">
                <a:solidFill>
                  <a:schemeClr val="tx1"/>
                </a:solidFill>
                <a:latin typeface="Microsoft YaHei" panose="020B0503020204020204" pitchFamily="34" charset="-122"/>
                <a:ea typeface="Microsoft YaHei" panose="020B0503020204020204" pitchFamily="34" charset="-122"/>
              </a:rPr>
              <a:t>创新创业团队管理的基本策略</a:t>
            </a:r>
          </a:p>
        </p:txBody>
      </p:sp>
      <p:grpSp>
        <p:nvGrpSpPr>
          <p:cNvPr id="18" name="组合 17">
            <a:extLst>
              <a:ext uri="{FF2B5EF4-FFF2-40B4-BE49-F238E27FC236}">
                <a16:creationId xmlns:a16="http://schemas.microsoft.com/office/drawing/2014/main" id="{0797AD58-7134-DEFF-B2F6-D42C7E24F8A3}"/>
              </a:ext>
            </a:extLst>
          </p:cNvPr>
          <p:cNvGrpSpPr/>
          <p:nvPr/>
        </p:nvGrpSpPr>
        <p:grpSpPr>
          <a:xfrm>
            <a:off x="803274" y="1140222"/>
            <a:ext cx="11236326" cy="1073938"/>
            <a:chOff x="803274" y="1140222"/>
            <a:chExt cx="11236326" cy="1073938"/>
          </a:xfrm>
        </p:grpSpPr>
        <p:sp>
          <p:nvSpPr>
            <p:cNvPr id="124" name="文本框 123">
              <a:extLst>
                <a:ext uri="{FF2B5EF4-FFF2-40B4-BE49-F238E27FC236}">
                  <a16:creationId xmlns:a16="http://schemas.microsoft.com/office/drawing/2014/main" id="{F8D8175E-7839-E487-822A-736E2CACFDD1}"/>
                </a:ext>
              </a:extLst>
            </p:cNvPr>
            <p:cNvSpPr txBox="1"/>
            <p:nvPr/>
          </p:nvSpPr>
          <p:spPr>
            <a:xfrm>
              <a:off x="830359" y="1140222"/>
              <a:ext cx="8542241"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保持沟通流畅，营造相互信任的团队氛围</a:t>
              </a:r>
            </a:p>
          </p:txBody>
        </p:sp>
        <p:grpSp>
          <p:nvGrpSpPr>
            <p:cNvPr id="5" name="组合 4">
              <a:extLst>
                <a:ext uri="{FF2B5EF4-FFF2-40B4-BE49-F238E27FC236}">
                  <a16:creationId xmlns:a16="http://schemas.microsoft.com/office/drawing/2014/main" id="{AFBF2FC3-5826-4BF9-A9ED-E02814B90B0D}"/>
                </a:ext>
              </a:extLst>
            </p:cNvPr>
            <p:cNvGrpSpPr/>
            <p:nvPr/>
          </p:nvGrpSpPr>
          <p:grpSpPr>
            <a:xfrm>
              <a:off x="803274" y="1647966"/>
              <a:ext cx="11236326" cy="566194"/>
              <a:chOff x="803275" y="4471366"/>
              <a:chExt cx="1864800" cy="508742"/>
            </a:xfrm>
          </p:grpSpPr>
          <p:sp>
            <p:nvSpPr>
              <p:cNvPr id="3" name="矩形 2">
                <a:extLst>
                  <a:ext uri="{FF2B5EF4-FFF2-40B4-BE49-F238E27FC236}">
                    <a16:creationId xmlns:a16="http://schemas.microsoft.com/office/drawing/2014/main" id="{E3103FE1-86F6-010C-1D66-CF340E37E3E2}"/>
                  </a:ext>
                </a:extLst>
              </p:cNvPr>
              <p:cNvSpPr/>
              <p:nvPr/>
            </p:nvSpPr>
            <p:spPr>
              <a:xfrm>
                <a:off x="803275" y="4500166"/>
                <a:ext cx="1863725" cy="479942"/>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rtl="0" eaLnBrk="1" fontAlgn="auto" latinLnBrk="0" hangingPunct="1">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Microsoft YaHei" panose="020B0503020204020204" pitchFamily="34" charset="-122"/>
                    <a:ea typeface="Microsoft YaHei" panose="020B0503020204020204" pitchFamily="34" charset="-122"/>
                  </a:rPr>
                  <a:t>沟通是有效管理团队的重要方式。顺畅的沟通是团队不断前进的命脉。没有沟通，团队就无法运转。</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Microsoft YaHei" panose="020B0503020204020204" pitchFamily="34" charset="-122"/>
                  <a:ea typeface="Microsoft YaHei" panose="020B0503020204020204" pitchFamily="34" charset="-122"/>
                </a:endParaRPr>
              </a:p>
            </p:txBody>
          </p:sp>
          <p:sp>
            <p:nvSpPr>
              <p:cNvPr id="4" name="矩形 3">
                <a:extLst>
                  <a:ext uri="{FF2B5EF4-FFF2-40B4-BE49-F238E27FC236}">
                    <a16:creationId xmlns:a16="http://schemas.microsoft.com/office/drawing/2014/main" id="{D7B32B00-13C7-FBFE-DCB2-4BDBB3A43C74}"/>
                  </a:ext>
                </a:extLst>
              </p:cNvPr>
              <p:cNvSpPr/>
              <p:nvPr/>
            </p:nvSpPr>
            <p:spPr>
              <a:xfrm>
                <a:off x="803275" y="4471366"/>
                <a:ext cx="1864800" cy="28800"/>
              </a:xfrm>
              <a:prstGeom prst="rect">
                <a:avLst/>
              </a:prstGeom>
              <a:solidFill>
                <a:srgbClr val="48B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grpSp>
        <p:nvGrpSpPr>
          <p:cNvPr id="19" name="组合 18">
            <a:extLst>
              <a:ext uri="{FF2B5EF4-FFF2-40B4-BE49-F238E27FC236}">
                <a16:creationId xmlns:a16="http://schemas.microsoft.com/office/drawing/2014/main" id="{3233C50E-4C45-24A3-2FA7-1103CC0F4211}"/>
              </a:ext>
            </a:extLst>
          </p:cNvPr>
          <p:cNvGrpSpPr/>
          <p:nvPr/>
        </p:nvGrpSpPr>
        <p:grpSpPr>
          <a:xfrm>
            <a:off x="803274" y="2477786"/>
            <a:ext cx="11201838" cy="1067286"/>
            <a:chOff x="803274" y="2616458"/>
            <a:chExt cx="10831414" cy="1067286"/>
          </a:xfrm>
        </p:grpSpPr>
        <p:sp>
          <p:nvSpPr>
            <p:cNvPr id="6" name="文本框 5">
              <a:extLst>
                <a:ext uri="{FF2B5EF4-FFF2-40B4-BE49-F238E27FC236}">
                  <a16:creationId xmlns:a16="http://schemas.microsoft.com/office/drawing/2014/main" id="{B35B7D65-8838-9FF0-AC04-D7185ED3D20B}"/>
                </a:ext>
              </a:extLst>
            </p:cNvPr>
            <p:cNvSpPr txBox="1"/>
            <p:nvPr/>
          </p:nvSpPr>
          <p:spPr>
            <a:xfrm>
              <a:off x="830359" y="2616458"/>
              <a:ext cx="8542241"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让合适的人做合适的事</a:t>
              </a:r>
            </a:p>
          </p:txBody>
        </p:sp>
        <p:grpSp>
          <p:nvGrpSpPr>
            <p:cNvPr id="7" name="组合 6">
              <a:extLst>
                <a:ext uri="{FF2B5EF4-FFF2-40B4-BE49-F238E27FC236}">
                  <a16:creationId xmlns:a16="http://schemas.microsoft.com/office/drawing/2014/main" id="{2FEDB1E6-7CDC-977E-FCDE-4644C56AA3AC}"/>
                </a:ext>
              </a:extLst>
            </p:cNvPr>
            <p:cNvGrpSpPr/>
            <p:nvPr/>
          </p:nvGrpSpPr>
          <p:grpSpPr>
            <a:xfrm>
              <a:off x="803274" y="3149602"/>
              <a:ext cx="10831414" cy="534142"/>
              <a:chOff x="803275" y="4471366"/>
              <a:chExt cx="1864800" cy="508742"/>
            </a:xfrm>
          </p:grpSpPr>
          <p:sp>
            <p:nvSpPr>
              <p:cNvPr id="8" name="矩形 7">
                <a:extLst>
                  <a:ext uri="{FF2B5EF4-FFF2-40B4-BE49-F238E27FC236}">
                    <a16:creationId xmlns:a16="http://schemas.microsoft.com/office/drawing/2014/main" id="{D9604D9A-20D4-97FD-3450-2463B91CCACE}"/>
                  </a:ext>
                </a:extLst>
              </p:cNvPr>
              <p:cNvSpPr/>
              <p:nvPr/>
            </p:nvSpPr>
            <p:spPr>
              <a:xfrm>
                <a:off x="803275" y="4500166"/>
                <a:ext cx="1863725" cy="479942"/>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rtl="0" eaLnBrk="1" fontAlgn="auto" latinLnBrk="0" hangingPunct="1">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Microsoft YaHei" panose="020B0503020204020204" pitchFamily="34" charset="-122"/>
                    <a:ea typeface="Microsoft YaHei" panose="020B0503020204020204" pitchFamily="34" charset="-122"/>
                  </a:rPr>
                  <a:t>从人力资源管理“人岗匹配”的原则来说，让合适的人做合适的事是科学的用人原则。</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Microsoft YaHei" panose="020B0503020204020204" pitchFamily="34" charset="-122"/>
                  <a:ea typeface="Microsoft YaHei" panose="020B0503020204020204" pitchFamily="34" charset="-122"/>
                </a:endParaRPr>
              </a:p>
            </p:txBody>
          </p:sp>
          <p:sp>
            <p:nvSpPr>
              <p:cNvPr id="9" name="矩形 8">
                <a:extLst>
                  <a:ext uri="{FF2B5EF4-FFF2-40B4-BE49-F238E27FC236}">
                    <a16:creationId xmlns:a16="http://schemas.microsoft.com/office/drawing/2014/main" id="{AD6E77F6-8CEB-4200-4252-AE2D1A53D3B9}"/>
                  </a:ext>
                </a:extLst>
              </p:cNvPr>
              <p:cNvSpPr/>
              <p:nvPr/>
            </p:nvSpPr>
            <p:spPr>
              <a:xfrm>
                <a:off x="803275" y="4471366"/>
                <a:ext cx="1864800" cy="28800"/>
              </a:xfrm>
              <a:prstGeom prst="rect">
                <a:avLst/>
              </a:prstGeom>
              <a:solidFill>
                <a:srgbClr val="48B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grpSp>
        <p:nvGrpSpPr>
          <p:cNvPr id="20" name="组合 19">
            <a:extLst>
              <a:ext uri="{FF2B5EF4-FFF2-40B4-BE49-F238E27FC236}">
                <a16:creationId xmlns:a16="http://schemas.microsoft.com/office/drawing/2014/main" id="{78F39021-BE52-C19E-E1DC-CD78D45BC983}"/>
              </a:ext>
            </a:extLst>
          </p:cNvPr>
          <p:cNvGrpSpPr/>
          <p:nvPr/>
        </p:nvGrpSpPr>
        <p:grpSpPr>
          <a:xfrm>
            <a:off x="803274" y="3808698"/>
            <a:ext cx="11229849" cy="1067286"/>
            <a:chOff x="803274" y="3945607"/>
            <a:chExt cx="10858499" cy="1067286"/>
          </a:xfrm>
        </p:grpSpPr>
        <p:sp>
          <p:nvSpPr>
            <p:cNvPr id="10" name="文本框 9">
              <a:extLst>
                <a:ext uri="{FF2B5EF4-FFF2-40B4-BE49-F238E27FC236}">
                  <a16:creationId xmlns:a16="http://schemas.microsoft.com/office/drawing/2014/main" id="{C17AD331-F36B-DB71-F736-362CB61196F9}"/>
                </a:ext>
              </a:extLst>
            </p:cNvPr>
            <p:cNvSpPr txBox="1"/>
            <p:nvPr/>
          </p:nvSpPr>
          <p:spPr>
            <a:xfrm>
              <a:off x="830359" y="3945607"/>
              <a:ext cx="8542241"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制定明确、合理的规章制度</a:t>
              </a:r>
            </a:p>
          </p:txBody>
        </p:sp>
        <p:grpSp>
          <p:nvGrpSpPr>
            <p:cNvPr id="11" name="组合 10">
              <a:extLst>
                <a:ext uri="{FF2B5EF4-FFF2-40B4-BE49-F238E27FC236}">
                  <a16:creationId xmlns:a16="http://schemas.microsoft.com/office/drawing/2014/main" id="{91A99159-334D-A70D-067B-3671D3BEF2F4}"/>
                </a:ext>
              </a:extLst>
            </p:cNvPr>
            <p:cNvGrpSpPr/>
            <p:nvPr/>
          </p:nvGrpSpPr>
          <p:grpSpPr>
            <a:xfrm>
              <a:off x="803274" y="4478750"/>
              <a:ext cx="10858499" cy="534143"/>
              <a:chOff x="803275" y="4471366"/>
              <a:chExt cx="1864800" cy="508742"/>
            </a:xfrm>
          </p:grpSpPr>
          <p:sp>
            <p:nvSpPr>
              <p:cNvPr id="12" name="矩形 11">
                <a:extLst>
                  <a:ext uri="{FF2B5EF4-FFF2-40B4-BE49-F238E27FC236}">
                    <a16:creationId xmlns:a16="http://schemas.microsoft.com/office/drawing/2014/main" id="{29ECE7A0-FF8F-4061-9050-849ED69D0E0C}"/>
                  </a:ext>
                </a:extLst>
              </p:cNvPr>
              <p:cNvSpPr/>
              <p:nvPr/>
            </p:nvSpPr>
            <p:spPr>
              <a:xfrm>
                <a:off x="803275" y="4500166"/>
                <a:ext cx="1863725" cy="479942"/>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rtl="0" eaLnBrk="1" fontAlgn="auto" latinLnBrk="0" hangingPunct="1">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Microsoft YaHei" panose="020B0503020204020204" pitchFamily="34" charset="-122"/>
                    <a:ea typeface="Microsoft YaHei" panose="020B0503020204020204" pitchFamily="34" charset="-122"/>
                  </a:rPr>
                  <a:t>没有规矩，不成方圆。初创团队没有明确、合理的规章制度作为运转保障，可能会成为一盘散沙。</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Microsoft YaHei" panose="020B0503020204020204" pitchFamily="34" charset="-122"/>
                  <a:ea typeface="Microsoft YaHei" panose="020B0503020204020204" pitchFamily="34" charset="-122"/>
                </a:endParaRPr>
              </a:p>
            </p:txBody>
          </p:sp>
          <p:sp>
            <p:nvSpPr>
              <p:cNvPr id="13" name="矩形 12">
                <a:extLst>
                  <a:ext uri="{FF2B5EF4-FFF2-40B4-BE49-F238E27FC236}">
                    <a16:creationId xmlns:a16="http://schemas.microsoft.com/office/drawing/2014/main" id="{46E9A13A-2B53-D580-1090-F46926E41C7E}"/>
                  </a:ext>
                </a:extLst>
              </p:cNvPr>
              <p:cNvSpPr/>
              <p:nvPr/>
            </p:nvSpPr>
            <p:spPr>
              <a:xfrm>
                <a:off x="803275" y="4471366"/>
                <a:ext cx="1864800" cy="28800"/>
              </a:xfrm>
              <a:prstGeom prst="rect">
                <a:avLst/>
              </a:prstGeom>
              <a:solidFill>
                <a:srgbClr val="48B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grpSp>
        <p:nvGrpSpPr>
          <p:cNvPr id="21" name="组合 20">
            <a:extLst>
              <a:ext uri="{FF2B5EF4-FFF2-40B4-BE49-F238E27FC236}">
                <a16:creationId xmlns:a16="http://schemas.microsoft.com/office/drawing/2014/main" id="{69E1F332-9E8B-D8A8-05AC-9125752BB252}"/>
              </a:ext>
            </a:extLst>
          </p:cNvPr>
          <p:cNvGrpSpPr/>
          <p:nvPr/>
        </p:nvGrpSpPr>
        <p:grpSpPr>
          <a:xfrm>
            <a:off x="803274" y="5139611"/>
            <a:ext cx="11229849" cy="1067286"/>
            <a:chOff x="803274" y="5368211"/>
            <a:chExt cx="10858499" cy="1067286"/>
          </a:xfrm>
        </p:grpSpPr>
        <p:sp>
          <p:nvSpPr>
            <p:cNvPr id="14" name="文本框 13">
              <a:extLst>
                <a:ext uri="{FF2B5EF4-FFF2-40B4-BE49-F238E27FC236}">
                  <a16:creationId xmlns:a16="http://schemas.microsoft.com/office/drawing/2014/main" id="{DEE0D127-F49C-903D-0921-3BDEEA106F93}"/>
                </a:ext>
              </a:extLst>
            </p:cNvPr>
            <p:cNvSpPr txBox="1"/>
            <p:nvPr/>
          </p:nvSpPr>
          <p:spPr>
            <a:xfrm>
              <a:off x="830359" y="5368211"/>
              <a:ext cx="8542241"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4.</a:t>
              </a:r>
              <a:r>
                <a:rPr kumimoji="1" lang="zh-CN" altLang="en-US" sz="2800" b="1" dirty="0">
                  <a:solidFill>
                    <a:schemeClr val="accent3"/>
                  </a:solidFill>
                  <a:latin typeface="Microsoft YaHei" panose="020B0503020204020204" pitchFamily="34" charset="-122"/>
                  <a:ea typeface="Microsoft YaHei" panose="020B0503020204020204" pitchFamily="34" charset="-122"/>
                </a:rPr>
                <a:t>建立有效的激励机制</a:t>
              </a:r>
            </a:p>
          </p:txBody>
        </p:sp>
        <p:grpSp>
          <p:nvGrpSpPr>
            <p:cNvPr id="15" name="组合 14">
              <a:extLst>
                <a:ext uri="{FF2B5EF4-FFF2-40B4-BE49-F238E27FC236}">
                  <a16:creationId xmlns:a16="http://schemas.microsoft.com/office/drawing/2014/main" id="{8246290F-2B0F-28D2-BD0E-DDD31C04AFAB}"/>
                </a:ext>
              </a:extLst>
            </p:cNvPr>
            <p:cNvGrpSpPr/>
            <p:nvPr/>
          </p:nvGrpSpPr>
          <p:grpSpPr>
            <a:xfrm>
              <a:off x="803274" y="5901354"/>
              <a:ext cx="10858499" cy="534143"/>
              <a:chOff x="803275" y="4471366"/>
              <a:chExt cx="1864800" cy="508742"/>
            </a:xfrm>
          </p:grpSpPr>
          <p:sp>
            <p:nvSpPr>
              <p:cNvPr id="16" name="矩形 15">
                <a:extLst>
                  <a:ext uri="{FF2B5EF4-FFF2-40B4-BE49-F238E27FC236}">
                    <a16:creationId xmlns:a16="http://schemas.microsoft.com/office/drawing/2014/main" id="{70B40B48-3733-E805-A8AB-04D3F5D18E08}"/>
                  </a:ext>
                </a:extLst>
              </p:cNvPr>
              <p:cNvSpPr/>
              <p:nvPr/>
            </p:nvSpPr>
            <p:spPr>
              <a:xfrm>
                <a:off x="803275" y="4500166"/>
                <a:ext cx="1863725" cy="479942"/>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rtl="0" eaLnBrk="1" fontAlgn="auto" latinLnBrk="0" hangingPunct="1">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Microsoft YaHei" panose="020B0503020204020204" pitchFamily="34" charset="-122"/>
                    <a:ea typeface="Microsoft YaHei" panose="020B0503020204020204" pitchFamily="34" charset="-122"/>
                  </a:rPr>
                  <a:t>正确判断团队成员的“利益需求”是有效激励的前提。</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Microsoft YaHei" panose="020B0503020204020204" pitchFamily="34" charset="-122"/>
                  <a:ea typeface="Microsoft YaHei" panose="020B0503020204020204" pitchFamily="34" charset="-122"/>
                </a:endParaRPr>
              </a:p>
            </p:txBody>
          </p:sp>
          <p:sp>
            <p:nvSpPr>
              <p:cNvPr id="17" name="矩形 16">
                <a:extLst>
                  <a:ext uri="{FF2B5EF4-FFF2-40B4-BE49-F238E27FC236}">
                    <a16:creationId xmlns:a16="http://schemas.microsoft.com/office/drawing/2014/main" id="{4C933F9D-FCED-9123-CC2A-3927F2D698BF}"/>
                  </a:ext>
                </a:extLst>
              </p:cNvPr>
              <p:cNvSpPr/>
              <p:nvPr/>
            </p:nvSpPr>
            <p:spPr>
              <a:xfrm>
                <a:off x="803275" y="4471366"/>
                <a:ext cx="1864800" cy="28800"/>
              </a:xfrm>
              <a:prstGeom prst="rect">
                <a:avLst/>
              </a:prstGeom>
              <a:solidFill>
                <a:srgbClr val="48B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spTree>
    <p:extLst>
      <p:ext uri="{BB962C8B-B14F-4D97-AF65-F5344CB8AC3E}">
        <p14:creationId xmlns:p14="http://schemas.microsoft.com/office/powerpoint/2010/main" val="11343653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DA1DD-2B88-CA1B-F1DB-DF611B37B36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5FA7AA5-6593-A26D-2688-D420022A36D7}"/>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3.3.1</a:t>
            </a:r>
            <a:r>
              <a:rPr lang="zh-CN" altLang="en-US" sz="3200" dirty="0">
                <a:solidFill>
                  <a:schemeClr val="tx1"/>
                </a:solidFill>
                <a:latin typeface="Microsoft YaHei" panose="020B0503020204020204" pitchFamily="34" charset="-122"/>
                <a:ea typeface="Microsoft YaHei" panose="020B0503020204020204" pitchFamily="34" charset="-122"/>
              </a:rPr>
              <a:t>创新创业团队管理的基本策略</a:t>
            </a:r>
          </a:p>
        </p:txBody>
      </p:sp>
      <p:grpSp>
        <p:nvGrpSpPr>
          <p:cNvPr id="17" name="组合 16">
            <a:extLst>
              <a:ext uri="{FF2B5EF4-FFF2-40B4-BE49-F238E27FC236}">
                <a16:creationId xmlns:a16="http://schemas.microsoft.com/office/drawing/2014/main" id="{EDB394B2-27C3-28D2-E737-CCD07B482F69}"/>
              </a:ext>
            </a:extLst>
          </p:cNvPr>
          <p:cNvGrpSpPr/>
          <p:nvPr/>
        </p:nvGrpSpPr>
        <p:grpSpPr>
          <a:xfrm>
            <a:off x="824098" y="2761118"/>
            <a:ext cx="11113900" cy="1362628"/>
            <a:chOff x="824098" y="3124458"/>
            <a:chExt cx="11113900" cy="1362628"/>
          </a:xfrm>
        </p:grpSpPr>
        <p:sp>
          <p:nvSpPr>
            <p:cNvPr id="6" name="文本框 5">
              <a:extLst>
                <a:ext uri="{FF2B5EF4-FFF2-40B4-BE49-F238E27FC236}">
                  <a16:creationId xmlns:a16="http://schemas.microsoft.com/office/drawing/2014/main" id="{F6A61B49-BF38-5A38-5FE1-4CC612A28580}"/>
                </a:ext>
              </a:extLst>
            </p:cNvPr>
            <p:cNvSpPr txBox="1"/>
            <p:nvPr/>
          </p:nvSpPr>
          <p:spPr>
            <a:xfrm>
              <a:off x="830359" y="3124458"/>
              <a:ext cx="8542241"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6.</a:t>
              </a:r>
              <a:r>
                <a:rPr kumimoji="1" lang="zh-CN" altLang="en-US" sz="2800" b="1" dirty="0">
                  <a:solidFill>
                    <a:schemeClr val="accent3"/>
                  </a:solidFill>
                  <a:latin typeface="Microsoft YaHei" panose="020B0503020204020204" pitchFamily="34" charset="-122"/>
                  <a:ea typeface="Microsoft YaHei" panose="020B0503020204020204" pitchFamily="34" charset="-122"/>
                </a:rPr>
                <a:t>马上执行，对结果负责</a:t>
              </a:r>
            </a:p>
          </p:txBody>
        </p:sp>
        <p:grpSp>
          <p:nvGrpSpPr>
            <p:cNvPr id="7" name="组合 6">
              <a:extLst>
                <a:ext uri="{FF2B5EF4-FFF2-40B4-BE49-F238E27FC236}">
                  <a16:creationId xmlns:a16="http://schemas.microsoft.com/office/drawing/2014/main" id="{0613EF2A-2AD6-85EB-FEE2-D9ABA7B90ACD}"/>
                </a:ext>
              </a:extLst>
            </p:cNvPr>
            <p:cNvGrpSpPr/>
            <p:nvPr/>
          </p:nvGrpSpPr>
          <p:grpSpPr>
            <a:xfrm>
              <a:off x="824098" y="3657602"/>
              <a:ext cx="11113900" cy="829484"/>
              <a:chOff x="803275" y="4471366"/>
              <a:chExt cx="1864800" cy="508742"/>
            </a:xfrm>
          </p:grpSpPr>
          <p:sp>
            <p:nvSpPr>
              <p:cNvPr id="8" name="矩形 7">
                <a:extLst>
                  <a:ext uri="{FF2B5EF4-FFF2-40B4-BE49-F238E27FC236}">
                    <a16:creationId xmlns:a16="http://schemas.microsoft.com/office/drawing/2014/main" id="{EAEFE16C-B12F-04AA-717D-6C8268FB0913}"/>
                  </a:ext>
                </a:extLst>
              </p:cNvPr>
              <p:cNvSpPr/>
              <p:nvPr/>
            </p:nvSpPr>
            <p:spPr>
              <a:xfrm>
                <a:off x="803275" y="4500166"/>
                <a:ext cx="1863725" cy="479942"/>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rtl="0" eaLnBrk="1" fontAlgn="auto" latinLnBrk="0" hangingPunct="1">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Microsoft YaHei" panose="020B0503020204020204" pitchFamily="34" charset="-122"/>
                    <a:ea typeface="Microsoft YaHei" panose="020B0503020204020204" pitchFamily="34" charset="-122"/>
                  </a:rPr>
                  <a:t>在创新创业团队里，大学生创新创业者需要强调“团队成员必须对结果负责”</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Microsoft YaHei" panose="020B0503020204020204" pitchFamily="34" charset="-122"/>
                  <a:ea typeface="Microsoft YaHei" panose="020B0503020204020204" pitchFamily="34" charset="-122"/>
                </a:endParaRPr>
              </a:p>
            </p:txBody>
          </p:sp>
          <p:sp>
            <p:nvSpPr>
              <p:cNvPr id="9" name="矩形 8">
                <a:extLst>
                  <a:ext uri="{FF2B5EF4-FFF2-40B4-BE49-F238E27FC236}">
                    <a16:creationId xmlns:a16="http://schemas.microsoft.com/office/drawing/2014/main" id="{16B62CF4-9155-2AAC-2945-F9E85FA3FD3A}"/>
                  </a:ext>
                </a:extLst>
              </p:cNvPr>
              <p:cNvSpPr/>
              <p:nvPr/>
            </p:nvSpPr>
            <p:spPr>
              <a:xfrm>
                <a:off x="803275" y="4471366"/>
                <a:ext cx="1864800" cy="28800"/>
              </a:xfrm>
              <a:prstGeom prst="rect">
                <a:avLst/>
              </a:prstGeom>
              <a:solidFill>
                <a:srgbClr val="48B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grpSp>
        <p:nvGrpSpPr>
          <p:cNvPr id="18" name="组合 17">
            <a:extLst>
              <a:ext uri="{FF2B5EF4-FFF2-40B4-BE49-F238E27FC236}">
                <a16:creationId xmlns:a16="http://schemas.microsoft.com/office/drawing/2014/main" id="{6C4F3CE3-B4E2-CEE0-1462-396082B7DF26}"/>
              </a:ext>
            </a:extLst>
          </p:cNvPr>
          <p:cNvGrpSpPr/>
          <p:nvPr/>
        </p:nvGrpSpPr>
        <p:grpSpPr>
          <a:xfrm>
            <a:off x="824098" y="4402807"/>
            <a:ext cx="11113900" cy="1659348"/>
            <a:chOff x="824098" y="4809207"/>
            <a:chExt cx="11113900" cy="1659348"/>
          </a:xfrm>
        </p:grpSpPr>
        <p:sp>
          <p:nvSpPr>
            <p:cNvPr id="10" name="文本框 9">
              <a:extLst>
                <a:ext uri="{FF2B5EF4-FFF2-40B4-BE49-F238E27FC236}">
                  <a16:creationId xmlns:a16="http://schemas.microsoft.com/office/drawing/2014/main" id="{BFB45AB9-3F43-327C-5294-671DB4A529E5}"/>
                </a:ext>
              </a:extLst>
            </p:cNvPr>
            <p:cNvSpPr txBox="1"/>
            <p:nvPr/>
          </p:nvSpPr>
          <p:spPr>
            <a:xfrm>
              <a:off x="830359" y="4809207"/>
              <a:ext cx="8542241"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7.</a:t>
              </a:r>
              <a:r>
                <a:rPr kumimoji="1" lang="zh-CN" altLang="en-US" sz="2800" b="1" dirty="0">
                  <a:solidFill>
                    <a:schemeClr val="accent3"/>
                  </a:solidFill>
                  <a:latin typeface="Microsoft YaHei" panose="020B0503020204020204" pitchFamily="34" charset="-122"/>
                  <a:ea typeface="Microsoft YaHei" panose="020B0503020204020204" pitchFamily="34" charset="-122"/>
                </a:rPr>
                <a:t>注重团队凝聚力</a:t>
              </a:r>
            </a:p>
          </p:txBody>
        </p:sp>
        <p:grpSp>
          <p:nvGrpSpPr>
            <p:cNvPr id="11" name="组合 10">
              <a:extLst>
                <a:ext uri="{FF2B5EF4-FFF2-40B4-BE49-F238E27FC236}">
                  <a16:creationId xmlns:a16="http://schemas.microsoft.com/office/drawing/2014/main" id="{BB8F8A7B-9973-2E6E-C99B-B066FFF0F9E7}"/>
                </a:ext>
              </a:extLst>
            </p:cNvPr>
            <p:cNvGrpSpPr/>
            <p:nvPr/>
          </p:nvGrpSpPr>
          <p:grpSpPr>
            <a:xfrm>
              <a:off x="824098" y="5291550"/>
              <a:ext cx="11113900" cy="1177005"/>
              <a:chOff x="803275" y="4471366"/>
              <a:chExt cx="1864800" cy="508742"/>
            </a:xfrm>
          </p:grpSpPr>
          <p:sp>
            <p:nvSpPr>
              <p:cNvPr id="12" name="矩形 11">
                <a:extLst>
                  <a:ext uri="{FF2B5EF4-FFF2-40B4-BE49-F238E27FC236}">
                    <a16:creationId xmlns:a16="http://schemas.microsoft.com/office/drawing/2014/main" id="{A6A10B5C-388A-A34F-A248-786CD91D49B6}"/>
                  </a:ext>
                </a:extLst>
              </p:cNvPr>
              <p:cNvSpPr/>
              <p:nvPr/>
            </p:nvSpPr>
            <p:spPr>
              <a:xfrm>
                <a:off x="803275" y="4500166"/>
                <a:ext cx="1863725" cy="479942"/>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Microsoft YaHei" panose="020B0503020204020204" pitchFamily="34" charset="-122"/>
                    <a:ea typeface="Microsoft YaHei" panose="020B0503020204020204" pitchFamily="34" charset="-122"/>
                  </a:rPr>
                  <a:t>团队凝聚力是指团队成员之间为实现共同目标而实施团结协作的程度，凝聚力表现在团队成员的个体动机行为对团队目标任务所具有的信赖性、依从性甚至服从性上。</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Microsoft YaHei" panose="020B0503020204020204" pitchFamily="34" charset="-122"/>
                  <a:ea typeface="Microsoft YaHei" panose="020B0503020204020204" pitchFamily="34" charset="-122"/>
                </a:endParaRPr>
              </a:p>
            </p:txBody>
          </p:sp>
          <p:sp>
            <p:nvSpPr>
              <p:cNvPr id="13" name="矩形 12">
                <a:extLst>
                  <a:ext uri="{FF2B5EF4-FFF2-40B4-BE49-F238E27FC236}">
                    <a16:creationId xmlns:a16="http://schemas.microsoft.com/office/drawing/2014/main" id="{9DDA5920-163B-2987-FAAF-67A56DEF136C}"/>
                  </a:ext>
                </a:extLst>
              </p:cNvPr>
              <p:cNvSpPr/>
              <p:nvPr/>
            </p:nvSpPr>
            <p:spPr>
              <a:xfrm>
                <a:off x="803275" y="4471366"/>
                <a:ext cx="1864800" cy="28800"/>
              </a:xfrm>
              <a:prstGeom prst="rect">
                <a:avLst/>
              </a:prstGeom>
              <a:solidFill>
                <a:srgbClr val="48B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grpSp>
        <p:nvGrpSpPr>
          <p:cNvPr id="19" name="组合 18">
            <a:extLst>
              <a:ext uri="{FF2B5EF4-FFF2-40B4-BE49-F238E27FC236}">
                <a16:creationId xmlns:a16="http://schemas.microsoft.com/office/drawing/2014/main" id="{259E43CC-F50B-EF89-AE3D-1AED5706080A}"/>
              </a:ext>
            </a:extLst>
          </p:cNvPr>
          <p:cNvGrpSpPr/>
          <p:nvPr/>
        </p:nvGrpSpPr>
        <p:grpSpPr>
          <a:xfrm>
            <a:off x="824098" y="1140222"/>
            <a:ext cx="11113901" cy="1341835"/>
            <a:chOff x="824098" y="1140222"/>
            <a:chExt cx="11113901" cy="1341835"/>
          </a:xfrm>
        </p:grpSpPr>
        <p:sp>
          <p:nvSpPr>
            <p:cNvPr id="124" name="文本框 123">
              <a:extLst>
                <a:ext uri="{FF2B5EF4-FFF2-40B4-BE49-F238E27FC236}">
                  <a16:creationId xmlns:a16="http://schemas.microsoft.com/office/drawing/2014/main" id="{AF87AAC9-500A-7C37-F48A-34662DF9889D}"/>
                </a:ext>
              </a:extLst>
            </p:cNvPr>
            <p:cNvSpPr txBox="1"/>
            <p:nvPr/>
          </p:nvSpPr>
          <p:spPr>
            <a:xfrm>
              <a:off x="830359" y="1140222"/>
              <a:ext cx="8542241"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5.</a:t>
              </a:r>
              <a:r>
                <a:rPr kumimoji="1" lang="zh-CN" altLang="en-US" sz="2800" b="1" dirty="0">
                  <a:solidFill>
                    <a:schemeClr val="accent3"/>
                  </a:solidFill>
                  <a:latin typeface="Microsoft YaHei" panose="020B0503020204020204" pitchFamily="34" charset="-122"/>
                  <a:ea typeface="Microsoft YaHei" panose="020B0503020204020204" pitchFamily="34" charset="-122"/>
                </a:rPr>
                <a:t>建立合理的决策机制</a:t>
              </a:r>
            </a:p>
          </p:txBody>
        </p:sp>
        <p:grpSp>
          <p:nvGrpSpPr>
            <p:cNvPr id="14" name="组合 13">
              <a:extLst>
                <a:ext uri="{FF2B5EF4-FFF2-40B4-BE49-F238E27FC236}">
                  <a16:creationId xmlns:a16="http://schemas.microsoft.com/office/drawing/2014/main" id="{FB056AEE-EFE9-5C9D-FEBB-2B75624F6EF6}"/>
                </a:ext>
              </a:extLst>
            </p:cNvPr>
            <p:cNvGrpSpPr/>
            <p:nvPr/>
          </p:nvGrpSpPr>
          <p:grpSpPr>
            <a:xfrm>
              <a:off x="824098" y="1652573"/>
              <a:ext cx="11113901" cy="829484"/>
              <a:chOff x="803275" y="4471366"/>
              <a:chExt cx="1864800" cy="508742"/>
            </a:xfrm>
          </p:grpSpPr>
          <p:sp>
            <p:nvSpPr>
              <p:cNvPr id="15" name="矩形 14">
                <a:extLst>
                  <a:ext uri="{FF2B5EF4-FFF2-40B4-BE49-F238E27FC236}">
                    <a16:creationId xmlns:a16="http://schemas.microsoft.com/office/drawing/2014/main" id="{783FABA3-9E74-09AA-5034-38EEB5873EB9}"/>
                  </a:ext>
                </a:extLst>
              </p:cNvPr>
              <p:cNvSpPr/>
              <p:nvPr/>
            </p:nvSpPr>
            <p:spPr>
              <a:xfrm>
                <a:off x="803275" y="4500166"/>
                <a:ext cx="1863725" cy="479942"/>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rtl="0" eaLnBrk="1" fontAlgn="auto" latinLnBrk="0" hangingPunct="1">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Microsoft YaHei" panose="020B0503020204020204" pitchFamily="34" charset="-122"/>
                    <a:ea typeface="Microsoft YaHei" panose="020B0503020204020204" pitchFamily="34" charset="-122"/>
                  </a:rPr>
                  <a:t>创新创业者必须学会在没有完备的信息或在团队成员意见不统一时做出决策，并承担决策的后果。</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Microsoft YaHei" panose="020B0503020204020204" pitchFamily="34" charset="-122"/>
                  <a:ea typeface="Microsoft YaHei" panose="020B0503020204020204" pitchFamily="34" charset="-122"/>
                </a:endParaRPr>
              </a:p>
            </p:txBody>
          </p:sp>
          <p:sp>
            <p:nvSpPr>
              <p:cNvPr id="16" name="矩形 15">
                <a:extLst>
                  <a:ext uri="{FF2B5EF4-FFF2-40B4-BE49-F238E27FC236}">
                    <a16:creationId xmlns:a16="http://schemas.microsoft.com/office/drawing/2014/main" id="{A08446B2-8BB1-59A7-7EDA-DC2BC6309A06}"/>
                  </a:ext>
                </a:extLst>
              </p:cNvPr>
              <p:cNvSpPr/>
              <p:nvPr/>
            </p:nvSpPr>
            <p:spPr>
              <a:xfrm>
                <a:off x="803275" y="4471366"/>
                <a:ext cx="1864800" cy="28800"/>
              </a:xfrm>
              <a:prstGeom prst="rect">
                <a:avLst/>
              </a:prstGeom>
              <a:solidFill>
                <a:srgbClr val="48B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spTree>
    <p:extLst>
      <p:ext uri="{BB962C8B-B14F-4D97-AF65-F5344CB8AC3E}">
        <p14:creationId xmlns:p14="http://schemas.microsoft.com/office/powerpoint/2010/main" val="10916223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6FA4E3-D380-1BC2-1E8D-522D10DD137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770CB02-EFDF-9070-9AF8-24FE6ED6906D}"/>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3.3.2</a:t>
            </a:r>
            <a:r>
              <a:rPr lang="zh-CN" altLang="en-US" sz="3200" dirty="0">
                <a:solidFill>
                  <a:schemeClr val="tx1"/>
                </a:solidFill>
                <a:latin typeface="Microsoft YaHei" panose="020B0503020204020204" pitchFamily="34" charset="-122"/>
                <a:ea typeface="Microsoft YaHei" panose="020B0503020204020204" pitchFamily="34" charset="-122"/>
              </a:rPr>
              <a:t>创新创业团队冲突的管理</a:t>
            </a:r>
          </a:p>
        </p:txBody>
      </p:sp>
      <p:sp>
        <p:nvSpPr>
          <p:cNvPr id="124" name="文本框 123">
            <a:extLst>
              <a:ext uri="{FF2B5EF4-FFF2-40B4-BE49-F238E27FC236}">
                <a16:creationId xmlns:a16="http://schemas.microsoft.com/office/drawing/2014/main" id="{C1A304C5-AA12-6C52-D2F0-C4768D2C5B21}"/>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冲突的内涵和分类</a:t>
            </a:r>
          </a:p>
        </p:txBody>
      </p:sp>
      <p:grpSp>
        <p:nvGrpSpPr>
          <p:cNvPr id="16" name="组合 15">
            <a:extLst>
              <a:ext uri="{FF2B5EF4-FFF2-40B4-BE49-F238E27FC236}">
                <a16:creationId xmlns:a16="http://schemas.microsoft.com/office/drawing/2014/main" id="{85439671-96F9-8C35-CCA3-5C14AB7A5594}"/>
              </a:ext>
            </a:extLst>
          </p:cNvPr>
          <p:cNvGrpSpPr/>
          <p:nvPr/>
        </p:nvGrpSpPr>
        <p:grpSpPr>
          <a:xfrm>
            <a:off x="660400" y="2373022"/>
            <a:ext cx="10871199" cy="3344756"/>
            <a:chOff x="3282495" y="2998595"/>
            <a:chExt cx="7303098" cy="3344756"/>
          </a:xfrm>
        </p:grpSpPr>
        <p:sp>
          <p:nvSpPr>
            <p:cNvPr id="8" name="圆角矩形 7">
              <a:extLst>
                <a:ext uri="{FF2B5EF4-FFF2-40B4-BE49-F238E27FC236}">
                  <a16:creationId xmlns:a16="http://schemas.microsoft.com/office/drawing/2014/main" id="{5906C9DA-308C-BFE6-00D0-FE26D6BD594B}"/>
                </a:ext>
              </a:extLst>
            </p:cNvPr>
            <p:cNvSpPr/>
            <p:nvPr/>
          </p:nvSpPr>
          <p:spPr>
            <a:xfrm>
              <a:off x="3282496" y="3560579"/>
              <a:ext cx="1389517" cy="549932"/>
            </a:xfrm>
            <a:prstGeom prst="roundRect">
              <a:avLst/>
            </a:prstGeom>
            <a:solidFill>
              <a:srgbClr val="1F7BD0">
                <a:alpha val="2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kumimoji="0" lang="zh-CN" altLang="en-US" sz="2000" b="1" i="0" u="none" strike="noStrike" kern="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a:t>
              </a:r>
              <a:r>
                <a:rPr kumimoji="0" lang="en-US" altLang="zh-CN" sz="2000" b="1" i="0" u="none" strike="noStrike" kern="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1</a:t>
              </a:r>
              <a:r>
                <a:rPr kumimoji="0" lang="zh-CN" altLang="en-US" sz="2000" b="1" i="0" u="none" strike="noStrike" kern="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）认知冲突</a:t>
              </a:r>
            </a:p>
          </p:txBody>
        </p:sp>
        <p:sp>
          <p:nvSpPr>
            <p:cNvPr id="10" name="圆角矩形 9">
              <a:extLst>
                <a:ext uri="{FF2B5EF4-FFF2-40B4-BE49-F238E27FC236}">
                  <a16:creationId xmlns:a16="http://schemas.microsoft.com/office/drawing/2014/main" id="{55E8D0B9-1777-4C68-A0B4-3791DF45308A}"/>
                </a:ext>
              </a:extLst>
            </p:cNvPr>
            <p:cNvSpPr/>
            <p:nvPr/>
          </p:nvSpPr>
          <p:spPr>
            <a:xfrm>
              <a:off x="3282495" y="5303992"/>
              <a:ext cx="1389517" cy="549932"/>
            </a:xfrm>
            <a:prstGeom prst="roundRect">
              <a:avLst/>
            </a:prstGeom>
            <a:solidFill>
              <a:srgbClr val="1F7BD0">
                <a:alpha val="2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kumimoji="0" lang="zh-CN" altLang="en-US" sz="2000" b="1" i="0" u="none" strike="noStrike" kern="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a:t>
              </a:r>
              <a:r>
                <a:rPr kumimoji="0" lang="en-US" altLang="zh-CN" sz="2000" b="1" i="0" u="none" strike="noStrike" kern="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2</a:t>
              </a:r>
              <a:r>
                <a:rPr kumimoji="0" lang="zh-CN" altLang="en-US" sz="2000" b="1" i="0" u="none" strike="noStrike" kern="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）情感冲突</a:t>
              </a:r>
            </a:p>
          </p:txBody>
        </p:sp>
        <p:sp>
          <p:nvSpPr>
            <p:cNvPr id="12" name="圆角矩形 11">
              <a:extLst>
                <a:ext uri="{FF2B5EF4-FFF2-40B4-BE49-F238E27FC236}">
                  <a16:creationId xmlns:a16="http://schemas.microsoft.com/office/drawing/2014/main" id="{3F20085A-A4A7-4D59-68AC-6F4F49838A34}"/>
                </a:ext>
              </a:extLst>
            </p:cNvPr>
            <p:cNvSpPr/>
            <p:nvPr/>
          </p:nvSpPr>
          <p:spPr>
            <a:xfrm>
              <a:off x="4801131" y="2998595"/>
              <a:ext cx="5784462" cy="1537204"/>
            </a:xfrm>
            <a:prstGeom prst="roundRect">
              <a:avLst>
                <a:gd name="adj" fmla="val 13306"/>
              </a:avLst>
            </a:prstGeom>
            <a:solidFill>
              <a:schemeClr val="accent1">
                <a:lumMod val="20000"/>
                <a:lumOff val="80000"/>
                <a:alpha val="13000"/>
              </a:schemeClr>
            </a:solidFill>
            <a:ln>
              <a:solidFill>
                <a:srgbClr val="D2E5F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l" defTabSz="914400" rtl="0" eaLnBrk="1" fontAlgn="auto" latinLnBrk="0" hangingPunct="1">
                <a:lnSpc>
                  <a:spcPct val="150000"/>
                </a:lnSpc>
                <a:spcBef>
                  <a:spcPts val="0"/>
                </a:spcBef>
                <a:spcAft>
                  <a:spcPts val="0"/>
                </a:spcAft>
                <a:buClrTx/>
                <a:buSzTx/>
                <a:tabLst/>
                <a:defRPr/>
              </a:pPr>
              <a:r>
                <a:rPr kumimoji="0" lang="zh-CN" altLang="en-US" sz="2000" b="0" i="0" u="none" strike="noStrike" kern="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认知冲突是指团队成员对企业生产经营管理过程中出现的问题的意见、观点和看法不一致。通俗地讲，认知冲突是论事不论人。</a:t>
              </a:r>
              <a:endParaRPr kumimoji="0" lang="zh-CN" altLang="en-US" sz="2000" b="0"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endParaRPr>
            </a:p>
          </p:txBody>
        </p:sp>
        <p:sp>
          <p:nvSpPr>
            <p:cNvPr id="14" name="圆角矩形 13">
              <a:extLst>
                <a:ext uri="{FF2B5EF4-FFF2-40B4-BE49-F238E27FC236}">
                  <a16:creationId xmlns:a16="http://schemas.microsoft.com/office/drawing/2014/main" id="{664BB10D-6F55-23DC-89AC-89BC9BABB1BB}"/>
                </a:ext>
              </a:extLst>
            </p:cNvPr>
            <p:cNvSpPr/>
            <p:nvPr/>
          </p:nvSpPr>
          <p:spPr>
            <a:xfrm>
              <a:off x="4801130" y="4806147"/>
              <a:ext cx="5784462" cy="1537204"/>
            </a:xfrm>
            <a:prstGeom prst="roundRect">
              <a:avLst>
                <a:gd name="adj" fmla="val 13306"/>
              </a:avLst>
            </a:prstGeom>
            <a:solidFill>
              <a:schemeClr val="accent1">
                <a:lumMod val="20000"/>
                <a:lumOff val="80000"/>
                <a:alpha val="13000"/>
              </a:schemeClr>
            </a:solidFill>
            <a:ln>
              <a:solidFill>
                <a:srgbClr val="D2E5F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情感冲突是指团队成员在个人情感方面发生矛盾，这种个人之间的仇恨感会极大地降低团队决策质量，并且影响团队成员在履行义务时的投入程度。</a:t>
              </a:r>
            </a:p>
          </p:txBody>
        </p:sp>
      </p:grpSp>
    </p:spTree>
    <p:extLst>
      <p:ext uri="{BB962C8B-B14F-4D97-AF65-F5344CB8AC3E}">
        <p14:creationId xmlns:p14="http://schemas.microsoft.com/office/powerpoint/2010/main" val="38612585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85D2EA-BFB4-EA09-3A7B-F7A7F08D3C26}"/>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02E50C0-15FE-E1D2-0FAB-AD38343F886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3.3.2</a:t>
            </a:r>
            <a:r>
              <a:rPr lang="zh-CN" altLang="en-US" sz="3200" dirty="0">
                <a:solidFill>
                  <a:schemeClr val="tx1"/>
                </a:solidFill>
                <a:latin typeface="Microsoft YaHei" panose="020B0503020204020204" pitchFamily="34" charset="-122"/>
                <a:ea typeface="Microsoft YaHei" panose="020B0503020204020204" pitchFamily="34" charset="-122"/>
              </a:rPr>
              <a:t>创新创业团队冲突的管理</a:t>
            </a:r>
          </a:p>
        </p:txBody>
      </p:sp>
      <p:sp>
        <p:nvSpPr>
          <p:cNvPr id="124" name="文本框 123">
            <a:extLst>
              <a:ext uri="{FF2B5EF4-FFF2-40B4-BE49-F238E27FC236}">
                <a16:creationId xmlns:a16="http://schemas.microsoft.com/office/drawing/2014/main" id="{87D41A60-8630-1F8D-09DD-EBB79DF5B2FC}"/>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冲突产生的原因和过程</a:t>
            </a:r>
          </a:p>
        </p:txBody>
      </p:sp>
      <p:grpSp>
        <p:nvGrpSpPr>
          <p:cNvPr id="25" name="组合 24">
            <a:extLst>
              <a:ext uri="{FF2B5EF4-FFF2-40B4-BE49-F238E27FC236}">
                <a16:creationId xmlns:a16="http://schemas.microsoft.com/office/drawing/2014/main" id="{BEBF7021-E160-61E8-F5DE-572BA4BF1901}"/>
              </a:ext>
            </a:extLst>
          </p:cNvPr>
          <p:cNvGrpSpPr/>
          <p:nvPr/>
        </p:nvGrpSpPr>
        <p:grpSpPr>
          <a:xfrm>
            <a:off x="1126379" y="2063035"/>
            <a:ext cx="9939242" cy="3374273"/>
            <a:chOff x="1126378" y="2012235"/>
            <a:chExt cx="9939242" cy="3374273"/>
          </a:xfrm>
        </p:grpSpPr>
        <p:sp>
          <p:nvSpPr>
            <p:cNvPr id="3" name="矩形 2">
              <a:extLst>
                <a:ext uri="{FF2B5EF4-FFF2-40B4-BE49-F238E27FC236}">
                  <a16:creationId xmlns:a16="http://schemas.microsoft.com/office/drawing/2014/main" id="{14B72C32-EF66-AFBE-2B68-A016B7DE5461}"/>
                </a:ext>
              </a:extLst>
            </p:cNvPr>
            <p:cNvSpPr/>
            <p:nvPr/>
          </p:nvSpPr>
          <p:spPr>
            <a:xfrm>
              <a:off x="1126379" y="2012235"/>
              <a:ext cx="9939241" cy="615578"/>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75000"/>
                      <a:lumOff val="25000"/>
                    </a:prstClr>
                  </a:solidFill>
                  <a:effectLst/>
                  <a:uLnTx/>
                  <a:uFillTx/>
                  <a:latin typeface="Microsoft YaHei" panose="020B0503020204020204" pitchFamily="34" charset="-122"/>
                  <a:ea typeface="Microsoft YaHei" panose="020B0503020204020204" pitchFamily="34" charset="-122"/>
                </a:rPr>
                <a:t>（</a:t>
              </a:r>
              <a:r>
                <a:rPr kumimoji="0" lang="en-US" altLang="zh-CN" sz="2000" b="1" i="0" u="none" strike="noStrike" kern="1200" cap="none" spc="0" normalizeH="0" baseline="0" noProof="0" dirty="0">
                  <a:ln>
                    <a:noFill/>
                  </a:ln>
                  <a:solidFill>
                    <a:prstClr val="black">
                      <a:lumMod val="75000"/>
                      <a:lumOff val="25000"/>
                    </a:prstClr>
                  </a:solidFill>
                  <a:effectLst/>
                  <a:uLnTx/>
                  <a:uFillTx/>
                  <a:latin typeface="Microsoft YaHei" panose="020B0503020204020204" pitchFamily="34" charset="-122"/>
                  <a:ea typeface="Microsoft YaHei" panose="020B0503020204020204" pitchFamily="34" charset="-122"/>
                </a:rPr>
                <a:t>1</a:t>
              </a:r>
              <a:r>
                <a:rPr kumimoji="0" lang="zh-CN" altLang="en-US" sz="2000" b="1" i="0" u="none" strike="noStrike" kern="1200" cap="none" spc="0" normalizeH="0" baseline="0" noProof="0" dirty="0">
                  <a:ln>
                    <a:noFill/>
                  </a:ln>
                  <a:solidFill>
                    <a:prstClr val="black">
                      <a:lumMod val="75000"/>
                      <a:lumOff val="25000"/>
                    </a:prstClr>
                  </a:solidFill>
                  <a:effectLst/>
                  <a:uLnTx/>
                  <a:uFillTx/>
                  <a:latin typeface="Microsoft YaHei" panose="020B0503020204020204" pitchFamily="34" charset="-122"/>
                  <a:ea typeface="Microsoft YaHei" panose="020B0503020204020204" pitchFamily="34" charset="-122"/>
                </a:rPr>
                <a:t>）团队冲突产生的原因</a:t>
              </a:r>
            </a:p>
          </p:txBody>
        </p:sp>
        <p:grpSp>
          <p:nvGrpSpPr>
            <p:cNvPr id="24" name="组合 23">
              <a:extLst>
                <a:ext uri="{FF2B5EF4-FFF2-40B4-BE49-F238E27FC236}">
                  <a16:creationId xmlns:a16="http://schemas.microsoft.com/office/drawing/2014/main" id="{AD623A7A-35FE-4E84-2472-4E01DF2EC152}"/>
                </a:ext>
              </a:extLst>
            </p:cNvPr>
            <p:cNvGrpSpPr/>
            <p:nvPr/>
          </p:nvGrpSpPr>
          <p:grpSpPr>
            <a:xfrm>
              <a:off x="1126378" y="3251200"/>
              <a:ext cx="9939241" cy="2135308"/>
              <a:chOff x="830359" y="3251200"/>
              <a:chExt cx="8722800" cy="2135308"/>
            </a:xfrm>
          </p:grpSpPr>
          <p:grpSp>
            <p:nvGrpSpPr>
              <p:cNvPr id="11" name="组合 10">
                <a:extLst>
                  <a:ext uri="{FF2B5EF4-FFF2-40B4-BE49-F238E27FC236}">
                    <a16:creationId xmlns:a16="http://schemas.microsoft.com/office/drawing/2014/main" id="{38176762-8414-4467-A1E0-CC40F8B9DC36}"/>
                  </a:ext>
                </a:extLst>
              </p:cNvPr>
              <p:cNvGrpSpPr/>
              <p:nvPr/>
            </p:nvGrpSpPr>
            <p:grpSpPr>
              <a:xfrm>
                <a:off x="830359" y="3251200"/>
                <a:ext cx="1864800" cy="2135308"/>
                <a:chOff x="830359" y="4877766"/>
                <a:chExt cx="1864800" cy="508742"/>
              </a:xfrm>
            </p:grpSpPr>
            <p:sp>
              <p:nvSpPr>
                <p:cNvPr id="6" name="矩形 5">
                  <a:extLst>
                    <a:ext uri="{FF2B5EF4-FFF2-40B4-BE49-F238E27FC236}">
                      <a16:creationId xmlns:a16="http://schemas.microsoft.com/office/drawing/2014/main" id="{9AD598EA-EC61-6AEB-068F-D32FF8169D00}"/>
                    </a:ext>
                  </a:extLst>
                </p:cNvPr>
                <p:cNvSpPr/>
                <p:nvPr/>
              </p:nvSpPr>
              <p:spPr>
                <a:xfrm>
                  <a:off x="830359" y="4906566"/>
                  <a:ext cx="1863725" cy="479942"/>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①</a:t>
                  </a: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性格差异</a:t>
                  </a:r>
                </a:p>
              </p:txBody>
            </p:sp>
            <p:sp>
              <p:nvSpPr>
                <p:cNvPr id="7" name="矩形 6">
                  <a:extLst>
                    <a:ext uri="{FF2B5EF4-FFF2-40B4-BE49-F238E27FC236}">
                      <a16:creationId xmlns:a16="http://schemas.microsoft.com/office/drawing/2014/main" id="{EF39F65E-AA56-7287-6768-6FC17A10F39E}"/>
                    </a:ext>
                  </a:extLst>
                </p:cNvPr>
                <p:cNvSpPr/>
                <p:nvPr/>
              </p:nvSpPr>
              <p:spPr>
                <a:xfrm>
                  <a:off x="830359" y="4877766"/>
                  <a:ext cx="1864800" cy="28800"/>
                </a:xfrm>
                <a:prstGeom prst="rect">
                  <a:avLst/>
                </a:prstGeom>
                <a:solidFill>
                  <a:srgbClr val="48B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chemeClr val="tx1"/>
                    </a:solidFill>
                    <a:effectLst/>
                    <a:uLnTx/>
                    <a:uFillTx/>
                    <a:latin typeface="Microsoft YaHei" panose="020B0503020204020204" pitchFamily="34" charset="-122"/>
                    <a:ea typeface="Microsoft YaHei" panose="020B0503020204020204" pitchFamily="34" charset="-122"/>
                  </a:endParaRPr>
                </a:p>
              </p:txBody>
            </p:sp>
          </p:grpSp>
          <p:grpSp>
            <p:nvGrpSpPr>
              <p:cNvPr id="13" name="组合 12">
                <a:extLst>
                  <a:ext uri="{FF2B5EF4-FFF2-40B4-BE49-F238E27FC236}">
                    <a16:creationId xmlns:a16="http://schemas.microsoft.com/office/drawing/2014/main" id="{270C9D6B-95D4-EC43-3C4C-6FCC2A798F7B}"/>
                  </a:ext>
                </a:extLst>
              </p:cNvPr>
              <p:cNvGrpSpPr/>
              <p:nvPr/>
            </p:nvGrpSpPr>
            <p:grpSpPr>
              <a:xfrm>
                <a:off x="3116359" y="3251200"/>
                <a:ext cx="1864800" cy="2135308"/>
                <a:chOff x="830359" y="4877766"/>
                <a:chExt cx="1864800" cy="508742"/>
              </a:xfrm>
            </p:grpSpPr>
            <p:sp>
              <p:nvSpPr>
                <p:cNvPr id="15" name="矩形 14">
                  <a:extLst>
                    <a:ext uri="{FF2B5EF4-FFF2-40B4-BE49-F238E27FC236}">
                      <a16:creationId xmlns:a16="http://schemas.microsoft.com/office/drawing/2014/main" id="{7CE608B1-8779-AA0B-1005-196293222B43}"/>
                    </a:ext>
                  </a:extLst>
                </p:cNvPr>
                <p:cNvSpPr/>
                <p:nvPr/>
              </p:nvSpPr>
              <p:spPr>
                <a:xfrm>
                  <a:off x="830359" y="4906566"/>
                  <a:ext cx="1863725" cy="479942"/>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②</a:t>
                  </a: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角色差异</a:t>
                  </a:r>
                </a:p>
              </p:txBody>
            </p:sp>
            <p:sp>
              <p:nvSpPr>
                <p:cNvPr id="17" name="矩形 16">
                  <a:extLst>
                    <a:ext uri="{FF2B5EF4-FFF2-40B4-BE49-F238E27FC236}">
                      <a16:creationId xmlns:a16="http://schemas.microsoft.com/office/drawing/2014/main" id="{362A0A49-25BE-B69E-AF66-8329E3A384C1}"/>
                    </a:ext>
                  </a:extLst>
                </p:cNvPr>
                <p:cNvSpPr/>
                <p:nvPr/>
              </p:nvSpPr>
              <p:spPr>
                <a:xfrm>
                  <a:off x="830359" y="4877766"/>
                  <a:ext cx="1864800" cy="28800"/>
                </a:xfrm>
                <a:prstGeom prst="rect">
                  <a:avLst/>
                </a:prstGeom>
                <a:solidFill>
                  <a:srgbClr val="48B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chemeClr val="tx1"/>
                    </a:solidFill>
                    <a:effectLst/>
                    <a:uLnTx/>
                    <a:uFillTx/>
                    <a:latin typeface="Microsoft YaHei" panose="020B0503020204020204" pitchFamily="34" charset="-122"/>
                    <a:ea typeface="Microsoft YaHei" panose="020B0503020204020204" pitchFamily="34" charset="-122"/>
                  </a:endParaRPr>
                </a:p>
              </p:txBody>
            </p:sp>
          </p:grpSp>
          <p:grpSp>
            <p:nvGrpSpPr>
              <p:cNvPr id="18" name="组合 17">
                <a:extLst>
                  <a:ext uri="{FF2B5EF4-FFF2-40B4-BE49-F238E27FC236}">
                    <a16:creationId xmlns:a16="http://schemas.microsoft.com/office/drawing/2014/main" id="{DCE5BF4C-73B5-E687-477F-A6E7E9280335}"/>
                  </a:ext>
                </a:extLst>
              </p:cNvPr>
              <p:cNvGrpSpPr/>
              <p:nvPr/>
            </p:nvGrpSpPr>
            <p:grpSpPr>
              <a:xfrm>
                <a:off x="5402359" y="3251200"/>
                <a:ext cx="1864800" cy="2135308"/>
                <a:chOff x="830359" y="4877766"/>
                <a:chExt cx="1864800" cy="508742"/>
              </a:xfrm>
            </p:grpSpPr>
            <p:sp>
              <p:nvSpPr>
                <p:cNvPr id="19" name="矩形 18">
                  <a:extLst>
                    <a:ext uri="{FF2B5EF4-FFF2-40B4-BE49-F238E27FC236}">
                      <a16:creationId xmlns:a16="http://schemas.microsoft.com/office/drawing/2014/main" id="{54606B8C-D173-6C9E-4EB6-EB59D37C5762}"/>
                    </a:ext>
                  </a:extLst>
                </p:cNvPr>
                <p:cNvSpPr/>
                <p:nvPr/>
              </p:nvSpPr>
              <p:spPr>
                <a:xfrm>
                  <a:off x="830359" y="4906566"/>
                  <a:ext cx="1863725" cy="479942"/>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③</a:t>
                  </a: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交流障碍</a:t>
                  </a:r>
                </a:p>
              </p:txBody>
            </p:sp>
            <p:sp>
              <p:nvSpPr>
                <p:cNvPr id="20" name="矩形 19">
                  <a:extLst>
                    <a:ext uri="{FF2B5EF4-FFF2-40B4-BE49-F238E27FC236}">
                      <a16:creationId xmlns:a16="http://schemas.microsoft.com/office/drawing/2014/main" id="{03ED1144-3B27-F299-B7B4-4A6F4231E032}"/>
                    </a:ext>
                  </a:extLst>
                </p:cNvPr>
                <p:cNvSpPr/>
                <p:nvPr/>
              </p:nvSpPr>
              <p:spPr>
                <a:xfrm>
                  <a:off x="830359" y="4877766"/>
                  <a:ext cx="1864800" cy="28800"/>
                </a:xfrm>
                <a:prstGeom prst="rect">
                  <a:avLst/>
                </a:prstGeom>
                <a:solidFill>
                  <a:srgbClr val="48B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chemeClr val="tx1"/>
                    </a:solidFill>
                    <a:effectLst/>
                    <a:uLnTx/>
                    <a:uFillTx/>
                    <a:latin typeface="Microsoft YaHei" panose="020B0503020204020204" pitchFamily="34" charset="-122"/>
                    <a:ea typeface="Microsoft YaHei" panose="020B0503020204020204" pitchFamily="34" charset="-122"/>
                  </a:endParaRPr>
                </a:p>
              </p:txBody>
            </p:sp>
          </p:grpSp>
          <p:grpSp>
            <p:nvGrpSpPr>
              <p:cNvPr id="21" name="组合 20">
                <a:extLst>
                  <a:ext uri="{FF2B5EF4-FFF2-40B4-BE49-F238E27FC236}">
                    <a16:creationId xmlns:a16="http://schemas.microsoft.com/office/drawing/2014/main" id="{2122ADA6-DCF0-1989-CEAF-9C7233A7DF91}"/>
                  </a:ext>
                </a:extLst>
              </p:cNvPr>
              <p:cNvGrpSpPr/>
              <p:nvPr/>
            </p:nvGrpSpPr>
            <p:grpSpPr>
              <a:xfrm>
                <a:off x="7688359" y="3251200"/>
                <a:ext cx="1864800" cy="2135308"/>
                <a:chOff x="830359" y="4877766"/>
                <a:chExt cx="1864800" cy="508742"/>
              </a:xfrm>
            </p:grpSpPr>
            <p:sp>
              <p:nvSpPr>
                <p:cNvPr id="22" name="矩形 21">
                  <a:extLst>
                    <a:ext uri="{FF2B5EF4-FFF2-40B4-BE49-F238E27FC236}">
                      <a16:creationId xmlns:a16="http://schemas.microsoft.com/office/drawing/2014/main" id="{00FBA6FE-6A75-6181-5340-8D5C365AB5AB}"/>
                    </a:ext>
                  </a:extLst>
                </p:cNvPr>
                <p:cNvSpPr/>
                <p:nvPr/>
              </p:nvSpPr>
              <p:spPr>
                <a:xfrm>
                  <a:off x="830359" y="4906566"/>
                  <a:ext cx="1863725" cy="479942"/>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④</a:t>
                  </a: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权力使用不当</a:t>
                  </a:r>
                </a:p>
              </p:txBody>
            </p:sp>
            <p:sp>
              <p:nvSpPr>
                <p:cNvPr id="23" name="矩形 22">
                  <a:extLst>
                    <a:ext uri="{FF2B5EF4-FFF2-40B4-BE49-F238E27FC236}">
                      <a16:creationId xmlns:a16="http://schemas.microsoft.com/office/drawing/2014/main" id="{C63121D7-F662-4B78-346E-9BFC6F6D8E60}"/>
                    </a:ext>
                  </a:extLst>
                </p:cNvPr>
                <p:cNvSpPr/>
                <p:nvPr/>
              </p:nvSpPr>
              <p:spPr>
                <a:xfrm>
                  <a:off x="830359" y="4877766"/>
                  <a:ext cx="1864800" cy="28800"/>
                </a:xfrm>
                <a:prstGeom prst="rect">
                  <a:avLst/>
                </a:prstGeom>
                <a:solidFill>
                  <a:srgbClr val="48B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chemeClr val="tx1"/>
                    </a:solidFill>
                    <a:effectLst/>
                    <a:uLnTx/>
                    <a:uFillTx/>
                    <a:latin typeface="Microsoft YaHei" panose="020B0503020204020204" pitchFamily="34" charset="-122"/>
                    <a:ea typeface="Microsoft YaHei" panose="020B0503020204020204" pitchFamily="34" charset="-122"/>
                  </a:endParaRPr>
                </a:p>
              </p:txBody>
            </p:sp>
          </p:grpSp>
        </p:grpSp>
      </p:grpSp>
    </p:spTree>
    <p:extLst>
      <p:ext uri="{BB962C8B-B14F-4D97-AF65-F5344CB8AC3E}">
        <p14:creationId xmlns:p14="http://schemas.microsoft.com/office/powerpoint/2010/main" val="4691993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1EF533-B411-8335-7B70-867BB92AC64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000D129-6B85-A841-671A-C919A4623F1B}"/>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3.3.2</a:t>
            </a:r>
            <a:r>
              <a:rPr lang="zh-CN" altLang="en-US" sz="3200" dirty="0">
                <a:solidFill>
                  <a:schemeClr val="tx1"/>
                </a:solidFill>
                <a:latin typeface="Microsoft YaHei" panose="020B0503020204020204" pitchFamily="34" charset="-122"/>
                <a:ea typeface="Microsoft YaHei" panose="020B0503020204020204" pitchFamily="34" charset="-122"/>
              </a:rPr>
              <a:t>创新创业团队冲突的管理</a:t>
            </a:r>
          </a:p>
        </p:txBody>
      </p:sp>
      <p:sp>
        <p:nvSpPr>
          <p:cNvPr id="124" name="文本框 123">
            <a:extLst>
              <a:ext uri="{FF2B5EF4-FFF2-40B4-BE49-F238E27FC236}">
                <a16:creationId xmlns:a16="http://schemas.microsoft.com/office/drawing/2014/main" id="{001A1BE2-C2D6-F8C3-85FA-A66B69B1761D}"/>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冲突产生的原因和过程</a:t>
            </a:r>
          </a:p>
        </p:txBody>
      </p:sp>
      <p:sp>
        <p:nvSpPr>
          <p:cNvPr id="3" name="矩形 2">
            <a:extLst>
              <a:ext uri="{FF2B5EF4-FFF2-40B4-BE49-F238E27FC236}">
                <a16:creationId xmlns:a16="http://schemas.microsoft.com/office/drawing/2014/main" id="{A54602E5-6B50-9751-DE74-CF9B0E140665}"/>
              </a:ext>
            </a:extLst>
          </p:cNvPr>
          <p:cNvSpPr/>
          <p:nvPr/>
        </p:nvSpPr>
        <p:spPr>
          <a:xfrm>
            <a:off x="1126380" y="2063035"/>
            <a:ext cx="9939241" cy="615578"/>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75000"/>
                    <a:lumOff val="25000"/>
                  </a:prstClr>
                </a:solidFill>
                <a:effectLst/>
                <a:uLnTx/>
                <a:uFillTx/>
                <a:latin typeface="Microsoft YaHei" panose="020B0503020204020204" pitchFamily="34" charset="-122"/>
                <a:ea typeface="Microsoft YaHei" panose="020B0503020204020204" pitchFamily="34" charset="-122"/>
              </a:rPr>
              <a:t>（</a:t>
            </a:r>
            <a:r>
              <a:rPr kumimoji="0" lang="en-US" altLang="zh-CN" sz="2000" b="1" i="0" u="none" strike="noStrike" kern="1200" cap="none" spc="0" normalizeH="0" baseline="0" noProof="0" dirty="0">
                <a:ln>
                  <a:noFill/>
                </a:ln>
                <a:solidFill>
                  <a:prstClr val="black">
                    <a:lumMod val="75000"/>
                    <a:lumOff val="25000"/>
                  </a:prstClr>
                </a:solidFill>
                <a:effectLst/>
                <a:uLnTx/>
                <a:uFillTx/>
                <a:latin typeface="Microsoft YaHei" panose="020B0503020204020204" pitchFamily="34" charset="-122"/>
                <a:ea typeface="Microsoft YaHei" panose="020B0503020204020204" pitchFamily="34" charset="-122"/>
              </a:rPr>
              <a:t>2</a:t>
            </a:r>
            <a:r>
              <a:rPr kumimoji="0" lang="zh-CN" altLang="en-US" sz="2000" b="1" i="0" u="none" strike="noStrike" kern="1200" cap="none" spc="0" normalizeH="0" baseline="0" noProof="0" dirty="0">
                <a:ln>
                  <a:noFill/>
                </a:ln>
                <a:solidFill>
                  <a:prstClr val="black">
                    <a:lumMod val="75000"/>
                    <a:lumOff val="25000"/>
                  </a:prstClr>
                </a:solidFill>
                <a:effectLst/>
                <a:uLnTx/>
                <a:uFillTx/>
                <a:latin typeface="Microsoft YaHei" panose="020B0503020204020204" pitchFamily="34" charset="-122"/>
                <a:ea typeface="Microsoft YaHei" panose="020B0503020204020204" pitchFamily="34" charset="-122"/>
              </a:rPr>
              <a:t>）团队冲突的过程</a:t>
            </a:r>
          </a:p>
        </p:txBody>
      </p:sp>
      <p:grpSp>
        <p:nvGrpSpPr>
          <p:cNvPr id="9" name="组合 8">
            <a:extLst>
              <a:ext uri="{FF2B5EF4-FFF2-40B4-BE49-F238E27FC236}">
                <a16:creationId xmlns:a16="http://schemas.microsoft.com/office/drawing/2014/main" id="{B5C97377-48AA-F884-C9E8-7FF07E18DD74}"/>
              </a:ext>
            </a:extLst>
          </p:cNvPr>
          <p:cNvGrpSpPr/>
          <p:nvPr/>
        </p:nvGrpSpPr>
        <p:grpSpPr>
          <a:xfrm>
            <a:off x="342900" y="3314934"/>
            <a:ext cx="11506199" cy="2135308"/>
            <a:chOff x="1126379" y="3302000"/>
            <a:chExt cx="11145811" cy="2135308"/>
          </a:xfrm>
        </p:grpSpPr>
        <p:grpSp>
          <p:nvGrpSpPr>
            <p:cNvPr id="11" name="组合 10">
              <a:extLst>
                <a:ext uri="{FF2B5EF4-FFF2-40B4-BE49-F238E27FC236}">
                  <a16:creationId xmlns:a16="http://schemas.microsoft.com/office/drawing/2014/main" id="{7432906E-C4A5-8F1A-6B53-55D4FD680E50}"/>
                </a:ext>
              </a:extLst>
            </p:cNvPr>
            <p:cNvGrpSpPr/>
            <p:nvPr/>
          </p:nvGrpSpPr>
          <p:grpSpPr>
            <a:xfrm>
              <a:off x="1126379" y="3302000"/>
              <a:ext cx="2124856" cy="2135308"/>
              <a:chOff x="830359" y="4877766"/>
              <a:chExt cx="1864800" cy="508742"/>
            </a:xfrm>
          </p:grpSpPr>
          <p:sp>
            <p:nvSpPr>
              <p:cNvPr id="6" name="矩形 5">
                <a:extLst>
                  <a:ext uri="{FF2B5EF4-FFF2-40B4-BE49-F238E27FC236}">
                    <a16:creationId xmlns:a16="http://schemas.microsoft.com/office/drawing/2014/main" id="{DE4A0CA8-EA8B-C31C-1165-9E5162479362}"/>
                  </a:ext>
                </a:extLst>
              </p:cNvPr>
              <p:cNvSpPr/>
              <p:nvPr/>
            </p:nvSpPr>
            <p:spPr>
              <a:xfrm>
                <a:off x="830359" y="4906566"/>
                <a:ext cx="1863725" cy="479942"/>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800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阶段</a:t>
                </a:r>
                <a:r>
                  <a:rPr kumimoji="0" lang="en-US" altLang="zh-CN"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1</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潜在的对立</a:t>
                </a:r>
              </a:p>
            </p:txBody>
          </p:sp>
          <p:sp>
            <p:nvSpPr>
              <p:cNvPr id="7" name="矩形 6">
                <a:extLst>
                  <a:ext uri="{FF2B5EF4-FFF2-40B4-BE49-F238E27FC236}">
                    <a16:creationId xmlns:a16="http://schemas.microsoft.com/office/drawing/2014/main" id="{7F3CA371-3A59-E8E4-382D-F6BA04BE9415}"/>
                  </a:ext>
                </a:extLst>
              </p:cNvPr>
              <p:cNvSpPr/>
              <p:nvPr/>
            </p:nvSpPr>
            <p:spPr>
              <a:xfrm>
                <a:off x="830359" y="4877766"/>
                <a:ext cx="1864800" cy="28800"/>
              </a:xfrm>
              <a:prstGeom prst="rect">
                <a:avLst/>
              </a:prstGeom>
              <a:solidFill>
                <a:srgbClr val="48BFC5"/>
              </a:solidFill>
              <a:ln>
                <a:noFill/>
              </a:ln>
            </p:spPr>
            <p:style>
              <a:lnRef idx="2">
                <a:schemeClr val="accent1">
                  <a:shade val="50000"/>
                </a:schemeClr>
              </a:lnRef>
              <a:fillRef idx="1">
                <a:schemeClr val="accent1"/>
              </a:fillRef>
              <a:effectRef idx="0">
                <a:schemeClr val="accent1"/>
              </a:effectRef>
              <a:fontRef idx="minor">
                <a:schemeClr val="lt1"/>
              </a:fontRef>
            </p:style>
            <p:txBody>
              <a:bodyPr tIns="46800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chemeClr val="tx1"/>
                  </a:solidFill>
                  <a:effectLst/>
                  <a:uLnTx/>
                  <a:uFillTx/>
                  <a:latin typeface="Microsoft YaHei" panose="020B0503020204020204" pitchFamily="34" charset="-122"/>
                  <a:ea typeface="Microsoft YaHei" panose="020B0503020204020204" pitchFamily="34" charset="-122"/>
                </a:endParaRPr>
              </a:p>
            </p:txBody>
          </p:sp>
        </p:grpSp>
        <p:grpSp>
          <p:nvGrpSpPr>
            <p:cNvPr id="13" name="组合 12">
              <a:extLst>
                <a:ext uri="{FF2B5EF4-FFF2-40B4-BE49-F238E27FC236}">
                  <a16:creationId xmlns:a16="http://schemas.microsoft.com/office/drawing/2014/main" id="{E3D2D026-090A-D081-2AA8-86669642BEE0}"/>
                </a:ext>
              </a:extLst>
            </p:cNvPr>
            <p:cNvGrpSpPr/>
            <p:nvPr/>
          </p:nvGrpSpPr>
          <p:grpSpPr>
            <a:xfrm>
              <a:off x="3381618" y="3302000"/>
              <a:ext cx="2124856" cy="2135308"/>
              <a:chOff x="830359" y="4877766"/>
              <a:chExt cx="1864800" cy="508742"/>
            </a:xfrm>
          </p:grpSpPr>
          <p:sp>
            <p:nvSpPr>
              <p:cNvPr id="15" name="矩形 14">
                <a:extLst>
                  <a:ext uri="{FF2B5EF4-FFF2-40B4-BE49-F238E27FC236}">
                    <a16:creationId xmlns:a16="http://schemas.microsoft.com/office/drawing/2014/main" id="{CCE41CC4-A264-C569-AB80-5F3ED61BECD4}"/>
                  </a:ext>
                </a:extLst>
              </p:cNvPr>
              <p:cNvSpPr/>
              <p:nvPr/>
            </p:nvSpPr>
            <p:spPr>
              <a:xfrm>
                <a:off x="830359" y="4906566"/>
                <a:ext cx="1863725" cy="479942"/>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800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阶段</a:t>
                </a:r>
                <a:r>
                  <a:rPr kumimoji="0" lang="en-US" altLang="zh-CN"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2</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认知和情感投入</a:t>
                </a:r>
              </a:p>
            </p:txBody>
          </p:sp>
          <p:sp>
            <p:nvSpPr>
              <p:cNvPr id="17" name="矩形 16">
                <a:extLst>
                  <a:ext uri="{FF2B5EF4-FFF2-40B4-BE49-F238E27FC236}">
                    <a16:creationId xmlns:a16="http://schemas.microsoft.com/office/drawing/2014/main" id="{C6FDF330-58D2-D4B4-49EE-1D5BB066C00B}"/>
                  </a:ext>
                </a:extLst>
              </p:cNvPr>
              <p:cNvSpPr/>
              <p:nvPr/>
            </p:nvSpPr>
            <p:spPr>
              <a:xfrm>
                <a:off x="830359" y="4877766"/>
                <a:ext cx="1864800" cy="28800"/>
              </a:xfrm>
              <a:prstGeom prst="rect">
                <a:avLst/>
              </a:prstGeom>
              <a:solidFill>
                <a:srgbClr val="48BFC5"/>
              </a:solidFill>
              <a:ln>
                <a:noFill/>
              </a:ln>
            </p:spPr>
            <p:style>
              <a:lnRef idx="2">
                <a:schemeClr val="accent1">
                  <a:shade val="50000"/>
                </a:schemeClr>
              </a:lnRef>
              <a:fillRef idx="1">
                <a:schemeClr val="accent1"/>
              </a:fillRef>
              <a:effectRef idx="0">
                <a:schemeClr val="accent1"/>
              </a:effectRef>
              <a:fontRef idx="minor">
                <a:schemeClr val="lt1"/>
              </a:fontRef>
            </p:style>
            <p:txBody>
              <a:bodyPr tIns="46800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chemeClr val="tx1"/>
                  </a:solidFill>
                  <a:effectLst/>
                  <a:uLnTx/>
                  <a:uFillTx/>
                  <a:latin typeface="Microsoft YaHei" panose="020B0503020204020204" pitchFamily="34" charset="-122"/>
                  <a:ea typeface="Microsoft YaHei" panose="020B0503020204020204" pitchFamily="34" charset="-122"/>
                </a:endParaRPr>
              </a:p>
            </p:txBody>
          </p:sp>
        </p:grpSp>
        <p:grpSp>
          <p:nvGrpSpPr>
            <p:cNvPr id="18" name="组合 17">
              <a:extLst>
                <a:ext uri="{FF2B5EF4-FFF2-40B4-BE49-F238E27FC236}">
                  <a16:creationId xmlns:a16="http://schemas.microsoft.com/office/drawing/2014/main" id="{655EBD1A-EDFE-DEBB-2581-B2B01AA537A5}"/>
                </a:ext>
              </a:extLst>
            </p:cNvPr>
            <p:cNvGrpSpPr/>
            <p:nvPr/>
          </p:nvGrpSpPr>
          <p:grpSpPr>
            <a:xfrm>
              <a:off x="5636857" y="3302000"/>
              <a:ext cx="2124856" cy="2135308"/>
              <a:chOff x="830359" y="4877766"/>
              <a:chExt cx="1864800" cy="508742"/>
            </a:xfrm>
          </p:grpSpPr>
          <p:sp>
            <p:nvSpPr>
              <p:cNvPr id="19" name="矩形 18">
                <a:extLst>
                  <a:ext uri="{FF2B5EF4-FFF2-40B4-BE49-F238E27FC236}">
                    <a16:creationId xmlns:a16="http://schemas.microsoft.com/office/drawing/2014/main" id="{C70C8DC9-BAB1-837A-3E83-42DB7DC6FB62}"/>
                  </a:ext>
                </a:extLst>
              </p:cNvPr>
              <p:cNvSpPr/>
              <p:nvPr/>
            </p:nvSpPr>
            <p:spPr>
              <a:xfrm>
                <a:off x="830359" y="4906566"/>
                <a:ext cx="1863725" cy="479942"/>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8000" rIns="91440" bIns="45720" numCol="1" spcCol="0" rtlCol="0" fromWordArt="0" anchor="t" anchorCtr="0" forceAA="0" compatLnSpc="1">
                <a:prstTxWarp prst="textNoShape">
                  <a:avLst/>
                </a:prstTxWarp>
                <a:noAutofit/>
              </a:bodyPr>
              <a:lstStyle/>
              <a:p>
                <a:pPr marR="0" algn="ctr" defTabSz="1600200" fontAlgn="auto">
                  <a:lnSpc>
                    <a:spcPct val="150000"/>
                  </a:lnSpc>
                  <a:spcBef>
                    <a:spcPct val="0"/>
                  </a:spcBef>
                  <a:spcAft>
                    <a:spcPts val="0"/>
                  </a:spcAft>
                  <a:buClrTx/>
                  <a:buSzTx/>
                  <a:tabLst/>
                  <a:defRPr/>
                </a:pPr>
                <a:r>
                  <a:rPr lang="zh-CN" altLang="en-US" sz="2000" b="1" dirty="0">
                    <a:solidFill>
                      <a:schemeClr val="dk1">
                        <a:hueOff val="0"/>
                        <a:satOff val="0"/>
                        <a:lumOff val="0"/>
                        <a:alphaOff val="0"/>
                      </a:schemeClr>
                    </a:solidFill>
                    <a:latin typeface="Microsoft YaHei" panose="020B0503020204020204" pitchFamily="34" charset="-122"/>
                    <a:ea typeface="Microsoft YaHei" panose="020B0503020204020204" pitchFamily="34" charset="-122"/>
                  </a:rPr>
                  <a:t>阶段</a:t>
                </a:r>
                <a:r>
                  <a:rPr lang="en-US" altLang="zh-CN" sz="2000" b="1" dirty="0">
                    <a:solidFill>
                      <a:schemeClr val="dk1">
                        <a:hueOff val="0"/>
                        <a:satOff val="0"/>
                        <a:lumOff val="0"/>
                        <a:alphaOff val="0"/>
                      </a:schemeClr>
                    </a:solidFill>
                    <a:latin typeface="Microsoft YaHei" panose="020B0503020204020204" pitchFamily="34" charset="-122"/>
                    <a:ea typeface="Microsoft YaHei" panose="020B0503020204020204" pitchFamily="34" charset="-122"/>
                  </a:rPr>
                  <a:t>3</a:t>
                </a:r>
              </a:p>
              <a:p>
                <a:pPr marR="0" algn="ctr" defTabSz="1600200" fontAlgn="auto">
                  <a:lnSpc>
                    <a:spcPct val="150000"/>
                  </a:lnSpc>
                  <a:spcBef>
                    <a:spcPct val="0"/>
                  </a:spcBef>
                  <a:spcAft>
                    <a:spcPts val="0"/>
                  </a:spcAft>
                  <a:buClrTx/>
                  <a:buSzTx/>
                  <a:tabLst/>
                  <a:defRPr/>
                </a:pPr>
                <a:r>
                  <a:rPr lang="zh-CN" altLang="en-US" sz="2000" b="1" dirty="0">
                    <a:solidFill>
                      <a:schemeClr val="dk1">
                        <a:hueOff val="0"/>
                        <a:satOff val="0"/>
                        <a:lumOff val="0"/>
                        <a:alphaOff val="0"/>
                      </a:schemeClr>
                    </a:solidFill>
                    <a:latin typeface="Microsoft YaHei" panose="020B0503020204020204" pitchFamily="34" charset="-122"/>
                    <a:ea typeface="Microsoft YaHei" panose="020B0503020204020204" pitchFamily="34" charset="-122"/>
                  </a:rPr>
                  <a:t>行为意向</a:t>
                </a:r>
              </a:p>
            </p:txBody>
          </p:sp>
          <p:sp>
            <p:nvSpPr>
              <p:cNvPr id="20" name="矩形 19">
                <a:extLst>
                  <a:ext uri="{FF2B5EF4-FFF2-40B4-BE49-F238E27FC236}">
                    <a16:creationId xmlns:a16="http://schemas.microsoft.com/office/drawing/2014/main" id="{8A1E3A5E-AF68-242C-CCFC-804BDF289FE2}"/>
                  </a:ext>
                </a:extLst>
              </p:cNvPr>
              <p:cNvSpPr/>
              <p:nvPr/>
            </p:nvSpPr>
            <p:spPr>
              <a:xfrm>
                <a:off x="830359" y="4877766"/>
                <a:ext cx="1864800" cy="28800"/>
              </a:xfrm>
              <a:prstGeom prst="rect">
                <a:avLst/>
              </a:prstGeom>
              <a:solidFill>
                <a:srgbClr val="48BFC5"/>
              </a:solidFill>
              <a:ln>
                <a:noFill/>
              </a:ln>
            </p:spPr>
            <p:style>
              <a:lnRef idx="2">
                <a:schemeClr val="accent1">
                  <a:shade val="50000"/>
                </a:schemeClr>
              </a:lnRef>
              <a:fillRef idx="1">
                <a:schemeClr val="accent1"/>
              </a:fillRef>
              <a:effectRef idx="0">
                <a:schemeClr val="accent1"/>
              </a:effectRef>
              <a:fontRef idx="minor">
                <a:schemeClr val="lt1"/>
              </a:fontRef>
            </p:style>
            <p:txBody>
              <a:bodyPr tIns="46800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chemeClr val="tx1"/>
                  </a:solidFill>
                  <a:effectLst/>
                  <a:uLnTx/>
                  <a:uFillTx/>
                  <a:latin typeface="Microsoft YaHei" panose="020B0503020204020204" pitchFamily="34" charset="-122"/>
                  <a:ea typeface="Microsoft YaHei" panose="020B0503020204020204" pitchFamily="34" charset="-122"/>
                </a:endParaRPr>
              </a:p>
            </p:txBody>
          </p:sp>
        </p:grpSp>
        <p:grpSp>
          <p:nvGrpSpPr>
            <p:cNvPr id="21" name="组合 20">
              <a:extLst>
                <a:ext uri="{FF2B5EF4-FFF2-40B4-BE49-F238E27FC236}">
                  <a16:creationId xmlns:a16="http://schemas.microsoft.com/office/drawing/2014/main" id="{4BE76E4D-9843-B9C5-6460-FB70AE36E5CA}"/>
                </a:ext>
              </a:extLst>
            </p:cNvPr>
            <p:cNvGrpSpPr/>
            <p:nvPr/>
          </p:nvGrpSpPr>
          <p:grpSpPr>
            <a:xfrm>
              <a:off x="7892096" y="3302000"/>
              <a:ext cx="2124856" cy="2135308"/>
              <a:chOff x="830359" y="4877766"/>
              <a:chExt cx="1864800" cy="508742"/>
            </a:xfrm>
          </p:grpSpPr>
          <p:sp>
            <p:nvSpPr>
              <p:cNvPr id="22" name="矩形 21">
                <a:extLst>
                  <a:ext uri="{FF2B5EF4-FFF2-40B4-BE49-F238E27FC236}">
                    <a16:creationId xmlns:a16="http://schemas.microsoft.com/office/drawing/2014/main" id="{EF8F8D69-9F97-F9C8-F620-3CF793BE88B2}"/>
                  </a:ext>
                </a:extLst>
              </p:cNvPr>
              <p:cNvSpPr/>
              <p:nvPr/>
            </p:nvSpPr>
            <p:spPr>
              <a:xfrm>
                <a:off x="830359" y="4906566"/>
                <a:ext cx="1863725" cy="479942"/>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800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阶段</a:t>
                </a:r>
                <a:r>
                  <a:rPr kumimoji="0" lang="en-US" altLang="zh-CN"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4</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行为</a:t>
                </a:r>
              </a:p>
            </p:txBody>
          </p:sp>
          <p:sp>
            <p:nvSpPr>
              <p:cNvPr id="23" name="矩形 22">
                <a:extLst>
                  <a:ext uri="{FF2B5EF4-FFF2-40B4-BE49-F238E27FC236}">
                    <a16:creationId xmlns:a16="http://schemas.microsoft.com/office/drawing/2014/main" id="{C9076ED8-0BD4-FE4C-04A7-5A74CA39B264}"/>
                  </a:ext>
                </a:extLst>
              </p:cNvPr>
              <p:cNvSpPr/>
              <p:nvPr/>
            </p:nvSpPr>
            <p:spPr>
              <a:xfrm>
                <a:off x="830359" y="4877766"/>
                <a:ext cx="1864800" cy="28800"/>
              </a:xfrm>
              <a:prstGeom prst="rect">
                <a:avLst/>
              </a:prstGeom>
              <a:solidFill>
                <a:srgbClr val="48BFC5"/>
              </a:solidFill>
              <a:ln>
                <a:noFill/>
              </a:ln>
            </p:spPr>
            <p:style>
              <a:lnRef idx="2">
                <a:schemeClr val="accent1">
                  <a:shade val="50000"/>
                </a:schemeClr>
              </a:lnRef>
              <a:fillRef idx="1">
                <a:schemeClr val="accent1"/>
              </a:fillRef>
              <a:effectRef idx="0">
                <a:schemeClr val="accent1"/>
              </a:effectRef>
              <a:fontRef idx="minor">
                <a:schemeClr val="lt1"/>
              </a:fontRef>
            </p:style>
            <p:txBody>
              <a:bodyPr tIns="46800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chemeClr val="tx1"/>
                  </a:solidFill>
                  <a:effectLst/>
                  <a:uLnTx/>
                  <a:uFillTx/>
                  <a:latin typeface="Microsoft YaHei" panose="020B0503020204020204" pitchFamily="34" charset="-122"/>
                  <a:ea typeface="Microsoft YaHei" panose="020B0503020204020204" pitchFamily="34" charset="-122"/>
                </a:endParaRPr>
              </a:p>
            </p:txBody>
          </p:sp>
        </p:grpSp>
        <p:grpSp>
          <p:nvGrpSpPr>
            <p:cNvPr id="4" name="组合 3">
              <a:extLst>
                <a:ext uri="{FF2B5EF4-FFF2-40B4-BE49-F238E27FC236}">
                  <a16:creationId xmlns:a16="http://schemas.microsoft.com/office/drawing/2014/main" id="{374BF5FC-F596-AE78-50C7-300EF72EDE82}"/>
                </a:ext>
              </a:extLst>
            </p:cNvPr>
            <p:cNvGrpSpPr/>
            <p:nvPr/>
          </p:nvGrpSpPr>
          <p:grpSpPr>
            <a:xfrm>
              <a:off x="10147334" y="3302000"/>
              <a:ext cx="2124856" cy="2135308"/>
              <a:chOff x="830359" y="4877766"/>
              <a:chExt cx="1864800" cy="508742"/>
            </a:xfrm>
          </p:grpSpPr>
          <p:sp>
            <p:nvSpPr>
              <p:cNvPr id="5" name="矩形 4">
                <a:extLst>
                  <a:ext uri="{FF2B5EF4-FFF2-40B4-BE49-F238E27FC236}">
                    <a16:creationId xmlns:a16="http://schemas.microsoft.com/office/drawing/2014/main" id="{824DF019-1F3A-6E46-18E4-965D3FED5BB4}"/>
                  </a:ext>
                </a:extLst>
              </p:cNvPr>
              <p:cNvSpPr/>
              <p:nvPr/>
            </p:nvSpPr>
            <p:spPr>
              <a:xfrm>
                <a:off x="830359" y="4906566"/>
                <a:ext cx="1863725" cy="479942"/>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800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阶段</a:t>
                </a:r>
                <a:r>
                  <a:rPr kumimoji="0" lang="en-US" altLang="zh-CN"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5</a:t>
                </a:r>
                <a:endParaRPr lang="en-US" altLang="zh-CN" sz="2000" b="1" dirty="0">
                  <a:solidFill>
                    <a:schemeClr val="tx1"/>
                  </a:solidFill>
                  <a:latin typeface="Microsoft YaHei" panose="020B0503020204020204" pitchFamily="34" charset="-122"/>
                  <a:ea typeface="Microsoft YaHei"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结果</a:t>
                </a:r>
              </a:p>
            </p:txBody>
          </p:sp>
          <p:sp>
            <p:nvSpPr>
              <p:cNvPr id="8" name="矩形 7">
                <a:extLst>
                  <a:ext uri="{FF2B5EF4-FFF2-40B4-BE49-F238E27FC236}">
                    <a16:creationId xmlns:a16="http://schemas.microsoft.com/office/drawing/2014/main" id="{CA89358B-6951-E8DB-DB01-28D2470C2931}"/>
                  </a:ext>
                </a:extLst>
              </p:cNvPr>
              <p:cNvSpPr/>
              <p:nvPr/>
            </p:nvSpPr>
            <p:spPr>
              <a:xfrm>
                <a:off x="830359" y="4877766"/>
                <a:ext cx="1864800" cy="28800"/>
              </a:xfrm>
              <a:prstGeom prst="rect">
                <a:avLst/>
              </a:prstGeom>
              <a:solidFill>
                <a:srgbClr val="48BFC5"/>
              </a:solidFill>
              <a:ln>
                <a:noFill/>
              </a:ln>
            </p:spPr>
            <p:style>
              <a:lnRef idx="2">
                <a:schemeClr val="accent1">
                  <a:shade val="50000"/>
                </a:schemeClr>
              </a:lnRef>
              <a:fillRef idx="1">
                <a:schemeClr val="accent1"/>
              </a:fillRef>
              <a:effectRef idx="0">
                <a:schemeClr val="accent1"/>
              </a:effectRef>
              <a:fontRef idx="minor">
                <a:schemeClr val="lt1"/>
              </a:fontRef>
            </p:style>
            <p:txBody>
              <a:bodyPr tIns="46800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chemeClr val="tx1"/>
                  </a:solidFill>
                  <a:effectLst/>
                  <a:uLnTx/>
                  <a:uFillTx/>
                  <a:latin typeface="Microsoft YaHei" panose="020B0503020204020204" pitchFamily="34" charset="-122"/>
                  <a:ea typeface="Microsoft YaHei" panose="020B0503020204020204" pitchFamily="34" charset="-122"/>
                </a:endParaRPr>
              </a:p>
            </p:txBody>
          </p:sp>
        </p:grpSp>
      </p:grpSp>
    </p:spTree>
    <p:extLst>
      <p:ext uri="{BB962C8B-B14F-4D97-AF65-F5344CB8AC3E}">
        <p14:creationId xmlns:p14="http://schemas.microsoft.com/office/powerpoint/2010/main" val="28620215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C77CC-7B70-E1CD-A849-0DC001EBB8FF}"/>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780937D-3AEC-7FA9-89C7-AEBFF2515BB0}"/>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3.3.2</a:t>
            </a:r>
            <a:r>
              <a:rPr lang="zh-CN" altLang="en-US" sz="3200" dirty="0">
                <a:solidFill>
                  <a:schemeClr val="tx1"/>
                </a:solidFill>
                <a:latin typeface="Microsoft YaHei" panose="020B0503020204020204" pitchFamily="34" charset="-122"/>
                <a:ea typeface="Microsoft YaHei" panose="020B0503020204020204" pitchFamily="34" charset="-122"/>
              </a:rPr>
              <a:t>创新创业团队冲突的管理</a:t>
            </a:r>
          </a:p>
        </p:txBody>
      </p:sp>
      <p:sp>
        <p:nvSpPr>
          <p:cNvPr id="124" name="文本框 123">
            <a:extLst>
              <a:ext uri="{FF2B5EF4-FFF2-40B4-BE49-F238E27FC236}">
                <a16:creationId xmlns:a16="http://schemas.microsoft.com/office/drawing/2014/main" id="{1EC41DCF-CB72-7EF4-BEFD-F28F7CBAF75F}"/>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冲突产生的原因和过程</a:t>
            </a:r>
          </a:p>
        </p:txBody>
      </p:sp>
      <p:sp>
        <p:nvSpPr>
          <p:cNvPr id="3" name="矩形 2">
            <a:extLst>
              <a:ext uri="{FF2B5EF4-FFF2-40B4-BE49-F238E27FC236}">
                <a16:creationId xmlns:a16="http://schemas.microsoft.com/office/drawing/2014/main" id="{77A8E780-A955-3BCB-AF68-FDE37064EAEC}"/>
              </a:ext>
            </a:extLst>
          </p:cNvPr>
          <p:cNvSpPr/>
          <p:nvPr/>
        </p:nvSpPr>
        <p:spPr>
          <a:xfrm>
            <a:off x="1126380" y="2063035"/>
            <a:ext cx="9939241" cy="615578"/>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lumMod val="75000"/>
                    <a:lumOff val="25000"/>
                  </a:prstClr>
                </a:solidFill>
                <a:effectLst/>
                <a:uLnTx/>
                <a:uFillTx/>
                <a:latin typeface="Microsoft YaHei" panose="020B0503020204020204" pitchFamily="34" charset="-122"/>
                <a:ea typeface="Microsoft YaHei" panose="020B0503020204020204" pitchFamily="34" charset="-122"/>
              </a:rPr>
              <a:t>3.</a:t>
            </a:r>
            <a:r>
              <a:rPr kumimoji="0" lang="zh-CN" altLang="en-US" sz="2000" b="1" i="0" u="none" strike="noStrike" kern="1200" cap="none" spc="0" normalizeH="0" baseline="0" noProof="0" dirty="0">
                <a:ln>
                  <a:noFill/>
                </a:ln>
                <a:solidFill>
                  <a:prstClr val="black">
                    <a:lumMod val="75000"/>
                    <a:lumOff val="25000"/>
                  </a:prstClr>
                </a:solidFill>
                <a:effectLst/>
                <a:uLnTx/>
                <a:uFillTx/>
                <a:latin typeface="Microsoft YaHei" panose="020B0503020204020204" pitchFamily="34" charset="-122"/>
                <a:ea typeface="Microsoft YaHei" panose="020B0503020204020204" pitchFamily="34" charset="-122"/>
              </a:rPr>
              <a:t>管理冲突的方式</a:t>
            </a:r>
          </a:p>
        </p:txBody>
      </p:sp>
      <p:grpSp>
        <p:nvGrpSpPr>
          <p:cNvPr id="9" name="组合 8">
            <a:extLst>
              <a:ext uri="{FF2B5EF4-FFF2-40B4-BE49-F238E27FC236}">
                <a16:creationId xmlns:a16="http://schemas.microsoft.com/office/drawing/2014/main" id="{CC6DCA1A-5440-AA9F-CBC6-1ABB609E3759}"/>
              </a:ext>
            </a:extLst>
          </p:cNvPr>
          <p:cNvGrpSpPr/>
          <p:nvPr/>
        </p:nvGrpSpPr>
        <p:grpSpPr>
          <a:xfrm>
            <a:off x="1126379" y="3314934"/>
            <a:ext cx="9939241" cy="2135308"/>
            <a:chOff x="1126379" y="3302000"/>
            <a:chExt cx="8890573" cy="2135308"/>
          </a:xfrm>
        </p:grpSpPr>
        <p:grpSp>
          <p:nvGrpSpPr>
            <p:cNvPr id="11" name="组合 10">
              <a:extLst>
                <a:ext uri="{FF2B5EF4-FFF2-40B4-BE49-F238E27FC236}">
                  <a16:creationId xmlns:a16="http://schemas.microsoft.com/office/drawing/2014/main" id="{C03FBFAB-AA4A-21E4-6559-032070D94639}"/>
                </a:ext>
              </a:extLst>
            </p:cNvPr>
            <p:cNvGrpSpPr/>
            <p:nvPr/>
          </p:nvGrpSpPr>
          <p:grpSpPr>
            <a:xfrm>
              <a:off x="1126379" y="3302000"/>
              <a:ext cx="2124856" cy="2135308"/>
              <a:chOff x="830359" y="4877766"/>
              <a:chExt cx="1864800" cy="508742"/>
            </a:xfrm>
          </p:grpSpPr>
          <p:sp>
            <p:nvSpPr>
              <p:cNvPr id="6" name="矩形 5">
                <a:extLst>
                  <a:ext uri="{FF2B5EF4-FFF2-40B4-BE49-F238E27FC236}">
                    <a16:creationId xmlns:a16="http://schemas.microsoft.com/office/drawing/2014/main" id="{DE6E5B45-8545-B83E-79E5-42A9F82E5AD9}"/>
                  </a:ext>
                </a:extLst>
              </p:cNvPr>
              <p:cNvSpPr/>
              <p:nvPr/>
            </p:nvSpPr>
            <p:spPr>
              <a:xfrm>
                <a:off x="830359" y="4906566"/>
                <a:ext cx="1863725" cy="479942"/>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a:t>
                </a:r>
                <a:r>
                  <a:rPr kumimoji="0" lang="en-US" altLang="zh-CN"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1</a:t>
                </a: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a:t>
                </a:r>
                <a:endParaRPr kumimoji="0" lang="en-US" altLang="zh-CN"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明确成员角色</a:t>
                </a:r>
              </a:p>
            </p:txBody>
          </p:sp>
          <p:sp>
            <p:nvSpPr>
              <p:cNvPr id="7" name="矩形 6">
                <a:extLst>
                  <a:ext uri="{FF2B5EF4-FFF2-40B4-BE49-F238E27FC236}">
                    <a16:creationId xmlns:a16="http://schemas.microsoft.com/office/drawing/2014/main" id="{19CDFCC9-D899-0A80-2270-87470BD00BBB}"/>
                  </a:ext>
                </a:extLst>
              </p:cNvPr>
              <p:cNvSpPr/>
              <p:nvPr/>
            </p:nvSpPr>
            <p:spPr>
              <a:xfrm>
                <a:off x="830359" y="4877766"/>
                <a:ext cx="1864800" cy="28800"/>
              </a:xfrm>
              <a:prstGeom prst="rect">
                <a:avLst/>
              </a:prstGeom>
              <a:solidFill>
                <a:srgbClr val="48B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chemeClr val="tx1"/>
                  </a:solidFill>
                  <a:effectLst/>
                  <a:uLnTx/>
                  <a:uFillTx/>
                  <a:latin typeface="Microsoft YaHei" panose="020B0503020204020204" pitchFamily="34" charset="-122"/>
                  <a:ea typeface="Microsoft YaHei" panose="020B0503020204020204" pitchFamily="34" charset="-122"/>
                </a:endParaRPr>
              </a:p>
            </p:txBody>
          </p:sp>
        </p:grpSp>
        <p:grpSp>
          <p:nvGrpSpPr>
            <p:cNvPr id="13" name="组合 12">
              <a:extLst>
                <a:ext uri="{FF2B5EF4-FFF2-40B4-BE49-F238E27FC236}">
                  <a16:creationId xmlns:a16="http://schemas.microsoft.com/office/drawing/2014/main" id="{01263C20-3B76-84EA-1035-3DE7C067D8C2}"/>
                </a:ext>
              </a:extLst>
            </p:cNvPr>
            <p:cNvGrpSpPr/>
            <p:nvPr/>
          </p:nvGrpSpPr>
          <p:grpSpPr>
            <a:xfrm>
              <a:off x="3381618" y="3302000"/>
              <a:ext cx="2124856" cy="2135308"/>
              <a:chOff x="830359" y="4877766"/>
              <a:chExt cx="1864800" cy="508742"/>
            </a:xfrm>
          </p:grpSpPr>
          <p:sp>
            <p:nvSpPr>
              <p:cNvPr id="15" name="矩形 14">
                <a:extLst>
                  <a:ext uri="{FF2B5EF4-FFF2-40B4-BE49-F238E27FC236}">
                    <a16:creationId xmlns:a16="http://schemas.microsoft.com/office/drawing/2014/main" id="{6FEE5473-C506-BC11-B4CC-95B44EEB5EF8}"/>
                  </a:ext>
                </a:extLst>
              </p:cNvPr>
              <p:cNvSpPr/>
              <p:nvPr/>
            </p:nvSpPr>
            <p:spPr>
              <a:xfrm>
                <a:off x="830359" y="4906566"/>
                <a:ext cx="1863725" cy="479942"/>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a:t>
                </a:r>
                <a:r>
                  <a:rPr kumimoji="0" lang="en-US" altLang="zh-CN"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2</a:t>
                </a: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a:t>
                </a:r>
                <a:endParaRPr kumimoji="0" lang="en-US" altLang="zh-CN"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明确界定团队成员职责</a:t>
                </a:r>
              </a:p>
            </p:txBody>
          </p:sp>
          <p:sp>
            <p:nvSpPr>
              <p:cNvPr id="17" name="矩形 16">
                <a:extLst>
                  <a:ext uri="{FF2B5EF4-FFF2-40B4-BE49-F238E27FC236}">
                    <a16:creationId xmlns:a16="http://schemas.microsoft.com/office/drawing/2014/main" id="{2AB50108-A312-D322-B86C-898FF4152FCD}"/>
                  </a:ext>
                </a:extLst>
              </p:cNvPr>
              <p:cNvSpPr/>
              <p:nvPr/>
            </p:nvSpPr>
            <p:spPr>
              <a:xfrm>
                <a:off x="830359" y="4877766"/>
                <a:ext cx="1864800" cy="28800"/>
              </a:xfrm>
              <a:prstGeom prst="rect">
                <a:avLst/>
              </a:prstGeom>
              <a:solidFill>
                <a:srgbClr val="48B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chemeClr val="tx1"/>
                  </a:solidFill>
                  <a:effectLst/>
                  <a:uLnTx/>
                  <a:uFillTx/>
                  <a:latin typeface="Microsoft YaHei" panose="020B0503020204020204" pitchFamily="34" charset="-122"/>
                  <a:ea typeface="Microsoft YaHei" panose="020B0503020204020204" pitchFamily="34" charset="-122"/>
                </a:endParaRPr>
              </a:p>
            </p:txBody>
          </p:sp>
        </p:grpSp>
        <p:grpSp>
          <p:nvGrpSpPr>
            <p:cNvPr id="18" name="组合 17">
              <a:extLst>
                <a:ext uri="{FF2B5EF4-FFF2-40B4-BE49-F238E27FC236}">
                  <a16:creationId xmlns:a16="http://schemas.microsoft.com/office/drawing/2014/main" id="{EC467578-F6E9-8601-5FCC-18AE02D495A6}"/>
                </a:ext>
              </a:extLst>
            </p:cNvPr>
            <p:cNvGrpSpPr/>
            <p:nvPr/>
          </p:nvGrpSpPr>
          <p:grpSpPr>
            <a:xfrm>
              <a:off x="5636857" y="3302000"/>
              <a:ext cx="2124856" cy="2135308"/>
              <a:chOff x="830359" y="4877766"/>
              <a:chExt cx="1864800" cy="508742"/>
            </a:xfrm>
          </p:grpSpPr>
          <p:sp>
            <p:nvSpPr>
              <p:cNvPr id="19" name="矩形 18">
                <a:extLst>
                  <a:ext uri="{FF2B5EF4-FFF2-40B4-BE49-F238E27FC236}">
                    <a16:creationId xmlns:a16="http://schemas.microsoft.com/office/drawing/2014/main" id="{646D98EE-C0A8-BD5C-ACB7-7FECEF24AB64}"/>
                  </a:ext>
                </a:extLst>
              </p:cNvPr>
              <p:cNvSpPr/>
              <p:nvPr/>
            </p:nvSpPr>
            <p:spPr>
              <a:xfrm>
                <a:off x="830359" y="4906566"/>
                <a:ext cx="1863725" cy="479942"/>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R="0" algn="ctr" defTabSz="1600200" fontAlgn="auto">
                  <a:lnSpc>
                    <a:spcPct val="150000"/>
                  </a:lnSpc>
                  <a:spcBef>
                    <a:spcPct val="0"/>
                  </a:spcBef>
                  <a:spcAft>
                    <a:spcPts val="0"/>
                  </a:spcAft>
                  <a:buClrTx/>
                  <a:buSzTx/>
                  <a:tabLst/>
                  <a:defRPr/>
                </a:pPr>
                <a:r>
                  <a:rPr lang="zh-CN" altLang="en-US" sz="2000" b="1" dirty="0">
                    <a:solidFill>
                      <a:schemeClr val="dk1">
                        <a:hueOff val="0"/>
                        <a:satOff val="0"/>
                        <a:lumOff val="0"/>
                        <a:alphaOff val="0"/>
                      </a:schemeClr>
                    </a:solidFill>
                    <a:latin typeface="Microsoft YaHei" panose="020B0503020204020204" pitchFamily="34" charset="-122"/>
                    <a:ea typeface="Microsoft YaHei" panose="020B0503020204020204" pitchFamily="34" charset="-122"/>
                  </a:rPr>
                  <a:t>（</a:t>
                </a:r>
                <a:r>
                  <a:rPr lang="en-US" altLang="zh-CN" sz="2000" b="1" dirty="0">
                    <a:solidFill>
                      <a:schemeClr val="dk1">
                        <a:hueOff val="0"/>
                        <a:satOff val="0"/>
                        <a:lumOff val="0"/>
                        <a:alphaOff val="0"/>
                      </a:schemeClr>
                    </a:solidFill>
                    <a:latin typeface="Microsoft YaHei" panose="020B0503020204020204" pitchFamily="34" charset="-122"/>
                    <a:ea typeface="Microsoft YaHei" panose="020B0503020204020204" pitchFamily="34" charset="-122"/>
                  </a:rPr>
                  <a:t>3</a:t>
                </a:r>
                <a:r>
                  <a:rPr lang="zh-CN" altLang="en-US" sz="2000" b="1" dirty="0">
                    <a:solidFill>
                      <a:schemeClr val="dk1">
                        <a:hueOff val="0"/>
                        <a:satOff val="0"/>
                        <a:lumOff val="0"/>
                        <a:alphaOff val="0"/>
                      </a:schemeClr>
                    </a:solidFill>
                    <a:latin typeface="Microsoft YaHei" panose="020B0503020204020204" pitchFamily="34" charset="-122"/>
                    <a:ea typeface="Microsoft YaHei" panose="020B0503020204020204" pitchFamily="34" charset="-122"/>
                  </a:rPr>
                  <a:t>）</a:t>
                </a:r>
                <a:endParaRPr lang="en-US" altLang="zh-CN" sz="2000" b="1" dirty="0">
                  <a:solidFill>
                    <a:schemeClr val="dk1">
                      <a:hueOff val="0"/>
                      <a:satOff val="0"/>
                      <a:lumOff val="0"/>
                      <a:alphaOff val="0"/>
                    </a:schemeClr>
                  </a:solidFill>
                  <a:latin typeface="Microsoft YaHei" panose="020B0503020204020204" pitchFamily="34" charset="-122"/>
                  <a:ea typeface="Microsoft YaHei" panose="020B0503020204020204" pitchFamily="34" charset="-122"/>
                </a:endParaRPr>
              </a:p>
              <a:p>
                <a:pPr marR="0" algn="ctr" defTabSz="1600200" fontAlgn="auto">
                  <a:lnSpc>
                    <a:spcPct val="150000"/>
                  </a:lnSpc>
                  <a:spcBef>
                    <a:spcPct val="0"/>
                  </a:spcBef>
                  <a:spcAft>
                    <a:spcPts val="0"/>
                  </a:spcAft>
                  <a:buClrTx/>
                  <a:buSzTx/>
                  <a:tabLst/>
                  <a:defRPr/>
                </a:pPr>
                <a:r>
                  <a:rPr lang="zh-CN" altLang="en-US" sz="2000" b="1" dirty="0">
                    <a:solidFill>
                      <a:schemeClr val="dk1">
                        <a:hueOff val="0"/>
                        <a:satOff val="0"/>
                        <a:lumOff val="0"/>
                        <a:alphaOff val="0"/>
                      </a:schemeClr>
                    </a:solidFill>
                    <a:latin typeface="Microsoft YaHei" panose="020B0503020204020204" pitchFamily="34" charset="-122"/>
                    <a:ea typeface="Microsoft YaHei" panose="020B0503020204020204" pitchFamily="34" charset="-122"/>
                  </a:rPr>
                  <a:t>团队的核心领导者要有领导力</a:t>
                </a:r>
              </a:p>
            </p:txBody>
          </p:sp>
          <p:sp>
            <p:nvSpPr>
              <p:cNvPr id="20" name="矩形 19">
                <a:extLst>
                  <a:ext uri="{FF2B5EF4-FFF2-40B4-BE49-F238E27FC236}">
                    <a16:creationId xmlns:a16="http://schemas.microsoft.com/office/drawing/2014/main" id="{9E9AE189-C153-5042-BA88-0227CFAA0431}"/>
                  </a:ext>
                </a:extLst>
              </p:cNvPr>
              <p:cNvSpPr/>
              <p:nvPr/>
            </p:nvSpPr>
            <p:spPr>
              <a:xfrm>
                <a:off x="830359" y="4877766"/>
                <a:ext cx="1864800" cy="28800"/>
              </a:xfrm>
              <a:prstGeom prst="rect">
                <a:avLst/>
              </a:prstGeom>
              <a:solidFill>
                <a:srgbClr val="48B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chemeClr val="tx1"/>
                  </a:solidFill>
                  <a:effectLst/>
                  <a:uLnTx/>
                  <a:uFillTx/>
                  <a:latin typeface="Microsoft YaHei" panose="020B0503020204020204" pitchFamily="34" charset="-122"/>
                  <a:ea typeface="Microsoft YaHei" panose="020B0503020204020204" pitchFamily="34" charset="-122"/>
                </a:endParaRPr>
              </a:p>
            </p:txBody>
          </p:sp>
        </p:grpSp>
        <p:grpSp>
          <p:nvGrpSpPr>
            <p:cNvPr id="21" name="组合 20">
              <a:extLst>
                <a:ext uri="{FF2B5EF4-FFF2-40B4-BE49-F238E27FC236}">
                  <a16:creationId xmlns:a16="http://schemas.microsoft.com/office/drawing/2014/main" id="{EAA5E50C-9357-2243-2B0C-7387688BF160}"/>
                </a:ext>
              </a:extLst>
            </p:cNvPr>
            <p:cNvGrpSpPr/>
            <p:nvPr/>
          </p:nvGrpSpPr>
          <p:grpSpPr>
            <a:xfrm>
              <a:off x="7892096" y="3302000"/>
              <a:ext cx="2124856" cy="2135308"/>
              <a:chOff x="830359" y="4877766"/>
              <a:chExt cx="1864800" cy="508742"/>
            </a:xfrm>
          </p:grpSpPr>
          <p:sp>
            <p:nvSpPr>
              <p:cNvPr id="22" name="矩形 21">
                <a:extLst>
                  <a:ext uri="{FF2B5EF4-FFF2-40B4-BE49-F238E27FC236}">
                    <a16:creationId xmlns:a16="http://schemas.microsoft.com/office/drawing/2014/main" id="{1BCC2041-2EEC-4B11-A7B5-835A15A94546}"/>
                  </a:ext>
                </a:extLst>
              </p:cNvPr>
              <p:cNvSpPr/>
              <p:nvPr/>
            </p:nvSpPr>
            <p:spPr>
              <a:xfrm>
                <a:off x="830359" y="4906566"/>
                <a:ext cx="1863725" cy="479942"/>
              </a:xfrm>
              <a:prstGeom prst="rect">
                <a:avLst/>
              </a:prstGeom>
              <a:solidFill>
                <a:schemeClr val="bg1"/>
              </a:solidFill>
              <a:ln>
                <a:noFill/>
              </a:ln>
              <a:effectLst>
                <a:outerShdw blurRad="63500" dist="38100" dir="5400000" sx="99000" sy="99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a:t>
                </a:r>
                <a:r>
                  <a:rPr kumimoji="0" lang="en-US" altLang="zh-CN"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4</a:t>
                </a: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a:t>
                </a:r>
                <a:endParaRPr kumimoji="0" lang="en-US" altLang="zh-CN"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rPr>
                  <a:t>重视团队的内部沟通</a:t>
                </a:r>
              </a:p>
            </p:txBody>
          </p:sp>
          <p:sp>
            <p:nvSpPr>
              <p:cNvPr id="23" name="矩形 22">
                <a:extLst>
                  <a:ext uri="{FF2B5EF4-FFF2-40B4-BE49-F238E27FC236}">
                    <a16:creationId xmlns:a16="http://schemas.microsoft.com/office/drawing/2014/main" id="{5F60D9D6-C10E-6321-2CB2-581FDAE4A521}"/>
                  </a:ext>
                </a:extLst>
              </p:cNvPr>
              <p:cNvSpPr/>
              <p:nvPr/>
            </p:nvSpPr>
            <p:spPr>
              <a:xfrm>
                <a:off x="830359" y="4877766"/>
                <a:ext cx="1864800" cy="28800"/>
              </a:xfrm>
              <a:prstGeom prst="rect">
                <a:avLst/>
              </a:prstGeom>
              <a:solidFill>
                <a:srgbClr val="48B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chemeClr val="tx1"/>
                  </a:solidFill>
                  <a:effectLst/>
                  <a:uLnTx/>
                  <a:uFillTx/>
                  <a:latin typeface="Microsoft YaHei" panose="020B0503020204020204" pitchFamily="34" charset="-122"/>
                  <a:ea typeface="Microsoft YaHei" panose="020B0503020204020204" pitchFamily="34" charset="-122"/>
                </a:endParaRPr>
              </a:p>
            </p:txBody>
          </p:sp>
        </p:grpSp>
      </p:grpSp>
    </p:spTree>
    <p:extLst>
      <p:ext uri="{BB962C8B-B14F-4D97-AF65-F5344CB8AC3E}">
        <p14:creationId xmlns:p14="http://schemas.microsoft.com/office/powerpoint/2010/main" val="34317166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871FB-0F62-C52E-38F4-B9607469248C}"/>
            </a:ext>
          </a:extLst>
        </p:cNvPr>
        <p:cNvGrpSpPr/>
        <p:nvPr/>
      </p:nvGrpSpPr>
      <p:grpSpPr>
        <a:xfrm>
          <a:off x="0" y="0"/>
          <a:ext cx="0" cy="0"/>
          <a:chOff x="0" y="0"/>
          <a:chExt cx="0" cy="0"/>
        </a:xfrm>
      </p:grpSpPr>
      <p:sp>
        <p:nvSpPr>
          <p:cNvPr id="3" name="object 4">
            <a:extLst>
              <a:ext uri="{FF2B5EF4-FFF2-40B4-BE49-F238E27FC236}">
                <a16:creationId xmlns:a16="http://schemas.microsoft.com/office/drawing/2014/main" id="{2CC240BA-8EEC-E452-675B-18443E5F7832}"/>
              </a:ext>
            </a:extLst>
          </p:cNvPr>
          <p:cNvSpPr/>
          <p:nvPr/>
        </p:nvSpPr>
        <p:spPr>
          <a:xfrm>
            <a:off x="345281" y="1663442"/>
            <a:ext cx="11501438" cy="4719955"/>
          </a:xfrm>
          <a:prstGeom prst="roundRect">
            <a:avLst>
              <a:gd name="adj" fmla="val 5791"/>
            </a:avLst>
          </a:prstGeom>
          <a:solidFill>
            <a:schemeClr val="bg1"/>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2" name="标题 1">
            <a:extLst>
              <a:ext uri="{FF2B5EF4-FFF2-40B4-BE49-F238E27FC236}">
                <a16:creationId xmlns:a16="http://schemas.microsoft.com/office/drawing/2014/main" id="{8096BC2E-0733-1970-0C5E-88867A0DCC8D}"/>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知识拓展</a:t>
            </a:r>
          </a:p>
        </p:txBody>
      </p:sp>
      <p:sp>
        <p:nvSpPr>
          <p:cNvPr id="4" name="文本框 3">
            <a:extLst>
              <a:ext uri="{FF2B5EF4-FFF2-40B4-BE49-F238E27FC236}">
                <a16:creationId xmlns:a16="http://schemas.microsoft.com/office/drawing/2014/main" id="{14FAB327-51CA-39C4-DAD3-7A16A8BC97B8}"/>
              </a:ext>
            </a:extLst>
          </p:cNvPr>
          <p:cNvSpPr txBox="1"/>
          <p:nvPr/>
        </p:nvSpPr>
        <p:spPr>
          <a:xfrm>
            <a:off x="1173263" y="1140222"/>
            <a:ext cx="5903109" cy="523220"/>
          </a:xfrm>
          <a:prstGeom prst="rect">
            <a:avLst/>
          </a:prstGeom>
          <a:noFill/>
          <a:ln w="9525">
            <a:noFill/>
          </a:ln>
        </p:spPr>
        <p:txBody>
          <a:bodyPr wrap="square">
            <a:spAutoFit/>
          </a:bodyPr>
          <a:lstStyle/>
          <a:p>
            <a:pPr indent="0"/>
            <a:r>
              <a:rPr kumimoji="1" lang="zh-CN" altLang="en-US" sz="2800" b="1" dirty="0">
                <a:solidFill>
                  <a:schemeClr val="accent3"/>
                </a:solidFill>
                <a:latin typeface="Microsoft YaHei" panose="020B0503020204020204" pitchFamily="34" charset="-122"/>
                <a:ea typeface="Microsoft YaHei" panose="020B0503020204020204" pitchFamily="34" charset="-122"/>
              </a:rPr>
              <a:t>团队如何进行有效沟通</a:t>
            </a:r>
          </a:p>
        </p:txBody>
      </p:sp>
      <p:sp>
        <p:nvSpPr>
          <p:cNvPr id="6" name="object 11">
            <a:extLst>
              <a:ext uri="{FF2B5EF4-FFF2-40B4-BE49-F238E27FC236}">
                <a16:creationId xmlns:a16="http://schemas.microsoft.com/office/drawing/2014/main" id="{CE7B36C9-D959-31DB-1160-A57C59699ACF}"/>
              </a:ext>
            </a:extLst>
          </p:cNvPr>
          <p:cNvSpPr txBox="1"/>
          <p:nvPr/>
        </p:nvSpPr>
        <p:spPr>
          <a:xfrm>
            <a:off x="699643" y="1846182"/>
            <a:ext cx="10819257" cy="3801947"/>
          </a:xfrm>
          <a:prstGeom prst="rect">
            <a:avLst/>
          </a:prstGeom>
        </p:spPr>
        <p:txBody>
          <a:bodyPr vert="horz" wrap="square" lIns="0" tIns="9089" rIns="0" bIns="0" rtlCol="0">
            <a:spAutoFit/>
          </a:bodyPr>
          <a:lstStyle/>
          <a:p>
            <a:pPr marR="5908" indent="457200">
              <a:lnSpc>
                <a:spcPct val="150000"/>
              </a:lnSpc>
              <a:spcBef>
                <a:spcPts val="372"/>
              </a:spcBef>
            </a:pPr>
            <a:r>
              <a:rPr lang="zh-CN" altLang="en-US" sz="2000" dirty="0">
                <a:latin typeface="Microsoft YaHei" panose="020B0503020204020204" pitchFamily="34" charset="-122"/>
                <a:ea typeface="Microsoft YaHei" panose="020B0503020204020204" pitchFamily="34" charset="-122"/>
              </a:rPr>
              <a:t>成功团队的成员必须具备较好的沟通能力，以便有效地解决冲突。团队有效沟通的方法如下。</a:t>
            </a:r>
          </a:p>
          <a:p>
            <a:pPr marR="5908" indent="457200">
              <a:lnSpc>
                <a:spcPct val="150000"/>
              </a:lnSpc>
              <a:spcBef>
                <a:spcPts val="372"/>
              </a:spcBef>
            </a:pPr>
            <a:r>
              <a:rPr lang="en-US" altLang="zh-CN" sz="2000" b="1" dirty="0">
                <a:latin typeface="Microsoft YaHei" panose="020B0503020204020204" pitchFamily="34" charset="-122"/>
                <a:ea typeface="Microsoft YaHei" panose="020B0503020204020204" pitchFamily="34" charset="-122"/>
              </a:rPr>
              <a:t>1.</a:t>
            </a:r>
            <a:r>
              <a:rPr lang="zh-CN" altLang="en-US" sz="2000" b="1" dirty="0">
                <a:latin typeface="Microsoft YaHei" panose="020B0503020204020204" pitchFamily="34" charset="-122"/>
                <a:ea typeface="Microsoft YaHei" panose="020B0503020204020204" pitchFamily="34" charset="-122"/>
              </a:rPr>
              <a:t>做好沟通前的准备工作，明确沟通内容。</a:t>
            </a:r>
            <a:r>
              <a:rPr lang="zh-CN" altLang="en-US" sz="2000" dirty="0">
                <a:latin typeface="Microsoft YaHei" panose="020B0503020204020204" pitchFamily="34" charset="-122"/>
                <a:ea typeface="Microsoft YaHei" panose="020B0503020204020204" pitchFamily="34" charset="-122"/>
              </a:rPr>
              <a:t>缺乏沟通前的准备工作，势必导致沟通过程中出现“东扯葫芦西扯瓢”的局面，这样既浪费双方的工作时间，又不利于问题的解决。</a:t>
            </a:r>
            <a:endParaRPr lang="en-US" altLang="zh-CN" sz="2000" dirty="0">
              <a:latin typeface="Microsoft YaHei" panose="020B0503020204020204" pitchFamily="34" charset="-122"/>
              <a:ea typeface="Microsoft YaHei" panose="020B0503020204020204" pitchFamily="34" charset="-122"/>
            </a:endParaRPr>
          </a:p>
          <a:p>
            <a:pPr marR="5908" indent="457200">
              <a:lnSpc>
                <a:spcPct val="150000"/>
              </a:lnSpc>
              <a:spcBef>
                <a:spcPts val="372"/>
              </a:spcBef>
            </a:pPr>
            <a:r>
              <a:rPr lang="en-US" altLang="zh-CN" sz="2000" b="1" dirty="0">
                <a:latin typeface="Microsoft YaHei" panose="020B0503020204020204" pitchFamily="34" charset="-122"/>
                <a:ea typeface="Microsoft YaHei" panose="020B0503020204020204" pitchFamily="34" charset="-122"/>
              </a:rPr>
              <a:t>2.</a:t>
            </a:r>
            <a:r>
              <a:rPr lang="zh-CN" altLang="en-US" sz="2000" b="1" dirty="0">
                <a:latin typeface="Microsoft YaHei" panose="020B0503020204020204" pitchFamily="34" charset="-122"/>
                <a:ea typeface="Microsoft YaHei" panose="020B0503020204020204" pitchFamily="34" charset="-122"/>
              </a:rPr>
              <a:t>重视从系统思想出发，从全局考虑问题。</a:t>
            </a:r>
            <a:r>
              <a:rPr lang="zh-CN" altLang="en-US" sz="2000" dirty="0">
                <a:latin typeface="Microsoft YaHei" panose="020B0503020204020204" pitchFamily="34" charset="-122"/>
                <a:ea typeface="Microsoft YaHei" panose="020B0503020204020204" pitchFamily="34" charset="-122"/>
              </a:rPr>
              <a:t>把各部分看作一个有机的整体，以便更好地处理各部分之间的关系。尽管各成员在思维、观点等领域存在差异，但各成员仍然应该努力促进沟通交流，以便更好地实现团队的目标，实现共同的发展目标。</a:t>
            </a:r>
            <a:endParaRPr lang="en-US" altLang="zh-CN" sz="2000" dirty="0">
              <a:latin typeface="Microsoft YaHei" panose="020B0503020204020204" pitchFamily="34" charset="-122"/>
              <a:ea typeface="Microsoft YaHei" panose="020B0503020204020204" pitchFamily="34" charset="-122"/>
            </a:endParaRPr>
          </a:p>
          <a:p>
            <a:pPr marR="5908" indent="457200">
              <a:lnSpc>
                <a:spcPct val="150000"/>
              </a:lnSpc>
              <a:spcBef>
                <a:spcPts val="372"/>
              </a:spcBef>
            </a:pPr>
            <a:r>
              <a:rPr lang="en-US" altLang="zh-CN" sz="2000" b="1" dirty="0">
                <a:latin typeface="Microsoft YaHei" panose="020B0503020204020204" pitchFamily="34" charset="-122"/>
                <a:ea typeface="Microsoft YaHei" panose="020B0503020204020204" pitchFamily="34" charset="-122"/>
              </a:rPr>
              <a:t>3.</a:t>
            </a:r>
            <a:r>
              <a:rPr lang="zh-CN" altLang="en-US" sz="2000" b="1" dirty="0">
                <a:latin typeface="Microsoft YaHei" panose="020B0503020204020204" pitchFamily="34" charset="-122"/>
                <a:ea typeface="Microsoft YaHei" panose="020B0503020204020204" pitchFamily="34" charset="-122"/>
              </a:rPr>
              <a:t>学会积极倾听，做忠实的听众。</a:t>
            </a:r>
            <a:r>
              <a:rPr lang="zh-CN" altLang="en-US" sz="2000" dirty="0">
                <a:latin typeface="Microsoft YaHei" panose="020B0503020204020204" pitchFamily="34" charset="-122"/>
                <a:ea typeface="Microsoft YaHei" panose="020B0503020204020204" pitchFamily="34" charset="-122"/>
              </a:rPr>
              <a:t>为了使信息及时、有效地在双方之间传递，团队成员必须学会倾听，在对方有意与你进行沟通时，可以采用非语言沟通的方式。</a:t>
            </a:r>
          </a:p>
        </p:txBody>
      </p:sp>
      <p:grpSp>
        <p:nvGrpSpPr>
          <p:cNvPr id="14" name="组合 13">
            <a:extLst>
              <a:ext uri="{FF2B5EF4-FFF2-40B4-BE49-F238E27FC236}">
                <a16:creationId xmlns:a16="http://schemas.microsoft.com/office/drawing/2014/main" id="{B5C3C0B6-0224-F57C-09FF-C491409AEFAE}"/>
              </a:ext>
            </a:extLst>
          </p:cNvPr>
          <p:cNvGrpSpPr/>
          <p:nvPr/>
        </p:nvGrpSpPr>
        <p:grpSpPr>
          <a:xfrm>
            <a:off x="587751" y="1109076"/>
            <a:ext cx="585512" cy="585512"/>
            <a:chOff x="803986" y="1663442"/>
            <a:chExt cx="585512" cy="585512"/>
          </a:xfrm>
        </p:grpSpPr>
        <p:sp>
          <p:nvSpPr>
            <p:cNvPr id="9" name="object 14">
              <a:extLst>
                <a:ext uri="{FF2B5EF4-FFF2-40B4-BE49-F238E27FC236}">
                  <a16:creationId xmlns:a16="http://schemas.microsoft.com/office/drawing/2014/main" id="{86AE755A-9A5B-0F6F-3F1B-ED151B9CA23A}"/>
                </a:ext>
              </a:extLst>
            </p:cNvPr>
            <p:cNvSpPr/>
            <p:nvPr/>
          </p:nvSpPr>
          <p:spPr>
            <a:xfrm>
              <a:off x="803986" y="1663442"/>
              <a:ext cx="585512" cy="585512"/>
            </a:xfrm>
            <a:custGeom>
              <a:avLst/>
              <a:gdLst/>
              <a:ahLst/>
              <a:cxnLst/>
              <a:rect l="l" t="t" r="r" b="b"/>
              <a:pathLst>
                <a:path w="360044" h="360044">
                  <a:moveTo>
                    <a:pt x="179997" y="0"/>
                  </a:moveTo>
                  <a:lnTo>
                    <a:pt x="132144" y="6430"/>
                  </a:lnTo>
                  <a:lnTo>
                    <a:pt x="89146" y="24576"/>
                  </a:lnTo>
                  <a:lnTo>
                    <a:pt x="52717" y="52722"/>
                  </a:lnTo>
                  <a:lnTo>
                    <a:pt x="24573" y="89152"/>
                  </a:lnTo>
                  <a:lnTo>
                    <a:pt x="6429" y="132149"/>
                  </a:lnTo>
                  <a:lnTo>
                    <a:pt x="0" y="179997"/>
                  </a:lnTo>
                  <a:lnTo>
                    <a:pt x="6429" y="227850"/>
                  </a:lnTo>
                  <a:lnTo>
                    <a:pt x="24573" y="270851"/>
                  </a:lnTo>
                  <a:lnTo>
                    <a:pt x="52717" y="307282"/>
                  </a:lnTo>
                  <a:lnTo>
                    <a:pt x="89146" y="335430"/>
                  </a:lnTo>
                  <a:lnTo>
                    <a:pt x="132144" y="353576"/>
                  </a:lnTo>
                  <a:lnTo>
                    <a:pt x="179997" y="360006"/>
                  </a:lnTo>
                  <a:lnTo>
                    <a:pt x="227849" y="353576"/>
                  </a:lnTo>
                  <a:lnTo>
                    <a:pt x="270847" y="335430"/>
                  </a:lnTo>
                  <a:lnTo>
                    <a:pt x="307276" y="307282"/>
                  </a:lnTo>
                  <a:lnTo>
                    <a:pt x="335420" y="270851"/>
                  </a:lnTo>
                  <a:lnTo>
                    <a:pt x="353564" y="227850"/>
                  </a:lnTo>
                  <a:lnTo>
                    <a:pt x="359994" y="179997"/>
                  </a:lnTo>
                  <a:lnTo>
                    <a:pt x="353564" y="132149"/>
                  </a:lnTo>
                  <a:lnTo>
                    <a:pt x="335420" y="89152"/>
                  </a:lnTo>
                  <a:lnTo>
                    <a:pt x="307276" y="52722"/>
                  </a:lnTo>
                  <a:lnTo>
                    <a:pt x="270847" y="24576"/>
                  </a:lnTo>
                  <a:lnTo>
                    <a:pt x="227849" y="6430"/>
                  </a:lnTo>
                  <a:lnTo>
                    <a:pt x="179997" y="0"/>
                  </a:lnTo>
                  <a:close/>
                </a:path>
              </a:pathLst>
            </a:custGeom>
            <a:solidFill>
              <a:srgbClr val="FFFFFF"/>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10" name="object 15">
              <a:extLst>
                <a:ext uri="{FF2B5EF4-FFF2-40B4-BE49-F238E27FC236}">
                  <a16:creationId xmlns:a16="http://schemas.microsoft.com/office/drawing/2014/main" id="{E9826CDD-F8FF-4CC2-40B8-B531FFBEF6A9}"/>
                </a:ext>
              </a:extLst>
            </p:cNvPr>
            <p:cNvSpPr/>
            <p:nvPr/>
          </p:nvSpPr>
          <p:spPr>
            <a:xfrm>
              <a:off x="803986" y="1663442"/>
              <a:ext cx="585512" cy="585512"/>
            </a:xfrm>
            <a:custGeom>
              <a:avLst/>
              <a:gdLst/>
              <a:ahLst/>
              <a:cxnLst/>
              <a:rect l="l" t="t" r="r" b="b"/>
              <a:pathLst>
                <a:path w="360044" h="360044">
                  <a:moveTo>
                    <a:pt x="179997" y="0"/>
                  </a:moveTo>
                  <a:lnTo>
                    <a:pt x="132144" y="6430"/>
                  </a:lnTo>
                  <a:lnTo>
                    <a:pt x="89146" y="24576"/>
                  </a:lnTo>
                  <a:lnTo>
                    <a:pt x="52717" y="52722"/>
                  </a:lnTo>
                  <a:lnTo>
                    <a:pt x="24573" y="89152"/>
                  </a:lnTo>
                  <a:lnTo>
                    <a:pt x="6429" y="132149"/>
                  </a:lnTo>
                  <a:lnTo>
                    <a:pt x="0" y="179997"/>
                  </a:lnTo>
                  <a:lnTo>
                    <a:pt x="6429" y="227850"/>
                  </a:lnTo>
                  <a:lnTo>
                    <a:pt x="24573" y="270851"/>
                  </a:lnTo>
                  <a:lnTo>
                    <a:pt x="52717" y="307282"/>
                  </a:lnTo>
                  <a:lnTo>
                    <a:pt x="89146" y="335430"/>
                  </a:lnTo>
                  <a:lnTo>
                    <a:pt x="132144" y="353576"/>
                  </a:lnTo>
                  <a:lnTo>
                    <a:pt x="179997" y="360006"/>
                  </a:lnTo>
                  <a:lnTo>
                    <a:pt x="227849" y="353576"/>
                  </a:lnTo>
                  <a:lnTo>
                    <a:pt x="270847" y="335430"/>
                  </a:lnTo>
                  <a:lnTo>
                    <a:pt x="307276" y="307282"/>
                  </a:lnTo>
                  <a:lnTo>
                    <a:pt x="335420" y="270851"/>
                  </a:lnTo>
                  <a:lnTo>
                    <a:pt x="353564" y="227850"/>
                  </a:lnTo>
                  <a:lnTo>
                    <a:pt x="359994" y="179997"/>
                  </a:lnTo>
                  <a:lnTo>
                    <a:pt x="353564" y="132149"/>
                  </a:lnTo>
                  <a:lnTo>
                    <a:pt x="335420" y="89152"/>
                  </a:lnTo>
                  <a:lnTo>
                    <a:pt x="307276" y="52722"/>
                  </a:lnTo>
                  <a:lnTo>
                    <a:pt x="270847" y="24576"/>
                  </a:lnTo>
                  <a:lnTo>
                    <a:pt x="227849" y="6430"/>
                  </a:lnTo>
                  <a:lnTo>
                    <a:pt x="179997" y="0"/>
                  </a:lnTo>
                  <a:close/>
                </a:path>
              </a:pathLst>
            </a:custGeom>
            <a:ln w="17995">
              <a:solidFill>
                <a:srgbClr val="8ED8F8"/>
              </a:solidFill>
            </a:ln>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2" name="object 17">
              <a:extLst>
                <a:ext uri="{FF2B5EF4-FFF2-40B4-BE49-F238E27FC236}">
                  <a16:creationId xmlns:a16="http://schemas.microsoft.com/office/drawing/2014/main" id="{68361C72-2905-759B-0E3B-C770C2803462}"/>
                </a:ext>
              </a:extLst>
            </p:cNvPr>
            <p:cNvPicPr/>
            <p:nvPr/>
          </p:nvPicPr>
          <p:blipFill>
            <a:blip r:embed="rId2" cstate="print"/>
            <a:stretch>
              <a:fillRect/>
            </a:stretch>
          </p:blipFill>
          <p:spPr>
            <a:xfrm>
              <a:off x="915878" y="1815036"/>
              <a:ext cx="395629" cy="315175"/>
            </a:xfrm>
            <a:prstGeom prst="rect">
              <a:avLst/>
            </a:prstGeom>
          </p:spPr>
        </p:pic>
      </p:grpSp>
    </p:spTree>
    <p:extLst>
      <p:ext uri="{BB962C8B-B14F-4D97-AF65-F5344CB8AC3E}">
        <p14:creationId xmlns:p14="http://schemas.microsoft.com/office/powerpoint/2010/main" val="30002741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D37E16-BFE4-25A6-5B1F-BD4B01A9534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D22E5B9-A77B-C226-7DD1-59E641005C88}"/>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3.3.3</a:t>
            </a:r>
            <a:r>
              <a:rPr lang="zh-CN" altLang="en-US" sz="3200" dirty="0">
                <a:solidFill>
                  <a:schemeClr val="tx1"/>
                </a:solidFill>
                <a:latin typeface="Microsoft YaHei" panose="020B0503020204020204" pitchFamily="34" charset="-122"/>
                <a:ea typeface="Microsoft YaHei" panose="020B0503020204020204" pitchFamily="34" charset="-122"/>
              </a:rPr>
              <a:t>创新创业团队发展力的管理</a:t>
            </a:r>
          </a:p>
        </p:txBody>
      </p:sp>
      <p:sp>
        <p:nvSpPr>
          <p:cNvPr id="124" name="文本框 123">
            <a:extLst>
              <a:ext uri="{FF2B5EF4-FFF2-40B4-BE49-F238E27FC236}">
                <a16:creationId xmlns:a16="http://schemas.microsoft.com/office/drawing/2014/main" id="{3271D71B-7086-D785-4C37-03321C00F9B9}"/>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团队创新创业精神培养</a:t>
            </a:r>
          </a:p>
        </p:txBody>
      </p:sp>
      <p:sp>
        <p:nvSpPr>
          <p:cNvPr id="17" name="文本框 16">
            <a:extLst>
              <a:ext uri="{FF2B5EF4-FFF2-40B4-BE49-F238E27FC236}">
                <a16:creationId xmlns:a16="http://schemas.microsoft.com/office/drawing/2014/main" id="{AFC1AC5F-3A8E-AEC2-CBBA-D41106104BDA}"/>
              </a:ext>
            </a:extLst>
          </p:cNvPr>
          <p:cNvSpPr txBox="1"/>
          <p:nvPr/>
        </p:nvSpPr>
        <p:spPr>
          <a:xfrm>
            <a:off x="660400" y="1663442"/>
            <a:ext cx="10858499" cy="4654544"/>
          </a:xfrm>
          <a:prstGeom prst="rect">
            <a:avLst/>
          </a:prstGeom>
          <a:noFill/>
        </p:spPr>
        <p:txBody>
          <a:bodyPr wrap="square">
            <a:spAutoFit/>
          </a:bodyPr>
          <a:lstStyle/>
          <a:p>
            <a:pPr indent="457200">
              <a:lnSpc>
                <a:spcPct val="150000"/>
              </a:lnSpc>
              <a:buNone/>
            </a:pPr>
            <a:r>
              <a:rPr lang="zh-CN" altLang="en-US" sz="2000" b="1" dirty="0">
                <a:effectLst/>
                <a:latin typeface="Microsoft YaHei" panose="020B0503020204020204" pitchFamily="34" charset="-122"/>
                <a:ea typeface="Microsoft YaHei" panose="020B0503020204020204" pitchFamily="34" charset="-122"/>
              </a:rPr>
              <a:t>（</a:t>
            </a:r>
            <a:r>
              <a:rPr lang="en-US" altLang="zh-CN" sz="2000" b="1" dirty="0">
                <a:effectLst/>
                <a:latin typeface="Microsoft YaHei" panose="020B0503020204020204" pitchFamily="34" charset="-122"/>
                <a:ea typeface="Microsoft YaHei" panose="020B0503020204020204" pitchFamily="34" charset="-122"/>
              </a:rPr>
              <a:t>1</a:t>
            </a:r>
            <a:r>
              <a:rPr lang="zh-CN" altLang="en-US" sz="2000" b="1" dirty="0">
                <a:effectLst/>
                <a:latin typeface="Microsoft YaHei" panose="020B0503020204020204" pitchFamily="34" charset="-122"/>
                <a:ea typeface="Microsoft YaHei" panose="020B0503020204020204" pitchFamily="34" charset="-122"/>
              </a:rPr>
              <a:t>）集体创新</a:t>
            </a:r>
          </a:p>
          <a:p>
            <a:pPr indent="457200">
              <a:lnSpc>
                <a:spcPct val="150000"/>
              </a:lnSpc>
              <a:buNone/>
            </a:pPr>
            <a:r>
              <a:rPr lang="zh-CN" altLang="en-US" sz="2000" dirty="0">
                <a:effectLst/>
                <a:latin typeface="Microsoft YaHei" panose="020B0503020204020204" pitchFamily="34" charset="-122"/>
                <a:ea typeface="Microsoft YaHei" panose="020B0503020204020204" pitchFamily="34" charset="-122"/>
              </a:rPr>
              <a:t>创新创业团队是由一群互相依赖、密不可分、才能互补的志同道合的人组成的，而具有创业精神的团队必须具备创新精神。不断进行创新和创造的企业才能长远发展，这就要求：</a:t>
            </a:r>
            <a:endParaRPr lang="en-US" altLang="zh-CN" sz="2000" dirty="0">
              <a:effectLst/>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dirty="0">
                <a:effectLst/>
                <a:latin typeface="Microsoft YaHei" panose="020B0503020204020204" pitchFamily="34" charset="-122"/>
                <a:ea typeface="Microsoft YaHei" panose="020B0503020204020204" pitchFamily="34" charset="-122"/>
              </a:rPr>
              <a:t>一、创新创业团队内部能够正确对待个体成员之间所发生的冲突；</a:t>
            </a:r>
            <a:endParaRPr lang="en-US" altLang="zh-CN" sz="2000" dirty="0">
              <a:effectLst/>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dirty="0">
                <a:effectLst/>
                <a:latin typeface="Microsoft YaHei" panose="020B0503020204020204" pitchFamily="34" charset="-122"/>
                <a:ea typeface="Microsoft YaHei" panose="020B0503020204020204" pitchFamily="34" charset="-122"/>
              </a:rPr>
              <a:t>二、团队内部个体成员与团队之间能够在信任关系的基础上形成有利于团队成长的心理契约关系。</a:t>
            </a:r>
            <a:endParaRPr lang="en-US" altLang="zh-CN" sz="2000" dirty="0">
              <a:effectLst/>
              <a:latin typeface="Microsoft YaHei" panose="020B0503020204020204" pitchFamily="34" charset="-122"/>
              <a:ea typeface="Microsoft YaHei" panose="020B0503020204020204" pitchFamily="34" charset="-122"/>
            </a:endParaRPr>
          </a:p>
          <a:p>
            <a:pPr indent="457200">
              <a:lnSpc>
                <a:spcPct val="150000"/>
              </a:lnSpc>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2</a:t>
            </a:r>
            <a:r>
              <a:rPr lang="zh-CN" altLang="en-US" sz="2000" b="1" dirty="0">
                <a:latin typeface="Microsoft YaHei" panose="020B0503020204020204" pitchFamily="34" charset="-122"/>
                <a:ea typeface="Microsoft YaHei" panose="020B0503020204020204" pitchFamily="34" charset="-122"/>
              </a:rPr>
              <a:t>）分享认知</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创新创业机会可以被视为企业家精神的逻辑起点。这种创新创业机会可以理解为创新创业者通过对资源的创造性组合来满足市场需求。相比于个体创新创业来说，团队方式的创新创业可以极大地提高对创新创业机会的认知水平。</a:t>
            </a:r>
            <a:endParaRPr lang="zh-CN" altLang="en-US" sz="2000" dirty="0">
              <a:effectLst/>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40367715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8C3651-153D-B424-53FF-EB6C4E5A647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9A46F06-E7DD-55DD-B9E4-2BFF6D755BFC}"/>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创业快讯</a:t>
            </a:r>
          </a:p>
        </p:txBody>
      </p:sp>
      <p:grpSp>
        <p:nvGrpSpPr>
          <p:cNvPr id="11" name="组合 10">
            <a:extLst>
              <a:ext uri="{FF2B5EF4-FFF2-40B4-BE49-F238E27FC236}">
                <a16:creationId xmlns:a16="http://schemas.microsoft.com/office/drawing/2014/main" id="{7BCBBE9A-481B-89FF-83CC-789332EA875A}"/>
              </a:ext>
            </a:extLst>
          </p:cNvPr>
          <p:cNvGrpSpPr/>
          <p:nvPr/>
        </p:nvGrpSpPr>
        <p:grpSpPr>
          <a:xfrm>
            <a:off x="454855" y="1229274"/>
            <a:ext cx="11282289" cy="5190302"/>
            <a:chOff x="450166" y="1280836"/>
            <a:chExt cx="11282289" cy="5190302"/>
          </a:xfrm>
        </p:grpSpPr>
        <p:sp>
          <p:nvSpPr>
            <p:cNvPr id="12" name="object 3">
              <a:extLst>
                <a:ext uri="{FF2B5EF4-FFF2-40B4-BE49-F238E27FC236}">
                  <a16:creationId xmlns:a16="http://schemas.microsoft.com/office/drawing/2014/main" id="{069526D1-0841-F99E-F493-FB8A8A81F289}"/>
                </a:ext>
              </a:extLst>
            </p:cNvPr>
            <p:cNvSpPr/>
            <p:nvPr/>
          </p:nvSpPr>
          <p:spPr>
            <a:xfrm>
              <a:off x="1149941" y="1280847"/>
              <a:ext cx="103165" cy="103165"/>
            </a:xfrm>
            <a:custGeom>
              <a:avLst/>
              <a:gdLst/>
              <a:ahLst/>
              <a:cxnLst/>
              <a:rect l="l" t="t" r="r" b="b"/>
              <a:pathLst>
                <a:path w="144144" h="144144">
                  <a:moveTo>
                    <a:pt x="144005" y="0"/>
                  </a:moveTo>
                  <a:lnTo>
                    <a:pt x="0" y="143992"/>
                  </a:lnTo>
                  <a:lnTo>
                    <a:pt x="144005" y="143992"/>
                  </a:lnTo>
                  <a:lnTo>
                    <a:pt x="144005" y="0"/>
                  </a:lnTo>
                  <a:close/>
                </a:path>
              </a:pathLst>
            </a:custGeom>
            <a:solidFill>
              <a:srgbClr val="63646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13" name="object 6">
              <a:extLst>
                <a:ext uri="{FF2B5EF4-FFF2-40B4-BE49-F238E27FC236}">
                  <a16:creationId xmlns:a16="http://schemas.microsoft.com/office/drawing/2014/main" id="{B6C2E6DD-92B7-88B3-2DB8-0B05DD03D93D}"/>
                </a:ext>
              </a:extLst>
            </p:cNvPr>
            <p:cNvSpPr/>
            <p:nvPr/>
          </p:nvSpPr>
          <p:spPr>
            <a:xfrm>
              <a:off x="450166" y="1383902"/>
              <a:ext cx="11282289" cy="5087236"/>
            </a:xfrm>
            <a:custGeom>
              <a:avLst/>
              <a:gdLst/>
              <a:ahLst/>
              <a:cxnLst/>
              <a:rect l="l" t="t" r="r" b="b"/>
              <a:pathLst>
                <a:path w="4692015" h="5938520">
                  <a:moveTo>
                    <a:pt x="4331997" y="0"/>
                  </a:moveTo>
                  <a:lnTo>
                    <a:pt x="0" y="0"/>
                  </a:lnTo>
                  <a:lnTo>
                    <a:pt x="0" y="5938202"/>
                  </a:lnTo>
                  <a:lnTo>
                    <a:pt x="4331997" y="5938202"/>
                  </a:lnTo>
                  <a:lnTo>
                    <a:pt x="4380847" y="5934916"/>
                  </a:lnTo>
                  <a:lnTo>
                    <a:pt x="4427699" y="5925343"/>
                  </a:lnTo>
                  <a:lnTo>
                    <a:pt x="4472125" y="5909912"/>
                  </a:lnTo>
                  <a:lnTo>
                    <a:pt x="4513696" y="5889052"/>
                  </a:lnTo>
                  <a:lnTo>
                    <a:pt x="4551984" y="5863192"/>
                  </a:lnTo>
                  <a:lnTo>
                    <a:pt x="4586558" y="5832762"/>
                  </a:lnTo>
                  <a:lnTo>
                    <a:pt x="4616990" y="5798189"/>
                  </a:lnTo>
                  <a:lnTo>
                    <a:pt x="4642851" y="5759903"/>
                  </a:lnTo>
                  <a:lnTo>
                    <a:pt x="4663712" y="5718333"/>
                  </a:lnTo>
                  <a:lnTo>
                    <a:pt x="4679144" y="5673908"/>
                  </a:lnTo>
                  <a:lnTo>
                    <a:pt x="4688718" y="5627057"/>
                  </a:lnTo>
                  <a:lnTo>
                    <a:pt x="4692004" y="5578208"/>
                  </a:lnTo>
                  <a:lnTo>
                    <a:pt x="4692004" y="360006"/>
                  </a:lnTo>
                  <a:lnTo>
                    <a:pt x="4688718" y="311155"/>
                  </a:lnTo>
                  <a:lnTo>
                    <a:pt x="4679144" y="264301"/>
                  </a:lnTo>
                  <a:lnTo>
                    <a:pt x="4663712" y="219873"/>
                  </a:lnTo>
                  <a:lnTo>
                    <a:pt x="4642851" y="178302"/>
                  </a:lnTo>
                  <a:lnTo>
                    <a:pt x="4616990" y="140015"/>
                  </a:lnTo>
                  <a:lnTo>
                    <a:pt x="4586558" y="105441"/>
                  </a:lnTo>
                  <a:lnTo>
                    <a:pt x="4551984" y="75010"/>
                  </a:lnTo>
                  <a:lnTo>
                    <a:pt x="4513696" y="49150"/>
                  </a:lnTo>
                  <a:lnTo>
                    <a:pt x="4472125" y="28290"/>
                  </a:lnTo>
                  <a:lnTo>
                    <a:pt x="4427699" y="12859"/>
                  </a:lnTo>
                  <a:lnTo>
                    <a:pt x="4380847" y="3286"/>
                  </a:lnTo>
                  <a:lnTo>
                    <a:pt x="4331997" y="0"/>
                  </a:lnTo>
                  <a:close/>
                </a:path>
              </a:pathLst>
            </a:custGeom>
            <a:solidFill>
              <a:srgbClr val="FFFFFF"/>
            </a:solidFill>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sp>
          <p:nvSpPr>
            <p:cNvPr id="14" name="object 10">
              <a:extLst>
                <a:ext uri="{FF2B5EF4-FFF2-40B4-BE49-F238E27FC236}">
                  <a16:creationId xmlns:a16="http://schemas.microsoft.com/office/drawing/2014/main" id="{3FF41460-4D53-E096-EFEC-D1C4B5E5D904}"/>
                </a:ext>
              </a:extLst>
            </p:cNvPr>
            <p:cNvSpPr/>
            <p:nvPr/>
          </p:nvSpPr>
          <p:spPr>
            <a:xfrm>
              <a:off x="1253001" y="1280840"/>
              <a:ext cx="6979760" cy="537248"/>
            </a:xfrm>
            <a:custGeom>
              <a:avLst/>
              <a:gdLst/>
              <a:ahLst/>
              <a:cxnLst/>
              <a:rect l="l" t="t" r="r" b="b"/>
              <a:pathLst>
                <a:path w="792480" h="954405">
                  <a:moveTo>
                    <a:pt x="791997" y="0"/>
                  </a:moveTo>
                  <a:lnTo>
                    <a:pt x="0" y="0"/>
                  </a:lnTo>
                  <a:lnTo>
                    <a:pt x="0" y="845997"/>
                  </a:lnTo>
                  <a:lnTo>
                    <a:pt x="8486" y="888038"/>
                  </a:lnTo>
                  <a:lnTo>
                    <a:pt x="31630" y="922367"/>
                  </a:lnTo>
                  <a:lnTo>
                    <a:pt x="65960" y="945512"/>
                  </a:lnTo>
                  <a:lnTo>
                    <a:pt x="108000" y="953998"/>
                  </a:lnTo>
                  <a:lnTo>
                    <a:pt x="683996" y="953998"/>
                  </a:lnTo>
                  <a:lnTo>
                    <a:pt x="726037" y="945512"/>
                  </a:lnTo>
                  <a:lnTo>
                    <a:pt x="760366" y="922367"/>
                  </a:lnTo>
                  <a:lnTo>
                    <a:pt x="783510" y="888038"/>
                  </a:lnTo>
                  <a:lnTo>
                    <a:pt x="791997" y="845997"/>
                  </a:lnTo>
                  <a:lnTo>
                    <a:pt x="791997" y="0"/>
                  </a:lnTo>
                  <a:close/>
                </a:path>
              </a:pathLst>
            </a:custGeom>
            <a:solidFill>
              <a:srgbClr val="F79A79"/>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财税政策精准支持创新创业</a:t>
              </a:r>
              <a:endParaRPr lang="zh-CN" altLang="en-US" sz="2400" b="1"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15" name="object 13">
              <a:extLst>
                <a:ext uri="{FF2B5EF4-FFF2-40B4-BE49-F238E27FC236}">
                  <a16:creationId xmlns:a16="http://schemas.microsoft.com/office/drawing/2014/main" id="{CD95C1ED-DFB7-1B85-9499-6282B6D088B8}"/>
                </a:ext>
              </a:extLst>
            </p:cNvPr>
            <p:cNvGrpSpPr/>
            <p:nvPr/>
          </p:nvGrpSpPr>
          <p:grpSpPr>
            <a:xfrm>
              <a:off x="1291652" y="1280836"/>
              <a:ext cx="489922" cy="438112"/>
              <a:chOff x="882002" y="1241996"/>
              <a:chExt cx="684530" cy="612140"/>
            </a:xfrm>
          </p:grpSpPr>
          <p:sp>
            <p:nvSpPr>
              <p:cNvPr id="16" name="object 14">
                <a:extLst>
                  <a:ext uri="{FF2B5EF4-FFF2-40B4-BE49-F238E27FC236}">
                    <a16:creationId xmlns:a16="http://schemas.microsoft.com/office/drawing/2014/main" id="{259FAAD8-52A7-4AA6-D599-4026326DE0A5}"/>
                  </a:ext>
                </a:extLst>
              </p:cNvPr>
              <p:cNvSpPr/>
              <p:nvPr/>
            </p:nvSpPr>
            <p:spPr>
              <a:xfrm>
                <a:off x="882002" y="1241996"/>
                <a:ext cx="684530" cy="612140"/>
              </a:xfrm>
              <a:custGeom>
                <a:avLst/>
                <a:gdLst/>
                <a:ahLst/>
                <a:cxnLst/>
                <a:rect l="l" t="t" r="r" b="b"/>
                <a:pathLst>
                  <a:path w="684530" h="612139">
                    <a:moveTo>
                      <a:pt x="683996" y="0"/>
                    </a:moveTo>
                    <a:lnTo>
                      <a:pt x="0" y="0"/>
                    </a:lnTo>
                    <a:lnTo>
                      <a:pt x="0" y="612000"/>
                    </a:lnTo>
                    <a:lnTo>
                      <a:pt x="683996" y="612000"/>
                    </a:lnTo>
                    <a:lnTo>
                      <a:pt x="683996" y="0"/>
                    </a:lnTo>
                    <a:close/>
                  </a:path>
                </a:pathLst>
              </a:custGeom>
              <a:solidFill>
                <a:srgbClr val="DCDDDE"/>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7" name="object 15">
                <a:extLst>
                  <a:ext uri="{FF2B5EF4-FFF2-40B4-BE49-F238E27FC236}">
                    <a16:creationId xmlns:a16="http://schemas.microsoft.com/office/drawing/2014/main" id="{7DA31153-CA11-56A0-8326-F23E3BB2FA79}"/>
                  </a:ext>
                </a:extLst>
              </p:cNvPr>
              <p:cNvPicPr/>
              <p:nvPr/>
            </p:nvPicPr>
            <p:blipFill>
              <a:blip r:embed="rId2" cstate="print"/>
              <a:stretch>
                <a:fillRect/>
              </a:stretch>
            </p:blipFill>
            <p:spPr>
              <a:xfrm>
                <a:off x="944182" y="1310004"/>
                <a:ext cx="575842" cy="499370"/>
              </a:xfrm>
              <a:prstGeom prst="rect">
                <a:avLst/>
              </a:prstGeom>
            </p:spPr>
          </p:pic>
        </p:grpSp>
      </p:grpSp>
      <p:sp>
        <p:nvSpPr>
          <p:cNvPr id="18" name="object 7">
            <a:extLst>
              <a:ext uri="{FF2B5EF4-FFF2-40B4-BE49-F238E27FC236}">
                <a16:creationId xmlns:a16="http://schemas.microsoft.com/office/drawing/2014/main" id="{62814ABC-0D6F-A999-BDD8-3CD2D0A77629}"/>
              </a:ext>
            </a:extLst>
          </p:cNvPr>
          <p:cNvSpPr txBox="1"/>
          <p:nvPr/>
        </p:nvSpPr>
        <p:spPr>
          <a:xfrm>
            <a:off x="548640" y="1921251"/>
            <a:ext cx="11188504" cy="3737369"/>
          </a:xfrm>
          <a:prstGeom prst="rect">
            <a:avLst/>
          </a:prstGeom>
        </p:spPr>
        <p:txBody>
          <a:bodyPr vert="horz" wrap="square" lIns="180000" tIns="0" rIns="0" bIns="0" rtlCol="0" anchor="t">
            <a:noAutofit/>
          </a:bodyPr>
          <a:lstStyle/>
          <a:p>
            <a:pPr marR="179970" indent="457200">
              <a:lnSpc>
                <a:spcPct val="150000"/>
              </a:lnSpc>
            </a:pPr>
            <a:r>
              <a:rPr lang="en-US" altLang="zh-CN" sz="2000" spc="-4" dirty="0">
                <a:solidFill>
                  <a:srgbClr val="231F20"/>
                </a:solidFill>
                <a:latin typeface="Microsoft YaHei" panose="020B0503020204020204" pitchFamily="34" charset="-122"/>
                <a:ea typeface="Microsoft YaHei" panose="020B0503020204020204" pitchFamily="34" charset="-122"/>
              </a:rPr>
              <a:t>2023</a:t>
            </a:r>
            <a:r>
              <a:rPr lang="zh-CN" altLang="en-US" sz="2000" spc="-4" dirty="0">
                <a:solidFill>
                  <a:srgbClr val="231F20"/>
                </a:solidFill>
                <a:latin typeface="Microsoft YaHei" panose="020B0503020204020204" pitchFamily="34" charset="-122"/>
                <a:ea typeface="Microsoft YaHei" panose="020B0503020204020204" pitchFamily="34" charset="-122"/>
              </a:rPr>
              <a:t>年以来，我国通过延续和优化完善多项税收政策、启动中小企业数字化转型城市试点、财政奖补专精特新中小企业等措施，为创新创业减负加力，推动创新动能持续增强。在支持研发设备更新方面，将企业新购进单位价值不超过</a:t>
            </a:r>
            <a:r>
              <a:rPr lang="en-US" altLang="zh-CN" sz="2000" spc="-4" dirty="0">
                <a:solidFill>
                  <a:srgbClr val="231F20"/>
                </a:solidFill>
                <a:latin typeface="Microsoft YaHei" panose="020B0503020204020204" pitchFamily="34" charset="-122"/>
                <a:ea typeface="Microsoft YaHei" panose="020B0503020204020204" pitchFamily="34" charset="-122"/>
              </a:rPr>
              <a:t>500</a:t>
            </a:r>
            <a:r>
              <a:rPr lang="zh-CN" altLang="en-US" sz="2000" spc="-4" dirty="0">
                <a:solidFill>
                  <a:srgbClr val="231F20"/>
                </a:solidFill>
                <a:latin typeface="Microsoft YaHei" panose="020B0503020204020204" pitchFamily="34" charset="-122"/>
                <a:ea typeface="Microsoft YaHei" panose="020B0503020204020204" pitchFamily="34" charset="-122"/>
              </a:rPr>
              <a:t>万元的设备、器具一次性税前扣除，以及内资研发机构和外资研发中心采购设备全额退还增值税两项政策，延续实施至</a:t>
            </a:r>
            <a:r>
              <a:rPr lang="en-US" altLang="zh-CN" sz="2000" spc="-4" dirty="0">
                <a:solidFill>
                  <a:srgbClr val="231F20"/>
                </a:solidFill>
                <a:latin typeface="Microsoft YaHei" panose="020B0503020204020204" pitchFamily="34" charset="-122"/>
                <a:ea typeface="Microsoft YaHei" panose="020B0503020204020204" pitchFamily="34" charset="-122"/>
              </a:rPr>
              <a:t>2027</a:t>
            </a:r>
            <a:r>
              <a:rPr lang="zh-CN" altLang="en-US" sz="2000" spc="-4" dirty="0">
                <a:solidFill>
                  <a:srgbClr val="231F20"/>
                </a:solidFill>
                <a:latin typeface="Microsoft YaHei" panose="020B0503020204020204" pitchFamily="34" charset="-122"/>
                <a:ea typeface="Microsoft YaHei" panose="020B0503020204020204" pitchFamily="34" charset="-122"/>
              </a:rPr>
              <a:t>年年底。为鼓励创业创新，将科技企业孵化器、大学科技园和众创空间税收优惠政策延续实施至</a:t>
            </a:r>
            <a:r>
              <a:rPr lang="en-US" altLang="zh-CN" sz="2000" spc="-4" dirty="0">
                <a:solidFill>
                  <a:srgbClr val="231F20"/>
                </a:solidFill>
                <a:latin typeface="Microsoft YaHei" panose="020B0503020204020204" pitchFamily="34" charset="-122"/>
                <a:ea typeface="Microsoft YaHei" panose="020B0503020204020204" pitchFamily="34" charset="-122"/>
              </a:rPr>
              <a:t>2027</a:t>
            </a:r>
            <a:r>
              <a:rPr lang="zh-CN" altLang="en-US" sz="2000" spc="-4" dirty="0">
                <a:solidFill>
                  <a:srgbClr val="231F20"/>
                </a:solidFill>
                <a:latin typeface="Microsoft YaHei" panose="020B0503020204020204" pitchFamily="34" charset="-122"/>
                <a:ea typeface="Microsoft YaHei" panose="020B0503020204020204" pitchFamily="34" charset="-122"/>
              </a:rPr>
              <a:t>年年底，相关企业符合条件的予以免征增值税、房产税和城镇土地使用税。</a:t>
            </a:r>
            <a:endParaRPr sz="2000" spc="-4" dirty="0">
              <a:solidFill>
                <a:srgbClr val="231F20"/>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3311162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6BAE1-B84A-CFB3-63D3-49DBA36BF50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41889F0-2B16-52DE-E3D5-4A094E89AA20}"/>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3.3.3</a:t>
            </a:r>
            <a:r>
              <a:rPr lang="zh-CN" altLang="en-US" sz="3200" dirty="0">
                <a:solidFill>
                  <a:schemeClr val="tx1"/>
                </a:solidFill>
                <a:latin typeface="Microsoft YaHei" panose="020B0503020204020204" pitchFamily="34" charset="-122"/>
                <a:ea typeface="Microsoft YaHei" panose="020B0503020204020204" pitchFamily="34" charset="-122"/>
              </a:rPr>
              <a:t>创新创业团队发展力的管理</a:t>
            </a:r>
          </a:p>
        </p:txBody>
      </p:sp>
      <p:sp>
        <p:nvSpPr>
          <p:cNvPr id="124" name="文本框 123">
            <a:extLst>
              <a:ext uri="{FF2B5EF4-FFF2-40B4-BE49-F238E27FC236}">
                <a16:creationId xmlns:a16="http://schemas.microsoft.com/office/drawing/2014/main" id="{D9F45B17-4616-3D64-9CF8-BF1680BED66A}"/>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团队创新创业精神培养</a:t>
            </a:r>
          </a:p>
        </p:txBody>
      </p:sp>
      <p:sp>
        <p:nvSpPr>
          <p:cNvPr id="17" name="文本框 16">
            <a:extLst>
              <a:ext uri="{FF2B5EF4-FFF2-40B4-BE49-F238E27FC236}">
                <a16:creationId xmlns:a16="http://schemas.microsoft.com/office/drawing/2014/main" id="{09E33C8E-E566-9ECA-595C-E73308B244A6}"/>
              </a:ext>
            </a:extLst>
          </p:cNvPr>
          <p:cNvSpPr txBox="1"/>
          <p:nvPr/>
        </p:nvSpPr>
        <p:spPr>
          <a:xfrm>
            <a:off x="660400" y="1663442"/>
            <a:ext cx="10858499" cy="3731214"/>
          </a:xfrm>
          <a:prstGeom prst="rect">
            <a:avLst/>
          </a:prstGeom>
          <a:noFill/>
        </p:spPr>
        <p:txBody>
          <a:bodyPr wrap="square">
            <a:spAutoFit/>
          </a:bodyPr>
          <a:lstStyle/>
          <a:p>
            <a:pPr indent="457200">
              <a:lnSpc>
                <a:spcPct val="150000"/>
              </a:lnSpc>
              <a:buNone/>
            </a:pPr>
            <a:r>
              <a:rPr lang="zh-CN" altLang="en-US" sz="2000" b="1" dirty="0">
                <a:effectLst/>
                <a:latin typeface="Microsoft YaHei" panose="020B0503020204020204" pitchFamily="34" charset="-122"/>
                <a:ea typeface="Microsoft YaHei" panose="020B0503020204020204" pitchFamily="34" charset="-122"/>
              </a:rPr>
              <a:t>（</a:t>
            </a:r>
            <a:r>
              <a:rPr lang="en-US" altLang="zh-CN" sz="2000" b="1" dirty="0">
                <a:effectLst/>
                <a:latin typeface="Microsoft YaHei" panose="020B0503020204020204" pitchFamily="34" charset="-122"/>
                <a:ea typeface="Microsoft YaHei" panose="020B0503020204020204" pitchFamily="34" charset="-122"/>
              </a:rPr>
              <a:t>3</a:t>
            </a:r>
            <a:r>
              <a:rPr lang="zh-CN" altLang="en-US" sz="2000" b="1" dirty="0">
                <a:effectLst/>
                <a:latin typeface="Microsoft YaHei" panose="020B0503020204020204" pitchFamily="34" charset="-122"/>
                <a:ea typeface="Microsoft YaHei" panose="020B0503020204020204" pitchFamily="34" charset="-122"/>
              </a:rPr>
              <a:t>）共担风险</a:t>
            </a:r>
            <a:endParaRPr lang="en-US" altLang="zh-CN" sz="2000" b="1" dirty="0">
              <a:effectLst/>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dirty="0">
                <a:effectLst/>
                <a:latin typeface="Microsoft YaHei" panose="020B0503020204020204" pitchFamily="34" charset="-122"/>
                <a:ea typeface="Microsoft YaHei" panose="020B0503020204020204" pitchFamily="34" charset="-122"/>
              </a:rPr>
              <a:t>一支富有企业家精神的创新创业团队在共担风险的维度上至少具备两个特征。</a:t>
            </a:r>
            <a:endParaRPr lang="en-US" altLang="zh-CN" sz="2000" dirty="0">
              <a:effectLst/>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dirty="0">
                <a:effectLst/>
                <a:latin typeface="Microsoft YaHei" panose="020B0503020204020204" pitchFamily="34" charset="-122"/>
                <a:ea typeface="Microsoft YaHei" panose="020B0503020204020204" pitchFamily="34" charset="-122"/>
              </a:rPr>
              <a:t>一是虽然具有异质性的创新创业团队成员可能具有不同的风险偏好，创新创业团队既可能存在极端的风险爱好者，也可能存在极端的风险厌恶者，但团队中更多的是认知处在风险连续统一体中的某一点的成员。</a:t>
            </a:r>
            <a:endParaRPr lang="en-US" altLang="zh-CN" sz="2000" dirty="0">
              <a:effectLst/>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dirty="0">
                <a:effectLst/>
                <a:latin typeface="Microsoft YaHei" panose="020B0503020204020204" pitchFamily="34" charset="-122"/>
                <a:ea typeface="Microsoft YaHei" panose="020B0503020204020204" pitchFamily="34" charset="-122"/>
              </a:rPr>
              <a:t>二是鉴于团队成员的异质性，团队的不同成员可以从自身的知识视野认知、分析和评价风险，如果对风险的不同感知能够得到有效的整合，那么，正确感知风险的可能性就会提高，进而团队可以做出更有利可图的冒险行为。</a:t>
            </a:r>
            <a:endParaRPr lang="en-US" altLang="zh-CN" sz="2000" dirty="0">
              <a:effectLst/>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495464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1E2D0-0289-3312-53B3-3A93DC4EEF5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B82DFC9-5919-F049-8E66-1EA9810A0BF0}"/>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3.3.3</a:t>
            </a:r>
            <a:r>
              <a:rPr lang="zh-CN" altLang="en-US" sz="3200" dirty="0">
                <a:solidFill>
                  <a:schemeClr val="tx1"/>
                </a:solidFill>
                <a:latin typeface="Microsoft YaHei" panose="020B0503020204020204" pitchFamily="34" charset="-122"/>
                <a:ea typeface="Microsoft YaHei" panose="020B0503020204020204" pitchFamily="34" charset="-122"/>
              </a:rPr>
              <a:t>创新创业团队发展力的管理</a:t>
            </a:r>
          </a:p>
        </p:txBody>
      </p:sp>
      <p:sp>
        <p:nvSpPr>
          <p:cNvPr id="124" name="文本框 123">
            <a:extLst>
              <a:ext uri="{FF2B5EF4-FFF2-40B4-BE49-F238E27FC236}">
                <a16:creationId xmlns:a16="http://schemas.microsoft.com/office/drawing/2014/main" id="{7969CA0E-0CE2-0B8B-413C-029640CCAA35}"/>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团队创新创业精神培养</a:t>
            </a:r>
          </a:p>
        </p:txBody>
      </p:sp>
      <p:sp>
        <p:nvSpPr>
          <p:cNvPr id="17" name="文本框 16">
            <a:extLst>
              <a:ext uri="{FF2B5EF4-FFF2-40B4-BE49-F238E27FC236}">
                <a16:creationId xmlns:a16="http://schemas.microsoft.com/office/drawing/2014/main" id="{B12BE81E-0900-D705-D69C-0875E5FC759B}"/>
              </a:ext>
            </a:extLst>
          </p:cNvPr>
          <p:cNvSpPr txBox="1"/>
          <p:nvPr/>
        </p:nvSpPr>
        <p:spPr>
          <a:xfrm>
            <a:off x="660400" y="1663442"/>
            <a:ext cx="10858499" cy="4192879"/>
          </a:xfrm>
          <a:prstGeom prst="rect">
            <a:avLst/>
          </a:prstGeom>
          <a:noFill/>
        </p:spPr>
        <p:txBody>
          <a:bodyPr wrap="square">
            <a:spAutoFit/>
          </a:bodyPr>
          <a:lstStyle/>
          <a:p>
            <a:pPr indent="457200">
              <a:lnSpc>
                <a:spcPct val="150000"/>
              </a:lnSpc>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4</a:t>
            </a:r>
            <a:r>
              <a:rPr lang="zh-CN" altLang="en-US" sz="2000" b="1" dirty="0">
                <a:latin typeface="Microsoft YaHei" panose="020B0503020204020204" pitchFamily="34" charset="-122"/>
                <a:ea typeface="Microsoft YaHei" panose="020B0503020204020204" pitchFamily="34" charset="-122"/>
              </a:rPr>
              <a:t>）协作进取</a:t>
            </a:r>
            <a:endParaRPr lang="en-US" altLang="zh-CN" sz="2000" b="1" dirty="0">
              <a:latin typeface="Microsoft YaHei" panose="020B0503020204020204" pitchFamily="34" charset="-122"/>
              <a:ea typeface="Microsoft YaHei" panose="020B0503020204020204" pitchFamily="34" charset="-122"/>
            </a:endParaRPr>
          </a:p>
          <a:p>
            <a:pPr indent="457200">
              <a:lnSpc>
                <a:spcPct val="150000"/>
              </a:lnSpc>
            </a:pPr>
            <a:r>
              <a:rPr lang="zh-CN" altLang="en-US" sz="2000" dirty="0">
                <a:latin typeface="Microsoft YaHei" panose="020B0503020204020204" pitchFamily="34" charset="-122"/>
                <a:ea typeface="Microsoft YaHei" panose="020B0503020204020204" pitchFamily="34" charset="-122"/>
              </a:rPr>
              <a:t>“协作进取”的创新创业团队的创新创业精神维度体现在三个方面：</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pPr>
            <a:r>
              <a:rPr lang="zh-CN" altLang="en-US" sz="2000" dirty="0">
                <a:latin typeface="Microsoft YaHei" panose="020B0503020204020204" pitchFamily="34" charset="-122"/>
                <a:ea typeface="Microsoft YaHei" panose="020B0503020204020204" pitchFamily="34" charset="-122"/>
              </a:rPr>
              <a:t>一是团队成员在知识、能力、角色等方面的互补性。具有异质性特点的团队可能会形成“仁者见仁、智者见智”的观点分歧，但协作进取的愿望能够使大家通过有效的观点争辩来达成共识，从而最大限度地避免在不确定环境下的创新创业决策失误。</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pPr>
            <a:r>
              <a:rPr lang="zh-CN" altLang="en-US" sz="2000" dirty="0">
                <a:latin typeface="Microsoft YaHei" panose="020B0503020204020204" pitchFamily="34" charset="-122"/>
                <a:ea typeface="Microsoft YaHei" panose="020B0503020204020204" pitchFamily="34" charset="-122"/>
              </a:rPr>
              <a:t>二是团队内充满学习氛围，个体成员之间愿意就创新创业决策过程中的不同观点进行深度会谈，个体成员的价值在团队功能最大化的过程中得到提高。</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pPr>
            <a:r>
              <a:rPr lang="zh-CN" altLang="en-US" sz="2000" dirty="0">
                <a:latin typeface="Microsoft YaHei" panose="020B0503020204020204" pitchFamily="34" charset="-122"/>
                <a:ea typeface="Microsoft YaHei" panose="020B0503020204020204" pitchFamily="34" charset="-122"/>
              </a:rPr>
              <a:t>三是团队内具有创新创业的组织文化，这种组织文化使得团队协作进取的行为不会因为团队规模的扩大或者团队成员的退出而受到影响。</a:t>
            </a:r>
            <a:endParaRPr lang="zh-CN" altLang="en-US" sz="2000" dirty="0">
              <a:effectLst/>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1660502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FBF254-1AEA-249E-A392-6823D0E70A6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BB431F1-E7B1-C4DA-611C-35ED0B5833C6}"/>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3.3.3</a:t>
            </a:r>
            <a:r>
              <a:rPr lang="zh-CN" altLang="en-US" sz="3200" dirty="0">
                <a:solidFill>
                  <a:schemeClr val="tx1"/>
                </a:solidFill>
                <a:latin typeface="Microsoft YaHei" panose="020B0503020204020204" pitchFamily="34" charset="-122"/>
                <a:ea typeface="Microsoft YaHei" panose="020B0503020204020204" pitchFamily="34" charset="-122"/>
              </a:rPr>
              <a:t>创新创业团队发展力的管理</a:t>
            </a:r>
          </a:p>
        </p:txBody>
      </p:sp>
      <p:grpSp>
        <p:nvGrpSpPr>
          <p:cNvPr id="10" name="组合 9">
            <a:extLst>
              <a:ext uri="{FF2B5EF4-FFF2-40B4-BE49-F238E27FC236}">
                <a16:creationId xmlns:a16="http://schemas.microsoft.com/office/drawing/2014/main" id="{E87E62CF-5DD0-4F5A-AA67-87F9BFAA918E}"/>
              </a:ext>
            </a:extLst>
          </p:cNvPr>
          <p:cNvGrpSpPr/>
          <p:nvPr/>
        </p:nvGrpSpPr>
        <p:grpSpPr>
          <a:xfrm>
            <a:off x="830359" y="1140222"/>
            <a:ext cx="10858499" cy="4803842"/>
            <a:chOff x="830359" y="1140222"/>
            <a:chExt cx="10858499" cy="4803842"/>
          </a:xfrm>
        </p:grpSpPr>
        <p:grpSp>
          <p:nvGrpSpPr>
            <p:cNvPr id="8" name="组合 7">
              <a:extLst>
                <a:ext uri="{FF2B5EF4-FFF2-40B4-BE49-F238E27FC236}">
                  <a16:creationId xmlns:a16="http://schemas.microsoft.com/office/drawing/2014/main" id="{543CFF40-41DB-158F-F852-A93B4F956040}"/>
                </a:ext>
              </a:extLst>
            </p:cNvPr>
            <p:cNvGrpSpPr/>
            <p:nvPr/>
          </p:nvGrpSpPr>
          <p:grpSpPr>
            <a:xfrm>
              <a:off x="830359" y="1140222"/>
              <a:ext cx="10858499" cy="1022780"/>
              <a:chOff x="830359" y="1140222"/>
              <a:chExt cx="10858499" cy="1022780"/>
            </a:xfrm>
          </p:grpSpPr>
          <p:sp>
            <p:nvSpPr>
              <p:cNvPr id="124" name="文本框 123">
                <a:extLst>
                  <a:ext uri="{FF2B5EF4-FFF2-40B4-BE49-F238E27FC236}">
                    <a16:creationId xmlns:a16="http://schemas.microsoft.com/office/drawing/2014/main" id="{00C7C596-7E01-0223-58B8-4F26BE412BF0}"/>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团队文化建设</a:t>
                </a:r>
              </a:p>
            </p:txBody>
          </p:sp>
          <p:sp>
            <p:nvSpPr>
              <p:cNvPr id="17" name="文本框 16">
                <a:extLst>
                  <a:ext uri="{FF2B5EF4-FFF2-40B4-BE49-F238E27FC236}">
                    <a16:creationId xmlns:a16="http://schemas.microsoft.com/office/drawing/2014/main" id="{98A5C98A-0CB1-4890-6E81-6E4EA9A371D9}"/>
                  </a:ext>
                </a:extLst>
              </p:cNvPr>
              <p:cNvSpPr txBox="1"/>
              <p:nvPr/>
            </p:nvSpPr>
            <p:spPr>
              <a:xfrm>
                <a:off x="830359" y="1663442"/>
                <a:ext cx="10858499" cy="499560"/>
              </a:xfrm>
              <a:prstGeom prst="rect">
                <a:avLst/>
              </a:prstGeom>
              <a:noFill/>
            </p:spPr>
            <p:txBody>
              <a:bodyPr wrap="square">
                <a:sp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rPr>
                  <a:t>大学生创新创业团队的文化建设，可以从</a:t>
                </a:r>
                <a:r>
                  <a:rPr lang="zh-CN" altLang="en-US" sz="2000" b="1" dirty="0">
                    <a:latin typeface="Microsoft YaHei" panose="020B0503020204020204" pitchFamily="34" charset="-122"/>
                    <a:ea typeface="Microsoft YaHei" panose="020B0503020204020204" pitchFamily="34" charset="-122"/>
                  </a:rPr>
                  <a:t>团队凝聚力和成员积极性两方面来考虑</a:t>
                </a:r>
                <a:r>
                  <a:rPr lang="zh-CN" altLang="en-US" sz="2000" dirty="0">
                    <a:latin typeface="Microsoft YaHei" panose="020B0503020204020204" pitchFamily="34" charset="-122"/>
                    <a:ea typeface="Microsoft YaHei" panose="020B0503020204020204" pitchFamily="34" charset="-122"/>
                  </a:rPr>
                  <a:t>。</a:t>
                </a:r>
              </a:p>
            </p:txBody>
          </p:sp>
        </p:grpSp>
        <p:grpSp>
          <p:nvGrpSpPr>
            <p:cNvPr id="9" name="组合 8">
              <a:extLst>
                <a:ext uri="{FF2B5EF4-FFF2-40B4-BE49-F238E27FC236}">
                  <a16:creationId xmlns:a16="http://schemas.microsoft.com/office/drawing/2014/main" id="{E4AE9E93-12BA-3838-23EC-E3EFEBC75344}"/>
                </a:ext>
              </a:extLst>
            </p:cNvPr>
            <p:cNvGrpSpPr/>
            <p:nvPr/>
          </p:nvGrpSpPr>
          <p:grpSpPr>
            <a:xfrm>
              <a:off x="830359" y="2799921"/>
              <a:ext cx="10858499" cy="1022780"/>
              <a:chOff x="830359" y="2461022"/>
              <a:chExt cx="10858499" cy="1022780"/>
            </a:xfrm>
          </p:grpSpPr>
          <p:sp>
            <p:nvSpPr>
              <p:cNvPr id="3" name="文本框 2">
                <a:extLst>
                  <a:ext uri="{FF2B5EF4-FFF2-40B4-BE49-F238E27FC236}">
                    <a16:creationId xmlns:a16="http://schemas.microsoft.com/office/drawing/2014/main" id="{584851D0-7EAE-53D6-D587-0A6979C85FB3}"/>
                  </a:ext>
                </a:extLst>
              </p:cNvPr>
              <p:cNvSpPr txBox="1"/>
              <p:nvPr/>
            </p:nvSpPr>
            <p:spPr>
              <a:xfrm>
                <a:off x="830359" y="24610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团队制度建设</a:t>
                </a:r>
              </a:p>
            </p:txBody>
          </p:sp>
          <p:sp>
            <p:nvSpPr>
              <p:cNvPr id="4" name="文本框 3">
                <a:extLst>
                  <a:ext uri="{FF2B5EF4-FFF2-40B4-BE49-F238E27FC236}">
                    <a16:creationId xmlns:a16="http://schemas.microsoft.com/office/drawing/2014/main" id="{E1A68D06-CC5E-07E8-1045-0D780B25333F}"/>
                  </a:ext>
                </a:extLst>
              </p:cNvPr>
              <p:cNvSpPr txBox="1"/>
              <p:nvPr/>
            </p:nvSpPr>
            <p:spPr>
              <a:xfrm>
                <a:off x="830359" y="2984242"/>
                <a:ext cx="10858499" cy="499560"/>
              </a:xfrm>
              <a:prstGeom prst="rect">
                <a:avLst/>
              </a:prstGeom>
              <a:noFill/>
            </p:spPr>
            <p:txBody>
              <a:bodyPr wrap="square">
                <a:sp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rPr>
                  <a:t>大学生创新创业团队的制度建设可以分成两大类：</a:t>
                </a:r>
                <a:r>
                  <a:rPr lang="zh-CN" altLang="en-US" sz="2000" b="1" dirty="0">
                    <a:latin typeface="Microsoft YaHei" panose="020B0503020204020204" pitchFamily="34" charset="-122"/>
                    <a:ea typeface="Microsoft YaHei" panose="020B0503020204020204" pitchFamily="34" charset="-122"/>
                  </a:rPr>
                  <a:t>硬制度与软制度。</a:t>
                </a:r>
                <a:endParaRPr lang="zh-CN" altLang="en-US" sz="2000" dirty="0">
                  <a:effectLst/>
                  <a:latin typeface="Microsoft YaHei" panose="020B0503020204020204" pitchFamily="34" charset="-122"/>
                  <a:ea typeface="Microsoft YaHei" panose="020B0503020204020204" pitchFamily="34" charset="-122"/>
                </a:endParaRPr>
              </a:p>
            </p:txBody>
          </p:sp>
        </p:grpSp>
        <p:grpSp>
          <p:nvGrpSpPr>
            <p:cNvPr id="7" name="组合 6">
              <a:extLst>
                <a:ext uri="{FF2B5EF4-FFF2-40B4-BE49-F238E27FC236}">
                  <a16:creationId xmlns:a16="http://schemas.microsoft.com/office/drawing/2014/main" id="{7CB04C8B-52B7-0E3E-200D-238F1793AC38}"/>
                </a:ext>
              </a:extLst>
            </p:cNvPr>
            <p:cNvGrpSpPr/>
            <p:nvPr/>
          </p:nvGrpSpPr>
          <p:grpSpPr>
            <a:xfrm>
              <a:off x="830359" y="4459619"/>
              <a:ext cx="10858499" cy="1484445"/>
              <a:chOff x="830359" y="3672219"/>
              <a:chExt cx="10858499" cy="1484445"/>
            </a:xfrm>
          </p:grpSpPr>
          <p:sp>
            <p:nvSpPr>
              <p:cNvPr id="5" name="文本框 4">
                <a:extLst>
                  <a:ext uri="{FF2B5EF4-FFF2-40B4-BE49-F238E27FC236}">
                    <a16:creationId xmlns:a16="http://schemas.microsoft.com/office/drawing/2014/main" id="{8AD62F85-F683-CE33-54A9-FB0CF49E45DF}"/>
                  </a:ext>
                </a:extLst>
              </p:cNvPr>
              <p:cNvSpPr txBox="1"/>
              <p:nvPr/>
            </p:nvSpPr>
            <p:spPr>
              <a:xfrm>
                <a:off x="830359" y="3672219"/>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4.</a:t>
                </a:r>
                <a:r>
                  <a:rPr kumimoji="1" lang="zh-CN" altLang="en-US" sz="2800" b="1" dirty="0">
                    <a:solidFill>
                      <a:schemeClr val="accent3"/>
                    </a:solidFill>
                    <a:latin typeface="Microsoft YaHei" panose="020B0503020204020204" pitchFamily="34" charset="-122"/>
                    <a:ea typeface="Microsoft YaHei" panose="020B0503020204020204" pitchFamily="34" charset="-122"/>
                  </a:rPr>
                  <a:t>团队个性化建设</a:t>
                </a:r>
              </a:p>
            </p:txBody>
          </p:sp>
          <p:sp>
            <p:nvSpPr>
              <p:cNvPr id="6" name="文本框 5">
                <a:extLst>
                  <a:ext uri="{FF2B5EF4-FFF2-40B4-BE49-F238E27FC236}">
                    <a16:creationId xmlns:a16="http://schemas.microsoft.com/office/drawing/2014/main" id="{F04964B2-0BB5-2BB8-D2B5-62765CA3302A}"/>
                  </a:ext>
                </a:extLst>
              </p:cNvPr>
              <p:cNvSpPr txBox="1"/>
              <p:nvPr/>
            </p:nvSpPr>
            <p:spPr>
              <a:xfrm>
                <a:off x="830359" y="4195439"/>
                <a:ext cx="10858499" cy="961225"/>
              </a:xfrm>
              <a:prstGeom prst="rect">
                <a:avLst/>
              </a:prstGeom>
              <a:noFill/>
            </p:spPr>
            <p:txBody>
              <a:bodyPr wrap="square">
                <a:sp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rPr>
                  <a:t>大学生创新创业团队的个性化建设的关键是尊重团队成员的个人价值，满足他们的“认可需求”，充分体现每个成员的个人优势，实现优势互补。</a:t>
                </a:r>
                <a:endParaRPr lang="zh-CN" altLang="en-US" sz="2000" dirty="0">
                  <a:effectLst/>
                  <a:latin typeface="Microsoft YaHei" panose="020B0503020204020204" pitchFamily="34" charset="-122"/>
                  <a:ea typeface="Microsoft YaHei" panose="020B0503020204020204" pitchFamily="34" charset="-122"/>
                </a:endParaRPr>
              </a:p>
            </p:txBody>
          </p:sp>
        </p:grpSp>
      </p:grpSp>
    </p:spTree>
    <p:extLst>
      <p:ext uri="{BB962C8B-B14F-4D97-AF65-F5344CB8AC3E}">
        <p14:creationId xmlns:p14="http://schemas.microsoft.com/office/powerpoint/2010/main" val="13668661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9616FD-A14A-AC8E-1664-AFCDC1184AA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4EAC336-FED0-CC15-91E5-801F35B7053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3.3.3</a:t>
            </a:r>
            <a:r>
              <a:rPr lang="zh-CN" altLang="en-US" sz="3200" dirty="0">
                <a:solidFill>
                  <a:schemeClr val="tx1"/>
                </a:solidFill>
                <a:latin typeface="Microsoft YaHei" panose="020B0503020204020204" pitchFamily="34" charset="-122"/>
                <a:ea typeface="Microsoft YaHei" panose="020B0503020204020204" pitchFamily="34" charset="-122"/>
              </a:rPr>
              <a:t>创新创业团队发展力的管理</a:t>
            </a:r>
          </a:p>
        </p:txBody>
      </p:sp>
      <p:grpSp>
        <p:nvGrpSpPr>
          <p:cNvPr id="10" name="组合 9">
            <a:extLst>
              <a:ext uri="{FF2B5EF4-FFF2-40B4-BE49-F238E27FC236}">
                <a16:creationId xmlns:a16="http://schemas.microsoft.com/office/drawing/2014/main" id="{1A29DA92-44B4-30BB-C878-F1BF98586304}"/>
              </a:ext>
            </a:extLst>
          </p:cNvPr>
          <p:cNvGrpSpPr/>
          <p:nvPr/>
        </p:nvGrpSpPr>
        <p:grpSpPr>
          <a:xfrm>
            <a:off x="830359" y="1140222"/>
            <a:ext cx="10858499" cy="4198707"/>
            <a:chOff x="830359" y="1140222"/>
            <a:chExt cx="10858499" cy="4198707"/>
          </a:xfrm>
        </p:grpSpPr>
        <p:grpSp>
          <p:nvGrpSpPr>
            <p:cNvPr id="8" name="组合 7">
              <a:extLst>
                <a:ext uri="{FF2B5EF4-FFF2-40B4-BE49-F238E27FC236}">
                  <a16:creationId xmlns:a16="http://schemas.microsoft.com/office/drawing/2014/main" id="{10652397-95B0-71B5-0967-3C756FA83C1C}"/>
                </a:ext>
              </a:extLst>
            </p:cNvPr>
            <p:cNvGrpSpPr/>
            <p:nvPr/>
          </p:nvGrpSpPr>
          <p:grpSpPr>
            <a:xfrm>
              <a:off x="830359" y="1140222"/>
              <a:ext cx="10858499" cy="1484445"/>
              <a:chOff x="830359" y="1140222"/>
              <a:chExt cx="10858499" cy="1484445"/>
            </a:xfrm>
          </p:grpSpPr>
          <p:sp>
            <p:nvSpPr>
              <p:cNvPr id="124" name="文本框 123">
                <a:extLst>
                  <a:ext uri="{FF2B5EF4-FFF2-40B4-BE49-F238E27FC236}">
                    <a16:creationId xmlns:a16="http://schemas.microsoft.com/office/drawing/2014/main" id="{A6D913F6-F611-4960-4918-9276C72F098A}"/>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5.</a:t>
                </a:r>
                <a:r>
                  <a:rPr kumimoji="1" lang="zh-CN" altLang="en-US" sz="2800" b="1" dirty="0">
                    <a:solidFill>
                      <a:schemeClr val="accent3"/>
                    </a:solidFill>
                    <a:latin typeface="Microsoft YaHei" panose="020B0503020204020204" pitchFamily="34" charset="-122"/>
                    <a:ea typeface="Microsoft YaHei" panose="020B0503020204020204" pitchFamily="34" charset="-122"/>
                  </a:rPr>
                  <a:t>团队可持续发展规划</a:t>
                </a:r>
              </a:p>
            </p:txBody>
          </p:sp>
          <p:sp>
            <p:nvSpPr>
              <p:cNvPr id="17" name="文本框 16">
                <a:extLst>
                  <a:ext uri="{FF2B5EF4-FFF2-40B4-BE49-F238E27FC236}">
                    <a16:creationId xmlns:a16="http://schemas.microsoft.com/office/drawing/2014/main" id="{4723561D-F927-CF50-0CEA-0E968A869787}"/>
                  </a:ext>
                </a:extLst>
              </p:cNvPr>
              <p:cNvSpPr txBox="1"/>
              <p:nvPr/>
            </p:nvSpPr>
            <p:spPr>
              <a:xfrm>
                <a:off x="830359" y="1663442"/>
                <a:ext cx="10858499" cy="961225"/>
              </a:xfrm>
              <a:prstGeom prst="rect">
                <a:avLst/>
              </a:prstGeom>
              <a:noFill/>
            </p:spPr>
            <p:txBody>
              <a:bodyPr wrap="square">
                <a:sp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rPr>
                  <a:t>大学生创新创业团队的成员对于创新创业充满热情，渴望通过自己的努力将创新创业梦想付诸实践，从而证明自己，这类认可需求可以通过可持续发展规划实现。</a:t>
                </a:r>
              </a:p>
            </p:txBody>
          </p:sp>
        </p:grpSp>
        <p:grpSp>
          <p:nvGrpSpPr>
            <p:cNvPr id="7" name="组合 6">
              <a:extLst>
                <a:ext uri="{FF2B5EF4-FFF2-40B4-BE49-F238E27FC236}">
                  <a16:creationId xmlns:a16="http://schemas.microsoft.com/office/drawing/2014/main" id="{4661FA0B-A615-0A2C-73C6-DA2BD99713FA}"/>
                </a:ext>
              </a:extLst>
            </p:cNvPr>
            <p:cNvGrpSpPr/>
            <p:nvPr/>
          </p:nvGrpSpPr>
          <p:grpSpPr>
            <a:xfrm>
              <a:off x="830359" y="3392819"/>
              <a:ext cx="10858499" cy="1946110"/>
              <a:chOff x="830359" y="2605419"/>
              <a:chExt cx="10858499" cy="1946110"/>
            </a:xfrm>
          </p:grpSpPr>
          <p:sp>
            <p:nvSpPr>
              <p:cNvPr id="5" name="文本框 4">
                <a:extLst>
                  <a:ext uri="{FF2B5EF4-FFF2-40B4-BE49-F238E27FC236}">
                    <a16:creationId xmlns:a16="http://schemas.microsoft.com/office/drawing/2014/main" id="{8FAF240E-1995-1C17-D328-07DD81626C22}"/>
                  </a:ext>
                </a:extLst>
              </p:cNvPr>
              <p:cNvSpPr txBox="1"/>
              <p:nvPr/>
            </p:nvSpPr>
            <p:spPr>
              <a:xfrm>
                <a:off x="830359" y="2605419"/>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6.</a:t>
                </a:r>
                <a:r>
                  <a:rPr kumimoji="1" lang="zh-CN" altLang="en-US" sz="2800" b="1" dirty="0">
                    <a:solidFill>
                      <a:schemeClr val="accent3"/>
                    </a:solidFill>
                    <a:latin typeface="Microsoft YaHei" panose="020B0503020204020204" pitchFamily="34" charset="-122"/>
                    <a:ea typeface="Microsoft YaHei" panose="020B0503020204020204" pitchFamily="34" charset="-122"/>
                  </a:rPr>
                  <a:t>团队股权分配机制的建立</a:t>
                </a:r>
              </a:p>
            </p:txBody>
          </p:sp>
          <p:sp>
            <p:nvSpPr>
              <p:cNvPr id="6" name="文本框 5">
                <a:extLst>
                  <a:ext uri="{FF2B5EF4-FFF2-40B4-BE49-F238E27FC236}">
                    <a16:creationId xmlns:a16="http://schemas.microsoft.com/office/drawing/2014/main" id="{892C03AA-1303-02BC-B04E-5B46EA02F4B1}"/>
                  </a:ext>
                </a:extLst>
              </p:cNvPr>
              <p:cNvSpPr txBox="1"/>
              <p:nvPr/>
            </p:nvSpPr>
            <p:spPr>
              <a:xfrm>
                <a:off x="830359" y="3128639"/>
                <a:ext cx="10858499" cy="1422890"/>
              </a:xfrm>
              <a:prstGeom prst="rect">
                <a:avLst/>
              </a:prstGeom>
              <a:noFill/>
            </p:spPr>
            <p:txBody>
              <a:bodyPr wrap="square">
                <a:sp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rPr>
                  <a:t>创新创业团队的合伙人是公司未来相当长的一段时间内能全职投入预期工作的人。为了确保创始人在公司中拥有绝对的话语权，合伙人团队需要建立一个合理的股权结构，并以股票分配制为公司筹集更多资金。</a:t>
                </a:r>
                <a:endParaRPr lang="zh-CN" altLang="en-US" sz="2000" dirty="0">
                  <a:effectLst/>
                  <a:latin typeface="Microsoft YaHei" panose="020B0503020204020204" pitchFamily="34" charset="-122"/>
                  <a:ea typeface="Microsoft YaHei" panose="020B0503020204020204" pitchFamily="34" charset="-122"/>
                </a:endParaRPr>
              </a:p>
            </p:txBody>
          </p:sp>
        </p:grpSp>
      </p:grpSp>
    </p:spTree>
    <p:extLst>
      <p:ext uri="{BB962C8B-B14F-4D97-AF65-F5344CB8AC3E}">
        <p14:creationId xmlns:p14="http://schemas.microsoft.com/office/powerpoint/2010/main" val="84535747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2AA79D-594B-CFC7-93AA-ADB0CB9F9D25}"/>
            </a:ext>
          </a:extLst>
        </p:cNvPr>
        <p:cNvGrpSpPr/>
        <p:nvPr/>
      </p:nvGrpSpPr>
      <p:grpSpPr>
        <a:xfrm>
          <a:off x="0" y="0"/>
          <a:ext cx="0" cy="0"/>
          <a:chOff x="0" y="0"/>
          <a:chExt cx="0" cy="0"/>
        </a:xfrm>
      </p:grpSpPr>
      <p:sp>
        <p:nvSpPr>
          <p:cNvPr id="3" name="object 4">
            <a:extLst>
              <a:ext uri="{FF2B5EF4-FFF2-40B4-BE49-F238E27FC236}">
                <a16:creationId xmlns:a16="http://schemas.microsoft.com/office/drawing/2014/main" id="{C7D01DBC-4863-83E9-AC3D-452EDAA3FE55}"/>
              </a:ext>
            </a:extLst>
          </p:cNvPr>
          <p:cNvSpPr/>
          <p:nvPr/>
        </p:nvSpPr>
        <p:spPr>
          <a:xfrm>
            <a:off x="345281" y="1663442"/>
            <a:ext cx="11501438" cy="4719955"/>
          </a:xfrm>
          <a:prstGeom prst="roundRect">
            <a:avLst>
              <a:gd name="adj" fmla="val 5791"/>
            </a:avLst>
          </a:prstGeom>
          <a:solidFill>
            <a:schemeClr val="bg1"/>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2" name="标题 1">
            <a:extLst>
              <a:ext uri="{FF2B5EF4-FFF2-40B4-BE49-F238E27FC236}">
                <a16:creationId xmlns:a16="http://schemas.microsoft.com/office/drawing/2014/main" id="{9B54DFA8-74ED-13B2-4CCB-AC0E893E335E}"/>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知识拓展</a:t>
            </a:r>
          </a:p>
        </p:txBody>
      </p:sp>
      <p:sp>
        <p:nvSpPr>
          <p:cNvPr id="4" name="文本框 3">
            <a:extLst>
              <a:ext uri="{FF2B5EF4-FFF2-40B4-BE49-F238E27FC236}">
                <a16:creationId xmlns:a16="http://schemas.microsoft.com/office/drawing/2014/main" id="{89B34854-549A-1989-AE14-B48A9F3E2CE4}"/>
              </a:ext>
            </a:extLst>
          </p:cNvPr>
          <p:cNvSpPr txBox="1"/>
          <p:nvPr/>
        </p:nvSpPr>
        <p:spPr>
          <a:xfrm>
            <a:off x="1173263" y="1140222"/>
            <a:ext cx="5903109" cy="523220"/>
          </a:xfrm>
          <a:prstGeom prst="rect">
            <a:avLst/>
          </a:prstGeom>
          <a:noFill/>
          <a:ln w="9525">
            <a:noFill/>
          </a:ln>
        </p:spPr>
        <p:txBody>
          <a:bodyPr wrap="square">
            <a:spAutoFit/>
          </a:bodyPr>
          <a:lstStyle/>
          <a:p>
            <a:pPr indent="0"/>
            <a:r>
              <a:rPr kumimoji="1" lang="zh-CN" altLang="en-US" sz="2800" b="1" dirty="0">
                <a:solidFill>
                  <a:schemeClr val="accent3"/>
                </a:solidFill>
                <a:latin typeface="Microsoft YaHei" panose="020B0503020204020204" pitchFamily="34" charset="-122"/>
                <a:ea typeface="Microsoft YaHei" panose="020B0503020204020204" pitchFamily="34" charset="-122"/>
              </a:rPr>
              <a:t>合伙创业中的股权分配原则</a:t>
            </a:r>
          </a:p>
        </p:txBody>
      </p:sp>
      <p:sp>
        <p:nvSpPr>
          <p:cNvPr id="6" name="object 11">
            <a:extLst>
              <a:ext uri="{FF2B5EF4-FFF2-40B4-BE49-F238E27FC236}">
                <a16:creationId xmlns:a16="http://schemas.microsoft.com/office/drawing/2014/main" id="{96370BD9-86EA-A30F-0D9A-EC5B801EB55D}"/>
              </a:ext>
            </a:extLst>
          </p:cNvPr>
          <p:cNvSpPr txBox="1"/>
          <p:nvPr/>
        </p:nvSpPr>
        <p:spPr>
          <a:xfrm>
            <a:off x="699643" y="1846182"/>
            <a:ext cx="10819257" cy="4109724"/>
          </a:xfrm>
          <a:prstGeom prst="rect">
            <a:avLst/>
          </a:prstGeom>
        </p:spPr>
        <p:txBody>
          <a:bodyPr vert="horz" wrap="square" lIns="0" tIns="9089" rIns="0" bIns="0" rtlCol="0">
            <a:spAutoFit/>
          </a:bodyPr>
          <a:lstStyle/>
          <a:p>
            <a:pPr marR="5908" indent="457200">
              <a:lnSpc>
                <a:spcPct val="150000"/>
              </a:lnSpc>
            </a:pPr>
            <a:r>
              <a:rPr lang="zh-CN" altLang="en-US" sz="2000" dirty="0">
                <a:latin typeface="Microsoft YaHei" panose="020B0503020204020204" pitchFamily="34" charset="-122"/>
                <a:ea typeface="Microsoft YaHei" panose="020B0503020204020204" pitchFamily="34" charset="-122"/>
              </a:rPr>
              <a:t>股权是股东在初创公司中的投资份额，即股权比例，股权比例的大小直接影响股东对公司的话语权和控制权，股权也是股东分红比例的依据。也就是说，股权包含两层价值，一个是经济性的权力，一个是公司的管理权力。创业企业股权分配有以下几大基本原则。</a:t>
            </a:r>
          </a:p>
          <a:p>
            <a:pPr marR="5908"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1</a:t>
            </a:r>
            <a:r>
              <a:rPr lang="zh-CN" altLang="en-US" sz="2000" dirty="0">
                <a:latin typeface="Microsoft YaHei" panose="020B0503020204020204" pitchFamily="34" charset="-122"/>
                <a:ea typeface="Microsoft YaHei" panose="020B0503020204020204" pitchFamily="34" charset="-122"/>
              </a:rPr>
              <a:t>）大股原则：创始人作为实际控制人必须持大股，以确保公司治理的稳定性。</a:t>
            </a:r>
          </a:p>
          <a:p>
            <a:pPr marR="5908"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2</a:t>
            </a:r>
            <a:r>
              <a:rPr lang="zh-CN" altLang="en-US" sz="2000" dirty="0">
                <a:latin typeface="Microsoft YaHei" panose="020B0503020204020204" pitchFamily="34" charset="-122"/>
                <a:ea typeface="Microsoft YaHei" panose="020B0503020204020204" pitchFamily="34" charset="-122"/>
              </a:rPr>
              <a:t>）简洁原则：公司股权结构要科学合理、角色清晰、结构简洁。</a:t>
            </a:r>
          </a:p>
          <a:p>
            <a:pPr marR="5908"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3</a:t>
            </a:r>
            <a:r>
              <a:rPr lang="zh-CN" altLang="en-US" sz="2000" dirty="0">
                <a:latin typeface="Microsoft YaHei" panose="020B0503020204020204" pitchFamily="34" charset="-122"/>
                <a:ea typeface="Microsoft YaHei" panose="020B0503020204020204" pitchFamily="34" charset="-122"/>
              </a:rPr>
              <a:t>）梯度原则：合伙人之间的股权要保持梯度差距。</a:t>
            </a:r>
          </a:p>
          <a:p>
            <a:pPr marR="5908"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4</a:t>
            </a:r>
            <a:r>
              <a:rPr lang="zh-CN" altLang="en-US" sz="2000" dirty="0">
                <a:latin typeface="Microsoft YaHei" panose="020B0503020204020204" pitchFamily="34" charset="-122"/>
                <a:ea typeface="Microsoft YaHei" panose="020B0503020204020204" pitchFamily="34" charset="-122"/>
              </a:rPr>
              <a:t>）期权原则：要在适当的时候设置期权制度，吸引和保留优秀人才。</a:t>
            </a:r>
          </a:p>
          <a:p>
            <a:pPr marR="5908"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5</a:t>
            </a:r>
            <a:r>
              <a:rPr lang="zh-CN" altLang="en-US" sz="2000" dirty="0">
                <a:latin typeface="Microsoft YaHei" panose="020B0503020204020204" pitchFamily="34" charset="-122"/>
                <a:ea typeface="Microsoft YaHei" panose="020B0503020204020204" pitchFamily="34" charset="-122"/>
              </a:rPr>
              <a:t>）退出原则：合伙人离开公司，股权必须收回。</a:t>
            </a:r>
          </a:p>
          <a:p>
            <a:pPr marR="5908"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6</a:t>
            </a:r>
            <a:r>
              <a:rPr lang="zh-CN" altLang="en-US" sz="2000" dirty="0">
                <a:latin typeface="Microsoft YaHei" panose="020B0503020204020204" pitchFamily="34" charset="-122"/>
                <a:ea typeface="Microsoft YaHei" panose="020B0503020204020204" pitchFamily="34" charset="-122"/>
              </a:rPr>
              <a:t>）动态原则：公司股权要随团队成员的变化和融资轮次做动态调整。</a:t>
            </a:r>
          </a:p>
        </p:txBody>
      </p:sp>
      <p:grpSp>
        <p:nvGrpSpPr>
          <p:cNvPr id="14" name="组合 13">
            <a:extLst>
              <a:ext uri="{FF2B5EF4-FFF2-40B4-BE49-F238E27FC236}">
                <a16:creationId xmlns:a16="http://schemas.microsoft.com/office/drawing/2014/main" id="{66BB6809-E579-F989-FAEC-206AC2DCEB5B}"/>
              </a:ext>
            </a:extLst>
          </p:cNvPr>
          <p:cNvGrpSpPr/>
          <p:nvPr/>
        </p:nvGrpSpPr>
        <p:grpSpPr>
          <a:xfrm>
            <a:off x="587751" y="1109076"/>
            <a:ext cx="585512" cy="585512"/>
            <a:chOff x="803986" y="1663442"/>
            <a:chExt cx="585512" cy="585512"/>
          </a:xfrm>
        </p:grpSpPr>
        <p:sp>
          <p:nvSpPr>
            <p:cNvPr id="9" name="object 14">
              <a:extLst>
                <a:ext uri="{FF2B5EF4-FFF2-40B4-BE49-F238E27FC236}">
                  <a16:creationId xmlns:a16="http://schemas.microsoft.com/office/drawing/2014/main" id="{C35D3831-7F99-72FC-599F-89F8726ABE3E}"/>
                </a:ext>
              </a:extLst>
            </p:cNvPr>
            <p:cNvSpPr/>
            <p:nvPr/>
          </p:nvSpPr>
          <p:spPr>
            <a:xfrm>
              <a:off x="803986" y="1663442"/>
              <a:ext cx="585512" cy="585512"/>
            </a:xfrm>
            <a:custGeom>
              <a:avLst/>
              <a:gdLst/>
              <a:ahLst/>
              <a:cxnLst/>
              <a:rect l="l" t="t" r="r" b="b"/>
              <a:pathLst>
                <a:path w="360044" h="360044">
                  <a:moveTo>
                    <a:pt x="179997" y="0"/>
                  </a:moveTo>
                  <a:lnTo>
                    <a:pt x="132144" y="6430"/>
                  </a:lnTo>
                  <a:lnTo>
                    <a:pt x="89146" y="24576"/>
                  </a:lnTo>
                  <a:lnTo>
                    <a:pt x="52717" y="52722"/>
                  </a:lnTo>
                  <a:lnTo>
                    <a:pt x="24573" y="89152"/>
                  </a:lnTo>
                  <a:lnTo>
                    <a:pt x="6429" y="132149"/>
                  </a:lnTo>
                  <a:lnTo>
                    <a:pt x="0" y="179997"/>
                  </a:lnTo>
                  <a:lnTo>
                    <a:pt x="6429" y="227850"/>
                  </a:lnTo>
                  <a:lnTo>
                    <a:pt x="24573" y="270851"/>
                  </a:lnTo>
                  <a:lnTo>
                    <a:pt x="52717" y="307282"/>
                  </a:lnTo>
                  <a:lnTo>
                    <a:pt x="89146" y="335430"/>
                  </a:lnTo>
                  <a:lnTo>
                    <a:pt x="132144" y="353576"/>
                  </a:lnTo>
                  <a:lnTo>
                    <a:pt x="179997" y="360006"/>
                  </a:lnTo>
                  <a:lnTo>
                    <a:pt x="227849" y="353576"/>
                  </a:lnTo>
                  <a:lnTo>
                    <a:pt x="270847" y="335430"/>
                  </a:lnTo>
                  <a:lnTo>
                    <a:pt x="307276" y="307282"/>
                  </a:lnTo>
                  <a:lnTo>
                    <a:pt x="335420" y="270851"/>
                  </a:lnTo>
                  <a:lnTo>
                    <a:pt x="353564" y="227850"/>
                  </a:lnTo>
                  <a:lnTo>
                    <a:pt x="359994" y="179997"/>
                  </a:lnTo>
                  <a:lnTo>
                    <a:pt x="353564" y="132149"/>
                  </a:lnTo>
                  <a:lnTo>
                    <a:pt x="335420" y="89152"/>
                  </a:lnTo>
                  <a:lnTo>
                    <a:pt x="307276" y="52722"/>
                  </a:lnTo>
                  <a:lnTo>
                    <a:pt x="270847" y="24576"/>
                  </a:lnTo>
                  <a:lnTo>
                    <a:pt x="227849" y="6430"/>
                  </a:lnTo>
                  <a:lnTo>
                    <a:pt x="179997" y="0"/>
                  </a:lnTo>
                  <a:close/>
                </a:path>
              </a:pathLst>
            </a:custGeom>
            <a:solidFill>
              <a:srgbClr val="FFFFFF"/>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10" name="object 15">
              <a:extLst>
                <a:ext uri="{FF2B5EF4-FFF2-40B4-BE49-F238E27FC236}">
                  <a16:creationId xmlns:a16="http://schemas.microsoft.com/office/drawing/2014/main" id="{B9C9059D-DA7B-7637-1F86-43D5610E752F}"/>
                </a:ext>
              </a:extLst>
            </p:cNvPr>
            <p:cNvSpPr/>
            <p:nvPr/>
          </p:nvSpPr>
          <p:spPr>
            <a:xfrm>
              <a:off x="803986" y="1663442"/>
              <a:ext cx="585512" cy="585512"/>
            </a:xfrm>
            <a:custGeom>
              <a:avLst/>
              <a:gdLst/>
              <a:ahLst/>
              <a:cxnLst/>
              <a:rect l="l" t="t" r="r" b="b"/>
              <a:pathLst>
                <a:path w="360044" h="360044">
                  <a:moveTo>
                    <a:pt x="179997" y="0"/>
                  </a:moveTo>
                  <a:lnTo>
                    <a:pt x="132144" y="6430"/>
                  </a:lnTo>
                  <a:lnTo>
                    <a:pt x="89146" y="24576"/>
                  </a:lnTo>
                  <a:lnTo>
                    <a:pt x="52717" y="52722"/>
                  </a:lnTo>
                  <a:lnTo>
                    <a:pt x="24573" y="89152"/>
                  </a:lnTo>
                  <a:lnTo>
                    <a:pt x="6429" y="132149"/>
                  </a:lnTo>
                  <a:lnTo>
                    <a:pt x="0" y="179997"/>
                  </a:lnTo>
                  <a:lnTo>
                    <a:pt x="6429" y="227850"/>
                  </a:lnTo>
                  <a:lnTo>
                    <a:pt x="24573" y="270851"/>
                  </a:lnTo>
                  <a:lnTo>
                    <a:pt x="52717" y="307282"/>
                  </a:lnTo>
                  <a:lnTo>
                    <a:pt x="89146" y="335430"/>
                  </a:lnTo>
                  <a:lnTo>
                    <a:pt x="132144" y="353576"/>
                  </a:lnTo>
                  <a:lnTo>
                    <a:pt x="179997" y="360006"/>
                  </a:lnTo>
                  <a:lnTo>
                    <a:pt x="227849" y="353576"/>
                  </a:lnTo>
                  <a:lnTo>
                    <a:pt x="270847" y="335430"/>
                  </a:lnTo>
                  <a:lnTo>
                    <a:pt x="307276" y="307282"/>
                  </a:lnTo>
                  <a:lnTo>
                    <a:pt x="335420" y="270851"/>
                  </a:lnTo>
                  <a:lnTo>
                    <a:pt x="353564" y="227850"/>
                  </a:lnTo>
                  <a:lnTo>
                    <a:pt x="359994" y="179997"/>
                  </a:lnTo>
                  <a:lnTo>
                    <a:pt x="353564" y="132149"/>
                  </a:lnTo>
                  <a:lnTo>
                    <a:pt x="335420" y="89152"/>
                  </a:lnTo>
                  <a:lnTo>
                    <a:pt x="307276" y="52722"/>
                  </a:lnTo>
                  <a:lnTo>
                    <a:pt x="270847" y="24576"/>
                  </a:lnTo>
                  <a:lnTo>
                    <a:pt x="227849" y="6430"/>
                  </a:lnTo>
                  <a:lnTo>
                    <a:pt x="179997" y="0"/>
                  </a:lnTo>
                  <a:close/>
                </a:path>
              </a:pathLst>
            </a:custGeom>
            <a:ln w="17995">
              <a:solidFill>
                <a:srgbClr val="8ED8F8"/>
              </a:solidFill>
            </a:ln>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2" name="object 17">
              <a:extLst>
                <a:ext uri="{FF2B5EF4-FFF2-40B4-BE49-F238E27FC236}">
                  <a16:creationId xmlns:a16="http://schemas.microsoft.com/office/drawing/2014/main" id="{BE2275BD-9E7C-CD84-2C0D-4583EDF21BD3}"/>
                </a:ext>
              </a:extLst>
            </p:cNvPr>
            <p:cNvPicPr/>
            <p:nvPr/>
          </p:nvPicPr>
          <p:blipFill>
            <a:blip r:embed="rId2" cstate="print"/>
            <a:stretch>
              <a:fillRect/>
            </a:stretch>
          </p:blipFill>
          <p:spPr>
            <a:xfrm>
              <a:off x="915878" y="1815036"/>
              <a:ext cx="395629" cy="315175"/>
            </a:xfrm>
            <a:prstGeom prst="rect">
              <a:avLst/>
            </a:prstGeom>
          </p:spPr>
        </p:pic>
      </p:grpSp>
    </p:spTree>
    <p:extLst>
      <p:ext uri="{BB962C8B-B14F-4D97-AF65-F5344CB8AC3E}">
        <p14:creationId xmlns:p14="http://schemas.microsoft.com/office/powerpoint/2010/main" val="14827933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F97B3C-8CF3-B850-EE29-DB012A3E56ED}"/>
            </a:ext>
          </a:extLst>
        </p:cNvPr>
        <p:cNvGrpSpPr/>
        <p:nvPr/>
      </p:nvGrpSpPr>
      <p:grpSpPr>
        <a:xfrm>
          <a:off x="0" y="0"/>
          <a:ext cx="0" cy="0"/>
          <a:chOff x="0" y="0"/>
          <a:chExt cx="0" cy="0"/>
        </a:xfrm>
      </p:grpSpPr>
      <p:grpSp>
        <p:nvGrpSpPr>
          <p:cNvPr id="4" name="object 6">
            <a:extLst>
              <a:ext uri="{FF2B5EF4-FFF2-40B4-BE49-F238E27FC236}">
                <a16:creationId xmlns:a16="http://schemas.microsoft.com/office/drawing/2014/main" id="{5436F4A1-CFA4-DE43-C54A-F241472B5532}"/>
              </a:ext>
            </a:extLst>
          </p:cNvPr>
          <p:cNvGrpSpPr/>
          <p:nvPr/>
        </p:nvGrpSpPr>
        <p:grpSpPr>
          <a:xfrm>
            <a:off x="1125537" y="1779402"/>
            <a:ext cx="9940925" cy="3984998"/>
            <a:chOff x="829802" y="6190170"/>
            <a:chExt cx="5073015" cy="356870"/>
          </a:xfrm>
        </p:grpSpPr>
        <p:sp>
          <p:nvSpPr>
            <p:cNvPr id="5" name="object 7">
              <a:extLst>
                <a:ext uri="{FF2B5EF4-FFF2-40B4-BE49-F238E27FC236}">
                  <a16:creationId xmlns:a16="http://schemas.microsoft.com/office/drawing/2014/main" id="{1A8C4C5B-A39C-E77F-4A89-17A39CB00FC7}"/>
                </a:ext>
              </a:extLst>
            </p:cNvPr>
            <p:cNvSpPr/>
            <p:nvPr/>
          </p:nvSpPr>
          <p:spPr>
            <a:xfrm>
              <a:off x="829802" y="6190175"/>
              <a:ext cx="5073015" cy="356870"/>
            </a:xfrm>
            <a:custGeom>
              <a:avLst/>
              <a:gdLst/>
              <a:ahLst/>
              <a:cxnLst/>
              <a:rect l="l" t="t" r="r" b="b"/>
              <a:pathLst>
                <a:path w="5073015" h="356870">
                  <a:moveTo>
                    <a:pt x="5000396" y="0"/>
                  </a:moveTo>
                  <a:lnTo>
                    <a:pt x="71996" y="0"/>
                  </a:lnTo>
                  <a:lnTo>
                    <a:pt x="43971" y="5657"/>
                  </a:lnTo>
                  <a:lnTo>
                    <a:pt x="21086" y="21086"/>
                  </a:lnTo>
                  <a:lnTo>
                    <a:pt x="5657" y="43971"/>
                  </a:lnTo>
                  <a:lnTo>
                    <a:pt x="0" y="71996"/>
                  </a:lnTo>
                  <a:lnTo>
                    <a:pt x="0" y="284403"/>
                  </a:lnTo>
                  <a:lnTo>
                    <a:pt x="5657" y="312421"/>
                  </a:lnTo>
                  <a:lnTo>
                    <a:pt x="21086" y="335302"/>
                  </a:lnTo>
                  <a:lnTo>
                    <a:pt x="43971" y="350729"/>
                  </a:lnTo>
                  <a:lnTo>
                    <a:pt x="71996" y="356387"/>
                  </a:lnTo>
                  <a:lnTo>
                    <a:pt x="5000396" y="356387"/>
                  </a:lnTo>
                  <a:lnTo>
                    <a:pt x="5028421" y="350729"/>
                  </a:lnTo>
                  <a:lnTo>
                    <a:pt x="5051305" y="335302"/>
                  </a:lnTo>
                  <a:lnTo>
                    <a:pt x="5066735" y="312421"/>
                  </a:lnTo>
                  <a:lnTo>
                    <a:pt x="5072392" y="284403"/>
                  </a:lnTo>
                  <a:lnTo>
                    <a:pt x="5072392" y="71996"/>
                  </a:lnTo>
                  <a:lnTo>
                    <a:pt x="5066735" y="43971"/>
                  </a:lnTo>
                  <a:lnTo>
                    <a:pt x="5051305" y="21086"/>
                  </a:lnTo>
                  <a:lnTo>
                    <a:pt x="5028421" y="5657"/>
                  </a:lnTo>
                  <a:lnTo>
                    <a:pt x="5000396" y="0"/>
                  </a:lnTo>
                  <a:close/>
                </a:path>
              </a:pathLst>
            </a:custGeom>
            <a:solidFill>
              <a:schemeClr val="bg1">
                <a:alpha val="79843"/>
              </a:schemeClr>
            </a:solidFill>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sp>
          <p:nvSpPr>
            <p:cNvPr id="6" name="object 8">
              <a:extLst>
                <a:ext uri="{FF2B5EF4-FFF2-40B4-BE49-F238E27FC236}">
                  <a16:creationId xmlns:a16="http://schemas.microsoft.com/office/drawing/2014/main" id="{A17DE390-3685-E50A-2008-FE76925689E4}"/>
                </a:ext>
              </a:extLst>
            </p:cNvPr>
            <p:cNvSpPr/>
            <p:nvPr/>
          </p:nvSpPr>
          <p:spPr>
            <a:xfrm>
              <a:off x="1014535" y="6190170"/>
              <a:ext cx="560070" cy="356870"/>
            </a:xfrm>
            <a:custGeom>
              <a:avLst/>
              <a:gdLst/>
              <a:ahLst/>
              <a:cxnLst/>
              <a:rect l="l" t="t" r="r" b="b"/>
              <a:pathLst>
                <a:path w="560069" h="356870">
                  <a:moveTo>
                    <a:pt x="560053" y="0"/>
                  </a:moveTo>
                  <a:lnTo>
                    <a:pt x="356400" y="0"/>
                  </a:lnTo>
                  <a:lnTo>
                    <a:pt x="0" y="356400"/>
                  </a:lnTo>
                  <a:lnTo>
                    <a:pt x="203647" y="356400"/>
                  </a:lnTo>
                  <a:lnTo>
                    <a:pt x="560053" y="0"/>
                  </a:lnTo>
                  <a:close/>
                </a:path>
              </a:pathLst>
            </a:custGeom>
            <a:solidFill>
              <a:schemeClr val="accent1"/>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7" name="object 9">
              <a:extLst>
                <a:ext uri="{FF2B5EF4-FFF2-40B4-BE49-F238E27FC236}">
                  <a16:creationId xmlns:a16="http://schemas.microsoft.com/office/drawing/2014/main" id="{A5EC8211-DAD8-0739-73C4-BED934CB6725}"/>
                </a:ext>
              </a:extLst>
            </p:cNvPr>
            <p:cNvSpPr/>
            <p:nvPr/>
          </p:nvSpPr>
          <p:spPr>
            <a:xfrm>
              <a:off x="1402765" y="6190170"/>
              <a:ext cx="560070" cy="356870"/>
            </a:xfrm>
            <a:custGeom>
              <a:avLst/>
              <a:gdLst/>
              <a:ahLst/>
              <a:cxnLst/>
              <a:rect l="l" t="t" r="r" b="b"/>
              <a:pathLst>
                <a:path w="560069" h="356870">
                  <a:moveTo>
                    <a:pt x="560053" y="0"/>
                  </a:moveTo>
                  <a:lnTo>
                    <a:pt x="356400" y="0"/>
                  </a:lnTo>
                  <a:lnTo>
                    <a:pt x="0" y="356400"/>
                  </a:lnTo>
                  <a:lnTo>
                    <a:pt x="203647" y="356400"/>
                  </a:lnTo>
                  <a:lnTo>
                    <a:pt x="560053" y="0"/>
                  </a:lnTo>
                  <a:close/>
                </a:path>
              </a:pathLst>
            </a:custGeom>
            <a:solidFill>
              <a:srgbClr val="F2C353"/>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8" name="object 10">
              <a:extLst>
                <a:ext uri="{FF2B5EF4-FFF2-40B4-BE49-F238E27FC236}">
                  <a16:creationId xmlns:a16="http://schemas.microsoft.com/office/drawing/2014/main" id="{FF40B593-70CD-8513-65FD-02731B944C33}"/>
                </a:ext>
              </a:extLst>
            </p:cNvPr>
            <p:cNvSpPr/>
            <p:nvPr/>
          </p:nvSpPr>
          <p:spPr>
            <a:xfrm>
              <a:off x="5292140" y="6190170"/>
              <a:ext cx="447040" cy="356870"/>
            </a:xfrm>
            <a:custGeom>
              <a:avLst/>
              <a:gdLst/>
              <a:ahLst/>
              <a:cxnLst/>
              <a:rect l="l" t="t" r="r" b="b"/>
              <a:pathLst>
                <a:path w="447039" h="356870">
                  <a:moveTo>
                    <a:pt x="446845" y="0"/>
                  </a:moveTo>
                  <a:lnTo>
                    <a:pt x="356400" y="0"/>
                  </a:lnTo>
                  <a:lnTo>
                    <a:pt x="0" y="356400"/>
                  </a:lnTo>
                  <a:lnTo>
                    <a:pt x="90439" y="356400"/>
                  </a:lnTo>
                  <a:lnTo>
                    <a:pt x="446845" y="0"/>
                  </a:lnTo>
                  <a:close/>
                </a:path>
              </a:pathLst>
            </a:custGeom>
            <a:solidFill>
              <a:schemeClr val="accent2">
                <a:lumMod val="20000"/>
                <a:lumOff val="80000"/>
              </a:schemeClr>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grpSp>
      <p:sp>
        <p:nvSpPr>
          <p:cNvPr id="2" name="标题 1">
            <a:extLst>
              <a:ext uri="{FF2B5EF4-FFF2-40B4-BE49-F238E27FC236}">
                <a16:creationId xmlns:a16="http://schemas.microsoft.com/office/drawing/2014/main" id="{21CCE214-1E8C-96C9-2260-699FAF53F7E6}"/>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课后思考</a:t>
            </a:r>
          </a:p>
        </p:txBody>
      </p:sp>
      <p:sp>
        <p:nvSpPr>
          <p:cNvPr id="3" name="object 4">
            <a:extLst>
              <a:ext uri="{FF2B5EF4-FFF2-40B4-BE49-F238E27FC236}">
                <a16:creationId xmlns:a16="http://schemas.microsoft.com/office/drawing/2014/main" id="{5BCD6A05-50C5-0091-6136-078536A3CEFB}"/>
              </a:ext>
            </a:extLst>
          </p:cNvPr>
          <p:cNvSpPr txBox="1"/>
          <p:nvPr/>
        </p:nvSpPr>
        <p:spPr>
          <a:xfrm>
            <a:off x="3345794" y="2393386"/>
            <a:ext cx="6629400" cy="2757031"/>
          </a:xfrm>
          <a:prstGeom prst="rect">
            <a:avLst/>
          </a:prstGeom>
        </p:spPr>
        <p:txBody>
          <a:bodyPr vert="horz" wrap="square" lIns="0" tIns="51810" rIns="0" bIns="0" rtlCol="0">
            <a:spAutoFit/>
          </a:bodyPr>
          <a:lstStyle/>
          <a:p>
            <a:pPr marL="277200" indent="-277200">
              <a:lnSpc>
                <a:spcPct val="150000"/>
              </a:lnSpc>
              <a:buSzPct val="90476"/>
              <a:buFont typeface="+mj-lt"/>
              <a:buAutoNum type="arabicPeriod"/>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假设你是一位正在创新创业的大学生，准备组建一支创新创业团队。请拟定一个简</a:t>
            </a:r>
          </a:p>
          <a:p>
            <a:pPr marL="277200" indent="-277200">
              <a:lnSpc>
                <a:spcPct val="150000"/>
              </a:lnSpc>
              <a:buSzPct val="90476"/>
              <a:buFont typeface="+mj-lt"/>
              <a:buAutoNum type="arabicPeriod"/>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要的创新创业方向，并据此思考如何组建创新创业团队，写下对团队成员的要求以及计</a:t>
            </a:r>
          </a:p>
          <a:p>
            <a:pPr marL="277200" indent="-277200">
              <a:lnSpc>
                <a:spcPct val="150000"/>
              </a:lnSpc>
              <a:buSzPct val="90476"/>
              <a:buFont typeface="+mj-lt"/>
              <a:buAutoNum type="arabicPeriod"/>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划管理团队的办法，并与同学交流。</a:t>
            </a:r>
            <a:endParaRPr sz="2400" b="1" dirty="0">
              <a:latin typeface="Microsoft YaHei" panose="020B0503020204020204" pitchFamily="34" charset="-122"/>
              <a:ea typeface="Microsoft YaHei" panose="020B0503020204020204" pitchFamily="34" charset="-122"/>
              <a:cs typeface="Wawati SC"/>
            </a:endParaRPr>
          </a:p>
        </p:txBody>
      </p:sp>
    </p:spTree>
    <p:extLst>
      <p:ext uri="{BB962C8B-B14F-4D97-AF65-F5344CB8AC3E}">
        <p14:creationId xmlns:p14="http://schemas.microsoft.com/office/powerpoint/2010/main" val="70219703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197A59-A1FF-3443-FEFF-B1D06D1BCCB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A098450-6E8E-77D5-990F-B553E991B843}"/>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82E4717B-15D0-7996-9DE5-15D57C22B0AB}"/>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在云南省西双版纳傣族自治州的勐腊县，有</a:t>
            </a:r>
            <a:r>
              <a:rPr lang="en-US" altLang="zh-CN" sz="2000" dirty="0">
                <a:latin typeface="Microsoft YaHei" panose="020B0503020204020204" pitchFamily="34" charset="-122"/>
                <a:ea typeface="Microsoft YaHei" panose="020B0503020204020204" pitchFamily="34" charset="-122"/>
                <a:cs typeface="Lantinghei SC Extralight"/>
              </a:rPr>
              <a:t>3 </a:t>
            </a:r>
            <a:r>
              <a:rPr lang="zh-CN" altLang="en-US" sz="2000" dirty="0">
                <a:latin typeface="Microsoft YaHei" panose="020B0503020204020204" pitchFamily="34" charset="-122"/>
                <a:ea typeface="Microsoft YaHei" panose="020B0503020204020204" pitchFamily="34" charset="-122"/>
                <a:cs typeface="Lantinghei SC Extralight"/>
              </a:rPr>
              <a:t>位大学生被当地民众称为“铁三角”，他们在祖国的南疆肆意挥洒青春，创立云南滇云蜜语生物科技有限责任公司，谱写助农惠农的创业之歌。</a:t>
            </a:r>
            <a:r>
              <a:rPr lang="en-US" altLang="zh-CN" sz="2000" dirty="0">
                <a:latin typeface="Microsoft YaHei" panose="020B0503020204020204" pitchFamily="34" charset="-122"/>
                <a:ea typeface="Microsoft YaHei" panose="020B0503020204020204" pitchFamily="34" charset="-122"/>
                <a:cs typeface="Lantinghei SC Extralight"/>
              </a:rPr>
              <a:t>2017 </a:t>
            </a:r>
            <a:r>
              <a:rPr lang="zh-CN" altLang="en-US" sz="2000" dirty="0">
                <a:latin typeface="Microsoft YaHei" panose="020B0503020204020204" pitchFamily="34" charset="-122"/>
                <a:ea typeface="Microsoft YaHei" panose="020B0503020204020204" pitchFamily="34" charset="-122"/>
                <a:cs typeface="Lantinghei SC Extralight"/>
              </a:rPr>
              <a:t>年年初，项目还处于襁褓中，团队成员为了弥补经验的不足，决定到成熟的蜂蜜产业发展地区考察，由此他们开始了长达</a:t>
            </a:r>
            <a:r>
              <a:rPr lang="en-US" altLang="zh-CN" sz="2000" dirty="0">
                <a:latin typeface="Microsoft YaHei" panose="020B0503020204020204" pitchFamily="34" charset="-122"/>
                <a:ea typeface="Microsoft YaHei" panose="020B0503020204020204" pitchFamily="34" charset="-122"/>
                <a:cs typeface="Lantinghei SC Extralight"/>
              </a:rPr>
              <a:t>33 </a:t>
            </a:r>
            <a:r>
              <a:rPr lang="zh-CN" altLang="en-US" sz="2000" dirty="0">
                <a:latin typeface="Microsoft YaHei" panose="020B0503020204020204" pitchFamily="34" charset="-122"/>
                <a:ea typeface="Microsoft YaHei" panose="020B0503020204020204" pitchFamily="34" charset="-122"/>
                <a:cs typeface="Lantinghei SC Extralight"/>
              </a:rPr>
              <a:t>天、行程万里的学习之路。</a:t>
            </a:r>
          </a:p>
          <a:p>
            <a:pPr indent="457200">
              <a:lnSpc>
                <a:spcPct val="150000"/>
              </a:lnSpc>
            </a:pPr>
            <a:r>
              <a:rPr lang="en-US" altLang="zh-CN" sz="2000" dirty="0">
                <a:latin typeface="Microsoft YaHei" panose="020B0503020204020204" pitchFamily="34" charset="-122"/>
                <a:ea typeface="Microsoft YaHei" panose="020B0503020204020204" pitchFamily="34" charset="-122"/>
                <a:cs typeface="Lantinghei SC Extralight"/>
              </a:rPr>
              <a:t>2017 </a:t>
            </a:r>
            <a:r>
              <a:rPr lang="zh-CN" altLang="en-US" sz="2000" dirty="0">
                <a:latin typeface="Microsoft YaHei" panose="020B0503020204020204" pitchFamily="34" charset="-122"/>
                <a:ea typeface="Microsoft YaHei" panose="020B0503020204020204" pitchFamily="34" charset="-122"/>
                <a:cs typeface="Lantinghei SC Extralight"/>
              </a:rPr>
              <a:t>年</a:t>
            </a:r>
            <a:r>
              <a:rPr lang="en-US" altLang="zh-CN" sz="2000" dirty="0">
                <a:latin typeface="Microsoft YaHei" panose="020B0503020204020204" pitchFamily="34" charset="-122"/>
                <a:ea typeface="Microsoft YaHei" panose="020B0503020204020204" pitchFamily="34" charset="-122"/>
                <a:cs typeface="Lantinghei SC Extralight"/>
              </a:rPr>
              <a:t>7 </a:t>
            </a:r>
            <a:r>
              <a:rPr lang="zh-CN" altLang="en-US" sz="2000" dirty="0">
                <a:latin typeface="Microsoft YaHei" panose="020B0503020204020204" pitchFamily="34" charset="-122"/>
                <a:ea typeface="Microsoft YaHei" panose="020B0503020204020204" pitchFamily="34" charset="-122"/>
                <a:cs typeface="Lantinghei SC Extralight"/>
              </a:rPr>
              <a:t>月</a:t>
            </a:r>
            <a:r>
              <a:rPr lang="en-US" altLang="zh-CN" sz="2000" dirty="0">
                <a:latin typeface="Microsoft YaHei" panose="020B0503020204020204" pitchFamily="34" charset="-122"/>
                <a:ea typeface="Microsoft YaHei" panose="020B0503020204020204" pitchFamily="34" charset="-122"/>
                <a:cs typeface="Lantinghei SC Extralight"/>
              </a:rPr>
              <a:t>14 </a:t>
            </a:r>
            <a:r>
              <a:rPr lang="zh-CN" altLang="en-US" sz="2000" dirty="0">
                <a:latin typeface="Microsoft YaHei" panose="020B0503020204020204" pitchFamily="34" charset="-122"/>
                <a:ea typeface="Microsoft YaHei" panose="020B0503020204020204" pitchFamily="34" charset="-122"/>
                <a:cs typeface="Lantinghei SC Extralight"/>
              </a:rPr>
              <a:t>日，“万里寻蜜”考察正式结束，团队成员相聚在西双版纳，决定正式开展项目。当年</a:t>
            </a:r>
            <a:r>
              <a:rPr lang="en-US" altLang="zh-CN" sz="2000" dirty="0">
                <a:latin typeface="Microsoft YaHei" panose="020B0503020204020204" pitchFamily="34" charset="-122"/>
                <a:ea typeface="Microsoft YaHei" panose="020B0503020204020204" pitchFamily="34" charset="-122"/>
                <a:cs typeface="Lantinghei SC Extralight"/>
              </a:rPr>
              <a:t>9 </a:t>
            </a:r>
            <a:r>
              <a:rPr lang="zh-CN" altLang="en-US" sz="2000" dirty="0">
                <a:latin typeface="Microsoft YaHei" panose="020B0503020204020204" pitchFamily="34" charset="-122"/>
                <a:ea typeface="Microsoft YaHei" panose="020B0503020204020204" pitchFamily="34" charset="-122"/>
                <a:cs typeface="Lantinghei SC Extralight"/>
              </a:rPr>
              <a:t>月选址建厂后，三人又有了不同的分工。</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林彤在校期间有着</a:t>
            </a:r>
            <a:r>
              <a:rPr lang="en-US" altLang="zh-CN" sz="2000" dirty="0">
                <a:latin typeface="Microsoft YaHei" panose="020B0503020204020204" pitchFamily="34" charset="-122"/>
                <a:ea typeface="Microsoft YaHei" panose="020B0503020204020204" pitchFamily="34" charset="-122"/>
                <a:cs typeface="Lantinghei SC Extralight"/>
              </a:rPr>
              <a:t>3 </a:t>
            </a:r>
            <a:r>
              <a:rPr lang="zh-CN" altLang="en-US" sz="2000" dirty="0">
                <a:latin typeface="Microsoft YaHei" panose="020B0503020204020204" pitchFamily="34" charset="-122"/>
                <a:ea typeface="Microsoft YaHei" panose="020B0503020204020204" pitchFamily="34" charset="-122"/>
                <a:cs typeface="Lantinghei SC Extralight"/>
              </a:rPr>
              <a:t>年的新媒体运营经验，并于</a:t>
            </a:r>
            <a:r>
              <a:rPr lang="en-US" altLang="zh-CN" sz="2000" dirty="0">
                <a:latin typeface="Microsoft YaHei" panose="020B0503020204020204" pitchFamily="34" charset="-122"/>
                <a:ea typeface="Microsoft YaHei" panose="020B0503020204020204" pitchFamily="34" charset="-122"/>
                <a:cs typeface="Lantinghei SC Extralight"/>
              </a:rPr>
              <a:t>2014 </a:t>
            </a:r>
            <a:r>
              <a:rPr lang="zh-CN" altLang="en-US" sz="2000" dirty="0">
                <a:latin typeface="Microsoft YaHei" panose="020B0503020204020204" pitchFamily="34" charset="-122"/>
                <a:ea typeface="Microsoft YaHei" panose="020B0503020204020204" pitchFamily="34" charset="-122"/>
                <a:cs typeface="Lantinghei SC Extralight"/>
              </a:rPr>
              <a:t>年至</a:t>
            </a:r>
            <a:r>
              <a:rPr lang="en-US" altLang="zh-CN" sz="2000" dirty="0">
                <a:latin typeface="Microsoft YaHei" panose="020B0503020204020204" pitchFamily="34" charset="-122"/>
                <a:ea typeface="Microsoft YaHei" panose="020B0503020204020204" pitchFamily="34" charset="-122"/>
                <a:cs typeface="Lantinghei SC Extralight"/>
              </a:rPr>
              <a:t>2015 </a:t>
            </a:r>
            <a:r>
              <a:rPr lang="zh-CN" altLang="en-US" sz="2000" dirty="0">
                <a:latin typeface="Microsoft YaHei" panose="020B0503020204020204" pitchFamily="34" charset="-122"/>
                <a:ea typeface="Microsoft YaHei" panose="020B0503020204020204" pitchFamily="34" charset="-122"/>
                <a:cs typeface="Lantinghei SC Extralight"/>
              </a:rPr>
              <a:t>年在南京市团委实习，认真细致、严谨的他主动承担起了“生产许可证”的办理工作。</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汪炳德学的专业是广告学，他曾在央视实习，在产品推广、品牌展现等方面有着很强的功底，于是展厅的设计、纪录片的拍摄、产品的包装都由他负责。</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钱卫新学的专业是行政管理，他思维敏捷，沟通和组织协调能力强，建厂期间与工程队沟通、</a:t>
            </a:r>
          </a:p>
        </p:txBody>
      </p:sp>
      <p:sp>
        <p:nvSpPr>
          <p:cNvPr id="6" name="object 9">
            <a:extLst>
              <a:ext uri="{FF2B5EF4-FFF2-40B4-BE49-F238E27FC236}">
                <a16:creationId xmlns:a16="http://schemas.microsoft.com/office/drawing/2014/main" id="{032CF7AF-A8D6-D8F8-5A36-8CDD42B9A3E5}"/>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“铁三角”团队耕耘的甜蜜事业</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C3AA4874-B66F-AC11-E5E6-F074B7945E29}"/>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93F3A6A8-8A7B-C4FC-AEF8-064708623230}"/>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962450D0-8CE7-35EB-CDD7-3D461B451236}"/>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6F54D8A6-8EEB-C0C9-CD41-D5BE66A68DEA}"/>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Tree>
    <p:extLst>
      <p:ext uri="{BB962C8B-B14F-4D97-AF65-F5344CB8AC3E}">
        <p14:creationId xmlns:p14="http://schemas.microsoft.com/office/powerpoint/2010/main" val="387803602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6330B2-0B03-4A56-217F-33942991728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7BA42830-2A34-47ED-5564-40A73818F973}"/>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1CB27553-B22E-016D-C507-881428215541}"/>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a:lnSpc>
                <a:spcPct val="145000"/>
              </a:lnSpc>
            </a:pPr>
            <a:r>
              <a:rPr lang="zh-CN" altLang="en-US" sz="2000" dirty="0">
                <a:latin typeface="Microsoft YaHei" panose="020B0503020204020204" pitchFamily="34" charset="-122"/>
                <a:ea typeface="Microsoft YaHei" panose="020B0503020204020204" pitchFamily="34" charset="-122"/>
                <a:cs typeface="Lantinghei SC Extralight"/>
              </a:rPr>
              <a:t>与政府各部门沟通等的外联工作都由他来完成。</a:t>
            </a:r>
          </a:p>
          <a:p>
            <a:pPr indent="457200">
              <a:lnSpc>
                <a:spcPct val="145000"/>
              </a:lnSpc>
            </a:pPr>
            <a:r>
              <a:rPr lang="zh-CN" altLang="en-US" sz="2000" dirty="0">
                <a:latin typeface="Microsoft YaHei" panose="020B0503020204020204" pitchFamily="34" charset="-122"/>
                <a:ea typeface="Microsoft YaHei" panose="020B0503020204020204" pitchFamily="34" charset="-122"/>
                <a:cs typeface="Lantinghei SC Extralight"/>
              </a:rPr>
              <a:t>团队成员之间形成了彼此信任、角色和能力互补的良好格局。至</a:t>
            </a:r>
            <a:r>
              <a:rPr lang="en-US" altLang="zh-CN" sz="2000" dirty="0">
                <a:latin typeface="Microsoft YaHei" panose="020B0503020204020204" pitchFamily="34" charset="-122"/>
                <a:ea typeface="Microsoft YaHei" panose="020B0503020204020204" pitchFamily="34" charset="-122"/>
                <a:cs typeface="Lantinghei SC Extralight"/>
              </a:rPr>
              <a:t>2020 </a:t>
            </a:r>
            <a:r>
              <a:rPr lang="zh-CN" altLang="en-US" sz="2000" dirty="0">
                <a:latin typeface="Microsoft YaHei" panose="020B0503020204020204" pitchFamily="34" charset="-122"/>
                <a:ea typeface="Microsoft YaHei" panose="020B0503020204020204" pitchFamily="34" charset="-122"/>
                <a:cs typeface="Lantinghei SC Extralight"/>
              </a:rPr>
              <a:t>年，他们已建成一个蜜蜂研究所、两个峰业合作社、两个峰业公司、一个电子商务公司，还在云南、江苏、上海等地建立了线下体验店。</a:t>
            </a:r>
          </a:p>
          <a:p>
            <a:pPr indent="457200">
              <a:lnSpc>
                <a:spcPct val="145000"/>
              </a:lnSpc>
            </a:pPr>
            <a:r>
              <a:rPr lang="en-US" altLang="zh-CN" sz="2000" dirty="0">
                <a:latin typeface="Microsoft YaHei" panose="020B0503020204020204" pitchFamily="34" charset="-122"/>
                <a:ea typeface="Microsoft YaHei" panose="020B0503020204020204" pitchFamily="34" charset="-122"/>
                <a:cs typeface="Lantinghei SC Extralight"/>
              </a:rPr>
              <a:t>2020 </a:t>
            </a:r>
            <a:r>
              <a:rPr lang="zh-CN" altLang="en-US" sz="2000" dirty="0">
                <a:latin typeface="Microsoft YaHei" panose="020B0503020204020204" pitchFamily="34" charset="-122"/>
                <a:ea typeface="Microsoft YaHei" panose="020B0503020204020204" pitchFamily="34" charset="-122"/>
                <a:cs typeface="Lantinghei SC Extralight"/>
              </a:rPr>
              <a:t>年，滇云蜜语发展蜂产业，带动</a:t>
            </a:r>
            <a:r>
              <a:rPr lang="en-US" altLang="zh-CN" sz="2000" dirty="0">
                <a:latin typeface="Microsoft YaHei" panose="020B0503020204020204" pitchFamily="34" charset="-122"/>
                <a:ea typeface="Microsoft YaHei" panose="020B0503020204020204" pitchFamily="34" charset="-122"/>
                <a:cs typeface="Lantinghei SC Extralight"/>
              </a:rPr>
              <a:t>5000 </a:t>
            </a:r>
            <a:r>
              <a:rPr lang="zh-CN" altLang="en-US" sz="2000" dirty="0">
                <a:latin typeface="Microsoft YaHei" panose="020B0503020204020204" pitchFamily="34" charset="-122"/>
                <a:ea typeface="Microsoft YaHei" panose="020B0503020204020204" pitchFamily="34" charset="-122"/>
                <a:cs typeface="Lantinghei SC Extralight"/>
              </a:rPr>
              <a:t>多户农民发展，累计帮助农户增收</a:t>
            </a:r>
            <a:r>
              <a:rPr lang="en-US" altLang="zh-CN" sz="2000" dirty="0">
                <a:latin typeface="Microsoft YaHei" panose="020B0503020204020204" pitchFamily="34" charset="-122"/>
                <a:ea typeface="Microsoft YaHei" panose="020B0503020204020204" pitchFamily="34" charset="-122"/>
                <a:cs typeface="Lantinghei SC Extralight"/>
              </a:rPr>
              <a:t>2560 </a:t>
            </a:r>
            <a:r>
              <a:rPr lang="zh-CN" altLang="en-US" sz="2000" dirty="0">
                <a:latin typeface="Microsoft YaHei" panose="020B0503020204020204" pitchFamily="34" charset="-122"/>
                <a:ea typeface="Microsoft YaHei" panose="020B0503020204020204" pitchFamily="34" charset="-122"/>
                <a:cs typeface="Lantinghei SC Extralight"/>
              </a:rPr>
              <a:t>万元，滇云蜜语也成了西双版纳傣族自治州的农业、林业双龙头企业，获得全国“万企帮万村”“云南省脱贫攻坚奖</a:t>
            </a: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扶贫明星企业”等多项荣誉。</a:t>
            </a:r>
            <a:endParaRPr lang="en-US" altLang="zh-CN" sz="2000" dirty="0">
              <a:latin typeface="Microsoft YaHei" panose="020B0503020204020204" pitchFamily="34" charset="-122"/>
              <a:ea typeface="Microsoft YaHei" panose="020B0503020204020204" pitchFamily="34" charset="-122"/>
              <a:cs typeface="Lantinghei SC Extralight"/>
            </a:endParaRPr>
          </a:p>
          <a:p>
            <a:pPr indent="457200">
              <a:lnSpc>
                <a:spcPct val="145000"/>
              </a:lnSpc>
            </a:pPr>
            <a:r>
              <a:rPr lang="zh-CN" altLang="en-US" sz="2000" b="1" dirty="0">
                <a:solidFill>
                  <a:schemeClr val="accent3"/>
                </a:solidFill>
                <a:latin typeface="Microsoft YaHei" panose="020B0503020204020204" pitchFamily="34" charset="-122"/>
                <a:ea typeface="Microsoft YaHei" panose="020B0503020204020204" pitchFamily="34" charset="-122"/>
                <a:cs typeface="Lantinghei SC Extralight"/>
              </a:rPr>
              <a:t>案例解读：</a:t>
            </a:r>
            <a:r>
              <a:rPr lang="zh-CN" altLang="en-US" sz="2000" dirty="0">
                <a:latin typeface="Microsoft YaHei" panose="020B0503020204020204" pitchFamily="34" charset="-122"/>
                <a:ea typeface="Microsoft YaHei" panose="020B0503020204020204" pitchFamily="34" charset="-122"/>
                <a:cs typeface="Lantinghei SC Extralight"/>
              </a:rPr>
              <a:t>滇云蜜语团队在创新创业的过程中，通过实地考察调研学习成熟企业的经验和技术，不断发展自身能力，提高技术水平，壮大团队技术力量；同时科学合理地分工，优化团队结构，团队成员运用各自的专业知识开展工作，充分发挥各自的能力，实现优势互补。在发展的过程中，滇云蜜语团队也不断吸收社会力量，壮大自身团队和运营规模，带动更多人实现增收致富，在追逐自身创新创业梦想的同时，积极响应国家的脱贫攻坚政策，实现企业的可持续发展。</a:t>
            </a:r>
          </a:p>
        </p:txBody>
      </p:sp>
      <p:sp>
        <p:nvSpPr>
          <p:cNvPr id="6" name="object 9">
            <a:extLst>
              <a:ext uri="{FF2B5EF4-FFF2-40B4-BE49-F238E27FC236}">
                <a16:creationId xmlns:a16="http://schemas.microsoft.com/office/drawing/2014/main" id="{440AB359-71F9-BD19-61E5-37D66BD96FC5}"/>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“铁三角”团队耕耘的甜蜜事业</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C06DC77F-CE6E-016B-76C1-8086257C6ABE}"/>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8F190B6D-1C60-E6C8-5CE5-1BA335648F66}"/>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F248B2FE-5665-0E65-8C6E-1F70C2274C78}"/>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6FDE9A2A-079F-57E2-A0F2-D1A3655D97AB}"/>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Tree>
    <p:extLst>
      <p:ext uri="{BB962C8B-B14F-4D97-AF65-F5344CB8AC3E}">
        <p14:creationId xmlns:p14="http://schemas.microsoft.com/office/powerpoint/2010/main" val="45767416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8A1C0-52C5-1598-477E-058D94E46E8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FB42A5A-4841-7010-2E8D-31E1B0956794}"/>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8" name="object 20">
            <a:extLst>
              <a:ext uri="{FF2B5EF4-FFF2-40B4-BE49-F238E27FC236}">
                <a16:creationId xmlns:a16="http://schemas.microsoft.com/office/drawing/2014/main" id="{879E7FCA-0CA3-6B46-7434-D9D362CBAAA7}"/>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chor="t">
            <a:noAutofit/>
          </a:bodyPr>
          <a:lstStyle/>
          <a:p>
            <a:pPr indent="457200">
              <a:lnSpc>
                <a:spcPct val="13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🎯活动目标</a:t>
            </a:r>
            <a:endParaRPr lang="en-US" altLang="zh-CN" sz="2000" b="1" spc="-11" dirty="0">
              <a:solidFill>
                <a:schemeClr val="accent3"/>
              </a:solidFill>
              <a:latin typeface="Microsoft YaHei" panose="020B0503020204020204" pitchFamily="34" charset="-122"/>
              <a:ea typeface="Microsoft YaHei" panose="020B0503020204020204" pitchFamily="34" charset="-122"/>
              <a:cs typeface="Lantinghei SC Demibold"/>
            </a:endParaRPr>
          </a:p>
          <a:p>
            <a:pPr indent="457200">
              <a:lnSpc>
                <a:spcPct val="130000"/>
              </a:lnSpc>
            </a:pPr>
            <a:r>
              <a:rPr lang="zh-CN" altLang="en-US" sz="2000" dirty="0">
                <a:latin typeface="Microsoft YaHei" panose="020B0503020204020204" pitchFamily="34" charset="-122"/>
                <a:ea typeface="Microsoft YaHei" panose="020B0503020204020204" pitchFamily="34" charset="-122"/>
              </a:rPr>
              <a:t>学习解决团队矛盾，锻炼团队管理能力。</a:t>
            </a:r>
            <a:endParaRPr lang="en-US" altLang="zh-CN" sz="2000" dirty="0">
              <a:latin typeface="Microsoft YaHei" panose="020B0503020204020204" pitchFamily="34" charset="-122"/>
              <a:ea typeface="Microsoft YaHei" panose="020B0503020204020204" pitchFamily="34" charset="-122"/>
            </a:endParaRPr>
          </a:p>
          <a:p>
            <a:pPr indent="457200">
              <a:lnSpc>
                <a:spcPct val="13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🎯活动要求</a:t>
            </a:r>
            <a:endParaRPr lang="en-US" altLang="zh-CN" sz="2000" b="1" spc="-11" dirty="0">
              <a:solidFill>
                <a:schemeClr val="accent3"/>
              </a:solidFill>
              <a:latin typeface="Microsoft YaHei" panose="020B0503020204020204" pitchFamily="34" charset="-122"/>
              <a:ea typeface="Microsoft YaHei" panose="020B0503020204020204" pitchFamily="34" charset="-122"/>
              <a:cs typeface="Lantinghei SC Demibold"/>
            </a:endParaRPr>
          </a:p>
          <a:p>
            <a:pPr indent="457200">
              <a:lnSpc>
                <a:spcPct val="130000"/>
              </a:lnSpc>
            </a:pPr>
            <a:r>
              <a:rPr lang="zh-CN" altLang="en-US" sz="2000" dirty="0">
                <a:latin typeface="Microsoft YaHei" panose="020B0503020204020204" pitchFamily="34" charset="-122"/>
                <a:ea typeface="Microsoft YaHei" panose="020B0503020204020204" pitchFamily="34" charset="-122"/>
              </a:rPr>
              <a:t>分小组活动，每小组</a:t>
            </a:r>
            <a:r>
              <a:rPr lang="en-US" altLang="zh-CN" sz="2000" dirty="0">
                <a:latin typeface="Microsoft YaHei" panose="020B0503020204020204" pitchFamily="34" charset="-122"/>
                <a:ea typeface="Microsoft YaHei" panose="020B0503020204020204" pitchFamily="34" charset="-122"/>
              </a:rPr>
              <a:t>3 </a:t>
            </a:r>
            <a:r>
              <a:rPr lang="zh-CN" altLang="en-US" sz="2000" dirty="0">
                <a:latin typeface="Microsoft YaHei" panose="020B0503020204020204" pitchFamily="34" charset="-122"/>
                <a:ea typeface="Microsoft YaHei" panose="020B0503020204020204" pitchFamily="34" charset="-122"/>
              </a:rPr>
              <a:t>～ </a:t>
            </a:r>
            <a:r>
              <a:rPr lang="en-US" altLang="zh-CN" sz="2000" dirty="0">
                <a:latin typeface="Microsoft YaHei" panose="020B0503020204020204" pitchFamily="34" charset="-122"/>
                <a:ea typeface="Microsoft YaHei" panose="020B0503020204020204" pitchFamily="34" charset="-122"/>
              </a:rPr>
              <a:t>5 </a:t>
            </a:r>
            <a:r>
              <a:rPr lang="zh-CN" altLang="en-US" sz="2000" dirty="0">
                <a:latin typeface="Microsoft YaHei" panose="020B0503020204020204" pitchFamily="34" charset="-122"/>
                <a:ea typeface="Microsoft YaHei" panose="020B0503020204020204" pitchFamily="34" charset="-122"/>
              </a:rPr>
              <a:t>人为宜。每组自行创作一个以团队矛盾为核心的情景剧，由其他小组来解决矛盾。场地为教室，道具由各小组自行准备。</a:t>
            </a:r>
            <a:endParaRPr lang="en-US" altLang="zh-CN" sz="2000" dirty="0">
              <a:latin typeface="Microsoft YaHei" panose="020B0503020204020204" pitchFamily="34" charset="-122"/>
              <a:ea typeface="Microsoft YaHei" panose="020B0503020204020204" pitchFamily="34" charset="-122"/>
            </a:endParaRPr>
          </a:p>
          <a:p>
            <a:pPr indent="457200">
              <a:lnSpc>
                <a:spcPct val="13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🎯活动过程</a:t>
            </a:r>
            <a:endParaRPr lang="en-US" altLang="zh-CN" sz="2000" b="1" spc="-11" dirty="0">
              <a:solidFill>
                <a:schemeClr val="accent3"/>
              </a:solidFill>
              <a:latin typeface="Microsoft YaHei" panose="020B0503020204020204" pitchFamily="34" charset="-122"/>
              <a:ea typeface="Microsoft YaHei" panose="020B0503020204020204" pitchFamily="34" charset="-122"/>
              <a:cs typeface="Lantinghei SC Demibold"/>
            </a:endParaRPr>
          </a:p>
          <a:p>
            <a:pPr indent="457200">
              <a:lnSpc>
                <a:spcPct val="130000"/>
              </a:lnSpc>
            </a:pPr>
            <a:r>
              <a:rPr lang="zh-CN" altLang="en-US" sz="2000" dirty="0">
                <a:latin typeface="Microsoft YaHei" panose="020B0503020204020204" pitchFamily="34" charset="-122"/>
                <a:ea typeface="Microsoft YaHei" panose="020B0503020204020204" pitchFamily="34" charset="-122"/>
              </a:rPr>
              <a:t>各小组自行设计团队矛盾的情节，并以情景剧的形式进行表演。表演时，团队需加入另外一个小组的成员，并由该成员解决团队矛盾，其他组成员观察其解决方式是否妥当。</a:t>
            </a:r>
          </a:p>
        </p:txBody>
      </p:sp>
      <p:sp>
        <p:nvSpPr>
          <p:cNvPr id="13" name="object 9">
            <a:extLst>
              <a:ext uri="{FF2B5EF4-FFF2-40B4-BE49-F238E27FC236}">
                <a16:creationId xmlns:a16="http://schemas.microsoft.com/office/drawing/2014/main" id="{94AB9939-A30A-054F-F6C1-3359AEDDFAE9}"/>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解决团队矛盾</a:t>
            </a:r>
          </a:p>
        </p:txBody>
      </p:sp>
      <p:grpSp>
        <p:nvGrpSpPr>
          <p:cNvPr id="14" name="组合 13">
            <a:extLst>
              <a:ext uri="{FF2B5EF4-FFF2-40B4-BE49-F238E27FC236}">
                <a16:creationId xmlns:a16="http://schemas.microsoft.com/office/drawing/2014/main" id="{5BFA9AE7-A744-CD63-402C-DD4F9342D062}"/>
              </a:ext>
            </a:extLst>
          </p:cNvPr>
          <p:cNvGrpSpPr/>
          <p:nvPr/>
        </p:nvGrpSpPr>
        <p:grpSpPr>
          <a:xfrm>
            <a:off x="4068418" y="863887"/>
            <a:ext cx="352339" cy="495036"/>
            <a:chOff x="6467062" y="911155"/>
            <a:chExt cx="264717" cy="495036"/>
          </a:xfrm>
        </p:grpSpPr>
        <p:pic>
          <p:nvPicPr>
            <p:cNvPr id="15" name="object 10">
              <a:extLst>
                <a:ext uri="{FF2B5EF4-FFF2-40B4-BE49-F238E27FC236}">
                  <a16:creationId xmlns:a16="http://schemas.microsoft.com/office/drawing/2014/main" id="{6F8752D0-57A2-6186-737F-3B7532B26796}"/>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16" name="object 11">
              <a:extLst>
                <a:ext uri="{FF2B5EF4-FFF2-40B4-BE49-F238E27FC236}">
                  <a16:creationId xmlns:a16="http://schemas.microsoft.com/office/drawing/2014/main" id="{EF2BD822-F8FA-5209-3707-EB6F6AF392CE}"/>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pic>
        <p:nvPicPr>
          <p:cNvPr id="3" name="图片 2">
            <a:extLst>
              <a:ext uri="{FF2B5EF4-FFF2-40B4-BE49-F238E27FC236}">
                <a16:creationId xmlns:a16="http://schemas.microsoft.com/office/drawing/2014/main" id="{D554F405-89A5-61FE-7191-4EA1A1FE17EE}"/>
              </a:ext>
            </a:extLst>
          </p:cNvPr>
          <p:cNvPicPr>
            <a:picLocks noChangeAspect="1"/>
          </p:cNvPicPr>
          <p:nvPr/>
        </p:nvPicPr>
        <p:blipFill>
          <a:blip r:embed="rId4">
            <a:duotone>
              <a:schemeClr val="accent1">
                <a:shade val="45000"/>
                <a:satMod val="135000"/>
              </a:schemeClr>
              <a:prstClr val="white"/>
            </a:duotone>
          </a:blip>
          <a:stretch>
            <a:fillRect/>
          </a:stretch>
        </p:blipFill>
        <p:spPr>
          <a:xfrm>
            <a:off x="9043534" y="3879531"/>
            <a:ext cx="2651402" cy="2721935"/>
          </a:xfrm>
          <a:prstGeom prst="rect">
            <a:avLst/>
          </a:prstGeom>
        </p:spPr>
      </p:pic>
      <p:sp>
        <p:nvSpPr>
          <p:cNvPr id="5" name="文本框 4">
            <a:extLst>
              <a:ext uri="{FF2B5EF4-FFF2-40B4-BE49-F238E27FC236}">
                <a16:creationId xmlns:a16="http://schemas.microsoft.com/office/drawing/2014/main" id="{FF58271E-DC23-6D1D-3B78-C989F1E35627}"/>
              </a:ext>
            </a:extLst>
          </p:cNvPr>
          <p:cNvSpPr txBox="1"/>
          <p:nvPr/>
        </p:nvSpPr>
        <p:spPr>
          <a:xfrm>
            <a:off x="465165" y="4274582"/>
            <a:ext cx="8610268" cy="2346220"/>
          </a:xfrm>
          <a:prstGeom prst="rect">
            <a:avLst/>
          </a:prstGeom>
          <a:noFill/>
        </p:spPr>
        <p:txBody>
          <a:bodyPr wrap="square">
            <a:spAutoFit/>
          </a:bodyPr>
          <a:lstStyle/>
          <a:p>
            <a:pPr indent="457200">
              <a:lnSpc>
                <a:spcPct val="150000"/>
              </a:lnSpc>
              <a:buNone/>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a:t>
            </a:r>
            <a:r>
              <a:rPr lang="zh-CN" altLang="en-US" sz="2000" b="1" dirty="0">
                <a:solidFill>
                  <a:schemeClr val="accent3"/>
                </a:solidFill>
                <a:effectLst/>
                <a:latin typeface="Microsoft YaHei" panose="020B0503020204020204" pitchFamily="34" charset="-122"/>
                <a:ea typeface="Microsoft YaHei" panose="020B0503020204020204" pitchFamily="34" charset="-122"/>
              </a:rPr>
              <a:t>注意事项</a:t>
            </a:r>
            <a:endParaRPr lang="en-US" altLang="zh-CN" sz="2000" b="1" dirty="0">
              <a:solidFill>
                <a:schemeClr val="accent3"/>
              </a:solidFill>
              <a:effectLst/>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1</a:t>
            </a:r>
            <a:r>
              <a:rPr lang="zh-CN" altLang="en-US" sz="2000" dirty="0">
                <a:latin typeface="Microsoft YaHei" panose="020B0503020204020204" pitchFamily="34" charset="-122"/>
                <a:ea typeface="Microsoft YaHei" panose="020B0503020204020204" pitchFamily="34" charset="-122"/>
              </a:rPr>
              <a:t>）解决矛盾的同学不能事先了解剧情。</a:t>
            </a: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2</a:t>
            </a:r>
            <a:r>
              <a:rPr lang="zh-CN" altLang="en-US" sz="2000" dirty="0">
                <a:latin typeface="Microsoft YaHei" panose="020B0503020204020204" pitchFamily="34" charset="-122"/>
                <a:ea typeface="Microsoft YaHei" panose="020B0503020204020204" pitchFamily="34" charset="-122"/>
              </a:rPr>
              <a:t>）矛盾发生前应该有必要的铺垫，方便解决矛盾的同学了解情况。</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a:t>
            </a:r>
            <a:r>
              <a:rPr lang="en-US" altLang="zh-CN" sz="2000" dirty="0">
                <a:latin typeface="Microsoft YaHei" panose="020B0503020204020204" pitchFamily="34" charset="-122"/>
                <a:ea typeface="Microsoft YaHei" panose="020B0503020204020204" pitchFamily="34" charset="-122"/>
              </a:rPr>
              <a:t>3</a:t>
            </a:r>
            <a:r>
              <a:rPr lang="zh-CN" altLang="en-US" sz="2000" dirty="0">
                <a:latin typeface="Microsoft YaHei" panose="020B0503020204020204" pitchFamily="34" charset="-122"/>
                <a:ea typeface="Microsoft YaHei" panose="020B0503020204020204" pitchFamily="34" charset="-122"/>
              </a:rPr>
              <a:t>）剧本无须过于注重细节，实际演出需要根据解决矛盾的同学的反应即兴发挥。</a:t>
            </a:r>
          </a:p>
        </p:txBody>
      </p:sp>
    </p:spTree>
    <p:extLst>
      <p:ext uri="{BB962C8B-B14F-4D97-AF65-F5344CB8AC3E}">
        <p14:creationId xmlns:p14="http://schemas.microsoft.com/office/powerpoint/2010/main" val="14915512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hasCustomPrompt="1"/>
          </p:nvPr>
        </p:nvSpPr>
        <p:spPr/>
        <p:txBody>
          <a:bodyPr anchor="ctr">
            <a:noAutofit/>
          </a:bodyPr>
          <a:lstStyle/>
          <a:p>
            <a:r>
              <a:rPr lang="zh-CN" altLang="en-US" sz="6500" dirty="0">
                <a:latin typeface="Microsoft YaHei" panose="020B0503020204020204" pitchFamily="34" charset="-122"/>
                <a:ea typeface="Microsoft YaHei" panose="020B0503020204020204" pitchFamily="34" charset="-122"/>
              </a:rPr>
              <a:t>感谢聆听</a:t>
            </a:r>
            <a:endParaRPr lang="en-US" sz="6500" dirty="0">
              <a:latin typeface="Microsoft YaHei" panose="020B0503020204020204" pitchFamily="34" charset="-122"/>
              <a:ea typeface="Microsoft YaHei" panose="020B0503020204020204" pitchFamily="34" charset="-122"/>
            </a:endParaRPr>
          </a:p>
        </p:txBody>
      </p:sp>
      <p:sp>
        <p:nvSpPr>
          <p:cNvPr id="9" name="文本占位符 3">
            <a:extLst>
              <a:ext uri="{FF2B5EF4-FFF2-40B4-BE49-F238E27FC236}">
                <a16:creationId xmlns:a16="http://schemas.microsoft.com/office/drawing/2014/main" id="{8C38499E-88D3-C1FC-8245-CB8D0015DB92}"/>
              </a:ext>
            </a:extLst>
          </p:cNvPr>
          <p:cNvSpPr>
            <a:spLocks noGrp="1"/>
          </p:cNvSpPr>
          <p:nvPr>
            <p:ph type="body" sz="quarter" idx="13" hasCustomPrompt="1"/>
          </p:nvPr>
        </p:nvSpPr>
        <p:spPr>
          <a:xfrm>
            <a:off x="660400" y="5313402"/>
            <a:ext cx="4530725" cy="276999"/>
          </a:xfrm>
        </p:spPr>
        <p:txBody>
          <a:bodyPr anchor="ctr">
            <a:noAutofit/>
          </a:bodyPr>
          <a:lstStyle/>
          <a:p>
            <a:r>
              <a:rPr lang="zh-CN" altLang="en-US" sz="2400" b="1" dirty="0">
                <a:latin typeface="Microsoft YaHei" panose="020B0503020204020204" pitchFamily="34" charset="-122"/>
                <a:ea typeface="Microsoft YaHei" panose="020B0503020204020204" pitchFamily="34" charset="-122"/>
              </a:rPr>
              <a:t>大学生创新创业案例与实践教程</a:t>
            </a:r>
            <a:endParaRPr lang="en-US" sz="2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hasCustomPrompt="1"/>
          </p:nvPr>
        </p:nvSpPr>
        <p:spPr>
          <a:xfrm>
            <a:off x="5451475" y="1944146"/>
            <a:ext cx="5925362" cy="1252969"/>
          </a:xfrm>
        </p:spPr>
        <p:txBody>
          <a:bodyPr anchor="ctr">
            <a:noAutofit/>
          </a:bodyPr>
          <a:lstStyle/>
          <a:p>
            <a:r>
              <a:rPr lang="en-US" altLang="zh-CN" sz="5400" dirty="0">
                <a:latin typeface="Microsoft YaHei" panose="020B0503020204020204" pitchFamily="34" charset="-122"/>
                <a:ea typeface="Microsoft YaHei" panose="020B0503020204020204" pitchFamily="34" charset="-122"/>
              </a:rPr>
              <a:t>3.1</a:t>
            </a:r>
            <a:br>
              <a:rPr lang="en-US" altLang="zh-CN" sz="5400" dirty="0">
                <a:latin typeface="Microsoft YaHei" panose="020B0503020204020204" pitchFamily="34" charset="-122"/>
                <a:ea typeface="Microsoft YaHei" panose="020B0503020204020204" pitchFamily="34" charset="-122"/>
              </a:rPr>
            </a:br>
            <a:r>
              <a:rPr lang="zh-CN" altLang="en-US" sz="5400" dirty="0">
                <a:solidFill>
                  <a:schemeClr val="tx1"/>
                </a:solidFill>
                <a:latin typeface="Microsoft YaHei" panose="020B0503020204020204" pitchFamily="34" charset="-122"/>
                <a:ea typeface="Microsoft YaHei" panose="020B0503020204020204" pitchFamily="34" charset="-122"/>
              </a:rPr>
              <a:t>创新创业团队的内涵和特征</a:t>
            </a:r>
            <a:endParaRPr lang="en-US" sz="5400" dirty="0">
              <a:solidFill>
                <a:schemeClr val="tx1"/>
              </a:solidFill>
              <a:latin typeface="Microsoft YaHei" panose="020B0503020204020204" pitchFamily="34" charset="-122"/>
              <a:ea typeface="Microsoft YaHei"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3F7A3-9810-1726-84ED-CAD245A6ACB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89DBB3F-9B63-6EAE-7C9D-7625589F1EC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3.1.1</a:t>
            </a:r>
            <a:r>
              <a:rPr lang="zh-CN" altLang="en-US" sz="3200" dirty="0">
                <a:solidFill>
                  <a:schemeClr val="tx1"/>
                </a:solidFill>
                <a:latin typeface="Microsoft YaHei" panose="020B0503020204020204" pitchFamily="34" charset="-122"/>
                <a:ea typeface="Microsoft YaHei" panose="020B0503020204020204" pitchFamily="34" charset="-122"/>
              </a:rPr>
              <a:t>创新创业团队的内涵</a:t>
            </a:r>
          </a:p>
        </p:txBody>
      </p:sp>
      <p:sp>
        <p:nvSpPr>
          <p:cNvPr id="124" name="文本框 123">
            <a:extLst>
              <a:ext uri="{FF2B5EF4-FFF2-40B4-BE49-F238E27FC236}">
                <a16:creationId xmlns:a16="http://schemas.microsoft.com/office/drawing/2014/main" id="{47455897-1AFD-E58C-1299-E5554CB9BF55}"/>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创新创业团队的概念</a:t>
            </a:r>
          </a:p>
        </p:txBody>
      </p:sp>
      <p:sp>
        <p:nvSpPr>
          <p:cNvPr id="4" name="文本框 3">
            <a:extLst>
              <a:ext uri="{FF2B5EF4-FFF2-40B4-BE49-F238E27FC236}">
                <a16:creationId xmlns:a16="http://schemas.microsoft.com/office/drawing/2014/main" id="{EF1D5EA9-07F6-52DE-FB6A-C4B42997B91D}"/>
              </a:ext>
            </a:extLst>
          </p:cNvPr>
          <p:cNvSpPr txBox="1"/>
          <p:nvPr/>
        </p:nvSpPr>
        <p:spPr>
          <a:xfrm>
            <a:off x="544581" y="1641975"/>
            <a:ext cx="11102837" cy="3269549"/>
          </a:xfrm>
          <a:prstGeom prst="rect">
            <a:avLst/>
          </a:prstGeom>
          <a:noFill/>
        </p:spPr>
        <p:txBody>
          <a:bodyPr wrap="square">
            <a:noAutofit/>
          </a:bodyPr>
          <a:lstStyle/>
          <a:p>
            <a:pPr indent="457200">
              <a:lnSpc>
                <a:spcPct val="150000"/>
              </a:lnSpc>
              <a:buNone/>
            </a:pPr>
            <a:r>
              <a:rPr lang="zh-CN" altLang="en-US" sz="2000" b="1" dirty="0">
                <a:effectLst/>
                <a:latin typeface="Microsoft YaHei" panose="020B0503020204020204" pitchFamily="34" charset="-122"/>
                <a:ea typeface="Microsoft YaHei" panose="020B0503020204020204" pitchFamily="34" charset="-122"/>
              </a:rPr>
              <a:t>创新创业团队是指由参与企业创立过程，共同分享创新创业乐趣和困难的两个或两个以上持有公司股份，主动为公司冒险，并在各个阶段的风险中做出战略决策的人组成的特殊群体。一般来说，一个好的创新创业团队能够创造并实现以下价值。</a:t>
            </a:r>
          </a:p>
          <a:p>
            <a:pPr indent="457200">
              <a:lnSpc>
                <a:spcPct val="150000"/>
              </a:lnSpc>
              <a:buNone/>
            </a:pPr>
            <a:r>
              <a:rPr lang="en-US" altLang="zh-CN" sz="2000" dirty="0">
                <a:effectLst/>
                <a:latin typeface="Microsoft YaHei" panose="020B0503020204020204" pitchFamily="34" charset="-122"/>
                <a:ea typeface="Microsoft YaHei" panose="020B0503020204020204" pitchFamily="34" charset="-122"/>
              </a:rPr>
              <a:t>①</a:t>
            </a:r>
            <a:r>
              <a:rPr lang="zh-CN" altLang="en-US" sz="2000" dirty="0">
                <a:effectLst/>
                <a:latin typeface="Microsoft YaHei" panose="020B0503020204020204" pitchFamily="34" charset="-122"/>
                <a:ea typeface="Microsoft YaHei" panose="020B0503020204020204" pitchFamily="34" charset="-122"/>
              </a:rPr>
              <a:t>能提高机会识别、开发和利用能力。</a:t>
            </a:r>
          </a:p>
          <a:p>
            <a:pPr indent="457200">
              <a:lnSpc>
                <a:spcPct val="150000"/>
              </a:lnSpc>
              <a:buNone/>
            </a:pPr>
            <a:r>
              <a:rPr lang="en-US" altLang="zh-CN" sz="2000" dirty="0">
                <a:effectLst/>
                <a:latin typeface="Microsoft YaHei" panose="020B0503020204020204" pitchFamily="34" charset="-122"/>
                <a:ea typeface="Microsoft YaHei" panose="020B0503020204020204" pitchFamily="34" charset="-122"/>
              </a:rPr>
              <a:t>②</a:t>
            </a:r>
            <a:r>
              <a:rPr lang="zh-CN" altLang="en-US" sz="2000" dirty="0">
                <a:effectLst/>
                <a:latin typeface="Microsoft YaHei" panose="020B0503020204020204" pitchFamily="34" charset="-122"/>
                <a:ea typeface="Microsoft YaHei" panose="020B0503020204020204" pitchFamily="34" charset="-122"/>
              </a:rPr>
              <a:t>能提高新企业运作能力，发挥协同效应。</a:t>
            </a:r>
          </a:p>
          <a:p>
            <a:pPr indent="457200">
              <a:lnSpc>
                <a:spcPct val="150000"/>
              </a:lnSpc>
              <a:buNone/>
            </a:pPr>
            <a:r>
              <a:rPr lang="en-US" altLang="zh-CN" sz="2000" dirty="0">
                <a:effectLst/>
                <a:latin typeface="Microsoft YaHei" panose="020B0503020204020204" pitchFamily="34" charset="-122"/>
                <a:ea typeface="Microsoft YaHei" panose="020B0503020204020204" pitchFamily="34" charset="-122"/>
              </a:rPr>
              <a:t>③</a:t>
            </a:r>
            <a:r>
              <a:rPr lang="zh-CN" altLang="en-US" sz="2000" dirty="0">
                <a:effectLst/>
                <a:latin typeface="Microsoft YaHei" panose="020B0503020204020204" pitchFamily="34" charset="-122"/>
                <a:ea typeface="Microsoft YaHei" panose="020B0503020204020204" pitchFamily="34" charset="-122"/>
              </a:rPr>
              <a:t>能为加强组织发展和管理工作提供独特的社会角度。</a:t>
            </a:r>
          </a:p>
          <a:p>
            <a:pPr indent="457200">
              <a:lnSpc>
                <a:spcPct val="150000"/>
              </a:lnSpc>
              <a:buNone/>
            </a:pPr>
            <a:r>
              <a:rPr lang="en-US" altLang="zh-CN" sz="2000" dirty="0">
                <a:effectLst/>
                <a:latin typeface="Microsoft YaHei" panose="020B0503020204020204" pitchFamily="34" charset="-122"/>
                <a:ea typeface="Microsoft YaHei" panose="020B0503020204020204" pitchFamily="34" charset="-122"/>
              </a:rPr>
              <a:t>④</a:t>
            </a:r>
            <a:r>
              <a:rPr lang="zh-CN" altLang="en-US" sz="2000" dirty="0">
                <a:effectLst/>
                <a:latin typeface="Microsoft YaHei" panose="020B0503020204020204" pitchFamily="34" charset="-122"/>
                <a:ea typeface="Microsoft YaHei" panose="020B0503020204020204" pitchFamily="34" charset="-122"/>
              </a:rPr>
              <a:t>能营造更轻松、愉快的心理环境。</a:t>
            </a:r>
          </a:p>
        </p:txBody>
      </p:sp>
      <p:sp>
        <p:nvSpPr>
          <p:cNvPr id="5" name="矩形 4">
            <a:extLst>
              <a:ext uri="{FF2B5EF4-FFF2-40B4-BE49-F238E27FC236}">
                <a16:creationId xmlns:a16="http://schemas.microsoft.com/office/drawing/2014/main" id="{F1B54A5E-3400-5415-6B12-A876F62CAE92}"/>
              </a:ext>
            </a:extLst>
          </p:cNvPr>
          <p:cNvSpPr/>
          <p:nvPr/>
        </p:nvSpPr>
        <p:spPr>
          <a:xfrm>
            <a:off x="3130271" y="5936974"/>
            <a:ext cx="6169997" cy="92102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zh-CN" altLang="en-US" sz="2000" b="1" dirty="0">
                <a:effectLst/>
                <a:latin typeface="Microsoft YaHei" panose="020B0503020204020204" pitchFamily="34" charset="-122"/>
                <a:ea typeface="Microsoft YaHei" panose="020B0503020204020204" pitchFamily="34" charset="-122"/>
              </a:rPr>
              <a:t>创新创业团队需具备五个重要的团队要素</a:t>
            </a:r>
            <a:r>
              <a:rPr lang="zh-CN" altLang="en-US" sz="2000" b="1" dirty="0">
                <a:latin typeface="Microsoft YaHei" panose="020B0503020204020204" pitchFamily="34" charset="-122"/>
                <a:ea typeface="Microsoft YaHei" panose="020B0503020204020204" pitchFamily="34" charset="-122"/>
              </a:rPr>
              <a:t>，简称</a:t>
            </a:r>
            <a:r>
              <a:rPr lang="en-US" altLang="zh-CN" sz="2000" b="1" dirty="0">
                <a:latin typeface="Microsoft YaHei" panose="020B0503020204020204" pitchFamily="34" charset="-122"/>
                <a:ea typeface="Microsoft YaHei" panose="020B0503020204020204" pitchFamily="34" charset="-122"/>
              </a:rPr>
              <a:t>5</a:t>
            </a:r>
            <a:r>
              <a:rPr lang="en" altLang="zh-CN" sz="2000" b="1" dirty="0">
                <a:latin typeface="Microsoft YaHei" panose="020B0503020204020204" pitchFamily="34" charset="-122"/>
                <a:ea typeface="Microsoft YaHei" panose="020B0503020204020204" pitchFamily="34" charset="-122"/>
              </a:rPr>
              <a:t>P</a:t>
            </a:r>
            <a:endParaRPr kumimoji="1" lang="zh-CN" altLang="en-US" sz="2000" b="1" dirty="0"/>
          </a:p>
        </p:txBody>
      </p:sp>
      <p:grpSp>
        <p:nvGrpSpPr>
          <p:cNvPr id="11" name="组合 10">
            <a:extLst>
              <a:ext uri="{FF2B5EF4-FFF2-40B4-BE49-F238E27FC236}">
                <a16:creationId xmlns:a16="http://schemas.microsoft.com/office/drawing/2014/main" id="{D7C8DF9C-B7AA-AC19-3475-17CC6C981884}"/>
              </a:ext>
            </a:extLst>
          </p:cNvPr>
          <p:cNvGrpSpPr/>
          <p:nvPr/>
        </p:nvGrpSpPr>
        <p:grpSpPr>
          <a:xfrm>
            <a:off x="518308" y="4918262"/>
            <a:ext cx="11155384" cy="680680"/>
            <a:chOff x="695032" y="5343404"/>
            <a:chExt cx="11155384" cy="748748"/>
          </a:xfrm>
        </p:grpSpPr>
        <p:sp>
          <p:nvSpPr>
            <p:cNvPr id="6" name="矩形 5">
              <a:extLst>
                <a:ext uri="{FF2B5EF4-FFF2-40B4-BE49-F238E27FC236}">
                  <a16:creationId xmlns:a16="http://schemas.microsoft.com/office/drawing/2014/main" id="{55292AF3-E9FF-8936-9A8D-71F054B70A7F}"/>
                </a:ext>
              </a:extLst>
            </p:cNvPr>
            <p:cNvSpPr/>
            <p:nvPr/>
          </p:nvSpPr>
          <p:spPr>
            <a:xfrm>
              <a:off x="695032" y="5343404"/>
              <a:ext cx="2064227" cy="74874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latin typeface="Microsoft YaHei" panose="020B0503020204020204" pitchFamily="34" charset="-122"/>
                  <a:ea typeface="Microsoft YaHei" panose="020B0503020204020204" pitchFamily="34" charset="-122"/>
                </a:rPr>
                <a:t>（</a:t>
              </a:r>
              <a:r>
                <a:rPr lang="en-US" altLang="zh-CN" sz="2000" b="1" dirty="0">
                  <a:effectLst/>
                  <a:latin typeface="Microsoft YaHei" panose="020B0503020204020204" pitchFamily="34" charset="-122"/>
                  <a:ea typeface="Microsoft YaHei" panose="020B0503020204020204" pitchFamily="34" charset="-122"/>
                </a:rPr>
                <a:t>1</a:t>
              </a:r>
              <a:r>
                <a:rPr lang="zh-CN" altLang="en-US" sz="2000" b="1" dirty="0">
                  <a:effectLst/>
                  <a:latin typeface="Microsoft YaHei" panose="020B0503020204020204" pitchFamily="34" charset="-122"/>
                  <a:ea typeface="Microsoft YaHei" panose="020B0503020204020204" pitchFamily="34" charset="-122"/>
                </a:rPr>
                <a:t>）目标</a:t>
              </a:r>
              <a:endParaRPr lang="en-US" altLang="zh-CN" sz="2000" b="1" dirty="0">
                <a:effectLst/>
                <a:latin typeface="Microsoft YaHei" panose="020B0503020204020204" pitchFamily="34" charset="-122"/>
                <a:ea typeface="Microsoft YaHei" panose="020B0503020204020204" pitchFamily="34" charset="-122"/>
              </a:endParaRPr>
            </a:p>
            <a:p>
              <a:pPr algn="ctr"/>
              <a:r>
                <a:rPr lang="zh-CN" altLang="en-US" sz="2000" b="1" dirty="0">
                  <a:effectLst/>
                  <a:latin typeface="Microsoft YaHei" panose="020B0503020204020204" pitchFamily="34" charset="-122"/>
                  <a:ea typeface="Microsoft YaHei" panose="020B0503020204020204" pitchFamily="34" charset="-122"/>
                </a:rPr>
                <a:t>（</a:t>
              </a:r>
              <a:r>
                <a:rPr lang="en" altLang="zh-CN" sz="2000" b="1" dirty="0">
                  <a:effectLst/>
                  <a:latin typeface="Microsoft YaHei" panose="020B0503020204020204" pitchFamily="34" charset="-122"/>
                  <a:ea typeface="Microsoft YaHei" panose="020B0503020204020204" pitchFamily="34" charset="-122"/>
                </a:rPr>
                <a:t>Purpose</a:t>
              </a:r>
              <a:r>
                <a:rPr lang="zh-CN" altLang="en" sz="2000" b="1" dirty="0">
                  <a:effectLst/>
                  <a:latin typeface="Microsoft YaHei" panose="020B0503020204020204" pitchFamily="34" charset="-122"/>
                  <a:ea typeface="Microsoft YaHei" panose="020B0503020204020204" pitchFamily="34" charset="-122"/>
                </a:rPr>
                <a:t>）</a:t>
              </a:r>
              <a:endParaRPr kumimoji="1" lang="zh-CN" altLang="en-US" sz="2000" b="1" dirty="0"/>
            </a:p>
          </p:txBody>
        </p:sp>
        <p:sp>
          <p:nvSpPr>
            <p:cNvPr id="7" name="矩形 6">
              <a:extLst>
                <a:ext uri="{FF2B5EF4-FFF2-40B4-BE49-F238E27FC236}">
                  <a16:creationId xmlns:a16="http://schemas.microsoft.com/office/drawing/2014/main" id="{AA9B78F3-8D5D-5C09-B121-0594174A6215}"/>
                </a:ext>
              </a:extLst>
            </p:cNvPr>
            <p:cNvSpPr/>
            <p:nvPr/>
          </p:nvSpPr>
          <p:spPr>
            <a:xfrm>
              <a:off x="2967821" y="5343404"/>
              <a:ext cx="2064227" cy="74874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latin typeface="Microsoft YaHei" panose="020B0503020204020204" pitchFamily="34" charset="-122"/>
                  <a:ea typeface="Microsoft YaHei" panose="020B0503020204020204" pitchFamily="34" charset="-122"/>
                </a:rPr>
                <a:t>（</a:t>
              </a:r>
              <a:r>
                <a:rPr lang="en-US" altLang="zh-CN" sz="2000" b="1" dirty="0">
                  <a:effectLst/>
                  <a:latin typeface="Microsoft YaHei" panose="020B0503020204020204" pitchFamily="34" charset="-122"/>
                  <a:ea typeface="Microsoft YaHei" panose="020B0503020204020204" pitchFamily="34" charset="-122"/>
                </a:rPr>
                <a:t>2</a:t>
              </a:r>
              <a:r>
                <a:rPr lang="zh-CN" altLang="en-US" sz="2000" b="1" dirty="0">
                  <a:effectLst/>
                  <a:latin typeface="Microsoft YaHei" panose="020B0503020204020204" pitchFamily="34" charset="-122"/>
                  <a:ea typeface="Microsoft YaHei" panose="020B0503020204020204" pitchFamily="34" charset="-122"/>
                </a:rPr>
                <a:t>）人</a:t>
              </a:r>
              <a:endParaRPr lang="en-US" altLang="zh-CN" sz="2000" b="1" dirty="0">
                <a:effectLst/>
                <a:latin typeface="Microsoft YaHei" panose="020B0503020204020204" pitchFamily="34" charset="-122"/>
                <a:ea typeface="Microsoft YaHei" panose="020B0503020204020204" pitchFamily="34" charset="-122"/>
              </a:endParaRPr>
            </a:p>
            <a:p>
              <a:pPr algn="ctr"/>
              <a:r>
                <a:rPr lang="zh-CN" altLang="en-US" sz="2000" b="1" dirty="0">
                  <a:effectLst/>
                  <a:latin typeface="Microsoft YaHei" panose="020B0503020204020204" pitchFamily="34" charset="-122"/>
                  <a:ea typeface="Microsoft YaHei" panose="020B0503020204020204" pitchFamily="34" charset="-122"/>
                </a:rPr>
                <a:t>（</a:t>
              </a:r>
              <a:r>
                <a:rPr lang="en" altLang="zh-CN" sz="2000" b="1" dirty="0">
                  <a:effectLst/>
                  <a:latin typeface="Microsoft YaHei" panose="020B0503020204020204" pitchFamily="34" charset="-122"/>
                  <a:ea typeface="Microsoft YaHei" panose="020B0503020204020204" pitchFamily="34" charset="-122"/>
                </a:rPr>
                <a:t>People</a:t>
              </a:r>
              <a:r>
                <a:rPr lang="zh-CN" altLang="en" sz="2000" b="1" dirty="0">
                  <a:effectLst/>
                  <a:latin typeface="Microsoft YaHei" panose="020B0503020204020204" pitchFamily="34" charset="-122"/>
                  <a:ea typeface="Microsoft YaHei" panose="020B0503020204020204" pitchFamily="34" charset="-122"/>
                </a:rPr>
                <a:t>）</a:t>
              </a:r>
              <a:endParaRPr kumimoji="1" lang="zh-CN" altLang="en-US" sz="2000" b="1" dirty="0"/>
            </a:p>
          </p:txBody>
        </p:sp>
        <p:sp>
          <p:nvSpPr>
            <p:cNvPr id="8" name="矩形 7">
              <a:extLst>
                <a:ext uri="{FF2B5EF4-FFF2-40B4-BE49-F238E27FC236}">
                  <a16:creationId xmlns:a16="http://schemas.microsoft.com/office/drawing/2014/main" id="{870513CD-1E02-C242-2B6A-DBDEC2853C1B}"/>
                </a:ext>
              </a:extLst>
            </p:cNvPr>
            <p:cNvSpPr/>
            <p:nvPr/>
          </p:nvSpPr>
          <p:spPr>
            <a:xfrm>
              <a:off x="5240610" y="5343404"/>
              <a:ext cx="2064227" cy="74874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latin typeface="Microsoft YaHei" panose="020B0503020204020204" pitchFamily="34" charset="-122"/>
                  <a:ea typeface="Microsoft YaHei" panose="020B0503020204020204" pitchFamily="34" charset="-122"/>
                </a:rPr>
                <a:t>（</a:t>
              </a:r>
              <a:r>
                <a:rPr lang="en-US" altLang="zh-CN" sz="2000" b="1" dirty="0">
                  <a:effectLst/>
                  <a:latin typeface="Microsoft YaHei" panose="020B0503020204020204" pitchFamily="34" charset="-122"/>
                  <a:ea typeface="Microsoft YaHei" panose="020B0503020204020204" pitchFamily="34" charset="-122"/>
                </a:rPr>
                <a:t>3</a:t>
              </a:r>
              <a:r>
                <a:rPr lang="zh-CN" altLang="en-US" sz="2000" b="1" dirty="0">
                  <a:effectLst/>
                  <a:latin typeface="Microsoft YaHei" panose="020B0503020204020204" pitchFamily="34" charset="-122"/>
                  <a:ea typeface="Microsoft YaHei" panose="020B0503020204020204" pitchFamily="34" charset="-122"/>
                </a:rPr>
                <a:t>）定位</a:t>
              </a:r>
              <a:endParaRPr lang="en-US" altLang="zh-CN" sz="2000" b="1" dirty="0">
                <a:effectLst/>
                <a:latin typeface="Microsoft YaHei" panose="020B0503020204020204" pitchFamily="34" charset="-122"/>
                <a:ea typeface="Microsoft YaHei" panose="020B0503020204020204" pitchFamily="34" charset="-122"/>
              </a:endParaRPr>
            </a:p>
            <a:p>
              <a:pPr algn="ctr"/>
              <a:r>
                <a:rPr lang="zh-CN" altLang="en-US" sz="2000" b="1" dirty="0">
                  <a:effectLst/>
                  <a:latin typeface="Microsoft YaHei" panose="020B0503020204020204" pitchFamily="34" charset="-122"/>
                  <a:ea typeface="Microsoft YaHei" panose="020B0503020204020204" pitchFamily="34" charset="-122"/>
                </a:rPr>
                <a:t>（</a:t>
              </a:r>
              <a:r>
                <a:rPr lang="en" altLang="zh-CN" sz="2000" b="1" dirty="0">
                  <a:effectLst/>
                  <a:latin typeface="Microsoft YaHei" panose="020B0503020204020204" pitchFamily="34" charset="-122"/>
                  <a:ea typeface="Microsoft YaHei" panose="020B0503020204020204" pitchFamily="34" charset="-122"/>
                </a:rPr>
                <a:t>Place</a:t>
              </a:r>
              <a:r>
                <a:rPr lang="zh-CN" altLang="en" sz="2000" b="1" dirty="0">
                  <a:effectLst/>
                  <a:latin typeface="Microsoft YaHei" panose="020B0503020204020204" pitchFamily="34" charset="-122"/>
                  <a:ea typeface="Microsoft YaHei" panose="020B0503020204020204" pitchFamily="34" charset="-122"/>
                </a:rPr>
                <a:t>）</a:t>
              </a:r>
              <a:endParaRPr kumimoji="1" lang="zh-CN" altLang="en-US" sz="2000" b="1" dirty="0"/>
            </a:p>
          </p:txBody>
        </p:sp>
        <p:sp>
          <p:nvSpPr>
            <p:cNvPr id="9" name="矩形 8">
              <a:extLst>
                <a:ext uri="{FF2B5EF4-FFF2-40B4-BE49-F238E27FC236}">
                  <a16:creationId xmlns:a16="http://schemas.microsoft.com/office/drawing/2014/main" id="{E8019A7C-7ED4-B0D9-4A07-B6283855FA7C}"/>
                </a:ext>
              </a:extLst>
            </p:cNvPr>
            <p:cNvSpPr/>
            <p:nvPr/>
          </p:nvSpPr>
          <p:spPr>
            <a:xfrm>
              <a:off x="7513399" y="5343404"/>
              <a:ext cx="2064227" cy="74874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latin typeface="Microsoft YaHei" panose="020B0503020204020204" pitchFamily="34" charset="-122"/>
                  <a:ea typeface="Microsoft YaHei" panose="020B0503020204020204" pitchFamily="34" charset="-122"/>
                </a:rPr>
                <a:t>（</a:t>
              </a:r>
              <a:r>
                <a:rPr lang="en-US" altLang="zh-CN" sz="2000" b="1" dirty="0">
                  <a:effectLst/>
                  <a:latin typeface="Microsoft YaHei" panose="020B0503020204020204" pitchFamily="34" charset="-122"/>
                  <a:ea typeface="Microsoft YaHei" panose="020B0503020204020204" pitchFamily="34" charset="-122"/>
                </a:rPr>
                <a:t>4</a:t>
              </a:r>
              <a:r>
                <a:rPr lang="zh-CN" altLang="en-US" sz="2000" b="1" dirty="0">
                  <a:effectLst/>
                  <a:latin typeface="Microsoft YaHei" panose="020B0503020204020204" pitchFamily="34" charset="-122"/>
                  <a:ea typeface="Microsoft YaHei" panose="020B0503020204020204" pitchFamily="34" charset="-122"/>
                </a:rPr>
                <a:t>）权限</a:t>
              </a:r>
              <a:endParaRPr lang="en-US" altLang="zh-CN" sz="2000" b="1" dirty="0">
                <a:effectLst/>
                <a:latin typeface="Microsoft YaHei" panose="020B0503020204020204" pitchFamily="34" charset="-122"/>
                <a:ea typeface="Microsoft YaHei" panose="020B0503020204020204" pitchFamily="34" charset="-122"/>
              </a:endParaRPr>
            </a:p>
            <a:p>
              <a:pPr algn="ctr"/>
              <a:r>
                <a:rPr lang="zh-CN" altLang="en-US" sz="2000" b="1" dirty="0">
                  <a:effectLst/>
                  <a:latin typeface="Microsoft YaHei" panose="020B0503020204020204" pitchFamily="34" charset="-122"/>
                  <a:ea typeface="Microsoft YaHei" panose="020B0503020204020204" pitchFamily="34" charset="-122"/>
                </a:rPr>
                <a:t>（</a:t>
              </a:r>
              <a:r>
                <a:rPr lang="en" altLang="zh-CN" sz="2000" b="1" dirty="0">
                  <a:effectLst/>
                  <a:latin typeface="Microsoft YaHei" panose="020B0503020204020204" pitchFamily="34" charset="-122"/>
                  <a:ea typeface="Microsoft YaHei" panose="020B0503020204020204" pitchFamily="34" charset="-122"/>
                </a:rPr>
                <a:t>Power</a:t>
              </a:r>
              <a:r>
                <a:rPr lang="zh-CN" altLang="en" sz="2000" b="1" dirty="0">
                  <a:effectLst/>
                  <a:latin typeface="Microsoft YaHei" panose="020B0503020204020204" pitchFamily="34" charset="-122"/>
                  <a:ea typeface="Microsoft YaHei" panose="020B0503020204020204" pitchFamily="34" charset="-122"/>
                </a:rPr>
                <a:t>）</a:t>
              </a:r>
              <a:endParaRPr kumimoji="1" lang="zh-CN" altLang="en-US" sz="2000" b="1" dirty="0"/>
            </a:p>
          </p:txBody>
        </p:sp>
        <p:sp>
          <p:nvSpPr>
            <p:cNvPr id="10" name="矩形 9">
              <a:extLst>
                <a:ext uri="{FF2B5EF4-FFF2-40B4-BE49-F238E27FC236}">
                  <a16:creationId xmlns:a16="http://schemas.microsoft.com/office/drawing/2014/main" id="{BB008ABF-C476-D5F3-B7D1-ABAB0015F96F}"/>
                </a:ext>
              </a:extLst>
            </p:cNvPr>
            <p:cNvSpPr/>
            <p:nvPr/>
          </p:nvSpPr>
          <p:spPr>
            <a:xfrm>
              <a:off x="9786189" y="5343404"/>
              <a:ext cx="2064227" cy="74874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latin typeface="Microsoft YaHei" panose="020B0503020204020204" pitchFamily="34" charset="-122"/>
                  <a:ea typeface="Microsoft YaHei" panose="020B0503020204020204" pitchFamily="34" charset="-122"/>
                </a:rPr>
                <a:t>（</a:t>
              </a:r>
              <a:r>
                <a:rPr lang="en-US" altLang="zh-CN" sz="2000" b="1" dirty="0">
                  <a:effectLst/>
                  <a:latin typeface="Microsoft YaHei" panose="020B0503020204020204" pitchFamily="34" charset="-122"/>
                  <a:ea typeface="Microsoft YaHei" panose="020B0503020204020204" pitchFamily="34" charset="-122"/>
                </a:rPr>
                <a:t>5</a:t>
              </a:r>
              <a:r>
                <a:rPr lang="zh-CN" altLang="en-US" sz="2000" b="1" dirty="0">
                  <a:effectLst/>
                  <a:latin typeface="Microsoft YaHei" panose="020B0503020204020204" pitchFamily="34" charset="-122"/>
                  <a:ea typeface="Microsoft YaHei" panose="020B0503020204020204" pitchFamily="34" charset="-122"/>
                </a:rPr>
                <a:t>）计划</a:t>
              </a:r>
              <a:endParaRPr lang="en-US" altLang="zh-CN" sz="2000" b="1" dirty="0">
                <a:effectLst/>
                <a:latin typeface="Microsoft YaHei" panose="020B0503020204020204" pitchFamily="34" charset="-122"/>
                <a:ea typeface="Microsoft YaHei" panose="020B0503020204020204" pitchFamily="34" charset="-122"/>
              </a:endParaRPr>
            </a:p>
            <a:p>
              <a:pPr algn="ctr"/>
              <a:r>
                <a:rPr lang="zh-CN" altLang="en-US" sz="2000" b="1" dirty="0">
                  <a:effectLst/>
                  <a:latin typeface="Microsoft YaHei" panose="020B0503020204020204" pitchFamily="34" charset="-122"/>
                  <a:ea typeface="Microsoft YaHei" panose="020B0503020204020204" pitchFamily="34" charset="-122"/>
                </a:rPr>
                <a:t>（</a:t>
              </a:r>
              <a:r>
                <a:rPr lang="en" altLang="zh-CN" sz="2000" b="1" dirty="0">
                  <a:effectLst/>
                  <a:latin typeface="Microsoft YaHei" panose="020B0503020204020204" pitchFamily="34" charset="-122"/>
                  <a:ea typeface="Microsoft YaHei" panose="020B0503020204020204" pitchFamily="34" charset="-122"/>
                </a:rPr>
                <a:t>Plan</a:t>
              </a:r>
              <a:r>
                <a:rPr lang="zh-CN" altLang="en" sz="2000" b="1" dirty="0">
                  <a:effectLst/>
                  <a:latin typeface="Microsoft YaHei" panose="020B0503020204020204" pitchFamily="34" charset="-122"/>
                  <a:ea typeface="Microsoft YaHei" panose="020B0503020204020204" pitchFamily="34" charset="-122"/>
                </a:rPr>
                <a:t>）</a:t>
              </a:r>
              <a:endParaRPr kumimoji="1" lang="zh-CN" altLang="en-US" sz="2000" b="1" dirty="0"/>
            </a:p>
          </p:txBody>
        </p:sp>
      </p:grpSp>
      <p:cxnSp>
        <p:nvCxnSpPr>
          <p:cNvPr id="13" name="肘形连接符 12">
            <a:extLst>
              <a:ext uri="{FF2B5EF4-FFF2-40B4-BE49-F238E27FC236}">
                <a16:creationId xmlns:a16="http://schemas.microsoft.com/office/drawing/2014/main" id="{2D4B2F3D-AC5D-8319-0693-9C50F7628AF3}"/>
              </a:ext>
            </a:extLst>
          </p:cNvPr>
          <p:cNvCxnSpPr>
            <a:cxnSpLocks/>
            <a:stCxn id="5" idx="0"/>
            <a:endCxn id="6" idx="2"/>
          </p:cNvCxnSpPr>
          <p:nvPr/>
        </p:nvCxnSpPr>
        <p:spPr>
          <a:xfrm rot="16200000" flipV="1">
            <a:off x="3713830" y="3435534"/>
            <a:ext cx="338032" cy="4664848"/>
          </a:xfrm>
          <a:prstGeom prst="bentConnector3">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4" name="肘形连接符 13">
            <a:extLst>
              <a:ext uri="{FF2B5EF4-FFF2-40B4-BE49-F238E27FC236}">
                <a16:creationId xmlns:a16="http://schemas.microsoft.com/office/drawing/2014/main" id="{325C8CCB-3817-BE4B-56C2-E87BE152AA8F}"/>
              </a:ext>
            </a:extLst>
          </p:cNvPr>
          <p:cNvCxnSpPr>
            <a:cxnSpLocks/>
            <a:stCxn id="5" idx="0"/>
            <a:endCxn id="7" idx="2"/>
          </p:cNvCxnSpPr>
          <p:nvPr/>
        </p:nvCxnSpPr>
        <p:spPr>
          <a:xfrm rot="16200000" flipV="1">
            <a:off x="4850225" y="4571928"/>
            <a:ext cx="338032" cy="2392059"/>
          </a:xfrm>
          <a:prstGeom prst="bentConnector3">
            <a:avLst>
              <a:gd name="adj1" fmla="val 50000"/>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7" name="肘形连接符 16">
            <a:extLst>
              <a:ext uri="{FF2B5EF4-FFF2-40B4-BE49-F238E27FC236}">
                <a16:creationId xmlns:a16="http://schemas.microsoft.com/office/drawing/2014/main" id="{EA932A2E-A24E-D57C-3DE8-93DD83284017}"/>
              </a:ext>
            </a:extLst>
          </p:cNvPr>
          <p:cNvCxnSpPr>
            <a:cxnSpLocks/>
            <a:stCxn id="5" idx="0"/>
            <a:endCxn id="8" idx="2"/>
          </p:cNvCxnSpPr>
          <p:nvPr/>
        </p:nvCxnSpPr>
        <p:spPr>
          <a:xfrm rot="16200000" flipV="1">
            <a:off x="5986619" y="5708323"/>
            <a:ext cx="338032" cy="119270"/>
          </a:xfrm>
          <a:prstGeom prst="bentConnector3">
            <a:avLst>
              <a:gd name="adj1" fmla="val 50000"/>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0" name="肘形连接符 19">
            <a:extLst>
              <a:ext uri="{FF2B5EF4-FFF2-40B4-BE49-F238E27FC236}">
                <a16:creationId xmlns:a16="http://schemas.microsoft.com/office/drawing/2014/main" id="{353A7F2C-80A2-52C9-B86D-7AC4A5C4BB7C}"/>
              </a:ext>
            </a:extLst>
          </p:cNvPr>
          <p:cNvCxnSpPr>
            <a:cxnSpLocks/>
            <a:stCxn id="5" idx="0"/>
            <a:endCxn id="9" idx="2"/>
          </p:cNvCxnSpPr>
          <p:nvPr/>
        </p:nvCxnSpPr>
        <p:spPr>
          <a:xfrm rot="5400000" flipH="1" flipV="1">
            <a:off x="7123013" y="4691199"/>
            <a:ext cx="338032" cy="2153519"/>
          </a:xfrm>
          <a:prstGeom prst="bentConnector3">
            <a:avLst>
              <a:gd name="adj1" fmla="val 50000"/>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3" name="肘形连接符 22">
            <a:extLst>
              <a:ext uri="{FF2B5EF4-FFF2-40B4-BE49-F238E27FC236}">
                <a16:creationId xmlns:a16="http://schemas.microsoft.com/office/drawing/2014/main" id="{F1ED745D-7CE1-87B8-2155-E85018EF755C}"/>
              </a:ext>
            </a:extLst>
          </p:cNvPr>
          <p:cNvCxnSpPr>
            <a:cxnSpLocks/>
            <a:stCxn id="5" idx="0"/>
            <a:endCxn id="10" idx="2"/>
          </p:cNvCxnSpPr>
          <p:nvPr/>
        </p:nvCxnSpPr>
        <p:spPr>
          <a:xfrm rot="5400000" flipH="1" flipV="1">
            <a:off x="8259408" y="3554804"/>
            <a:ext cx="338032" cy="4426309"/>
          </a:xfrm>
          <a:prstGeom prst="bentConnector3">
            <a:avLst>
              <a:gd name="adj1" fmla="val 50000"/>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4277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FF16F4-6DA7-7645-FD47-35D91B17EF9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8748079-78DA-E584-B8C0-286608BC103F}"/>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3.1.1</a:t>
            </a:r>
            <a:r>
              <a:rPr lang="zh-CN" altLang="en-US" sz="3200" dirty="0">
                <a:solidFill>
                  <a:schemeClr val="tx1"/>
                </a:solidFill>
                <a:latin typeface="Microsoft YaHei" panose="020B0503020204020204" pitchFamily="34" charset="-122"/>
                <a:ea typeface="Microsoft YaHei" panose="020B0503020204020204" pitchFamily="34" charset="-122"/>
              </a:rPr>
              <a:t>创新创业团队的内涵</a:t>
            </a:r>
          </a:p>
        </p:txBody>
      </p:sp>
      <p:sp>
        <p:nvSpPr>
          <p:cNvPr id="124" name="文本框 123">
            <a:extLst>
              <a:ext uri="{FF2B5EF4-FFF2-40B4-BE49-F238E27FC236}">
                <a16:creationId xmlns:a16="http://schemas.microsoft.com/office/drawing/2014/main" id="{C2A62E20-0A24-6D5C-CEED-FD81172658FE}"/>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创新创业团队的概念</a:t>
            </a:r>
          </a:p>
        </p:txBody>
      </p:sp>
      <p:sp>
        <p:nvSpPr>
          <p:cNvPr id="4" name="文本框 3">
            <a:extLst>
              <a:ext uri="{FF2B5EF4-FFF2-40B4-BE49-F238E27FC236}">
                <a16:creationId xmlns:a16="http://schemas.microsoft.com/office/drawing/2014/main" id="{B624A5D4-C4C9-E3D9-6D88-4666DA6984E1}"/>
              </a:ext>
            </a:extLst>
          </p:cNvPr>
          <p:cNvSpPr txBox="1"/>
          <p:nvPr/>
        </p:nvSpPr>
        <p:spPr>
          <a:xfrm>
            <a:off x="544581" y="1774964"/>
            <a:ext cx="11102837" cy="2508555"/>
          </a:xfrm>
          <a:prstGeom prst="wedgeRoundRectCallout">
            <a:avLst>
              <a:gd name="adj1" fmla="val -40289"/>
              <a:gd name="adj2" fmla="val 71614"/>
              <a:gd name="adj3" fmla="val 16667"/>
            </a:avLst>
          </a:prstGeom>
          <a:solidFill>
            <a:schemeClr val="accent1">
              <a:lumMod val="20000"/>
              <a:lumOff val="80000"/>
            </a:schemeClr>
          </a:solidFill>
          <a:ln>
            <a:solidFill>
              <a:schemeClr val="accent1"/>
            </a:solidFill>
          </a:ln>
        </p:spPr>
        <p:txBody>
          <a:bodyPr wrap="square" anchor="ctr">
            <a:noAutofit/>
          </a:bodyPr>
          <a:lstStyle/>
          <a:p>
            <a:pPr indent="457200">
              <a:lnSpc>
                <a:spcPct val="150000"/>
              </a:lnSpc>
              <a:buNone/>
            </a:pPr>
            <a:r>
              <a:rPr lang="zh-CN" altLang="en-US" sz="2000" b="1" dirty="0">
                <a:effectLst/>
                <a:latin typeface="Microsoft YaHei" panose="020B0503020204020204" pitchFamily="34" charset="-122"/>
                <a:ea typeface="Microsoft YaHei" panose="020B0503020204020204" pitchFamily="34" charset="-122"/>
              </a:rPr>
              <a:t>创新创业团队应该有一个既定的共同目标，这个共同目标会为团队成员导航，引导创新创业企业未来的发展方向。</a:t>
            </a:r>
            <a:endParaRPr lang="en-US" altLang="zh-CN" sz="2000" b="1" dirty="0">
              <a:effectLst/>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b="1" dirty="0">
                <a:effectLst/>
                <a:latin typeface="Microsoft YaHei" panose="020B0503020204020204" pitchFamily="34" charset="-122"/>
                <a:ea typeface="Microsoft YaHei" panose="020B0503020204020204" pitchFamily="34" charset="-122"/>
              </a:rPr>
              <a:t>共同目标是将团队成员的努力凝聚起来的重要因素，在创新创业企业的管理中以企业愿景、企业战略的形式出现。从本质上来说，创新创业团队的根本目标在于创造新价值。</a:t>
            </a:r>
            <a:endParaRPr lang="zh-CN" altLang="en-US" sz="2000" dirty="0">
              <a:effectLst/>
              <a:latin typeface="Microsoft YaHei" panose="020B0503020204020204" pitchFamily="34" charset="-122"/>
              <a:ea typeface="Microsoft YaHei" panose="020B0503020204020204" pitchFamily="34" charset="-122"/>
            </a:endParaRPr>
          </a:p>
        </p:txBody>
      </p:sp>
      <p:sp>
        <p:nvSpPr>
          <p:cNvPr id="5" name="矩形 4">
            <a:extLst>
              <a:ext uri="{FF2B5EF4-FFF2-40B4-BE49-F238E27FC236}">
                <a16:creationId xmlns:a16="http://schemas.microsoft.com/office/drawing/2014/main" id="{DE5AA68F-9381-912E-07C1-5473803584C2}"/>
              </a:ext>
            </a:extLst>
          </p:cNvPr>
          <p:cNvSpPr/>
          <p:nvPr/>
        </p:nvSpPr>
        <p:spPr>
          <a:xfrm>
            <a:off x="3130271" y="5936974"/>
            <a:ext cx="6169997" cy="92102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zh-CN" altLang="en-US" sz="2000" b="1" dirty="0">
                <a:effectLst/>
                <a:latin typeface="Microsoft YaHei" panose="020B0503020204020204" pitchFamily="34" charset="-122"/>
                <a:ea typeface="Microsoft YaHei" panose="020B0503020204020204" pitchFamily="34" charset="-122"/>
              </a:rPr>
              <a:t>创新创业团队需具备五个重要的团队要素</a:t>
            </a:r>
            <a:r>
              <a:rPr lang="zh-CN" altLang="en-US" sz="2000" b="1" dirty="0">
                <a:latin typeface="Microsoft YaHei" panose="020B0503020204020204" pitchFamily="34" charset="-122"/>
                <a:ea typeface="Microsoft YaHei" panose="020B0503020204020204" pitchFamily="34" charset="-122"/>
              </a:rPr>
              <a:t>，简称</a:t>
            </a:r>
            <a:r>
              <a:rPr lang="en-US" altLang="zh-CN" sz="2000" b="1" dirty="0">
                <a:latin typeface="Microsoft YaHei" panose="020B0503020204020204" pitchFamily="34" charset="-122"/>
                <a:ea typeface="Microsoft YaHei" panose="020B0503020204020204" pitchFamily="34" charset="-122"/>
              </a:rPr>
              <a:t>5</a:t>
            </a:r>
            <a:r>
              <a:rPr lang="en" altLang="zh-CN" sz="2000" b="1" dirty="0">
                <a:latin typeface="Microsoft YaHei" panose="020B0503020204020204" pitchFamily="34" charset="-122"/>
                <a:ea typeface="Microsoft YaHei" panose="020B0503020204020204" pitchFamily="34" charset="-122"/>
              </a:rPr>
              <a:t>P</a:t>
            </a:r>
            <a:endParaRPr kumimoji="1" lang="zh-CN" altLang="en-US" sz="2000" b="1" dirty="0"/>
          </a:p>
        </p:txBody>
      </p:sp>
      <p:grpSp>
        <p:nvGrpSpPr>
          <p:cNvPr id="11" name="组合 10">
            <a:extLst>
              <a:ext uri="{FF2B5EF4-FFF2-40B4-BE49-F238E27FC236}">
                <a16:creationId xmlns:a16="http://schemas.microsoft.com/office/drawing/2014/main" id="{EB8D4238-6854-631D-77D3-B32A4B65BF75}"/>
              </a:ext>
            </a:extLst>
          </p:cNvPr>
          <p:cNvGrpSpPr/>
          <p:nvPr/>
        </p:nvGrpSpPr>
        <p:grpSpPr>
          <a:xfrm>
            <a:off x="518308" y="4918262"/>
            <a:ext cx="11155384" cy="680680"/>
            <a:chOff x="695032" y="5343404"/>
            <a:chExt cx="11155384" cy="748748"/>
          </a:xfrm>
        </p:grpSpPr>
        <p:sp>
          <p:nvSpPr>
            <p:cNvPr id="6" name="矩形 5">
              <a:extLst>
                <a:ext uri="{FF2B5EF4-FFF2-40B4-BE49-F238E27FC236}">
                  <a16:creationId xmlns:a16="http://schemas.microsoft.com/office/drawing/2014/main" id="{025A9729-B9C9-E766-A6DF-A937690B4454}"/>
                </a:ext>
              </a:extLst>
            </p:cNvPr>
            <p:cNvSpPr/>
            <p:nvPr/>
          </p:nvSpPr>
          <p:spPr>
            <a:xfrm>
              <a:off x="695032" y="5343404"/>
              <a:ext cx="2064227" cy="74874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latin typeface="Microsoft YaHei" panose="020B0503020204020204" pitchFamily="34" charset="-122"/>
                  <a:ea typeface="Microsoft YaHei" panose="020B0503020204020204" pitchFamily="34" charset="-122"/>
                </a:rPr>
                <a:t>（</a:t>
              </a:r>
              <a:r>
                <a:rPr lang="en-US" altLang="zh-CN" sz="2000" b="1" dirty="0">
                  <a:effectLst/>
                  <a:latin typeface="Microsoft YaHei" panose="020B0503020204020204" pitchFamily="34" charset="-122"/>
                  <a:ea typeface="Microsoft YaHei" panose="020B0503020204020204" pitchFamily="34" charset="-122"/>
                </a:rPr>
                <a:t>1</a:t>
              </a:r>
              <a:r>
                <a:rPr lang="zh-CN" altLang="en-US" sz="2000" b="1" dirty="0">
                  <a:effectLst/>
                  <a:latin typeface="Microsoft YaHei" panose="020B0503020204020204" pitchFamily="34" charset="-122"/>
                  <a:ea typeface="Microsoft YaHei" panose="020B0503020204020204" pitchFamily="34" charset="-122"/>
                </a:rPr>
                <a:t>）目标</a:t>
              </a:r>
              <a:endParaRPr lang="en-US" altLang="zh-CN" sz="2000" b="1" dirty="0">
                <a:effectLst/>
                <a:latin typeface="Microsoft YaHei" panose="020B0503020204020204" pitchFamily="34" charset="-122"/>
                <a:ea typeface="Microsoft YaHei" panose="020B0503020204020204" pitchFamily="34" charset="-122"/>
              </a:endParaRPr>
            </a:p>
            <a:p>
              <a:pPr algn="ctr"/>
              <a:r>
                <a:rPr lang="zh-CN" altLang="en-US" sz="2000" b="1" dirty="0">
                  <a:effectLst/>
                  <a:latin typeface="Microsoft YaHei" panose="020B0503020204020204" pitchFamily="34" charset="-122"/>
                  <a:ea typeface="Microsoft YaHei" panose="020B0503020204020204" pitchFamily="34" charset="-122"/>
                </a:rPr>
                <a:t>（</a:t>
              </a:r>
              <a:r>
                <a:rPr lang="en" altLang="zh-CN" sz="2000" b="1" dirty="0">
                  <a:effectLst/>
                  <a:latin typeface="Microsoft YaHei" panose="020B0503020204020204" pitchFamily="34" charset="-122"/>
                  <a:ea typeface="Microsoft YaHei" panose="020B0503020204020204" pitchFamily="34" charset="-122"/>
                </a:rPr>
                <a:t>Purpose</a:t>
              </a:r>
              <a:r>
                <a:rPr lang="zh-CN" altLang="en" sz="2000" b="1" dirty="0">
                  <a:effectLst/>
                  <a:latin typeface="Microsoft YaHei" panose="020B0503020204020204" pitchFamily="34" charset="-122"/>
                  <a:ea typeface="Microsoft YaHei" panose="020B0503020204020204" pitchFamily="34" charset="-122"/>
                </a:rPr>
                <a:t>）</a:t>
              </a:r>
              <a:endParaRPr kumimoji="1" lang="zh-CN" altLang="en-US" sz="2000" b="1" dirty="0"/>
            </a:p>
          </p:txBody>
        </p:sp>
        <p:sp>
          <p:nvSpPr>
            <p:cNvPr id="7" name="矩形 6">
              <a:extLst>
                <a:ext uri="{FF2B5EF4-FFF2-40B4-BE49-F238E27FC236}">
                  <a16:creationId xmlns:a16="http://schemas.microsoft.com/office/drawing/2014/main" id="{745BF53D-8A7A-6DEB-A968-F26C2D2F0DC4}"/>
                </a:ext>
              </a:extLst>
            </p:cNvPr>
            <p:cNvSpPr/>
            <p:nvPr/>
          </p:nvSpPr>
          <p:spPr>
            <a:xfrm>
              <a:off x="2967821" y="5343404"/>
              <a:ext cx="2064227" cy="748748"/>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latin typeface="Microsoft YaHei" panose="020B0503020204020204" pitchFamily="34" charset="-122"/>
                  <a:ea typeface="Microsoft YaHei" panose="020B0503020204020204" pitchFamily="34" charset="-122"/>
                </a:rPr>
                <a:t>（</a:t>
              </a:r>
              <a:r>
                <a:rPr lang="en-US" altLang="zh-CN" sz="2000" b="1" dirty="0">
                  <a:effectLst/>
                  <a:latin typeface="Microsoft YaHei" panose="020B0503020204020204" pitchFamily="34" charset="-122"/>
                  <a:ea typeface="Microsoft YaHei" panose="020B0503020204020204" pitchFamily="34" charset="-122"/>
                </a:rPr>
                <a:t>2</a:t>
              </a:r>
              <a:r>
                <a:rPr lang="zh-CN" altLang="en-US" sz="2000" b="1" dirty="0">
                  <a:effectLst/>
                  <a:latin typeface="Microsoft YaHei" panose="020B0503020204020204" pitchFamily="34" charset="-122"/>
                  <a:ea typeface="Microsoft YaHei" panose="020B0503020204020204" pitchFamily="34" charset="-122"/>
                </a:rPr>
                <a:t>）人</a:t>
              </a:r>
              <a:endParaRPr lang="en-US" altLang="zh-CN" sz="2000" b="1" dirty="0">
                <a:effectLst/>
                <a:latin typeface="Microsoft YaHei" panose="020B0503020204020204" pitchFamily="34" charset="-122"/>
                <a:ea typeface="Microsoft YaHei" panose="020B0503020204020204" pitchFamily="34" charset="-122"/>
              </a:endParaRPr>
            </a:p>
            <a:p>
              <a:pPr algn="ctr"/>
              <a:r>
                <a:rPr lang="zh-CN" altLang="en-US" sz="2000" b="1" dirty="0">
                  <a:effectLst/>
                  <a:latin typeface="Microsoft YaHei" panose="020B0503020204020204" pitchFamily="34" charset="-122"/>
                  <a:ea typeface="Microsoft YaHei" panose="020B0503020204020204" pitchFamily="34" charset="-122"/>
                </a:rPr>
                <a:t>（</a:t>
              </a:r>
              <a:r>
                <a:rPr lang="en" altLang="zh-CN" sz="2000" b="1" dirty="0">
                  <a:effectLst/>
                  <a:latin typeface="Microsoft YaHei" panose="020B0503020204020204" pitchFamily="34" charset="-122"/>
                  <a:ea typeface="Microsoft YaHei" panose="020B0503020204020204" pitchFamily="34" charset="-122"/>
                </a:rPr>
                <a:t>People</a:t>
              </a:r>
              <a:r>
                <a:rPr lang="zh-CN" altLang="en" sz="2000" b="1" dirty="0">
                  <a:effectLst/>
                  <a:latin typeface="Microsoft YaHei" panose="020B0503020204020204" pitchFamily="34" charset="-122"/>
                  <a:ea typeface="Microsoft YaHei" panose="020B0503020204020204" pitchFamily="34" charset="-122"/>
                </a:rPr>
                <a:t>）</a:t>
              </a:r>
              <a:endParaRPr kumimoji="1" lang="zh-CN" altLang="en-US" sz="2000" b="1" dirty="0"/>
            </a:p>
          </p:txBody>
        </p:sp>
        <p:sp>
          <p:nvSpPr>
            <p:cNvPr id="8" name="矩形 7">
              <a:extLst>
                <a:ext uri="{FF2B5EF4-FFF2-40B4-BE49-F238E27FC236}">
                  <a16:creationId xmlns:a16="http://schemas.microsoft.com/office/drawing/2014/main" id="{97E05694-2C83-060B-B752-9D2B5E4C475B}"/>
                </a:ext>
              </a:extLst>
            </p:cNvPr>
            <p:cNvSpPr/>
            <p:nvPr/>
          </p:nvSpPr>
          <p:spPr>
            <a:xfrm>
              <a:off x="5240610" y="5343404"/>
              <a:ext cx="2064227" cy="748748"/>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latin typeface="Microsoft YaHei" panose="020B0503020204020204" pitchFamily="34" charset="-122"/>
                  <a:ea typeface="Microsoft YaHei" panose="020B0503020204020204" pitchFamily="34" charset="-122"/>
                </a:rPr>
                <a:t>（</a:t>
              </a:r>
              <a:r>
                <a:rPr lang="en-US" altLang="zh-CN" sz="2000" b="1" dirty="0">
                  <a:effectLst/>
                  <a:latin typeface="Microsoft YaHei" panose="020B0503020204020204" pitchFamily="34" charset="-122"/>
                  <a:ea typeface="Microsoft YaHei" panose="020B0503020204020204" pitchFamily="34" charset="-122"/>
                </a:rPr>
                <a:t>3</a:t>
              </a:r>
              <a:r>
                <a:rPr lang="zh-CN" altLang="en-US" sz="2000" b="1" dirty="0">
                  <a:effectLst/>
                  <a:latin typeface="Microsoft YaHei" panose="020B0503020204020204" pitchFamily="34" charset="-122"/>
                  <a:ea typeface="Microsoft YaHei" panose="020B0503020204020204" pitchFamily="34" charset="-122"/>
                </a:rPr>
                <a:t>）定位</a:t>
              </a:r>
              <a:endParaRPr lang="en-US" altLang="zh-CN" sz="2000" b="1" dirty="0">
                <a:effectLst/>
                <a:latin typeface="Microsoft YaHei" panose="020B0503020204020204" pitchFamily="34" charset="-122"/>
                <a:ea typeface="Microsoft YaHei" panose="020B0503020204020204" pitchFamily="34" charset="-122"/>
              </a:endParaRPr>
            </a:p>
            <a:p>
              <a:pPr algn="ctr"/>
              <a:r>
                <a:rPr lang="zh-CN" altLang="en-US" sz="2000" b="1" dirty="0">
                  <a:effectLst/>
                  <a:latin typeface="Microsoft YaHei" panose="020B0503020204020204" pitchFamily="34" charset="-122"/>
                  <a:ea typeface="Microsoft YaHei" panose="020B0503020204020204" pitchFamily="34" charset="-122"/>
                </a:rPr>
                <a:t>（</a:t>
              </a:r>
              <a:r>
                <a:rPr lang="en" altLang="zh-CN" sz="2000" b="1" dirty="0">
                  <a:effectLst/>
                  <a:latin typeface="Microsoft YaHei" panose="020B0503020204020204" pitchFamily="34" charset="-122"/>
                  <a:ea typeface="Microsoft YaHei" panose="020B0503020204020204" pitchFamily="34" charset="-122"/>
                </a:rPr>
                <a:t>Place</a:t>
              </a:r>
              <a:r>
                <a:rPr lang="zh-CN" altLang="en" sz="2000" b="1" dirty="0">
                  <a:effectLst/>
                  <a:latin typeface="Microsoft YaHei" panose="020B0503020204020204" pitchFamily="34" charset="-122"/>
                  <a:ea typeface="Microsoft YaHei" panose="020B0503020204020204" pitchFamily="34" charset="-122"/>
                </a:rPr>
                <a:t>）</a:t>
              </a:r>
              <a:endParaRPr kumimoji="1" lang="zh-CN" altLang="en-US" sz="2000" b="1" dirty="0"/>
            </a:p>
          </p:txBody>
        </p:sp>
        <p:sp>
          <p:nvSpPr>
            <p:cNvPr id="9" name="矩形 8">
              <a:extLst>
                <a:ext uri="{FF2B5EF4-FFF2-40B4-BE49-F238E27FC236}">
                  <a16:creationId xmlns:a16="http://schemas.microsoft.com/office/drawing/2014/main" id="{2884AAED-17E8-F2C7-235E-BD31EBB074CD}"/>
                </a:ext>
              </a:extLst>
            </p:cNvPr>
            <p:cNvSpPr/>
            <p:nvPr/>
          </p:nvSpPr>
          <p:spPr>
            <a:xfrm>
              <a:off x="7513399" y="5343404"/>
              <a:ext cx="2064227" cy="748748"/>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latin typeface="Microsoft YaHei" panose="020B0503020204020204" pitchFamily="34" charset="-122"/>
                  <a:ea typeface="Microsoft YaHei" panose="020B0503020204020204" pitchFamily="34" charset="-122"/>
                </a:rPr>
                <a:t>（</a:t>
              </a:r>
              <a:r>
                <a:rPr lang="en-US" altLang="zh-CN" sz="2000" b="1" dirty="0">
                  <a:effectLst/>
                  <a:latin typeface="Microsoft YaHei" panose="020B0503020204020204" pitchFamily="34" charset="-122"/>
                  <a:ea typeface="Microsoft YaHei" panose="020B0503020204020204" pitchFamily="34" charset="-122"/>
                </a:rPr>
                <a:t>4</a:t>
              </a:r>
              <a:r>
                <a:rPr lang="zh-CN" altLang="en-US" sz="2000" b="1" dirty="0">
                  <a:effectLst/>
                  <a:latin typeface="Microsoft YaHei" panose="020B0503020204020204" pitchFamily="34" charset="-122"/>
                  <a:ea typeface="Microsoft YaHei" panose="020B0503020204020204" pitchFamily="34" charset="-122"/>
                </a:rPr>
                <a:t>）权限</a:t>
              </a:r>
              <a:endParaRPr lang="en-US" altLang="zh-CN" sz="2000" b="1" dirty="0">
                <a:effectLst/>
                <a:latin typeface="Microsoft YaHei" panose="020B0503020204020204" pitchFamily="34" charset="-122"/>
                <a:ea typeface="Microsoft YaHei" panose="020B0503020204020204" pitchFamily="34" charset="-122"/>
              </a:endParaRPr>
            </a:p>
            <a:p>
              <a:pPr algn="ctr"/>
              <a:r>
                <a:rPr lang="zh-CN" altLang="en-US" sz="2000" b="1" dirty="0">
                  <a:effectLst/>
                  <a:latin typeface="Microsoft YaHei" panose="020B0503020204020204" pitchFamily="34" charset="-122"/>
                  <a:ea typeface="Microsoft YaHei" panose="020B0503020204020204" pitchFamily="34" charset="-122"/>
                </a:rPr>
                <a:t>（</a:t>
              </a:r>
              <a:r>
                <a:rPr lang="en" altLang="zh-CN" sz="2000" b="1" dirty="0">
                  <a:effectLst/>
                  <a:latin typeface="Microsoft YaHei" panose="020B0503020204020204" pitchFamily="34" charset="-122"/>
                  <a:ea typeface="Microsoft YaHei" panose="020B0503020204020204" pitchFamily="34" charset="-122"/>
                </a:rPr>
                <a:t>Power</a:t>
              </a:r>
              <a:r>
                <a:rPr lang="zh-CN" altLang="en" sz="2000" b="1" dirty="0">
                  <a:effectLst/>
                  <a:latin typeface="Microsoft YaHei" panose="020B0503020204020204" pitchFamily="34" charset="-122"/>
                  <a:ea typeface="Microsoft YaHei" panose="020B0503020204020204" pitchFamily="34" charset="-122"/>
                </a:rPr>
                <a:t>）</a:t>
              </a:r>
              <a:endParaRPr kumimoji="1" lang="zh-CN" altLang="en-US" sz="2000" b="1" dirty="0"/>
            </a:p>
          </p:txBody>
        </p:sp>
        <p:sp>
          <p:nvSpPr>
            <p:cNvPr id="10" name="矩形 9">
              <a:extLst>
                <a:ext uri="{FF2B5EF4-FFF2-40B4-BE49-F238E27FC236}">
                  <a16:creationId xmlns:a16="http://schemas.microsoft.com/office/drawing/2014/main" id="{361241F3-ED37-2B5E-2891-F919ABB1A9B2}"/>
                </a:ext>
              </a:extLst>
            </p:cNvPr>
            <p:cNvSpPr/>
            <p:nvPr/>
          </p:nvSpPr>
          <p:spPr>
            <a:xfrm>
              <a:off x="9786189" y="5343404"/>
              <a:ext cx="2064227" cy="748748"/>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latin typeface="Microsoft YaHei" panose="020B0503020204020204" pitchFamily="34" charset="-122"/>
                  <a:ea typeface="Microsoft YaHei" panose="020B0503020204020204" pitchFamily="34" charset="-122"/>
                </a:rPr>
                <a:t>（</a:t>
              </a:r>
              <a:r>
                <a:rPr lang="en-US" altLang="zh-CN" sz="2000" b="1" dirty="0">
                  <a:effectLst/>
                  <a:latin typeface="Microsoft YaHei" panose="020B0503020204020204" pitchFamily="34" charset="-122"/>
                  <a:ea typeface="Microsoft YaHei" panose="020B0503020204020204" pitchFamily="34" charset="-122"/>
                </a:rPr>
                <a:t>5</a:t>
              </a:r>
              <a:r>
                <a:rPr lang="zh-CN" altLang="en-US" sz="2000" b="1" dirty="0">
                  <a:effectLst/>
                  <a:latin typeface="Microsoft YaHei" panose="020B0503020204020204" pitchFamily="34" charset="-122"/>
                  <a:ea typeface="Microsoft YaHei" panose="020B0503020204020204" pitchFamily="34" charset="-122"/>
                </a:rPr>
                <a:t>）计划</a:t>
              </a:r>
              <a:endParaRPr lang="en-US" altLang="zh-CN" sz="2000" b="1" dirty="0">
                <a:effectLst/>
                <a:latin typeface="Microsoft YaHei" panose="020B0503020204020204" pitchFamily="34" charset="-122"/>
                <a:ea typeface="Microsoft YaHei" panose="020B0503020204020204" pitchFamily="34" charset="-122"/>
              </a:endParaRPr>
            </a:p>
            <a:p>
              <a:pPr algn="ctr"/>
              <a:r>
                <a:rPr lang="zh-CN" altLang="en-US" sz="2000" b="1" dirty="0">
                  <a:effectLst/>
                  <a:latin typeface="Microsoft YaHei" panose="020B0503020204020204" pitchFamily="34" charset="-122"/>
                  <a:ea typeface="Microsoft YaHei" panose="020B0503020204020204" pitchFamily="34" charset="-122"/>
                </a:rPr>
                <a:t>（</a:t>
              </a:r>
              <a:r>
                <a:rPr lang="en" altLang="zh-CN" sz="2000" b="1" dirty="0">
                  <a:effectLst/>
                  <a:latin typeface="Microsoft YaHei" panose="020B0503020204020204" pitchFamily="34" charset="-122"/>
                  <a:ea typeface="Microsoft YaHei" panose="020B0503020204020204" pitchFamily="34" charset="-122"/>
                </a:rPr>
                <a:t>Plan</a:t>
              </a:r>
              <a:r>
                <a:rPr lang="zh-CN" altLang="en" sz="2000" b="1" dirty="0">
                  <a:effectLst/>
                  <a:latin typeface="Microsoft YaHei" panose="020B0503020204020204" pitchFamily="34" charset="-122"/>
                  <a:ea typeface="Microsoft YaHei" panose="020B0503020204020204" pitchFamily="34" charset="-122"/>
                </a:rPr>
                <a:t>）</a:t>
              </a:r>
              <a:endParaRPr kumimoji="1" lang="zh-CN" altLang="en-US" sz="2000" b="1" dirty="0"/>
            </a:p>
          </p:txBody>
        </p:sp>
      </p:grpSp>
      <p:cxnSp>
        <p:nvCxnSpPr>
          <p:cNvPr id="13" name="肘形连接符 12">
            <a:extLst>
              <a:ext uri="{FF2B5EF4-FFF2-40B4-BE49-F238E27FC236}">
                <a16:creationId xmlns:a16="http://schemas.microsoft.com/office/drawing/2014/main" id="{BBFEEFF3-14B0-1D43-5EE3-F39A23D757B2}"/>
              </a:ext>
            </a:extLst>
          </p:cNvPr>
          <p:cNvCxnSpPr>
            <a:cxnSpLocks/>
            <a:stCxn id="5" idx="0"/>
            <a:endCxn id="6" idx="2"/>
          </p:cNvCxnSpPr>
          <p:nvPr/>
        </p:nvCxnSpPr>
        <p:spPr>
          <a:xfrm rot="16200000" flipV="1">
            <a:off x="3713830" y="3435534"/>
            <a:ext cx="338032" cy="4664848"/>
          </a:xfrm>
          <a:prstGeom prst="bentConnector3">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4" name="肘形连接符 13">
            <a:extLst>
              <a:ext uri="{FF2B5EF4-FFF2-40B4-BE49-F238E27FC236}">
                <a16:creationId xmlns:a16="http://schemas.microsoft.com/office/drawing/2014/main" id="{AAD71D63-798E-5016-FE66-ED71EB8C2D5E}"/>
              </a:ext>
            </a:extLst>
          </p:cNvPr>
          <p:cNvCxnSpPr>
            <a:cxnSpLocks/>
            <a:stCxn id="5" idx="0"/>
            <a:endCxn id="7" idx="2"/>
          </p:cNvCxnSpPr>
          <p:nvPr/>
        </p:nvCxnSpPr>
        <p:spPr>
          <a:xfrm rot="16200000" flipV="1">
            <a:off x="4850225" y="4571928"/>
            <a:ext cx="338032" cy="2392059"/>
          </a:xfrm>
          <a:prstGeom prst="bentConnector3">
            <a:avLst>
              <a:gd name="adj1" fmla="val 50000"/>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7" name="肘形连接符 16">
            <a:extLst>
              <a:ext uri="{FF2B5EF4-FFF2-40B4-BE49-F238E27FC236}">
                <a16:creationId xmlns:a16="http://schemas.microsoft.com/office/drawing/2014/main" id="{402BA93C-B2FB-36B5-A4F7-77EC5AEEE8E7}"/>
              </a:ext>
            </a:extLst>
          </p:cNvPr>
          <p:cNvCxnSpPr>
            <a:cxnSpLocks/>
            <a:stCxn id="5" idx="0"/>
            <a:endCxn id="8" idx="2"/>
          </p:cNvCxnSpPr>
          <p:nvPr/>
        </p:nvCxnSpPr>
        <p:spPr>
          <a:xfrm rot="16200000" flipV="1">
            <a:off x="5986619" y="5708323"/>
            <a:ext cx="338032" cy="119270"/>
          </a:xfrm>
          <a:prstGeom prst="bentConnector3">
            <a:avLst>
              <a:gd name="adj1" fmla="val 50000"/>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0" name="肘形连接符 19">
            <a:extLst>
              <a:ext uri="{FF2B5EF4-FFF2-40B4-BE49-F238E27FC236}">
                <a16:creationId xmlns:a16="http://schemas.microsoft.com/office/drawing/2014/main" id="{D4A4E13F-3558-CABC-463B-6E94F89BB970}"/>
              </a:ext>
            </a:extLst>
          </p:cNvPr>
          <p:cNvCxnSpPr>
            <a:cxnSpLocks/>
            <a:stCxn id="5" idx="0"/>
            <a:endCxn id="9" idx="2"/>
          </p:cNvCxnSpPr>
          <p:nvPr/>
        </p:nvCxnSpPr>
        <p:spPr>
          <a:xfrm rot="5400000" flipH="1" flipV="1">
            <a:off x="7123013" y="4691199"/>
            <a:ext cx="338032" cy="2153519"/>
          </a:xfrm>
          <a:prstGeom prst="bentConnector3">
            <a:avLst>
              <a:gd name="adj1" fmla="val 50000"/>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3" name="肘形连接符 22">
            <a:extLst>
              <a:ext uri="{FF2B5EF4-FFF2-40B4-BE49-F238E27FC236}">
                <a16:creationId xmlns:a16="http://schemas.microsoft.com/office/drawing/2014/main" id="{5D45BDF6-71C2-358A-3179-681690BC880A}"/>
              </a:ext>
            </a:extLst>
          </p:cNvPr>
          <p:cNvCxnSpPr>
            <a:cxnSpLocks/>
            <a:stCxn id="5" idx="0"/>
            <a:endCxn id="10" idx="2"/>
          </p:cNvCxnSpPr>
          <p:nvPr/>
        </p:nvCxnSpPr>
        <p:spPr>
          <a:xfrm rot="5400000" flipH="1" flipV="1">
            <a:off x="8259408" y="3554804"/>
            <a:ext cx="338032" cy="4426309"/>
          </a:xfrm>
          <a:prstGeom prst="bentConnector3">
            <a:avLst>
              <a:gd name="adj1" fmla="val 50000"/>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7188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55F5FD-B087-0225-7D6E-786761FD108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339076A-9740-E49E-B649-4FE8AE6F3A6B}"/>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3.1.1</a:t>
            </a:r>
            <a:r>
              <a:rPr lang="zh-CN" altLang="en-US" sz="3200" dirty="0">
                <a:solidFill>
                  <a:schemeClr val="tx1"/>
                </a:solidFill>
                <a:latin typeface="Microsoft YaHei" panose="020B0503020204020204" pitchFamily="34" charset="-122"/>
                <a:ea typeface="Microsoft YaHei" panose="020B0503020204020204" pitchFamily="34" charset="-122"/>
              </a:rPr>
              <a:t>创新创业团队的内涵</a:t>
            </a:r>
          </a:p>
        </p:txBody>
      </p:sp>
      <p:sp>
        <p:nvSpPr>
          <p:cNvPr id="124" name="文本框 123">
            <a:extLst>
              <a:ext uri="{FF2B5EF4-FFF2-40B4-BE49-F238E27FC236}">
                <a16:creationId xmlns:a16="http://schemas.microsoft.com/office/drawing/2014/main" id="{7EB76A6D-5003-D9FF-FA6E-DC913848A22E}"/>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创新创业团队的概念</a:t>
            </a:r>
          </a:p>
        </p:txBody>
      </p:sp>
      <p:sp>
        <p:nvSpPr>
          <p:cNvPr id="4" name="文本框 3">
            <a:extLst>
              <a:ext uri="{FF2B5EF4-FFF2-40B4-BE49-F238E27FC236}">
                <a16:creationId xmlns:a16="http://schemas.microsoft.com/office/drawing/2014/main" id="{C150DDC6-A497-1CE6-6563-0B8A10DEA7D2}"/>
              </a:ext>
            </a:extLst>
          </p:cNvPr>
          <p:cNvSpPr txBox="1"/>
          <p:nvPr/>
        </p:nvSpPr>
        <p:spPr>
          <a:xfrm>
            <a:off x="1171262" y="1774963"/>
            <a:ext cx="4519305" cy="2508555"/>
          </a:xfrm>
          <a:prstGeom prst="wedgeRoundRectCallout">
            <a:avLst>
              <a:gd name="adj1" fmla="val 11614"/>
              <a:gd name="adj2" fmla="val 73727"/>
              <a:gd name="adj3" fmla="val 16667"/>
            </a:avLst>
          </a:prstGeom>
          <a:solidFill>
            <a:schemeClr val="accent1">
              <a:lumMod val="20000"/>
              <a:lumOff val="80000"/>
            </a:schemeClr>
          </a:solidFill>
          <a:ln>
            <a:solidFill>
              <a:schemeClr val="accent1"/>
            </a:solidFill>
          </a:ln>
        </p:spPr>
        <p:txBody>
          <a:bodyPr wrap="square" anchor="ctr">
            <a:noAutofit/>
          </a:bodyPr>
          <a:lstStyle/>
          <a:p>
            <a:pPr indent="457200">
              <a:lnSpc>
                <a:spcPct val="150000"/>
              </a:lnSpc>
              <a:buNone/>
            </a:pPr>
            <a:r>
              <a:rPr lang="zh-CN" altLang="en-US" sz="2000" b="1" dirty="0">
                <a:effectLst/>
                <a:latin typeface="Microsoft YaHei" panose="020B0503020204020204" pitchFamily="34" charset="-122"/>
                <a:ea typeface="Microsoft YaHei" panose="020B0503020204020204" pitchFamily="34" charset="-122"/>
              </a:rPr>
              <a:t>任何目标的实现最终还是要靠人。人作为知识的载体，对创新创业团队的贡献程度将决定企业在市场中的命运。人是创新创业团队最核心的力量。</a:t>
            </a:r>
            <a:endParaRPr lang="zh-CN" altLang="en-US" sz="2000" dirty="0">
              <a:effectLst/>
              <a:latin typeface="Microsoft YaHei" panose="020B0503020204020204" pitchFamily="34" charset="-122"/>
              <a:ea typeface="Microsoft YaHei" panose="020B0503020204020204" pitchFamily="34" charset="-122"/>
            </a:endParaRPr>
          </a:p>
        </p:txBody>
      </p:sp>
      <p:sp>
        <p:nvSpPr>
          <p:cNvPr id="5" name="矩形 4">
            <a:extLst>
              <a:ext uri="{FF2B5EF4-FFF2-40B4-BE49-F238E27FC236}">
                <a16:creationId xmlns:a16="http://schemas.microsoft.com/office/drawing/2014/main" id="{1AF0E6E7-73E8-77B2-CE01-667043E30B56}"/>
              </a:ext>
            </a:extLst>
          </p:cNvPr>
          <p:cNvSpPr/>
          <p:nvPr/>
        </p:nvSpPr>
        <p:spPr>
          <a:xfrm>
            <a:off x="3130271" y="5936974"/>
            <a:ext cx="6169997" cy="92102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zh-CN" altLang="en-US" sz="2000" b="1" dirty="0">
                <a:effectLst/>
                <a:latin typeface="Microsoft YaHei" panose="020B0503020204020204" pitchFamily="34" charset="-122"/>
                <a:ea typeface="Microsoft YaHei" panose="020B0503020204020204" pitchFamily="34" charset="-122"/>
              </a:rPr>
              <a:t>创新创业团队需具备五个重要的团队要素</a:t>
            </a:r>
            <a:r>
              <a:rPr lang="zh-CN" altLang="en-US" sz="2000" b="1" dirty="0">
                <a:latin typeface="Microsoft YaHei" panose="020B0503020204020204" pitchFamily="34" charset="-122"/>
                <a:ea typeface="Microsoft YaHei" panose="020B0503020204020204" pitchFamily="34" charset="-122"/>
              </a:rPr>
              <a:t>，简称</a:t>
            </a:r>
            <a:r>
              <a:rPr lang="en-US" altLang="zh-CN" sz="2000" b="1" dirty="0">
                <a:latin typeface="Microsoft YaHei" panose="020B0503020204020204" pitchFamily="34" charset="-122"/>
                <a:ea typeface="Microsoft YaHei" panose="020B0503020204020204" pitchFamily="34" charset="-122"/>
              </a:rPr>
              <a:t>5</a:t>
            </a:r>
            <a:r>
              <a:rPr lang="en" altLang="zh-CN" sz="2000" b="1" dirty="0">
                <a:latin typeface="Microsoft YaHei" panose="020B0503020204020204" pitchFamily="34" charset="-122"/>
                <a:ea typeface="Microsoft YaHei" panose="020B0503020204020204" pitchFamily="34" charset="-122"/>
              </a:rPr>
              <a:t>P</a:t>
            </a:r>
            <a:endParaRPr kumimoji="1" lang="zh-CN" altLang="en-US" sz="2000" b="1" dirty="0"/>
          </a:p>
        </p:txBody>
      </p:sp>
      <p:grpSp>
        <p:nvGrpSpPr>
          <p:cNvPr id="11" name="组合 10">
            <a:extLst>
              <a:ext uri="{FF2B5EF4-FFF2-40B4-BE49-F238E27FC236}">
                <a16:creationId xmlns:a16="http://schemas.microsoft.com/office/drawing/2014/main" id="{924822F9-04B8-669B-93D3-595CB2F41DD5}"/>
              </a:ext>
            </a:extLst>
          </p:cNvPr>
          <p:cNvGrpSpPr/>
          <p:nvPr/>
        </p:nvGrpSpPr>
        <p:grpSpPr>
          <a:xfrm>
            <a:off x="518308" y="4918262"/>
            <a:ext cx="11155384" cy="680680"/>
            <a:chOff x="695032" y="5343404"/>
            <a:chExt cx="11155384" cy="748748"/>
          </a:xfrm>
        </p:grpSpPr>
        <p:sp>
          <p:nvSpPr>
            <p:cNvPr id="6" name="矩形 5">
              <a:extLst>
                <a:ext uri="{FF2B5EF4-FFF2-40B4-BE49-F238E27FC236}">
                  <a16:creationId xmlns:a16="http://schemas.microsoft.com/office/drawing/2014/main" id="{F407AA91-696A-73A4-AEAA-1C4F65FC0D78}"/>
                </a:ext>
              </a:extLst>
            </p:cNvPr>
            <p:cNvSpPr/>
            <p:nvPr/>
          </p:nvSpPr>
          <p:spPr>
            <a:xfrm>
              <a:off x="695032" y="5343404"/>
              <a:ext cx="2064227" cy="748748"/>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1</a:t>
              </a:r>
              <a:r>
                <a:rPr lang="zh-CN" altLang="en-US" sz="2000" b="1">
                  <a:latin typeface="Microsoft YaHei" panose="020B0503020204020204" pitchFamily="34" charset="-122"/>
                  <a:ea typeface="Microsoft YaHei" panose="020B0503020204020204" pitchFamily="34" charset="-122"/>
                </a:rPr>
                <a:t>）目标</a:t>
              </a:r>
              <a:endParaRPr lang="en-US" altLang="zh-CN" sz="2000" b="1" dirty="0">
                <a:latin typeface="Microsoft YaHei" panose="020B0503020204020204" pitchFamily="34" charset="-122"/>
                <a:ea typeface="Microsoft YaHei" panose="020B0503020204020204" pitchFamily="34" charset="-122"/>
              </a:endParaRPr>
            </a:p>
            <a:p>
              <a:pPr algn="ctr"/>
              <a:r>
                <a:rPr lang="zh-CN" altLang="en-US" sz="2000" b="1">
                  <a:latin typeface="Microsoft YaHei" panose="020B0503020204020204" pitchFamily="34" charset="-122"/>
                  <a:ea typeface="Microsoft YaHei" panose="020B0503020204020204" pitchFamily="34" charset="-122"/>
                </a:rPr>
                <a:t>（</a:t>
              </a:r>
              <a:r>
                <a:rPr lang="en" altLang="zh-CN" sz="2000" b="1" dirty="0">
                  <a:latin typeface="Microsoft YaHei" panose="020B0503020204020204" pitchFamily="34" charset="-122"/>
                  <a:ea typeface="Microsoft YaHei" panose="020B0503020204020204" pitchFamily="34" charset="-122"/>
                </a:rPr>
                <a:t>Purpose</a:t>
              </a:r>
              <a:r>
                <a:rPr lang="zh-CN" altLang="en" sz="2000" b="1" dirty="0">
                  <a:latin typeface="Microsoft YaHei" panose="020B0503020204020204" pitchFamily="34" charset="-122"/>
                  <a:ea typeface="Microsoft YaHei" panose="020B0503020204020204" pitchFamily="34" charset="-122"/>
                </a:rPr>
                <a:t>）</a:t>
              </a:r>
              <a:endParaRPr lang="zh-CN" altLang="en-US" sz="2000" b="1" dirty="0">
                <a:latin typeface="Microsoft YaHei" panose="020B0503020204020204" pitchFamily="34" charset="-122"/>
                <a:ea typeface="Microsoft YaHei" panose="020B0503020204020204" pitchFamily="34" charset="-122"/>
              </a:endParaRPr>
            </a:p>
          </p:txBody>
        </p:sp>
        <p:sp>
          <p:nvSpPr>
            <p:cNvPr id="7" name="矩形 6">
              <a:extLst>
                <a:ext uri="{FF2B5EF4-FFF2-40B4-BE49-F238E27FC236}">
                  <a16:creationId xmlns:a16="http://schemas.microsoft.com/office/drawing/2014/main" id="{0E054924-DB7A-8579-50BB-B63FDFE122B4}"/>
                </a:ext>
              </a:extLst>
            </p:cNvPr>
            <p:cNvSpPr/>
            <p:nvPr/>
          </p:nvSpPr>
          <p:spPr>
            <a:xfrm>
              <a:off x="2967821" y="5343404"/>
              <a:ext cx="2064227" cy="748748"/>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latin typeface="Microsoft YaHei" panose="020B0503020204020204" pitchFamily="34" charset="-122"/>
                  <a:ea typeface="Microsoft YaHei" panose="020B0503020204020204" pitchFamily="34" charset="-122"/>
                </a:rPr>
                <a:t>（</a:t>
              </a:r>
              <a:r>
                <a:rPr lang="en-US" altLang="zh-CN" sz="2000" b="1" dirty="0">
                  <a:effectLst/>
                  <a:latin typeface="Microsoft YaHei" panose="020B0503020204020204" pitchFamily="34" charset="-122"/>
                  <a:ea typeface="Microsoft YaHei" panose="020B0503020204020204" pitchFamily="34" charset="-122"/>
                </a:rPr>
                <a:t>2</a:t>
              </a:r>
              <a:r>
                <a:rPr lang="zh-CN" altLang="en-US" sz="2000" b="1" dirty="0">
                  <a:effectLst/>
                  <a:latin typeface="Microsoft YaHei" panose="020B0503020204020204" pitchFamily="34" charset="-122"/>
                  <a:ea typeface="Microsoft YaHei" panose="020B0503020204020204" pitchFamily="34" charset="-122"/>
                </a:rPr>
                <a:t>）人</a:t>
              </a:r>
              <a:endParaRPr lang="en-US" altLang="zh-CN" sz="2000" b="1" dirty="0">
                <a:effectLst/>
                <a:latin typeface="Microsoft YaHei" panose="020B0503020204020204" pitchFamily="34" charset="-122"/>
                <a:ea typeface="Microsoft YaHei" panose="020B0503020204020204" pitchFamily="34" charset="-122"/>
              </a:endParaRPr>
            </a:p>
            <a:p>
              <a:pPr algn="ctr"/>
              <a:r>
                <a:rPr lang="zh-CN" altLang="en-US" sz="2000" b="1" dirty="0">
                  <a:effectLst/>
                  <a:latin typeface="Microsoft YaHei" panose="020B0503020204020204" pitchFamily="34" charset="-122"/>
                  <a:ea typeface="Microsoft YaHei" panose="020B0503020204020204" pitchFamily="34" charset="-122"/>
                </a:rPr>
                <a:t>（</a:t>
              </a:r>
              <a:r>
                <a:rPr lang="en" altLang="zh-CN" sz="2000" b="1" dirty="0">
                  <a:effectLst/>
                  <a:latin typeface="Microsoft YaHei" panose="020B0503020204020204" pitchFamily="34" charset="-122"/>
                  <a:ea typeface="Microsoft YaHei" panose="020B0503020204020204" pitchFamily="34" charset="-122"/>
                </a:rPr>
                <a:t>People</a:t>
              </a:r>
              <a:r>
                <a:rPr lang="zh-CN" altLang="en" sz="2000" b="1" dirty="0">
                  <a:effectLst/>
                  <a:latin typeface="Microsoft YaHei" panose="020B0503020204020204" pitchFamily="34" charset="-122"/>
                  <a:ea typeface="Microsoft YaHei" panose="020B0503020204020204" pitchFamily="34" charset="-122"/>
                </a:rPr>
                <a:t>）</a:t>
              </a:r>
              <a:endParaRPr kumimoji="1" lang="zh-CN" altLang="en-US" sz="2000" b="1" dirty="0"/>
            </a:p>
          </p:txBody>
        </p:sp>
        <p:sp>
          <p:nvSpPr>
            <p:cNvPr id="8" name="矩形 7">
              <a:extLst>
                <a:ext uri="{FF2B5EF4-FFF2-40B4-BE49-F238E27FC236}">
                  <a16:creationId xmlns:a16="http://schemas.microsoft.com/office/drawing/2014/main" id="{B67C830A-4384-41BB-6B74-BB0F063E6417}"/>
                </a:ext>
              </a:extLst>
            </p:cNvPr>
            <p:cNvSpPr/>
            <p:nvPr/>
          </p:nvSpPr>
          <p:spPr>
            <a:xfrm>
              <a:off x="5240610" y="5343404"/>
              <a:ext cx="2064227" cy="748748"/>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latin typeface="Microsoft YaHei" panose="020B0503020204020204" pitchFamily="34" charset="-122"/>
                  <a:ea typeface="Microsoft YaHei" panose="020B0503020204020204" pitchFamily="34" charset="-122"/>
                </a:rPr>
                <a:t>（</a:t>
              </a:r>
              <a:r>
                <a:rPr lang="en-US" altLang="zh-CN" sz="2000" b="1" dirty="0">
                  <a:effectLst/>
                  <a:latin typeface="Microsoft YaHei" panose="020B0503020204020204" pitchFamily="34" charset="-122"/>
                  <a:ea typeface="Microsoft YaHei" panose="020B0503020204020204" pitchFamily="34" charset="-122"/>
                </a:rPr>
                <a:t>3</a:t>
              </a:r>
              <a:r>
                <a:rPr lang="zh-CN" altLang="en-US" sz="2000" b="1" dirty="0">
                  <a:effectLst/>
                  <a:latin typeface="Microsoft YaHei" panose="020B0503020204020204" pitchFamily="34" charset="-122"/>
                  <a:ea typeface="Microsoft YaHei" panose="020B0503020204020204" pitchFamily="34" charset="-122"/>
                </a:rPr>
                <a:t>）定位</a:t>
              </a:r>
              <a:endParaRPr lang="en-US" altLang="zh-CN" sz="2000" b="1" dirty="0">
                <a:effectLst/>
                <a:latin typeface="Microsoft YaHei" panose="020B0503020204020204" pitchFamily="34" charset="-122"/>
                <a:ea typeface="Microsoft YaHei" panose="020B0503020204020204" pitchFamily="34" charset="-122"/>
              </a:endParaRPr>
            </a:p>
            <a:p>
              <a:pPr algn="ctr"/>
              <a:r>
                <a:rPr lang="zh-CN" altLang="en-US" sz="2000" b="1" dirty="0">
                  <a:effectLst/>
                  <a:latin typeface="Microsoft YaHei" panose="020B0503020204020204" pitchFamily="34" charset="-122"/>
                  <a:ea typeface="Microsoft YaHei" panose="020B0503020204020204" pitchFamily="34" charset="-122"/>
                </a:rPr>
                <a:t>（</a:t>
              </a:r>
              <a:r>
                <a:rPr lang="en" altLang="zh-CN" sz="2000" b="1" dirty="0">
                  <a:effectLst/>
                  <a:latin typeface="Microsoft YaHei" panose="020B0503020204020204" pitchFamily="34" charset="-122"/>
                  <a:ea typeface="Microsoft YaHei" panose="020B0503020204020204" pitchFamily="34" charset="-122"/>
                </a:rPr>
                <a:t>Place</a:t>
              </a:r>
              <a:r>
                <a:rPr lang="zh-CN" altLang="en" sz="2000" b="1" dirty="0">
                  <a:effectLst/>
                  <a:latin typeface="Microsoft YaHei" panose="020B0503020204020204" pitchFamily="34" charset="-122"/>
                  <a:ea typeface="Microsoft YaHei" panose="020B0503020204020204" pitchFamily="34" charset="-122"/>
                </a:rPr>
                <a:t>）</a:t>
              </a:r>
              <a:endParaRPr kumimoji="1" lang="zh-CN" altLang="en-US" sz="2000" b="1" dirty="0"/>
            </a:p>
          </p:txBody>
        </p:sp>
        <p:sp>
          <p:nvSpPr>
            <p:cNvPr id="9" name="矩形 8">
              <a:extLst>
                <a:ext uri="{FF2B5EF4-FFF2-40B4-BE49-F238E27FC236}">
                  <a16:creationId xmlns:a16="http://schemas.microsoft.com/office/drawing/2014/main" id="{650901E7-F2E8-32B5-7A01-2D18E9181822}"/>
                </a:ext>
              </a:extLst>
            </p:cNvPr>
            <p:cNvSpPr/>
            <p:nvPr/>
          </p:nvSpPr>
          <p:spPr>
            <a:xfrm>
              <a:off x="7513399" y="5343404"/>
              <a:ext cx="2064227" cy="748748"/>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latin typeface="Microsoft YaHei" panose="020B0503020204020204" pitchFamily="34" charset="-122"/>
                  <a:ea typeface="Microsoft YaHei" panose="020B0503020204020204" pitchFamily="34" charset="-122"/>
                </a:rPr>
                <a:t>（</a:t>
              </a:r>
              <a:r>
                <a:rPr lang="en-US" altLang="zh-CN" sz="2000" b="1" dirty="0">
                  <a:effectLst/>
                  <a:latin typeface="Microsoft YaHei" panose="020B0503020204020204" pitchFamily="34" charset="-122"/>
                  <a:ea typeface="Microsoft YaHei" panose="020B0503020204020204" pitchFamily="34" charset="-122"/>
                </a:rPr>
                <a:t>4</a:t>
              </a:r>
              <a:r>
                <a:rPr lang="zh-CN" altLang="en-US" sz="2000" b="1" dirty="0">
                  <a:effectLst/>
                  <a:latin typeface="Microsoft YaHei" panose="020B0503020204020204" pitchFamily="34" charset="-122"/>
                  <a:ea typeface="Microsoft YaHei" panose="020B0503020204020204" pitchFamily="34" charset="-122"/>
                </a:rPr>
                <a:t>）权限</a:t>
              </a:r>
              <a:endParaRPr lang="en-US" altLang="zh-CN" sz="2000" b="1" dirty="0">
                <a:effectLst/>
                <a:latin typeface="Microsoft YaHei" panose="020B0503020204020204" pitchFamily="34" charset="-122"/>
                <a:ea typeface="Microsoft YaHei" panose="020B0503020204020204" pitchFamily="34" charset="-122"/>
              </a:endParaRPr>
            </a:p>
            <a:p>
              <a:pPr algn="ctr"/>
              <a:r>
                <a:rPr lang="zh-CN" altLang="en-US" sz="2000" b="1" dirty="0">
                  <a:effectLst/>
                  <a:latin typeface="Microsoft YaHei" panose="020B0503020204020204" pitchFamily="34" charset="-122"/>
                  <a:ea typeface="Microsoft YaHei" panose="020B0503020204020204" pitchFamily="34" charset="-122"/>
                </a:rPr>
                <a:t>（</a:t>
              </a:r>
              <a:r>
                <a:rPr lang="en" altLang="zh-CN" sz="2000" b="1" dirty="0">
                  <a:effectLst/>
                  <a:latin typeface="Microsoft YaHei" panose="020B0503020204020204" pitchFamily="34" charset="-122"/>
                  <a:ea typeface="Microsoft YaHei" panose="020B0503020204020204" pitchFamily="34" charset="-122"/>
                </a:rPr>
                <a:t>Power</a:t>
              </a:r>
              <a:r>
                <a:rPr lang="zh-CN" altLang="en" sz="2000" b="1" dirty="0">
                  <a:effectLst/>
                  <a:latin typeface="Microsoft YaHei" panose="020B0503020204020204" pitchFamily="34" charset="-122"/>
                  <a:ea typeface="Microsoft YaHei" panose="020B0503020204020204" pitchFamily="34" charset="-122"/>
                </a:rPr>
                <a:t>）</a:t>
              </a:r>
              <a:endParaRPr kumimoji="1" lang="zh-CN" altLang="en-US" sz="2000" b="1" dirty="0"/>
            </a:p>
          </p:txBody>
        </p:sp>
        <p:sp>
          <p:nvSpPr>
            <p:cNvPr id="10" name="矩形 9">
              <a:extLst>
                <a:ext uri="{FF2B5EF4-FFF2-40B4-BE49-F238E27FC236}">
                  <a16:creationId xmlns:a16="http://schemas.microsoft.com/office/drawing/2014/main" id="{24D24CAA-B374-5263-E7C3-7566E6EE445F}"/>
                </a:ext>
              </a:extLst>
            </p:cNvPr>
            <p:cNvSpPr/>
            <p:nvPr/>
          </p:nvSpPr>
          <p:spPr>
            <a:xfrm>
              <a:off x="9786189" y="5343404"/>
              <a:ext cx="2064227" cy="748748"/>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latin typeface="Microsoft YaHei" panose="020B0503020204020204" pitchFamily="34" charset="-122"/>
                  <a:ea typeface="Microsoft YaHei" panose="020B0503020204020204" pitchFamily="34" charset="-122"/>
                </a:rPr>
                <a:t>（</a:t>
              </a:r>
              <a:r>
                <a:rPr lang="en-US" altLang="zh-CN" sz="2000" b="1" dirty="0">
                  <a:effectLst/>
                  <a:latin typeface="Microsoft YaHei" panose="020B0503020204020204" pitchFamily="34" charset="-122"/>
                  <a:ea typeface="Microsoft YaHei" panose="020B0503020204020204" pitchFamily="34" charset="-122"/>
                </a:rPr>
                <a:t>5</a:t>
              </a:r>
              <a:r>
                <a:rPr lang="zh-CN" altLang="en-US" sz="2000" b="1" dirty="0">
                  <a:effectLst/>
                  <a:latin typeface="Microsoft YaHei" panose="020B0503020204020204" pitchFamily="34" charset="-122"/>
                  <a:ea typeface="Microsoft YaHei" panose="020B0503020204020204" pitchFamily="34" charset="-122"/>
                </a:rPr>
                <a:t>）计划</a:t>
              </a:r>
              <a:endParaRPr lang="en-US" altLang="zh-CN" sz="2000" b="1" dirty="0">
                <a:effectLst/>
                <a:latin typeface="Microsoft YaHei" panose="020B0503020204020204" pitchFamily="34" charset="-122"/>
                <a:ea typeface="Microsoft YaHei" panose="020B0503020204020204" pitchFamily="34" charset="-122"/>
              </a:endParaRPr>
            </a:p>
            <a:p>
              <a:pPr algn="ctr"/>
              <a:r>
                <a:rPr lang="zh-CN" altLang="en-US" sz="2000" b="1" dirty="0">
                  <a:effectLst/>
                  <a:latin typeface="Microsoft YaHei" panose="020B0503020204020204" pitchFamily="34" charset="-122"/>
                  <a:ea typeface="Microsoft YaHei" panose="020B0503020204020204" pitchFamily="34" charset="-122"/>
                </a:rPr>
                <a:t>（</a:t>
              </a:r>
              <a:r>
                <a:rPr lang="en" altLang="zh-CN" sz="2000" b="1" dirty="0">
                  <a:effectLst/>
                  <a:latin typeface="Microsoft YaHei" panose="020B0503020204020204" pitchFamily="34" charset="-122"/>
                  <a:ea typeface="Microsoft YaHei" panose="020B0503020204020204" pitchFamily="34" charset="-122"/>
                </a:rPr>
                <a:t>Plan</a:t>
              </a:r>
              <a:r>
                <a:rPr lang="zh-CN" altLang="en" sz="2000" b="1" dirty="0">
                  <a:effectLst/>
                  <a:latin typeface="Microsoft YaHei" panose="020B0503020204020204" pitchFamily="34" charset="-122"/>
                  <a:ea typeface="Microsoft YaHei" panose="020B0503020204020204" pitchFamily="34" charset="-122"/>
                </a:rPr>
                <a:t>）</a:t>
              </a:r>
              <a:endParaRPr kumimoji="1" lang="zh-CN" altLang="en-US" sz="2000" b="1" dirty="0"/>
            </a:p>
          </p:txBody>
        </p:sp>
      </p:grpSp>
      <p:cxnSp>
        <p:nvCxnSpPr>
          <p:cNvPr id="13" name="肘形连接符 12">
            <a:extLst>
              <a:ext uri="{FF2B5EF4-FFF2-40B4-BE49-F238E27FC236}">
                <a16:creationId xmlns:a16="http://schemas.microsoft.com/office/drawing/2014/main" id="{C93A2442-D36F-9A3E-A011-D1102CA77FFF}"/>
              </a:ext>
            </a:extLst>
          </p:cNvPr>
          <p:cNvCxnSpPr>
            <a:cxnSpLocks/>
            <a:stCxn id="5" idx="0"/>
            <a:endCxn id="6" idx="2"/>
          </p:cNvCxnSpPr>
          <p:nvPr/>
        </p:nvCxnSpPr>
        <p:spPr>
          <a:xfrm rot="16200000" flipV="1">
            <a:off x="3713830" y="3435534"/>
            <a:ext cx="338032" cy="4664848"/>
          </a:xfrm>
          <a:prstGeom prst="bentConnector3">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4" name="肘形连接符 13">
            <a:extLst>
              <a:ext uri="{FF2B5EF4-FFF2-40B4-BE49-F238E27FC236}">
                <a16:creationId xmlns:a16="http://schemas.microsoft.com/office/drawing/2014/main" id="{1D527841-A71B-D094-8BC5-FBFA7EE5B243}"/>
              </a:ext>
            </a:extLst>
          </p:cNvPr>
          <p:cNvCxnSpPr>
            <a:cxnSpLocks/>
            <a:stCxn id="5" idx="0"/>
            <a:endCxn id="7" idx="2"/>
          </p:cNvCxnSpPr>
          <p:nvPr/>
        </p:nvCxnSpPr>
        <p:spPr>
          <a:xfrm rot="16200000" flipV="1">
            <a:off x="4850225" y="4571928"/>
            <a:ext cx="338032" cy="2392059"/>
          </a:xfrm>
          <a:prstGeom prst="bentConnector3">
            <a:avLst>
              <a:gd name="adj1" fmla="val 50000"/>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7" name="肘形连接符 16">
            <a:extLst>
              <a:ext uri="{FF2B5EF4-FFF2-40B4-BE49-F238E27FC236}">
                <a16:creationId xmlns:a16="http://schemas.microsoft.com/office/drawing/2014/main" id="{2F383E72-A703-E7F1-871A-9FDF68785668}"/>
              </a:ext>
            </a:extLst>
          </p:cNvPr>
          <p:cNvCxnSpPr>
            <a:cxnSpLocks/>
            <a:stCxn id="5" idx="0"/>
            <a:endCxn id="8" idx="2"/>
          </p:cNvCxnSpPr>
          <p:nvPr/>
        </p:nvCxnSpPr>
        <p:spPr>
          <a:xfrm rot="16200000" flipV="1">
            <a:off x="5986619" y="5708323"/>
            <a:ext cx="338032" cy="119270"/>
          </a:xfrm>
          <a:prstGeom prst="bentConnector3">
            <a:avLst>
              <a:gd name="adj1" fmla="val 50000"/>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0" name="肘形连接符 19">
            <a:extLst>
              <a:ext uri="{FF2B5EF4-FFF2-40B4-BE49-F238E27FC236}">
                <a16:creationId xmlns:a16="http://schemas.microsoft.com/office/drawing/2014/main" id="{339E359F-07EE-08D6-12FD-0F20EE945563}"/>
              </a:ext>
            </a:extLst>
          </p:cNvPr>
          <p:cNvCxnSpPr>
            <a:cxnSpLocks/>
            <a:stCxn id="5" idx="0"/>
            <a:endCxn id="9" idx="2"/>
          </p:cNvCxnSpPr>
          <p:nvPr/>
        </p:nvCxnSpPr>
        <p:spPr>
          <a:xfrm rot="5400000" flipH="1" flipV="1">
            <a:off x="7123013" y="4691199"/>
            <a:ext cx="338032" cy="2153519"/>
          </a:xfrm>
          <a:prstGeom prst="bentConnector3">
            <a:avLst>
              <a:gd name="adj1" fmla="val 50000"/>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3" name="肘形连接符 22">
            <a:extLst>
              <a:ext uri="{FF2B5EF4-FFF2-40B4-BE49-F238E27FC236}">
                <a16:creationId xmlns:a16="http://schemas.microsoft.com/office/drawing/2014/main" id="{CA807AD8-88AA-92D3-E731-A23D9391FBEF}"/>
              </a:ext>
            </a:extLst>
          </p:cNvPr>
          <p:cNvCxnSpPr>
            <a:cxnSpLocks/>
            <a:stCxn id="5" idx="0"/>
            <a:endCxn id="10" idx="2"/>
          </p:cNvCxnSpPr>
          <p:nvPr/>
        </p:nvCxnSpPr>
        <p:spPr>
          <a:xfrm rot="5400000" flipH="1" flipV="1">
            <a:off x="8259408" y="3554804"/>
            <a:ext cx="338032" cy="4426309"/>
          </a:xfrm>
          <a:prstGeom prst="bentConnector3">
            <a:avLst>
              <a:gd name="adj1" fmla="val 50000"/>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a16="http://schemas.microsoft.com/office/drawing/2014/main" id="{3E6DB52F-A732-68B5-44E3-164CE7355D03}"/>
              </a:ext>
            </a:extLst>
          </p:cNvPr>
          <p:cNvSpPr txBox="1"/>
          <p:nvPr/>
        </p:nvSpPr>
        <p:spPr>
          <a:xfrm>
            <a:off x="6501433" y="1774963"/>
            <a:ext cx="4519305" cy="2508555"/>
          </a:xfrm>
          <a:prstGeom prst="wedgeRoundRectCallout">
            <a:avLst>
              <a:gd name="adj1" fmla="val -53191"/>
              <a:gd name="adj2" fmla="val 74784"/>
              <a:gd name="adj3" fmla="val 16667"/>
            </a:avLst>
          </a:prstGeom>
          <a:solidFill>
            <a:schemeClr val="accent1">
              <a:lumMod val="20000"/>
              <a:lumOff val="80000"/>
            </a:schemeClr>
          </a:solidFill>
          <a:ln>
            <a:solidFill>
              <a:schemeClr val="accent1"/>
            </a:solidFill>
          </a:ln>
        </p:spPr>
        <p:txBody>
          <a:bodyPr wrap="square" anchor="ctr">
            <a:noAutofit/>
          </a:bodyPr>
          <a:lstStyle/>
          <a:p>
            <a:pPr indent="457200">
              <a:lnSpc>
                <a:spcPct val="150000"/>
              </a:lnSpc>
              <a:buNone/>
            </a:pPr>
            <a:r>
              <a:rPr lang="zh-CN" altLang="en-US" sz="2000" b="1" dirty="0">
                <a:effectLst/>
                <a:latin typeface="Microsoft YaHei" panose="020B0503020204020204" pitchFamily="34" charset="-122"/>
                <a:ea typeface="Microsoft YaHei" panose="020B0503020204020204" pitchFamily="34" charset="-122"/>
              </a:rPr>
              <a:t>创新创业团队的定位，即团队通过何种方式同现有的组织结构相结合，从而创造出新的组织形式。</a:t>
            </a:r>
            <a:endParaRPr lang="zh-CN" altLang="en-US" sz="2000" dirty="0">
              <a:effectLst/>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6084490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0,&quot;OldGuidesSetting&quot;:{&quot;HeaderHeight&quot;:15.0,&quot;FooterHeight&quot;:9.0,&quot;SideMargin&quot;:5.5,&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Designed by OfficePLUS">
  <a:themeElements>
    <a:clrScheme name="iSlide">
      <a:dk1>
        <a:srgbClr val="2F2F2F"/>
      </a:dk1>
      <a:lt1>
        <a:srgbClr val="FFFFFF"/>
      </a:lt1>
      <a:dk2>
        <a:srgbClr val="778495"/>
      </a:dk2>
      <a:lt2>
        <a:srgbClr val="F0F0F0"/>
      </a:lt2>
      <a:accent1>
        <a:srgbClr val="EDB01B"/>
      </a:accent1>
      <a:accent2>
        <a:srgbClr val="87C59E"/>
      </a:accent2>
      <a:accent3>
        <a:srgbClr val="D08A20"/>
      </a:accent3>
      <a:accent4>
        <a:srgbClr val="A3A5A6"/>
      </a:accent4>
      <a:accent5>
        <a:srgbClr val="6D7171"/>
      </a:accent5>
      <a:accent6>
        <a:srgbClr val="575555"/>
      </a:accent6>
      <a:hlink>
        <a:srgbClr val="F84D4D"/>
      </a:hlink>
      <a:folHlink>
        <a:srgbClr val="979797"/>
      </a:folHlink>
    </a:clrScheme>
    <a:fontScheme name="iSlide">
      <a:majorFont>
        <a:latin typeface="Arial"/>
        <a:ea typeface="微软雅黑"/>
        <a:cs typeface=""/>
      </a:majorFont>
      <a:minorFont>
        <a:latin typeface="Arial"/>
        <a:ea typeface="微软雅黑"/>
        <a:cs typeface=""/>
      </a:minorFont>
    </a:fontScheme>
    <a:fmtScheme name="iSlid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Slid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664</TotalTime>
  <Words>7685</Words>
  <Application>Microsoft Macintosh PowerPoint</Application>
  <PresentationFormat>宽屏</PresentationFormat>
  <Paragraphs>484</Paragraphs>
  <Slides>59</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59</vt:i4>
      </vt:variant>
    </vt:vector>
  </HeadingPairs>
  <TitlesOfParts>
    <vt:vector size="63" baseType="lpstr">
      <vt:lpstr>等线</vt:lpstr>
      <vt:lpstr>Microsoft YaHei</vt:lpstr>
      <vt:lpstr>Arial</vt:lpstr>
      <vt:lpstr>Designed by OfficePLUS</vt:lpstr>
      <vt:lpstr>项目3 创新创业团队的打造</vt:lpstr>
      <vt:lpstr>PowerPoint 演示文稿</vt:lpstr>
      <vt:lpstr>项目概述</vt:lpstr>
      <vt:lpstr>学习目标</vt:lpstr>
      <vt:lpstr>创业快讯</vt:lpstr>
      <vt:lpstr>3.1 创新创业团队的内涵和特征</vt:lpstr>
      <vt:lpstr>3.1.1创新创业团队的内涵</vt:lpstr>
      <vt:lpstr>3.1.1创新创业团队的内涵</vt:lpstr>
      <vt:lpstr>3.1.1创新创业团队的内涵</vt:lpstr>
      <vt:lpstr>3.1.1创新创业团队的内涵</vt:lpstr>
      <vt:lpstr>3.1.1创新创业团队的内涵</vt:lpstr>
      <vt:lpstr>3.1.2创新创业团队的特征</vt:lpstr>
      <vt:lpstr>实践案例</vt:lpstr>
      <vt:lpstr>实践活动</vt:lpstr>
      <vt:lpstr>实践活动</vt:lpstr>
      <vt:lpstr>实践活动</vt:lpstr>
      <vt:lpstr>3.2 创新创业团队的组建</vt:lpstr>
      <vt:lpstr>3.2.1创新创业团队的组建过程</vt:lpstr>
      <vt:lpstr>3.2.1创新创业团队的组建过程</vt:lpstr>
      <vt:lpstr>案例在线</vt:lpstr>
      <vt:lpstr>互动讨论</vt:lpstr>
      <vt:lpstr>3.2.2创新创业团队组建的原则</vt:lpstr>
      <vt:lpstr>3.2.2创新创业团队组建的原则</vt:lpstr>
      <vt:lpstr>3.2.2创新创业团队组建的原则</vt:lpstr>
      <vt:lpstr>3.2.2创新创业团队组建的原则</vt:lpstr>
      <vt:lpstr>3.2.3创新创业团队成员的招募</vt:lpstr>
      <vt:lpstr>3.2.3创新创业团队成员的招募</vt:lpstr>
      <vt:lpstr>3.2.3创新创业团队成员的招募</vt:lpstr>
      <vt:lpstr>3.2.3创新创业团队成员的招募</vt:lpstr>
      <vt:lpstr>3.2.4创新创业团队组建中应注意的问题</vt:lpstr>
      <vt:lpstr>3.2.4创新创业团队组建中应注意的问题</vt:lpstr>
      <vt:lpstr>3.2.4创新创业团队组建中应注意的问题</vt:lpstr>
      <vt:lpstr>知识拓展</vt:lpstr>
      <vt:lpstr>实践案例</vt:lpstr>
      <vt:lpstr>实践活动</vt:lpstr>
      <vt:lpstr>实践活动</vt:lpstr>
      <vt:lpstr>实践活动</vt:lpstr>
      <vt:lpstr>3.3 创新创业团队的管理</vt:lpstr>
      <vt:lpstr>案例在线</vt:lpstr>
      <vt:lpstr>案例在线</vt:lpstr>
      <vt:lpstr>互动讨论</vt:lpstr>
      <vt:lpstr>3.3.1创新创业团队管理的基本策略</vt:lpstr>
      <vt:lpstr>3.3.1创新创业团队管理的基本策略</vt:lpstr>
      <vt:lpstr>3.3.2创新创业团队冲突的管理</vt:lpstr>
      <vt:lpstr>3.3.2创新创业团队冲突的管理</vt:lpstr>
      <vt:lpstr>3.3.2创新创业团队冲突的管理</vt:lpstr>
      <vt:lpstr>3.3.2创新创业团队冲突的管理</vt:lpstr>
      <vt:lpstr>知识拓展</vt:lpstr>
      <vt:lpstr>3.3.3创新创业团队发展力的管理</vt:lpstr>
      <vt:lpstr>3.3.3创新创业团队发展力的管理</vt:lpstr>
      <vt:lpstr>3.3.3创新创业团队发展力的管理</vt:lpstr>
      <vt:lpstr>3.3.3创新创业团队发展力的管理</vt:lpstr>
      <vt:lpstr>3.3.3创新创业团队发展力的管理</vt:lpstr>
      <vt:lpstr>知识拓展</vt:lpstr>
      <vt:lpstr>课后思考</vt:lpstr>
      <vt:lpstr>实践案例</vt:lpstr>
      <vt:lpstr>实践案例</vt:lpstr>
      <vt:lpstr>实践活动</vt:lpstr>
      <vt:lpstr>感谢聆听</vt:lpstr>
    </vt:vector>
  </TitlesOfParts>
  <Company>OfficePLUS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OfficePLUS PowerPoint Template</dc:title>
  <dc:creator>OfficePLUS</dc:creator>
  <cp:lastModifiedBy>Mo a perdu Forget.</cp:lastModifiedBy>
  <cp:revision>305</cp:revision>
  <cp:lastPrinted>2024-05-16T16:00:00Z</cp:lastPrinted>
  <dcterms:created xsi:type="dcterms:W3CDTF">2024-05-16T16:00:00Z</dcterms:created>
  <dcterms:modified xsi:type="dcterms:W3CDTF">2025-03-15T10:13:25Z</dcterms:modified>
</cp:coreProperties>
</file>