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9"/>
  </p:handoutMasterIdLst>
  <p:sldIdLst>
    <p:sldId id="256" r:id="rId3"/>
    <p:sldId id="690" r:id="rId4"/>
    <p:sldId id="866" r:id="rId5"/>
    <p:sldId id="1033" r:id="rId6"/>
    <p:sldId id="1034" r:id="rId7"/>
    <p:sldId id="1035" r:id="rId8"/>
    <p:sldId id="1036" r:id="rId9"/>
    <p:sldId id="1037" r:id="rId10"/>
    <p:sldId id="1038" r:id="rId11"/>
    <p:sldId id="1039" r:id="rId12"/>
    <p:sldId id="1040" r:id="rId13"/>
    <p:sldId id="1042" r:id="rId14"/>
    <p:sldId id="1066" r:id="rId15"/>
    <p:sldId id="1041" r:id="rId16"/>
    <p:sldId id="1043" r:id="rId17"/>
    <p:sldId id="1044" r:id="rId18"/>
    <p:sldId id="1045" r:id="rId19"/>
    <p:sldId id="1046" r:id="rId20"/>
    <p:sldId id="1047" r:id="rId21"/>
    <p:sldId id="1048" r:id="rId22"/>
    <p:sldId id="1049" r:id="rId23"/>
    <p:sldId id="1050" r:id="rId24"/>
    <p:sldId id="1051" r:id="rId25"/>
    <p:sldId id="709" r:id="rId26"/>
    <p:sldId id="845" r:id="rId27"/>
    <p:sldId id="1019" r:id="rId28"/>
    <p:sldId id="1020" r:id="rId29"/>
    <p:sldId id="1021" r:id="rId30"/>
    <p:sldId id="1025" r:id="rId31"/>
    <p:sldId id="1022" r:id="rId32"/>
    <p:sldId id="1023" r:id="rId33"/>
    <p:sldId id="1026" r:id="rId34"/>
    <p:sldId id="1027" r:id="rId35"/>
    <p:sldId id="1028" r:id="rId36"/>
    <p:sldId id="1029" r:id="rId37"/>
    <p:sldId id="1030" r:id="rId38"/>
  </p:sldIdLst>
  <p:sldSz cx="9144000" cy="51435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397"/>
    <p:restoredTop sz="94623"/>
  </p:normalViewPr>
  <p:slideViewPr>
    <p:cSldViewPr showGuides="1">
      <p:cViewPr varScale="1">
        <p:scale>
          <a:sx n="103" d="100"/>
          <a:sy n="103" d="100"/>
        </p:scale>
        <p:origin x="-90" y="-504"/>
      </p:cViewPr>
      <p:guideLst>
        <p:guide orient="horz" pos="1710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24.xml"/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8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>
              <a:buSzTx/>
            </a:pPr>
            <a:r>
              <a:rPr lang="en-US" altLang="zh-CN" sz="4000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其他线性结构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6741160" cy="17849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1" action="ppaction://hlinksldjump"/>
              </a:rPr>
              <a:t>4.1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串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2" action="ppaction://hlinksldjump"/>
              </a:rPr>
              <a:t>4.2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数组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4.3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广义表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4.4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在线题目求解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14920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KMP算法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较之BF算法的改进之处在于：当每趟匹配过程中出现字符不相等时，不回退i指针，而是利用已经得到的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“部分匹配”的结果将模式串向右尽可能远的“滑动”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再继续进行比较。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真前缀：对于当前位置（下标）i，从0~k（0≤k&lt;i）位置上的字符构成的子串；例如：'abcd'的真前缀有'a','ab','abc'。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真后缀：对于当前位置（下标）i，从k~i（1≤k≤i）位置上的字符构成的子串；例如：'abcd'的真后缀有'bcd','cd','d'。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最长公共前后缀：长度最大的真前缀，且它与真后缀相同；例如：'aaaa'的最长公共前后缀为'aaa'，长度为3；'abab'的最长公共前后缀为'ab'，长度为2。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KMP算法根据模式串得到一个next数组，其中next[i]的含义：存放i之前子串（0~i-1共i个字符构成）的最长公共前后缀的长度。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对于模式串'ababaabab'，可按上述含义求得next数组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有了next数组之后，就可以根据其元素值来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“滑动”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模式串。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691640" y="2207895"/>
          <a:ext cx="3828688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4391025" imgH="1238250" progId="Paint.Picture">
                  <p:embed/>
                </p:oleObj>
              </mc:Choice>
              <mc:Fallback>
                <p:oleObj name="" r:id="rId1" imgW="4391025" imgH="12382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1640" y="2207895"/>
                        <a:ext cx="3828688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1491615"/>
            <a:ext cx="74707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在</a:t>
            </a:r>
            <a:r>
              <a:rPr lang="zh-CN" sz="1600">
                <a:ea typeface="宋体" panose="02010600030101010101" pitchFamily="2" charset="-122"/>
              </a:rPr>
              <a:t>主串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中查找</a:t>
            </a:r>
            <a:r>
              <a:rPr lang="zh-CN" sz="1600">
                <a:ea typeface="宋体" panose="02010600030101010101" pitchFamily="2" charset="-122"/>
              </a:rPr>
              <a:t>模式串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首次出现的位置，若不存在，则返回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-1int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KMP(string s, string t) {  // O(n)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i=0,j=0,n=s.size(),m=t.size();          while(i&lt;n)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{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if(j==-1 || s[i]==t[j])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i++, j++;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if(j==m)return i-m;//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返回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ea typeface="宋体" panose="02010600030101010101" pitchFamily="2" charset="-122"/>
              </a:rPr>
              <a:t>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ea typeface="宋体" panose="02010600030101010101" pitchFamily="2" charset="-122"/>
              </a:rPr>
              <a:t>中首次出现的位置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j=Next[j];    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ea typeface="宋体" panose="02010600030101010101" pitchFamily="2" charset="-122"/>
              </a:rPr>
              <a:t>回退到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Next[j]</a:t>
            </a:r>
            <a:r>
              <a:rPr lang="zh-CN" sz="1600">
                <a:ea typeface="宋体" panose="02010600030101010101" pitchFamily="2" charset="-122"/>
              </a:rPr>
              <a:t>对应的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位置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-1;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KMP算法中，若s[i]==t[j]，则继续比较，即i++, j++，若j==m则匹配成功，首次成功时i-m为t在s中的子串位置；若s[i]!=t[j]，则j回退到next[j]的位置，相当于t右滑使得下次j位置上的字符与i位置上的字符比较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计算next数组的算法getNext类似于KMP算法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getNext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473200"/>
            <a:ext cx="818451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vector &lt;int&gt; Next;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外部变量不取名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</a:t>
            </a:r>
            <a:r>
              <a:rPr lang="zh-CN" sz="1600">
                <a:ea typeface="宋体" panose="02010600030101010101" pitchFamily="2" charset="-122"/>
              </a:rPr>
              <a:t>以免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出现</a:t>
            </a:r>
            <a:r>
              <a:rPr lang="zh-CN" sz="1600">
                <a:ea typeface="宋体" panose="02010600030101010101" pitchFamily="2" charset="-122"/>
              </a:rPr>
              <a:t>编译错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getNext(string t)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O(m)</a:t>
            </a:r>
            <a:r>
              <a:rPr lang="zh-CN" sz="1600">
                <a:ea typeface="宋体" panose="02010600030101010101" pitchFamily="2" charset="-122"/>
              </a:rPr>
              <a:t>，计算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</a:t>
            </a:r>
            <a:r>
              <a:rPr lang="zh-CN" sz="1600">
                <a:ea typeface="宋体" panose="02010600030101010101" pitchFamily="2" charset="-122"/>
              </a:rPr>
              <a:t>数组的方法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i=0, j=-1, m=t.size();    Next[0]=-1;    while(i&lt;m-1) {   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if(j==-1 || t[i]==t[j])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从头比或相等则</a:t>
            </a:r>
            <a:r>
              <a:rPr lang="zh-CN" sz="1600">
                <a:ea typeface="宋体" panose="02010600030101010101" pitchFamily="2" charset="-122"/>
              </a:rPr>
              <a:t>继续比较</a:t>
            </a:r>
            <a:endParaRPr lang="zh-CN" sz="1600"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i++;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j++;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Next[i]=j;		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ea typeface="宋体" panose="02010600030101010101" pitchFamily="2" charset="-122"/>
              </a:rPr>
              <a:t>之前的最长公共前后缀长度为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j=Next[j];        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ea typeface="宋体" panose="02010600030101010101" pitchFamily="2" charset="-122"/>
              </a:rPr>
              <a:t>回退到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Next[j]</a:t>
            </a:r>
            <a:r>
              <a:rPr lang="zh-CN" sz="1600">
                <a:ea typeface="宋体" panose="02010600030101010101" pitchFamily="2" charset="-122"/>
              </a:rPr>
              <a:t>的位置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187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KMP算法算法时间复杂度为O(n+m)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getNext函数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的改进：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Next[i]=j;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改为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if (t[i]!=t[j]) Next[i]=j;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else Next[i]=Next[j];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4.2 数组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一维数组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一维数组元素之间具有线性关系，第一个元素没有前驱，最后一个元素没有后继，其他元素仅有一个前驱和一个后继。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数组在内存中占用一段连续的存储单元，可以根据数组元素之间的相对关系，计算数组元素的存储地址。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数组名代表数组的首地址，若用LOC(i)表示一维数组a中下标为i的元素的存储地址，则有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其中，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c为一个元素所占的存储单元长度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23440" y="3147695"/>
          <a:ext cx="3681594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5210175" imgH="1019175" progId="Paint.Picture">
                  <p:embed/>
                </p:oleObj>
              </mc:Choice>
              <mc:Fallback>
                <p:oleObj name="" r:id="rId1" imgW="5210175" imgH="10191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3440" y="3147695"/>
                        <a:ext cx="3681594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4.2 数组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二维数组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二维数组在内存中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两种顺序存储方式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行主序和列主序。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行主序是指以行序为主序，即先存放第一行的元素，再存放第二行的元素，……，最后存放最后一行的元素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列主序是指以列序为主序，即先存放第一列的元素，再存放第二列的元素，……，最后存放最后一列的元素。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设有二维数组定义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 a[2][3]; 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则行、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列主序存储示意图如下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5015" y="3580130"/>
            <a:ext cx="6331585" cy="506730"/>
            <a:chOff x="1189" y="5638"/>
            <a:chExt cx="9971" cy="798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224" y="5638"/>
            <a:ext cx="7937" cy="7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1" imgW="7953375" imgH="800100" progId="Paint.Picture">
                    <p:embed/>
                  </p:oleObj>
                </mc:Choice>
                <mc:Fallback>
                  <p:oleObj name="" r:id="rId1" imgW="7953375" imgH="800100" progId="Paint.Picture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224" y="5638"/>
                          <a:ext cx="7937" cy="79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189" y="5638"/>
              <a:ext cx="172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行主序</a:t>
              </a:r>
              <a:r>
                <a:rPr lang="zh-CN" altLang="en-US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：</a:t>
              </a:r>
              <a:endParaRPr lang="zh-CN" altLang="en-US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5015" y="4227830"/>
            <a:ext cx="6331585" cy="482600"/>
            <a:chOff x="1189" y="6658"/>
            <a:chExt cx="9971" cy="760"/>
          </a:xfrm>
        </p:grpSpPr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224" y="6658"/>
            <a:ext cx="7937" cy="7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3" imgW="7858125" imgH="752475" progId="Paint.Picture">
                    <p:embed/>
                  </p:oleObj>
                </mc:Choice>
                <mc:Fallback>
                  <p:oleObj name="" r:id="rId3" imgW="7858125" imgH="752475" progId="Paint.Picture">
                    <p:embed/>
                    <p:pic>
                      <p:nvPicPr>
                        <p:cNvPr id="0" name="图片 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224" y="6658"/>
                          <a:ext cx="7937" cy="7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文本框 9"/>
            <p:cNvSpPr txBox="1"/>
            <p:nvPr/>
          </p:nvSpPr>
          <p:spPr>
            <a:xfrm>
              <a:off x="1189" y="6659"/>
              <a:ext cx="172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列主序</a:t>
              </a:r>
              <a:r>
                <a:rPr lang="zh-CN" altLang="en-US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：</a:t>
              </a:r>
              <a:endParaRPr lang="zh-CN" altLang="en-US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4.2 数组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二维数组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对于m行n列的二维数组a，以LOC(0,0)表示二维数组的基地址或基址。设每个数组元素所占的存储单元长度为c，a[i][j]的存储地址表示为LOC( i, j )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，则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、列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主序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存储对应的地址计算公式如下：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231330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行主序</a:t>
            </a:r>
            <a:r>
              <a:rPr 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zh-CN" noProof="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1550" y="322008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列</a:t>
            </a:r>
            <a:r>
              <a:rPr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主序</a:t>
            </a:r>
            <a:r>
              <a:rPr 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zh-CN" noProof="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95830" y="2146300"/>
          <a:ext cx="4888712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6724650" imgH="990600" progId="Paint.Picture">
                  <p:embed/>
                </p:oleObj>
              </mc:Choice>
              <mc:Fallback>
                <p:oleObj name="" r:id="rId1" imgW="6724650" imgH="990600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5830" y="2146300"/>
                        <a:ext cx="4888712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195195" y="3044190"/>
          <a:ext cx="5068971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6772275" imgH="962025" progId="Paint.Picture">
                  <p:embed/>
                </p:oleObj>
              </mc:Choice>
              <mc:Fallback>
                <p:oleObj name="" r:id="rId3" imgW="6772275" imgH="962025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195" y="3044190"/>
                        <a:ext cx="5068971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4.2 数组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二维数组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例4.2.1 二维数组元素存储地址的计算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260" y="1530350"/>
            <a:ext cx="72548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000">
                <a:sym typeface="+mn-ea"/>
              </a:rPr>
              <a:t>已知</a:t>
            </a:r>
            <a:r>
              <a:rPr lang="en-US" sz="2000" i="1">
                <a:latin typeface="Times New Roman" panose="02020603050405020304" pitchFamily="18" charset="0"/>
                <a:sym typeface="+mn-ea"/>
              </a:rPr>
              <a:t>a</a:t>
            </a:r>
            <a:r>
              <a:rPr lang="zh-CN" sz="2000">
                <a:sym typeface="+mn-ea"/>
              </a:rPr>
              <a:t>是一个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9</a:t>
            </a:r>
            <a:r>
              <a:rPr lang="zh-CN" sz="2000">
                <a:sym typeface="+mn-ea"/>
              </a:rPr>
              <a:t>行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10</a:t>
            </a:r>
            <a:r>
              <a:rPr lang="zh-CN" sz="2000">
                <a:sym typeface="+mn-ea"/>
              </a:rPr>
              <a:t>列的二维数组，设</a:t>
            </a:r>
            <a:r>
              <a:rPr lang="en-US" sz="2000" i="1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[0][0]</a:t>
            </a:r>
            <a:r>
              <a:rPr lang="zh-CN" sz="2000">
                <a:sym typeface="+mn-ea"/>
              </a:rPr>
              <a:t>的存储地址为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2000</a:t>
            </a:r>
            <a:r>
              <a:rPr lang="zh-CN" sz="2000">
                <a:sym typeface="+mn-ea"/>
              </a:rPr>
              <a:t>，每个元素在内存中占用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sz="2000">
                <a:sym typeface="+mn-ea"/>
              </a:rPr>
              <a:t>个字节的存储单元，分别以行主序和列主序存储时，元素</a:t>
            </a:r>
            <a:r>
              <a:rPr lang="en-US" sz="2000" i="1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[5][8]</a:t>
            </a:r>
            <a:r>
              <a:rPr lang="zh-CN" sz="2000">
                <a:sym typeface="+mn-ea"/>
              </a:rPr>
              <a:t>的存储地址是多少？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683895" y="2571750"/>
            <a:ext cx="70116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000">
                <a:sym typeface="+mn-ea"/>
              </a:rPr>
              <a:t>行主序：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LOC(5,8)=LOC(0,0)+(10×5+8)×4=2000+232=2232</a:t>
            </a:r>
            <a:r>
              <a:rPr lang="zh-CN" sz="2000">
                <a:sym typeface="+mn-ea"/>
              </a:rPr>
              <a:t>。</a:t>
            </a:r>
            <a:endParaRPr lang="zh-CN" altLang="en-US" sz="2000"/>
          </a:p>
        </p:txBody>
      </p:sp>
      <p:sp>
        <p:nvSpPr>
          <p:cNvPr id="10" name="文本框 9"/>
          <p:cNvSpPr txBox="1"/>
          <p:nvPr/>
        </p:nvSpPr>
        <p:spPr>
          <a:xfrm>
            <a:off x="655955" y="3075940"/>
            <a:ext cx="68846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2000">
                <a:sym typeface="+mn-ea"/>
              </a:rPr>
              <a:t>列主序：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LOC(5,8)=LOC(0,0)+(9×8+5)×4=2000+308=2308</a:t>
            </a:r>
            <a:r>
              <a:rPr lang="zh-CN" sz="2000">
                <a:sym typeface="+mn-ea"/>
              </a:rPr>
              <a:t>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7995" y="844550"/>
            <a:ext cx="74942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latin typeface="Arial" panose="020B0604020202020204" pitchFamily="34" charset="0"/>
                <a:ea typeface="黑体" panose="02010609060101010101" pitchFamily="2" charset="-122"/>
              </a:rPr>
              <a:t>学习目标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1. 记忆和理解串的基础知识。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2. 掌握数组的存储及其地址计算。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3. 记忆和理解广义表的基础知识。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4. 学会运用串求解具体问题。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>
              <a:buSzTx/>
            </a:pPr>
            <a:r>
              <a:rPr lang="en-US" altLang="zh-CN" sz="40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其他线性结构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4.3 广义表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3907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广义表也称列表，是n（n≥0）个表元素组成的有限序列，记作LS = (a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…, 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)；其中，LS是表名，a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是表元素，它可以是表（称为子表），也可以是数据元素（称为原子）；n为表的长度，若n=0，则该广义表为空表。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广义表是递归定义的线性结构，其表元素又可以是一个广义表。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广义表的例子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= (  )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 = (d, (e))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 = ((a,(b,c)), F)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 = (A, D, F)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 = (a, B) = (a, (a, (a, ...... ) ) )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4.3 广义表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2922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广义表是一个多层次的线性结构。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广义表 LS = (a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…, 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)的结构特点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（1）广义表中的数据元素有相对次序；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（2）广义表的长度定义为最外层所包含元素的个数；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（3）广义表的深度定义为所含括弧的重数；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（4）广义表可以是一个递归的表；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（5）任何一个非空广义表LS = 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(a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…, 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均可分解为表头Head(LS) = a</a:t>
            </a:r>
            <a:r>
              <a:rPr lang="zh-CN" altLang="en-US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和表尾Tail(LS) =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(a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…, a</a:t>
            </a:r>
            <a:r>
              <a:rPr sz="200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两部分。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4.3 广义表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原子的深度为0，空表的深度为1。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递归表的深度是无穷值，长度是有限值。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例如，广义表B = (a, B) = (a, (a, (a, ...... ) ) )是一个递归的表，长度为2，深度为无穷值。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4.3 广义表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广义表的基本操作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1570"/>
            <a:ext cx="76149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广义表的基本操作主要是两个，即求表头和求表尾。设广义表为LS，求表头和求表尾的操作描述如下：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（1）求表头GetHead(LS)：取得非空广义表的第一个元素。广义表的表头可以是一个原子，也可以是一个子表。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（2）求表尾GetTail(LS)：取得非空广义表除去表头元素以外的其他元素所构成的表。注意，广义表的表尾一定是一个表。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例4.3.1 从广义表中取原子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设广义表D=(E, F)=((a, (b, c)), F)，请用广义表的基本操作取出c。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因Head(D)=E=(a, (b, c))，Tail(E)=((b, c))，Head(((b, c)))=(b, c)，Tail((b, c) )=(c)；Head((c))=c；故D中取c的操作序列为GetHead(GetTail(GetHead(GetTail(GetHead(D)))))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4.4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例4.4.1 统计子串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编写算法，统计子串t在主串s中的出现次数，输出t在s中的子串位置和总的出现次数。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首先输入一个整数T，表示测试数据的组数，然后是T组测试数据。每组测试数据在第一行输入主串s，在第二行输入子串t。s和t中都不包含空格。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对于每组测试，若子串t在主串s中出现，则输出t在s中的子串位置和总的出现次数，否则输出</a:t>
            </a:r>
            <a:r>
              <a:rPr sz="18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0 0</a:t>
            </a:r>
            <a:r>
              <a:rPr sz="18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。引号不必输出。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例4.4.1 统计子串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18719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输入样例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abbbbcdebb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bb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abcde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bb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输出样例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2 4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0 0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8325" y="3506470"/>
            <a:ext cx="66757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解析：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用KMP算法求解本题。前述KMP算法返回模式串在主串中首次出现的位置（下标），本题需统计模式串的出现次数，把模式串在主串中首次出现的位置（下标）通过引用参数返回。为统计出现次数，增加一个计数器，在每次找到模式串时计数器增1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例4.4.1 统计子串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1347470"/>
            <a:ext cx="747776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 &lt;iostream&gt;#include &lt;string&gt;#include &lt;vector&gt;using namespace std;string s, t;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主串，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模式串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vector &lt;int&gt; Next;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外部数组、变量不取名为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以免编译错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n, m;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主串长度：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模式串长度：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例4.4.1 统计子串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1347470"/>
            <a:ext cx="747776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getNext()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稍作改进的计算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数组的方法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i=0, j=-1;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Next[0]=-1;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while(i&lt;m)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if(j==-1 || t[i]==t[j])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(t[i]!=t[j]) Next[i]=j;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Next[i]=Next[j];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j=Next[j];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例4.4.1 统计子串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112520"/>
            <a:ext cx="836168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KMP(int &amp;pos) {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稍作改进的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KMP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算法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i=0,j=0,cnt=0;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while(i&lt;n)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if(j==-1 || s[i]==t[j])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i++, j++;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if(j==m)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(pos==-1) pos=i-m;//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记录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中首次出现的位置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cnt++;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计数器加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j=Next[j];//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对齐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位置的字符和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位置的字符，便于下次比较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j=Next[j];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回退到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Next[j]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对应的下标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cnt;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例4.4.1 统计子串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132205"/>
            <a:ext cx="753300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run()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cin&gt;&gt;s&gt;&gt;t;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输入模式串和主串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n=s.size();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主串长度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m=t.size();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模式串长度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Next.resize(m+1);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数组大小重定义为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m+1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getNext();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计算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值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pos=-1;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pos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保存子串位置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-1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，初值置为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-1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res=KMP(pos);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KMP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返回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的出现次数和首次出现下标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pos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cout&lt;&lt;pos+1&lt;&lt;" "&lt;&lt;res&lt;&lt;endl;}int main()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while(T--) run();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599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串是0个或多个字符构成的有限序列，记为：S='a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…a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'，其中S是串名，'a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…a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'是串值，n是串长，当n=0时，S称为空串。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若串T在串S中出现，则T称为S的子串，称S为T的主串。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a='BEI'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b='JING'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c='BEIJING BEIJING'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d='BEI JING'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则a、b既是c的子串，又是d的子串，而c、d都是a、b的主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字符位置是字符在串中的位序，例如在上面的d串中，字符B的字符位置为1，字符J的字符位置为5。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4.4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例4.4.2 最长公共子串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要求输入两个字符串，求它们的最长公共子序列（最长公共子串）及其长度。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首先输入一个整数T，表示测试数据的组数，然后是T组测试数据。每组测试数据在第一行输入主串s，在第二行输入子串t。s和t中都不包含空格。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cs typeface="Times New Roman" panose="02020603050405020304" pitchFamily="18" charset="0"/>
              </a:rPr>
              <a:t>       </a:t>
            </a:r>
            <a:r>
              <a:rPr sz="1800">
                <a:cs typeface="Times New Roman" panose="02020603050405020304" pitchFamily="18" charset="0"/>
              </a:rPr>
              <a:t>对于每组测试，输出两行，第一行是最长公共子串的长度，第二行是最长公共子串（以第一个串中字符的出现次序优先，参看输出样例）。</a:t>
            </a:r>
            <a:endParaRPr sz="180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例4.4.2 最长公共子串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187198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输入样例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abcfbc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abfcab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abfcab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abcfbc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输出样例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abcb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abfc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例4.4.2 最长公共子串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327785"/>
            <a:ext cx="757047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解析：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本题求最长公共子串（Longest Common Substring，LCS）的长度及LCS。设两个字符串分别为a和b，长度分别为m和n，把a[0]~a[i-1]的子串记为a(i)，a[0]~a[i-2]的子串记为a(i-1)，把b[0]~b[j-1]的子串记为b(j)，b[0]~b[j-2]的子串记为b(j-1)。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LCS的长度采用动态规划的方法求解。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（1）状态：用f(i, j)表示a(i)和b(j)的LCS的长度。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（2）初值：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（3）状态转移方程：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（4）最终结果：f(m, n)。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对象 -2147482578"/>
          <p:cNvGraphicFramePr>
            <a:graphicFrameLocks noChangeAspect="1"/>
          </p:cNvGraphicFramePr>
          <p:nvPr/>
        </p:nvGraphicFramePr>
        <p:xfrm>
          <a:off x="1691640" y="3075940"/>
          <a:ext cx="2369032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295400" imgH="393700" progId="Equation.KSEE3">
                  <p:embed/>
                </p:oleObj>
              </mc:Choice>
              <mc:Fallback>
                <p:oleObj name="" r:id="rId1" imgW="1295400" imgH="393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1640" y="3075940"/>
                        <a:ext cx="2369032" cy="72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577"/>
          <p:cNvGraphicFramePr>
            <a:graphicFrameLocks noChangeAspect="1"/>
          </p:cNvGraphicFramePr>
          <p:nvPr/>
        </p:nvGraphicFramePr>
        <p:xfrm>
          <a:off x="2627630" y="3867785"/>
          <a:ext cx="4930909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2870200" imgH="419100" progId="Equation.KSEE3">
                  <p:embed/>
                </p:oleObj>
              </mc:Choice>
              <mc:Fallback>
                <p:oleObj name="" r:id="rId3" imgW="2870200" imgH="419100" progId="Equation.KSEE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7630" y="3867785"/>
                        <a:ext cx="4930909" cy="72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例4.4.2 最长公共子串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184275"/>
            <a:ext cx="75634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LCS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可在求得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其长度（设为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）之后构造，用一个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（初值为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）指向串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，用一个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（初值为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）指向串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，当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&gt;0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时反复执行：若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去掉最后一个字符不影响当前的</a:t>
            </a:r>
            <a:r>
              <a:rPr lang="en-US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LCS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长度则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，若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去掉最后一个字符不影响当前的</a:t>
            </a:r>
            <a:r>
              <a:rPr lang="en-US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LCS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长度则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，否则把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sz="1800" i="1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sz="1800">
                <a:solidFill>
                  <a:srgbClr val="21252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所指的相同字符连接到结果串（初始化为空串）之前。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395605" y="2357120"/>
            <a:ext cx="740219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#include&lt;iostream&gt;#include&lt;string&gt;#include&lt;vector&gt;using namespace std;string a;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int m;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sz="1600">
                <a:ea typeface="宋体" panose="02010600030101010101" pitchFamily="2" charset="-122"/>
              </a:rPr>
              <a:t>长度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string b;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int n;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</a:t>
            </a:r>
            <a:r>
              <a:rPr lang="zh-CN" sz="1600">
                <a:ea typeface="宋体" panose="02010600030101010101" pitchFamily="2" charset="-122"/>
              </a:rPr>
              <a:t>长度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//f[i][j]</a:t>
            </a:r>
            <a:r>
              <a:rPr lang="zh-CN" sz="1600">
                <a:ea typeface="宋体" panose="02010600030101010101" pitchFamily="2" charset="-122"/>
              </a:rPr>
              <a:t>记录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a(i)</a:t>
            </a:r>
            <a:r>
              <a:rPr lang="zh-CN" sz="1600">
                <a:ea typeface="宋体" panose="02010600030101010101" pitchFamily="2" charset="-122"/>
              </a:rPr>
              <a:t>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b(j)</a:t>
            </a:r>
            <a:r>
              <a:rPr lang="zh-CN" sz="1600">
                <a:ea typeface="宋体" panose="02010600030101010101" pitchFamily="2" charset="-122"/>
              </a:rPr>
              <a:t>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LCS</a:t>
            </a:r>
            <a:r>
              <a:rPr lang="zh-CN" sz="1600">
                <a:ea typeface="宋体" panose="02010600030101010101" pitchFamily="2" charset="-122"/>
              </a:rPr>
              <a:t>的长度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vector &lt; vector &lt;int&gt; &gt; f;    // LCS的长度记录在f[m][n]中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uiExpand="1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例4.4.2 最长公共子串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327785"/>
            <a:ext cx="804291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lenOfLCS() {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求串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sz="1600"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</a:t>
            </a:r>
            <a:r>
              <a:rPr lang="zh-CN" sz="1600">
                <a:ea typeface="宋体" panose="02010600030101010101" pitchFamily="2" charset="-122"/>
              </a:rPr>
              <a:t>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LCS</a:t>
            </a:r>
            <a:r>
              <a:rPr lang="zh-CN" sz="1600">
                <a:ea typeface="宋体" panose="02010600030101010101" pitchFamily="2" charset="-122"/>
              </a:rPr>
              <a:t>的长度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i=1; i&lt;=m;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j=1; j&lt;=n; j++)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(a[i-1]==b[j-1])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f[i][j]=f[i-1][j-1]+1;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当前字符相等，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LCS</a:t>
            </a:r>
            <a:r>
              <a:rPr lang="zh-CN" sz="1600">
                <a:ea typeface="宋体" panose="02010600030101010101" pitchFamily="2" charset="-122"/>
              </a:rPr>
              <a:t>长度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+1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f[i][j]=max(f[i-1][j],f[i][j-1]);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例4.4.2 最长公共子串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327785"/>
            <a:ext cx="75806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run()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cin&gt;&gt;a&gt;&gt;b;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m=a.size(), n=b.size();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f.resize(m+1);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i&lt;=m;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f[i].resize(n+1);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f[i][0]=0;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</a:t>
            </a:r>
            <a:r>
              <a:rPr lang="zh-CN" sz="1600">
                <a:ea typeface="宋体" panose="02010600030101010101" pitchFamily="2" charset="-122"/>
              </a:rPr>
              <a:t>串为空时，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LCS</a:t>
            </a:r>
            <a:r>
              <a:rPr lang="zh-CN" sz="1600">
                <a:ea typeface="宋体" panose="02010600030101010101" pitchFamily="2" charset="-122"/>
              </a:rPr>
              <a:t>的长度为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j=0; j&lt;=n; j++)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f[0][j]=0;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sz="1600">
                <a:ea typeface="宋体" panose="02010600030101010101" pitchFamily="2" charset="-122"/>
              </a:rPr>
              <a:t>串为空时，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LCS</a:t>
            </a:r>
            <a:r>
              <a:rPr lang="zh-CN" sz="1600">
                <a:ea typeface="宋体" panose="02010600030101010101" pitchFamily="2" charset="-122"/>
              </a:rPr>
              <a:t>的长度为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lenOfLCS();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cout&lt;&lt;f[m][n]&lt;&lt;endl;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</a:t>
            </a:r>
            <a:r>
              <a:rPr lang="en-US" sz="1600">
                <a:latin typeface="Courier New" panose="02070309020205020404" charset="0"/>
                <a:sym typeface="+mn-ea"/>
              </a:rPr>
              <a:t>string lcs();</a:t>
            </a:r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     </a:t>
            </a:r>
            <a:r>
              <a:rPr lang="en-US" sz="1600">
                <a:latin typeface="Courier New" panose="02070309020205020404" charset="0"/>
                <a:sym typeface="+mn-ea"/>
              </a:rPr>
              <a:t>//</a:t>
            </a:r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</a:t>
            </a:r>
            <a:r>
              <a:rPr lang="zh-CN" sz="1600">
                <a:sym typeface="+mn-ea"/>
              </a:rPr>
              <a:t>求最长公共子串的函数声明</a:t>
            </a:r>
            <a:r>
              <a:rPr lang="en-US" sz="1600">
                <a:latin typeface="Courier New" panose="02070309020205020404" charset="0"/>
                <a:sym typeface="+mn-ea"/>
              </a:rPr>
              <a:t> </a:t>
            </a:r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    </a:t>
            </a:r>
            <a:r>
              <a:rPr lang="en-US" sz="1600">
                <a:latin typeface="Courier New" panose="02070309020205020404" charset="0"/>
                <a:sym typeface="+mn-ea"/>
              </a:rPr>
              <a:t>cout&lt;&lt;lcs()&lt;&lt;endl;   </a:t>
            </a:r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</a:t>
            </a:r>
            <a:r>
              <a:rPr lang="en-US" sz="1600">
                <a:latin typeface="Courier New" panose="02070309020205020404" charset="0"/>
                <a:sym typeface="+mn-ea"/>
              </a:rPr>
              <a:t>//</a:t>
            </a:r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</a:t>
            </a:r>
            <a:r>
              <a:rPr lang="zh-CN" sz="1600">
                <a:sym typeface="+mn-ea"/>
              </a:rPr>
              <a:t>调用</a:t>
            </a:r>
            <a:r>
              <a:rPr lang="en-US" sz="1600">
                <a:latin typeface="Courier New" panose="02070309020205020404" charset="0"/>
                <a:sym typeface="+mn-ea"/>
              </a:rPr>
              <a:t>lcs</a:t>
            </a:r>
            <a:r>
              <a:rPr lang="zh-CN" sz="1600">
                <a:sym typeface="+mn-ea"/>
              </a:rPr>
              <a:t>函数输出最长公共子串</a:t>
            </a:r>
            <a:r>
              <a:rPr lang="en-US" sz="1600">
                <a:latin typeface="Courier New" panose="02070309020205020404" charset="0"/>
                <a:sym typeface="+mn-ea"/>
              </a:rPr>
              <a:t>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例4.4.2 最长公共子串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327785"/>
            <a:ext cx="28987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main()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while(T--) run();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}</a:t>
            </a:r>
            <a:endParaRPr lang="zh-CN" altLang="en-US" sz="1600"/>
          </a:p>
        </p:txBody>
      </p:sp>
      <p:sp>
        <p:nvSpPr>
          <p:cNvPr id="2" name="文本框 1"/>
          <p:cNvSpPr txBox="1"/>
          <p:nvPr/>
        </p:nvSpPr>
        <p:spPr>
          <a:xfrm>
            <a:off x="3419475" y="989330"/>
            <a:ext cx="45459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string lcs()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i=m,j=n,k=f[m][n];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string s="";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while(k&gt;0)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(f[i][j]==f[i-1][j])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if (f[i][j]==f[i][j-1])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s=a[i-1]+s;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k--, i--, j--;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s;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子串位置是子串在主串中首次出现时，子串的首字符在主串中的位置，例如，在主串d中，子串a的位置为1，子串b的位置为5，在主串c中，子串a的位置为1，子串b的位置为4。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若两个串的长度相等，且串中逐个字符对应相等，则称这两个串相等。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空格串是指串值中只能包含空格且至少包含一个空格的串。注意空格串与空串的区别，空串中不包含任何字符。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串可采用顺序存储结构或链式存储结构。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串的基本操作较多，STL之string封装了串的基本操作，可以直接调用。建议使用STL之string求解字符串相关问题。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8400" y="507365"/>
            <a:ext cx="421894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a='BEI'                              b='JING'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c='BEIJING BEIJING'     d='BEI JING'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STL之string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STL之string的头文件是string，使用string类型定义字符串变量。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对于string类型的字符串，使用cin或getline函数输入，若输入的字符串中包含空格，则使用getline函数进行输入；使用cout或printf函数输出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使用下标运算符[ ]取串中元素（字符）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使用赋值运算符=为string类型变量的赋值。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使用连接运算符+实现两个字符串的连接或一个字符串与一个字符的连接。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使用关系运算符完成string类型字符串的比较。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STL之string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208915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STL之string的部分常用成员函数如表4-1所示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412365" y="1059815"/>
          <a:ext cx="6088382" cy="36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0067925" imgH="5953125" progId="Paint.Picture">
                  <p:embed/>
                </p:oleObj>
              </mc:Choice>
              <mc:Fallback>
                <p:oleObj name="" r:id="rId1" imgW="10067925" imgH="59531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12365" y="1059815"/>
                        <a:ext cx="6088382" cy="36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STL之string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43884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string成员函数的使用示例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674495"/>
            <a:ext cx="834898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string s="abcecde fg",t="cde";cout&lt;&lt;s.size()&lt;&lt;endl;  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输出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</a:t>
            </a:r>
            <a:r>
              <a:rPr lang="zh-CN" sz="1600">
                <a:ea typeface="宋体" panose="02010600030101010101" pitchFamily="2" charset="-122"/>
              </a:rPr>
              <a:t>串长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9cout&lt;&lt;t.length()&lt;&lt;endl;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输出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</a:t>
            </a:r>
            <a:r>
              <a:rPr lang="zh-CN" sz="1600">
                <a:ea typeface="宋体" panose="02010600030101010101" pitchFamily="2" charset="-122"/>
              </a:rPr>
              <a:t>串长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3int j=s.find(t);       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ea typeface="宋体" panose="02010600030101010101" pitchFamily="2" charset="-122"/>
              </a:rPr>
              <a:t>中查找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ea typeface="宋体" panose="02010600030101010101" pitchFamily="2" charset="-122"/>
              </a:rPr>
              <a:t>，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zh-CN" sz="1600">
                <a:ea typeface="宋体" panose="02010600030101010101" pitchFamily="2" charset="-122"/>
              </a:rPr>
              <a:t>找不到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则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j=-1if (j!=-1)             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如果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j!=-1</a:t>
            </a:r>
            <a:r>
              <a:rPr lang="zh-CN" sz="1600">
                <a:ea typeface="宋体" panose="02010600030101010101" pitchFamily="2" charset="-122"/>
              </a:rPr>
              <a:t>表示找到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cout&lt;&lt;j&lt;&lt;endl;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中找到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时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首字符在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中的下标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4int k=s.find(' ');     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查找空格符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，返回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7if (k!=-1)             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找到空格则以其为界把输入串分为左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zh-CN" sz="1600">
                <a:ea typeface="宋体" panose="02010600030101010101" pitchFamily="2" charset="-122"/>
              </a:rPr>
              <a:t>右两个子串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cout&lt;&lt;s.substr(0,k)&lt;&lt;endl;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</a:t>
            </a:r>
            <a:r>
              <a:rPr lang="zh-CN" sz="1600">
                <a:ea typeface="宋体" panose="02010600030101010101" pitchFamily="2" charset="-122"/>
              </a:rPr>
              <a:t>开始取长度为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</a:t>
            </a:r>
            <a:r>
              <a:rPr lang="zh-CN" sz="1600">
                <a:ea typeface="宋体" panose="02010600030101010101" pitchFamily="2" charset="-122"/>
              </a:rPr>
              <a:t>的子串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cout&lt;&lt;s.substr(k+1)&lt;&lt;endl;   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k+1</a:t>
            </a:r>
            <a:r>
              <a:rPr lang="zh-CN" sz="1600">
                <a:ea typeface="宋体" panose="02010600030101010101" pitchFamily="2" charset="-122"/>
              </a:rPr>
              <a:t>开始取子串，取完为止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reverse(t.begin(), t.end());//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reverse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逆置字符串，头文件</a:t>
            </a:r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algorithm</a:t>
            </a:r>
            <a:endParaRPr lang="en-US" altLang="zh-CN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1492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串的模式匹配是指在主串（正文串）S中查找子串（模式串）T是否出现的操作。设主串S的长度为n，模式串T的长度为m。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算法：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算法、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KMP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BF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：从头开始逐个比较两个串中的字符，若相等则继续比较下一个字符，否则主串起始位置较之前一个起始位置加1，子串从头开始继续比较，直到成功找到子串或最终查找失败。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BF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算法最坏时间复杂度为O(n×m)。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4.1 串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串的模式匹配算法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14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BF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实现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360" y="1492250"/>
            <a:ext cx="756158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BF(string s, string t)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i=0, j=0, n=s.length(), m=t.length();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while(i&lt;n &amp;&amp; j&lt;m)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(s[i]==t[j]) {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若相等，则继续比较下一个字符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i++, j++;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若不等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i=i-j+1;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</a:t>
            </a:r>
            <a:r>
              <a:rPr lang="zh-CN" sz="1600">
                <a:ea typeface="宋体" panose="02010600030101010101" pitchFamily="2" charset="-122"/>
              </a:rPr>
              <a:t>回退到本趟比较的开始位置的下一个位置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ea typeface="宋体" panose="02010600030101010101" pitchFamily="2" charset="-122"/>
              </a:rPr>
              <a:t>回退到开始位置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(j==m) return i-j+1;//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若比完子串中所有字符，则返回子串位置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return 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未找到，返回特殊值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 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TM0ZmI2OThiYTg1NjEzMmZmOTY2ZjZiNTk0ZmU0NWQifQ==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8997</Words>
  <Application>WPS 演示</Application>
  <PresentationFormat>自定义</PresentationFormat>
  <Paragraphs>493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36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黑体</vt:lpstr>
      <vt:lpstr>Times New Roman</vt:lpstr>
      <vt:lpstr>Wingdings</vt:lpstr>
      <vt:lpstr>Courier New</vt:lpstr>
      <vt:lpstr>Arial Unicode MS</vt:lpstr>
      <vt:lpstr>Calibri</vt:lpstr>
      <vt:lpstr>Network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Administrator</cp:lastModifiedBy>
  <cp:revision>740</cp:revision>
  <dcterms:created xsi:type="dcterms:W3CDTF">2007-09-26T00:31:00Z</dcterms:created>
  <dcterms:modified xsi:type="dcterms:W3CDTF">2022-06-04T13:14:36Z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41A8CCAD331D4746889773D7ED665D11</vt:lpwstr>
  </property>
</Properties>
</file>