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85"/>
  </p:handoutMasterIdLst>
  <p:sldIdLst>
    <p:sldId id="256" r:id="rId3"/>
    <p:sldId id="690" r:id="rId4"/>
    <p:sldId id="330" r:id="rId5"/>
    <p:sldId id="866" r:id="rId6"/>
    <p:sldId id="867" r:id="rId7"/>
    <p:sldId id="868" r:id="rId8"/>
    <p:sldId id="869" r:id="rId9"/>
    <p:sldId id="870" r:id="rId10"/>
    <p:sldId id="871" r:id="rId11"/>
    <p:sldId id="872" r:id="rId12"/>
    <p:sldId id="873" r:id="rId13"/>
    <p:sldId id="874" r:id="rId14"/>
    <p:sldId id="875" r:id="rId15"/>
    <p:sldId id="876" r:id="rId16"/>
    <p:sldId id="877" r:id="rId17"/>
    <p:sldId id="732" r:id="rId18"/>
    <p:sldId id="904" r:id="rId19"/>
    <p:sldId id="735" r:id="rId20"/>
    <p:sldId id="907" r:id="rId21"/>
    <p:sldId id="908" r:id="rId22"/>
    <p:sldId id="914" r:id="rId23"/>
    <p:sldId id="915" r:id="rId24"/>
    <p:sldId id="909" r:id="rId25"/>
    <p:sldId id="910" r:id="rId26"/>
    <p:sldId id="916" r:id="rId27"/>
    <p:sldId id="917" r:id="rId28"/>
    <p:sldId id="918" r:id="rId29"/>
    <p:sldId id="911" r:id="rId30"/>
    <p:sldId id="919" r:id="rId31"/>
    <p:sldId id="920" r:id="rId32"/>
    <p:sldId id="921" r:id="rId33"/>
    <p:sldId id="912" r:id="rId34"/>
    <p:sldId id="922" r:id="rId35"/>
    <p:sldId id="923" r:id="rId36"/>
    <p:sldId id="924" r:id="rId37"/>
    <p:sldId id="791" r:id="rId38"/>
    <p:sldId id="952" r:id="rId39"/>
    <p:sldId id="953" r:id="rId40"/>
    <p:sldId id="954" r:id="rId41"/>
    <p:sldId id="955" r:id="rId42"/>
    <p:sldId id="956" r:id="rId43"/>
    <p:sldId id="957" r:id="rId44"/>
    <p:sldId id="1018" r:id="rId45"/>
    <p:sldId id="959" r:id="rId46"/>
    <p:sldId id="958" r:id="rId47"/>
    <p:sldId id="960" r:id="rId48"/>
    <p:sldId id="961" r:id="rId49"/>
    <p:sldId id="962" r:id="rId50"/>
    <p:sldId id="963" r:id="rId51"/>
    <p:sldId id="905" r:id="rId52"/>
    <p:sldId id="906" r:id="rId53"/>
    <p:sldId id="733" r:id="rId54"/>
    <p:sldId id="965" r:id="rId55"/>
    <p:sldId id="967" r:id="rId56"/>
    <p:sldId id="991" r:id="rId57"/>
    <p:sldId id="992" r:id="rId58"/>
    <p:sldId id="993" r:id="rId59"/>
    <p:sldId id="964" r:id="rId60"/>
    <p:sldId id="994" r:id="rId61"/>
    <p:sldId id="995" r:id="rId62"/>
    <p:sldId id="996" r:id="rId63"/>
    <p:sldId id="997" r:id="rId64"/>
    <p:sldId id="709" r:id="rId65"/>
    <p:sldId id="845" r:id="rId66"/>
    <p:sldId id="844" r:id="rId67"/>
    <p:sldId id="846" r:id="rId68"/>
    <p:sldId id="849" r:id="rId69"/>
    <p:sldId id="850" r:id="rId70"/>
    <p:sldId id="851" r:id="rId71"/>
    <p:sldId id="1057" r:id="rId72"/>
    <p:sldId id="853" r:id="rId73"/>
    <p:sldId id="854" r:id="rId74"/>
    <p:sldId id="855" r:id="rId75"/>
    <p:sldId id="856" r:id="rId76"/>
    <p:sldId id="852" r:id="rId77"/>
    <p:sldId id="847" r:id="rId78"/>
    <p:sldId id="859" r:id="rId79"/>
    <p:sldId id="848" r:id="rId80"/>
    <p:sldId id="860" r:id="rId81"/>
    <p:sldId id="863" r:id="rId82"/>
    <p:sldId id="861" r:id="rId83"/>
    <p:sldId id="864" r:id="rId84"/>
  </p:sldIdLst>
  <p:sldSz cx="9144000" cy="5143500"/>
  <p:notesSz cx="6858000" cy="9144000"/>
  <p:custDataLst>
    <p:tags r:id="rId8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397"/>
    <p:restoredTop sz="94623"/>
  </p:normalViewPr>
  <p:slideViewPr>
    <p:cSldViewPr showGuides="1">
      <p:cViewPr varScale="1">
        <p:scale>
          <a:sx n="103" d="100"/>
          <a:sy n="103" d="100"/>
        </p:scale>
        <p:origin x="-90" y="-504"/>
      </p:cViewPr>
      <p:guideLst>
        <p:guide orient="horz" pos="1710"/>
        <p:guide pos="2835"/>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9" Type="http://schemas.openxmlformats.org/officeDocument/2006/relationships/tags" Target="tags/tag1.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handoutMaster" Target="handoutMasters/handoutMaster1.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p>
            <a:pPr lvl="0"/>
            <a:r>
              <a:rPr lang="zh-CN" altLang="en-US" dirty="0"/>
              <a:t>单击此处编辑母版文本样式</a:t>
            </a:r>
            <a:endParaRPr lang="zh-CN" altLang="en-US" dirty="0"/>
          </a:p>
          <a:p>
            <a:pPr lvl="1" indent="-347345"/>
            <a:r>
              <a:rPr lang="zh-CN" altLang="en-US" dirty="0"/>
              <a:t>第二级</a:t>
            </a:r>
            <a:endParaRPr lang="zh-CN" altLang="en-US" dirty="0"/>
          </a:p>
          <a:p>
            <a:pPr lvl="2" indent="-293370"/>
            <a:r>
              <a:rPr lang="zh-CN" altLang="en-US" dirty="0"/>
              <a:t>第三级</a:t>
            </a:r>
            <a:endParaRPr lang="zh-CN" altLang="en-US" dirty="0"/>
          </a:p>
          <a:p>
            <a:pPr lvl="3" indent="-292100"/>
            <a:r>
              <a:rPr lang="zh-CN" altLang="en-US" dirty="0"/>
              <a:t>第四级</a:t>
            </a:r>
            <a:endParaRPr lang="zh-CN" altLang="en-US" dirty="0"/>
          </a:p>
          <a:p>
            <a:pPr lvl="4" indent="-316230"/>
            <a:r>
              <a:rPr lang="zh-CN" altLang="en-US" dirty="0"/>
              <a:t>第五级</a:t>
            </a:r>
            <a:endParaRPr lang="zh-CN" altLang="en-US" dirty="0"/>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p>
            <a:pPr marL="0" marR="0" lvl="0" indent="0" algn="ctr" defTabSz="914400" rtl="0" eaLnBrk="0" fontAlgn="base" latinLnBrk="0" hangingPunct="0">
              <a:lnSpc>
                <a:spcPct val="100000"/>
              </a:lnSpc>
              <a:spcBef>
                <a:spcPct val="0"/>
              </a:spcBef>
              <a:spcAft>
                <a:spcPct val="0"/>
              </a:spcAft>
              <a:buClrTx/>
              <a:buSzTx/>
              <a:buFontTx/>
              <a:buNone/>
              <a:defRPr/>
            </a:pPr>
            <a:r>
              <a:rPr lang="zh-CN" sz="1200" noProof="0" dirty="0">
                <a:ln>
                  <a:noFill/>
                </a:ln>
                <a:effectLst/>
                <a:uLnTx/>
                <a:uFillTx/>
                <a:latin typeface="微软雅黑" panose="020B0503020204020204" pitchFamily="34" charset="-122"/>
                <a:ea typeface="微软雅黑" panose="020B0503020204020204" pitchFamily="34" charset="-122"/>
                <a:sym typeface="+mn-ea"/>
              </a:rPr>
              <a:t>数据结构与算法</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slide" Target="slide63.xml"/><Relationship Id="rId6" Type="http://schemas.openxmlformats.org/officeDocument/2006/relationships/slide" Target="slide52.xml"/><Relationship Id="rId5" Type="http://schemas.openxmlformats.org/officeDocument/2006/relationships/slide" Target="slide50.xml"/><Relationship Id="rId4" Type="http://schemas.openxmlformats.org/officeDocument/2006/relationships/slide" Target="slide36.xml"/><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1.xml"/><Relationship Id="rId4" Type="http://schemas.openxmlformats.org/officeDocument/2006/relationships/image" Target="../media/image3.wmf"/><Relationship Id="rId3" Type="http://schemas.openxmlformats.org/officeDocument/2006/relationships/oleObject" Target="../embeddings/oleObject3.bin"/><Relationship Id="rId2" Type="http://schemas.openxmlformats.org/officeDocument/2006/relationships/image" Target="../media/image2.wmf"/><Relationship Id="rId1"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1.xml"/><Relationship Id="rId2" Type="http://schemas.openxmlformats.org/officeDocument/2006/relationships/image" Target="../media/image4.wmf"/><Relationship Id="rId1" Type="http://schemas.openxmlformats.org/officeDocument/2006/relationships/oleObject" Target="../embeddings/oleObject4.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1.xml"/><Relationship Id="rId2" Type="http://schemas.openxmlformats.org/officeDocument/2006/relationships/image" Target="../media/image5.wmf"/><Relationship Id="rId1"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1.xml"/><Relationship Id="rId2" Type="http://schemas.openxmlformats.org/officeDocument/2006/relationships/image" Target="../media/image6.wmf"/><Relationship Id="rId1" Type="http://schemas.openxmlformats.org/officeDocument/2006/relationships/oleObject" Target="../embeddings/oleObject6.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1.xml"/><Relationship Id="rId2" Type="http://schemas.openxmlformats.org/officeDocument/2006/relationships/image" Target="../media/image7.wmf"/><Relationship Id="rId1" Type="http://schemas.openxmlformats.org/officeDocument/2006/relationships/oleObject" Target="../embeddings/oleObject7.bin"/></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1.xml"/><Relationship Id="rId2" Type="http://schemas.openxmlformats.org/officeDocument/2006/relationships/image" Target="../media/image8.wmf"/><Relationship Id="rId1" Type="http://schemas.openxmlformats.org/officeDocument/2006/relationships/oleObject" Target="../embeddings/oleObject8.bin"/></Relationships>
</file>

<file path=ppt/slides/_rels/slide38.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1.xml"/><Relationship Id="rId4" Type="http://schemas.openxmlformats.org/officeDocument/2006/relationships/image" Target="../media/image10.wmf"/><Relationship Id="rId3" Type="http://schemas.openxmlformats.org/officeDocument/2006/relationships/oleObject" Target="../embeddings/oleObject10.bin"/><Relationship Id="rId2" Type="http://schemas.openxmlformats.org/officeDocument/2006/relationships/image" Target="../media/image9.wmf"/><Relationship Id="rId1" Type="http://schemas.openxmlformats.org/officeDocument/2006/relationships/oleObject" Target="../embeddings/oleObject9.bin"/></Relationships>
</file>

<file path=ppt/slides/_rels/slide39.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1.xml"/><Relationship Id="rId2" Type="http://schemas.openxmlformats.org/officeDocument/2006/relationships/image" Target="../media/image11.wmf"/><Relationship Id="rId1" Type="http://schemas.openxmlformats.org/officeDocument/2006/relationships/oleObject" Target="../embeddings/oleObject11.bin"/></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1.wmf"/><Relationship Id="rId1"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1.xml"/><Relationship Id="rId4" Type="http://schemas.openxmlformats.org/officeDocument/2006/relationships/image" Target="../media/image13.wmf"/><Relationship Id="rId3" Type="http://schemas.openxmlformats.org/officeDocument/2006/relationships/oleObject" Target="../embeddings/oleObject13.bin"/><Relationship Id="rId2" Type="http://schemas.openxmlformats.org/officeDocument/2006/relationships/image" Target="../media/image12.wmf"/><Relationship Id="rId1" Type="http://schemas.openxmlformats.org/officeDocument/2006/relationships/oleObject" Target="../embeddings/oleObject12.bin"/></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4" Type="http://schemas.openxmlformats.org/officeDocument/2006/relationships/vmlDrawing" Target="../drawings/vmlDrawing11.vml"/><Relationship Id="rId3" Type="http://schemas.openxmlformats.org/officeDocument/2006/relationships/slideLayout" Target="../slideLayouts/slideLayout1.xml"/><Relationship Id="rId2" Type="http://schemas.openxmlformats.org/officeDocument/2006/relationships/image" Target="../media/image14.wmf"/><Relationship Id="rId1" Type="http://schemas.openxmlformats.org/officeDocument/2006/relationships/oleObject" Target="../embeddings/oleObject14.bin"/></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4" Type="http://schemas.openxmlformats.org/officeDocument/2006/relationships/vmlDrawing" Target="../drawings/vmlDrawing12.vml"/><Relationship Id="rId3" Type="http://schemas.openxmlformats.org/officeDocument/2006/relationships/slideLayout" Target="../slideLayouts/slideLayout1.xml"/><Relationship Id="rId2" Type="http://schemas.openxmlformats.org/officeDocument/2006/relationships/image" Target="../media/image15.wmf"/><Relationship Id="rId1" Type="http://schemas.openxmlformats.org/officeDocument/2006/relationships/oleObject" Target="../embeddings/oleObject15.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4" Type="http://schemas.openxmlformats.org/officeDocument/2006/relationships/vmlDrawing" Target="../drawings/vmlDrawing13.vml"/><Relationship Id="rId3" Type="http://schemas.openxmlformats.org/officeDocument/2006/relationships/slideLayout" Target="../slideLayouts/slideLayout1.xml"/><Relationship Id="rId2" Type="http://schemas.openxmlformats.org/officeDocument/2006/relationships/image" Target="../media/image16.wmf"/><Relationship Id="rId1" Type="http://schemas.openxmlformats.org/officeDocument/2006/relationships/oleObject" Target="../embeddings/oleObject16.bin"/></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txBox="1">
            <a:spLocks noRot="1"/>
          </p:cNvSpPr>
          <p:nvPr/>
        </p:nvSpPr>
        <p:spPr>
          <a:xfrm>
            <a:off x="428625" y="0"/>
            <a:ext cx="6254750" cy="857250"/>
          </a:xfrm>
          <a:prstGeom prst="rect">
            <a:avLst/>
          </a:prstGeom>
          <a:noFill/>
          <a:ln w="9525">
            <a:noFill/>
          </a:ln>
        </p:spPr>
        <p:txBody>
          <a:bodyPr anchor="b" anchorCtr="0"/>
          <a:p>
            <a:pPr>
              <a:buSzTx/>
            </a:pPr>
            <a:r>
              <a:rPr lang="en-US" altLang="zh-CN" sz="4000" dirty="0">
                <a:latin typeface="黑体" panose="02010609060101010101" pitchFamily="2" charset="-122"/>
                <a:ea typeface="黑体" panose="02010609060101010101" pitchFamily="2" charset="-122"/>
              </a:rPr>
              <a:t>3</a:t>
            </a:r>
            <a:r>
              <a:rPr lang="zh-CN" altLang="en-US" sz="4000">
                <a:latin typeface="黑体" panose="02010609060101010101" pitchFamily="2" charset="-122"/>
                <a:ea typeface="黑体" panose="02010609060101010101" pitchFamily="2" charset="-122"/>
              </a:rPr>
              <a:t> 栈与队列</a:t>
            </a:r>
            <a:endParaRPr lang="zh-CN" altLang="en-US" sz="400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3116580"/>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1" action="ppaction://hlinksldjump"/>
              </a:rPr>
              <a:t>3.1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栈基础</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2" action="ppaction://hlinksldjump"/>
              </a:rPr>
              <a:t>3.2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STL之stack</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3.3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栈应用举例</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3.4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队列基础</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3.5</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STL之queue</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3.6</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队列应用举例</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7" action="ppaction://hlinksldjump"/>
              </a:rPr>
              <a:t>3.7</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在线题目求解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3.1 栈基础</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链栈基础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144526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链栈实际上是插入、删除都限定在栈顶的链表。</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若用带头结点的单链表（设指针域为next）来表示链栈，则栈顶指针指向第一个数据结点（对应栈顶元素）。</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链栈示意图</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755650" y="2644140"/>
          <a:ext cx="6075306" cy="1080000"/>
        </p:xfrm>
        <a:graphic>
          <a:graphicData uri="http://schemas.openxmlformats.org/presentationml/2006/ole">
            <mc:AlternateContent xmlns:mc="http://schemas.openxmlformats.org/markup-compatibility/2006">
              <mc:Choice xmlns:v="urn:schemas-microsoft-com:vml" Requires="v">
                <p:oleObj spid="_x0000_s7" name="" r:id="rId1" imgW="7877175" imgH="1400175" progId="Paint.Picture">
                  <p:embed/>
                </p:oleObj>
              </mc:Choice>
              <mc:Fallback>
                <p:oleObj name="" r:id="rId1" imgW="7877175" imgH="1400175" progId="Paint.Picture">
                  <p:embed/>
                  <p:pic>
                    <p:nvPicPr>
                      <p:cNvPr id="0" name="图片 6"/>
                      <p:cNvPicPr/>
                      <p:nvPr/>
                    </p:nvPicPr>
                    <p:blipFill>
                      <a:blip r:embed="rId2"/>
                      <a:stretch>
                        <a:fillRect/>
                      </a:stretch>
                    </p:blipFill>
                    <p:spPr>
                      <a:xfrm>
                        <a:off x="755650" y="2644140"/>
                        <a:ext cx="6075306" cy="1080000"/>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755650" y="3867785"/>
          <a:ext cx="1736652" cy="540000"/>
        </p:xfrm>
        <a:graphic>
          <a:graphicData uri="http://schemas.openxmlformats.org/presentationml/2006/ole">
            <mc:AlternateContent xmlns:mc="http://schemas.openxmlformats.org/markup-compatibility/2006">
              <mc:Choice xmlns:v="urn:schemas-microsoft-com:vml" Requires="v">
                <p:oleObj spid="_x0000_s9" name="" r:id="rId3" imgW="2266950" imgH="704850" progId="Paint.Picture">
                  <p:embed/>
                </p:oleObj>
              </mc:Choice>
              <mc:Fallback>
                <p:oleObj name="" r:id="rId3" imgW="2266950" imgH="704850" progId="Paint.Picture">
                  <p:embed/>
                  <p:pic>
                    <p:nvPicPr>
                      <p:cNvPr id="0" name="图片 8"/>
                      <p:cNvPicPr/>
                      <p:nvPr/>
                    </p:nvPicPr>
                    <p:blipFill>
                      <a:blip r:embed="rId4"/>
                      <a:stretch>
                        <a:fillRect/>
                      </a:stretch>
                    </p:blipFill>
                    <p:spPr>
                      <a:xfrm>
                        <a:off x="755650" y="3867785"/>
                        <a:ext cx="1736652" cy="5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3.1 栈基础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链</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栈的实现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650240" y="1263015"/>
            <a:ext cx="7290435"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typedef int ElemType;struct LNode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结点类型</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data;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数据域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LNode *next;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指针域</a:t>
            </a:r>
            <a:r>
              <a:rPr lang="en-US" sz="1600">
                <a:latin typeface="Courier New" panose="02070309020205020404" charset="0"/>
                <a:ea typeface="宋体" panose="02010600030101010101" pitchFamily="2" charset="-122"/>
              </a:rPr>
              <a:t>};struct LinkStack{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链栈结构体类型</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LNode *head;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头指针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Init();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初始化链栈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Clear();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清空链栈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Push(ElemType 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入栈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Pop();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GetTop();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取栈顶元素</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bool Empty();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判断空表</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3.1 栈基础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链</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栈的实现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83260" y="1275715"/>
            <a:ext cx="7800340" cy="279971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LinkStack::Init()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初始化栈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head=new LNode;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创建头结点</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head-&gt;next=NULL;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头结点指针域置为空指针</a:t>
            </a:r>
            <a:r>
              <a:rPr lang="en-US" sz="1600">
                <a:latin typeface="Courier New" panose="02070309020205020404" charset="0"/>
                <a:ea typeface="宋体" panose="02010600030101010101" pitchFamily="2" charset="-122"/>
              </a:rPr>
              <a:t> }void LinkStack::Clear()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清空栈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(head-&gt;next)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若还存在数据结点，则删除</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LNode* p=head-&gt;next;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a:t>
            </a:r>
            <a:r>
              <a:rPr lang="zh-CN" sz="1600">
                <a:ea typeface="宋体" panose="02010600030101010101" pitchFamily="2" charset="-122"/>
              </a:rPr>
              <a:t>指向栈顶元素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head-&gt;next=p-&gt;next;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删除栈顶元素</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delete 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释放栈顶元素结点空间</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3.1 栈基础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链</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栈的实现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66750" y="1347470"/>
            <a:ext cx="7380605"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LinkStack::Push(ElemType 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入栈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LNode* q=new LNode;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创建新结点</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q-&gt;data=e;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q-&gt;next=head-&gt;next;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新结点链接到第一个数据结点之前</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head-&gt;next=q;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新结点链接到头结点之后</a:t>
            </a:r>
            <a:r>
              <a:rPr lang="en-US" sz="1600">
                <a:latin typeface="Courier New" panose="02070309020205020404" charset="0"/>
                <a:ea typeface="宋体" panose="02010600030101010101" pitchFamily="2" charset="-122"/>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void LinkStack::Pop()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出栈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(head-&gt;next==NULL)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若是空栈，则返回</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LNode* q=head-&gt;next;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a:t>
            </a:r>
            <a:r>
              <a:rPr lang="zh-CN" sz="1600">
                <a:ea typeface="宋体" panose="02010600030101010101" pitchFamily="2" charset="-122"/>
              </a:rPr>
              <a:t>指向栈顶元素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head-&gt;next=q-&gt;next;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删除栈顶元素</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delete q;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释放栈顶元素空间</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3.1 栈基础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链</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栈的实现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755015" y="1256030"/>
            <a:ext cx="7801610"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ElemType LinkStack::GetTop()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取栈顶元素</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head-&gt;next-&gt;data;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返回栈顶元素</a:t>
            </a:r>
            <a:r>
              <a:rPr lang="en-US" sz="1600">
                <a:latin typeface="Courier New" panose="02070309020205020404" charset="0"/>
                <a:ea typeface="宋体" panose="02010600030101010101" pitchFamily="2" charset="-122"/>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bool LinkStack::Empty()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判断栈空</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head-&gt;next==NULL;//</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若为空链表则返回</a:t>
            </a:r>
            <a:r>
              <a:rPr lang="en-US" sz="1600">
                <a:latin typeface="Courier New" panose="02070309020205020404" charset="0"/>
                <a:ea typeface="宋体" panose="02010600030101010101" pitchFamily="2" charset="-122"/>
              </a:rPr>
              <a:t>true</a:t>
            </a:r>
            <a:r>
              <a:rPr lang="zh-CN" sz="1600">
                <a:ea typeface="宋体" panose="02010600030101010101" pitchFamily="2" charset="-122"/>
              </a:rPr>
              <a:t>，否则返回</a:t>
            </a:r>
            <a:r>
              <a:rPr lang="en-US" sz="1600">
                <a:latin typeface="Courier New" panose="02070309020205020404" charset="0"/>
                <a:ea typeface="宋体" panose="02010600030101010101" pitchFamily="2" charset="-122"/>
              </a:rPr>
              <a:t>false }</a:t>
            </a:r>
            <a:endParaRPr lang="en-US" sz="1600">
              <a:latin typeface="Courier New" panose="02070309020205020404" charset="0"/>
              <a:ea typeface="宋体" panose="02010600030101010101" pitchFamily="2" charset="-122"/>
            </a:endParaRPr>
          </a:p>
          <a:p>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#include&lt;iostream&gt;</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using namespace std;int main(){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LinkStack st;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定义栈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st.Init();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初始化栈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cin&gt;&gt;n;</a:t>
            </a:r>
            <a:r>
              <a:rPr lang="en-US" sz="1600">
                <a:latin typeface="Courier New" panose="02070309020205020404" charset="0"/>
                <a:ea typeface="宋体" panose="02010600030101010101" pitchFamily="2" charset="-122"/>
                <a:cs typeface="Courier New" panose="02070309020205020404" charset="0"/>
              </a:rPr>
              <a:t>   </a:t>
            </a:r>
            <a:endParaRPr lang="zh-CN" altLang="en-US" sz="16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3.1 栈基础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链</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栈的实现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683895" y="1327785"/>
            <a:ext cx="726249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i=0;i&lt;n;i++){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st.Push(t);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入栈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遍历栈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while(st.Empty()==false){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当栈非空则取栈顶元素输出并出栈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t=st.GetTop();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取栈顶元素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输出栈顶元素</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st.Pop();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出栈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st.Clear();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清空栈</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3.2 STL之stack</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187642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基础知识</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STL之stack实现栈的功能。</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使用stack需包含头文件stack。</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通过实例化方法定义栈，例如：</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stack &lt;int&gt; S;                                 // 定义栈S，每个元素为int类型</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其常用操作包括如表3-1所示：</a:t>
            </a:r>
            <a:endPar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4" name="对象 3"/>
          <p:cNvGraphicFramePr/>
          <p:nvPr/>
        </p:nvGraphicFramePr>
        <p:xfrm>
          <a:off x="1259840" y="2643505"/>
          <a:ext cx="5719445" cy="2402205"/>
        </p:xfrm>
        <a:graphic>
          <a:graphicData uri="http://schemas.openxmlformats.org/presentationml/2006/ole">
            <mc:AlternateContent xmlns:mc="http://schemas.openxmlformats.org/markup-compatibility/2006">
              <mc:Choice xmlns:v="urn:schemas-microsoft-com:vml" Requires="v">
                <p:oleObj spid="_x0000_s7" name="" r:id="rId1" imgW="5715000" imgH="2400300" progId="Paint.Picture">
                  <p:embed/>
                </p:oleObj>
              </mc:Choice>
              <mc:Fallback>
                <p:oleObj name="" r:id="rId1" imgW="5715000" imgH="2400300" progId="Paint.Picture">
                  <p:embed/>
                  <p:pic>
                    <p:nvPicPr>
                      <p:cNvPr id="0" name="图片 6"/>
                      <p:cNvPicPr/>
                      <p:nvPr/>
                    </p:nvPicPr>
                    <p:blipFill>
                      <a:blip r:embed="rId2"/>
                      <a:stretch>
                        <a:fillRect/>
                      </a:stretch>
                    </p:blipFill>
                    <p:spPr>
                      <a:xfrm>
                        <a:off x="1259840" y="2643505"/>
                        <a:ext cx="5719445" cy="240220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 calcmode="lin" valueType="num">
                                      <p:cBhvr additive="base">
                                        <p:cTn id="1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 calcmode="lin" valueType="num">
                                      <p:cBhvr additive="base">
                                        <p:cTn id="23"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3.2 STL之stack</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77120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STL之</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stack</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的基本用法</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83895" y="1131570"/>
            <a:ext cx="7247890" cy="403098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 &lt;iostream&gt;#include &lt;stack&gt; using namespace std;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stack &lt;int&gt; 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定义栈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k=0;k&lt;5;k++)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s.push(k+1);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入栈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cout&lt;&lt;s.size()&lt;&lt;endl;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栈大小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while(s.empty()==false) {</a:t>
            </a:r>
            <a:r>
              <a:rPr lang="en-US" sz="1600">
                <a:latin typeface="Courier New" panose="02070309020205020404" charset="0"/>
                <a:ea typeface="宋体" panose="02010600030101010101" pitchFamily="2" charset="-122"/>
                <a:cs typeface="Courier New" panose="02070309020205020404" charset="0"/>
              </a:rPr>
              <a:t> // </a:t>
            </a:r>
            <a:r>
              <a:rPr lang="zh-CN" sz="1600">
                <a:latin typeface="Courier New" panose="02070309020205020404" charset="0"/>
                <a:sym typeface="+mn-ea"/>
              </a:rPr>
              <a:t>遍历栈，栈非空时重复执行</a:t>
            </a:r>
            <a:r>
              <a:rPr lang="zh-CN"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t=s.top();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取栈顶元素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s.pop();              // 出栈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181483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例3.3.1 进制转换</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要求将十进制正整数N转换为k（1&lt;k&lt;10）进制数。</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十进制整数转换为其他进制数，采用</a:t>
            </a:r>
            <a:r>
              <a:rPr lang="en-US"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除以基数逆序取余数至商为0为止</a:t>
            </a:r>
            <a:r>
              <a:rPr lang="en-US"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的方法。</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例如：十进制整数123转换为八进制</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2" name="对象 1"/>
          <p:cNvGraphicFramePr>
            <a:graphicFrameLocks noChangeAspect="1"/>
          </p:cNvGraphicFramePr>
          <p:nvPr/>
        </p:nvGraphicFramePr>
        <p:xfrm>
          <a:off x="827405" y="2658110"/>
          <a:ext cx="2541641" cy="2160000"/>
        </p:xfrm>
        <a:graphic>
          <a:graphicData uri="http://schemas.openxmlformats.org/presentationml/2006/ole">
            <mc:AlternateContent xmlns:mc="http://schemas.openxmlformats.org/markup-compatibility/2006">
              <mc:Choice xmlns:v="urn:schemas-microsoft-com:vml" Requires="v">
                <p:oleObj spid="_x0000_s3" name="" r:id="rId1" imgW="1838325" imgH="1562100" progId="Paint.Picture">
                  <p:embed/>
                </p:oleObj>
              </mc:Choice>
              <mc:Fallback>
                <p:oleObj name="" r:id="rId1" imgW="1838325" imgH="1562100" progId="Paint.Picture">
                  <p:embed/>
                  <p:pic>
                    <p:nvPicPr>
                      <p:cNvPr id="0" name="图片 2"/>
                      <p:cNvPicPr/>
                      <p:nvPr/>
                    </p:nvPicPr>
                    <p:blipFill>
                      <a:blip r:embed="rId2"/>
                      <a:stretch>
                        <a:fillRect/>
                      </a:stretch>
                    </p:blipFill>
                    <p:spPr>
                      <a:xfrm>
                        <a:off x="827405" y="2658110"/>
                        <a:ext cx="2541641" cy="2160000"/>
                      </a:xfrm>
                      <a:prstGeom prst="rect">
                        <a:avLst/>
                      </a:prstGeom>
                    </p:spPr>
                  </p:pic>
                </p:oleObj>
              </mc:Fallback>
            </mc:AlternateContent>
          </a:graphicData>
        </a:graphic>
      </p:graphicFrame>
      <p:sp>
        <p:nvSpPr>
          <p:cNvPr id="100" name="文本框 99"/>
          <p:cNvSpPr txBox="1"/>
          <p:nvPr/>
        </p:nvSpPr>
        <p:spPr>
          <a:xfrm>
            <a:off x="3492500" y="3940175"/>
            <a:ext cx="5080000" cy="706755"/>
          </a:xfrm>
          <a:prstGeom prst="rect">
            <a:avLst/>
          </a:prstGeom>
          <a:noFill/>
          <a:ln w="9525">
            <a:noFill/>
          </a:ln>
        </p:spPr>
        <p:txBody>
          <a:bodyPr>
            <a:spAutoFit/>
          </a:bodyPr>
          <a:p>
            <a:r>
              <a:rPr lang="zh-CN" sz="2000">
                <a:latin typeface="Times New Roman" panose="02020603050405020304" pitchFamily="18" charset="0"/>
                <a:ea typeface="宋体" panose="02010600030101010101" pitchFamily="2" charset="-122"/>
              </a:rPr>
              <a:t>后面求得的余数需先输出，符合</a:t>
            </a:r>
            <a:r>
              <a:rPr lang="zh-CN" sz="2000">
                <a:latin typeface="Times New Roman" panose="02020603050405020304" pitchFamily="18" charset="0"/>
                <a:ea typeface="宋体" panose="02010600030101010101" pitchFamily="2" charset="-122"/>
                <a:cs typeface="Times New Roman" panose="02020603050405020304" pitchFamily="18" charset="0"/>
              </a:rPr>
              <a:t>“后进先出”的特点，可借助栈来求解。</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additive="base">
                                        <p:cTn id="31" dur="500" fill="hold"/>
                                        <p:tgtEl>
                                          <p:spTgt spid="100"/>
                                        </p:tgtEl>
                                        <p:attrNameLst>
                                          <p:attrName>ppt_x</p:attrName>
                                        </p:attrNameLst>
                                      </p:cBhvr>
                                      <p:tavLst>
                                        <p:tav tm="0">
                                          <p:val>
                                            <p:strVal val="#ppt_x"/>
                                          </p:val>
                                        </p:tav>
                                        <p:tav tm="100000">
                                          <p:val>
                                            <p:strVal val="#ppt_x"/>
                                          </p:val>
                                        </p:tav>
                                      </p:tavLst>
                                    </p:anim>
                                    <p:anim calcmode="lin" valueType="num">
                                      <p:cBhvr additive="base">
                                        <p:cTn id="3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例3.3.1 进制转换</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83895" y="1203325"/>
            <a:ext cx="745680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把十进制正整数</a:t>
            </a:r>
            <a:r>
              <a:rPr lang="en-US" sz="1600">
                <a:latin typeface="Courier New" panose="02070309020205020404" charset="0"/>
                <a:ea typeface="宋体" panose="02010600030101010101" pitchFamily="2" charset="-122"/>
              </a:rPr>
              <a:t>N</a:t>
            </a:r>
            <a:r>
              <a:rPr lang="zh-CN" sz="1600">
                <a:latin typeface="Courier New" panose="02070309020205020404" charset="0"/>
                <a:ea typeface="宋体" panose="02010600030101010101" pitchFamily="2" charset="-122"/>
              </a:rPr>
              <a:t>转换为</a:t>
            </a:r>
            <a:r>
              <a:rPr lang="en-US" sz="1600">
                <a:latin typeface="Courier New" panose="02070309020205020404" charset="0"/>
                <a:ea typeface="宋体" panose="02010600030101010101" pitchFamily="2" charset="-122"/>
              </a:rPr>
              <a:t>k</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k&lt;10</a:t>
            </a:r>
            <a:r>
              <a:rPr lang="zh-CN" sz="1600">
                <a:latin typeface="Courier New" panose="02070309020205020404" charset="0"/>
                <a:ea typeface="宋体" panose="02010600030101010101" pitchFamily="2" charset="-122"/>
              </a:rPr>
              <a:t>）进制</a:t>
            </a:r>
            <a:r>
              <a:rPr lang="en-US" sz="1600">
                <a:latin typeface="Courier New" panose="02070309020205020404" charset="0"/>
                <a:ea typeface="宋体" panose="02010600030101010101" pitchFamily="2" charset="-122"/>
              </a:rPr>
              <a:t>void Conversion(int N, int 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SqStack 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定义自定义栈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S.Init();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使用自定义栈需先初始化</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while(N&gt;0)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S.Push(N%k);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N=N/k;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while(S.Empty()==false)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a:t>
            </a:r>
            <a:r>
              <a:rPr lang="en-US" sz="1600">
                <a:solidFill>
                  <a:srgbClr val="FF0000"/>
                </a:solidFill>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rPr>
              <a:t>e=S.GetTop();        S.Pop();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cout&lt;&lt;endl;</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67995" y="844550"/>
            <a:ext cx="7494270" cy="1938020"/>
          </a:xfrm>
          <a:prstGeom prst="rect">
            <a:avLst/>
          </a:prstGeom>
          <a:noFill/>
          <a:ln w="9525">
            <a:noFill/>
          </a:ln>
        </p:spPr>
        <p:txBody>
          <a:bodyPr wrap="square">
            <a:spAutoFit/>
          </a:bodyPr>
          <a:p>
            <a:r>
              <a:rPr lang="zh-CN" sz="2400" b="1">
                <a:latin typeface="Arial" panose="020B0604020202020204" pitchFamily="34" charset="0"/>
                <a:ea typeface="黑体" panose="02010609060101010101" pitchFamily="2" charset="-122"/>
              </a:rPr>
              <a:t>学习目标</a:t>
            </a:r>
            <a:endParaRPr lang="en-US"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1. 记忆和理解栈和队列的基础知识。</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2. 掌握顺序栈、链式栈、循环队列、链式队列的实现。</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3. 学会运用栈和队列求解具体问题。</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4. 学会运用STL之stack、queue求解具体问题。</a:t>
            </a:r>
            <a:endParaRPr sz="2400">
              <a:latin typeface="Times New Roman" panose="02020603050405020304" pitchFamily="18" charset="0"/>
              <a:ea typeface="宋体" panose="02010600030101010101" pitchFamily="2" charset="-122"/>
            </a:endParaRPr>
          </a:p>
        </p:txBody>
      </p:sp>
      <p:sp>
        <p:nvSpPr>
          <p:cNvPr id="8193" name="Rectangle 2"/>
          <p:cNvSpPr txBox="1">
            <a:spLocks noRot="1"/>
          </p:cNvSpPr>
          <p:nvPr/>
        </p:nvSpPr>
        <p:spPr>
          <a:xfrm>
            <a:off x="428625" y="0"/>
            <a:ext cx="6254750" cy="857250"/>
          </a:xfrm>
          <a:prstGeom prst="rect">
            <a:avLst/>
          </a:prstGeom>
          <a:noFill/>
          <a:ln w="9525">
            <a:noFill/>
          </a:ln>
        </p:spPr>
        <p:txBody>
          <a:bodyPr anchor="b" anchorCtr="0"/>
          <a:p>
            <a:pPr>
              <a:buSzTx/>
            </a:pPr>
            <a:r>
              <a:rPr lang="en-US" altLang="zh-CN" sz="4000" dirty="0">
                <a:latin typeface="黑体" panose="02010609060101010101" pitchFamily="2" charset="-122"/>
                <a:ea typeface="黑体" panose="02010609060101010101" pitchFamily="2" charset="-122"/>
              </a:rPr>
              <a:t>3</a:t>
            </a:r>
            <a:r>
              <a:rPr lang="zh-CN" altLang="en-US" sz="4000">
                <a:latin typeface="黑体" panose="02010609060101010101" pitchFamily="2" charset="-122"/>
                <a:ea typeface="黑体" panose="02010609060101010101" pitchFamily="2" charset="-122"/>
              </a:rPr>
              <a:t> 栈与队列</a:t>
            </a:r>
            <a:endParaRPr lang="zh-CN" altLang="en-US" sz="400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78460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例3.3.2 括号匹配</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      </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对于由小括弧“(”、“)”和中括弧“[”、“]”构成的字符串序列，判断括号是否匹配。这里不区分小括号和中括号的优先级。例如，( [ ] ( ) )、[ ( [ ] [ ] ) ]属于匹配情况，而[ ( ] )、( [ ( ) )、( ( ) ] )属于不匹配情况。</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检验括号是否匹配的方法可用</a:t>
            </a:r>
            <a:r>
              <a:rPr altLang="zh-CN" sz="2000" strike="noStrike" noProof="0" dirty="0">
                <a:ln>
                  <a:noFill/>
                </a:ln>
                <a:effectLst/>
                <a:uLnTx/>
                <a:uFillTx/>
                <a:latin typeface="宋体" panose="02010600030101010101" pitchFamily="2" charset="-122"/>
                <a:cs typeface="宋体" panose="02010600030101010101" pitchFamily="2" charset="-122"/>
                <a:sym typeface="+mn-ea"/>
              </a:rPr>
              <a:t>“期待的急迫程度”</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这个概念来描述。</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例如，若出现“</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”，则期待接着出现“</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”；若出现“</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”，则期待接着出现“</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 calcmode="lin" valueType="num">
                                      <p:cBhvr additive="base">
                                        <p:cTn id="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anim calcmode="lin" valueType="num">
                                      <p:cBhvr additive="base">
                                        <p:cTn id="1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40309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例3.3.2 括号匹配</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sym typeface="+mn-ea"/>
              </a:rPr>
              <a:t>在括号匹配过程中，可能出现的不匹配情况如下：</a:t>
            </a:r>
            <a:endParaRPr altLang="zh-CN" sz="2000" strike="noStrike" noProof="0" dirty="0">
              <a:ln>
                <a:noFill/>
              </a:ln>
              <a:effectLst/>
              <a:uLnTx/>
              <a:uFillTx/>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（1）到来的右括弧并非是所“期待”的；</a:t>
            </a:r>
            <a:endParaRPr altLang="zh-CN" sz="2000" strike="noStrike" noProof="0" dirty="0">
              <a:ln>
                <a:noFill/>
              </a:ln>
              <a:effectLst/>
              <a:uLnTx/>
              <a:uFillTx/>
              <a:latin typeface="宋体" panose="02010600030101010101" pitchFamily="2" charset="-122"/>
              <a:cs typeface="宋体" panose="02010600030101010101" pitchFamily="2" charset="-122"/>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 </a:t>
            </a:r>
            <a:r>
              <a:rPr lang="en-US" sz="2000" strike="noStrike" noProof="0" dirty="0">
                <a:ln>
                  <a:noFill/>
                </a:ln>
                <a:effectLst/>
                <a:uLnTx/>
                <a:uFillTx/>
                <a:latin typeface="宋体" panose="02010600030101010101" pitchFamily="2" charset="-122"/>
                <a:cs typeface="宋体" panose="02010600030101010101" pitchFamily="2" charset="-122"/>
                <a:sym typeface="+mn-ea"/>
              </a:rPr>
              <a:t>    </a:t>
            </a:r>
            <a:r>
              <a:rPr altLang="zh-CN" sz="2000" strike="noStrike" noProof="0" dirty="0">
                <a:ln>
                  <a:noFill/>
                </a:ln>
                <a:effectLst/>
                <a:uLnTx/>
                <a:uFillTx/>
                <a:latin typeface="宋体" panose="02010600030101010101" pitchFamily="2" charset="-122"/>
                <a:cs typeface="宋体" panose="02010600030101010101" pitchFamily="2" charset="-122"/>
                <a:sym typeface="+mn-ea"/>
              </a:rPr>
              <a:t>例如，前面出现“</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宋体" panose="02010600030101010101" pitchFamily="2" charset="-122"/>
                <a:cs typeface="宋体" panose="02010600030101010101" pitchFamily="2" charset="-122"/>
                <a:sym typeface="+mn-ea"/>
              </a:rPr>
              <a:t>”，但后面到来“</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宋体" panose="02010600030101010101" pitchFamily="2" charset="-122"/>
                <a:cs typeface="宋体" panose="02010600030101010101" pitchFamily="2" charset="-122"/>
                <a:sym typeface="+mn-ea"/>
              </a:rPr>
              <a:t>”；</a:t>
            </a:r>
            <a:endParaRPr altLang="zh-CN" sz="2000" strike="noStrike" noProof="0" dirty="0">
              <a:ln>
                <a:noFill/>
              </a:ln>
              <a:effectLst/>
              <a:uLnTx/>
              <a:uFillTx/>
              <a:latin typeface="宋体" panose="02010600030101010101" pitchFamily="2" charset="-122"/>
              <a:cs typeface="宋体" panose="02010600030101010101" pitchFamily="2" charset="-122"/>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（2）到来的是“不速之客”；</a:t>
            </a:r>
            <a:endParaRPr altLang="zh-CN" sz="2000" strike="noStrike" noProof="0" dirty="0">
              <a:ln>
                <a:noFill/>
              </a:ln>
              <a:effectLst/>
              <a:uLnTx/>
              <a:uFillTx/>
              <a:latin typeface="宋体" panose="02010600030101010101" pitchFamily="2" charset="-122"/>
              <a:cs typeface="宋体" panose="02010600030101010101" pitchFamily="2" charset="-122"/>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 </a:t>
            </a:r>
            <a:r>
              <a:rPr lang="en-US" sz="2000" strike="noStrike" noProof="0" dirty="0">
                <a:ln>
                  <a:noFill/>
                </a:ln>
                <a:effectLst/>
                <a:uLnTx/>
                <a:uFillTx/>
                <a:latin typeface="宋体" panose="02010600030101010101" pitchFamily="2" charset="-122"/>
                <a:cs typeface="宋体" panose="02010600030101010101" pitchFamily="2" charset="-122"/>
                <a:sym typeface="+mn-ea"/>
              </a:rPr>
              <a:t>    </a:t>
            </a:r>
            <a:r>
              <a:rPr altLang="zh-CN" sz="2000" strike="noStrike" noProof="0" dirty="0">
                <a:ln>
                  <a:noFill/>
                </a:ln>
                <a:effectLst/>
                <a:uLnTx/>
                <a:uFillTx/>
                <a:latin typeface="宋体" panose="02010600030101010101" pitchFamily="2" charset="-122"/>
                <a:cs typeface="宋体" panose="02010600030101010101" pitchFamily="2" charset="-122"/>
                <a:sym typeface="+mn-ea"/>
              </a:rPr>
              <a:t>例如，前面没有出现“</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宋体" panose="02010600030101010101" pitchFamily="2" charset="-122"/>
                <a:cs typeface="宋体" panose="02010600030101010101" pitchFamily="2" charset="-122"/>
                <a:sym typeface="+mn-ea"/>
              </a:rPr>
              <a:t>”，但后面到来“</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宋体" panose="02010600030101010101" pitchFamily="2" charset="-122"/>
                <a:cs typeface="宋体" panose="02010600030101010101" pitchFamily="2" charset="-122"/>
                <a:sym typeface="+mn-ea"/>
              </a:rPr>
              <a:t>”；</a:t>
            </a:r>
            <a:endParaRPr altLang="zh-CN" sz="2000" strike="noStrike" noProof="0" dirty="0">
              <a:ln>
                <a:noFill/>
              </a:ln>
              <a:effectLst/>
              <a:uLnTx/>
              <a:uFillTx/>
              <a:latin typeface="宋体" panose="02010600030101010101" pitchFamily="2" charset="-122"/>
              <a:cs typeface="宋体" panose="02010600030101010101" pitchFamily="2" charset="-122"/>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（3）直到结束，也没有到来所“期待”的右括弧；</a:t>
            </a:r>
            <a:endParaRPr altLang="zh-CN" sz="2000" strike="noStrike" noProof="0" dirty="0">
              <a:ln>
                <a:noFill/>
              </a:ln>
              <a:effectLst/>
              <a:uLnTx/>
              <a:uFillTx/>
              <a:latin typeface="宋体" panose="02010600030101010101" pitchFamily="2" charset="-122"/>
              <a:cs typeface="宋体" panose="02010600030101010101" pitchFamily="2" charset="-122"/>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 </a:t>
            </a:r>
            <a:r>
              <a:rPr lang="en-US" sz="2000" strike="noStrike" noProof="0" dirty="0">
                <a:ln>
                  <a:noFill/>
                </a:ln>
                <a:effectLst/>
                <a:uLnTx/>
                <a:uFillTx/>
                <a:latin typeface="宋体" panose="02010600030101010101" pitchFamily="2" charset="-122"/>
                <a:cs typeface="宋体" panose="02010600030101010101" pitchFamily="2" charset="-122"/>
                <a:sym typeface="+mn-ea"/>
              </a:rPr>
              <a:t>    </a:t>
            </a:r>
            <a:r>
              <a:rPr altLang="zh-CN" sz="2000" strike="noStrike" noProof="0" dirty="0">
                <a:ln>
                  <a:noFill/>
                </a:ln>
                <a:effectLst/>
                <a:uLnTx/>
                <a:uFillTx/>
                <a:latin typeface="宋体" panose="02010600030101010101" pitchFamily="2" charset="-122"/>
                <a:cs typeface="宋体" panose="02010600030101010101" pitchFamily="2" charset="-122"/>
                <a:sym typeface="+mn-ea"/>
              </a:rPr>
              <a:t>例如，括弧序列为“</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a:t>
            </a:r>
            <a:r>
              <a:rPr altLang="zh-CN" sz="2000" strike="noStrike" noProof="0" dirty="0">
                <a:ln>
                  <a:noFill/>
                </a:ln>
                <a:effectLst/>
                <a:uLnTx/>
                <a:uFillTx/>
                <a:latin typeface="宋体" panose="02010600030101010101" pitchFamily="2" charset="-122"/>
                <a:cs typeface="宋体" panose="02010600030101010101" pitchFamily="2" charset="-122"/>
                <a:sym typeface="+mn-ea"/>
              </a:rPr>
              <a:t>”。</a:t>
            </a:r>
            <a:endParaRPr altLang="zh-CN" sz="2000" strike="noStrike" noProof="0" dirty="0">
              <a:ln>
                <a:noFill/>
              </a:ln>
              <a:effectLst/>
              <a:uLnTx/>
              <a:uFillTx/>
              <a:latin typeface="宋体" panose="02010600030101010101" pitchFamily="2" charset="-122"/>
              <a:cs typeface="宋体" panose="02010600030101010101" pitchFamily="2" charset="-122"/>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altLang="zh-CN" sz="2000" strike="noStrike" noProof="0" dirty="0">
              <a:ln>
                <a:noFill/>
              </a:ln>
              <a:effectLst/>
              <a:uLnTx/>
              <a:uFillTx/>
              <a:latin typeface="宋体" panose="02010600030101010101" pitchFamily="2" charset="-122"/>
              <a:cs typeface="宋体" panose="02010600030101010101" pitchFamily="2" charset="-122"/>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括号匹配问题中，后面出现的“</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”或“</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”，期待先得到“</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”或“</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”的匹配，符合“后进先出”的特点，因此可借助栈来完成。</a:t>
            </a:r>
            <a:endParaRPr lang="en-US" altLang="zh-CN" sz="2000" strike="noStrike" noProof="0" dirty="0">
              <a:ln>
                <a:noFill/>
              </a:ln>
              <a:effectLst/>
              <a:uLnTx/>
              <a:uFillTx/>
              <a:latin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 calcmode="lin" valueType="num">
                                      <p:cBhvr additive="base">
                                        <p:cTn id="1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 calcmode="lin" valueType="num">
                                      <p:cBhvr additive="base">
                                        <p:cTn id="23"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 calcmode="lin" valueType="num">
                                      <p:cBhvr additive="base">
                                        <p:cTn id="2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xEl>
                                              <p:pRg st="6" end="6"/>
                                            </p:txEl>
                                          </p:spTgt>
                                        </p:tgtEl>
                                        <p:attrNameLst>
                                          <p:attrName>style.visibility</p:attrName>
                                        </p:attrNameLst>
                                      </p:cBhvr>
                                      <p:to>
                                        <p:strVal val="visible"/>
                                      </p:to>
                                    </p:set>
                                    <p:anim calcmode="lin" valueType="num">
                                      <p:cBhvr additive="base">
                                        <p:cTn id="3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anim calcmode="lin" valueType="num">
                                      <p:cBhvr additive="base">
                                        <p:cTn id="43"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199961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例3.3.2 括号匹配</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sym typeface="+mn-ea"/>
              </a:rPr>
              <a:t>括号匹配算法思想：若出现左括弧，则进栈；若出现右括弧，首先检查栈是否空，若栈空，则表明该右括弧多余，否则检查栈顶左括弧是否与之匹配，若相匹配，则左括弧出栈，否则表明不匹配。表达式检验结束时，若栈空，则表明表达式中的括号匹配正确，否则表明左括弧多余。</a:t>
            </a:r>
            <a:endParaRPr lang="en-US" altLang="zh-CN" sz="2000" strike="noStrike" noProof="0" dirty="0">
              <a:ln>
                <a:noFill/>
              </a:ln>
              <a:effectLst/>
              <a:uLnTx/>
              <a:uFillTx/>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77120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例3.3.2 括号匹配</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2" name="文本框 1"/>
          <p:cNvSpPr txBox="1"/>
          <p:nvPr/>
        </p:nvSpPr>
        <p:spPr>
          <a:xfrm>
            <a:off x="683895" y="1131570"/>
            <a:ext cx="7957185" cy="403098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bool matching(string exp)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SqStack 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定义自定义栈，元素类型为</a:t>
            </a:r>
            <a:r>
              <a:rPr lang="en-US" sz="1600">
                <a:latin typeface="Courier New" panose="02070309020205020404" charset="0"/>
                <a:ea typeface="宋体" panose="02010600030101010101" pitchFamily="2" charset="-122"/>
              </a:rPr>
              <a:t>char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S.Init();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初始化自定义栈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bool state=true;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标记变量初始化为</a:t>
            </a:r>
            <a:r>
              <a:rPr lang="en-US" sz="1600">
                <a:latin typeface="Courier New" panose="02070309020205020404" charset="0"/>
                <a:ea typeface="宋体" panose="02010600030101010101" pitchFamily="2" charset="-122"/>
              </a:rPr>
              <a:t>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(int</a:t>
            </a:r>
            <a:r>
              <a:rPr lang="en-US" sz="1600">
                <a:solidFill>
                  <a:srgbClr val="FF0000"/>
                </a:solidFill>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rPr>
              <a:t>i=0; i&lt;exp.size() &amp;&amp; state==true;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if(exp[i]=='(' || exp[i]=='[')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遇</a:t>
            </a:r>
            <a:r>
              <a:rPr lang="zh-CN" sz="1600">
                <a:ea typeface="宋体" panose="02010600030101010101" pitchFamily="2" charset="-122"/>
              </a:rPr>
              <a:t>左括弧</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S.Push(exp[i]);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左括弧入栈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if(exp[i]==')' &amp;&amp; !S.Empty() &amp;&amp;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S.GetTop()=='('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S.Pop();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若小括号匹配，则左小括弧出栈</a:t>
            </a:r>
            <a:r>
              <a:rPr lang="en-US" sz="1600">
                <a:latin typeface="Courier New" panose="02070309020205020404" charset="0"/>
                <a:ea typeface="宋体" panose="02010600030101010101" pitchFamily="2" charset="-122"/>
              </a:rPr>
              <a:t> </a:t>
            </a:r>
            <a:endParaRPr lang="en-US" sz="1600">
              <a:latin typeface="Courier New" panose="02070309020205020404" charset="0"/>
              <a:ea typeface="宋体" panose="02010600030101010101" pitchFamily="2" charset="-122"/>
              <a:cs typeface="Courier New" panose="02070309020205020404" charset="0"/>
            </a:endParaRPr>
          </a:p>
          <a:p>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if(exp[i]==']' &amp;&amp; !S.Empty() &amp;&amp; S.GetTop()=='['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S.Pop();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若中括号匹配，则左中括弧出栈</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出现不匹配或栈空情况</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state =false;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标记变量</a:t>
            </a:r>
            <a:r>
              <a:rPr lang="en-US" sz="1600">
                <a:latin typeface="Courier New" panose="02070309020205020404" charset="0"/>
                <a:ea typeface="宋体" panose="02010600030101010101" pitchFamily="2" charset="-122"/>
              </a:rPr>
              <a:t>state</a:t>
            </a:r>
            <a:r>
              <a:rPr lang="zh-CN" sz="1600">
                <a:latin typeface="Courier New" panose="02070309020205020404" charset="0"/>
                <a:ea typeface="宋体" panose="02010600030101010101" pitchFamily="2" charset="-122"/>
              </a:rPr>
              <a:t>改为</a:t>
            </a:r>
            <a:r>
              <a:rPr lang="en-US" sz="1600">
                <a:latin typeface="Courier New" panose="02070309020205020404" charset="0"/>
                <a:ea typeface="宋体" panose="02010600030101010101" pitchFamily="2" charset="-122"/>
              </a:rPr>
              <a:t>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S.Empty()==true &amp;&amp; state==true;</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72300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例3.3.3 表达式求值</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表达式求值是程序设计语言编译中一个基本的问题。它的实现也是栈应用中的一个典型的例子。</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cs typeface="Times New Roman" panose="02020603050405020304" pitchFamily="18" charset="0"/>
                <a:sym typeface="+mn-ea"/>
              </a:rPr>
              <a:t>表达式是由操作数、运算符和界限符组成的有意义的式子。运算符从运算对象（操作数）的个数上可分为单目运算符、二目运算符和三目运算符。界限符有左、右括弧和表达式结束符等。运算符、界限符统称算符。</a:t>
            </a:r>
            <a:endParaRPr lang="en-US" altLang="zh-CN" sz="2000" strike="noStrike" noProof="0" dirty="0">
              <a:ln>
                <a:noFill/>
              </a:ln>
              <a:effectLst/>
              <a:uLnTx/>
              <a:uFillTx/>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这里仅讨论只含二目运算符+、-、*、/的算术表达式，并且操作数是仅一位的整数。</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表达式有前缀、中缀和后缀三种表示法，分别称为前缀式、中缀式和后缀式。</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6938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例3.3.3 表达式求值</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设表达式为S1 OP S2，其中S1、S2是操作数，OP是运算符，则前缀式为OP S1 S2，中缀式为S1 OP S2，后缀式为S1 S2 OP</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例如，对于表达式 a * b + (c - d / e) * f，相应的三种表示法如下：</a:t>
            </a:r>
            <a:endPar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（1）中缀式：a * b + c - d / e * f；</a:t>
            </a:r>
            <a:endPar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（2）前缀式：+ * a b * - c / d e f；</a:t>
            </a:r>
            <a:endPar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（3）后缀式：a b * c d e / - f * +。</a:t>
            </a:r>
            <a:endPar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可见：</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（1）在三种表示法中，操作数之间的相对次序不变。</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（2）中缀式的缺点是丢失了括弧信息，致使无法还原原先的运算次序。</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 calcmode="lin" valueType="num">
                                      <p:cBhvr additive="base">
                                        <p:cTn id="1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 calcmode="lin" valueType="num">
                                      <p:cBhvr additive="base">
                                        <p:cTn id="2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anim calcmode="lin" valueType="num">
                                      <p:cBhvr additive="base">
                                        <p:cTn id="37"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anim calcmode="lin" valueType="num">
                                      <p:cBhvr additive="base">
                                        <p:cTn id="43"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47662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例3.3.3 表达式求值</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（3）前缀式的特点是连续出现的两个操作数和在它们之前且紧靠它们的运算符构成一个最小表达式。</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（4）后缀式的特点是每个运算符和在它之前出现且紧靠它的两个操作数构成一个最小表达式；而且，运算符在式中出现的顺序恰为表达式运算顺序。</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因此，这里讨论根据后缀式求值</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如何从后缀式求值：</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根据后缀式的特点，可以先找运算符，再找操作数。</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 calcmode="lin" valueType="num">
                                      <p:cBhvr additive="base">
                                        <p:cTn id="1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 calcmode="lin" valueType="num">
                                      <p:cBhvr additive="base">
                                        <p:cTn id="2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3280"/>
            <a:ext cx="3280410" cy="396938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例3.3.3 表达式求值</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后缀式 a b * c d e / - f * +</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的求值过程示意图</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在求值过程中，需要把中间运算结果保存起来，而且后面保存的结果要先取出来运算，符合“后进先出”的特点，因此借助栈实现。</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因中间计算结果可能为实数，故使用double类型的运算数栈。 </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2" name="对象 1"/>
          <p:cNvGraphicFramePr>
            <a:graphicFrameLocks noChangeAspect="1"/>
          </p:cNvGraphicFramePr>
          <p:nvPr/>
        </p:nvGraphicFramePr>
        <p:xfrm>
          <a:off x="3604260" y="771525"/>
          <a:ext cx="4629136" cy="4320000"/>
        </p:xfrm>
        <a:graphic>
          <a:graphicData uri="http://schemas.openxmlformats.org/presentationml/2006/ole">
            <mc:AlternateContent xmlns:mc="http://schemas.openxmlformats.org/markup-compatibility/2006">
              <mc:Choice xmlns:v="urn:schemas-microsoft-com:vml" Requires="v">
                <p:oleObj spid="_x0000_s3" name="" r:id="rId1" imgW="3714750" imgH="3467100" progId="Paint.Picture">
                  <p:embed/>
                </p:oleObj>
              </mc:Choice>
              <mc:Fallback>
                <p:oleObj name="" r:id="rId1" imgW="3714750" imgH="3467100" progId="Paint.Picture">
                  <p:embed/>
                  <p:pic>
                    <p:nvPicPr>
                      <p:cNvPr id="0" name="图片 2"/>
                      <p:cNvPicPr/>
                      <p:nvPr/>
                    </p:nvPicPr>
                    <p:blipFill>
                      <a:blip r:embed="rId2"/>
                      <a:stretch>
                        <a:fillRect/>
                      </a:stretch>
                    </p:blipFill>
                    <p:spPr>
                      <a:xfrm>
                        <a:off x="3604260" y="771525"/>
                        <a:ext cx="4629136" cy="432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例3.3.3 表达式求值</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2" name="文本框 1"/>
          <p:cNvSpPr txBox="1"/>
          <p:nvPr/>
        </p:nvSpPr>
        <p:spPr>
          <a:xfrm>
            <a:off x="395605" y="1275715"/>
            <a:ext cx="844232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bool IsNum(char c);</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判断字符是否为操作数</a:t>
            </a:r>
            <a:r>
              <a:rPr lang="en-US" sz="1600">
                <a:latin typeface="Courier New" panose="02070309020205020404" charset="0"/>
                <a:ea typeface="宋体" panose="02010600030101010101" pitchFamily="2" charset="-122"/>
              </a:rPr>
              <a:t>double Calculate(double a, double b, char 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计算</a:t>
            </a:r>
            <a:r>
              <a:rPr lang="en-US" sz="1600">
                <a:latin typeface="Courier New" panose="02070309020205020404" charset="0"/>
                <a:ea typeface="宋体" panose="02010600030101010101" pitchFamily="2" charset="-122"/>
              </a:rPr>
              <a:t>c=a op b;double Postfix_exp(string  A)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求后缀式</a:t>
            </a:r>
            <a:r>
              <a:rPr lang="en-US" sz="1600">
                <a:latin typeface="Courier New" panose="02070309020205020404" charset="0"/>
                <a:ea typeface="宋体" panose="02010600030101010101" pitchFamily="2" charset="-122"/>
              </a:rPr>
              <a:t>A</a:t>
            </a:r>
            <a:r>
              <a:rPr lang="zh-CN" sz="1600">
                <a:ea typeface="宋体" panose="02010600030101010101" pitchFamily="2" charset="-122"/>
              </a:rPr>
              <a:t>的运算结果</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SqStack 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定义自定义栈，元素类型为</a:t>
            </a:r>
            <a:r>
              <a:rPr lang="en-US" sz="1600">
                <a:latin typeface="Courier New" panose="02070309020205020404" charset="0"/>
                <a:ea typeface="宋体" panose="02010600030101010101" pitchFamily="2" charset="-122"/>
              </a:rPr>
              <a:t>double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S.Init();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初始化栈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double result, a, b, c;</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i&lt;A.size();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if(IsNum(A[i]))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若是运算数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S.Push(A[i]-'0');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则入栈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若遇到运算符，则取出两个运算数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b=S.GetTop();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取第二个运算数存放在变量</a:t>
            </a:r>
            <a:r>
              <a:rPr lang="en-US" sz="1600">
                <a:latin typeface="Courier New" panose="02070309020205020404" charset="0"/>
                <a:ea typeface="宋体" panose="02010600030101010101" pitchFamily="2" charset="-122"/>
              </a:rPr>
              <a:t>b</a:t>
            </a:r>
            <a:r>
              <a:rPr lang="zh-CN" sz="1600">
                <a:ea typeface="宋体" panose="02010600030101010101" pitchFamily="2" charset="-122"/>
              </a:rPr>
              <a:t>中</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S.Pop();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a=S.GetTop();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取第一个运算数存放在变量</a:t>
            </a:r>
            <a:r>
              <a:rPr lang="en-US" sz="1600">
                <a:latin typeface="Courier New" panose="02070309020205020404" charset="0"/>
                <a:ea typeface="宋体" panose="02010600030101010101" pitchFamily="2" charset="-122"/>
              </a:rPr>
              <a:t>a</a:t>
            </a:r>
            <a:r>
              <a:rPr lang="zh-CN" sz="1600">
                <a:ea typeface="宋体" panose="02010600030101010101" pitchFamily="2" charset="-122"/>
              </a:rPr>
              <a:t>中</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S.Pop();</a:t>
            </a:r>
            <a:endParaRPr lang="zh-CN" altLang="en-US" sz="160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例3.3.3 表达式求值</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2" name="文本框 1"/>
          <p:cNvSpPr txBox="1"/>
          <p:nvPr/>
        </p:nvSpPr>
        <p:spPr>
          <a:xfrm>
            <a:off x="395605" y="1275715"/>
            <a:ext cx="8442325" cy="206121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c=Calculate(a, b, A[i]);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调用</a:t>
            </a:r>
            <a:r>
              <a:rPr lang="en-US" sz="1600">
                <a:latin typeface="Courier New" panose="02070309020205020404" charset="0"/>
                <a:ea typeface="宋体" panose="02010600030101010101" pitchFamily="2" charset="-122"/>
              </a:rPr>
              <a:t>calculate</a:t>
            </a:r>
            <a:r>
              <a:rPr lang="zh-CN" sz="1600">
                <a:ea typeface="宋体" panose="02010600030101010101" pitchFamily="2" charset="-122"/>
              </a:rPr>
              <a:t>函数计算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S.Push(c);</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中间运算结果入栈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result=S.GetTop();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最终运算结果存放在</a:t>
            </a:r>
            <a:r>
              <a:rPr lang="en-US" sz="1600">
                <a:latin typeface="Courier New" panose="02070309020205020404" charset="0"/>
                <a:ea typeface="宋体" panose="02010600030101010101" pitchFamily="2" charset="-122"/>
              </a:rPr>
              <a:t>result</a:t>
            </a:r>
            <a:r>
              <a:rPr lang="zh-CN" sz="1600">
                <a:ea typeface="宋体" panose="02010600030101010101" pitchFamily="2" charset="-122"/>
              </a:rPr>
              <a:t>中</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result;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返回求值结果</a:t>
            </a:r>
            <a:r>
              <a:rPr lang="en-US" sz="1600">
                <a:latin typeface="Courier New" panose="02070309020205020404" charset="0"/>
                <a:ea typeface="宋体" panose="02010600030101010101" pitchFamily="2" charset="-122"/>
              </a:rPr>
              <a:t>}</a:t>
            </a:r>
            <a:endParaRPr lang="zh-CN" altLang="en-US" sz="1600"/>
          </a:p>
        </p:txBody>
      </p:sp>
      <p:sp>
        <p:nvSpPr>
          <p:cNvPr id="100" name="文本框 99"/>
          <p:cNvSpPr txBox="1"/>
          <p:nvPr/>
        </p:nvSpPr>
        <p:spPr>
          <a:xfrm>
            <a:off x="395605" y="3507740"/>
            <a:ext cx="8257540" cy="119888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bool IsNum(char c)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判断字符是否为操作数</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if(c&gt;='0' &amp;&amp; c&lt;='9')  return true;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else return false;}</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3.1 栈基础</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230245"/>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概述</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栈是插入、删除操作都只能在表尾（栈顶）进行的线性表</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在栈中，表尾元素称为栈顶元素。</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在栈中插入元素称为入栈，而在栈中删除元素称为出栈。</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除了入栈和出栈操作，栈的常见操作还包括初始化栈、判断栈空、判断栈满、取栈顶元素等。</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进栈序列为(1, 2, 3, 4)，当栈非空即可出栈，则以下选项中不可能的出栈序列为（  ）</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 1 2 3 4    B. 4 2 1 3    C. 3 4 2 1    D. 2 1 4 3</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additive="base">
                                        <p:cTn id="2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 calcmode="lin" valueType="num">
                                      <p:cBhvr additive="base">
                                        <p:cTn id="3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anim calcmode="lin" valueType="num">
                                      <p:cBhvr additive="base">
                                        <p:cTn id="3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例3.3.3 表达式求值</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755650" y="1268095"/>
            <a:ext cx="7413625"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double Calculate(double a, double b, char op)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c=a op b</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double c;</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switch(op)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case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c=a+b; break;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case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c=a-b; break;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case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c=a*b; break;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case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c=a/b; break;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c;</a:t>
            </a:r>
            <a:r>
              <a:rPr lang="en-US" sz="1600">
                <a:latin typeface="Times New Roman" panose="02020603050405020304" pitchFamily="18"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3280"/>
            <a:ext cx="7590155" cy="329184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例3.3.3 表达式求值</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将原表达式转换为后缀式的算法思想：使用一个运算符栈，扫描原表达式，若遇到运算数则把其连接到结果字符串（设为res，初值为空串）中，若遇运算符，则比较当前运算符与栈顶运算符的优先级，若当前运算符的优先级高，则入栈，否则，在当前运算符优先级不高于栈顶运算符时不断出栈栈顶运算符连接到res中，再把当前运算符入栈。另外，遇到左括弧时入栈，遇到右括弧时不断出栈栈顶运算符连接到res中，直到把左括弧出栈（左括弧不需连接）。最后，把剩余运算符出栈连接到res中。</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具体算法实现可参考教材。</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例3.3.4 Hanoi塔问题</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0420" name="文本框 99"/>
          <p:cNvSpPr txBox="1"/>
          <p:nvPr/>
        </p:nvSpPr>
        <p:spPr>
          <a:xfrm>
            <a:off x="441325" y="1255395"/>
            <a:ext cx="7451725" cy="922338"/>
          </a:xfrm>
          <a:prstGeom prst="rect">
            <a:avLst/>
          </a:prstGeom>
          <a:noFill/>
          <a:ln w="9525">
            <a:noFill/>
          </a:ln>
        </p:spPr>
        <p:txBody>
          <a:bodyPr wrap="square" anchor="t" anchorCtr="0">
            <a:spAutoFit/>
          </a:bodyPr>
          <a:p>
            <a:pPr indent="266700"/>
            <a:r>
              <a:rPr lang="zh-CN" altLang="zh-CN">
                <a:latin typeface="Times New Roman" panose="02020603050405020304" pitchFamily="18" charset="0"/>
                <a:ea typeface="宋体" panose="02010600030101010101" pitchFamily="2" charset="-122"/>
              </a:rPr>
              <a:t>设A、B、C是三个塔座。开始时，在塔座A上有n（1≤n≤64）个圆盘，这些圆盘自下而上，由大到小地叠在一起。要求将塔座A上的这些圆盘移到塔座B上，并仍按同样顺序叠放。</a:t>
            </a:r>
            <a:endParaRPr lang="zh-CN" altLang="zh-CN">
              <a:latin typeface="Times New Roman" panose="02020603050405020304" pitchFamily="18" charset="0"/>
              <a:ea typeface="宋体" panose="02010600030101010101" pitchFamily="2" charset="-122"/>
            </a:endParaRPr>
          </a:p>
        </p:txBody>
      </p:sp>
      <p:sp>
        <p:nvSpPr>
          <p:cNvPr id="7" name="文本框 6"/>
          <p:cNvSpPr txBox="1"/>
          <p:nvPr/>
        </p:nvSpPr>
        <p:spPr>
          <a:xfrm>
            <a:off x="4202113" y="2255520"/>
            <a:ext cx="4473575" cy="1752600"/>
          </a:xfrm>
          <a:prstGeom prst="rect">
            <a:avLst/>
          </a:prstGeom>
          <a:noFill/>
          <a:ln w="9525">
            <a:noFill/>
          </a:ln>
        </p:spPr>
        <p:txBody>
          <a:bodyPr wrap="square" anchor="t" anchorCtr="0">
            <a:spAutoFit/>
          </a:bodyPr>
          <a:p>
            <a:pPr indent="266700"/>
            <a:r>
              <a:rPr lang="zh-CN" altLang="zh-CN" b="1">
                <a:latin typeface="Arial" panose="020B0604020202020204" pitchFamily="34" charset="0"/>
                <a:ea typeface="宋体" panose="02010600030101010101" pitchFamily="2" charset="-122"/>
              </a:rPr>
              <a:t>规则（</a:t>
            </a:r>
            <a:r>
              <a:rPr lang="en-US" altLang="zh-CN" b="1">
                <a:latin typeface="Times New Roman" panose="02020603050405020304" pitchFamily="18" charset="0"/>
                <a:ea typeface="宋体" panose="02010600030101010101" pitchFamily="2" charset="-122"/>
              </a:rPr>
              <a:t>1</a:t>
            </a:r>
            <a:r>
              <a:rPr lang="zh-CN" altLang="zh-CN" b="1">
                <a:latin typeface="Arial" panose="020B0604020202020204" pitchFamily="34" charset="0"/>
                <a:ea typeface="宋体" panose="02010600030101010101" pitchFamily="2" charset="-122"/>
              </a:rPr>
              <a:t>）</a:t>
            </a:r>
            <a:r>
              <a:rPr lang="zh-CN" altLang="zh-CN">
                <a:latin typeface="Arial" panose="020B0604020202020204" pitchFamily="34" charset="0"/>
                <a:ea typeface="宋体" panose="02010600030101010101" pitchFamily="2" charset="-122"/>
              </a:rPr>
              <a:t>：每次只能移动一个圆盘；</a:t>
            </a:r>
            <a:endParaRPr lang="zh-CN" altLang="zh-CN">
              <a:latin typeface="Arial" panose="020B0604020202020204" pitchFamily="34" charset="0"/>
              <a:ea typeface="宋体" panose="02010600030101010101" pitchFamily="2" charset="-122"/>
            </a:endParaRPr>
          </a:p>
          <a:p>
            <a:pPr indent="266700"/>
            <a:r>
              <a:rPr lang="zh-CN" altLang="zh-CN" b="1">
                <a:latin typeface="Arial" panose="020B0604020202020204" pitchFamily="34" charset="0"/>
                <a:ea typeface="宋体" panose="02010600030101010101" pitchFamily="2" charset="-122"/>
              </a:rPr>
              <a:t>规则（</a:t>
            </a:r>
            <a:r>
              <a:rPr lang="en-US" altLang="zh-CN" b="1">
                <a:latin typeface="Times New Roman" panose="02020603050405020304" pitchFamily="18" charset="0"/>
                <a:ea typeface="宋体" panose="02010600030101010101" pitchFamily="2" charset="-122"/>
              </a:rPr>
              <a:t>2</a:t>
            </a:r>
            <a:r>
              <a:rPr lang="zh-CN" altLang="zh-CN" b="1">
                <a:latin typeface="Arial" panose="020B0604020202020204" pitchFamily="34" charset="0"/>
                <a:ea typeface="宋体" panose="02010600030101010101" pitchFamily="2" charset="-122"/>
              </a:rPr>
              <a:t>）</a:t>
            </a:r>
            <a:r>
              <a:rPr lang="zh-CN" altLang="zh-CN">
                <a:latin typeface="Arial" panose="020B0604020202020204" pitchFamily="34" charset="0"/>
                <a:ea typeface="宋体" panose="02010600030101010101" pitchFamily="2" charset="-122"/>
              </a:rPr>
              <a:t>：任何时刻都不允许将较大的圆盘压在较小的圆盘之上；</a:t>
            </a:r>
            <a:endParaRPr lang="zh-CN" altLang="zh-CN">
              <a:latin typeface="Arial" panose="020B0604020202020204" pitchFamily="34" charset="0"/>
              <a:ea typeface="宋体" panose="02010600030101010101" pitchFamily="2" charset="-122"/>
            </a:endParaRPr>
          </a:p>
          <a:p>
            <a:pPr indent="266700"/>
            <a:r>
              <a:rPr lang="zh-CN" altLang="zh-CN" b="1">
                <a:latin typeface="Arial" panose="020B0604020202020204" pitchFamily="34" charset="0"/>
                <a:ea typeface="宋体" panose="02010600030101010101" pitchFamily="2" charset="-122"/>
              </a:rPr>
              <a:t>规则（</a:t>
            </a:r>
            <a:r>
              <a:rPr lang="en-US" altLang="zh-CN" b="1">
                <a:latin typeface="Times New Roman" panose="02020603050405020304" pitchFamily="18" charset="0"/>
                <a:ea typeface="宋体" panose="02010600030101010101" pitchFamily="2" charset="-122"/>
              </a:rPr>
              <a:t>3</a:t>
            </a:r>
            <a:r>
              <a:rPr lang="zh-CN" altLang="zh-CN" b="1">
                <a:latin typeface="Arial" panose="020B0604020202020204" pitchFamily="34" charset="0"/>
                <a:ea typeface="宋体" panose="02010600030101010101" pitchFamily="2" charset="-122"/>
              </a:rPr>
              <a:t>）</a:t>
            </a:r>
            <a:r>
              <a:rPr lang="zh-CN" altLang="zh-CN">
                <a:latin typeface="Arial" panose="020B0604020202020204" pitchFamily="34" charset="0"/>
                <a:ea typeface="宋体" panose="02010600030101010101" pitchFamily="2" charset="-122"/>
              </a:rPr>
              <a:t>：在满足移动规则</a:t>
            </a:r>
            <a:r>
              <a:rPr lang="zh-CN" altLang="zh-CN">
                <a:latin typeface="Times New Roman" panose="02020603050405020304" pitchFamily="18" charset="0"/>
                <a:ea typeface="宋体" panose="02010600030101010101" pitchFamily="2" charset="-122"/>
              </a:rPr>
              <a:t>（</a:t>
            </a:r>
            <a:r>
              <a:rPr lang="en-US" altLang="zh-CN">
                <a:latin typeface="Times New Roman" panose="02020603050405020304" pitchFamily="18" charset="0"/>
                <a:ea typeface="宋体" panose="02010600030101010101" pitchFamily="2" charset="-122"/>
              </a:rPr>
              <a:t>1</a:t>
            </a:r>
            <a:r>
              <a:rPr lang="zh-CN" altLang="zh-CN">
                <a:latin typeface="Times New Roman" panose="02020603050405020304" pitchFamily="18" charset="0"/>
                <a:ea typeface="宋体" panose="02010600030101010101" pitchFamily="2" charset="-122"/>
              </a:rPr>
              <a:t>）</a:t>
            </a:r>
            <a:r>
              <a:rPr lang="zh-CN" altLang="zh-CN">
                <a:latin typeface="Arial" panose="020B0604020202020204" pitchFamily="34" charset="0"/>
                <a:ea typeface="宋体" panose="02010600030101010101" pitchFamily="2" charset="-122"/>
              </a:rPr>
              <a:t>和</a:t>
            </a:r>
            <a:r>
              <a:rPr lang="zh-CN" altLang="zh-CN">
                <a:latin typeface="Times New Roman" panose="02020603050405020304" pitchFamily="18" charset="0"/>
                <a:ea typeface="宋体" panose="02010600030101010101" pitchFamily="2" charset="-122"/>
              </a:rPr>
              <a:t>（</a:t>
            </a:r>
            <a:r>
              <a:rPr lang="en-US" altLang="zh-CN">
                <a:latin typeface="Times New Roman" panose="02020603050405020304" pitchFamily="18" charset="0"/>
                <a:ea typeface="宋体" panose="02010600030101010101" pitchFamily="2" charset="-122"/>
              </a:rPr>
              <a:t>2</a:t>
            </a:r>
            <a:r>
              <a:rPr lang="zh-CN" altLang="zh-CN">
                <a:latin typeface="Times New Roman" panose="02020603050405020304" pitchFamily="18" charset="0"/>
                <a:ea typeface="宋体" panose="02010600030101010101" pitchFamily="2" charset="-122"/>
              </a:rPr>
              <a:t>）</a:t>
            </a:r>
            <a:r>
              <a:rPr lang="zh-CN" altLang="zh-CN">
                <a:latin typeface="Arial" panose="020B0604020202020204" pitchFamily="34" charset="0"/>
                <a:ea typeface="宋体" panose="02010600030101010101" pitchFamily="2" charset="-122"/>
              </a:rPr>
              <a:t>的前提下，可将圆盘移至</a:t>
            </a:r>
            <a:r>
              <a:rPr lang="en-US" altLang="zh-CN">
                <a:latin typeface="Times New Roman" panose="02020603050405020304" pitchFamily="18" charset="0"/>
                <a:ea typeface="宋体" panose="02010600030101010101" pitchFamily="2" charset="-122"/>
              </a:rPr>
              <a:t>A</a:t>
            </a:r>
            <a:r>
              <a:rPr lang="zh-CN" altLang="zh-CN">
                <a:latin typeface="Arial" panose="020B0604020202020204" pitchFamily="34" charset="0"/>
                <a:ea typeface="宋体" panose="02010600030101010101" pitchFamily="2" charset="-122"/>
              </a:rPr>
              <a:t>，</a:t>
            </a:r>
            <a:r>
              <a:rPr lang="en-US" altLang="zh-CN">
                <a:latin typeface="Times New Roman" panose="02020603050405020304" pitchFamily="18" charset="0"/>
                <a:ea typeface="宋体" panose="02010600030101010101" pitchFamily="2" charset="-122"/>
              </a:rPr>
              <a:t>B</a:t>
            </a:r>
            <a:r>
              <a:rPr lang="zh-CN" altLang="zh-CN">
                <a:latin typeface="Arial" panose="020B0604020202020204" pitchFamily="34" charset="0"/>
                <a:ea typeface="宋体" panose="02010600030101010101" pitchFamily="2" charset="-122"/>
              </a:rPr>
              <a:t>，</a:t>
            </a:r>
            <a:r>
              <a:rPr lang="en-US" altLang="zh-CN">
                <a:latin typeface="Times New Roman" panose="02020603050405020304" pitchFamily="18" charset="0"/>
                <a:ea typeface="宋体" panose="02010600030101010101" pitchFamily="2" charset="-122"/>
              </a:rPr>
              <a:t>C</a:t>
            </a:r>
            <a:r>
              <a:rPr lang="zh-CN" altLang="zh-CN">
                <a:latin typeface="Arial" panose="020B0604020202020204" pitchFamily="34" charset="0"/>
                <a:ea typeface="宋体" panose="02010600030101010101" pitchFamily="2" charset="-122"/>
              </a:rPr>
              <a:t>中任何一塔座上。</a:t>
            </a:r>
            <a:endParaRPr lang="zh-CN" altLang="en-US">
              <a:latin typeface="Arial" panose="020B0604020202020204" pitchFamily="34" charset="0"/>
              <a:ea typeface="宋体" panose="02010600030101010101" pitchFamily="2" charset="-122"/>
            </a:endParaRPr>
          </a:p>
        </p:txBody>
      </p:sp>
      <p:graphicFrame>
        <p:nvGraphicFramePr>
          <p:cNvPr id="8" name="对象 7"/>
          <p:cNvGraphicFramePr>
            <a:graphicFrameLocks noChangeAspect="1"/>
          </p:cNvGraphicFramePr>
          <p:nvPr/>
        </p:nvGraphicFramePr>
        <p:xfrm>
          <a:off x="395605" y="2242185"/>
          <a:ext cx="3600000" cy="1543760"/>
        </p:xfrm>
        <a:graphic>
          <a:graphicData uri="http://schemas.openxmlformats.org/presentationml/2006/ole">
            <mc:AlternateContent xmlns:mc="http://schemas.openxmlformats.org/markup-compatibility/2006">
              <mc:Choice xmlns:v="urn:schemas-microsoft-com:vml" Requires="v">
                <p:oleObj spid="_x0000_s9" name="" r:id="rId1" imgW="5419725" imgH="2324100" progId="Paint.Picture">
                  <p:embed/>
                </p:oleObj>
              </mc:Choice>
              <mc:Fallback>
                <p:oleObj name="" r:id="rId1" imgW="5419725" imgH="2324100" progId="Paint.Picture">
                  <p:embed/>
                  <p:pic>
                    <p:nvPicPr>
                      <p:cNvPr id="0" name="图片 8"/>
                      <p:cNvPicPr/>
                      <p:nvPr/>
                    </p:nvPicPr>
                    <p:blipFill>
                      <a:blip r:embed="rId2"/>
                      <a:stretch>
                        <a:fillRect/>
                      </a:stretch>
                    </p:blipFill>
                    <p:spPr>
                      <a:xfrm>
                        <a:off x="395605" y="2242185"/>
                        <a:ext cx="3600000" cy="154376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charRg st="0" end="18"/>
                                            </p:txEl>
                                          </p:spTgt>
                                        </p:tgtEl>
                                        <p:attrNameLst>
                                          <p:attrName>style.visibility</p:attrName>
                                        </p:attrNameLst>
                                      </p:cBhvr>
                                      <p:to>
                                        <p:strVal val="visible"/>
                                      </p:to>
                                    </p:set>
                                    <p:anim calcmode="lin" valueType="num">
                                      <p:cBhvr additive="base">
                                        <p:cTn id="13" dur="500" fill="hold"/>
                                        <p:tgtEl>
                                          <p:spTgt spid="7">
                                            <p:txEl>
                                              <p:charRg st="0" end="1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charRg st="0" end="1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charRg st="18" end="49"/>
                                            </p:txEl>
                                          </p:spTgt>
                                        </p:tgtEl>
                                        <p:attrNameLst>
                                          <p:attrName>style.visibility</p:attrName>
                                        </p:attrNameLst>
                                      </p:cBhvr>
                                      <p:to>
                                        <p:strVal val="visible"/>
                                      </p:to>
                                    </p:set>
                                    <p:anim calcmode="lin" valueType="num">
                                      <p:cBhvr additive="base">
                                        <p:cTn id="19" dur="500" fill="hold"/>
                                        <p:tgtEl>
                                          <p:spTgt spid="7">
                                            <p:txEl>
                                              <p:charRg st="18" end="4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charRg st="18" end="49"/>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charRg st="49" end="94"/>
                                            </p:txEl>
                                          </p:spTgt>
                                        </p:tgtEl>
                                        <p:attrNameLst>
                                          <p:attrName>style.visibility</p:attrName>
                                        </p:attrNameLst>
                                      </p:cBhvr>
                                      <p:to>
                                        <p:strVal val="visible"/>
                                      </p:to>
                                    </p:set>
                                    <p:anim calcmode="lin" valueType="num">
                                      <p:cBhvr additive="base">
                                        <p:cTn id="25" dur="500" fill="hold"/>
                                        <p:tgtEl>
                                          <p:spTgt spid="7">
                                            <p:txEl>
                                              <p:charRg st="49" end="9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charRg st="49" end="9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例3.3.4 Hanoi塔问题</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 name="文本框 3"/>
          <p:cNvSpPr txBox="1"/>
          <p:nvPr/>
        </p:nvSpPr>
        <p:spPr>
          <a:xfrm>
            <a:off x="342900" y="1318578"/>
            <a:ext cx="4198938" cy="398780"/>
          </a:xfrm>
          <a:prstGeom prst="rect">
            <a:avLst/>
          </a:prstGeom>
          <a:noFill/>
          <a:ln w="9525">
            <a:noFill/>
          </a:ln>
        </p:spPr>
        <p:txBody>
          <a:bodyPr wrap="square" anchor="t" anchorCtr="0">
            <a:spAutoFit/>
          </a:bodyPr>
          <a:p>
            <a:pPr marL="344805" lvl="1" indent="0" algn="l" rtl="0" eaLnBrk="0" fontAlgn="base" latinLnBrk="0" hangingPunct="0">
              <a:lnSpc>
                <a:spcPct val="100000"/>
              </a:lnSpc>
              <a:spcBef>
                <a:spcPct val="20000"/>
              </a:spcBef>
              <a:spcAft>
                <a:spcPct val="0"/>
              </a:spcAft>
              <a:buClr>
                <a:schemeClr val="accent2"/>
              </a:buClr>
              <a:buSzPct val="70000"/>
              <a:buNone/>
            </a:pPr>
            <a:r>
              <a:rPr lang="en-US" altLang="zh-CN" sz="2000" dirty="0">
                <a:latin typeface="Times New Roman" panose="02020603050405020304" pitchFamily="18" charset="0"/>
                <a:ea typeface="宋体" panose="02010600030101010101" pitchFamily="2" charset="-122"/>
              </a:rPr>
              <a:t>3</a:t>
            </a:r>
            <a:r>
              <a:rPr lang="zh-CN" altLang="en-US" sz="2000" dirty="0">
                <a:latin typeface="Times New Roman" panose="02020603050405020304" pitchFamily="18" charset="0"/>
                <a:ea typeface="宋体" panose="02010600030101010101" pitchFamily="2" charset="-122"/>
              </a:rPr>
              <a:t>个圆盘时怎么移动</a:t>
            </a:r>
            <a:r>
              <a:rPr lang="en-US" altLang="zh-CN" sz="2000" dirty="0">
                <a:latin typeface="Times New Roman" panose="02020603050405020304" pitchFamily="18" charset="0"/>
                <a:ea typeface="宋体" panose="02010600030101010101" pitchFamily="2" charset="-122"/>
              </a:rPr>
              <a:t>?</a:t>
            </a:r>
            <a:endParaRPr lang="en-US" altLang="zh-CN" sz="2000" dirty="0">
              <a:latin typeface="Times New Roman" panose="02020603050405020304" pitchFamily="18" charset="0"/>
              <a:ea typeface="宋体" panose="02010600030101010101" pitchFamily="2" charset="-122"/>
            </a:endParaRPr>
          </a:p>
        </p:txBody>
      </p:sp>
      <p:sp>
        <p:nvSpPr>
          <p:cNvPr id="3" name="文本框 2"/>
          <p:cNvSpPr txBox="1"/>
          <p:nvPr/>
        </p:nvSpPr>
        <p:spPr>
          <a:xfrm>
            <a:off x="342900" y="1799590"/>
            <a:ext cx="4198938" cy="398780"/>
          </a:xfrm>
          <a:prstGeom prst="rect">
            <a:avLst/>
          </a:prstGeom>
          <a:noFill/>
          <a:ln w="9525">
            <a:noFill/>
          </a:ln>
        </p:spPr>
        <p:txBody>
          <a:bodyPr wrap="square" anchor="t" anchorCtr="0">
            <a:spAutoFit/>
          </a:bodyPr>
          <a:p>
            <a:pPr marL="344805" lvl="1" indent="0" algn="l" rtl="0" eaLnBrk="0" fontAlgn="base" latinLnBrk="0" hangingPunct="0">
              <a:lnSpc>
                <a:spcPct val="100000"/>
              </a:lnSpc>
              <a:spcBef>
                <a:spcPct val="20000"/>
              </a:spcBef>
              <a:spcAft>
                <a:spcPct val="0"/>
              </a:spcAft>
              <a:buClr>
                <a:schemeClr val="accent2"/>
              </a:buClr>
              <a:buSzPct val="70000"/>
              <a:buNone/>
            </a:pPr>
            <a:r>
              <a:rPr lang="en-US" altLang="zh-CN" sz="2000" dirty="0">
                <a:latin typeface="Times New Roman" panose="02020603050405020304" pitchFamily="18" charset="0"/>
                <a:ea typeface="宋体" panose="02010600030101010101" pitchFamily="2" charset="-122"/>
              </a:rPr>
              <a:t>n</a:t>
            </a:r>
            <a:r>
              <a:rPr lang="zh-CN" altLang="en-US" sz="2000" dirty="0">
                <a:latin typeface="Times New Roman" panose="02020603050405020304" pitchFamily="18" charset="0"/>
                <a:ea typeface="宋体" panose="02010600030101010101" pitchFamily="2" charset="-122"/>
              </a:rPr>
              <a:t>个圆盘时如何处理</a:t>
            </a:r>
            <a:r>
              <a:rPr lang="en-US" altLang="zh-CN" sz="2000" dirty="0">
                <a:latin typeface="Times New Roman" panose="02020603050405020304" pitchFamily="18" charset="0"/>
                <a:ea typeface="宋体" panose="02010600030101010101" pitchFamily="2" charset="-122"/>
              </a:rPr>
              <a:t>?</a:t>
            </a:r>
            <a:endParaRPr lang="en-US" altLang="zh-CN" sz="2000" dirty="0">
              <a:latin typeface="Times New Roman" panose="02020603050405020304" pitchFamily="18" charset="0"/>
              <a:ea typeface="宋体" panose="02010600030101010101" pitchFamily="2" charset="-122"/>
            </a:endParaRPr>
          </a:p>
        </p:txBody>
      </p:sp>
      <p:sp>
        <p:nvSpPr>
          <p:cNvPr id="5" name="文本框 4"/>
          <p:cNvSpPr txBox="1"/>
          <p:nvPr/>
        </p:nvSpPr>
        <p:spPr>
          <a:xfrm>
            <a:off x="260350" y="2251393"/>
            <a:ext cx="7019925" cy="1506855"/>
          </a:xfrm>
          <a:prstGeom prst="rect">
            <a:avLst/>
          </a:prstGeom>
          <a:noFill/>
          <a:ln w="9525">
            <a:noFill/>
          </a:ln>
        </p:spPr>
        <p:txBody>
          <a:bodyPr wrap="square" anchor="t">
            <a:spAutoFit/>
          </a:bodyPr>
          <a:p>
            <a:pPr marL="344805" lvl="1" algn="l" rtl="0" eaLnBrk="0" fontAlgn="base" latinLnBrk="0" hangingPunct="0">
              <a:lnSpc>
                <a:spcPct val="100000"/>
              </a:lnSpc>
              <a:spcBef>
                <a:spcPct val="20000"/>
              </a:spcBef>
              <a:spcAft>
                <a:spcPct val="0"/>
              </a:spcAft>
              <a:buClr>
                <a:schemeClr val="accent2"/>
              </a:buClr>
              <a:buSzPct val="70000"/>
              <a:buFont typeface="Wingdings" panose="05000000000000000000" charset="0"/>
            </a:pP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把</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n</a:t>
            </a: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个盘从</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移到</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B</a:t>
            </a: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，借助</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C</a:t>
            </a: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，若</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n==1</a:t>
            </a: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，直接移，否则：</a:t>
            </a:r>
            <a:endParaRPr lang="zh-CN" altLang="en-US" sz="2000" strike="noStrike" noProof="1">
              <a:latin typeface="Times New Roman" panose="02020603050405020304" pitchFamily="18" charset="0"/>
              <a:cs typeface="Times New Roman" panose="02020603050405020304" pitchFamily="18" charset="0"/>
              <a:sym typeface="+mn-ea"/>
            </a:endParaRPr>
          </a:p>
          <a:p>
            <a:pPr marL="687705" lvl="1" indent="-342900" algn="l" rtl="0" eaLnBrk="0" fontAlgn="base" latinLnBrk="0" hangingPunct="0">
              <a:lnSpc>
                <a:spcPct val="100000"/>
              </a:lnSpc>
              <a:spcBef>
                <a:spcPct val="20000"/>
              </a:spcBef>
              <a:spcAft>
                <a:spcPct val="0"/>
              </a:spcAft>
              <a:buClr>
                <a:schemeClr val="accent2"/>
              </a:buClr>
              <a:buSzPct val="70000"/>
              <a:buFont typeface="Wingdings" panose="05000000000000000000" charset="0"/>
              <a:buChar char="ü"/>
            </a:pP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把n-1个盘从</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移动到</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C</a:t>
            </a: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，借助</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B</a:t>
            </a:r>
            <a:endParaRPr lang="en-US" altLang="zh-CN" sz="2000" strike="noStrike" noProof="1">
              <a:latin typeface="Times New Roman" panose="02020603050405020304" pitchFamily="18" charset="0"/>
              <a:cs typeface="Times New Roman" panose="02020603050405020304" pitchFamily="18" charset="0"/>
              <a:sym typeface="+mn-ea"/>
            </a:endParaRPr>
          </a:p>
          <a:p>
            <a:pPr marL="687705" lvl="1" indent="-342900" algn="l" rtl="0" eaLnBrk="0" fontAlgn="base" latinLnBrk="0" hangingPunct="0">
              <a:lnSpc>
                <a:spcPct val="100000"/>
              </a:lnSpc>
              <a:spcBef>
                <a:spcPct val="20000"/>
              </a:spcBef>
              <a:spcAft>
                <a:spcPct val="0"/>
              </a:spcAft>
              <a:buClr>
                <a:schemeClr val="accent2"/>
              </a:buClr>
              <a:buSzPct val="70000"/>
              <a:buFont typeface="Wingdings" panose="05000000000000000000" charset="0"/>
              <a:buChar char="ü"/>
            </a:pP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直接从</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到</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B</a:t>
            </a: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移动最大的盘</a:t>
            </a:r>
            <a:endParaRPr lang="zh-CN" altLang="en-US" sz="2000" strike="noStrike" noProof="1">
              <a:latin typeface="Times New Roman" panose="02020603050405020304" pitchFamily="18" charset="0"/>
              <a:cs typeface="Times New Roman" panose="02020603050405020304" pitchFamily="18" charset="0"/>
              <a:sym typeface="+mn-ea"/>
            </a:endParaRPr>
          </a:p>
          <a:p>
            <a:pPr marL="687705" lvl="1" indent="-342900" algn="l" rtl="0" eaLnBrk="0" fontAlgn="base" latinLnBrk="0" hangingPunct="0">
              <a:lnSpc>
                <a:spcPct val="100000"/>
              </a:lnSpc>
              <a:spcBef>
                <a:spcPct val="20000"/>
              </a:spcBef>
              <a:spcAft>
                <a:spcPct val="0"/>
              </a:spcAft>
              <a:buClr>
                <a:schemeClr val="accent2"/>
              </a:buClr>
              <a:buSzPct val="70000"/>
              <a:buFont typeface="Wingdings" panose="05000000000000000000" charset="0"/>
              <a:buChar char="ü"/>
            </a:pP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把n-1个盘从</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C</a:t>
            </a: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移动到</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B</a:t>
            </a:r>
            <a:r>
              <a:rPr lang="zh-CN" altLang="en-US"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，借助</a:t>
            </a:r>
            <a:r>
              <a:rPr lang="en-US" altLang="zh-CN" sz="2000" strike="noStrike" noProof="1">
                <a:latin typeface="Times New Roman" panose="02020603050405020304" pitchFamily="18" charset="0"/>
                <a:ea typeface="宋体" panose="02010600030101010101" pitchFamily="2" charset="-122"/>
                <a:cs typeface="Times New Roman" panose="02020603050405020304" pitchFamily="18" charset="0"/>
                <a:sym typeface="+mn-ea"/>
              </a:rPr>
              <a:t>A</a:t>
            </a:r>
            <a:endParaRPr lang="en-US" altLang="zh-CN" sz="2000" strike="noStrike" noProof="1">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例3.3.4 Hanoi塔问题</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85165" y="1242060"/>
            <a:ext cx="8329295"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move(char get, char put)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输出移动情况，从</a:t>
            </a:r>
            <a:r>
              <a:rPr lang="en-US" sz="1600">
                <a:latin typeface="Courier New" panose="02070309020205020404" charset="0"/>
                <a:ea typeface="宋体" panose="02010600030101010101" pitchFamily="2" charset="-122"/>
              </a:rPr>
              <a:t>get</a:t>
            </a:r>
            <a:r>
              <a:rPr lang="zh-CN" sz="1600">
                <a:ea typeface="宋体" panose="02010600030101010101" pitchFamily="2" charset="-122"/>
              </a:rPr>
              <a:t>到</a:t>
            </a:r>
            <a:r>
              <a:rPr lang="en-US" sz="1600">
                <a:latin typeface="Courier New" panose="02070309020205020404" charset="0"/>
                <a:ea typeface="宋体" panose="02010600030101010101" pitchFamily="2" charset="-122"/>
              </a:rPr>
              <a:t>put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cout&lt;&lt;get&lt;&lt;"--&gt;"&lt;&lt;put&lt;&lt;endl;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 </a:t>
            </a:r>
            <a:r>
              <a:rPr lang="zh-CN" sz="1600">
                <a:ea typeface="宋体" panose="02010600030101010101" pitchFamily="2" charset="-122"/>
              </a:rPr>
              <a:t>递归函数，</a:t>
            </a:r>
            <a:r>
              <a:rPr lang="en-US" sz="1600">
                <a:latin typeface="Courier New" panose="02070309020205020404" charset="0"/>
                <a:ea typeface="宋体" panose="02010600030101010101" pitchFamily="2" charset="-122"/>
              </a:rPr>
              <a:t>n</a:t>
            </a:r>
            <a:r>
              <a:rPr lang="zh-CN" sz="1600">
                <a:ea typeface="宋体" panose="02010600030101010101" pitchFamily="2" charset="-122"/>
              </a:rPr>
              <a:t>个圆盘，从</a:t>
            </a:r>
            <a:r>
              <a:rPr lang="en-US" sz="1600">
                <a:latin typeface="Courier New" panose="02070309020205020404" charset="0"/>
                <a:ea typeface="宋体" panose="02010600030101010101" pitchFamily="2" charset="-122"/>
              </a:rPr>
              <a:t>from</a:t>
            </a:r>
            <a:r>
              <a:rPr lang="zh-CN" sz="1600">
                <a:ea typeface="宋体" panose="02010600030101010101" pitchFamily="2" charset="-122"/>
              </a:rPr>
              <a:t>移动到</a:t>
            </a:r>
            <a:r>
              <a:rPr lang="en-US" sz="1600">
                <a:latin typeface="Courier New" panose="02070309020205020404" charset="0"/>
                <a:ea typeface="宋体" panose="02010600030101010101" pitchFamily="2" charset="-122"/>
              </a:rPr>
              <a:t>to</a:t>
            </a:r>
            <a:r>
              <a:rPr lang="zh-CN" sz="1600">
                <a:ea typeface="宋体" panose="02010600030101010101" pitchFamily="2" charset="-122"/>
              </a:rPr>
              <a:t>，借助</a:t>
            </a:r>
            <a:r>
              <a:rPr lang="en-US" sz="1600">
                <a:latin typeface="Courier New" panose="02070309020205020404" charset="0"/>
                <a:ea typeface="宋体" panose="02010600030101010101" pitchFamily="2" charset="-122"/>
              </a:rPr>
              <a:t>byvoid hanoi(int n, char from, char to, char by)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if(n==1) move(from,to);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若</a:t>
            </a:r>
            <a:r>
              <a:rPr lang="zh-CN" sz="1600">
                <a:ea typeface="宋体" panose="02010600030101010101" pitchFamily="2" charset="-122"/>
              </a:rPr>
              <a:t>只有</a:t>
            </a:r>
            <a:r>
              <a:rPr lang="en-US" sz="1600">
                <a:latin typeface="Courier New" panose="02070309020205020404" charset="0"/>
                <a:ea typeface="宋体" panose="02010600030101010101" pitchFamily="2" charset="-122"/>
              </a:rPr>
              <a:t>1</a:t>
            </a:r>
            <a:r>
              <a:rPr lang="zh-CN" sz="1600">
                <a:ea typeface="宋体" panose="02010600030101010101" pitchFamily="2" charset="-122"/>
              </a:rPr>
              <a:t>个盘</a:t>
            </a:r>
            <a:r>
              <a:rPr lang="zh-CN" sz="1600">
                <a:latin typeface="Courier New" panose="02070309020205020404" charset="0"/>
                <a:ea typeface="宋体" panose="02010600030101010101" pitchFamily="2" charset="-122"/>
              </a:rPr>
              <a:t>，则</a:t>
            </a:r>
            <a:r>
              <a:rPr lang="zh-CN" sz="1600">
                <a:ea typeface="宋体" panose="02010600030101010101" pitchFamily="2" charset="-122"/>
              </a:rPr>
              <a:t>直接移动</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hanoi(n-1,from,by,to);</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把</a:t>
            </a:r>
            <a:r>
              <a:rPr lang="en-US" sz="1600">
                <a:latin typeface="Courier New" panose="02070309020205020404" charset="0"/>
                <a:ea typeface="宋体" panose="02010600030101010101" pitchFamily="2" charset="-122"/>
              </a:rPr>
              <a:t>n-1</a:t>
            </a:r>
            <a:r>
              <a:rPr lang="zh-CN" sz="1600">
                <a:ea typeface="宋体" panose="02010600030101010101" pitchFamily="2" charset="-122"/>
              </a:rPr>
              <a:t>个盘从</a:t>
            </a:r>
            <a:r>
              <a:rPr lang="en-US" sz="1600">
                <a:latin typeface="Courier New" panose="02070309020205020404" charset="0"/>
                <a:ea typeface="宋体" panose="02010600030101010101" pitchFamily="2" charset="-122"/>
              </a:rPr>
              <a:t>from</a:t>
            </a:r>
            <a:r>
              <a:rPr lang="zh-CN" sz="1600">
                <a:ea typeface="宋体" panose="02010600030101010101" pitchFamily="2" charset="-122"/>
              </a:rPr>
              <a:t>移动到</a:t>
            </a:r>
            <a:r>
              <a:rPr lang="en-US" sz="1600">
                <a:latin typeface="Courier New" panose="02070309020205020404" charset="0"/>
                <a:ea typeface="宋体" panose="02010600030101010101" pitchFamily="2" charset="-122"/>
              </a:rPr>
              <a:t>by</a:t>
            </a:r>
            <a:r>
              <a:rPr lang="zh-CN" sz="1600">
                <a:ea typeface="宋体" panose="02010600030101010101" pitchFamily="2" charset="-122"/>
              </a:rPr>
              <a:t>，借助</a:t>
            </a:r>
            <a:r>
              <a:rPr lang="en-US" sz="1600">
                <a:latin typeface="Courier New" panose="02070309020205020404" charset="0"/>
                <a:ea typeface="宋体" panose="02010600030101010101" pitchFamily="2" charset="-122"/>
              </a:rPr>
              <a:t>to</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move(from,to);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若</a:t>
            </a:r>
            <a:r>
              <a:rPr lang="zh-CN" sz="1600">
                <a:ea typeface="宋体" panose="02010600030101010101" pitchFamily="2" charset="-122"/>
              </a:rPr>
              <a:t>只有</a:t>
            </a:r>
            <a:r>
              <a:rPr lang="en-US" sz="1600">
                <a:latin typeface="Courier New" panose="02070309020205020404" charset="0"/>
                <a:ea typeface="宋体" panose="02010600030101010101" pitchFamily="2" charset="-122"/>
              </a:rPr>
              <a:t>1</a:t>
            </a:r>
            <a:r>
              <a:rPr lang="zh-CN" sz="1600">
                <a:ea typeface="宋体" panose="02010600030101010101" pitchFamily="2" charset="-122"/>
              </a:rPr>
              <a:t>个盘</a:t>
            </a:r>
            <a:r>
              <a:rPr lang="zh-CN" sz="1600">
                <a:latin typeface="Courier New" panose="02070309020205020404" charset="0"/>
                <a:ea typeface="宋体" panose="02010600030101010101" pitchFamily="2" charset="-122"/>
              </a:rPr>
              <a:t>，则</a:t>
            </a:r>
            <a:r>
              <a:rPr lang="zh-CN" sz="1600">
                <a:ea typeface="宋体" panose="02010600030101010101" pitchFamily="2" charset="-122"/>
              </a:rPr>
              <a:t>直接移动</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hanoi(n-1,by,to,from);//</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把</a:t>
            </a:r>
            <a:r>
              <a:rPr lang="en-US" sz="1600">
                <a:latin typeface="Courier New" panose="02070309020205020404" charset="0"/>
                <a:ea typeface="宋体" panose="02010600030101010101" pitchFamily="2" charset="-122"/>
              </a:rPr>
              <a:t>n-1</a:t>
            </a:r>
            <a:r>
              <a:rPr lang="zh-CN" sz="1600">
                <a:ea typeface="宋体" panose="02010600030101010101" pitchFamily="2" charset="-122"/>
              </a:rPr>
              <a:t>个盘从</a:t>
            </a:r>
            <a:r>
              <a:rPr lang="en-US" sz="1600">
                <a:latin typeface="Courier New" panose="02070309020205020404" charset="0"/>
                <a:ea typeface="宋体" panose="02010600030101010101" pitchFamily="2" charset="-122"/>
              </a:rPr>
              <a:t>by</a:t>
            </a:r>
            <a:r>
              <a:rPr lang="zh-CN" sz="1600">
                <a:ea typeface="宋体" panose="02010600030101010101" pitchFamily="2" charset="-122"/>
              </a:rPr>
              <a:t>移动到</a:t>
            </a:r>
            <a:r>
              <a:rPr lang="en-US" sz="1600">
                <a:latin typeface="Courier New" panose="02070309020205020404" charset="0"/>
                <a:ea typeface="宋体" panose="02010600030101010101" pitchFamily="2" charset="-122"/>
              </a:rPr>
              <a:t>to</a:t>
            </a:r>
            <a:r>
              <a:rPr lang="zh-CN" sz="1600">
                <a:ea typeface="宋体" panose="02010600030101010101" pitchFamily="2" charset="-122"/>
              </a:rPr>
              <a:t>，借助</a:t>
            </a:r>
            <a:r>
              <a:rPr lang="en-US" sz="1600">
                <a:latin typeface="Courier New" panose="02070309020205020404" charset="0"/>
                <a:ea typeface="宋体" panose="02010600030101010101" pitchFamily="2" charset="-122"/>
              </a:rPr>
              <a:t>from</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3.3 栈应用举例</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例3.3.4 Hanoi塔问题</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2" name="文本框 1"/>
          <p:cNvSpPr txBox="1"/>
          <p:nvPr/>
        </p:nvSpPr>
        <p:spPr>
          <a:xfrm>
            <a:off x="683895" y="1347470"/>
            <a:ext cx="8114665" cy="156845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hanoi(n,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 'B', 'C');</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调用，实现把</a:t>
            </a:r>
            <a:r>
              <a:rPr lang="en-US" sz="1600">
                <a:latin typeface="Courier New" panose="02070309020205020404" charset="0"/>
                <a:ea typeface="宋体" panose="02010600030101010101" pitchFamily="2" charset="-122"/>
              </a:rPr>
              <a:t>n</a:t>
            </a:r>
            <a:r>
              <a:rPr lang="zh-CN" sz="1600">
                <a:ea typeface="宋体" panose="02010600030101010101" pitchFamily="2" charset="-122"/>
              </a:rPr>
              <a:t>个盘借助</a:t>
            </a:r>
            <a:r>
              <a:rPr lang="en-US" sz="1600">
                <a:latin typeface="Courier New" panose="02070309020205020404" charset="0"/>
                <a:ea typeface="宋体" panose="02010600030101010101" pitchFamily="2" charset="-122"/>
              </a:rPr>
              <a:t>C</a:t>
            </a:r>
            <a:r>
              <a:rPr lang="zh-CN" sz="1600">
                <a:ea typeface="宋体" panose="02010600030101010101" pitchFamily="2" charset="-122"/>
              </a:rPr>
              <a:t>从</a:t>
            </a:r>
            <a:r>
              <a:rPr lang="en-US" sz="1600">
                <a:latin typeface="Courier New" panose="02070309020205020404" charset="0"/>
                <a:ea typeface="宋体" panose="02010600030101010101" pitchFamily="2" charset="-122"/>
              </a:rPr>
              <a:t>A</a:t>
            </a:r>
            <a:r>
              <a:rPr lang="zh-CN" sz="1600">
                <a:ea typeface="宋体" panose="02010600030101010101" pitchFamily="2" charset="-122"/>
              </a:rPr>
              <a:t>移动到</a:t>
            </a:r>
            <a:r>
              <a:rPr lang="en-US" sz="1600">
                <a:latin typeface="Courier New" panose="02070309020205020404" charset="0"/>
                <a:ea typeface="宋体" panose="02010600030101010101" pitchFamily="2" charset="-122"/>
              </a:rPr>
              <a:t>B</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r>
              <a:rPr lang="en-US" sz="1600">
                <a:latin typeface="Times New Roman" panose="02020603050405020304" pitchFamily="18"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循环队列</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基础</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10769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cs typeface="Times New Roman" panose="02020603050405020304" pitchFamily="18" charset="0"/>
                <a:sym typeface="+mn-ea"/>
              </a:rPr>
              <a:t>队列又称作先进先出表，是限定插入操作只能在“表尾”而删除操作只能在“表头”进行的线性表。</a:t>
            </a:r>
            <a:endParaRPr altLang="zh-CN" sz="2000" strike="noStrike" noProof="0" dirty="0">
              <a:ln>
                <a:noFill/>
              </a:ln>
              <a:effectLst/>
              <a:uLnTx/>
              <a:uFillTx/>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顺序队列采用顺序存储结构，链式队列使用链式存储结构。</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循环队列既可以采用顺序存储结构又可以采用链式存储结构。</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这里讨论的循环队列采用顺序存储结构。</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这里约定在顺序队列中队头指针front（一个整数，表示下标）指向队头元素，队尾指针rear（一个整数，表示下标）指向非空队列的队尾元素的下一个位置；出队时，front增1，入队时元素存放到rear所指单元且rear增1。</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循环队列</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基础</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243014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一个包含4个元素的共有5个存储单元的顺序队列如</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，此时front=0，rear=4。</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若接着出队3个元素，入队1个元素，则front=3，rear=5，此时rear超出下标范围，无法再存入新的元素，但下标为0、1和2的三个存储单元是空的，产生了“假溢出”现象（有空的存储单元，但无法存入</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新元素）。</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252095" y="3724275"/>
            <a:ext cx="8212455" cy="10147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为避免</a:t>
            </a:r>
            <a:r>
              <a:rPr sz="2000" strike="noStrike" noProof="0" dirty="0">
                <a:ln>
                  <a:noFill/>
                </a:ln>
                <a:effectLst/>
                <a:uLnTx/>
                <a:uFillTx/>
                <a:latin typeface="宋体" panose="02010600030101010101" pitchFamily="2" charset="-122"/>
                <a:cs typeface="宋体" panose="02010600030101010101" pitchFamily="2" charset="-122"/>
                <a:sym typeface="+mn-ea"/>
              </a:rPr>
              <a:t>假溢出</a:t>
            </a:r>
            <a:r>
              <a:rPr sz="2000" strike="noStrike" noProof="0" dirty="0">
                <a:ln>
                  <a:noFill/>
                </a:ln>
                <a:effectLst/>
                <a:uLnTx/>
                <a:uFillTx/>
                <a:latin typeface="Times New Roman" panose="02020603050405020304" pitchFamily="18" charset="0"/>
                <a:cs typeface="Times New Roman" panose="02020603050405020304" pitchFamily="18" charset="0"/>
                <a:sym typeface="+mn-ea"/>
              </a:rPr>
              <a:t>，使顺序队列的首尾相接，即当rear增1等于队列存储单元总数MaxQSize时使rear=0，从而构成循环队列，下标为MaxQSize-1和0的两个存储单元</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逻辑上</a:t>
            </a:r>
            <a:r>
              <a:rPr sz="2000" strike="noStrike" noProof="0" dirty="0">
                <a:ln>
                  <a:noFill/>
                </a:ln>
                <a:effectLst/>
                <a:uLnTx/>
                <a:uFillTx/>
                <a:latin typeface="Times New Roman" panose="02020603050405020304" pitchFamily="18" charset="0"/>
                <a:cs typeface="Times New Roman" panose="02020603050405020304" pitchFamily="18" charset="0"/>
                <a:sym typeface="+mn-ea"/>
              </a:rPr>
              <a:t>相邻。</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4" name="对象 3"/>
          <p:cNvGraphicFramePr>
            <a:graphicFrameLocks noChangeAspect="1"/>
          </p:cNvGraphicFramePr>
          <p:nvPr/>
        </p:nvGraphicFramePr>
        <p:xfrm>
          <a:off x="2051685" y="1995805"/>
          <a:ext cx="4279581" cy="720000"/>
        </p:xfrm>
        <a:graphic>
          <a:graphicData uri="http://schemas.openxmlformats.org/presentationml/2006/ole">
            <mc:AlternateContent xmlns:mc="http://schemas.openxmlformats.org/markup-compatibility/2006">
              <mc:Choice xmlns:v="urn:schemas-microsoft-com:vml" Requires="v">
                <p:oleObj spid="_x0000_s5" name="" r:id="rId1" imgW="5038725" imgH="847725" progId="Paint.Picture">
                  <p:embed/>
                </p:oleObj>
              </mc:Choice>
              <mc:Fallback>
                <p:oleObj name="" r:id="rId1" imgW="5038725" imgH="847725" progId="Paint.Picture">
                  <p:embed/>
                  <p:pic>
                    <p:nvPicPr>
                      <p:cNvPr id="0" name="图片 4"/>
                      <p:cNvPicPr/>
                      <p:nvPr/>
                    </p:nvPicPr>
                    <p:blipFill>
                      <a:blip r:embed="rId2"/>
                      <a:stretch>
                        <a:fillRect/>
                      </a:stretch>
                    </p:blipFill>
                    <p:spPr>
                      <a:xfrm>
                        <a:off x="2051685" y="1995805"/>
                        <a:ext cx="4279581" cy="72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 calcmode="lin" valueType="num">
                                      <p:cBhvr additive="base">
                                        <p:cTn id="1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additive="base">
                                        <p:cTn id="2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循环队列</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基础</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363855" y="1993900"/>
            <a:ext cx="7722870"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循环队列（</a:t>
            </a:r>
            <a:r>
              <a:rPr sz="2000" noProof="0" dirty="0">
                <a:ln>
                  <a:noFill/>
                </a:ln>
                <a:effectLst/>
                <a:uLnTx/>
                <a:uFillTx/>
                <a:latin typeface="Times New Roman" panose="02020603050405020304" pitchFamily="18" charset="0"/>
                <a:cs typeface="Times New Roman" panose="02020603050405020304" pitchFamily="18" charset="0"/>
                <a:sym typeface="+mn-ea"/>
              </a:rPr>
              <a:t>MaxQSize</a:t>
            </a:r>
            <a:r>
              <a:rPr lang="en-US" sz="2000" noProof="0" dirty="0">
                <a:ln>
                  <a:noFill/>
                </a:ln>
                <a:effectLst/>
                <a:uLnTx/>
                <a:uFillTx/>
                <a:latin typeface="Times New Roman" panose="02020603050405020304" pitchFamily="18" charset="0"/>
                <a:cs typeface="Times New Roman" panose="02020603050405020304" pitchFamily="18" charset="0"/>
                <a:sym typeface="+mn-ea"/>
              </a:rPr>
              <a:t>=5</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）在队空和队满情况下都有</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front==rear</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95605" y="3434080"/>
            <a:ext cx="8212455" cy="70675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为区分队空和</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队满，</a:t>
            </a:r>
            <a:r>
              <a:rPr sz="2000" strike="noStrike" noProof="0" dirty="0">
                <a:ln>
                  <a:noFill/>
                </a:ln>
                <a:effectLst/>
                <a:uLnTx/>
                <a:uFillTx/>
                <a:latin typeface="Times New Roman" panose="02020603050405020304" pitchFamily="18" charset="0"/>
                <a:cs typeface="Times New Roman" panose="02020603050405020304" pitchFamily="18" charset="0"/>
                <a:sym typeface="+mn-ea"/>
              </a:rPr>
              <a:t>采用少用一个存储单元的方法，即若队列存储单元总数为MaxQSize，则在存储了MaxQSize-1个元素时就认为队满。</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9" name="对象 8"/>
          <p:cNvGraphicFramePr>
            <a:graphicFrameLocks noChangeAspect="1"/>
          </p:cNvGraphicFramePr>
          <p:nvPr/>
        </p:nvGraphicFramePr>
        <p:xfrm>
          <a:off x="755015" y="2425700"/>
          <a:ext cx="2763480" cy="900000"/>
        </p:xfrm>
        <a:graphic>
          <a:graphicData uri="http://schemas.openxmlformats.org/presentationml/2006/ole">
            <mc:AlternateContent xmlns:mc="http://schemas.openxmlformats.org/markup-compatibility/2006">
              <mc:Choice xmlns:v="urn:schemas-microsoft-com:vml" Requires="v">
                <p:oleObj spid="_x0000_s10" name="" r:id="rId1" imgW="4972050" imgH="1619250" progId="Paint.Picture">
                  <p:embed/>
                </p:oleObj>
              </mc:Choice>
              <mc:Fallback>
                <p:oleObj name="" r:id="rId1" imgW="4972050" imgH="1619250" progId="Paint.Picture">
                  <p:embed/>
                  <p:pic>
                    <p:nvPicPr>
                      <p:cNvPr id="0" name="图片 9"/>
                      <p:cNvPicPr/>
                      <p:nvPr/>
                    </p:nvPicPr>
                    <p:blipFill>
                      <a:blip r:embed="rId2"/>
                      <a:stretch>
                        <a:fillRect/>
                      </a:stretch>
                    </p:blipFill>
                    <p:spPr>
                      <a:xfrm>
                        <a:off x="755015" y="2425700"/>
                        <a:ext cx="2763480" cy="900000"/>
                      </a:xfrm>
                      <a:prstGeom prst="rect">
                        <a:avLst/>
                      </a:prstGeom>
                    </p:spPr>
                  </p:pic>
                </p:oleObj>
              </mc:Fallback>
            </mc:AlternateContent>
          </a:graphicData>
        </a:graphic>
      </p:graphicFrame>
      <p:graphicFrame>
        <p:nvGraphicFramePr>
          <p:cNvPr id="11" name="对象 10"/>
          <p:cNvGraphicFramePr>
            <a:graphicFrameLocks noChangeAspect="1"/>
          </p:cNvGraphicFramePr>
          <p:nvPr/>
        </p:nvGraphicFramePr>
        <p:xfrm>
          <a:off x="3995420" y="2445385"/>
          <a:ext cx="2836253" cy="900000"/>
        </p:xfrm>
        <a:graphic>
          <a:graphicData uri="http://schemas.openxmlformats.org/presentationml/2006/ole">
            <mc:AlternateContent xmlns:mc="http://schemas.openxmlformats.org/markup-compatibility/2006">
              <mc:Choice xmlns:v="urn:schemas-microsoft-com:vml" Requires="v">
                <p:oleObj spid="_x0000_s12" name="" r:id="rId3" imgW="4953000" imgH="1571625" progId="Paint.Picture">
                  <p:embed/>
                </p:oleObj>
              </mc:Choice>
              <mc:Fallback>
                <p:oleObj name="" r:id="rId3" imgW="4953000" imgH="1571625" progId="Paint.Picture">
                  <p:embed/>
                  <p:pic>
                    <p:nvPicPr>
                      <p:cNvPr id="0" name="图片 11"/>
                      <p:cNvPicPr/>
                      <p:nvPr/>
                    </p:nvPicPr>
                    <p:blipFill>
                      <a:blip r:embed="rId4"/>
                      <a:stretch>
                        <a:fillRect/>
                      </a:stretch>
                    </p:blipFill>
                    <p:spPr>
                      <a:xfrm>
                        <a:off x="3995420" y="2445385"/>
                        <a:ext cx="2836253" cy="900000"/>
                      </a:xfrm>
                      <a:prstGeom prst="rect">
                        <a:avLst/>
                      </a:prstGeom>
                    </p:spPr>
                  </p:pic>
                </p:oleObj>
              </mc:Fallback>
            </mc:AlternateContent>
          </a:graphicData>
        </a:graphic>
      </p:graphicFrame>
      <p:sp>
        <p:nvSpPr>
          <p:cNvPr id="13" name="文本框 12"/>
          <p:cNvSpPr txBox="1"/>
          <p:nvPr/>
        </p:nvSpPr>
        <p:spPr>
          <a:xfrm>
            <a:off x="363855" y="1327785"/>
            <a:ext cx="7533640" cy="70040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noProof="0" dirty="0">
                <a:ln>
                  <a:noFill/>
                </a:ln>
                <a:effectLst/>
                <a:uLnTx/>
                <a:uFillTx/>
                <a:latin typeface="Times New Roman" panose="02020603050405020304" pitchFamily="18" charset="0"/>
                <a:cs typeface="Times New Roman" panose="02020603050405020304" pitchFamily="18" charset="0"/>
                <a:sym typeface="+mn-ea"/>
              </a:rPr>
              <a:t>循环队列</a:t>
            </a:r>
            <a:r>
              <a:rPr noProof="0" dirty="0">
                <a:ln>
                  <a:noFill/>
                </a:ln>
                <a:effectLst/>
                <a:uLnTx/>
                <a:uFillTx/>
                <a:latin typeface="Times New Roman" panose="02020603050405020304" pitchFamily="18" charset="0"/>
                <a:cs typeface="Times New Roman" panose="02020603050405020304" pitchFamily="18" charset="0"/>
                <a:sym typeface="+mn-ea"/>
              </a:rPr>
              <a:t>入队时的队尾指针增1操作修改为rear=(rear+1) % MaxQSize</a:t>
            </a:r>
            <a:endParaRPr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noProof="0" dirty="0">
                <a:ln>
                  <a:noFill/>
                </a:ln>
                <a:effectLst/>
                <a:uLnTx/>
                <a:uFillTx/>
                <a:latin typeface="Times New Roman" panose="02020603050405020304" pitchFamily="18" charset="0"/>
                <a:cs typeface="Times New Roman" panose="02020603050405020304" pitchFamily="18" charset="0"/>
                <a:sym typeface="+mn-ea"/>
              </a:rPr>
              <a:t>循环队列</a:t>
            </a:r>
            <a:r>
              <a:rPr noProof="0" dirty="0">
                <a:ln>
                  <a:noFill/>
                </a:ln>
                <a:effectLst/>
                <a:uLnTx/>
                <a:uFillTx/>
                <a:latin typeface="Times New Roman" panose="02020603050405020304" pitchFamily="18" charset="0"/>
                <a:cs typeface="Times New Roman" panose="02020603050405020304" pitchFamily="18" charset="0"/>
                <a:sym typeface="+mn-ea"/>
              </a:rPr>
              <a:t>出队时的队头指针增1操作修改为front=(front+1) % MaxQSize</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 calcmode="lin" valueType="num">
                                      <p:cBhvr additive="base">
                                        <p:cTn id="3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uiExpand="1" build="p"/>
      <p:bldP spid="1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3884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循环队列</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基础</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7722870"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少用一个</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存储单元的循环队列示意图（</a:t>
            </a:r>
            <a:r>
              <a:rPr sz="2000" noProof="0" dirty="0">
                <a:ln>
                  <a:noFill/>
                </a:ln>
                <a:effectLst/>
                <a:uLnTx/>
                <a:uFillTx/>
                <a:latin typeface="Times New Roman" panose="02020603050405020304" pitchFamily="18" charset="0"/>
                <a:cs typeface="Times New Roman" panose="02020603050405020304" pitchFamily="18" charset="0"/>
                <a:sym typeface="+mn-ea"/>
              </a:rPr>
              <a:t>MaxQSize</a:t>
            </a:r>
            <a:r>
              <a:rPr lang="en-US" sz="2000" noProof="0" dirty="0">
                <a:ln>
                  <a:noFill/>
                </a:ln>
                <a:effectLst/>
                <a:uLnTx/>
                <a:uFillTx/>
                <a:latin typeface="Times New Roman" panose="02020603050405020304" pitchFamily="18" charset="0"/>
                <a:cs typeface="Times New Roman" panose="02020603050405020304" pitchFamily="18" charset="0"/>
                <a:sym typeface="+mn-ea"/>
              </a:rPr>
              <a:t>=8</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95605" y="3291840"/>
            <a:ext cx="8212455" cy="144526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在少用一个存储单元的情况下，循环队列队空的条件为front==rear，队满的条件为(rear+1) % MaxQSize==front</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在少用一个存储单元的情况下，循环队列</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中的元素个数如何</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计算？</a:t>
            </a:r>
            <a:endParaRPr lang="zh-CN" altLang="en-US"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(rear-front+</a:t>
            </a:r>
            <a:r>
              <a:rPr sz="2000" noProof="0" dirty="0">
                <a:ln>
                  <a:noFill/>
                </a:ln>
                <a:effectLst/>
                <a:uLnTx/>
                <a:uFillTx/>
                <a:latin typeface="Times New Roman" panose="02020603050405020304" pitchFamily="18" charset="0"/>
                <a:cs typeface="Times New Roman" panose="02020603050405020304" pitchFamily="18" charset="0"/>
                <a:sym typeface="+mn-ea"/>
              </a:rPr>
              <a:t>MaxQSize</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MaxQSize</a:t>
            </a:r>
            <a:endParaRPr lang="en-US"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7" name="对象 6"/>
          <p:cNvGraphicFramePr>
            <a:graphicFrameLocks noChangeAspect="1"/>
          </p:cNvGraphicFramePr>
          <p:nvPr/>
        </p:nvGraphicFramePr>
        <p:xfrm>
          <a:off x="1835785" y="1779270"/>
          <a:ext cx="3950909" cy="1440000"/>
        </p:xfrm>
        <a:graphic>
          <a:graphicData uri="http://schemas.openxmlformats.org/presentationml/2006/ole">
            <mc:AlternateContent xmlns:mc="http://schemas.openxmlformats.org/markup-compatibility/2006">
              <mc:Choice xmlns:v="urn:schemas-microsoft-com:vml" Requires="v">
                <p:oleObj spid="_x0000_s8" name="" r:id="rId1" imgW="5514975" imgH="2009775" progId="Paint.Picture">
                  <p:embed/>
                </p:oleObj>
              </mc:Choice>
              <mc:Fallback>
                <p:oleObj name="" r:id="rId1" imgW="5514975" imgH="2009775" progId="Paint.Picture">
                  <p:embed/>
                  <p:pic>
                    <p:nvPicPr>
                      <p:cNvPr id="0" name="图片 7"/>
                      <p:cNvPicPr/>
                      <p:nvPr/>
                    </p:nvPicPr>
                    <p:blipFill>
                      <a:blip r:embed="rId2"/>
                      <a:stretch>
                        <a:fillRect/>
                      </a:stretch>
                    </p:blipFill>
                    <p:spPr>
                      <a:xfrm>
                        <a:off x="1835785" y="1779270"/>
                        <a:ext cx="3950909"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3.1 栈基础</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顺序栈基础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175323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顺序栈是采用顺序存储结构的栈，即用一维数组存储数据元素。</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对于非空栈，把栈顶元素（表尾元素）的下标称为栈顶指针，其初值设为-1。</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容量为5的顺序栈示意图如下，其中top为栈顶指针，当栈非空时指向栈顶元素。</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2339975" y="3004820"/>
          <a:ext cx="4078083" cy="1080000"/>
        </p:xfrm>
        <a:graphic>
          <a:graphicData uri="http://schemas.openxmlformats.org/presentationml/2006/ole">
            <mc:AlternateContent xmlns:mc="http://schemas.openxmlformats.org/markup-compatibility/2006">
              <mc:Choice xmlns:v="urn:schemas-microsoft-com:vml" Requires="v">
                <p:oleObj spid="_x0000_s4" name="" r:id="rId1" imgW="7048500" imgH="1866900" progId="Paint.Picture">
                  <p:embed/>
                </p:oleObj>
              </mc:Choice>
              <mc:Fallback>
                <p:oleObj name="" r:id="rId1" imgW="7048500" imgH="1866900" progId="Paint.Picture">
                  <p:embed/>
                  <p:pic>
                    <p:nvPicPr>
                      <p:cNvPr id="0" name="图片 3"/>
                      <p:cNvPicPr/>
                      <p:nvPr/>
                    </p:nvPicPr>
                    <p:blipFill>
                      <a:blip r:embed="rId2"/>
                      <a:stretch>
                        <a:fillRect/>
                      </a:stretch>
                    </p:blipFill>
                    <p:spPr>
                      <a:xfrm>
                        <a:off x="2339975" y="3004820"/>
                        <a:ext cx="4078083" cy="108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1535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循环队列的</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25120" y="1314450"/>
            <a:ext cx="7441565"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const int MaxQSize=100;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最大队列长度</a:t>
            </a:r>
            <a:r>
              <a:rPr lang="en-US" sz="1600">
                <a:latin typeface="Courier New" panose="02070309020205020404" charset="0"/>
                <a:ea typeface="宋体" panose="02010600030101010101" pitchFamily="2" charset="-122"/>
              </a:rPr>
              <a:t>typedef int ElemType;struct SqQueue{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循环队列结构体类型</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*base;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front;    // </a:t>
            </a:r>
            <a:r>
              <a:rPr lang="zh-CN" sz="1600">
                <a:latin typeface="Courier New" panose="02070309020205020404" charset="0"/>
                <a:ea typeface="宋体" panose="02010600030101010101" pitchFamily="2" charset="-122"/>
              </a:rPr>
              <a:t>头指针，若队列不空，指向队头元素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rear;     // </a:t>
            </a:r>
            <a:r>
              <a:rPr lang="zh-CN" sz="1600">
                <a:latin typeface="Courier New" panose="02070309020205020404" charset="0"/>
                <a:ea typeface="宋体" panose="02010600030101010101" pitchFamily="2" charset="-122"/>
              </a:rPr>
              <a:t>尾指针，若队列不空，指向队尾元素的下一个位置</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Init();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构造一个空队列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Clear();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清空队列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GetFront();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取队头元素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EnQueue(ElemType 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入队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DeQueue();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出队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bool Empty();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判队列空</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1535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循环队列的</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95605" y="1275715"/>
            <a:ext cx="7776210"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SqQueue::Init()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构造空队列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base=new ElemType[MaxQSize];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创建长度为</a:t>
            </a:r>
            <a:r>
              <a:rPr lang="en-US" sz="1600">
                <a:latin typeface="Courier New" panose="02070309020205020404" charset="0"/>
                <a:ea typeface="宋体" panose="02010600030101010101" pitchFamily="2" charset="-122"/>
              </a:rPr>
              <a:t>MaxQSize</a:t>
            </a:r>
            <a:r>
              <a:rPr lang="zh-CN" sz="1600">
                <a:latin typeface="Courier New" panose="02070309020205020404" charset="0"/>
                <a:ea typeface="宋体" panose="02010600030101010101" pitchFamily="2" charset="-122"/>
              </a:rPr>
              <a:t>的动态数组</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front=rear=0;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队头、队尾指针置初值为</a:t>
            </a:r>
            <a:r>
              <a:rPr lang="en-US" sz="1600">
                <a:latin typeface="Courier New" panose="02070309020205020404" charset="0"/>
                <a:ea typeface="宋体" panose="02010600030101010101" pitchFamily="2" charset="-122"/>
              </a:rPr>
              <a:t>0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bool SqQueue::Empty()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判断空队列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front==rear;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队头、队尾指针相等表示队空</a:t>
            </a:r>
            <a:r>
              <a:rPr lang="en-US" sz="1600">
                <a:latin typeface="Courier New" panose="02070309020205020404" charset="0"/>
                <a:ea typeface="宋体" panose="02010600030101010101" pitchFamily="2" charset="-122"/>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void SqQueue::Clear()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清空队列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front=rear=0;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队头、队尾指针重置为</a:t>
            </a:r>
            <a:r>
              <a:rPr lang="en-US" sz="1600">
                <a:latin typeface="Courier New" panose="02070309020205020404" charset="0"/>
                <a:ea typeface="宋体" panose="02010600030101010101" pitchFamily="2" charset="-122"/>
              </a:rPr>
              <a:t>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1535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循环队列的</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23850" y="1275715"/>
            <a:ext cx="7960995"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ElemType SqQueue::GetFront()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取队头元素，调用时确保队</a:t>
            </a:r>
            <a:r>
              <a:rPr lang="zh-CN" sz="1600">
                <a:latin typeface="Courier New" panose="02070309020205020404" charset="0"/>
                <a:ea typeface="宋体" panose="02010600030101010101" pitchFamily="2" charset="-122"/>
              </a:rPr>
              <a:t>列非空</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base[front];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返回队头指针所指元素</a:t>
            </a:r>
            <a:r>
              <a:rPr lang="en-US" sz="1600">
                <a:latin typeface="Courier New" panose="02070309020205020404" charset="0"/>
                <a:ea typeface="宋体" panose="02010600030101010101" pitchFamily="2" charset="-122"/>
              </a:rPr>
              <a:t>}void SqQueue::EnQueue(ElemType e) {// </a:t>
            </a:r>
            <a:r>
              <a:rPr lang="zh-CN" sz="1600">
                <a:latin typeface="Courier New" panose="02070309020205020404" charset="0"/>
                <a:ea typeface="宋体" panose="02010600030101010101" pitchFamily="2" charset="-122"/>
              </a:rPr>
              <a:t>入队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if((rear+1)%MaxQSize==front)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队列满</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base[rear]=e;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元素存放到</a:t>
            </a:r>
            <a:r>
              <a:rPr lang="en-US" sz="1600">
                <a:latin typeface="Courier New" panose="02070309020205020404" charset="0"/>
                <a:ea typeface="宋体" panose="02010600030101010101" pitchFamily="2" charset="-122"/>
              </a:rPr>
              <a:t>rear</a:t>
            </a:r>
            <a:r>
              <a:rPr lang="zh-CN" sz="1600">
                <a:latin typeface="Courier New" panose="02070309020205020404" charset="0"/>
                <a:ea typeface="宋体" panose="02010600030101010101" pitchFamily="2" charset="-122"/>
              </a:rPr>
              <a:t>所指存储单元</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rear=(rear+1)%MaxQSize;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rear</a:t>
            </a:r>
            <a:r>
              <a:rPr lang="zh-CN" sz="1600">
                <a:latin typeface="Courier New" panose="02070309020205020404" charset="0"/>
                <a:ea typeface="宋体" panose="02010600030101010101" pitchFamily="2" charset="-122"/>
              </a:rPr>
              <a:t>增</a:t>
            </a:r>
            <a:r>
              <a:rPr lang="en-US" sz="1600">
                <a:latin typeface="Courier New" panose="02070309020205020404" charset="0"/>
                <a:ea typeface="宋体" panose="02010600030101010101" pitchFamily="2" charset="-122"/>
              </a:rPr>
              <a:t>1}void SqQueue:: DeQueue()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出队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if(front==rear) return;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若为空队列，则返回</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front=(front+1)%MaxQSize;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队头指针增</a:t>
            </a:r>
            <a:r>
              <a:rPr lang="en-US" sz="1600">
                <a:latin typeface="Courier New" panose="02070309020205020404" charset="0"/>
                <a:ea typeface="宋体" panose="02010600030101010101" pitchFamily="2" charset="-122"/>
              </a:rPr>
              <a:t>1</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1535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循环队列的实现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27025" y="1260475"/>
            <a:ext cx="739076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SqQueue sq;</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定义循环队列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sq.Init();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初始化</a:t>
            </a:r>
            <a:r>
              <a:rPr lang="zh-CN" sz="1600">
                <a:latin typeface="Courier New" panose="02070309020205020404" charset="0"/>
                <a:sym typeface="+mn-ea"/>
              </a:rPr>
              <a:t>循环</a:t>
            </a:r>
            <a:r>
              <a:rPr lang="zh-CN" sz="1600">
                <a:latin typeface="Courier New" panose="02070309020205020404" charset="0"/>
                <a:ea typeface="宋体" panose="02010600030101010101" pitchFamily="2" charset="-122"/>
              </a:rPr>
              <a:t>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i=0;i&lt;5;i++)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sq.EnQueue(i+1);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入队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遍历</a:t>
            </a:r>
            <a:r>
              <a:rPr lang="zh-CN" sz="1600">
                <a:latin typeface="Courier New" panose="02070309020205020404" charset="0"/>
                <a:sym typeface="+mn-ea"/>
              </a:rPr>
              <a:t>循环</a:t>
            </a:r>
            <a:r>
              <a:rPr lang="zh-CN" sz="1600">
                <a:latin typeface="Courier New" panose="02070309020205020404" charset="0"/>
                <a:ea typeface="宋体" panose="02010600030101010101" pitchFamily="2" charset="-122"/>
              </a:rPr>
              <a:t>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while(!sq.Empty())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t=sq.GetFront();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取队头元素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sq.DeQueue();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出队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sq.Clear();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清空</a:t>
            </a:r>
            <a:r>
              <a:rPr lang="zh-CN" sz="1600">
                <a:latin typeface="Courier New" panose="02070309020205020404" charset="0"/>
                <a:sym typeface="+mn-ea"/>
              </a:rPr>
              <a:t>循环</a:t>
            </a:r>
            <a:r>
              <a:rPr lang="zh-CN" sz="1600">
                <a:latin typeface="Courier New" panose="02070309020205020404" charset="0"/>
                <a:ea typeface="宋体" panose="02010600030101010101" pitchFamily="2" charset="-122"/>
              </a:rPr>
              <a:t>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链式队列</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基础</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3" name="文本框 12"/>
          <p:cNvSpPr txBox="1"/>
          <p:nvPr/>
        </p:nvSpPr>
        <p:spPr>
          <a:xfrm>
            <a:off x="363855" y="1327785"/>
            <a:ext cx="7533640" cy="15862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noProof="0" dirty="0">
                <a:ln>
                  <a:noFill/>
                </a:ln>
                <a:effectLst/>
                <a:uLnTx/>
                <a:uFillTx/>
                <a:latin typeface="Times New Roman" panose="02020603050405020304" pitchFamily="18" charset="0"/>
                <a:cs typeface="Times New Roman" panose="02020603050405020304" pitchFamily="18" charset="0"/>
                <a:sym typeface="+mn-ea"/>
              </a:rPr>
              <a:t>链式队列是采用链式存储结构实现的队列，其插入操作限定在链表的表尾，删除操作限定在链表的表头。</a:t>
            </a:r>
            <a:endParaRPr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a:latin typeface="Times New Roman" panose="02020603050405020304" pitchFamily="18" charset="0"/>
                <a:cs typeface="Times New Roman" panose="02020603050405020304" pitchFamily="18" charset="0"/>
              </a:rPr>
              <a:t>用带头结点的链表（设指针域为next）表示链式队列，用指向头结点的指针front表示队头指针，用指向尾结点的指针rear表示</a:t>
            </a:r>
            <a:r>
              <a:rPr lang="zh-CN" altLang="en-US">
                <a:latin typeface="Times New Roman" panose="02020603050405020304" pitchFamily="18" charset="0"/>
                <a:cs typeface="Times New Roman" panose="02020603050405020304" pitchFamily="18" charset="0"/>
              </a:rPr>
              <a:t>队尾指针</a:t>
            </a:r>
            <a:endParaRPr lang="zh-CN" altLang="en-US">
              <a:latin typeface="Times New Roman" panose="02020603050405020304" pitchFamily="18" charset="0"/>
              <a:cs typeface="Times New Roman" panose="02020603050405020304" pitchFamily="18" charset="0"/>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a:latin typeface="Times New Roman" panose="02020603050405020304" pitchFamily="18" charset="0"/>
                <a:cs typeface="Times New Roman" panose="02020603050405020304" pitchFamily="18" charset="0"/>
              </a:rPr>
              <a:t>链式队列</a:t>
            </a:r>
            <a:r>
              <a:rPr lang="zh-CN" altLang="en-US">
                <a:latin typeface="Times New Roman" panose="02020603050405020304" pitchFamily="18" charset="0"/>
                <a:cs typeface="Times New Roman" panose="02020603050405020304" pitchFamily="18" charset="0"/>
              </a:rPr>
              <a:t>示意图</a:t>
            </a:r>
            <a:endParaRPr lang="zh-CN" altLang="en-US">
              <a:latin typeface="Times New Roman" panose="02020603050405020304" pitchFamily="18" charset="0"/>
              <a:cs typeface="Times New Roman" panose="02020603050405020304" pitchFamily="18" charset="0"/>
            </a:endParaRPr>
          </a:p>
        </p:txBody>
      </p:sp>
      <p:graphicFrame>
        <p:nvGraphicFramePr>
          <p:cNvPr id="4" name="对象 3"/>
          <p:cNvGraphicFramePr>
            <a:graphicFrameLocks noChangeAspect="1"/>
          </p:cNvGraphicFramePr>
          <p:nvPr/>
        </p:nvGraphicFramePr>
        <p:xfrm>
          <a:off x="1544955" y="2944495"/>
          <a:ext cx="5452393" cy="900000"/>
        </p:xfrm>
        <a:graphic>
          <a:graphicData uri="http://schemas.openxmlformats.org/presentationml/2006/ole">
            <mc:AlternateContent xmlns:mc="http://schemas.openxmlformats.org/markup-compatibility/2006">
              <mc:Choice xmlns:v="urn:schemas-microsoft-com:vml" Requires="v">
                <p:oleObj spid="_x0000_s5" name="" r:id="rId1" imgW="7791450" imgH="1285875" progId="Paint.Picture">
                  <p:embed/>
                </p:oleObj>
              </mc:Choice>
              <mc:Fallback>
                <p:oleObj name="" r:id="rId1" imgW="7791450" imgH="1285875" progId="Paint.Picture">
                  <p:embed/>
                  <p:pic>
                    <p:nvPicPr>
                      <p:cNvPr id="0" name="图片 4"/>
                      <p:cNvPicPr/>
                      <p:nvPr/>
                    </p:nvPicPr>
                    <p:blipFill>
                      <a:blip r:embed="rId2"/>
                      <a:stretch>
                        <a:fillRect/>
                      </a:stretch>
                    </p:blipFill>
                    <p:spPr>
                      <a:xfrm>
                        <a:off x="1544955" y="2944495"/>
                        <a:ext cx="5452393" cy="900000"/>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2771775" y="3874770"/>
          <a:ext cx="1585948" cy="432000"/>
        </p:xfrm>
        <a:graphic>
          <a:graphicData uri="http://schemas.openxmlformats.org/presentationml/2006/ole">
            <mc:AlternateContent xmlns:mc="http://schemas.openxmlformats.org/markup-compatibility/2006">
              <mc:Choice xmlns:v="urn:schemas-microsoft-com:vml" Requires="v">
                <p:oleObj spid="_x0000_s8" name="" r:id="rId3" imgW="2238375" imgH="609600" progId="Paint.Picture">
                  <p:embed/>
                </p:oleObj>
              </mc:Choice>
              <mc:Fallback>
                <p:oleObj name="" r:id="rId3" imgW="2238375" imgH="609600" progId="Paint.Picture">
                  <p:embed/>
                  <p:pic>
                    <p:nvPicPr>
                      <p:cNvPr id="0" name="图片 7"/>
                      <p:cNvPicPr/>
                      <p:nvPr/>
                    </p:nvPicPr>
                    <p:blipFill>
                      <a:blip r:embed="rId4"/>
                      <a:stretch>
                        <a:fillRect/>
                      </a:stretch>
                    </p:blipFill>
                    <p:spPr>
                      <a:xfrm>
                        <a:off x="2771775" y="3874770"/>
                        <a:ext cx="1585948" cy="432000"/>
                      </a:xfrm>
                      <a:prstGeom prst="rect">
                        <a:avLst/>
                      </a:prstGeom>
                    </p:spPr>
                  </p:pic>
                </p:oleObj>
              </mc:Fallback>
            </mc:AlternateContent>
          </a:graphicData>
        </a:graphic>
      </p:graphicFrame>
      <p:sp>
        <p:nvSpPr>
          <p:cNvPr id="14" name="文本框 13"/>
          <p:cNvSpPr txBox="1"/>
          <p:nvPr/>
        </p:nvSpPr>
        <p:spPr>
          <a:xfrm>
            <a:off x="2696210" y="3507105"/>
            <a:ext cx="2376170" cy="337185"/>
          </a:xfrm>
          <a:prstGeom prst="rect">
            <a:avLst/>
          </a:prstGeom>
          <a:noFill/>
        </p:spPr>
        <p:txBody>
          <a:bodyPr wrap="square" rtlCol="0">
            <a:spAutoFit/>
          </a:bodyPr>
          <a:p>
            <a:r>
              <a:rPr lang="zh-CN" altLang="en-US" sz="1600">
                <a:latin typeface="Times New Roman" panose="02020603050405020304" pitchFamily="18" charset="0"/>
                <a:cs typeface="Times New Roman" panose="02020603050405020304" pitchFamily="18" charset="0"/>
              </a:rPr>
              <a:t>包含</a:t>
            </a:r>
            <a:r>
              <a:rPr lang="en-US" altLang="zh-CN" sz="1600">
                <a:latin typeface="Times New Roman" panose="02020603050405020304" pitchFamily="18" charset="0"/>
                <a:cs typeface="Times New Roman" panose="02020603050405020304" pitchFamily="18" charset="0"/>
              </a:rPr>
              <a:t>4</a:t>
            </a:r>
            <a:r>
              <a:rPr lang="zh-CN" altLang="en-US" sz="1600">
                <a:latin typeface="Times New Roman" panose="02020603050405020304" pitchFamily="18" charset="0"/>
                <a:cs typeface="Times New Roman" panose="02020603050405020304" pitchFamily="18" charset="0"/>
              </a:rPr>
              <a:t>个元素的链式队列</a:t>
            </a:r>
            <a:endParaRPr lang="zh-CN" altLang="en-US" sz="1600">
              <a:latin typeface="Times New Roman" panose="02020603050405020304" pitchFamily="18" charset="0"/>
              <a:cs typeface="Times New Roman" panose="02020603050405020304" pitchFamily="18" charset="0"/>
            </a:endParaRPr>
          </a:p>
        </p:txBody>
      </p:sp>
      <p:sp>
        <p:nvSpPr>
          <p:cNvPr id="15" name="文本框 14"/>
          <p:cNvSpPr txBox="1"/>
          <p:nvPr/>
        </p:nvSpPr>
        <p:spPr>
          <a:xfrm>
            <a:off x="2915920" y="4371975"/>
            <a:ext cx="1503045" cy="337185"/>
          </a:xfrm>
          <a:prstGeom prst="rect">
            <a:avLst/>
          </a:prstGeom>
          <a:noFill/>
        </p:spPr>
        <p:txBody>
          <a:bodyPr wrap="square" rtlCol="0">
            <a:spAutoFit/>
          </a:bodyPr>
          <a:p>
            <a:r>
              <a:rPr lang="zh-CN" altLang="en-US" sz="1600">
                <a:latin typeface="Times New Roman" panose="02020603050405020304" pitchFamily="18" charset="0"/>
                <a:cs typeface="Times New Roman" panose="02020603050405020304" pitchFamily="18" charset="0"/>
              </a:rPr>
              <a:t>空的链式队列</a:t>
            </a:r>
            <a:endParaRPr lang="zh-CN" altLang="en-US" sz="16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anim calcmode="lin" valueType="num">
                                      <p:cBhvr additive="base">
                                        <p:cTn id="19"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14"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1535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链式队列的</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95605" y="1275715"/>
            <a:ext cx="7132955"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typedef int ElemType;struct QNode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结点类型</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数据域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QNode* 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指针域</a:t>
            </a:r>
            <a:r>
              <a:rPr lang="en-US" sz="1600">
                <a:latin typeface="Courier New" panose="02070309020205020404" charset="0"/>
                <a:ea typeface="宋体" panose="02010600030101010101" pitchFamily="2" charset="-122"/>
              </a:rPr>
              <a:t>};struct LinkQueue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链式队列类型</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QNode *front, *rear;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队头、队尾指针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Init();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构造一个空队列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Clear();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清空队列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GetFront();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取队头元素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EnQueue(ElemType 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入队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DeQueue();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出队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bool Empty();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判队列空</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1535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链式队列的</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23215" y="1275715"/>
            <a:ext cx="787463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LinkQueue::Init()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构造空队列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front=rear=new QNode;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front-&gt;next=NULL;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bool LinkQueue :: Empty ()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判空</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front==rear;//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front==rear</a:t>
            </a:r>
            <a:r>
              <a:rPr lang="zh-CN" sz="1600">
                <a:latin typeface="Courier New" panose="02070309020205020404" charset="0"/>
                <a:ea typeface="宋体" panose="02010600030101010101" pitchFamily="2" charset="-122"/>
              </a:rPr>
              <a:t>，则返回</a:t>
            </a:r>
            <a:r>
              <a:rPr lang="en-US" sz="1600">
                <a:latin typeface="Courier New" panose="02070309020205020404" charset="0"/>
                <a:ea typeface="宋体" panose="02010600030101010101" pitchFamily="2" charset="-122"/>
              </a:rPr>
              <a:t>true</a:t>
            </a:r>
            <a:r>
              <a:rPr lang="zh-CN" sz="1600">
                <a:latin typeface="Courier New" panose="02070309020205020404" charset="0"/>
                <a:ea typeface="宋体" panose="02010600030101010101" pitchFamily="2" charset="-122"/>
              </a:rPr>
              <a:t>，否则返回</a:t>
            </a:r>
            <a:r>
              <a:rPr lang="en-US" sz="1600">
                <a:latin typeface="Courier New" panose="02070309020205020404" charset="0"/>
                <a:ea typeface="宋体" panose="02010600030101010101" pitchFamily="2" charset="-122"/>
              </a:rPr>
              <a:t>false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void LinkQueue::Clear ()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清空</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while(front-&gt;next) {// </a:t>
            </a:r>
            <a:r>
              <a:rPr lang="zh-CN" sz="1600">
                <a:latin typeface="Courier New" panose="02070309020205020404" charset="0"/>
                <a:ea typeface="宋体" panose="02010600030101010101" pitchFamily="2" charset="-122"/>
              </a:rPr>
              <a:t>当还存在数据结点时，不断删除队头元素结点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QNode* p=front-&gt;next;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front-&gt;next=p-&gt;next;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delete 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rear=front;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若已清空为空队列 ，则队尾指针指向头结点 </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1535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链式队列的</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23850" y="1242695"/>
            <a:ext cx="7633970"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ElemType LinkQueue::GetFront()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取队头元素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front-&gt;next-&gt;data;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void LinkQueue::EnQueue(ElemType e) {// </a:t>
            </a:r>
            <a:r>
              <a:rPr lang="zh-CN" sz="1600">
                <a:latin typeface="Courier New" panose="02070309020205020404" charset="0"/>
                <a:ea typeface="宋体" panose="02010600030101010101" pitchFamily="2" charset="-122"/>
              </a:rPr>
              <a:t>入队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QNode* p=new QNode;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创建新结点由</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指向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p-&gt;data=e, p-&gt;next=NULL;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rear-&gt;next=p;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新结点链接到队尾</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rear=p;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新结点成为新的队尾结点</a:t>
            </a:r>
            <a:r>
              <a:rPr lang="en-US" sz="1600">
                <a:latin typeface="Courier New" panose="02070309020205020404" charset="0"/>
                <a:ea typeface="宋体" panose="02010600030101010101" pitchFamily="2" charset="-122"/>
              </a:rPr>
              <a:t>}</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1535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链式队列的</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23850" y="1242695"/>
            <a:ext cx="7283450" cy="206121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LinkQueue::DeQueue ()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出队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if(front==rear) return;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若为空队，则返回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QNode* p=front-&gt;next;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p</a:t>
            </a:r>
            <a:r>
              <a:rPr lang="zh-CN" sz="1600">
                <a:latin typeface="Courier New" panose="02070309020205020404" charset="0"/>
                <a:ea typeface="宋体" panose="02010600030101010101" pitchFamily="2" charset="-122"/>
              </a:rPr>
              <a:t>指向待删结点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front-&gt;next=p-&gt;next;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调整队头指针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if(rear==p)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删的是最后一个元素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rear=front;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若队列删空，则</a:t>
            </a:r>
            <a:r>
              <a:rPr lang="en-US" sz="1600">
                <a:latin typeface="Courier New" panose="02070309020205020404" charset="0"/>
                <a:ea typeface="宋体" panose="02010600030101010101" pitchFamily="2" charset="-122"/>
              </a:rPr>
              <a:t>rear</a:t>
            </a:r>
            <a:r>
              <a:rPr lang="zh-CN" sz="1600">
                <a:latin typeface="Courier New" panose="02070309020205020404" charset="0"/>
                <a:ea typeface="宋体" panose="02010600030101010101" pitchFamily="2" charset="-122"/>
              </a:rPr>
              <a:t>指向头结点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delete 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释放结点空间 </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3.4 队列基础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1535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链式队列的</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27025" y="1260475"/>
            <a:ext cx="739076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LinkQueue lq;</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定义链式队列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lq.Init();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初始化链式队列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i=0;i&lt;5;i++)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lq.EnQueue(i+1);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入队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遍历链式队列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while(!lq.Empty())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t=lq.GetFront();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取队头元素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lq.DeQueue();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出队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lq.Clear();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清空链式队列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3.1 栈基础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顺序栈的实现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69925" y="1275080"/>
            <a:ext cx="7277735"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#include&lt;iostream&gt;using namespace std;const int  N=100;  // </a:t>
            </a:r>
            <a:r>
              <a:rPr lang="zh-CN" sz="1600">
                <a:latin typeface="Courier New" panose="02070309020205020404" charset="0"/>
                <a:ea typeface="宋体" panose="02010600030101010101" pitchFamily="2" charset="-122"/>
              </a:rPr>
              <a:t>存储空间的最大可能分配量</a:t>
            </a:r>
            <a:r>
              <a:rPr lang="en-US" sz="1600">
                <a:latin typeface="Courier New" panose="02070309020205020404" charset="0"/>
                <a:ea typeface="宋体" panose="02010600030101010101" pitchFamily="2" charset="-122"/>
              </a:rPr>
              <a:t>typedef int ElemType; // </a:t>
            </a:r>
            <a:r>
              <a:rPr lang="zh-CN" sz="1600">
                <a:latin typeface="Courier New" panose="02070309020205020404" charset="0"/>
                <a:ea typeface="宋体" panose="02010600030101010101" pitchFamily="2" charset="-122"/>
              </a:rPr>
              <a:t>为</a:t>
            </a:r>
            <a:r>
              <a:rPr lang="en-US" sz="1600">
                <a:latin typeface="Courier New" panose="02070309020205020404" charset="0"/>
                <a:ea typeface="宋体" panose="02010600030101010101" pitchFamily="2" charset="-122"/>
              </a:rPr>
              <a:t>int</a:t>
            </a:r>
            <a:r>
              <a:rPr lang="zh-CN" sz="1600">
                <a:latin typeface="Courier New" panose="02070309020205020404" charset="0"/>
                <a:ea typeface="宋体" panose="02010600030101010101" pitchFamily="2" charset="-122"/>
              </a:rPr>
              <a:t>取别名</a:t>
            </a:r>
            <a:r>
              <a:rPr lang="en-US" sz="1600">
                <a:latin typeface="Courier New" panose="02070309020205020404" charset="0"/>
                <a:ea typeface="宋体" panose="02010600030101010101" pitchFamily="2" charset="-122"/>
              </a:rPr>
              <a:t>ElemTypestruct SqStack{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*base;   // </a:t>
            </a:r>
            <a:r>
              <a:rPr lang="zh-CN" sz="1600">
                <a:latin typeface="Courier New" panose="02070309020205020404" charset="0"/>
                <a:ea typeface="宋体" panose="02010600030101010101" pitchFamily="2" charset="-122"/>
              </a:rPr>
              <a:t>顺序栈的首地址，动态数组的首地址</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top;  // </a:t>
            </a:r>
            <a:r>
              <a:rPr lang="zh-CN" sz="1600">
                <a:latin typeface="Courier New" panose="02070309020205020404" charset="0"/>
                <a:ea typeface="宋体" panose="02010600030101010101" pitchFamily="2" charset="-122"/>
              </a:rPr>
              <a:t>栈顶指针，栈非空时，为栈顶元素的下标</a:t>
            </a:r>
            <a:r>
              <a:rPr lang="en-US" sz="1600">
                <a:latin typeface="Courier New" panose="02070309020205020404" charset="0"/>
                <a:ea typeface="宋体" panose="02010600030101010101" pitchFamily="2" charset="-122"/>
              </a:rPr>
              <a:t>(</a:t>
            </a:r>
            <a:r>
              <a:rPr lang="zh-CN" sz="1600">
                <a:latin typeface="Courier New" panose="02070309020205020404" charset="0"/>
                <a:ea typeface="宋体" panose="02010600030101010101" pitchFamily="2" charset="-122"/>
              </a:rPr>
              <a:t>从</a:t>
            </a:r>
            <a:r>
              <a:rPr lang="en-US" sz="1600">
                <a:latin typeface="Courier New" panose="02070309020205020404" charset="0"/>
                <a:ea typeface="宋体" panose="02010600030101010101" pitchFamily="2" charset="-122"/>
              </a:rPr>
              <a:t>0</a:t>
            </a:r>
            <a:r>
              <a:rPr lang="zh-CN" sz="1600">
                <a:latin typeface="Courier New" panose="02070309020205020404" charset="0"/>
                <a:ea typeface="宋体" panose="02010600030101010101" pitchFamily="2" charset="-122"/>
              </a:rPr>
              <a:t>开始</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Init(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初始化栈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Clear();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清空栈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GetTop();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取栈顶元素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Push(ElemType 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入栈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Pop();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bool Empty();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判断空栈</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3.5 STL之queue</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842963"/>
            <a:ext cx="7754938" cy="187642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基础知识</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STL之queue实现队列的功能。</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使用</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queue</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需包含头文件</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queue</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通过实例化方法定义</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队列</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，例如：</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queue &lt;int&gt; Q;                          // 定义队列Q，每个元素为int类型</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其常用操作包括如表3-</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2</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所示：</a:t>
            </a:r>
            <a:endPar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2" name="对象 1"/>
          <p:cNvGraphicFramePr/>
          <p:nvPr/>
        </p:nvGraphicFramePr>
        <p:xfrm>
          <a:off x="1683385" y="2709545"/>
          <a:ext cx="5776595" cy="2306955"/>
        </p:xfrm>
        <a:graphic>
          <a:graphicData uri="http://schemas.openxmlformats.org/presentationml/2006/ole">
            <mc:AlternateContent xmlns:mc="http://schemas.openxmlformats.org/markup-compatibility/2006">
              <mc:Choice xmlns:v="urn:schemas-microsoft-com:vml" Requires="v">
                <p:oleObj spid="_x0000_s3" name="" r:id="rId1" imgW="5772150" imgH="2305050" progId="Paint.Picture">
                  <p:embed/>
                </p:oleObj>
              </mc:Choice>
              <mc:Fallback>
                <p:oleObj name="" r:id="rId1" imgW="5772150" imgH="2305050" progId="Paint.Picture">
                  <p:embed/>
                  <p:pic>
                    <p:nvPicPr>
                      <p:cNvPr id="0" name="图片 2"/>
                      <p:cNvPicPr/>
                      <p:nvPr/>
                    </p:nvPicPr>
                    <p:blipFill>
                      <a:blip r:embed="rId2"/>
                      <a:stretch>
                        <a:fillRect/>
                      </a:stretch>
                    </p:blipFill>
                    <p:spPr>
                      <a:xfrm>
                        <a:off x="1683385" y="2709545"/>
                        <a:ext cx="5776595" cy="230695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 calcmode="lin" valueType="num">
                                      <p:cBhvr additive="base">
                                        <p:cTn id="1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 calcmode="lin" valueType="num">
                                      <p:cBhvr additive="base">
                                        <p:cTn id="23"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3.5 STL之queue</a:t>
            </a:r>
            <a:endParaRPr sz="3200" noProof="0" dirty="0">
              <a:latin typeface="黑体" panose="02010609060101010101" pitchFamily="2" charset="-122"/>
              <a:ea typeface="黑体" panose="02010609060101010101" pitchFamily="2" charset="-122"/>
              <a:sym typeface="+mn-ea"/>
            </a:endParaRPr>
          </a:p>
        </p:txBody>
      </p:sp>
      <p:sp>
        <p:nvSpPr>
          <p:cNvPr id="6" name="文本框 5"/>
          <p:cNvSpPr txBox="1"/>
          <p:nvPr/>
        </p:nvSpPr>
        <p:spPr>
          <a:xfrm>
            <a:off x="323850" y="77120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STL之queue的基本用法</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682625" y="1131570"/>
            <a:ext cx="7264400" cy="403098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#include&lt;iostream&gt;#include&lt;queue&gt;using namespace std;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queue &lt;int&gt; q;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定义队列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i&lt;5;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q.push(i+1);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入队</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cout&lt;&lt;q.size()&lt;&lt;endl;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取得队列大小</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while(q.empty()==false)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sym typeface="+mn-ea"/>
              </a:rPr>
              <a:t>遍历队列，</a:t>
            </a:r>
            <a:r>
              <a:rPr lang="zh-CN" sz="1600">
                <a:ea typeface="宋体" panose="02010600030101010101" pitchFamily="2" charset="-122"/>
              </a:rPr>
              <a:t>当队列非空时重复执行</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t=q.front();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取队头元素</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q.pop();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出队</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r>
              <a:rPr lang="en-US" sz="1600">
                <a:latin typeface="Times New Roman" panose="02020603050405020304" pitchFamily="18"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3.6 队列应用举例</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例3.6.1 迷宫最短步数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7658735" cy="1383665"/>
          </a:xfrm>
          <a:prstGeom prst="rect">
            <a:avLst/>
          </a:prstGeom>
          <a:noFill/>
        </p:spPr>
        <p:txBody>
          <a:bodyPr wrap="square" rtlCol="0" anchor="t">
            <a:spAutoFit/>
          </a:bodyPr>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sz="2000" strike="noStrike" noProof="0" dirty="0">
                <a:ln>
                  <a:noFill/>
                </a:ln>
                <a:effectLst/>
                <a:uLnTx/>
                <a:uFillTx/>
                <a:latin typeface="Times New Roman" panose="02020603050405020304" pitchFamily="18" charset="0"/>
                <a:cs typeface="Times New Roman" panose="02020603050405020304" pitchFamily="18" charset="0"/>
                <a:sym typeface="+mn-ea"/>
              </a:rPr>
              <a:t>要求设计一个算法，计算从迷宫入口到出口的最短步数。如图所示是一个4×4的迷宫，入口坐标为(0, 0)，出口坐标为(3, 3)。</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其中，'S'代表入口（起点）；'T'代表出口（终点）；'#'代表墙，不能走；'.'代表路，可以走。</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3491230" y="2643505"/>
          <a:ext cx="2202440" cy="2160000"/>
        </p:xfrm>
        <a:graphic>
          <a:graphicData uri="http://schemas.openxmlformats.org/presentationml/2006/ole">
            <mc:AlternateContent xmlns:mc="http://schemas.openxmlformats.org/markup-compatibility/2006">
              <mc:Choice xmlns:v="urn:schemas-microsoft-com:vml" Requires="v">
                <p:oleObj spid="_x0000_s4" name="" r:id="rId1" imgW="3457575" imgH="3390900" progId="Paint.Picture">
                  <p:embed/>
                </p:oleObj>
              </mc:Choice>
              <mc:Fallback>
                <p:oleObj name="" r:id="rId1" imgW="3457575" imgH="3390900" progId="Paint.Picture">
                  <p:embed/>
                  <p:pic>
                    <p:nvPicPr>
                      <p:cNvPr id="0" name="图片 3"/>
                      <p:cNvPicPr/>
                      <p:nvPr/>
                    </p:nvPicPr>
                    <p:blipFill>
                      <a:blip r:embed="rId2"/>
                      <a:stretch>
                        <a:fillRect/>
                      </a:stretch>
                    </p:blipFill>
                    <p:spPr>
                      <a:xfrm>
                        <a:off x="3491230" y="2643505"/>
                        <a:ext cx="2202440" cy="216000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3.6 队列应用举例</a:t>
            </a:r>
            <a:endParaRPr sz="3200" noProof="0" dirty="0">
              <a:latin typeface="黑体" panose="02010609060101010101" pitchFamily="2" charset="-122"/>
              <a:ea typeface="黑体" panose="02010609060101010101" pitchFamily="2" charset="-122"/>
              <a:sym typeface="+mn-ea"/>
            </a:endParaRPr>
          </a:p>
        </p:txBody>
      </p:sp>
      <p:sp>
        <p:nvSpPr>
          <p:cNvPr id="5" name="文本框 4"/>
          <p:cNvSpPr txBox="1"/>
          <p:nvPr/>
        </p:nvSpPr>
        <p:spPr>
          <a:xfrm>
            <a:off x="251460" y="843598"/>
            <a:ext cx="7754938" cy="366141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例3.6.1 迷宫最短步数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依照步数递增的策略求解，即先检查1步是否能到出口，若不能则再检查2步是否能到出口，如此反复，直到找到出口。</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算法基本思想：从迷宫入口点出发，向四周搜索，记下所有一步能到达的坐标点；然后再依次从这些点出发，记下所有一步能到达的坐标点，……，依此类推，直到到达迷宫的出口点为止。</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在搜索过程中必须记下每一个可达的坐标点，以便从这些点出发继续向四周搜索。在搜索过程中，是按步数递增顺序进行处理的。以这种处理方式，在找到出口点时，步数就是最少的。由于先到达的点会得到优先处理，故使用具有</a:t>
            </a:r>
            <a:r>
              <a:rPr altLang="zh-CN" sz="2000" noProof="0" dirty="0">
                <a:ln>
                  <a:noFill/>
                </a:ln>
                <a:effectLst/>
                <a:uLnTx/>
                <a:uFillTx/>
                <a:latin typeface="宋体" panose="02010600030101010101" pitchFamily="2" charset="-122"/>
                <a:cs typeface="宋体" panose="02010600030101010101" pitchFamily="2" charset="-122"/>
                <a:sym typeface="+mn-ea"/>
              </a:rPr>
              <a:t>“先进先出”</a:t>
            </a:r>
            <a:r>
              <a:rPr altLang="zh-CN" sz="2000" noProof="0" dirty="0">
                <a:ln>
                  <a:noFill/>
                </a:ln>
                <a:effectLst/>
                <a:uLnTx/>
                <a:uFillTx/>
                <a:latin typeface="Times New Roman" panose="02020603050405020304" pitchFamily="18" charset="0"/>
                <a:cs typeface="Times New Roman" panose="02020603050405020304" pitchFamily="18" charset="0"/>
                <a:sym typeface="+mn-ea"/>
              </a:rPr>
              <a:t>特点的队列来保存已到达的坐标点。</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3.6 队列应用举例</a:t>
            </a:r>
            <a:endParaRPr sz="3200" noProof="0" dirty="0">
              <a:latin typeface="黑体" panose="02010609060101010101" pitchFamily="2" charset="-122"/>
              <a:ea typeface="黑体" panose="02010609060101010101" pitchFamily="2" charset="-122"/>
              <a:sym typeface="+mn-ea"/>
            </a:endParaRPr>
          </a:p>
        </p:txBody>
      </p:sp>
      <p:sp>
        <p:nvSpPr>
          <p:cNvPr id="5" name="文本框 4"/>
          <p:cNvSpPr txBox="1"/>
          <p:nvPr/>
        </p:nvSpPr>
        <p:spPr>
          <a:xfrm>
            <a:off x="251460" y="843598"/>
            <a:ext cx="7754938" cy="144526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例3.6.1 迷宫最短步数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实现该算法需要解决迷宫如何表示、如何控制试探方向、如何避免重复走到同一个点、队列如何设计等四个问题。</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（1）表示迷宫的数据结构</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67360" y="2211705"/>
            <a:ext cx="7473315" cy="922020"/>
          </a:xfrm>
          <a:prstGeom prst="rect">
            <a:avLst/>
          </a:prstGeom>
          <a:noFill/>
          <a:ln w="9525">
            <a:noFill/>
          </a:ln>
        </p:spPr>
        <p:txBody>
          <a:bodyPr wrap="square">
            <a:spAutoFit/>
          </a:bodyPr>
          <a:p>
            <a:pPr indent="266700"/>
            <a:r>
              <a:rPr lang="en-US" altLang="zh-CN" sz="1800">
                <a:ea typeface="宋体" panose="02010600030101010101" pitchFamily="2" charset="-122"/>
              </a:rPr>
              <a:t>   </a:t>
            </a:r>
            <a:r>
              <a:rPr lang="zh-CN" sz="1800">
                <a:ea typeface="宋体" panose="02010600030101010101" pitchFamily="2" charset="-122"/>
              </a:rPr>
              <a:t>设迷宫</a:t>
            </a:r>
            <a:r>
              <a:rPr lang="zh-CN" sz="1800">
                <a:latin typeface="Times New Roman" panose="02020603050405020304" pitchFamily="18" charset="0"/>
                <a:ea typeface="宋体" panose="02010600030101010101" pitchFamily="2" charset="-122"/>
              </a:rPr>
              <a:t>最</a:t>
            </a:r>
            <a:r>
              <a:rPr lang="zh-CN" sz="1800">
                <a:ea typeface="宋体" panose="02010600030101010101" pitchFamily="2" charset="-122"/>
              </a:rPr>
              <a:t>多有</a:t>
            </a:r>
            <a:r>
              <a:rPr lang="en-US" sz="1800" i="1">
                <a:latin typeface="Times New Roman" panose="02020603050405020304" pitchFamily="18" charset="0"/>
                <a:ea typeface="宋体" panose="02010600030101010101" pitchFamily="2" charset="-122"/>
              </a:rPr>
              <a:t>M</a:t>
            </a:r>
            <a:r>
              <a:rPr lang="zh-CN" sz="1800">
                <a:ea typeface="宋体" panose="02010600030101010101" pitchFamily="2" charset="-122"/>
              </a:rPr>
              <a:t>行</a:t>
            </a:r>
            <a:r>
              <a:rPr lang="en-US" sz="1800" i="1">
                <a:latin typeface="Times New Roman" panose="02020603050405020304" pitchFamily="18" charset="0"/>
                <a:ea typeface="宋体" panose="02010600030101010101" pitchFamily="2" charset="-122"/>
              </a:rPr>
              <a:t>N</a:t>
            </a:r>
            <a:r>
              <a:rPr lang="zh-CN" sz="1800">
                <a:ea typeface="宋体" panose="02010600030101010101" pitchFamily="2" charset="-122"/>
              </a:rPr>
              <a:t>列，则可用二维数组</a:t>
            </a:r>
            <a:r>
              <a:rPr lang="en-US" sz="1800" i="1">
                <a:latin typeface="Times New Roman" panose="02020603050405020304" pitchFamily="18" charset="0"/>
                <a:ea typeface="宋体" panose="02010600030101010101" pitchFamily="2" charset="-122"/>
              </a:rPr>
              <a:t>maze</a:t>
            </a:r>
            <a:r>
              <a:rPr lang="en-US" sz="1800">
                <a:latin typeface="Times New Roman" panose="02020603050405020304" pitchFamily="18" charset="0"/>
                <a:ea typeface="宋体" panose="02010600030101010101" pitchFamily="2" charset="-122"/>
              </a:rPr>
              <a:t>[</a:t>
            </a:r>
            <a:r>
              <a:rPr lang="en-US" sz="1800" i="1">
                <a:latin typeface="Times New Roman" panose="02020603050405020304" pitchFamily="18" charset="0"/>
                <a:ea typeface="宋体" panose="02010600030101010101" pitchFamily="2" charset="-122"/>
              </a:rPr>
              <a:t>M</a:t>
            </a:r>
            <a:r>
              <a:rPr lang="en-US" sz="1800">
                <a:latin typeface="Times New Roman" panose="02020603050405020304" pitchFamily="18" charset="0"/>
                <a:ea typeface="宋体" panose="02010600030101010101" pitchFamily="2" charset="-122"/>
              </a:rPr>
              <a:t>][</a:t>
            </a:r>
            <a:r>
              <a:rPr lang="en-US" sz="1800" i="1">
                <a:latin typeface="Times New Roman" panose="02020603050405020304" pitchFamily="18" charset="0"/>
                <a:ea typeface="宋体" panose="02010600030101010101" pitchFamily="2" charset="-122"/>
              </a:rPr>
              <a:t>N</a:t>
            </a:r>
            <a:r>
              <a:rPr lang="en-US" sz="1800">
                <a:latin typeface="Times New Roman" panose="02020603050405020304" pitchFamily="18" charset="0"/>
                <a:ea typeface="宋体" panose="02010600030101010101" pitchFamily="2" charset="-122"/>
              </a:rPr>
              <a:t>]</a:t>
            </a:r>
            <a:r>
              <a:rPr lang="zh-CN" sz="1800">
                <a:ea typeface="宋体" panose="02010600030101010101" pitchFamily="2" charset="-122"/>
              </a:rPr>
              <a:t>来表示一个迷宫，其中数组元素</a:t>
            </a:r>
            <a:r>
              <a:rPr lang="en-US" sz="1800" i="1">
                <a:latin typeface="Times New Roman" panose="02020603050405020304" pitchFamily="18" charset="0"/>
                <a:ea typeface="宋体" panose="02010600030101010101" pitchFamily="2" charset="-122"/>
              </a:rPr>
              <a:t>maze</a:t>
            </a:r>
            <a:r>
              <a:rPr lang="en-US" sz="1800">
                <a:latin typeface="Times New Roman" panose="02020603050405020304" pitchFamily="18" charset="0"/>
                <a:ea typeface="宋体" panose="02010600030101010101" pitchFamily="2" charset="-122"/>
              </a:rPr>
              <a:t>[</a:t>
            </a:r>
            <a:r>
              <a:rPr lang="en-US" sz="1800" i="1">
                <a:latin typeface="Times New Roman" panose="02020603050405020304" pitchFamily="18" charset="0"/>
                <a:ea typeface="宋体" panose="02010600030101010101" pitchFamily="2" charset="-122"/>
              </a:rPr>
              <a:t>i</a:t>
            </a:r>
            <a:r>
              <a:rPr lang="en-US" sz="1800">
                <a:latin typeface="Times New Roman" panose="02020603050405020304" pitchFamily="18" charset="0"/>
                <a:ea typeface="宋体" panose="02010600030101010101" pitchFamily="2" charset="-122"/>
              </a:rPr>
              <a:t>][</a:t>
            </a:r>
            <a:r>
              <a:rPr lang="en-US" sz="1800" i="1">
                <a:latin typeface="Times New Roman" panose="02020603050405020304" pitchFamily="18" charset="0"/>
                <a:ea typeface="宋体" panose="02010600030101010101" pitchFamily="2" charset="-122"/>
              </a:rPr>
              <a:t>j</a:t>
            </a:r>
            <a:r>
              <a:rPr lang="en-US" sz="1800">
                <a:latin typeface="Times New Roman" panose="02020603050405020304" pitchFamily="18" charset="0"/>
                <a:ea typeface="宋体" panose="02010600030101010101" pitchFamily="2" charset="-122"/>
              </a:rPr>
              <a:t>]='.' </a:t>
            </a:r>
            <a:r>
              <a:rPr lang="zh-CN" sz="1800">
                <a:ea typeface="宋体" panose="02010600030101010101" pitchFamily="2" charset="-122"/>
              </a:rPr>
              <a:t>或 </a:t>
            </a:r>
            <a:r>
              <a:rPr lang="en-US" sz="1800">
                <a:latin typeface="Times New Roman" panose="02020603050405020304" pitchFamily="18" charset="0"/>
                <a:ea typeface="宋体" panose="02010600030101010101" pitchFamily="2" charset="-122"/>
              </a:rPr>
              <a:t>'#'</a:t>
            </a:r>
            <a:r>
              <a:rPr lang="zh-CN" sz="1800">
                <a:ea typeface="宋体" panose="02010600030101010101" pitchFamily="2" charset="-122"/>
              </a:rPr>
              <a:t>，分别表示可走或不可走。另外，迷宫的实际行数、列数可用</a:t>
            </a:r>
            <a:r>
              <a:rPr lang="zh-CN" sz="1800">
                <a:latin typeface="Times New Roman" panose="02020603050405020304" pitchFamily="18" charset="0"/>
                <a:ea typeface="宋体" panose="02010600030101010101" pitchFamily="2" charset="-122"/>
              </a:rPr>
              <a:t>外部</a:t>
            </a:r>
            <a:r>
              <a:rPr lang="zh-CN" sz="1800">
                <a:ea typeface="宋体" panose="02010600030101010101" pitchFamily="2" charset="-122"/>
              </a:rPr>
              <a:t>变量</a:t>
            </a:r>
            <a:r>
              <a:rPr lang="en-US" sz="1800" i="1">
                <a:latin typeface="Times New Roman" panose="02020603050405020304" pitchFamily="18" charset="0"/>
                <a:ea typeface="宋体" panose="02010600030101010101" pitchFamily="2" charset="-122"/>
              </a:rPr>
              <a:t>m</a:t>
            </a:r>
            <a:r>
              <a:rPr lang="zh-CN" sz="1800">
                <a:ea typeface="宋体" panose="02010600030101010101" pitchFamily="2" charset="-122"/>
              </a:rPr>
              <a:t>、</a:t>
            </a:r>
            <a:r>
              <a:rPr lang="en-US" sz="1800" i="1">
                <a:latin typeface="Times New Roman" panose="02020603050405020304" pitchFamily="18" charset="0"/>
                <a:ea typeface="宋体" panose="02010600030101010101" pitchFamily="2" charset="-122"/>
              </a:rPr>
              <a:t>n</a:t>
            </a:r>
            <a:r>
              <a:rPr lang="zh-CN" sz="1800">
                <a:ea typeface="宋体" panose="02010600030101010101" pitchFamily="2" charset="-122"/>
              </a:rPr>
              <a:t>表示。</a:t>
            </a:r>
            <a:endParaRPr lang="zh-CN" altLang="en-US" sz="1800"/>
          </a:p>
        </p:txBody>
      </p:sp>
      <p:sp>
        <p:nvSpPr>
          <p:cNvPr id="2" name="文本框 1"/>
          <p:cNvSpPr txBox="1"/>
          <p:nvPr/>
        </p:nvSpPr>
        <p:spPr>
          <a:xfrm>
            <a:off x="539750" y="3133725"/>
            <a:ext cx="6840220" cy="107632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const  int M=100;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迷宫的最大行数</a:t>
            </a:r>
            <a:r>
              <a:rPr lang="en-US" sz="1600">
                <a:latin typeface="Courier New" panose="02070309020205020404" charset="0"/>
                <a:ea typeface="宋体" panose="02010600030101010101" pitchFamily="2" charset="-122"/>
              </a:rPr>
              <a:t>const int  N=100;   // </a:t>
            </a:r>
            <a:r>
              <a:rPr lang="zh-CN" sz="1600">
                <a:latin typeface="Courier New" panose="02070309020205020404" charset="0"/>
                <a:ea typeface="宋体" panose="02010600030101010101" pitchFamily="2" charset="-122"/>
              </a:rPr>
              <a:t>迷宫的最大列数</a:t>
            </a:r>
            <a:r>
              <a:rPr lang="en-US" sz="1600">
                <a:latin typeface="Courier New" panose="02070309020205020404" charset="0"/>
                <a:ea typeface="宋体" panose="02010600030101010101" pitchFamily="2" charset="-122"/>
              </a:rPr>
              <a:t>char maze [M][N];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迷宫数组</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int m, n;    </a:t>
            </a:r>
            <a:r>
              <a:rPr lang="en-US" sz="1600">
                <a:latin typeface="Times New Roman" panose="02020603050405020304" pitchFamily="18" charset="0"/>
                <a:ea typeface="宋体" panose="02010600030101010101" pitchFamily="2" charset="-122"/>
              </a:rPr>
              <a:t>             </a:t>
            </a:r>
            <a:r>
              <a:rPr lang="en-US" sz="1600">
                <a:latin typeface="Times New Roman" panose="02020603050405020304" pitchFamily="18" charset="0"/>
                <a:ea typeface="宋体" panose="02010600030101010101" pitchFamily="2" charset="-122"/>
                <a:cs typeface="Times New Roman" panose="02020603050405020304" pitchFamily="18" charset="0"/>
              </a:rPr>
              <a:t>    </a:t>
            </a:r>
            <a:r>
              <a:rPr lang="en-US" sz="1600">
                <a:latin typeface="Courier New" panose="02070309020205020404" charset="0"/>
                <a:ea typeface="宋体" panose="02010600030101010101" pitchFamily="2" charset="-122"/>
              </a:rPr>
              <a:t>// 迷宫的实际行数、列数</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00"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3.6 队列应用举例</a:t>
            </a:r>
            <a:endParaRPr sz="3200" noProof="0" dirty="0">
              <a:latin typeface="黑体" panose="02010609060101010101" pitchFamily="2" charset="-122"/>
              <a:ea typeface="黑体" panose="02010609060101010101" pitchFamily="2" charset="-122"/>
              <a:sym typeface="+mn-ea"/>
            </a:endParaRPr>
          </a:p>
        </p:txBody>
      </p:sp>
      <p:sp>
        <p:nvSpPr>
          <p:cNvPr id="5" name="文本框 4"/>
          <p:cNvSpPr txBox="1"/>
          <p:nvPr/>
        </p:nvSpPr>
        <p:spPr>
          <a:xfrm>
            <a:off x="251460" y="843598"/>
            <a:ext cx="7754938" cy="76835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例3.6.1 迷宫最短步数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（2）试探方向</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11505" y="1563370"/>
            <a:ext cx="6850380" cy="368300"/>
          </a:xfrm>
          <a:prstGeom prst="rect">
            <a:avLst/>
          </a:prstGeom>
          <a:noFill/>
          <a:ln w="9525">
            <a:noFill/>
          </a:ln>
        </p:spPr>
        <p:txBody>
          <a:bodyPr wrap="square">
            <a:spAutoFit/>
          </a:bodyPr>
          <a:p>
            <a:pPr indent="266700"/>
            <a:r>
              <a:rPr sz="1800">
                <a:latin typeface="Times New Roman" panose="02020603050405020304" pitchFamily="18" charset="0"/>
                <a:ea typeface="宋体" panose="02010600030101010101" pitchFamily="2" charset="-122"/>
                <a:cs typeface="Times New Roman" panose="02020603050405020304" pitchFamily="18" charset="0"/>
              </a:rPr>
              <a:t>设当前点为(x, y)，则从该点1步可走到的4个相邻的点如</a:t>
            </a:r>
            <a:r>
              <a:rPr lang="zh-CN" sz="1800">
                <a:latin typeface="Times New Roman" panose="02020603050405020304" pitchFamily="18" charset="0"/>
                <a:ea typeface="宋体" panose="02010600030101010101" pitchFamily="2" charset="-122"/>
                <a:cs typeface="Times New Roman" panose="02020603050405020304" pitchFamily="18" charset="0"/>
              </a:rPr>
              <a:t>下</a:t>
            </a:r>
            <a:r>
              <a:rPr sz="1800">
                <a:latin typeface="Times New Roman" panose="02020603050405020304" pitchFamily="18" charset="0"/>
                <a:ea typeface="宋体" panose="02010600030101010101" pitchFamily="2" charset="-122"/>
                <a:cs typeface="Times New Roman" panose="02020603050405020304" pitchFamily="18" charset="0"/>
              </a:rPr>
              <a:t>所示。</a:t>
            </a:r>
            <a:endParaRPr sz="18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827405" y="2067560"/>
          <a:ext cx="2773969" cy="1440000"/>
        </p:xfrm>
        <a:graphic>
          <a:graphicData uri="http://schemas.openxmlformats.org/presentationml/2006/ole">
            <mc:AlternateContent xmlns:mc="http://schemas.openxmlformats.org/markup-compatibility/2006">
              <mc:Choice xmlns:v="urn:schemas-microsoft-com:vml" Requires="v">
                <p:oleObj spid="_x0000_s4" name="" r:id="rId1" imgW="4000500" imgH="2076450" progId="Paint.Picture">
                  <p:embed/>
                </p:oleObj>
              </mc:Choice>
              <mc:Fallback>
                <p:oleObj name="" r:id="rId1" imgW="4000500" imgH="2076450" progId="Paint.Picture">
                  <p:embed/>
                  <p:pic>
                    <p:nvPicPr>
                      <p:cNvPr id="0" name="图片 3"/>
                      <p:cNvPicPr/>
                      <p:nvPr/>
                    </p:nvPicPr>
                    <p:blipFill>
                      <a:blip r:embed="rId2"/>
                      <a:stretch>
                        <a:fillRect/>
                      </a:stretch>
                    </p:blipFill>
                    <p:spPr>
                      <a:xfrm>
                        <a:off x="827405" y="2067560"/>
                        <a:ext cx="2773969" cy="1440000"/>
                      </a:xfrm>
                      <a:prstGeom prst="rect">
                        <a:avLst/>
                      </a:prstGeom>
                    </p:spPr>
                  </p:pic>
                </p:oleObj>
              </mc:Fallback>
            </mc:AlternateContent>
          </a:graphicData>
        </a:graphic>
      </p:graphicFrame>
      <p:sp>
        <p:nvSpPr>
          <p:cNvPr id="6" name="文本框 5"/>
          <p:cNvSpPr txBox="1"/>
          <p:nvPr/>
        </p:nvSpPr>
        <p:spPr>
          <a:xfrm>
            <a:off x="3779520" y="2571750"/>
            <a:ext cx="4298315" cy="922020"/>
          </a:xfrm>
          <a:prstGeom prst="rect">
            <a:avLst/>
          </a:prstGeom>
          <a:noFill/>
          <a:ln w="9525">
            <a:noFill/>
          </a:ln>
        </p:spPr>
        <p:txBody>
          <a:bodyPr wrap="square">
            <a:spAutoFit/>
          </a:bodyPr>
          <a:p>
            <a:r>
              <a:rPr lang="en-US" sz="1800">
                <a:latin typeface="Times New Roman" panose="02020603050405020304" pitchFamily="18" charset="0"/>
                <a:ea typeface="宋体" panose="02010600030101010101" pitchFamily="2" charset="-122"/>
              </a:rPr>
              <a:t>4</a:t>
            </a:r>
            <a:r>
              <a:rPr lang="zh-CN" sz="1800">
                <a:ea typeface="宋体" panose="02010600030101010101" pitchFamily="2" charset="-122"/>
              </a:rPr>
              <a:t>个相邻点在</a:t>
            </a:r>
            <a:r>
              <a:rPr lang="zh-CN" sz="1800">
                <a:latin typeface="Times New Roman" panose="02020603050405020304" pitchFamily="18" charset="0"/>
                <a:ea typeface="宋体" panose="02010600030101010101" pitchFamily="2" charset="-122"/>
              </a:rPr>
              <a:t>行</a:t>
            </a:r>
            <a:r>
              <a:rPr lang="zh-CN" sz="1800">
                <a:ea typeface="宋体" panose="02010600030101010101" pitchFamily="2" charset="-122"/>
              </a:rPr>
              <a:t>、</a:t>
            </a:r>
            <a:r>
              <a:rPr lang="zh-CN" sz="1800">
                <a:latin typeface="Times New Roman" panose="02020603050405020304" pitchFamily="18" charset="0"/>
                <a:ea typeface="宋体" panose="02010600030101010101" pitchFamily="2" charset="-122"/>
              </a:rPr>
              <a:t>列坐标</a:t>
            </a:r>
            <a:r>
              <a:rPr lang="zh-CN" sz="1800">
                <a:ea typeface="宋体" panose="02010600030101010101" pitchFamily="2" charset="-122"/>
              </a:rPr>
              <a:t>上的增量分别为</a:t>
            </a:r>
            <a:r>
              <a:rPr lang="en-US" sz="1800">
                <a:latin typeface="Times New Roman" panose="02020603050405020304" pitchFamily="18" charset="0"/>
                <a:ea typeface="宋体" panose="02010600030101010101" pitchFamily="2" charset="-122"/>
              </a:rPr>
              <a:t>(0,</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rPr>
              <a:t>1)</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(1,</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rPr>
              <a:t>0)</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(0,</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rPr>
              <a:t>-1)</a:t>
            </a:r>
            <a:r>
              <a:rPr lang="zh-CN" sz="1800">
                <a:ea typeface="宋体" panose="02010600030101010101" pitchFamily="2" charset="-122"/>
              </a:rPr>
              <a:t>和</a:t>
            </a:r>
            <a:r>
              <a:rPr lang="en-US" sz="1800">
                <a:latin typeface="Times New Roman" panose="02020603050405020304" pitchFamily="18" charset="0"/>
                <a:ea typeface="宋体" panose="02010600030101010101" pitchFamily="2" charset="-122"/>
              </a:rPr>
              <a:t>(-1,</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rPr>
              <a:t>0)</a:t>
            </a:r>
            <a:r>
              <a:rPr lang="zh-CN" sz="1800">
                <a:latin typeface="Times New Roman" panose="02020603050405020304" pitchFamily="18" charset="0"/>
                <a:ea typeface="宋体" panose="02010600030101010101" pitchFamily="2" charset="-122"/>
              </a:rPr>
              <a:t>。</a:t>
            </a:r>
            <a:r>
              <a:rPr lang="zh-CN" sz="1800">
                <a:ea typeface="宋体" panose="02010600030101010101" pitchFamily="2" charset="-122"/>
              </a:rPr>
              <a:t>因此，定义一个二维的方向数组</a:t>
            </a:r>
            <a:r>
              <a:rPr lang="en-US" sz="1800" i="1">
                <a:latin typeface="Times New Roman" panose="02020603050405020304" pitchFamily="18" charset="0"/>
                <a:ea typeface="宋体" panose="02010600030101010101" pitchFamily="2" charset="-122"/>
              </a:rPr>
              <a:t>dir</a:t>
            </a:r>
            <a:r>
              <a:rPr lang="zh-CN" sz="1800">
                <a:ea typeface="宋体" panose="02010600030101010101" pitchFamily="2" charset="-122"/>
              </a:rPr>
              <a:t>保存</a:t>
            </a:r>
            <a:r>
              <a:rPr lang="zh-CN" sz="1800">
                <a:latin typeface="Times New Roman" panose="02020603050405020304" pitchFamily="18" charset="0"/>
                <a:ea typeface="宋体" panose="02010600030101010101" pitchFamily="2" charset="-122"/>
              </a:rPr>
              <a:t>这些</a:t>
            </a:r>
            <a:r>
              <a:rPr lang="zh-CN" sz="1800">
                <a:ea typeface="宋体" panose="02010600030101010101" pitchFamily="2" charset="-122"/>
              </a:rPr>
              <a:t>增量。</a:t>
            </a:r>
            <a:endParaRPr lang="zh-CN" altLang="en-US" sz="1800"/>
          </a:p>
        </p:txBody>
      </p:sp>
      <p:sp>
        <p:nvSpPr>
          <p:cNvPr id="7" name="文本框 6"/>
          <p:cNvSpPr txBox="1"/>
          <p:nvPr/>
        </p:nvSpPr>
        <p:spPr>
          <a:xfrm>
            <a:off x="358140" y="3652520"/>
            <a:ext cx="8493760" cy="33718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dir[4][2]={{0,1},{1,0},{0,-1},{-1,0}};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zh-CN" sz="1600">
                <a:latin typeface="Courier New" panose="02070309020205020404" charset="0"/>
                <a:ea typeface="宋体" panose="02010600030101010101" pitchFamily="2" charset="-122"/>
              </a:rPr>
              <a:t>对应右、下、左、上</a:t>
            </a:r>
            <a:r>
              <a:rPr lang="zh-CN" sz="1600">
                <a:ea typeface="宋体" panose="02010600030101010101" pitchFamily="2" charset="-122"/>
              </a:rPr>
              <a:t>四个方向</a:t>
            </a:r>
            <a:endParaRPr lang="zh-CN" altLang="en-US" sz="1600"/>
          </a:p>
        </p:txBody>
      </p:sp>
      <p:sp>
        <p:nvSpPr>
          <p:cNvPr id="8" name="文本框 7"/>
          <p:cNvSpPr txBox="1"/>
          <p:nvPr/>
        </p:nvSpPr>
        <p:spPr>
          <a:xfrm>
            <a:off x="358140" y="4300220"/>
            <a:ext cx="2725420" cy="58356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i=x+dir[d][0];j=y+dir[d][1];</a:t>
            </a:r>
            <a:endParaRPr lang="en-US" altLang="en-US" sz="1600">
              <a:latin typeface="Courier New" panose="02070309020205020404" charset="0"/>
              <a:ea typeface="宋体" panose="02010600030101010101" pitchFamily="2" charset="-122"/>
            </a:endParaRPr>
          </a:p>
        </p:txBody>
      </p:sp>
      <p:sp>
        <p:nvSpPr>
          <p:cNvPr id="9" name="文本框 8"/>
          <p:cNvSpPr txBox="1"/>
          <p:nvPr/>
        </p:nvSpPr>
        <p:spPr>
          <a:xfrm>
            <a:off x="395605" y="3990340"/>
            <a:ext cx="8202930" cy="368300"/>
          </a:xfrm>
          <a:prstGeom prst="rect">
            <a:avLst/>
          </a:prstGeom>
          <a:noFill/>
          <a:ln w="9525">
            <a:noFill/>
          </a:ln>
        </p:spPr>
        <p:txBody>
          <a:bodyPr wrap="square">
            <a:spAutoFit/>
          </a:bodyPr>
          <a:p>
            <a:r>
              <a:rPr lang="zh-CN" sz="1800">
                <a:ea typeface="宋体" panose="02010600030101010101" pitchFamily="2" charset="-122"/>
              </a:rPr>
              <a:t>从某点</a:t>
            </a:r>
            <a:r>
              <a:rPr lang="en-US" sz="1800">
                <a:latin typeface="Times New Roman" panose="02020603050405020304" pitchFamily="18" charset="0"/>
                <a:ea typeface="宋体" panose="02010600030101010101" pitchFamily="2" charset="-122"/>
              </a:rPr>
              <a:t> (</a:t>
            </a:r>
            <a:r>
              <a:rPr lang="en-US" sz="1800" i="1">
                <a:latin typeface="Times New Roman" panose="02020603050405020304" pitchFamily="18" charset="0"/>
                <a:ea typeface="宋体" panose="02010600030101010101" pitchFamily="2" charset="-122"/>
              </a:rPr>
              <a:t>x</a:t>
            </a:r>
            <a:r>
              <a:rPr lang="en-US" sz="1800">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lang="en-US" sz="1800" i="1">
                <a:latin typeface="Times New Roman" panose="02020603050405020304" pitchFamily="18" charset="0"/>
                <a:ea typeface="宋体" panose="02010600030101010101" pitchFamily="2" charset="-122"/>
              </a:rPr>
              <a:t>y</a:t>
            </a:r>
            <a:r>
              <a:rPr lang="en-US" sz="1800">
                <a:latin typeface="Times New Roman" panose="02020603050405020304" pitchFamily="18" charset="0"/>
                <a:ea typeface="宋体" panose="02010600030101010101" pitchFamily="2" charset="-122"/>
              </a:rPr>
              <a:t>) </a:t>
            </a:r>
            <a:r>
              <a:rPr lang="zh-CN" sz="1800">
                <a:ea typeface="宋体" panose="02010600030101010101" pitchFamily="2" charset="-122"/>
              </a:rPr>
              <a:t>按某一方向 </a:t>
            </a:r>
            <a:r>
              <a:rPr lang="en-US" sz="1800" i="1">
                <a:latin typeface="Times New Roman" panose="02020603050405020304" pitchFamily="18" charset="0"/>
                <a:ea typeface="宋体" panose="02010600030101010101" pitchFamily="2" charset="-122"/>
              </a:rPr>
              <a:t>d</a:t>
            </a:r>
            <a:r>
              <a:rPr lang="en-US" sz="1800">
                <a:latin typeface="Times New Roman" panose="02020603050405020304" pitchFamily="18" charset="0"/>
                <a:ea typeface="宋体" panose="02010600030101010101" pitchFamily="2" charset="-122"/>
              </a:rPr>
              <a:t> (0≤</a:t>
            </a:r>
            <a:r>
              <a:rPr lang="en-US" sz="1800" i="1">
                <a:latin typeface="Times New Roman" panose="02020603050405020304" pitchFamily="18" charset="0"/>
                <a:ea typeface="宋体" panose="02010600030101010101" pitchFamily="2" charset="-122"/>
              </a:rPr>
              <a:t>d</a:t>
            </a:r>
            <a:r>
              <a:rPr lang="en-US" sz="1800">
                <a:latin typeface="Times New Roman" panose="02020603050405020304" pitchFamily="18" charset="0"/>
                <a:ea typeface="宋体" panose="02010600030101010101" pitchFamily="2" charset="-122"/>
              </a:rPr>
              <a:t>≤3) </a:t>
            </a:r>
            <a:r>
              <a:rPr lang="zh-CN" sz="1800">
                <a:ea typeface="宋体" panose="02010600030101010101" pitchFamily="2" charset="-122"/>
              </a:rPr>
              <a:t>到达的新点 </a:t>
            </a:r>
            <a:r>
              <a:rPr lang="en-US" sz="1800">
                <a:latin typeface="Times New Roman" panose="02020603050405020304" pitchFamily="18" charset="0"/>
                <a:ea typeface="宋体" panose="02010600030101010101" pitchFamily="2" charset="-122"/>
              </a:rPr>
              <a:t>(</a:t>
            </a:r>
            <a:r>
              <a:rPr lang="en-US" sz="1800" i="1">
                <a:latin typeface="Times New Roman" panose="02020603050405020304" pitchFamily="18" charset="0"/>
                <a:ea typeface="宋体" panose="02010600030101010101" pitchFamily="2" charset="-122"/>
              </a:rPr>
              <a:t>i</a:t>
            </a:r>
            <a:r>
              <a:rPr lang="en-US" sz="1800">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lang="en-US" sz="1800" i="1">
                <a:latin typeface="Times New Roman" panose="02020603050405020304" pitchFamily="18" charset="0"/>
                <a:ea typeface="宋体" panose="02010600030101010101" pitchFamily="2" charset="-122"/>
              </a:rPr>
              <a:t>j</a:t>
            </a:r>
            <a:r>
              <a:rPr lang="en-US" sz="1800">
                <a:latin typeface="Times New Roman" panose="02020603050405020304" pitchFamily="18" charset="0"/>
                <a:ea typeface="宋体" panose="02010600030101010101" pitchFamily="2" charset="-122"/>
              </a:rPr>
              <a:t>) </a:t>
            </a:r>
            <a:r>
              <a:rPr lang="zh-CN" sz="1800">
                <a:ea typeface="宋体" panose="02010600030101010101" pitchFamily="2" charset="-122"/>
              </a:rPr>
              <a:t>的坐标</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00" grpId="0"/>
      <p:bldP spid="6" grpId="0"/>
      <p:bldP spid="7" grpId="0"/>
      <p:bldP spid="9"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3.6 队列应用举例</a:t>
            </a:r>
            <a:endParaRPr sz="3200" noProof="0" dirty="0">
              <a:latin typeface="黑体" panose="02010609060101010101" pitchFamily="2" charset="-122"/>
              <a:ea typeface="黑体" panose="02010609060101010101" pitchFamily="2" charset="-122"/>
              <a:sym typeface="+mn-ea"/>
            </a:endParaRPr>
          </a:p>
        </p:txBody>
      </p:sp>
      <p:sp>
        <p:nvSpPr>
          <p:cNvPr id="5" name="文本框 4"/>
          <p:cNvSpPr txBox="1"/>
          <p:nvPr/>
        </p:nvSpPr>
        <p:spPr>
          <a:xfrm>
            <a:off x="251460" y="843598"/>
            <a:ext cx="7754938" cy="76835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例3.6.1 迷宫最短步数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（3）如何防止重复到达某点，以避免发生死循环</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3870" y="1563370"/>
            <a:ext cx="7666355" cy="1198880"/>
          </a:xfrm>
          <a:prstGeom prst="rect">
            <a:avLst/>
          </a:prstGeom>
          <a:noFill/>
          <a:ln w="9525">
            <a:noFill/>
          </a:ln>
        </p:spPr>
        <p:txBody>
          <a:bodyPr wrap="square">
            <a:spAutoFit/>
          </a:bodyPr>
          <a:p>
            <a:pPr indent="266700"/>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设置一个辅助的标记数组visited[m][n]，它的所有元素一开始都初始化为false，表示所有点都未走过，一旦到达了某一点 (i, j )之后，把visited[i][j]置为true表示该点已走过，下次再试探这个点时发现visited[i][j]==true就不能再走了。</a:t>
            </a:r>
            <a:endParaRPr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p:cNvSpPr txBox="1"/>
          <p:nvPr/>
        </p:nvSpPr>
        <p:spPr>
          <a:xfrm>
            <a:off x="323850" y="2754630"/>
            <a:ext cx="7825740" cy="922020"/>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cs typeface="Times New Roman" panose="02020603050405020304" pitchFamily="18" charset="0"/>
              </a:rPr>
              <a:t>（4）队列的设计</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队列存放搜索过程中搜索到的点。方便起见，设计一个表示点的结构体，包含行、列坐标和从起点走到该点的步数</a:t>
            </a:r>
            <a:r>
              <a:rPr lang="zh-CN" sz="1800">
                <a:latin typeface="Times New Roman" panose="02020603050405020304" pitchFamily="18" charset="0"/>
                <a:ea typeface="宋体" panose="02010600030101010101" pitchFamily="2" charset="-122"/>
                <a:cs typeface="Times New Roman" panose="02020603050405020304" pitchFamily="18" charset="0"/>
              </a:rPr>
              <a:t>。</a:t>
            </a:r>
            <a:endParaRPr lang="zh-CN"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395605" y="3651885"/>
            <a:ext cx="7611110" cy="82994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struct Pos{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x, y, steps;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行、列坐标</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当前步数</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9"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3.6 队列应用举例</a:t>
            </a:r>
            <a:endParaRPr sz="3200" noProof="0" dirty="0">
              <a:latin typeface="黑体" panose="02010609060101010101" pitchFamily="2" charset="-122"/>
              <a:ea typeface="黑体" panose="02010609060101010101" pitchFamily="2" charset="-122"/>
              <a:sym typeface="+mn-ea"/>
            </a:endParaRPr>
          </a:p>
        </p:txBody>
      </p:sp>
      <p:sp>
        <p:nvSpPr>
          <p:cNvPr id="5" name="文本框 4"/>
          <p:cNvSpPr txBox="1"/>
          <p:nvPr/>
        </p:nvSpPr>
        <p:spPr>
          <a:xfrm>
            <a:off x="251460" y="84359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例3.6.1 迷宫最短步数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9" name="文本框 8"/>
          <p:cNvSpPr txBox="1"/>
          <p:nvPr/>
        </p:nvSpPr>
        <p:spPr>
          <a:xfrm>
            <a:off x="323850" y="1176020"/>
            <a:ext cx="7825740" cy="2584450"/>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cs typeface="Times New Roman" panose="02020603050405020304" pitchFamily="18" charset="0"/>
              </a:rPr>
              <a:t>（4）队列的设计</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队列的初始状态为空队列；首先入口点入队，当队列非空时反复执行以下操作：</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队头元素出队，并以其为搜索的出发点，当搜索到一个可到达点 ( i , j )（i, j均为有效坐标，且maze[i][j]=='.' 、visited[i][j]==false）时，即将该点的坐标位置入队。</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在搜索过程中，若遇到出口点则表示搜索成功，返回该点的步数并结束搜索；若遇到当前队列为空，则表明再无搜索出发点，这种情况下不存在从起点到终点的路径，也结束搜索。</a:t>
            </a:r>
            <a:endParaRPr sz="18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 calcmode="lin" valueType="num">
                                      <p:cBhvr additive="base">
                                        <p:cTn id="7"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3.6 队列应用举例</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例3.6.1 迷宫最短步数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11785" y="1330325"/>
            <a:ext cx="8077835"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 &lt;iostream&gt;#include &lt;queue&gt;using namespace std;struct Pos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坐标的结构体</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x, y, steps;};int dir[4][2] = {{0,1},{1,0},{0,-1},{-1,0}};//</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对应右下左上四个方向</a:t>
            </a:r>
            <a:r>
              <a:rPr lang="en-US" sz="1600">
                <a:latin typeface="Courier New" panose="02070309020205020404" charset="0"/>
                <a:ea typeface="宋体" panose="02010600030101010101" pitchFamily="2" charset="-122"/>
              </a:rPr>
              <a:t>const int M=100, N=100;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最大的行数、列数</a:t>
            </a:r>
            <a:r>
              <a:rPr lang="en-US" sz="1600">
                <a:latin typeface="Courier New" panose="02070309020205020404" charset="0"/>
                <a:ea typeface="宋体" panose="02010600030101010101" pitchFamily="2" charset="-122"/>
              </a:rPr>
              <a:t>char maze[M][N];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迷宫数组</a:t>
            </a:r>
            <a:r>
              <a:rPr lang="en-US" sz="1600">
                <a:latin typeface="Courier New" panose="02070309020205020404" charset="0"/>
                <a:ea typeface="宋体" panose="02010600030101010101" pitchFamily="2" charset="-122"/>
              </a:rPr>
              <a:t>bool visited[M][N];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标记数组</a:t>
            </a:r>
            <a:r>
              <a:rPr lang="en-US" sz="1600">
                <a:latin typeface="Courier New" panose="02070309020205020404" charset="0"/>
                <a:ea typeface="宋体" panose="02010600030101010101" pitchFamily="2" charset="-122"/>
              </a:rPr>
              <a:t>Pos S,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起点和终点</a:t>
            </a:r>
            <a:r>
              <a:rPr lang="en-US" sz="1600">
                <a:latin typeface="Courier New" panose="02070309020205020404" charset="0"/>
                <a:ea typeface="宋体" panose="02010600030101010101" pitchFamily="2" charset="-122"/>
              </a:rPr>
              <a:t>int m,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实际的行数、列数</a:t>
            </a:r>
            <a:r>
              <a:rPr lang="en-US" sz="1600">
                <a:latin typeface="Courier New" panose="02070309020205020404" charset="0"/>
                <a:ea typeface="宋体" panose="02010600030101010101" pitchFamily="2" charset="-122"/>
              </a:rPr>
              <a:t>int mazeBFS();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迷宫广度优先搜索算法</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void inputMaze();                   // 输入迷宫并记录起点、终点的函数</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3.6 队列应用举例</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例3.6.1 迷宫最短步数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275590" y="1341120"/>
            <a:ext cx="7262495"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cin&gt;&gt;m&gt;&gt;n;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输入迷宫的实际行数、列数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inputMaze();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输入迷宫并记录起点、终点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res=mazeBFS();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调用迷宫广度优先搜索算法</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if(res==-1)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返回</a:t>
            </a:r>
            <a:r>
              <a:rPr lang="en-US" sz="1600">
                <a:latin typeface="Courier New" panose="02070309020205020404" charset="0"/>
                <a:ea typeface="宋体" panose="02010600030101010101" pitchFamily="2" charset="-122"/>
              </a:rPr>
              <a:t>-1</a:t>
            </a:r>
            <a:r>
              <a:rPr lang="zh-CN" sz="1600">
                <a:ea typeface="宋体" panose="02010600030101010101" pitchFamily="2" charset="-122"/>
              </a:rPr>
              <a:t>表示找不到通路</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cout&lt;&lt;"impossible"&lt;&lt;endl;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找到通路则输出最短步数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cout&lt;&lt;res&lt;&lt;endl;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}</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3.1 栈基础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顺序栈的实现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683260" y="1256030"/>
            <a:ext cx="792289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SqStack::Init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初始化栈，即构造一个空栈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base=new ElemType[N];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创建动态数组，数组名</a:t>
            </a:r>
            <a:r>
              <a:rPr lang="en-US" sz="1600">
                <a:latin typeface="Courier New" panose="02070309020205020404" charset="0"/>
                <a:ea typeface="宋体" panose="02010600030101010101" pitchFamily="2" charset="-122"/>
              </a:rPr>
              <a:t>base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top=-1;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置栈顶指针初值为</a:t>
            </a:r>
            <a:r>
              <a:rPr lang="en-US" sz="1600">
                <a:latin typeface="Courier New" panose="02070309020205020404" charset="0"/>
                <a:ea typeface="宋体" panose="02010600030101010101" pitchFamily="2" charset="-122"/>
              </a:rPr>
              <a:t>-1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void SqStack::Push (ElemType e) { // </a:t>
            </a:r>
            <a:r>
              <a:rPr lang="zh-CN" sz="1600">
                <a:latin typeface="Courier New" panose="02070309020205020404" charset="0"/>
                <a:ea typeface="宋体" panose="02010600030101010101" pitchFamily="2" charset="-122"/>
              </a:rPr>
              <a:t>元素</a:t>
            </a:r>
            <a:r>
              <a:rPr lang="en-US" sz="1600">
                <a:latin typeface="Courier New" panose="02070309020205020404" charset="0"/>
                <a:ea typeface="宋体" panose="02010600030101010101" pitchFamily="2" charset="-122"/>
              </a:rPr>
              <a:t>e</a:t>
            </a:r>
            <a:r>
              <a:rPr lang="zh-CN" sz="1600">
                <a:latin typeface="Courier New" panose="02070309020205020404" charset="0"/>
                <a:ea typeface="宋体" panose="02010600030101010101" pitchFamily="2" charset="-122"/>
              </a:rPr>
              <a:t>入栈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(top==N-1)  return;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若栈满，则返回</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栈顶指针加</a:t>
            </a:r>
            <a:r>
              <a:rPr lang="en-US" sz="1600">
                <a:latin typeface="Courier New" panose="02070309020205020404" charset="0"/>
                <a:ea typeface="宋体" panose="02010600030101010101" pitchFamily="2" charset="-122"/>
              </a:rPr>
              <a:t>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base[top]=e;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把</a:t>
            </a:r>
            <a:r>
              <a:rPr lang="en-US" sz="1600">
                <a:latin typeface="Courier New" panose="02070309020205020404" charset="0"/>
                <a:ea typeface="宋体" panose="02010600030101010101" pitchFamily="2" charset="-122"/>
              </a:rPr>
              <a:t>e</a:t>
            </a:r>
            <a:r>
              <a:rPr lang="zh-CN" sz="1600">
                <a:latin typeface="Courier New" panose="02070309020205020404" charset="0"/>
                <a:ea typeface="宋体" panose="02010600030101010101" pitchFamily="2" charset="-122"/>
              </a:rPr>
              <a:t>存放到栈顶指针所指的存储单元</a:t>
            </a:r>
            <a:r>
              <a:rPr lang="en-US" sz="1600">
                <a:latin typeface="Courier New" panose="02070309020205020404" charset="0"/>
                <a:ea typeface="宋体" panose="02010600030101010101" pitchFamily="2" charset="-122"/>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void SqStack::Pop ()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(top==-1) return;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若栈空，则返回</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栈顶指针减</a:t>
            </a:r>
            <a:r>
              <a:rPr lang="en-US" sz="1600">
                <a:latin typeface="Courier New" panose="02070309020205020404" charset="0"/>
                <a:ea typeface="宋体" panose="02010600030101010101" pitchFamily="2" charset="-122"/>
              </a:rPr>
              <a:t>1}</a:t>
            </a:r>
            <a:endParaRPr lang="zh-CN" altLang="en-US" sz="160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3.6 队列应用举例</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例3.6.1 迷宫最短步数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95605" y="1275715"/>
            <a:ext cx="750633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mazeBFS()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迷宫广度优先搜索</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fill(&amp;visited[0][0],&amp;visited[m-1][n-1]+1,false);//</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清空</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queue&lt;Pos&gt; Q;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定义队列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Q.push(S);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起点入队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visited[S.x][S.y]=true;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置起点的访问标记为</a:t>
            </a:r>
            <a:r>
              <a:rPr lang="en-US" sz="1600">
                <a:latin typeface="Courier New" panose="02070309020205020404" charset="0"/>
                <a:ea typeface="宋体" panose="02010600030101010101" pitchFamily="2" charset="-122"/>
              </a:rPr>
              <a:t>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while(!Q.empty())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当队列非空时，循环处理</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 p=Q.front();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取队头元素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Q.pop();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出队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if(p.x==T.x &amp;&amp; p.y==T.y)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成功到达终点，返回最短步数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p.steps;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i&lt;4; i++)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处理相邻</a:t>
            </a:r>
            <a:r>
              <a:rPr lang="en-US" sz="1600">
                <a:latin typeface="Courier New" panose="02070309020205020404" charset="0"/>
                <a:ea typeface="宋体" panose="02010600030101010101" pitchFamily="2" charset="-122"/>
              </a:rPr>
              <a:t>4</a:t>
            </a:r>
            <a:r>
              <a:rPr lang="zh-CN" sz="1600">
                <a:ea typeface="宋体" panose="02010600030101010101" pitchFamily="2" charset="-122"/>
              </a:rPr>
              <a:t>个方向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zh-CN" sz="1600">
                <a:ea typeface="宋体" panose="02010600030101010101" pitchFamily="2" charset="-122"/>
              </a:rPr>
              <a:t>取得可能能走的点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 e= {p.x+dir[i][0], p.y+dir[i][1], p.steps+1};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(e.x&gt;=m||e.x&lt;0||e.y&gt;=n||e.y&lt;0)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迷宫之外</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continue;</a:t>
            </a:r>
            <a:r>
              <a:rPr lang="en-US" sz="1600">
                <a:latin typeface="Courier New" panose="02070309020205020404" charset="0"/>
                <a:ea typeface="宋体" panose="02010600030101010101" pitchFamily="2" charset="-122"/>
                <a:cs typeface="Courier New" panose="02070309020205020404" charset="0"/>
              </a:rPr>
              <a:t>            </a:t>
            </a:r>
            <a:endParaRPr lang="zh-CN" altLang="en-US" sz="160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3.6 队列应用举例</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例3.6.1 迷宫最短步数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95605" y="1275715"/>
            <a:ext cx="7506335"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if(visited[e.x][e.y]==true)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已</a:t>
            </a:r>
            <a:r>
              <a:rPr lang="zh-CN" sz="1600">
                <a:ea typeface="宋体" panose="02010600030101010101" pitchFamily="2" charset="-122"/>
              </a:rPr>
              <a:t>走过</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continue;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if(maze[e.x][e.y]=='#')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不能走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continue;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Q.push(e);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可走的相邻点入队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visited[e.x][e.y]=true;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置可走点访问标记为</a:t>
            </a:r>
            <a:r>
              <a:rPr lang="en-US" sz="1600">
                <a:latin typeface="Courier New" panose="02070309020205020404" charset="0"/>
                <a:ea typeface="宋体" panose="02010600030101010101" pitchFamily="2" charset="-122"/>
              </a:rPr>
              <a:t>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路径不通，返回特殊值</a:t>
            </a:r>
            <a:r>
              <a:rPr lang="en-US" sz="1600">
                <a:latin typeface="Courier New" panose="02070309020205020404" charset="0"/>
                <a:ea typeface="宋体" panose="02010600030101010101" pitchFamily="2" charset="-122"/>
              </a:rPr>
              <a:t>-1</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3.6 队列应用举例</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例3.6.1 迷宫最短步数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292100" y="1275080"/>
            <a:ext cx="714057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inputMaze()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ea typeface="宋体" panose="02010600030101010101" pitchFamily="2" charset="-122"/>
              </a:rPr>
              <a:t>输入迷宫，记录起点、终点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i&lt;m;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j=0; j&lt;n; j++)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cin&gt;&gt;maze[i][j];</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(maze[i][j]=='S')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S.x=i;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S.y=j;</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S.steps=0;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(maze[i][j]=='T')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T.x=i,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T.y=j;</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例3.7.1胡同</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341503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有一个死胡同，宽度刚好只能让一辆汽车通过，偏偏老有汽车开到死胡同来，这下麻烦了，最先开来的汽车要最后才能倒退出去。给定一个汽车开来的序列和一个可能的倒车出去的序列，请判断汽车能否都倒退出去，若能则输出Yes，否则输出No。</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首先输入一个整数T，表示测试数据的组数，然后是T组测试数据。每组测试数据首先输入一个正整数n（n≤10），代表开来的汽车数，然后输入2n个整数，其中，前n个整数表示汽车开来的序列，后n个整数表示汽车可能倒出的序列。</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对于每组测试，判断能否倒车出该死胡同，若能则输出</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ea typeface="宋体" panose="02010600030101010101" pitchFamily="2" charset="-122"/>
                <a:cs typeface="Times New Roman" panose="02020603050405020304" pitchFamily="18" charset="0"/>
              </a:rPr>
              <a:t>Yes</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ea typeface="宋体" panose="02010600030101010101" pitchFamily="2" charset="-122"/>
                <a:cs typeface="Times New Roman" panose="02020603050405020304" pitchFamily="18" charset="0"/>
              </a:rPr>
              <a:t>，否则输出</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ea typeface="宋体" panose="02010600030101010101" pitchFamily="2" charset="-122"/>
                <a:cs typeface="Times New Roman" panose="02020603050405020304" pitchFamily="18" charset="0"/>
              </a:rPr>
              <a:t>No</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ea typeface="宋体" panose="02010600030101010101" pitchFamily="2" charset="-122"/>
                <a:cs typeface="Times New Roman" panose="02020603050405020304" pitchFamily="18" charset="0"/>
              </a:rPr>
              <a:t>。引号不必输出。</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例3.7.1胡同</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2030095"/>
          </a:xfrm>
          <a:prstGeom prst="rect">
            <a:avLst/>
          </a:prstGeom>
          <a:noFill/>
          <a:ln w="9525">
            <a:noFill/>
          </a:ln>
        </p:spPr>
        <p:txBody>
          <a:bodyPr wrap="square">
            <a:spAutoFit/>
          </a:bodyPr>
          <a:p>
            <a:r>
              <a:rPr sz="1800" b="1">
                <a:latin typeface="Times New Roman" panose="02020603050405020304" pitchFamily="18" charset="0"/>
                <a:ea typeface="宋体" panose="02010600030101010101" pitchFamily="2" charset="-122"/>
                <a:cs typeface="Times New Roman" panose="02020603050405020304" pitchFamily="18" charset="0"/>
              </a:rPr>
              <a:t>输入样例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2</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4 1 2 3 4 2 1 4 3</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4 1 2 3 4 4 2 1 3</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Yes</a:t>
            </a:r>
            <a:endParaRPr lang="en-US"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No</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447675" y="3291840"/>
            <a:ext cx="7559675" cy="1476375"/>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解析</a:t>
            </a:r>
            <a:r>
              <a:rPr lang="zh-CN" sz="1800">
                <a:latin typeface="Times New Roman" panose="02020603050405020304" pitchFamily="18" charset="0"/>
                <a:ea typeface="宋体" panose="02010600030101010101" pitchFamily="2" charset="-122"/>
              </a:rPr>
              <a:t>：倒车时后面开来的车要先退出，具有</a:t>
            </a:r>
            <a:r>
              <a:rPr lang="zh-CN" sz="1800">
                <a:latin typeface="Times New Roman" panose="02020603050405020304" pitchFamily="18" charset="0"/>
                <a:ea typeface="宋体" panose="02010600030101010101" pitchFamily="2" charset="-122"/>
                <a:cs typeface="Times New Roman" panose="02020603050405020304" pitchFamily="18" charset="0"/>
              </a:rPr>
              <a:t>“后进先出”的特点，可以借助栈求解。汽车开来的序列可视为入栈序列，倒车序列可视为出栈序列。对于入栈序列中的每个数，逐个入栈，当栈非空且栈顶元素与出栈序列中的当前元素（用下标</a:t>
            </a:r>
            <a:r>
              <a:rPr lang="en-US" sz="1800" i="1">
                <a:latin typeface="Times New Roman" panose="02020603050405020304" pitchFamily="18" charset="0"/>
                <a:ea typeface="宋体" panose="02010600030101010101" pitchFamily="2" charset="-122"/>
              </a:rPr>
              <a:t>j</a:t>
            </a:r>
            <a:r>
              <a:rPr lang="zh-CN" sz="1800">
                <a:latin typeface="Times New Roman" panose="02020603050405020304" pitchFamily="18" charset="0"/>
                <a:ea typeface="宋体" panose="02010600030101010101" pitchFamily="2" charset="-122"/>
              </a:rPr>
              <a:t>指向，初值为</a:t>
            </a:r>
            <a:r>
              <a:rPr lang="en-US" sz="1800">
                <a:latin typeface="Times New Roman" panose="02020603050405020304" pitchFamily="18" charset="0"/>
                <a:ea typeface="宋体" panose="02010600030101010101" pitchFamily="2" charset="-122"/>
              </a:rPr>
              <a:t>0</a:t>
            </a:r>
            <a:r>
              <a:rPr lang="zh-CN" sz="1800">
                <a:latin typeface="Times New Roman" panose="02020603050405020304" pitchFamily="18" charset="0"/>
                <a:ea typeface="宋体" panose="02010600030101010101" pitchFamily="2" charset="-122"/>
              </a:rPr>
              <a:t>）相等时，栈顶元素出栈，</a:t>
            </a:r>
            <a:r>
              <a:rPr lang="en-US" sz="1800" i="1">
                <a:latin typeface="Times New Roman" panose="02020603050405020304" pitchFamily="18" charset="0"/>
                <a:ea typeface="宋体" panose="02010600030101010101" pitchFamily="2" charset="-122"/>
              </a:rPr>
              <a:t>j</a:t>
            </a:r>
            <a:r>
              <a:rPr lang="zh-CN" sz="1800">
                <a:latin typeface="Times New Roman" panose="02020603050405020304" pitchFamily="18" charset="0"/>
                <a:ea typeface="宋体" panose="02010600030101010101" pitchFamily="2" charset="-122"/>
              </a:rPr>
              <a:t>增</a:t>
            </a:r>
            <a:r>
              <a:rPr lang="en-US" sz="1800">
                <a:latin typeface="Times New Roman" panose="02020603050405020304" pitchFamily="18" charset="0"/>
                <a:ea typeface="宋体" panose="02010600030101010101" pitchFamily="2" charset="-122"/>
              </a:rPr>
              <a:t>1</a:t>
            </a:r>
            <a:r>
              <a:rPr lang="zh-CN" sz="1800">
                <a:latin typeface="Times New Roman" panose="02020603050405020304" pitchFamily="18" charset="0"/>
                <a:ea typeface="宋体" panose="02010600030101010101" pitchFamily="2" charset="-122"/>
              </a:rPr>
              <a:t>。最后判断栈是否为空，若为空则输出</a:t>
            </a:r>
            <a:r>
              <a:rPr lang="en-US" sz="1800">
                <a:latin typeface="Times New Roman" panose="02020603050405020304" pitchFamily="18" charset="0"/>
                <a:ea typeface="宋体" panose="02010600030101010101" pitchFamily="2" charset="-122"/>
              </a:rPr>
              <a:t>Yes</a:t>
            </a:r>
            <a:r>
              <a:rPr lang="zh-CN" sz="1800">
                <a:latin typeface="Times New Roman" panose="02020603050405020304" pitchFamily="18" charset="0"/>
                <a:ea typeface="宋体" panose="02010600030101010101" pitchFamily="2" charset="-122"/>
              </a:rPr>
              <a:t>，否则输出</a:t>
            </a:r>
            <a:r>
              <a:rPr lang="en-US" sz="1800">
                <a:latin typeface="Times New Roman" panose="02020603050405020304" pitchFamily="18" charset="0"/>
                <a:ea typeface="宋体" panose="02010600030101010101" pitchFamily="2" charset="-122"/>
              </a:rPr>
              <a:t>No</a:t>
            </a:r>
            <a:r>
              <a:rPr lang="zh-CN" sz="1800">
                <a:latin typeface="Times New Roman" panose="02020603050405020304" pitchFamily="18" charset="0"/>
                <a:ea typeface="宋体" panose="02010600030101010101" pitchFamily="2" charset="-122"/>
              </a:rPr>
              <a:t>。</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例3.7.1胡同</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683260" y="1203325"/>
            <a:ext cx="7298055" cy="403098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 &lt;iostream&gt;#include &lt;stack&gt;using namespace std;void match(int a[],int b[],int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stack &lt;int&gt; 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定义栈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j=0;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j</a:t>
            </a:r>
            <a:r>
              <a:rPr lang="zh-CN" sz="1600">
                <a:latin typeface="Courier New" panose="02070309020205020404" charset="0"/>
                <a:ea typeface="宋体" panose="02010600030101010101" pitchFamily="2" charset="-122"/>
              </a:rPr>
              <a:t>指向出栈序列中的当前元素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i&lt;n; i++) {// </a:t>
            </a:r>
            <a:r>
              <a:rPr lang="zh-CN" sz="1600">
                <a:latin typeface="Courier New" panose="02070309020205020404" charset="0"/>
                <a:ea typeface="宋体" panose="02010600030101010101" pitchFamily="2" charset="-122"/>
              </a:rPr>
              <a:t>所有入栈序列中的元素入栈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s.push(a[i]);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a[i]</a:t>
            </a:r>
            <a:r>
              <a:rPr lang="zh-CN" sz="1600">
                <a:latin typeface="Courier New" panose="02070309020205020404" charset="0"/>
                <a:ea typeface="宋体" panose="02010600030101010101" pitchFamily="2" charset="-122"/>
              </a:rPr>
              <a:t>入栈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while(!s.empty() &amp;&amp; s.top()==b[j]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s.pop();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j++;</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j</a:t>
            </a:r>
            <a:r>
              <a:rPr lang="zh-CN" sz="1600">
                <a:latin typeface="Courier New" panose="02070309020205020404" charset="0"/>
                <a:ea typeface="宋体" panose="02010600030101010101" pitchFamily="2" charset="-122"/>
              </a:rPr>
              <a:t>指向下一个元素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if(s.empty()==true) cout&lt;&lt;"Yes\n";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cout&lt;&lt;"No\n";}</a:t>
            </a:r>
            <a:endParaRPr lang="zh-CN" altLang="en-US" sz="160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例3.7.1胡同</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683260" y="1275080"/>
            <a:ext cx="7298055"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a[10],b[10];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n,i;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for(i=0; i&lt;n; i++) cin&gt;&gt;a[i];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for(i=0; i&lt;n; i++) cin&gt;&gt;b[i];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match(a,b,n);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例3.7.2 仅有尾指针的循环队列</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269875" y="1327785"/>
            <a:ext cx="7748905" cy="341503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输入一个整数序列：a</a:t>
            </a:r>
            <a:r>
              <a:rPr sz="1800" baseline="-25000">
                <a:latin typeface="Times New Roman" panose="02020603050405020304" pitchFamily="18" charset="0"/>
                <a:cs typeface="Times New Roman" panose="02020603050405020304" pitchFamily="18" charset="0"/>
              </a:rPr>
              <a:t>1</a:t>
            </a:r>
            <a:r>
              <a:rPr sz="1800">
                <a:latin typeface="Times New Roman" panose="02020603050405020304" pitchFamily="18" charset="0"/>
                <a:cs typeface="Times New Roman" panose="02020603050405020304" pitchFamily="18" charset="0"/>
              </a:rPr>
              <a:t>，a</a:t>
            </a:r>
            <a:r>
              <a:rPr sz="1800" baseline="-25000">
                <a:latin typeface="Times New Roman" panose="02020603050405020304" pitchFamily="18" charset="0"/>
                <a:cs typeface="Times New Roman" panose="02020603050405020304" pitchFamily="18" charset="0"/>
              </a:rPr>
              <a:t>2</a:t>
            </a:r>
            <a:r>
              <a:rPr sz="1800">
                <a:latin typeface="Times New Roman" panose="02020603050405020304" pitchFamily="18" charset="0"/>
                <a:cs typeface="Times New Roman" panose="02020603050405020304" pitchFamily="18" charset="0"/>
              </a:rPr>
              <a:t>，a</a:t>
            </a:r>
            <a:r>
              <a:rPr sz="1800" baseline="-25000">
                <a:latin typeface="Times New Roman" panose="02020603050405020304" pitchFamily="18" charset="0"/>
                <a:cs typeface="Times New Roman" panose="02020603050405020304" pitchFamily="18" charset="0"/>
              </a:rPr>
              <a:t>3</a:t>
            </a:r>
            <a:r>
              <a:rPr sz="1800">
                <a:latin typeface="Times New Roman" panose="02020603050405020304" pitchFamily="18" charset="0"/>
                <a:cs typeface="Times New Roman" panose="02020603050405020304" pitchFamily="18" charset="0"/>
              </a:rPr>
              <a:t>，…，a</a:t>
            </a:r>
            <a:r>
              <a:rPr sz="1800" baseline="-25000">
                <a:latin typeface="Times New Roman" panose="02020603050405020304" pitchFamily="18" charset="0"/>
                <a:cs typeface="Times New Roman" panose="02020603050405020304" pitchFamily="18" charset="0"/>
              </a:rPr>
              <a:t>n</a:t>
            </a:r>
            <a:r>
              <a:rPr sz="1800">
                <a:latin typeface="Times New Roman" panose="02020603050405020304" pitchFamily="18" charset="0"/>
                <a:cs typeface="Times New Roman" panose="02020603050405020304" pitchFamily="18" charset="0"/>
              </a:rPr>
              <a:t>，进行入队或出队操作。用带头结点的循环链表表示队列，并且只设一个指针指向队尾元素结点（注意：不设头指针），试编写相应的置空队、判队空、入队和出队等算法，并实现以下任务：对输入的a</a:t>
            </a:r>
            <a:r>
              <a:rPr sz="1800" baseline="-25000">
                <a:latin typeface="Times New Roman" panose="02020603050405020304" pitchFamily="18" charset="0"/>
                <a:cs typeface="Times New Roman" panose="02020603050405020304" pitchFamily="18" charset="0"/>
              </a:rPr>
              <a:t>i</a:t>
            </a:r>
            <a:r>
              <a:rPr sz="1800">
                <a:latin typeface="Times New Roman" panose="02020603050405020304" pitchFamily="18" charset="0"/>
                <a:cs typeface="Times New Roman" panose="02020603050405020304" pitchFamily="18" charset="0"/>
              </a:rPr>
              <a:t>，当a</a:t>
            </a:r>
            <a:r>
              <a:rPr sz="1800" baseline="-25000">
                <a:latin typeface="Times New Roman" panose="02020603050405020304" pitchFamily="18" charset="0"/>
                <a:cs typeface="Times New Roman" panose="02020603050405020304" pitchFamily="18" charset="0"/>
              </a:rPr>
              <a:t>i</a:t>
            </a:r>
            <a:r>
              <a:rPr sz="1800">
                <a:latin typeface="Times New Roman" panose="02020603050405020304" pitchFamily="18" charset="0"/>
                <a:cs typeface="Times New Roman" panose="02020603050405020304" pitchFamily="18" charset="0"/>
              </a:rPr>
              <a:t>&gt;0时，将a</a:t>
            </a:r>
            <a:r>
              <a:rPr sz="1800" baseline="-25000">
                <a:latin typeface="Times New Roman" panose="02020603050405020304" pitchFamily="18" charset="0"/>
                <a:cs typeface="Times New Roman" panose="02020603050405020304" pitchFamily="18" charset="0"/>
              </a:rPr>
              <a:t>i</a:t>
            </a:r>
            <a:r>
              <a:rPr sz="1800">
                <a:latin typeface="Times New Roman" panose="02020603050405020304" pitchFamily="18" charset="0"/>
                <a:cs typeface="Times New Roman" panose="02020603050405020304" pitchFamily="18" charset="0"/>
              </a:rPr>
              <a:t>入队；当a</a:t>
            </a:r>
            <a:r>
              <a:rPr sz="1800" baseline="-25000">
                <a:latin typeface="Times New Roman" panose="02020603050405020304" pitchFamily="18" charset="0"/>
                <a:cs typeface="Times New Roman" panose="02020603050405020304" pitchFamily="18" charset="0"/>
              </a:rPr>
              <a:t>i</a:t>
            </a:r>
            <a:r>
              <a:rPr sz="1800">
                <a:latin typeface="Times New Roman" panose="02020603050405020304" pitchFamily="18" charset="0"/>
                <a:cs typeface="Times New Roman" panose="02020603050405020304" pitchFamily="18" charset="0"/>
              </a:rPr>
              <a:t>=0时，队头元素出队，若出队时发现队空则产生下溢</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UNDERFLOW</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，一旦产生下溢，则停止处理。</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测试数据有多组，处理到文件尾。每组测试数据首先输入正整数n（n≤30），再输入n个整数。</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对于每组测试，若处理过程中未发生下溢，则依次输出队列中当前还存在的元素（每两个数据之间留一个空格），否则输出</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UNDERFLOW</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表示下溢。引号不必输出。</a:t>
            </a:r>
            <a:endParaRPr sz="1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例3.7.2 仅有尾指针的循环队列</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1753235"/>
          </a:xfrm>
          <a:prstGeom prst="rect">
            <a:avLst/>
          </a:prstGeom>
          <a:noFill/>
          <a:ln w="9525">
            <a:noFill/>
          </a:ln>
        </p:spPr>
        <p:txBody>
          <a:bodyPr wrap="square">
            <a:spAutoFit/>
          </a:bodyPr>
          <a:p>
            <a:r>
              <a:rPr sz="1800" b="1">
                <a:latin typeface="Times New Roman" panose="02020603050405020304" pitchFamily="18" charset="0"/>
                <a:ea typeface="宋体" panose="02010600030101010101" pitchFamily="2" charset="-122"/>
                <a:cs typeface="Times New Roman" panose="02020603050405020304" pitchFamily="18" charset="0"/>
              </a:rPr>
              <a:t>输入样例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11 1 2 3 4 5 6 0 0 7 8 0</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7 1 2 3 0 0 0 0</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4 5 6 7 8</a:t>
            </a:r>
            <a:endParaRPr lang="en-US"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UNDERFLOW</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447675" y="3148330"/>
            <a:ext cx="7132955" cy="119888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解析：</a:t>
            </a:r>
            <a:r>
              <a:rPr sz="1800">
                <a:latin typeface="Times New Roman" panose="02020603050405020304" pitchFamily="18" charset="0"/>
                <a:ea typeface="宋体" panose="02010600030101010101" pitchFamily="2" charset="-122"/>
              </a:rPr>
              <a:t>本题与与前述的链式队列的不同之处在于不设头指针且是循环链表。设指针域为next，因是循环链表，尾结点的指针域指向头结点，故rear-&gt;next可以视为头指针front，此后的基本操作定义类似前述的链式队列。</a:t>
            </a:r>
            <a:endParaRPr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例3.7.2 仅有尾指针的循环队列</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683260" y="1327785"/>
            <a:ext cx="7131050"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typedef int ElemType;struct QNode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结点类型</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QNode *next;};struct LinkQueue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QNode *rear;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队尾指针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Init();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构造一个空队列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Clear();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清空队列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GetFront();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取队头元素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EnQueue(ElemType 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入队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bool DeQueue();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出队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bool Empty();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判队列空</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3.1 栈基础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顺序栈的实现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683260" y="1347470"/>
            <a:ext cx="7270115"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SqStack::Clear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清空栈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delete [] base;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释放栈空间</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top=-1;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栈顶指针重置为初值</a:t>
            </a:r>
            <a:r>
              <a:rPr lang="en-US" sz="1600">
                <a:latin typeface="Courier New" panose="02070309020205020404" charset="0"/>
                <a:ea typeface="宋体" panose="02010600030101010101" pitchFamily="2" charset="-122"/>
              </a:rPr>
              <a:t>1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bool SqStack::Empty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判断栈空</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top==-1;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若栈空则返回</a:t>
            </a:r>
            <a:r>
              <a:rPr lang="en-US" sz="1600">
                <a:latin typeface="Courier New" panose="02070309020205020404" charset="0"/>
                <a:ea typeface="宋体" panose="02010600030101010101" pitchFamily="2" charset="-122"/>
              </a:rPr>
              <a:t>true</a:t>
            </a:r>
            <a:r>
              <a:rPr lang="zh-CN" sz="1600">
                <a:latin typeface="Courier New" panose="02070309020205020404" charset="0"/>
                <a:ea typeface="宋体" panose="02010600030101010101" pitchFamily="2" charset="-122"/>
              </a:rPr>
              <a:t>，否则返回</a:t>
            </a:r>
            <a:r>
              <a:rPr lang="en-US" sz="1600">
                <a:latin typeface="Courier New" panose="02070309020205020404" charset="0"/>
                <a:ea typeface="宋体" panose="02010600030101010101" pitchFamily="2" charset="-122"/>
              </a:rPr>
              <a:t>false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Elem</a:t>
            </a:r>
            <a:r>
              <a:rPr lang="en-US" sz="1600">
                <a:latin typeface="Courier New" panose="02070309020205020404" charset="0"/>
                <a:ea typeface="宋体" panose="02010600030101010101" pitchFamily="2" charset="-122"/>
              </a:rPr>
              <a:t>Type SqStack::GetTop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取栈顶元素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base[top];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返回栈顶指针所指元素</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例3.7.2 仅有尾指针的循环队列</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683260" y="1327785"/>
            <a:ext cx="7131050" cy="3291840"/>
          </a:xfrm>
          <a:prstGeom prst="rect">
            <a:avLst/>
          </a:prstGeom>
          <a:noFill/>
          <a:ln w="9525">
            <a:noFill/>
          </a:ln>
        </p:spPr>
        <p:txBody>
          <a:bodyPr wrap="square">
            <a:spAutoFit/>
          </a:bodyPr>
          <a:p>
            <a:r>
              <a:rPr sz="1600">
                <a:latin typeface="Courier New" panose="02070309020205020404" charset="0"/>
                <a:ea typeface="宋体" panose="02010600030101010101" pitchFamily="2" charset="-122"/>
              </a:rPr>
              <a:t>void LinkQueue::Init() {             // 构造空队列</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rear =new QNode;</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rear-&gt;next = rear;</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a:t>
            </a:r>
            <a:endParaRPr sz="1600">
              <a:latin typeface="Courier New" panose="02070309020205020404" charset="0"/>
              <a:ea typeface="宋体" panose="02010600030101010101" pitchFamily="2" charset="-122"/>
            </a:endParaRPr>
          </a:p>
          <a:p>
            <a:endParaRPr sz="1600">
              <a:latin typeface="Courier New" panose="02070309020205020404" charset="0"/>
              <a:ea typeface="宋体" panose="02010600030101010101" pitchFamily="2" charset="-122"/>
            </a:endParaRPr>
          </a:p>
          <a:p>
            <a:r>
              <a:rPr sz="1600">
                <a:latin typeface="Courier New" panose="02070309020205020404" charset="0"/>
                <a:sym typeface="+mn-ea"/>
              </a:rPr>
              <a:t>// 把e插入为新的队尾元素</a:t>
            </a:r>
            <a:endParaRPr sz="1600">
              <a:latin typeface="Courier New" panose="02070309020205020404" charset="0"/>
              <a:sym typeface="+mn-ea"/>
            </a:endParaRPr>
          </a:p>
          <a:p>
            <a:r>
              <a:rPr sz="1600">
                <a:latin typeface="Courier New" panose="02070309020205020404" charset="0"/>
                <a:ea typeface="宋体" panose="02010600030101010101" pitchFamily="2" charset="-122"/>
              </a:rPr>
              <a:t>void LinkQueue::EnQueue (ElemType e) {</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QNode *p = new QNode;</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p-&gt;data = e;</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p-&gt;next = rear-&gt;next;</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rear-&gt;next = p;</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rear = p;</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a:t>
            </a:r>
            <a:endParaRPr sz="1600">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例3.7.2 仅有尾指针的循环队列</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683260" y="1327785"/>
            <a:ext cx="7131050" cy="2061210"/>
          </a:xfrm>
          <a:prstGeom prst="rect">
            <a:avLst/>
          </a:prstGeom>
          <a:noFill/>
          <a:ln w="9525">
            <a:noFill/>
          </a:ln>
        </p:spPr>
        <p:txBody>
          <a:bodyPr wrap="square">
            <a:spAutoFit/>
          </a:bodyPr>
          <a:p>
            <a:r>
              <a:rPr sz="1600">
                <a:latin typeface="Courier New" panose="02070309020205020404" charset="0"/>
                <a:ea typeface="宋体" panose="02010600030101010101" pitchFamily="2" charset="-122"/>
              </a:rPr>
              <a:t>bool LinkQueue::DeQueue () {            // 删除队头元素</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if (rear == rear-&gt;next) return false;</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QNode *p = rear-&gt;next-&gt;next;</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rear-&gt;next-&gt;next = p-&gt;next;</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if (rear == p) rear = rear-&gt;next;</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delete p;</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    return true;</a:t>
            </a:r>
            <a:endParaRPr sz="1600">
              <a:latin typeface="Courier New" panose="02070309020205020404" charset="0"/>
              <a:ea typeface="宋体" panose="02010600030101010101" pitchFamily="2" charset="-122"/>
            </a:endParaRPr>
          </a:p>
          <a:p>
            <a:r>
              <a:rPr sz="1600">
                <a:latin typeface="Courier New" panose="02070309020205020404" charset="0"/>
                <a:ea typeface="宋体" panose="02010600030101010101" pitchFamily="2" charset="-122"/>
              </a:rPr>
              <a:t>}</a:t>
            </a:r>
            <a:endParaRPr sz="1600">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例3.7.2 仅有尾指针的循环队列</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83260" y="1327785"/>
            <a:ext cx="655637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#include&lt;iostream&gt;</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using namespace std;</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void solve(int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LinkQueue lq;</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lq.Init();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bool flag=true;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for(i=0; i&lt;n;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if(t==0)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if(flag &amp;&amp; lq.DeQueue()==false)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cout&lt;&lt;"UNDERFLOW"&lt;&lt;endl;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flag=false;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zh-CN" altLang="en-US" sz="160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例3.7.2 仅有尾指针的循环队列</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83260" y="1184275"/>
            <a:ext cx="6556375" cy="403098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lq.EnQueue(t);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if(flag==false)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cnt=0;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QNode *q=lq.rear-&gt;next-&gt;next;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while(q!=lq.rear-&gt;next)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if(cnt&gt;1)cout&lt;&lt;"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cout&lt;&lt;q-&gt;data;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q=q-&gt;next;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cout&lt;&lt;endl;</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例3.7.2 仅有尾指针的循环队列</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683260" y="1275715"/>
            <a:ext cx="5080000" cy="1814830"/>
          </a:xfrm>
          <a:prstGeom prst="rect">
            <a:avLst/>
          </a:prstGeom>
          <a:noFill/>
          <a:ln w="9525">
            <a:noFill/>
          </a:ln>
        </p:spPr>
        <p:txBody>
          <a:bodyPr>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while(cin&gt;&gt;n)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solve(n);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}</a:t>
            </a:r>
            <a:endParaRPr lang="zh-CN" altLang="en-US" sz="160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例3.7.2 仅有尾指针的循环队列</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506095" y="1347470"/>
            <a:ext cx="7327265" cy="3046095"/>
          </a:xfrm>
          <a:prstGeom prst="rect">
            <a:avLst/>
          </a:prstGeom>
          <a:noFill/>
          <a:ln w="9525">
            <a:noFill/>
          </a:ln>
        </p:spPr>
        <p:txBody>
          <a:bodyPr wrap="square">
            <a:spAutoFit/>
          </a:bodyPr>
          <a:p>
            <a:r>
              <a:rPr lang="en-US" sz="1600">
                <a:solidFill>
                  <a:schemeClr val="tx1"/>
                </a:solidFill>
                <a:latin typeface="Courier New" panose="02070309020205020404" charset="0"/>
                <a:ea typeface="宋体" panose="02010600030101010101" pitchFamily="2" charset="-122"/>
              </a:rPr>
              <a:t>void LinkQueue::Clear() {</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 </a:t>
            </a:r>
            <a:r>
              <a:rPr lang="zh-CN" sz="1600">
                <a:solidFill>
                  <a:schemeClr val="tx1"/>
                </a:solidFill>
                <a:latin typeface="Courier New" panose="02070309020205020404" charset="0"/>
                <a:ea typeface="宋体" panose="02010600030101010101" pitchFamily="2" charset="-122"/>
              </a:rPr>
              <a:t>清空队列</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rear =</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rear-&gt;next;</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rear-&gt;next = rear;}</a:t>
            </a:r>
            <a:endParaRPr lang="en-US" sz="1600">
              <a:solidFill>
                <a:schemeClr val="tx1"/>
              </a:solidFill>
              <a:latin typeface="Courier New" panose="02070309020205020404" charset="0"/>
              <a:ea typeface="宋体" panose="02010600030101010101" pitchFamily="2" charset="-122"/>
            </a:endParaRPr>
          </a:p>
          <a:p>
            <a:r>
              <a:rPr lang="en-US" sz="1600">
                <a:solidFill>
                  <a:schemeClr val="tx1"/>
                </a:solidFill>
                <a:latin typeface="Courier New" panose="02070309020205020404" charset="0"/>
                <a:ea typeface="宋体" panose="02010600030101010101" pitchFamily="2" charset="-122"/>
              </a:rPr>
              <a:t>bool LinkQueue::Empty() {</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 </a:t>
            </a:r>
            <a:r>
              <a:rPr lang="zh-CN" sz="1600">
                <a:solidFill>
                  <a:schemeClr val="tx1"/>
                </a:solidFill>
                <a:latin typeface="Courier New" panose="02070309020205020404" charset="0"/>
                <a:ea typeface="宋体" panose="02010600030101010101" pitchFamily="2" charset="-122"/>
              </a:rPr>
              <a:t>判队列空</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return rear-&gt;next==rear;}</a:t>
            </a:r>
            <a:endParaRPr lang="en-US" sz="1600">
              <a:solidFill>
                <a:schemeClr val="tx1"/>
              </a:solidFill>
              <a:latin typeface="Courier New" panose="02070309020205020404" charset="0"/>
              <a:ea typeface="宋体" panose="02010600030101010101" pitchFamily="2" charset="-122"/>
            </a:endParaRPr>
          </a:p>
          <a:p>
            <a:r>
              <a:rPr lang="en-US" sz="1600">
                <a:solidFill>
                  <a:schemeClr val="tx1"/>
                </a:solidFill>
                <a:latin typeface="Courier New" panose="02070309020205020404" charset="0"/>
                <a:ea typeface="宋体" panose="02010600030101010101" pitchFamily="2" charset="-122"/>
              </a:rPr>
              <a:t> ElemType LinkQueue::GetFront() {    // </a:t>
            </a:r>
            <a:r>
              <a:rPr lang="zh-CN" sz="1600">
                <a:solidFill>
                  <a:schemeClr val="tx1"/>
                </a:solidFill>
                <a:latin typeface="Courier New" panose="02070309020205020404" charset="0"/>
                <a:ea typeface="宋体" panose="02010600030101010101" pitchFamily="2" charset="-122"/>
              </a:rPr>
              <a:t>取队头元素</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return rear-&gt;next-&gt;next-&gt;data;</a:t>
            </a:r>
            <a:r>
              <a:rPr lang="en-US" sz="1600">
                <a:solidFill>
                  <a:schemeClr val="tx1"/>
                </a:solidFill>
                <a:latin typeface="Times New Roman" panose="02020603050405020304" pitchFamily="18" charset="0"/>
                <a:ea typeface="宋体" panose="02010600030101010101" pitchFamily="2" charset="-122"/>
              </a:rPr>
              <a:t></a:t>
            </a:r>
            <a:r>
              <a:rPr lang="en-US" sz="1600">
                <a:solidFill>
                  <a:schemeClr val="tx1"/>
                </a:solidFill>
                <a:latin typeface="Courier New" panose="02070309020205020404" charset="0"/>
                <a:ea typeface="宋体" panose="02010600030101010101" pitchFamily="2" charset="-122"/>
              </a:rPr>
              <a:t>}</a:t>
            </a:r>
            <a:endParaRPr lang="en-US" sz="1600">
              <a:solidFill>
                <a:schemeClr val="tx1"/>
              </a:solidFill>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例3.7.3 迷宫问题之能否走出</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286131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小明某天不小心进入了一个迷宫，请帮他判断能否出走出迷宫。</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测试数据有多组，处理到文件尾。每组测试数据首先输入2个数n，m（0&lt;n，m≤100），代表迷宫的高和宽，然后n行，每行m个字符，各字符的含义如下：</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'S'代表小明现在所在的位置；'T'代表迷宫的出口；'#'代表墙，不能走；'.'代表路，可以走。</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对于每组测试，若能成功脱险，输出</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YES</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，否则输出</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NO</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。引号不必输出。</a:t>
            </a:r>
            <a:endParaRPr sz="1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例3.7.3 迷宫问题之能否走出</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1399540" cy="2306955"/>
          </a:xfrm>
          <a:prstGeom prst="rect">
            <a:avLst/>
          </a:prstGeom>
          <a:noFill/>
          <a:ln w="9525">
            <a:noFill/>
          </a:ln>
        </p:spPr>
        <p:txBody>
          <a:bodyPr wrap="square">
            <a:spAutoFit/>
          </a:bodyPr>
          <a:p>
            <a:r>
              <a:rPr sz="1800" b="1">
                <a:latin typeface="Times New Roman" panose="02020603050405020304" pitchFamily="18" charset="0"/>
                <a:ea typeface="宋体" panose="02010600030101010101" pitchFamily="2" charset="-122"/>
                <a:cs typeface="Times New Roman" panose="02020603050405020304" pitchFamily="18" charset="0"/>
              </a:rPr>
              <a:t>输入样例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4 4</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S...</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YES</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539750" y="3651885"/>
            <a:ext cx="7360920" cy="64516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解析：</a:t>
            </a:r>
            <a:r>
              <a:rPr sz="1800">
                <a:latin typeface="Times New Roman" panose="02020603050405020304" pitchFamily="18" charset="0"/>
                <a:ea typeface="宋体" panose="02010600030101010101" pitchFamily="2" charset="-122"/>
              </a:rPr>
              <a:t>采用回溯法求解</a:t>
            </a:r>
            <a:r>
              <a:rPr sz="1800">
                <a:latin typeface="Times New Roman" panose="02020603050405020304" pitchFamily="18" charset="0"/>
                <a:sym typeface="+mn-ea"/>
              </a:rPr>
              <a:t>，</a:t>
            </a:r>
            <a:r>
              <a:rPr sz="1800">
                <a:latin typeface="Times New Roman" panose="02020603050405020304" pitchFamily="18" charset="0"/>
                <a:ea typeface="宋体" panose="02010600030101010101" pitchFamily="2" charset="-122"/>
              </a:rPr>
              <a:t>从起点开始深度优先搜索，若其相邻点可走，则再以其相邻点为起点继续搜索，否则回溯，直到找到终点或无路可走。</a:t>
            </a:r>
            <a:endParaRPr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例3.7.3 迷宫问题之能否走出</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755650" y="1347470"/>
            <a:ext cx="7268845" cy="279971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 &lt;iostream&gt;using namespace std;struct Pos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迷宫的一个格中的信息</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x, y;          // </a:t>
            </a:r>
            <a:r>
              <a:rPr lang="zh-CN" sz="1600">
                <a:latin typeface="Courier New" panose="02070309020205020404" charset="0"/>
                <a:ea typeface="宋体" panose="02010600030101010101" pitchFamily="2" charset="-122"/>
              </a:rPr>
              <a:t>行下标、列下标</a:t>
            </a:r>
            <a:r>
              <a:rPr lang="en-US" sz="1600">
                <a:latin typeface="Courier New" panose="02070309020205020404" charset="0"/>
                <a:ea typeface="宋体" panose="02010600030101010101" pitchFamily="2" charset="-122"/>
              </a:rPr>
              <a:t>};const int M=100, N=100;// </a:t>
            </a:r>
            <a:r>
              <a:rPr lang="zh-CN" sz="1600">
                <a:latin typeface="Courier New" panose="02070309020205020404" charset="0"/>
                <a:ea typeface="宋体" panose="02010600030101010101" pitchFamily="2" charset="-122"/>
              </a:rPr>
              <a:t>最大的行、列数</a:t>
            </a:r>
            <a:r>
              <a:rPr lang="en-US" sz="1600">
                <a:latin typeface="Courier New" panose="02070309020205020404" charset="0"/>
                <a:ea typeface="宋体" panose="02010600030101010101" pitchFamily="2" charset="-122"/>
              </a:rPr>
              <a:t>bool visited[M][N];    // </a:t>
            </a:r>
            <a:r>
              <a:rPr lang="zh-CN" sz="1600">
                <a:latin typeface="Courier New" panose="02070309020205020404" charset="0"/>
                <a:ea typeface="宋体" panose="02010600030101010101" pitchFamily="2" charset="-122"/>
              </a:rPr>
              <a:t>标记数组</a:t>
            </a:r>
            <a:r>
              <a:rPr lang="en-US" sz="1600">
                <a:latin typeface="Courier New" panose="02070309020205020404" charset="0"/>
                <a:ea typeface="宋体" panose="02010600030101010101" pitchFamily="2" charset="-122"/>
              </a:rPr>
              <a:t>int m,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实际的行、列数</a:t>
            </a:r>
            <a:r>
              <a:rPr lang="en-US" sz="1600">
                <a:latin typeface="Courier New" panose="02070309020205020404" charset="0"/>
                <a:ea typeface="宋体" panose="02010600030101010101" pitchFamily="2" charset="-122"/>
              </a:rPr>
              <a:t>int dir[4][2]={{0,1},{1,0},{0,-1},{-1,0}};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方向增量数组</a:t>
            </a:r>
            <a:r>
              <a:rPr lang="en-US" sz="1600">
                <a:latin typeface="Courier New" panose="02070309020205020404" charset="0"/>
                <a:ea typeface="宋体" panose="02010600030101010101" pitchFamily="2" charset="-122"/>
              </a:rPr>
              <a:t>char maze[M][N];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迷宫数组</a:t>
            </a:r>
            <a:r>
              <a:rPr lang="en-US" sz="1600">
                <a:latin typeface="Courier New" panose="02070309020205020404" charset="0"/>
                <a:ea typeface="宋体" panose="02010600030101010101" pitchFamily="2" charset="-122"/>
              </a:rPr>
              <a:t>bool success;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是否成功走出迷宫的标记变量</a:t>
            </a:r>
            <a:endParaRPr lang="zh-CN" altLang="en-US" sz="160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85693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例3.7.3 迷宫问题之能否走出</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63855" y="1203960"/>
            <a:ext cx="7660005" cy="403098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dfs(Pos s, Pos t)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深度优先搜索；参数为起点、终点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(s.x==t.x &amp;&amp; s.y==t.y)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success=true;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(success==true)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visited[s.x][s.y]=true;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i&lt;4;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 e={s.x+dir[i][0], s.y+dir[i][1]};// </a:t>
            </a:r>
            <a:r>
              <a:rPr lang="zh-CN" sz="1600">
                <a:latin typeface="Courier New" panose="02070309020205020404" charset="0"/>
                <a:ea typeface="宋体" panose="02010600030101010101" pitchFamily="2" charset="-122"/>
              </a:rPr>
              <a:t>可能可走的点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(e.x&lt;0 || e.x==m || e.y&lt;0 ||e.y==n)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continue;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(visited[e.x][e.y]==true || maze[e.x][e.y]=='#')</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continue;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dfs(e,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visited[e.x][e.y]=false;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3.1 栈基础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顺序栈的实现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683260" y="1327785"/>
            <a:ext cx="7268845"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main(){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n;    SqStack st;                            // 定义栈    st.Init();                             // 初始化栈    cin&gt;&gt;n;    for(int i=0;i&lt;n;i++){        ElemType t;</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st.Push(t);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入栈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endParaRPr lang="zh-CN" altLang="en-US" sz="160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856933"/>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例3.7.3 迷宫问题之能否走出</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63855" y="1203960"/>
            <a:ext cx="7660005" cy="403098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dfs(Pos s, Pos t)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深度优先搜索；参数为起点、终点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(s.x==t.x &amp;&amp; s.y==t.y)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success=true;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(success==true)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visited[s.x][s.y]=true;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i&lt;4;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 e={s.x+dir[i][0], s.y+dir[i][1]};// </a:t>
            </a:r>
            <a:r>
              <a:rPr lang="zh-CN" sz="1600">
                <a:latin typeface="Courier New" panose="02070309020205020404" charset="0"/>
                <a:ea typeface="宋体" panose="02010600030101010101" pitchFamily="2" charset="-122"/>
              </a:rPr>
              <a:t>可能可走的点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(e.x&lt;0 || e.x==m || e.y&lt;0 ||e.y==n)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continue;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(visited[e.x][e.y]==true || maze[e.x][e.y]=='#')</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continue;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dfs(e,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visited[e.x][e.y]=false;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例3.7.3 迷宫问题之能否走出</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755650" y="1275715"/>
            <a:ext cx="7152640"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Pos S, T;void input()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i&lt;m;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j=0; j&lt;n; j++)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cin&gt;&gt;maze[i][j];</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(maze[i][j]=='S') S.x=i, S.y=j;</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(maze[i][j]=='T') T.x=i, T.y=j;</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例3.7.3 迷宫问题之能否走出</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755650" y="1275715"/>
            <a:ext cx="7152640" cy="279971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while(cin&gt;&gt;m&gt;&gt;n)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input();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fill(&amp;visited[0][0],&amp;visited[m-1][n-1]+1, 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success=false;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dfs(S,T);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(success==true) cout&lt;&lt;"YES\n";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cout&lt;&lt;"NO\n";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3.1 栈基础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顺序栈的实现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683260" y="1327785"/>
            <a:ext cx="7268845"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遍历栈，当栈非空时不断取栈顶元素输出后再出栈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while(st.Empty()==false){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当栈非空时循环</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t=st.GetTop();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取栈顶元素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输出栈顶元素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st.Pop();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st.Clear();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清空栈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}</a:t>
            </a:r>
            <a:endParaRPr lang="zh-CN" altLang="en-US" sz="1600"/>
          </a:p>
        </p:txBody>
      </p:sp>
      <p:sp>
        <p:nvSpPr>
          <p:cNvPr id="4" name="文本框 3"/>
          <p:cNvSpPr txBox="1"/>
          <p:nvPr/>
        </p:nvSpPr>
        <p:spPr>
          <a:xfrm>
            <a:off x="608330" y="4011930"/>
            <a:ext cx="5916930" cy="706755"/>
          </a:xfrm>
          <a:prstGeom prst="rect">
            <a:avLst/>
          </a:prstGeom>
          <a:noFill/>
          <a:ln w="9525">
            <a:noFill/>
          </a:ln>
        </p:spPr>
        <p:txBody>
          <a:bodyPr wrap="square">
            <a:spAutoFit/>
          </a:bodyPr>
          <a:p>
            <a:r>
              <a:rPr lang="zh-CN" sz="2000">
                <a:latin typeface="Times New Roman" panose="02020603050405020304" pitchFamily="18" charset="0"/>
                <a:ea typeface="宋体" panose="02010600030101010101" pitchFamily="2" charset="-122"/>
              </a:rPr>
              <a:t>在使用自定义栈时需先用成员函数</a:t>
            </a:r>
            <a:r>
              <a:rPr lang="en-US" sz="2000">
                <a:latin typeface="Times New Roman" panose="02020603050405020304" pitchFamily="18" charset="0"/>
                <a:ea typeface="宋体" panose="02010600030101010101" pitchFamily="2" charset="-122"/>
              </a:rPr>
              <a:t>Init</a:t>
            </a:r>
            <a:r>
              <a:rPr lang="zh-CN" sz="2000">
                <a:latin typeface="Times New Roman" panose="02020603050405020304" pitchFamily="18" charset="0"/>
                <a:ea typeface="宋体" panose="02010600030101010101" pitchFamily="2" charset="-122"/>
              </a:rPr>
              <a:t>初始化栈</a:t>
            </a:r>
            <a:endParaRPr lang="zh-CN" sz="2000">
              <a:latin typeface="Times New Roman" panose="02020603050405020304" pitchFamily="18" charset="0"/>
              <a:ea typeface="宋体" panose="02010600030101010101" pitchFamily="2" charset="-122"/>
            </a:endParaRPr>
          </a:p>
          <a:p>
            <a:r>
              <a:rPr lang="zh-CN" sz="2000">
                <a:ea typeface="宋体" panose="02010600030101010101" pitchFamily="2" charset="-122"/>
              </a:rPr>
              <a:t>用成员函数</a:t>
            </a:r>
            <a:r>
              <a:rPr lang="en-US" sz="2000">
                <a:latin typeface="Times New Roman" panose="02020603050405020304" pitchFamily="18" charset="0"/>
                <a:ea typeface="宋体" panose="02010600030101010101" pitchFamily="2" charset="-122"/>
              </a:rPr>
              <a:t>GetTop</a:t>
            </a:r>
            <a:r>
              <a:rPr lang="zh-CN" sz="2000">
                <a:ea typeface="宋体" panose="02010600030101010101" pitchFamily="2" charset="-122"/>
              </a:rPr>
              <a:t>取栈顶元素之前应先判断栈非空</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ags/tag1.xml><?xml version="1.0" encoding="utf-8"?>
<p:tagLst xmlns:p="http://schemas.openxmlformats.org/presentationml/2006/main">
  <p:tag name="COMMONDATA" val="eyJoZGlkIjoiMTM0ZmI2OThiYTg1NjEzMmZmOTY2ZjZiNTk0ZmU0NWQifQ=="/>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0</TotalTime>
  <Words>25274</Words>
  <Application>WPS 演示</Application>
  <PresentationFormat>自定义</PresentationFormat>
  <Paragraphs>1202</Paragraphs>
  <Slides>82</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16</vt:i4>
      </vt:variant>
      <vt:variant>
        <vt:lpstr>幻灯片标题</vt:lpstr>
      </vt:variant>
      <vt:variant>
        <vt:i4>82</vt:i4>
      </vt:variant>
    </vt:vector>
  </HeadingPairs>
  <TitlesOfParts>
    <vt:vector size="109" baseType="lpstr">
      <vt:lpstr>Arial</vt:lpstr>
      <vt:lpstr>宋体</vt:lpstr>
      <vt:lpstr>Wingdings</vt:lpstr>
      <vt:lpstr>微软雅黑</vt:lpstr>
      <vt:lpstr>黑体</vt:lpstr>
      <vt:lpstr>Times New Roman</vt:lpstr>
      <vt:lpstr>Wingdings</vt:lpstr>
      <vt:lpstr>Courier New</vt:lpstr>
      <vt:lpstr>Arial Unicode MS</vt:lpstr>
      <vt:lpstr>Calibri</vt:lpstr>
      <vt:lpstr>Network</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Administrator</cp:lastModifiedBy>
  <cp:revision>685</cp:revision>
  <dcterms:created xsi:type="dcterms:W3CDTF">2007-09-26T00:31:00Z</dcterms:created>
  <dcterms:modified xsi:type="dcterms:W3CDTF">2022-06-04T14:19:33Z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2E1B2C5537884CC78C82E1E2FC0CE035</vt:lpwstr>
  </property>
</Properties>
</file>