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handoutMasterIdLst>
    <p:handoutMasterId r:id="rId100"/>
  </p:handoutMasterIdLst>
  <p:sldIdLst>
    <p:sldId id="256" r:id="rId3"/>
    <p:sldId id="690" r:id="rId4"/>
    <p:sldId id="330" r:id="rId5"/>
    <p:sldId id="1071" r:id="rId6"/>
    <p:sldId id="1072" r:id="rId7"/>
    <p:sldId id="1062" r:id="rId8"/>
    <p:sldId id="1107" r:id="rId9"/>
    <p:sldId id="1108" r:id="rId10"/>
    <p:sldId id="1110" r:id="rId11"/>
    <p:sldId id="1109" r:id="rId12"/>
    <p:sldId id="1111" r:id="rId13"/>
    <p:sldId id="1112" r:id="rId14"/>
    <p:sldId id="1113" r:id="rId15"/>
    <p:sldId id="1114" r:id="rId16"/>
    <p:sldId id="1115" r:id="rId17"/>
    <p:sldId id="1116" r:id="rId18"/>
    <p:sldId id="1061" r:id="rId19"/>
    <p:sldId id="1117" r:id="rId20"/>
    <p:sldId id="1118" r:id="rId21"/>
    <p:sldId id="1119" r:id="rId22"/>
    <p:sldId id="1120" r:id="rId23"/>
    <p:sldId id="1121" r:id="rId24"/>
    <p:sldId id="1123" r:id="rId25"/>
    <p:sldId id="1125" r:id="rId26"/>
    <p:sldId id="1126" r:id="rId27"/>
    <p:sldId id="1127" r:id="rId28"/>
    <p:sldId id="1128" r:id="rId29"/>
    <p:sldId id="1228" r:id="rId30"/>
    <p:sldId id="1129" r:id="rId31"/>
    <p:sldId id="1130" r:id="rId32"/>
    <p:sldId id="1162" r:id="rId33"/>
    <p:sldId id="1163" r:id="rId34"/>
    <p:sldId id="1297" r:id="rId35"/>
    <p:sldId id="1298" r:id="rId36"/>
    <p:sldId id="1164" r:id="rId37"/>
    <p:sldId id="1165" r:id="rId38"/>
    <p:sldId id="1060" r:id="rId39"/>
    <p:sldId id="1166" r:id="rId40"/>
    <p:sldId id="1167" r:id="rId41"/>
    <p:sldId id="1168" r:id="rId42"/>
    <p:sldId id="1169" r:id="rId43"/>
    <p:sldId id="1171" r:id="rId44"/>
    <p:sldId id="1059" r:id="rId45"/>
    <p:sldId id="1173" r:id="rId46"/>
    <p:sldId id="1172" r:id="rId47"/>
    <p:sldId id="1174" r:id="rId48"/>
    <p:sldId id="1175" r:id="rId49"/>
    <p:sldId id="1176" r:id="rId50"/>
    <p:sldId id="1177" r:id="rId51"/>
    <p:sldId id="1178" r:id="rId52"/>
    <p:sldId id="1180" r:id="rId53"/>
    <p:sldId id="1179" r:id="rId54"/>
    <p:sldId id="1181" r:id="rId55"/>
    <p:sldId id="1182" r:id="rId56"/>
    <p:sldId id="1183" r:id="rId58"/>
    <p:sldId id="1184" r:id="rId59"/>
    <p:sldId id="1185" r:id="rId60"/>
    <p:sldId id="1186" r:id="rId61"/>
    <p:sldId id="1187" r:id="rId62"/>
    <p:sldId id="1188" r:id="rId63"/>
    <p:sldId id="1189" r:id="rId64"/>
    <p:sldId id="1190" r:id="rId65"/>
    <p:sldId id="1191" r:id="rId66"/>
    <p:sldId id="1192" r:id="rId67"/>
    <p:sldId id="1193" r:id="rId68"/>
    <p:sldId id="1194" r:id="rId69"/>
    <p:sldId id="1195" r:id="rId70"/>
    <p:sldId id="1196" r:id="rId71"/>
    <p:sldId id="1197" r:id="rId72"/>
    <p:sldId id="1058" r:id="rId73"/>
    <p:sldId id="1063" r:id="rId74"/>
    <p:sldId id="1064" r:id="rId75"/>
    <p:sldId id="1065" r:id="rId76"/>
    <p:sldId id="1066" r:id="rId77"/>
    <p:sldId id="1067" r:id="rId78"/>
    <p:sldId id="1068" r:id="rId79"/>
    <p:sldId id="1069" r:id="rId80"/>
    <p:sldId id="1070" r:id="rId81"/>
    <p:sldId id="709" r:id="rId82"/>
    <p:sldId id="1018" r:id="rId83"/>
    <p:sldId id="1019" r:id="rId84"/>
    <p:sldId id="1020" r:id="rId85"/>
    <p:sldId id="1021" r:id="rId86"/>
    <p:sldId id="1042" r:id="rId87"/>
    <p:sldId id="1044" r:id="rId88"/>
    <p:sldId id="1045" r:id="rId89"/>
    <p:sldId id="1046" r:id="rId90"/>
    <p:sldId id="1043" r:id="rId91"/>
    <p:sldId id="1047" r:id="rId92"/>
    <p:sldId id="1048" r:id="rId93"/>
    <p:sldId id="1049" r:id="rId94"/>
    <p:sldId id="1052" r:id="rId95"/>
    <p:sldId id="1053" r:id="rId96"/>
    <p:sldId id="1054" r:id="rId97"/>
    <p:sldId id="1056" r:id="rId98"/>
    <p:sldId id="1055" r:id="rId99"/>
  </p:sldIdLst>
  <p:sldSz cx="9144000" cy="5143500"/>
  <p:notesSz cx="6858000" cy="9144000"/>
  <p:custDataLst>
    <p:tags r:id="rId10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97"/>
    <p:restoredTop sz="94623"/>
  </p:normalViewPr>
  <p:slideViewPr>
    <p:cSldViewPr showGuides="1">
      <p:cViewPr varScale="1">
        <p:scale>
          <a:sx n="103" d="100"/>
          <a:sy n="103" d="100"/>
        </p:scale>
        <p:origin x="-90" y="-504"/>
      </p:cViewPr>
      <p:guideLst>
        <p:guide orient="horz" pos="1666"/>
        <p:guide pos="280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4" Type="http://schemas.openxmlformats.org/officeDocument/2006/relationships/tags" Target="tags/tag1.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p>
            <a:pPr lvl="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p>
            <a:pPr marL="0" marR="0" lvl="0" indent="0" algn="ctr" defTabSz="914400" rtl="0" eaLnBrk="0" fontAlgn="base" latinLnBrk="0" hangingPunct="0">
              <a:lnSpc>
                <a:spcPct val="100000"/>
              </a:lnSpc>
              <a:spcBef>
                <a:spcPct val="0"/>
              </a:spcBef>
              <a:spcAft>
                <a:spcPct val="0"/>
              </a:spcAft>
              <a:buClrTx/>
              <a:buSzTx/>
              <a:buFontTx/>
              <a:buNone/>
              <a:defRPr/>
            </a:pPr>
            <a:r>
              <a:rPr lang="zh-CN" sz="1200" noProof="0" dirty="0">
                <a:ln>
                  <a:noFill/>
                </a:ln>
                <a:effectLst/>
                <a:uLnTx/>
                <a:uFillTx/>
                <a:latin typeface="微软雅黑" panose="020B0503020204020204" pitchFamily="34" charset="-122"/>
                <a:ea typeface="微软雅黑" panose="020B0503020204020204" pitchFamily="34" charset="-122"/>
                <a:sym typeface="+mn-ea"/>
              </a:rPr>
              <a:t>数据结构与算法</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slide" Target="slide79.xml"/><Relationship Id="rId6" Type="http://schemas.openxmlformats.org/officeDocument/2006/relationships/slide" Target="slide70.xml"/><Relationship Id="rId5" Type="http://schemas.openxmlformats.org/officeDocument/2006/relationships/slide" Target="slide43.xml"/><Relationship Id="rId4" Type="http://schemas.openxmlformats.org/officeDocument/2006/relationships/slide" Target="slide36.xml"/><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1.xml"/><Relationship Id="rId4" Type="http://schemas.openxmlformats.org/officeDocument/2006/relationships/image" Target="../media/image6.wmf"/><Relationship Id="rId3" Type="http://schemas.openxmlformats.org/officeDocument/2006/relationships/oleObject" Target="../embeddings/oleObject6.bin"/><Relationship Id="rId2" Type="http://schemas.openxmlformats.org/officeDocument/2006/relationships/image" Target="../media/image5.wmf"/><Relationship Id="rId1"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image" Target="../media/image8.wmf"/><Relationship Id="rId3" Type="http://schemas.openxmlformats.org/officeDocument/2006/relationships/oleObject" Target="../embeddings/oleObject8.bin"/><Relationship Id="rId2" Type="http://schemas.openxmlformats.org/officeDocument/2006/relationships/image" Target="../media/image7.wmf"/><Relationship Id="rId1" Type="http://schemas.openxmlformats.org/officeDocument/2006/relationships/oleObject" Target="../embeddings/oleObject7.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9.wmf"/><Relationship Id="rId1" Type="http://schemas.openxmlformats.org/officeDocument/2006/relationships/oleObject" Target="../embeddings/oleObject9.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xml"/><Relationship Id="rId4" Type="http://schemas.openxmlformats.org/officeDocument/2006/relationships/image" Target="../media/image11.wmf"/><Relationship Id="rId3" Type="http://schemas.openxmlformats.org/officeDocument/2006/relationships/oleObject" Target="../embeddings/oleObject11.bin"/><Relationship Id="rId2" Type="http://schemas.openxmlformats.org/officeDocument/2006/relationships/image" Target="../media/image10.wmf"/><Relationship Id="rId1"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10.wmf"/><Relationship Id="rId1"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12.wmf"/><Relationship Id="rId1" Type="http://schemas.openxmlformats.org/officeDocument/2006/relationships/oleObject" Target="../embeddings/oleObject13.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xml"/><Relationship Id="rId6" Type="http://schemas.openxmlformats.org/officeDocument/2006/relationships/image" Target="../media/image14.wmf"/><Relationship Id="rId5" Type="http://schemas.openxmlformats.org/officeDocument/2006/relationships/oleObject" Target="../embeddings/oleObject16.bin"/><Relationship Id="rId4" Type="http://schemas.openxmlformats.org/officeDocument/2006/relationships/image" Target="../media/image13.wmf"/><Relationship Id="rId3" Type="http://schemas.openxmlformats.org/officeDocument/2006/relationships/oleObject" Target="../embeddings/oleObject15.bin"/><Relationship Id="rId2" Type="http://schemas.openxmlformats.org/officeDocument/2006/relationships/image" Target="../media/image12.wmf"/><Relationship Id="rId1" Type="http://schemas.openxmlformats.org/officeDocument/2006/relationships/oleObject" Target="../embeddings/oleObject14.bin"/></Relationships>
</file>

<file path=ppt/slides/_rels/slide29.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xml"/><Relationship Id="rId6" Type="http://schemas.openxmlformats.org/officeDocument/2006/relationships/image" Target="../media/image16.wmf"/><Relationship Id="rId5" Type="http://schemas.openxmlformats.org/officeDocument/2006/relationships/oleObject" Target="../embeddings/oleObject19.bin"/><Relationship Id="rId4" Type="http://schemas.openxmlformats.org/officeDocument/2006/relationships/image" Target="../media/image15.wmf"/><Relationship Id="rId3" Type="http://schemas.openxmlformats.org/officeDocument/2006/relationships/oleObject" Target="../embeddings/oleObject18.bin"/><Relationship Id="rId2" Type="http://schemas.openxmlformats.org/officeDocument/2006/relationships/image" Target="../media/image12.wmf"/><Relationship Id="rId1" Type="http://schemas.openxmlformats.org/officeDocument/2006/relationships/oleObject" Target="../embeddings/oleObject17.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1.xml"/><Relationship Id="rId6" Type="http://schemas.openxmlformats.org/officeDocument/2006/relationships/image" Target="../media/image18.wmf"/><Relationship Id="rId5" Type="http://schemas.openxmlformats.org/officeDocument/2006/relationships/oleObject" Target="../embeddings/oleObject22.bin"/><Relationship Id="rId4" Type="http://schemas.openxmlformats.org/officeDocument/2006/relationships/image" Target="../media/image17.wmf"/><Relationship Id="rId3" Type="http://schemas.openxmlformats.org/officeDocument/2006/relationships/oleObject" Target="../embeddings/oleObject21.bin"/><Relationship Id="rId2" Type="http://schemas.openxmlformats.org/officeDocument/2006/relationships/image" Target="../media/image12.wmf"/><Relationship Id="rId1"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1.xml"/><Relationship Id="rId4" Type="http://schemas.openxmlformats.org/officeDocument/2006/relationships/image" Target="../media/image20.wmf"/><Relationship Id="rId3" Type="http://schemas.openxmlformats.org/officeDocument/2006/relationships/oleObject" Target="../embeddings/oleObject24.bin"/><Relationship Id="rId2" Type="http://schemas.openxmlformats.org/officeDocument/2006/relationships/image" Target="../media/image19.wmf"/><Relationship Id="rId1" Type="http://schemas.openxmlformats.org/officeDocument/2006/relationships/oleObject" Target="../embeddings/oleObject23.bin"/></Relationships>
</file>

<file path=ppt/slides/_rels/slide36.xml.rels><?xml version="1.0" encoding="UTF-8" standalone="yes"?>
<Relationships xmlns="http://schemas.openxmlformats.org/package/2006/relationships"><Relationship Id="rId6" Type="http://schemas.openxmlformats.org/officeDocument/2006/relationships/vmlDrawing" Target="../drawings/vmlDrawing13.vml"/><Relationship Id="rId5" Type="http://schemas.openxmlformats.org/officeDocument/2006/relationships/slideLayout" Target="../slideLayouts/slideLayout1.xml"/><Relationship Id="rId4" Type="http://schemas.openxmlformats.org/officeDocument/2006/relationships/image" Target="../media/image20.wmf"/><Relationship Id="rId3" Type="http://schemas.openxmlformats.org/officeDocument/2006/relationships/oleObject" Target="../embeddings/oleObject26.bin"/><Relationship Id="rId2" Type="http://schemas.openxmlformats.org/officeDocument/2006/relationships/image" Target="../media/image19.wmf"/><Relationship Id="rId1" Type="http://schemas.openxmlformats.org/officeDocument/2006/relationships/oleObject" Target="../embeddings/oleObject25.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1.xml"/><Relationship Id="rId6" Type="http://schemas.openxmlformats.org/officeDocument/2006/relationships/image" Target="../media/image23.wmf"/><Relationship Id="rId5" Type="http://schemas.openxmlformats.org/officeDocument/2006/relationships/oleObject" Target="../embeddings/oleObject29.bin"/><Relationship Id="rId4" Type="http://schemas.openxmlformats.org/officeDocument/2006/relationships/image" Target="../media/image22.wmf"/><Relationship Id="rId3" Type="http://schemas.openxmlformats.org/officeDocument/2006/relationships/oleObject" Target="../embeddings/oleObject28.bin"/><Relationship Id="rId2" Type="http://schemas.openxmlformats.org/officeDocument/2006/relationships/image" Target="../media/image21.wmf"/><Relationship Id="rId1" Type="http://schemas.openxmlformats.org/officeDocument/2006/relationships/oleObject" Target="../embeddings/oleObject27.bin"/></Relationships>
</file>

<file path=ppt/slides/_rels/slide39.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1.xml"/><Relationship Id="rId2" Type="http://schemas.openxmlformats.org/officeDocument/2006/relationships/image" Target="../media/image24.wmf"/><Relationship Id="rId1" Type="http://schemas.openxmlformats.org/officeDocument/2006/relationships/oleObject" Target="../embeddings/oleObject30.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16.vml"/><Relationship Id="rId3" Type="http://schemas.openxmlformats.org/officeDocument/2006/relationships/slideLayout" Target="../slideLayouts/slideLayout1.xml"/><Relationship Id="rId2" Type="http://schemas.openxmlformats.org/officeDocument/2006/relationships/image" Target="../media/image25.wmf"/><Relationship Id="rId1" Type="http://schemas.openxmlformats.org/officeDocument/2006/relationships/oleObject" Target="../embeddings/oleObject31.bin"/></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1.xml"/><Relationship Id="rId2" Type="http://schemas.openxmlformats.org/officeDocument/2006/relationships/image" Target="../media/image26.wmf"/><Relationship Id="rId1" Type="http://schemas.openxmlformats.org/officeDocument/2006/relationships/oleObject" Target="../embeddings/oleObject32.bin"/></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18.vml"/><Relationship Id="rId3" Type="http://schemas.openxmlformats.org/officeDocument/2006/relationships/slideLayout" Target="../slideLayouts/slideLayout1.xml"/><Relationship Id="rId2" Type="http://schemas.openxmlformats.org/officeDocument/2006/relationships/image" Target="../media/image27.wmf"/><Relationship Id="rId1" Type="http://schemas.openxmlformats.org/officeDocument/2006/relationships/oleObject" Target="../embeddings/oleObject33.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19.vml"/><Relationship Id="rId3" Type="http://schemas.openxmlformats.org/officeDocument/2006/relationships/slideLayout" Target="../slideLayouts/slideLayout1.xml"/><Relationship Id="rId2" Type="http://schemas.openxmlformats.org/officeDocument/2006/relationships/image" Target="../media/image28.wmf"/><Relationship Id="rId1" Type="http://schemas.openxmlformats.org/officeDocument/2006/relationships/oleObject" Target="../embeddings/oleObject34.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1.x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4" Type="http://schemas.openxmlformats.org/officeDocument/2006/relationships/vmlDrawing" Target="../drawings/vmlDrawing20.vml"/><Relationship Id="rId3" Type="http://schemas.openxmlformats.org/officeDocument/2006/relationships/slideLayout" Target="../slideLayouts/slideLayout1.xml"/><Relationship Id="rId2" Type="http://schemas.openxmlformats.org/officeDocument/2006/relationships/image" Target="../media/image29.wmf"/><Relationship Id="rId1" Type="http://schemas.openxmlformats.org/officeDocument/2006/relationships/oleObject" Target="../embeddings/oleObject35.bin"/></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vmlDrawing" Target="../drawings/vmlDrawing21.vml"/><Relationship Id="rId3" Type="http://schemas.openxmlformats.org/officeDocument/2006/relationships/slideLayout" Target="../slideLayouts/slideLayout1.xml"/><Relationship Id="rId2" Type="http://schemas.openxmlformats.org/officeDocument/2006/relationships/image" Target="../media/image30.wmf"/><Relationship Id="rId1" Type="http://schemas.openxmlformats.org/officeDocument/2006/relationships/oleObject" Target="../embeddings/oleObject36.bin"/></Relationships>
</file>

<file path=ppt/slides/_rels/slide55.xml.rels><?xml version="1.0" encoding="UTF-8" standalone="yes"?>
<Relationships xmlns="http://schemas.openxmlformats.org/package/2006/relationships"><Relationship Id="rId4" Type="http://schemas.openxmlformats.org/officeDocument/2006/relationships/vmlDrawing" Target="../drawings/vmlDrawing22.vml"/><Relationship Id="rId3" Type="http://schemas.openxmlformats.org/officeDocument/2006/relationships/slideLayout" Target="../slideLayouts/slideLayout1.xml"/><Relationship Id="rId2" Type="http://schemas.openxmlformats.org/officeDocument/2006/relationships/image" Target="../media/image31.wmf"/><Relationship Id="rId1" Type="http://schemas.openxmlformats.org/officeDocument/2006/relationships/oleObject" Target="../embeddings/oleObject37.bin"/></Relationships>
</file>

<file path=ppt/slides/_rels/slide56.xml.rels><?xml version="1.0" encoding="UTF-8" standalone="yes"?>
<Relationships xmlns="http://schemas.openxmlformats.org/package/2006/relationships"><Relationship Id="rId6" Type="http://schemas.openxmlformats.org/officeDocument/2006/relationships/vmlDrawing" Target="../drawings/vmlDrawing23.vml"/><Relationship Id="rId5" Type="http://schemas.openxmlformats.org/officeDocument/2006/relationships/slideLayout" Target="../slideLayouts/slideLayout1.xml"/><Relationship Id="rId4" Type="http://schemas.openxmlformats.org/officeDocument/2006/relationships/image" Target="../media/image33.wmf"/><Relationship Id="rId3" Type="http://schemas.openxmlformats.org/officeDocument/2006/relationships/oleObject" Target="../embeddings/oleObject39.bin"/><Relationship Id="rId2" Type="http://schemas.openxmlformats.org/officeDocument/2006/relationships/image" Target="../media/image32.wmf"/><Relationship Id="rId1" Type="http://schemas.openxmlformats.org/officeDocument/2006/relationships/oleObject" Target="../embeddings/oleObject38.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1.xml"/><Relationship Id="rId2" Type="http://schemas.openxmlformats.org/officeDocument/2006/relationships/image" Target="../media/image34.wmf"/><Relationship Id="rId1" Type="http://schemas.openxmlformats.org/officeDocument/2006/relationships/oleObject" Target="../embeddings/oleObject40.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4.wmf"/><Relationship Id="rId1"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4" Type="http://schemas.openxmlformats.org/officeDocument/2006/relationships/vmlDrawing" Target="../drawings/vmlDrawing25.vml"/><Relationship Id="rId3" Type="http://schemas.openxmlformats.org/officeDocument/2006/relationships/slideLayout" Target="../slideLayouts/slideLayout1.xml"/><Relationship Id="rId2" Type="http://schemas.openxmlformats.org/officeDocument/2006/relationships/image" Target="../media/image35.wmf"/><Relationship Id="rId1" Type="http://schemas.openxmlformats.org/officeDocument/2006/relationships/oleObject" Target="../embeddings/oleObject41.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4" Type="http://schemas.openxmlformats.org/officeDocument/2006/relationships/vmlDrawing" Target="../drawings/vmlDrawing26.vml"/><Relationship Id="rId3" Type="http://schemas.openxmlformats.org/officeDocument/2006/relationships/slideLayout" Target="../slideLayouts/slideLayout1.xml"/><Relationship Id="rId2" Type="http://schemas.openxmlformats.org/officeDocument/2006/relationships/image" Target="../media/image36.wmf"/><Relationship Id="rId1" Type="http://schemas.openxmlformats.org/officeDocument/2006/relationships/oleObject" Target="../embeddings/oleObject42.bin"/></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7</a:t>
            </a:r>
            <a:r>
              <a:rPr lang="zh-CN" altLang="en-US" sz="4000">
                <a:latin typeface="黑体" panose="02010609060101010101" pitchFamily="2" charset="-122"/>
                <a:ea typeface="黑体" panose="02010609060101010101" pitchFamily="2" charset="-122"/>
              </a:rPr>
              <a:t> </a:t>
            </a:r>
            <a:r>
              <a:rPr lang="zh-CN" altLang="en-US" sz="4000">
                <a:latin typeface="黑体" panose="02010609060101010101" pitchFamily="2" charset="-122"/>
                <a:ea typeface="黑体" panose="02010609060101010101" pitchFamily="2" charset="-122"/>
              </a:rPr>
              <a:t>查找</a:t>
            </a:r>
            <a:endParaRPr lang="zh-CN" altLang="en-US" sz="400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143885"/>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1" action="ppaction://hlinksldjump"/>
              </a:rPr>
              <a:t>7.1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查找的概念与术语</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sldjump"/>
              </a:rPr>
              <a:t>7.2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顺序查找与二分查找</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7.3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二叉排序树</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7.4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平衡二叉树</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7.5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哈希查找</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7.6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STL之set与map</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7.7</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在线题目求解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顺序查找性能分析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4" name="组合 3"/>
          <p:cNvGrpSpPr/>
          <p:nvPr/>
        </p:nvGrpSpPr>
        <p:grpSpPr>
          <a:xfrm>
            <a:off x="323850" y="1131570"/>
            <a:ext cx="7754620" cy="899795"/>
            <a:chOff x="510" y="1782"/>
            <a:chExt cx="12212" cy="1417"/>
          </a:xfrm>
        </p:grpSpPr>
        <p:sp>
          <p:nvSpPr>
            <p:cNvPr id="6" name="文本框 5"/>
            <p:cNvSpPr txBox="1"/>
            <p:nvPr/>
          </p:nvSpPr>
          <p:spPr>
            <a:xfrm>
              <a:off x="510" y="1782"/>
              <a:ext cx="12213" cy="628"/>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正向顺序查找，查找到第i个元素的比较次数C</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=i，等概率情况下，</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147482478"/>
            <p:cNvGraphicFramePr>
              <a:graphicFrameLocks noChangeAspect="1"/>
            </p:cNvGraphicFramePr>
            <p:nvPr/>
          </p:nvGraphicFramePr>
          <p:xfrm>
            <a:off x="1190" y="2349"/>
            <a:ext cx="3037" cy="850"/>
          </p:xfrm>
          <a:graphic>
            <a:graphicData uri="http://schemas.openxmlformats.org/presentationml/2006/ole">
              <mc:AlternateContent xmlns:mc="http://schemas.openxmlformats.org/markup-compatibility/2006">
                <mc:Choice xmlns:v="urn:schemas-microsoft-com:vml" Requires="v">
                  <p:oleObj spid="_x0000_s3076" name="" r:id="rId1" imgW="1270000" imgH="355600" progId="Equation.KSEE3">
                    <p:embed/>
                  </p:oleObj>
                </mc:Choice>
                <mc:Fallback>
                  <p:oleObj name="" r:id="rId1" imgW="1270000" imgH="355600" progId="Equation.KSEE3">
                    <p:embed/>
                    <p:pic>
                      <p:nvPicPr>
                        <p:cNvPr id="0" name="图片 3075"/>
                        <p:cNvPicPr/>
                        <p:nvPr/>
                      </p:nvPicPr>
                      <p:blipFill>
                        <a:blip r:embed="rId2"/>
                        <a:stretch>
                          <a:fillRect/>
                        </a:stretch>
                      </p:blipFill>
                      <p:spPr>
                        <a:xfrm>
                          <a:off x="1190" y="2349"/>
                          <a:ext cx="3037" cy="850"/>
                        </a:xfrm>
                        <a:prstGeom prst="rect">
                          <a:avLst/>
                        </a:prstGeom>
                        <a:noFill/>
                        <a:ln w="38100">
                          <a:noFill/>
                          <a:miter/>
                        </a:ln>
                      </p:spPr>
                    </p:pic>
                  </p:oleObj>
                </mc:Fallback>
              </mc:AlternateContent>
            </a:graphicData>
          </a:graphic>
        </p:graphicFrame>
      </p:grpSp>
      <p:grpSp>
        <p:nvGrpSpPr>
          <p:cNvPr id="12" name="组合 11"/>
          <p:cNvGrpSpPr/>
          <p:nvPr/>
        </p:nvGrpSpPr>
        <p:grpSpPr>
          <a:xfrm>
            <a:off x="323850" y="2067560"/>
            <a:ext cx="8354060" cy="901700"/>
            <a:chOff x="510" y="3256"/>
            <a:chExt cx="13156" cy="1420"/>
          </a:xfrm>
        </p:grpSpPr>
        <p:sp>
          <p:nvSpPr>
            <p:cNvPr id="7" name="文本框 6"/>
            <p:cNvSpPr txBox="1"/>
            <p:nvPr/>
          </p:nvSpPr>
          <p:spPr>
            <a:xfrm>
              <a:off x="510" y="3256"/>
              <a:ext cx="13156" cy="628"/>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逆向顺序查找，查找到第i个元素的比较次数Ci=n-i+1，等概率情况下，</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2147482477"/>
            <p:cNvGraphicFramePr>
              <a:graphicFrameLocks noChangeAspect="1"/>
            </p:cNvGraphicFramePr>
            <p:nvPr/>
          </p:nvGraphicFramePr>
          <p:xfrm>
            <a:off x="1190" y="3826"/>
            <a:ext cx="3918" cy="850"/>
          </p:xfrm>
          <a:graphic>
            <a:graphicData uri="http://schemas.openxmlformats.org/presentationml/2006/ole">
              <mc:AlternateContent xmlns:mc="http://schemas.openxmlformats.org/markup-compatibility/2006">
                <mc:Choice xmlns:v="urn:schemas-microsoft-com:vml" Requires="v">
                  <p:oleObj spid="_x0000_s10" name="" r:id="rId3" imgW="1638300" imgH="355600" progId="Equation.KSEE3">
                    <p:embed/>
                  </p:oleObj>
                </mc:Choice>
                <mc:Fallback>
                  <p:oleObj name="" r:id="rId3" imgW="1638300" imgH="355600" progId="Equation.KSEE3">
                    <p:embed/>
                    <p:pic>
                      <p:nvPicPr>
                        <p:cNvPr id="0" name="图片 9"/>
                        <p:cNvPicPr/>
                        <p:nvPr/>
                      </p:nvPicPr>
                      <p:blipFill>
                        <a:blip r:embed="rId4"/>
                        <a:stretch>
                          <a:fillRect/>
                        </a:stretch>
                      </p:blipFill>
                      <p:spPr>
                        <a:xfrm>
                          <a:off x="1190" y="3826"/>
                          <a:ext cx="3918" cy="850"/>
                        </a:xfrm>
                        <a:prstGeom prst="rect">
                          <a:avLst/>
                        </a:prstGeom>
                        <a:noFill/>
                        <a:ln w="38100">
                          <a:noFill/>
                          <a:miter/>
                        </a:ln>
                      </p:spPr>
                    </p:pic>
                  </p:oleObj>
                </mc:Fallback>
              </mc:AlternateContent>
            </a:graphicData>
          </a:graphic>
        </p:graphicFrame>
      </p:grpSp>
      <p:sp>
        <p:nvSpPr>
          <p:cNvPr id="11" name="文本框 10"/>
          <p:cNvSpPr txBox="1"/>
          <p:nvPr/>
        </p:nvSpPr>
        <p:spPr>
          <a:xfrm>
            <a:off x="358140" y="3004820"/>
            <a:ext cx="785939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顺序查找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的时间复杂度为</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O(n)</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570"/>
            <a:ext cx="7927975" cy="378460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二分查找的前提是查找表采用顺序存储结构，且按关键字有序</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a:t>
            </a:r>
            <a:r>
              <a:rPr altLang="zh-CN" sz="2000"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查找过程中，每次取查找区间正中间位置的元素与待查找的给定值比较，从而使得查找区间不断缩小一半，故也称折半查找。</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二分查找的基本思想：设已按关键字升序排列的顺序表ST的查找区间为[1..ST.length]，先计算正中间元素的下标mid，再用其关键字与给定值 x 比较，分以下三种情况进行处理：</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（1）若ST.elem[mid].key==x，则查找成功，结束查找；</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（2）若ST.elem[mid].key &gt; x，则把查找区间缩小到表的前半部分，再继续进行二分查找；</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（3）若ST.elem[mid].key &lt; x，则把查找区间缩小到表的后半部分，再继续进行二分查找。</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二分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570"/>
            <a:ext cx="7927975" cy="10763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例7.2.1 二分查找的判定树</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设关键字序列为(7, 10, 15, 16, 19, 29, 52, 54, 76, 81)，要求画出二分查找的判定树，并计算等概率情况下，查找成功的ASL。</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4" name="对象 3"/>
          <p:cNvGraphicFramePr>
            <a:graphicFrameLocks noChangeAspect="1"/>
          </p:cNvGraphicFramePr>
          <p:nvPr/>
        </p:nvGraphicFramePr>
        <p:xfrm>
          <a:off x="467360" y="2642870"/>
          <a:ext cx="1759497" cy="1440000"/>
        </p:xfrm>
        <a:graphic>
          <a:graphicData uri="http://schemas.openxmlformats.org/presentationml/2006/ole">
            <mc:AlternateContent xmlns:mc="http://schemas.openxmlformats.org/markup-compatibility/2006">
              <mc:Choice xmlns:v="urn:schemas-microsoft-com:vml" Requires="v">
                <p:oleObj spid="_x0000_s5" name="" r:id="rId1" imgW="2466975" imgH="2019300" progId="Paint.Picture">
                  <p:embed/>
                </p:oleObj>
              </mc:Choice>
              <mc:Fallback>
                <p:oleObj name="" r:id="rId1" imgW="2466975" imgH="2019300" progId="Paint.Picture">
                  <p:embed/>
                  <p:pic>
                    <p:nvPicPr>
                      <p:cNvPr id="0" name="图片 4"/>
                      <p:cNvPicPr/>
                      <p:nvPr/>
                    </p:nvPicPr>
                    <p:blipFill>
                      <a:blip r:embed="rId2"/>
                      <a:stretch>
                        <a:fillRect/>
                      </a:stretch>
                    </p:blipFill>
                    <p:spPr>
                      <a:xfrm>
                        <a:off x="467360" y="2642870"/>
                        <a:ext cx="1759497" cy="144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563620" y="2571750"/>
          <a:ext cx="1773515" cy="1440000"/>
        </p:xfrm>
        <a:graphic>
          <a:graphicData uri="http://schemas.openxmlformats.org/presentationml/2006/ole">
            <mc:AlternateContent xmlns:mc="http://schemas.openxmlformats.org/markup-compatibility/2006">
              <mc:Choice xmlns:v="urn:schemas-microsoft-com:vml" Requires="v">
                <p:oleObj spid="_x0000_s8" name="" r:id="rId3" imgW="2581275" imgH="2095500" progId="Paint.Picture">
                  <p:embed/>
                </p:oleObj>
              </mc:Choice>
              <mc:Fallback>
                <p:oleObj name="" r:id="rId3" imgW="2581275" imgH="2095500" progId="Paint.Picture">
                  <p:embed/>
                  <p:pic>
                    <p:nvPicPr>
                      <p:cNvPr id="0" name="图片 7"/>
                      <p:cNvPicPr/>
                      <p:nvPr/>
                    </p:nvPicPr>
                    <p:blipFill>
                      <a:blip r:embed="rId4"/>
                      <a:stretch>
                        <a:fillRect/>
                      </a:stretch>
                    </p:blipFill>
                    <p:spPr>
                      <a:xfrm>
                        <a:off x="3563620" y="2571750"/>
                        <a:ext cx="1773515" cy="1440000"/>
                      </a:xfrm>
                      <a:prstGeom prst="rect">
                        <a:avLst/>
                      </a:prstGeom>
                    </p:spPr>
                  </p:pic>
                </p:oleObj>
              </mc:Fallback>
            </mc:AlternateContent>
          </a:graphicData>
        </a:graphic>
      </p:graphicFrame>
      <p:sp>
        <p:nvSpPr>
          <p:cNvPr id="100" name="文本框 99"/>
          <p:cNvSpPr txBox="1"/>
          <p:nvPr/>
        </p:nvSpPr>
        <p:spPr>
          <a:xfrm>
            <a:off x="395605" y="2262505"/>
            <a:ext cx="4754880" cy="398780"/>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二分查找的判定树可用关键字或下标描述</a:t>
            </a:r>
            <a:endParaRPr lang="zh-CN" altLang="en-US" sz="2000">
              <a:latin typeface="Times New Roman" panose="02020603050405020304" pitchFamily="18" charset="0"/>
              <a:ea typeface="宋体" panose="02010600030101010101" pitchFamily="2" charset="-122"/>
            </a:endParaRPr>
          </a:p>
        </p:txBody>
      </p:sp>
      <p:sp>
        <p:nvSpPr>
          <p:cNvPr id="9" name="文本框 8"/>
          <p:cNvSpPr txBox="1"/>
          <p:nvPr/>
        </p:nvSpPr>
        <p:spPr>
          <a:xfrm>
            <a:off x="395605" y="4156075"/>
            <a:ext cx="7132320" cy="398780"/>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等概率情况下查找成功的ASL=(1×1+2×2+3×4+4×3)/10=2.9</a:t>
            </a:r>
            <a:endParaRPr lang="zh-CN" sz="20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additive="base">
                                        <p:cTn id="17" dur="500" fill="hold"/>
                                        <p:tgtEl>
                                          <p:spTgt spid="100"/>
                                        </p:tgtEl>
                                        <p:attrNameLst>
                                          <p:attrName>ppt_x</p:attrName>
                                        </p:attrNameLst>
                                      </p:cBhvr>
                                      <p:tavLst>
                                        <p:tav tm="0">
                                          <p:val>
                                            <p:strVal val="#ppt_x"/>
                                          </p:val>
                                        </p:tav>
                                        <p:tav tm="100000">
                                          <p:val>
                                            <p:strVal val="#ppt_x"/>
                                          </p:val>
                                        </p:tav>
                                      </p:tavLst>
                                    </p:anim>
                                    <p:anim calcmode="lin" valueType="num">
                                      <p:cBhvr additive="base">
                                        <p:cTn id="1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二分查找算法实现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570"/>
            <a:ext cx="7700010" cy="28613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二分查找算法的实现</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方法</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设两个指针（实际是下标）low、high分别指向查找区间的左、右端点元素</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计算中间位置的下标mid=(low+high)/2</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若待查找元素x等于mid所指元素的关键字ST.elem[mid].key，则查找成功</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若x&lt;ST.elem[mid].key，则到左半区间二分查找（high=mid-1）</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若x&gt;ST.elem[mid].key，则到右半区间二分查找（low=mid+1）。</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二分查找算法实现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131570"/>
            <a:ext cx="7576820"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二分查找算法，在有序的顺序表</a:t>
            </a:r>
            <a:r>
              <a:rPr lang="en-US" sz="1600">
                <a:latin typeface="Courier New" panose="02070309020205020404" charset="0"/>
                <a:ea typeface="宋体" panose="02010600030101010101" pitchFamily="2" charset="-122"/>
              </a:rPr>
              <a:t>ST</a:t>
            </a:r>
            <a:r>
              <a:rPr lang="zh-CN" sz="1600">
                <a:latin typeface="Courier New" panose="02070309020205020404" charset="0"/>
                <a:ea typeface="宋体" panose="02010600030101010101" pitchFamily="2" charset="-122"/>
              </a:rPr>
              <a:t>中，查找关键字等于给定值</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的元素，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若找到则返回对应的下标，否则返回</a:t>
            </a:r>
            <a:r>
              <a:rPr lang="en-US" sz="1600">
                <a:latin typeface="Courier New" panose="02070309020205020404" charset="0"/>
                <a:ea typeface="宋体" panose="02010600030101010101" pitchFamily="2" charset="-122"/>
              </a:rPr>
              <a:t>0 */int BinSearch(SSTable ST, KeyType 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二分查找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low = 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low</a:t>
            </a:r>
            <a:r>
              <a:rPr lang="zh-CN" sz="1600">
                <a:latin typeface="Courier New" panose="02070309020205020404" charset="0"/>
                <a:ea typeface="宋体" panose="02010600030101010101" pitchFamily="2" charset="-122"/>
              </a:rPr>
              <a:t>指向查找区间的第一个元素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high = ST.length;// high</a:t>
            </a:r>
            <a:r>
              <a:rPr lang="zh-CN" sz="1600">
                <a:latin typeface="Courier New" panose="02070309020205020404" charset="0"/>
                <a:ea typeface="宋体" panose="02010600030101010101" pitchFamily="2" charset="-122"/>
              </a:rPr>
              <a:t>指向查找区间的最后一个元素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(low &lt;= high) {// </a:t>
            </a:r>
            <a:r>
              <a:rPr lang="zh-CN" sz="1600">
                <a:latin typeface="Courier New" panose="02070309020205020404" charset="0"/>
                <a:ea typeface="宋体" panose="02010600030101010101" pitchFamily="2" charset="-122"/>
              </a:rPr>
              <a:t>当查找区间还有元素时循环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mid = (low + high) / 2;// </a:t>
            </a:r>
            <a:r>
              <a:rPr lang="zh-CN" sz="1600">
                <a:latin typeface="Courier New" panose="02070309020205020404" charset="0"/>
                <a:ea typeface="宋体" panose="02010600030101010101" pitchFamily="2" charset="-122"/>
              </a:rPr>
              <a:t>计算中间位置的下标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(x == ST.elem[mid].key )// </a:t>
            </a:r>
            <a:r>
              <a:rPr lang="zh-CN" sz="1600">
                <a:latin typeface="Courier New" panose="02070309020205020404" charset="0"/>
                <a:ea typeface="宋体" panose="02010600030101010101" pitchFamily="2" charset="-122"/>
              </a:rPr>
              <a:t>比较</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和</a:t>
            </a:r>
            <a:r>
              <a:rPr lang="en-US" sz="1600">
                <a:latin typeface="Courier New" panose="02070309020205020404" charset="0"/>
                <a:ea typeface="宋体" panose="02010600030101010101" pitchFamily="2" charset="-122"/>
              </a:rPr>
              <a:t>mid</a:t>
            </a:r>
            <a:r>
              <a:rPr lang="zh-CN" sz="1600">
                <a:latin typeface="Courier New" panose="02070309020205020404" charset="0"/>
                <a:ea typeface="宋体" panose="02010600030101010101" pitchFamily="2" charset="-122"/>
              </a:rPr>
              <a:t>所指元素的关键字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mid;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找到待查元素，则返回其下标</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(x &lt; ST.elem[mid].key)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high = mid - 1;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继续在左半区间进行查找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low = mid + 1;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继续在右半区间进行查找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查找失败，则返回</a:t>
            </a:r>
            <a:r>
              <a:rPr lang="en-US" sz="1600">
                <a:latin typeface="Courier New" panose="02070309020205020404" charset="0"/>
                <a:ea typeface="宋体" panose="02010600030101010101" pitchFamily="2" charset="-122"/>
              </a:rPr>
              <a:t>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二分查找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性能</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分析</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570"/>
            <a:ext cx="7927975" cy="21837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表长为 n 的二分查找的判定树的深度和含有 n 个结点的完全二叉树的深度相同。</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 n=2</a:t>
            </a:r>
            <a:r>
              <a:rPr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h</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-1，等概率情况下，二分查找的ASL</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计算如下</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二分查找的时间复杂度为O(log</a:t>
            </a:r>
            <a:r>
              <a:rPr 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147482475"/>
          <p:cNvGraphicFramePr>
            <a:graphicFrameLocks noChangeAspect="1"/>
          </p:cNvGraphicFramePr>
          <p:nvPr/>
        </p:nvGraphicFramePr>
        <p:xfrm>
          <a:off x="756285" y="2139950"/>
          <a:ext cx="6051892" cy="720000"/>
        </p:xfrm>
        <a:graphic>
          <a:graphicData uri="http://schemas.openxmlformats.org/presentationml/2006/ole">
            <mc:AlternateContent xmlns:mc="http://schemas.openxmlformats.org/markup-compatibility/2006">
              <mc:Choice xmlns:v="urn:schemas-microsoft-com:vml" Requires="v">
                <p:oleObj spid="_x0000_s3076" name="" r:id="rId1" imgW="2908300" imgH="419100" progId="Equation.3">
                  <p:embed/>
                </p:oleObj>
              </mc:Choice>
              <mc:Fallback>
                <p:oleObj name="" r:id="rId1" imgW="2908300" imgH="419100" progId="Equation.3">
                  <p:embed/>
                  <p:pic>
                    <p:nvPicPr>
                      <p:cNvPr id="0" name="图片 3075"/>
                      <p:cNvPicPr/>
                      <p:nvPr/>
                    </p:nvPicPr>
                    <p:blipFill>
                      <a:blip r:embed="rId2"/>
                      <a:stretch>
                        <a:fillRect/>
                      </a:stretch>
                    </p:blipFill>
                    <p:spPr>
                      <a:xfrm>
                        <a:off x="756285" y="2139950"/>
                        <a:ext cx="6051892" cy="72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7.3 二叉排序树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5539105" cy="353822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二叉排序树也称二叉搜索树，它或为一棵空树，或者是具有如下特性的二叉树：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（1）若它的左子树不空，则左子树上所有结点的关键字值均小于根结点的关键字值；</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（2）若它的右子树不空，则右子树上所有结点的关键字值均大于根结点的关键字值；</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（3）它的左、右子树也都分别是二叉排序树。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例如，右上图为二叉排序树，</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sz="2000" noProof="0" dirty="0">
                <a:ln>
                  <a:noFill/>
                </a:ln>
                <a:effectLst/>
                <a:uLnTx/>
                <a:uFillTx/>
                <a:latin typeface="Times New Roman" panose="02020603050405020304" pitchFamily="18" charset="0"/>
                <a:cs typeface="Times New Roman" panose="02020603050405020304" pitchFamily="18" charset="0"/>
                <a:sym typeface="+mn-ea"/>
              </a:rPr>
              <a:t>右下图为</a:t>
            </a:r>
            <a:r>
              <a:rPr lang="zh-CN" sz="2000" noProof="0" dirty="0">
                <a:ln>
                  <a:noFill/>
                </a:ln>
                <a:effectLst/>
                <a:uLnTx/>
                <a:uFillTx/>
                <a:latin typeface="Times New Roman" panose="02020603050405020304" pitchFamily="18" charset="0"/>
                <a:cs typeface="Times New Roman" panose="02020603050405020304" pitchFamily="18" charset="0"/>
                <a:sym typeface="+mn-ea"/>
              </a:rPr>
              <a:t>非二叉排序树。</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二叉排序树的中序遍历序列是一个升序序列。</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6156325" y="1275715"/>
          <a:ext cx="1501224" cy="1440000"/>
        </p:xfrm>
        <a:graphic>
          <a:graphicData uri="http://schemas.openxmlformats.org/presentationml/2006/ole">
            <mc:AlternateContent xmlns:mc="http://schemas.openxmlformats.org/markup-compatibility/2006">
              <mc:Choice xmlns:v="urn:schemas-microsoft-com:vml" Requires="v">
                <p:oleObj spid="_x0000_s4" name="" r:id="rId1" imgW="2333625" imgH="2238375" progId="Paint.Picture">
                  <p:embed/>
                </p:oleObj>
              </mc:Choice>
              <mc:Fallback>
                <p:oleObj name="" r:id="rId1" imgW="2333625" imgH="2238375" progId="Paint.Picture">
                  <p:embed/>
                  <p:pic>
                    <p:nvPicPr>
                      <p:cNvPr id="0" name="图片 3"/>
                      <p:cNvPicPr/>
                      <p:nvPr/>
                    </p:nvPicPr>
                    <p:blipFill>
                      <a:blip r:embed="rId2"/>
                      <a:stretch>
                        <a:fillRect/>
                      </a:stretch>
                    </p:blipFill>
                    <p:spPr>
                      <a:xfrm>
                        <a:off x="6156325" y="1275715"/>
                        <a:ext cx="1501224" cy="144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6095365" y="2860040"/>
          <a:ext cx="1622896" cy="1440000"/>
        </p:xfrm>
        <a:graphic>
          <a:graphicData uri="http://schemas.openxmlformats.org/presentationml/2006/ole">
            <mc:AlternateContent xmlns:mc="http://schemas.openxmlformats.org/markup-compatibility/2006">
              <mc:Choice xmlns:v="urn:schemas-microsoft-com:vml" Requires="v">
                <p:oleObj spid="_x0000_s9" name="" r:id="rId3" imgW="2533650" imgH="2247900" progId="Paint.Picture">
                  <p:embed/>
                </p:oleObj>
              </mc:Choice>
              <mc:Fallback>
                <p:oleObj name="" r:id="rId3" imgW="2533650" imgH="2247900" progId="Paint.Picture">
                  <p:embed/>
                  <p:pic>
                    <p:nvPicPr>
                      <p:cNvPr id="0" name="图片 8"/>
                      <p:cNvPicPr/>
                      <p:nvPr/>
                    </p:nvPicPr>
                    <p:blipFill>
                      <a:blip r:embed="rId4"/>
                      <a:stretch>
                        <a:fillRect/>
                      </a:stretch>
                    </p:blipFill>
                    <p:spPr>
                      <a:xfrm>
                        <a:off x="6095365" y="2860040"/>
                        <a:ext cx="1622896"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 calcmode="lin" valueType="num">
                                      <p:cBhvr additive="base">
                                        <p:cTn id="43"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additive="base">
                                        <p:cTn id="5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7.3 二叉排序树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5760085" cy="34766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二叉排序树的查找</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的算法思想</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若二叉排序树为空，则查找失败；否则，</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（1）若给定值等于根结点的关键字，则查找成功；</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（2）若给定值小于根结点的关键字，则继续在左子树上按相同的方法进行查找；</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（3）若给定值大于根结点的关键字，则继续在右子树上按相同的方法进行查找。</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例如，右图</a:t>
            </a:r>
            <a:r>
              <a:rPr lang="zh-CN" sz="2000" noProof="0" dirty="0">
                <a:ln>
                  <a:noFill/>
                </a:ln>
                <a:effectLst/>
                <a:uLnTx/>
                <a:uFillTx/>
                <a:latin typeface="Times New Roman" panose="02020603050405020304" pitchFamily="18" charset="0"/>
                <a:cs typeface="Times New Roman" panose="02020603050405020304" pitchFamily="18" charset="0"/>
                <a:sym typeface="+mn-ea"/>
              </a:rPr>
              <a:t>中查找54，则将依次比较29、76、52、54，最终查找成功；若查找20，则将依次比较29、16、19，最终查找失败</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10" name="对象 9"/>
          <p:cNvGraphicFramePr>
            <a:graphicFrameLocks noChangeAspect="1"/>
          </p:cNvGraphicFramePr>
          <p:nvPr/>
        </p:nvGraphicFramePr>
        <p:xfrm>
          <a:off x="6228080" y="3435985"/>
          <a:ext cx="1501224" cy="1440000"/>
        </p:xfrm>
        <a:graphic>
          <a:graphicData uri="http://schemas.openxmlformats.org/presentationml/2006/ole">
            <mc:AlternateContent xmlns:mc="http://schemas.openxmlformats.org/markup-compatibility/2006">
              <mc:Choice xmlns:v="urn:schemas-microsoft-com:vml" Requires="v">
                <p:oleObj spid="_x0000_s11" name="" r:id="rId1" imgW="2333625" imgH="2238375" progId="Paint.Picture">
                  <p:embed/>
                </p:oleObj>
              </mc:Choice>
              <mc:Fallback>
                <p:oleObj name="" r:id="rId1" imgW="2333625" imgH="2238375" progId="Paint.Picture">
                  <p:embed/>
                  <p:pic>
                    <p:nvPicPr>
                      <p:cNvPr id="0" name="图片 3"/>
                      <p:cNvPicPr/>
                      <p:nvPr/>
                    </p:nvPicPr>
                    <p:blipFill>
                      <a:blip r:embed="rId2"/>
                      <a:stretch>
                        <a:fillRect/>
                      </a:stretch>
                    </p:blipFill>
                    <p:spPr>
                      <a:xfrm>
                        <a:off x="6228080" y="3435985"/>
                        <a:ext cx="1501224"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7.3 二叉排序树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17532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在二叉排序树的查找过程中，生成了一条查找路径：</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（1）从根结点出发，沿着左分支或右分支逐层向下直至找到关键字等于给定值的结点（查找成功）；</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（2）从根结点出发，沿着左分支或右分支逐层向下直至指针指向空树为止（查找失败）。</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类型</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1707515"/>
            <a:ext cx="750570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char ElemType;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若改数据域类型，则把</a:t>
            </a:r>
            <a:r>
              <a:rPr lang="en-US" sz="1600">
                <a:latin typeface="Courier New" panose="02070309020205020404" charset="0"/>
                <a:ea typeface="宋体" panose="02010600030101010101" pitchFamily="2" charset="-122"/>
              </a:rPr>
              <a:t>char</a:t>
            </a:r>
            <a:r>
              <a:rPr lang="zh-CN" sz="1600">
                <a:latin typeface="Courier New" panose="02070309020205020404" charset="0"/>
                <a:ea typeface="宋体" panose="02010600030101010101" pitchFamily="2" charset="-122"/>
              </a:rPr>
              <a:t>改为相应类型</a:t>
            </a:r>
            <a:r>
              <a:rPr lang="en-US" sz="1600">
                <a:latin typeface="Courier New" panose="02070309020205020404" charset="0"/>
                <a:ea typeface="宋体" panose="02010600030101010101" pitchFamily="2" charset="-122"/>
              </a:rPr>
              <a:t>struct BiTNode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结点结构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结点数据域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*lchild, *rchild;// </a:t>
            </a:r>
            <a:r>
              <a:rPr lang="zh-CN" sz="1600">
                <a:latin typeface="Courier New" panose="02070309020205020404" charset="0"/>
                <a:ea typeface="宋体" panose="02010600030101010101" pitchFamily="2" charset="-122"/>
              </a:rPr>
              <a:t>左、右孩子指针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带</a:t>
            </a:r>
            <a:r>
              <a:rPr lang="en-US" sz="1600">
                <a:latin typeface="Courier New" panose="02070309020205020404" charset="0"/>
                <a:ea typeface="宋体" panose="02010600030101010101" pitchFamily="2" charset="-122"/>
              </a:rPr>
              <a:t>3</a:t>
            </a:r>
            <a:r>
              <a:rPr lang="zh-CN" sz="1600">
                <a:latin typeface="Courier New" panose="02070309020205020404" charset="0"/>
                <a:ea typeface="宋体" panose="02010600030101010101" pitchFamily="2" charset="-122"/>
              </a:rPr>
              <a:t>个参数的构造函数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BiTNode(ElemType e, BiTNode *left, BiTNode *right)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data=e;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无参构造函数</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7995" y="844550"/>
            <a:ext cx="7494270" cy="3046095"/>
          </a:xfrm>
          <a:prstGeom prst="rect">
            <a:avLst/>
          </a:prstGeom>
          <a:noFill/>
          <a:ln w="9525">
            <a:noFill/>
          </a:ln>
        </p:spPr>
        <p:txBody>
          <a:bodyPr wrap="square">
            <a:spAutoFit/>
          </a:bodyPr>
          <a:p>
            <a:r>
              <a:rPr lang="zh-CN" sz="2400" b="1">
                <a:latin typeface="Arial" panose="020B0604020202020204" pitchFamily="34" charset="0"/>
                <a:ea typeface="黑体" panose="02010609060101010101" pitchFamily="2" charset="-122"/>
              </a:rPr>
              <a:t>学习目标</a:t>
            </a:r>
            <a:endParaRPr lang="en-US"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1. 记忆和理解查找相关的基本概念和术语。</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2. 熟练掌握顺序查找、二分查找、二叉排序树和哈希查找等查找的方法。</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3. 重点掌握二分查找、二叉排序树和哈希查找等查找算法的实现。</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4. 能够分析和评价查找算法的性能。</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5. 学会运用查找相关算法求解具体问题。</a:t>
            </a:r>
            <a:endParaRPr sz="2400">
              <a:latin typeface="Times New Roman" panose="02020603050405020304" pitchFamily="18" charset="0"/>
              <a:ea typeface="宋体" panose="02010600030101010101" pitchFamily="2" charset="-122"/>
            </a:endParaRPr>
          </a:p>
        </p:txBody>
      </p:sp>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sym typeface="+mn-ea"/>
              </a:rPr>
              <a:t>7</a:t>
            </a:r>
            <a:r>
              <a:rPr lang="zh-CN" altLang="en-US" sz="4000">
                <a:latin typeface="黑体" panose="02010609060101010101" pitchFamily="2" charset="-122"/>
                <a:ea typeface="黑体" panose="02010609060101010101" pitchFamily="2" charset="-122"/>
                <a:sym typeface="+mn-ea"/>
              </a:rPr>
              <a:t> 查找</a:t>
            </a:r>
            <a:endParaRPr lang="zh-CN" altLang="en-US" sz="400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查找算法</a:t>
            </a:r>
            <a:r>
              <a:rPr lang="zh-CN" sz="2000" noProof="0" dirty="0">
                <a:ln>
                  <a:noFill/>
                </a:ln>
                <a:effectLst/>
                <a:uLnTx/>
                <a:uFillTx/>
                <a:latin typeface="Times New Roman" panose="02020603050405020304" pitchFamily="18" charset="0"/>
                <a:cs typeface="Times New Roman" panose="02020603050405020304" pitchFamily="18" charset="0"/>
                <a:sym typeface="+mn-ea"/>
              </a:rPr>
              <a:t>实现（</a:t>
            </a:r>
            <a:r>
              <a:rPr lang="zh-CN" sz="2000" noProof="0" dirty="0">
                <a:ln>
                  <a:noFill/>
                </a:ln>
                <a:effectLst/>
                <a:uLnTx/>
                <a:uFillTx/>
                <a:latin typeface="Times New Roman" panose="02020603050405020304" pitchFamily="18" charset="0"/>
                <a:cs typeface="Times New Roman" panose="02020603050405020304" pitchFamily="18" charset="0"/>
                <a:sym typeface="+mn-ea"/>
              </a:rPr>
              <a:t>递归法）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674495"/>
            <a:ext cx="818832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二叉排序树的递归查找算法，查找成功后返回指向所找结点的指针，否则返回空指针</a:t>
            </a:r>
            <a:r>
              <a:rPr lang="en-US" sz="1600">
                <a:latin typeface="Courier New" panose="02070309020205020404" charset="0"/>
                <a:ea typeface="宋体" panose="02010600030101010101" pitchFamily="2" charset="-122"/>
              </a:rPr>
              <a:t>BiTNode* SearchBST1(BiTNode *T,  KeyType key)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 == NULL) return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找到空指针，查找失败</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(key == 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等于根结点的值，则查找成功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(key &lt; T-&gt;data)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小于根结点的值，则在左子树中查找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SearchBST1(T-&gt;lchild, 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大于根结点的值，则在右子树中查找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SearchBST1(T-&gt;rchild, key);</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二叉排序树的查找算法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查找算法</a:t>
            </a:r>
            <a:r>
              <a:rPr lang="zh-CN" sz="2000" noProof="0" dirty="0">
                <a:ln>
                  <a:noFill/>
                </a:ln>
                <a:effectLst/>
                <a:uLnTx/>
                <a:uFillTx/>
                <a:latin typeface="Times New Roman" panose="02020603050405020304" pitchFamily="18" charset="0"/>
                <a:cs typeface="Times New Roman" panose="02020603050405020304" pitchFamily="18" charset="0"/>
                <a:sym typeface="+mn-ea"/>
              </a:rPr>
              <a:t>实现（</a:t>
            </a:r>
            <a:r>
              <a:rPr lang="zh-CN" sz="2000" noProof="0" dirty="0">
                <a:ln>
                  <a:noFill/>
                </a:ln>
                <a:effectLst/>
                <a:uLnTx/>
                <a:uFillTx/>
                <a:latin typeface="Times New Roman" panose="02020603050405020304" pitchFamily="18" charset="0"/>
                <a:cs typeface="Times New Roman" panose="02020603050405020304" pitchFamily="18" charset="0"/>
                <a:sym typeface="+mn-ea"/>
              </a:rPr>
              <a:t>迭代法）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74495"/>
            <a:ext cx="827786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二叉排序树的迭代查找算法，查找成功后返回指向所找结点的指针，否则返回空指针</a:t>
            </a:r>
            <a:r>
              <a:rPr lang="en-US" sz="1600">
                <a:latin typeface="Courier New" panose="02070309020205020404" charset="0"/>
                <a:ea typeface="宋体" panose="02010600030101010101" pitchFamily="2" charset="-122"/>
              </a:rPr>
              <a:t>BiTNode* SearchBST2(BiTNode* T, KeyType key)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while(T!=NULL)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当未找到空指针时循环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(key ==T-&gt;data)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等于根结点的值，则查找成功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(key &lt; T-&gt;data)//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小于根结点的值，则在左子树中查找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T=T-&gt;lchild;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a:t>
            </a:r>
            <a:r>
              <a:rPr lang="en-US" sz="1600">
                <a:latin typeface="Courier New" panose="02070309020205020404" charset="0"/>
                <a:ea typeface="宋体" panose="02010600030101010101" pitchFamily="2" charset="-122"/>
              </a:rPr>
              <a:t>key</a:t>
            </a:r>
            <a:r>
              <a:rPr lang="zh-CN" sz="1600">
                <a:latin typeface="Courier New" panose="02070309020205020404" charset="0"/>
                <a:ea typeface="宋体" panose="02010600030101010101" pitchFamily="2" charset="-122"/>
              </a:rPr>
              <a:t>大于根结点的值，则在右子树中查找</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T=T-&gt;rchild;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返回指向所找到结点的指针或</a:t>
            </a:r>
            <a:r>
              <a:rPr lang="en-US" sz="1600">
                <a:latin typeface="Courier New" panose="02070309020205020404" charset="0"/>
                <a:ea typeface="宋体" panose="02010600030101010101" pitchFamily="2" charset="-122"/>
              </a:rPr>
              <a:t>NULL </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二叉排序树的插入算法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16300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根据动态查找表的定义，</a:t>
            </a:r>
            <a:r>
              <a:rPr sz="2000" noProof="0" dirty="0">
                <a:ln>
                  <a:noFill/>
                </a:ln>
                <a:effectLst/>
                <a:uLnTx/>
                <a:uFillTx/>
                <a:latin typeface="宋体" panose="02010600030101010101" pitchFamily="2" charset="-122"/>
                <a:cs typeface="宋体" panose="02010600030101010101" pitchFamily="2" charset="-122"/>
                <a:sym typeface="+mn-ea"/>
              </a:rPr>
              <a:t>“插入”</a:t>
            </a:r>
            <a:r>
              <a:rPr sz="2000" noProof="0" dirty="0">
                <a:ln>
                  <a:noFill/>
                </a:ln>
                <a:effectLst/>
                <a:uLnTx/>
                <a:uFillTx/>
                <a:latin typeface="Times New Roman" panose="02020603050405020304" pitchFamily="18" charset="0"/>
                <a:cs typeface="Times New Roman" panose="02020603050405020304" pitchFamily="18" charset="0"/>
                <a:sym typeface="+mn-ea"/>
              </a:rPr>
              <a:t>操作在查找不成功时才进行。若二叉排序树为空树，则新插入的结点为新的根结点；否则，新插入的结点必为一个新的叶子结点，其插入位置在按上述查找算法进行查找的过程得到。也就是说，若在二叉排序树的查找过程中找到空指针，则该空指针所在位置即为插入位置。</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noProof="0" dirty="0">
                <a:ln>
                  <a:noFill/>
                </a:ln>
                <a:effectLst/>
                <a:uLnTx/>
                <a:uFillTx/>
                <a:latin typeface="Times New Roman" panose="02020603050405020304" pitchFamily="18" charset="0"/>
                <a:cs typeface="Times New Roman" panose="02020603050405020304" pitchFamily="18" charset="0"/>
                <a:sym typeface="+mn-ea"/>
              </a:rPr>
              <a:t>实现（</a:t>
            </a:r>
            <a:r>
              <a:rPr lang="zh-CN" sz="2000" noProof="0" dirty="0">
                <a:ln>
                  <a:noFill/>
                </a:ln>
                <a:effectLst/>
                <a:uLnTx/>
                <a:uFillTx/>
                <a:latin typeface="Times New Roman" panose="02020603050405020304" pitchFamily="18" charset="0"/>
                <a:cs typeface="Times New Roman" panose="02020603050405020304" pitchFamily="18" charset="0"/>
                <a:sym typeface="+mn-ea"/>
              </a:rPr>
              <a:t>递归法）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850" y="1674495"/>
            <a:ext cx="7572375" cy="230695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二叉排序树的递归插入算法，在以</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为根的二叉排序树中插入关键字为</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的结点</a:t>
            </a:r>
            <a:r>
              <a:rPr lang="en-US" sz="1600">
                <a:latin typeface="Courier New" panose="02070309020205020404" charset="0"/>
                <a:ea typeface="宋体" panose="02010600030101010101" pitchFamily="2" charset="-122"/>
              </a:rPr>
              <a:t>void InsertBST1(BiTNode* &amp;T, KeyType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若为空树，则创建结点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 = new BiTNode(e,NULL,NULL);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(e &lt; 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往左子树插入</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InsertBST1(T-&gt;lchild,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(e &gt; 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往右子树插入</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InsertBST1(T-&gt;rchild, e);</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noProof="0" dirty="0">
                <a:ln>
                  <a:noFill/>
                </a:ln>
                <a:effectLst/>
                <a:uLnTx/>
                <a:uFillTx/>
                <a:latin typeface="Times New Roman" panose="02020603050405020304" pitchFamily="18" charset="0"/>
                <a:cs typeface="Times New Roman" panose="02020603050405020304" pitchFamily="18" charset="0"/>
                <a:sym typeface="+mn-ea"/>
              </a:rPr>
              <a:t>实现（</a:t>
            </a:r>
            <a:r>
              <a:rPr lang="zh-CN" sz="2000" noProof="0" dirty="0">
                <a:ln>
                  <a:noFill/>
                </a:ln>
                <a:effectLst/>
                <a:uLnTx/>
                <a:uFillTx/>
                <a:latin typeface="Times New Roman" panose="02020603050405020304" pitchFamily="18" charset="0"/>
                <a:cs typeface="Times New Roman" panose="02020603050405020304" pitchFamily="18" charset="0"/>
                <a:sym typeface="+mn-ea"/>
              </a:rPr>
              <a:t>迭代法）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32105" y="1492250"/>
            <a:ext cx="756729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二叉排序树的迭代插入算法，在以</a:t>
            </a:r>
            <a:r>
              <a:rPr lang="en-US" sz="1600">
                <a:latin typeface="Courier New" panose="02070309020205020404" charset="0"/>
                <a:ea typeface="宋体" panose="02010600030101010101" pitchFamily="2" charset="-122"/>
              </a:rPr>
              <a:t>T</a:t>
            </a:r>
            <a:r>
              <a:rPr lang="zh-CN" sz="1600">
                <a:latin typeface="Courier New" panose="02070309020205020404" charset="0"/>
                <a:ea typeface="宋体" panose="02010600030101010101" pitchFamily="2" charset="-122"/>
              </a:rPr>
              <a:t>为根的二叉排序树中插入关键字为</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的结点</a:t>
            </a:r>
            <a:r>
              <a:rPr lang="en-US" sz="1600">
                <a:latin typeface="Courier New" panose="02070309020205020404" charset="0"/>
                <a:ea typeface="宋体" panose="02010600030101010101" pitchFamily="2" charset="-122"/>
              </a:rPr>
              <a:t>void InsertBST2(BiTNode* &amp;T, KeyType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if(!T) {</a:t>
            </a:r>
            <a:r>
              <a:rPr lang="en-US" sz="1600">
                <a:latin typeface="Courier New" panose="02070309020205020404" charset="0"/>
                <a:sym typeface="+mn-ea"/>
              </a:rPr>
              <a:t>    </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latin typeface="Courier New" panose="02070309020205020404" charset="0"/>
                <a:sym typeface="+mn-ea"/>
              </a:rPr>
              <a:t>空树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 = new BiTNode(e,NULL,NULL);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(true)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将一直移动到插入位置的父结点位置</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 &lt; p-&gt;data &amp;&amp; p-&gt;lchild)// </a:t>
            </a:r>
            <a:r>
              <a:rPr lang="zh-CN" sz="1600">
                <a:latin typeface="Courier New" panose="02070309020205020404" charset="0"/>
                <a:ea typeface="宋体" panose="02010600030101010101" pitchFamily="2" charset="-122"/>
              </a:rPr>
              <a:t>往左子树找插入位置</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if(e &gt; p-&gt;data &amp;&amp; p-&gt;rchild)// </a:t>
            </a:r>
            <a:r>
              <a:rPr lang="zh-CN" sz="1600">
                <a:latin typeface="Courier New" panose="02070309020205020404" charset="0"/>
                <a:ea typeface="宋体" panose="02010600030101010101" pitchFamily="2" charset="-122"/>
              </a:rPr>
              <a:t>往右子树找插入位置</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p-&gt;rchild;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找到或者</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的左、右指针之一为空指针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插入</a:t>
            </a:r>
            <a:r>
              <a:rPr altLang="zh-CN" sz="2000"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noProof="0" dirty="0">
                <a:ln>
                  <a:noFill/>
                </a:ln>
                <a:effectLst/>
                <a:uLnTx/>
                <a:uFillTx/>
                <a:latin typeface="Times New Roman" panose="02020603050405020304" pitchFamily="18" charset="0"/>
                <a:cs typeface="Times New Roman" panose="02020603050405020304" pitchFamily="18" charset="0"/>
                <a:sym typeface="+mn-ea"/>
              </a:rPr>
              <a:t>实现（</a:t>
            </a:r>
            <a:r>
              <a:rPr lang="zh-CN" sz="2000" noProof="0" dirty="0">
                <a:ln>
                  <a:noFill/>
                </a:ln>
                <a:effectLst/>
                <a:uLnTx/>
                <a:uFillTx/>
                <a:latin typeface="Times New Roman" panose="02020603050405020304" pitchFamily="18" charset="0"/>
                <a:cs typeface="Times New Roman" panose="02020603050405020304" pitchFamily="18" charset="0"/>
                <a:sym typeface="+mn-ea"/>
              </a:rPr>
              <a:t>迭代法）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32105" y="1492250"/>
            <a:ext cx="7567295" cy="156845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离开循环只有找到或未找到</a:t>
            </a:r>
            <a:r>
              <a:rPr lang="en-US" sz="1600">
                <a:latin typeface="Courier New" panose="02070309020205020404" charset="0"/>
                <a:ea typeface="宋体" panose="02010600030101010101" pitchFamily="2" charset="-122"/>
              </a:rPr>
              <a:t>2</a:t>
            </a:r>
            <a:r>
              <a:rPr lang="zh-CN" sz="1600">
                <a:latin typeface="Courier New" panose="02070309020205020404" charset="0"/>
                <a:ea typeface="宋体" panose="02010600030101010101" pitchFamily="2" charset="-122"/>
              </a:rPr>
              <a:t>种情况（</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不会为空）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 &lt; p-&gt;data)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p-&gt;lchild =new BiTNode(e,NULL,NULL);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(e &gt; p-&gt;data)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p-&gt;rchild=new BiTNode(e,NULL,NULL);</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创建</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17532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创建二叉排序树实际上是一个不断调用插入算法的过程，可以逐个输入关键字并调用插入算法创建二叉排序树。</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例7.3.1 二叉排序树的创建</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请按给定的关键字序列(29, 76, 54, 16, 19, 15, 7, 10, 81, 52)创建二叉排序树，并求等概率情况下的ASL。</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2905760"/>
            <a:ext cx="4032250" cy="1322070"/>
          </a:xfrm>
          <a:prstGeom prst="rect">
            <a:avLst/>
          </a:prstGeom>
          <a:noFill/>
          <a:ln w="9525">
            <a:noFill/>
          </a:ln>
        </p:spPr>
        <p:txBody>
          <a:bodyPr wrap="square">
            <a:spAutoFit/>
          </a:bodyPr>
          <a:p>
            <a:r>
              <a:rPr lang="zh-CN" sz="2000">
                <a:ea typeface="宋体" panose="02010600030101010101" pitchFamily="2" charset="-122"/>
              </a:rPr>
              <a:t>按照关键字序列中关键字出现的顺序，依次调用插入算法把结点插入到一棵初始为空树的</a:t>
            </a:r>
            <a:r>
              <a:rPr lang="zh-CN" sz="2000">
                <a:latin typeface="Times New Roman" panose="02020603050405020304" pitchFamily="18" charset="0"/>
                <a:ea typeface="宋体" panose="02010600030101010101" pitchFamily="2" charset="-122"/>
              </a:rPr>
              <a:t>二叉排序树中，</a:t>
            </a:r>
            <a:endParaRPr lang="zh-CN" sz="2000">
              <a:latin typeface="Times New Roman" panose="02020603050405020304" pitchFamily="18" charset="0"/>
              <a:ea typeface="宋体" panose="02010600030101010101" pitchFamily="2" charset="-122"/>
            </a:endParaRPr>
          </a:p>
          <a:p>
            <a:r>
              <a:rPr lang="zh-CN" altLang="en-US" sz="2000"/>
              <a:t>最终结果如</a:t>
            </a:r>
            <a:r>
              <a:rPr lang="zh-CN" altLang="en-US" sz="2000"/>
              <a:t>右图。</a:t>
            </a:r>
            <a:endParaRPr lang="zh-CN" altLang="en-US" sz="2000"/>
          </a:p>
        </p:txBody>
      </p:sp>
      <p:sp>
        <p:nvSpPr>
          <p:cNvPr id="4" name="文本框 3"/>
          <p:cNvSpPr txBox="1"/>
          <p:nvPr/>
        </p:nvSpPr>
        <p:spPr>
          <a:xfrm>
            <a:off x="323215" y="4227830"/>
            <a:ext cx="7038975" cy="398780"/>
          </a:xfrm>
          <a:prstGeom prst="rect">
            <a:avLst/>
          </a:prstGeom>
          <a:noFill/>
          <a:ln w="9525">
            <a:noFill/>
          </a:ln>
        </p:spPr>
        <p:txBody>
          <a:bodyPr wrap="square">
            <a:spAutoFit/>
          </a:bodyPr>
          <a:p>
            <a:r>
              <a:rPr lang="zh-CN" sz="2000">
                <a:ea typeface="宋体" panose="02010600030101010101" pitchFamily="2" charset="-122"/>
              </a:rPr>
              <a:t>等概率情况下，</a:t>
            </a:r>
            <a:r>
              <a:rPr lang="en-US" sz="2000">
                <a:latin typeface="Times New Roman" panose="02020603050405020304" pitchFamily="18" charset="0"/>
                <a:ea typeface="宋体" panose="02010600030101010101" pitchFamily="2" charset="-122"/>
              </a:rPr>
              <a:t>ASL=(1×1+2×2+3×4+4×2+5×1)/10=3</a:t>
            </a:r>
            <a:r>
              <a:rPr lang="zh-CN" sz="2000">
                <a:latin typeface="Times New Roman" panose="02020603050405020304" pitchFamily="18" charset="0"/>
                <a:ea typeface="宋体" panose="02010600030101010101" pitchFamily="2" charset="-122"/>
              </a:rPr>
              <a:t>。</a:t>
            </a:r>
            <a:endParaRPr lang="zh-CN" altLang="en-US" sz="2000"/>
          </a:p>
        </p:txBody>
      </p:sp>
      <p:graphicFrame>
        <p:nvGraphicFramePr>
          <p:cNvPr id="5" name="对象 4"/>
          <p:cNvGraphicFramePr>
            <a:graphicFrameLocks noChangeAspect="1"/>
          </p:cNvGraphicFramePr>
          <p:nvPr/>
        </p:nvGraphicFramePr>
        <p:xfrm>
          <a:off x="5507990" y="2715895"/>
          <a:ext cx="1631384" cy="1440000"/>
        </p:xfrm>
        <a:graphic>
          <a:graphicData uri="http://schemas.openxmlformats.org/presentationml/2006/ole">
            <mc:AlternateContent xmlns:mc="http://schemas.openxmlformats.org/markup-compatibility/2006">
              <mc:Choice xmlns:v="urn:schemas-microsoft-com:vml" Requires="v">
                <p:oleObj spid="_x0000_s7" name="" r:id="rId1" imgW="2352675" imgH="2076450" progId="Paint.Picture">
                  <p:embed/>
                </p:oleObj>
              </mc:Choice>
              <mc:Fallback>
                <p:oleObj name="" r:id="rId1" imgW="2352675" imgH="2076450" progId="Paint.Picture">
                  <p:embed/>
                  <p:pic>
                    <p:nvPicPr>
                      <p:cNvPr id="0" name="图片 6"/>
                      <p:cNvPicPr/>
                      <p:nvPr/>
                    </p:nvPicPr>
                    <p:blipFill>
                      <a:blip r:embed="rId2"/>
                      <a:stretch>
                        <a:fillRect/>
                      </a:stretch>
                    </p:blipFill>
                    <p:spPr>
                      <a:xfrm>
                        <a:off x="5507990" y="2715895"/>
                        <a:ext cx="1631384"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additive="base">
                                        <p:cTn id="23" dur="500" fill="hold"/>
                                        <p:tgtEl>
                                          <p:spTgt spid="100"/>
                                        </p:tgtEl>
                                        <p:attrNameLst>
                                          <p:attrName>ppt_x</p:attrName>
                                        </p:attrNameLst>
                                      </p:cBhvr>
                                      <p:tavLst>
                                        <p:tav tm="0">
                                          <p:val>
                                            <p:strVal val="#ppt_x"/>
                                          </p:val>
                                        </p:tav>
                                        <p:tav tm="100000">
                                          <p:val>
                                            <p:strVal val="#ppt_x"/>
                                          </p:val>
                                        </p:tav>
                                      </p:tavLst>
                                    </p:anim>
                                    <p:anim calcmode="lin" valueType="num">
                                      <p:cBhvr additive="base">
                                        <p:cTn id="2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21837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删除在查找成功之后进行，并且要求在删除二叉排序树上某个结点之后，仍然保持二叉排序树的特性。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在二叉排序树中删除结点可分三种情况讨论：</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（1）被删除的结点是叶子；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（2）被删除的结点只有左子树或者只有右子树；</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（3）被删除的结点既有左子树，又有右子树。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若被删除的结点是叶子结点，则直接删去即可</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若考虑算法实现，则只需把待删结点的父结点中的相应指针域的值改为空指针即可。</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例如，对下图（左）所示的二叉排序树，若分别删去结点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10</a:t>
            </a:r>
            <a:r>
              <a:rPr lang="zh-CN" sz="2000" noProof="0" dirty="0">
                <a:ln>
                  <a:noFill/>
                </a:ln>
                <a:effectLst/>
                <a:uLnTx/>
                <a:uFillTx/>
                <a:latin typeface="Times New Roman" panose="02020603050405020304" pitchFamily="18" charset="0"/>
                <a:cs typeface="Times New Roman" panose="02020603050405020304" pitchFamily="18" charset="0"/>
                <a:sym typeface="+mn-ea"/>
              </a:rPr>
              <a:t>和</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52</a:t>
            </a:r>
            <a:r>
              <a:rPr lang="zh-CN" sz="2000" noProof="0" dirty="0">
                <a:ln>
                  <a:noFill/>
                </a:ln>
                <a:effectLst/>
                <a:uLnTx/>
                <a:uFillTx/>
                <a:latin typeface="Times New Roman" panose="02020603050405020304" pitchFamily="18" charset="0"/>
                <a:cs typeface="Times New Roman" panose="02020603050405020304" pitchFamily="18" charset="0"/>
                <a:sym typeface="+mn-ea"/>
              </a:rPr>
              <a:t>，则所得结果分别如下图（中）、下图（右）所示。</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2644140"/>
          <a:ext cx="1631384" cy="1440000"/>
        </p:xfrm>
        <a:graphic>
          <a:graphicData uri="http://schemas.openxmlformats.org/presentationml/2006/ole">
            <mc:AlternateContent xmlns:mc="http://schemas.openxmlformats.org/markup-compatibility/2006">
              <mc:Choice xmlns:v="urn:schemas-microsoft-com:vml" Requires="v">
                <p:oleObj spid="_x0000_s7" name="" r:id="rId1" imgW="2352675" imgH="2076450" progId="Paint.Picture">
                  <p:embed/>
                </p:oleObj>
              </mc:Choice>
              <mc:Fallback>
                <p:oleObj name="" r:id="rId1" imgW="2352675" imgH="2076450" progId="Paint.Picture">
                  <p:embed/>
                  <p:pic>
                    <p:nvPicPr>
                      <p:cNvPr id="0" name="图片 6"/>
                      <p:cNvPicPr/>
                      <p:nvPr/>
                    </p:nvPicPr>
                    <p:blipFill>
                      <a:blip r:embed="rId2"/>
                      <a:stretch>
                        <a:fillRect/>
                      </a:stretch>
                    </p:blipFill>
                    <p:spPr>
                      <a:xfrm>
                        <a:off x="755650" y="2644140"/>
                        <a:ext cx="1631384" cy="144000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843530" y="2644140"/>
          <a:ext cx="2032095" cy="1440000"/>
        </p:xfrm>
        <a:graphic>
          <a:graphicData uri="http://schemas.openxmlformats.org/presentationml/2006/ole">
            <mc:AlternateContent xmlns:mc="http://schemas.openxmlformats.org/markup-compatibility/2006">
              <mc:Choice xmlns:v="urn:schemas-microsoft-com:vml" Requires="v">
                <p:oleObj spid="_x0000_s4" name="" r:id="rId3" imgW="2419350" imgH="1714500" progId="Paint.Picture">
                  <p:embed/>
                </p:oleObj>
              </mc:Choice>
              <mc:Fallback>
                <p:oleObj name="" r:id="rId3" imgW="2419350" imgH="1714500" progId="Paint.Picture">
                  <p:embed/>
                  <p:pic>
                    <p:nvPicPr>
                      <p:cNvPr id="0" name="图片 3"/>
                      <p:cNvPicPr/>
                      <p:nvPr/>
                    </p:nvPicPr>
                    <p:blipFill>
                      <a:blip r:embed="rId4"/>
                      <a:stretch>
                        <a:fillRect/>
                      </a:stretch>
                    </p:blipFill>
                    <p:spPr>
                      <a:xfrm>
                        <a:off x="2843530" y="2644140"/>
                        <a:ext cx="2032095" cy="144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5507990" y="2715895"/>
          <a:ext cx="1823761" cy="1440000"/>
        </p:xfrm>
        <a:graphic>
          <a:graphicData uri="http://schemas.openxmlformats.org/presentationml/2006/ole">
            <mc:AlternateContent xmlns:mc="http://schemas.openxmlformats.org/markup-compatibility/2006">
              <mc:Choice xmlns:v="urn:schemas-microsoft-com:vml" Requires="v">
                <p:oleObj spid="_x0000_s9" name="" r:id="rId5" imgW="2581275" imgH="2038350" progId="Paint.Picture">
                  <p:embed/>
                </p:oleObj>
              </mc:Choice>
              <mc:Fallback>
                <p:oleObj name="" r:id="rId5" imgW="2581275" imgH="2038350" progId="Paint.Picture">
                  <p:embed/>
                  <p:pic>
                    <p:nvPicPr>
                      <p:cNvPr id="0" name="图片 8"/>
                      <p:cNvPicPr/>
                      <p:nvPr/>
                    </p:nvPicPr>
                    <p:blipFill>
                      <a:blip r:embed="rId6"/>
                      <a:stretch>
                        <a:fillRect/>
                      </a:stretch>
                    </p:blipFill>
                    <p:spPr>
                      <a:xfrm>
                        <a:off x="5507990" y="2715895"/>
                        <a:ext cx="1823761"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16916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若被删除的结点只有左子树或者只有右子树，则把其左子树或右子树作为其父结点的相应子树</a:t>
            </a:r>
            <a:r>
              <a:rPr lang="zh-CN" sz="2000" noProof="0" dirty="0">
                <a:ln>
                  <a:noFill/>
                </a:ln>
                <a:effectLst/>
                <a:uLnTx/>
                <a:uFillTx/>
                <a:latin typeface="Times New Roman" panose="02020603050405020304" pitchFamily="18" charset="0"/>
                <a:cs typeface="Times New Roman" panose="02020603050405020304" pitchFamily="18" charset="0"/>
                <a:sym typeface="+mn-ea"/>
              </a:rPr>
              <a:t>；若考虑算法实现，则其父结点的相应指针域的值改为待删结点的左孩子指针或右孩子指针。</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例如，对下图（左）所示的二叉排序树，若分别删去结点54和7，则所得结果分别如</a:t>
            </a:r>
            <a:r>
              <a:rPr lang="zh-CN" sz="2000" noProof="0" dirty="0">
                <a:ln>
                  <a:noFill/>
                </a:ln>
                <a:effectLst/>
                <a:uLnTx/>
                <a:uFillTx/>
                <a:latin typeface="Times New Roman" panose="02020603050405020304" pitchFamily="18" charset="0"/>
                <a:cs typeface="Times New Roman" panose="02020603050405020304" pitchFamily="18" charset="0"/>
                <a:sym typeface="+mn-ea"/>
              </a:rPr>
              <a:t>下图（中）、下图（</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lang="zh-CN" sz="2000" noProof="0" dirty="0">
                <a:ln>
                  <a:noFill/>
                </a:ln>
                <a:effectLst/>
                <a:uLnTx/>
                <a:uFillTx/>
                <a:latin typeface="Times New Roman" panose="02020603050405020304" pitchFamily="18" charset="0"/>
                <a:cs typeface="Times New Roman" panose="02020603050405020304" pitchFamily="18" charset="0"/>
                <a:sym typeface="+mn-ea"/>
              </a:rPr>
              <a:t>所示。</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2859405"/>
          <a:ext cx="1631384" cy="1440000"/>
        </p:xfrm>
        <a:graphic>
          <a:graphicData uri="http://schemas.openxmlformats.org/presentationml/2006/ole">
            <mc:AlternateContent xmlns:mc="http://schemas.openxmlformats.org/markup-compatibility/2006">
              <mc:Choice xmlns:v="urn:schemas-microsoft-com:vml" Requires="v">
                <p:oleObj spid="_x0000_s7" name="" r:id="rId1" imgW="2352675" imgH="2076450" progId="Paint.Picture">
                  <p:embed/>
                </p:oleObj>
              </mc:Choice>
              <mc:Fallback>
                <p:oleObj name="" r:id="rId1" imgW="2352675" imgH="2076450" progId="Paint.Picture">
                  <p:embed/>
                  <p:pic>
                    <p:nvPicPr>
                      <p:cNvPr id="0" name="图片 6"/>
                      <p:cNvPicPr/>
                      <p:nvPr/>
                    </p:nvPicPr>
                    <p:blipFill>
                      <a:blip r:embed="rId2"/>
                      <a:stretch>
                        <a:fillRect/>
                      </a:stretch>
                    </p:blipFill>
                    <p:spPr>
                      <a:xfrm>
                        <a:off x="755650" y="2859405"/>
                        <a:ext cx="1631384" cy="1440000"/>
                      </a:xfrm>
                      <a:prstGeom prst="rect">
                        <a:avLst/>
                      </a:prstGeom>
                    </p:spPr>
                  </p:pic>
                </p:oleObj>
              </mc:Fallback>
            </mc:AlternateContent>
          </a:graphicData>
        </a:graphic>
      </p:graphicFrame>
      <p:graphicFrame>
        <p:nvGraphicFramePr>
          <p:cNvPr id="10" name="对象 9"/>
          <p:cNvGraphicFramePr>
            <a:graphicFrameLocks noChangeAspect="1"/>
          </p:cNvGraphicFramePr>
          <p:nvPr/>
        </p:nvGraphicFramePr>
        <p:xfrm>
          <a:off x="5003800" y="2859405"/>
          <a:ext cx="1828805" cy="1440000"/>
        </p:xfrm>
        <a:graphic>
          <a:graphicData uri="http://schemas.openxmlformats.org/presentationml/2006/ole">
            <mc:AlternateContent xmlns:mc="http://schemas.openxmlformats.org/markup-compatibility/2006">
              <mc:Choice xmlns:v="urn:schemas-microsoft-com:vml" Requires="v">
                <p:oleObj spid="_x0000_s11" name="" r:id="rId3" imgW="2286000" imgH="1800225" progId="Paint.Picture">
                  <p:embed/>
                </p:oleObj>
              </mc:Choice>
              <mc:Fallback>
                <p:oleObj name="" r:id="rId3" imgW="2286000" imgH="1800225" progId="Paint.Picture">
                  <p:embed/>
                  <p:pic>
                    <p:nvPicPr>
                      <p:cNvPr id="0" name="图片 10"/>
                      <p:cNvPicPr/>
                      <p:nvPr/>
                    </p:nvPicPr>
                    <p:blipFill>
                      <a:blip r:embed="rId4"/>
                      <a:stretch>
                        <a:fillRect/>
                      </a:stretch>
                    </p:blipFill>
                    <p:spPr>
                      <a:xfrm>
                        <a:off x="5003800" y="2859405"/>
                        <a:ext cx="1828805" cy="1440000"/>
                      </a:xfrm>
                      <a:prstGeom prst="rect">
                        <a:avLst/>
                      </a:prstGeom>
                    </p:spPr>
                  </p:pic>
                </p:oleObj>
              </mc:Fallback>
            </mc:AlternateContent>
          </a:graphicData>
        </a:graphic>
      </p:graphicFrame>
      <p:graphicFrame>
        <p:nvGraphicFramePr>
          <p:cNvPr id="18" name="对象 17"/>
          <p:cNvGraphicFramePr>
            <a:graphicFrameLocks noChangeAspect="1"/>
          </p:cNvGraphicFramePr>
          <p:nvPr/>
        </p:nvGraphicFramePr>
        <p:xfrm>
          <a:off x="3060065" y="2860040"/>
          <a:ext cx="1612647" cy="1440000"/>
        </p:xfrm>
        <a:graphic>
          <a:graphicData uri="http://schemas.openxmlformats.org/presentationml/2006/ole">
            <mc:AlternateContent xmlns:mc="http://schemas.openxmlformats.org/markup-compatibility/2006">
              <mc:Choice xmlns:v="urn:schemas-microsoft-com:vml" Requires="v">
                <p:oleObj spid="_x0000_s19" name="" r:id="rId5" imgW="2400300" imgH="2143125" progId="Paint.Picture">
                  <p:embed/>
                </p:oleObj>
              </mc:Choice>
              <mc:Fallback>
                <p:oleObj name="" r:id="rId5" imgW="2400300" imgH="2143125" progId="Paint.Picture">
                  <p:embed/>
                  <p:pic>
                    <p:nvPicPr>
                      <p:cNvPr id="0" name="图片 18"/>
                      <p:cNvPicPr/>
                      <p:nvPr/>
                    </p:nvPicPr>
                    <p:blipFill>
                      <a:blip r:embed="rId6"/>
                      <a:stretch>
                        <a:fillRect/>
                      </a:stretch>
                    </p:blipFill>
                    <p:spPr>
                      <a:xfrm>
                        <a:off x="3060065" y="2860040"/>
                        <a:ext cx="1612647"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7.1 查找的概念与术语</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2799715"/>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由相同类型的数据元素（记录）构成的集合称作</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查找表中的元素之间无明确的关系。</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关键字</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是数据元素中某个数据项的值，用以标识某个数据元素。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约定查找表中的关键字各不相同，因此每个关键字可以唯一标识一个数据元素。 </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是指在查找表中确定是否存在一个数据元素，该元素的关键字等于给定的某个值的过程。若在查找表中找到这样的元素，则称为</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查找成功</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；否则称为</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查找失败</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23069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若被删除的结点既有左子树又有右子树，则用其中序遍历的前驱或后继替代待删结点，然后再删除用来替代待删结点的前驱或后继结点</a:t>
            </a:r>
            <a:r>
              <a:rPr lang="zh-CN" sz="2000" noProof="0" dirty="0">
                <a:ln>
                  <a:noFill/>
                </a:ln>
                <a:effectLst/>
                <a:uLnTx/>
                <a:uFillTx/>
                <a:latin typeface="Times New Roman" panose="02020603050405020304" pitchFamily="18" charset="0"/>
                <a:cs typeface="Times New Roman" panose="02020603050405020304" pitchFamily="18" charset="0"/>
                <a:sym typeface="+mn-ea"/>
              </a:rPr>
              <a:t>；若考虑算法实现，则可先找到待删结点的中序遍历的前驱（或后继）并替代之，然后再删除该前驱（或后继）结点。</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例如，对下图（左）所示的二叉排序树，若删去结点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29</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时分别以中序遍历的前驱</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19</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或后继</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52</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替代</a:t>
            </a:r>
            <a:r>
              <a:rPr lang="zh-CN" sz="2000" noProof="0" dirty="0">
                <a:ln>
                  <a:noFill/>
                </a:ln>
                <a:effectLst/>
                <a:uLnTx/>
                <a:uFillTx/>
                <a:latin typeface="Times New Roman" panose="02020603050405020304" pitchFamily="18" charset="0"/>
                <a:cs typeface="Times New Roman" panose="02020603050405020304" pitchFamily="18" charset="0"/>
                <a:sym typeface="+mn-ea"/>
              </a:rPr>
              <a:t>，则所得结果分别如</a:t>
            </a:r>
            <a:r>
              <a:rPr lang="zh-CN" sz="2000" noProof="0" dirty="0">
                <a:ln>
                  <a:noFill/>
                </a:ln>
                <a:effectLst/>
                <a:uLnTx/>
                <a:uFillTx/>
                <a:latin typeface="Times New Roman" panose="02020603050405020304" pitchFamily="18" charset="0"/>
                <a:cs typeface="Times New Roman" panose="02020603050405020304" pitchFamily="18" charset="0"/>
                <a:sym typeface="+mn-ea"/>
              </a:rPr>
              <a:t>下图（中）、下图（</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lang="zh-CN" sz="2000" noProof="0" dirty="0">
                <a:ln>
                  <a:noFill/>
                </a:ln>
                <a:effectLst/>
                <a:uLnTx/>
                <a:uFillTx/>
                <a:latin typeface="Times New Roman" panose="02020603050405020304" pitchFamily="18" charset="0"/>
                <a:cs typeface="Times New Roman" panose="02020603050405020304" pitchFamily="18" charset="0"/>
                <a:sym typeface="+mn-ea"/>
              </a:rPr>
              <a:t>所示。</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3433445"/>
          <a:ext cx="1631384" cy="1440000"/>
        </p:xfrm>
        <a:graphic>
          <a:graphicData uri="http://schemas.openxmlformats.org/presentationml/2006/ole">
            <mc:AlternateContent xmlns:mc="http://schemas.openxmlformats.org/markup-compatibility/2006">
              <mc:Choice xmlns:v="urn:schemas-microsoft-com:vml" Requires="v">
                <p:oleObj spid="_x0000_s7" name="" r:id="rId1" imgW="2352675" imgH="2076450" progId="Paint.Picture">
                  <p:embed/>
                </p:oleObj>
              </mc:Choice>
              <mc:Fallback>
                <p:oleObj name="" r:id="rId1" imgW="2352675" imgH="2076450" progId="Paint.Picture">
                  <p:embed/>
                  <p:pic>
                    <p:nvPicPr>
                      <p:cNvPr id="0" name="图片 6"/>
                      <p:cNvPicPr/>
                      <p:nvPr/>
                    </p:nvPicPr>
                    <p:blipFill>
                      <a:blip r:embed="rId2"/>
                      <a:stretch>
                        <a:fillRect/>
                      </a:stretch>
                    </p:blipFill>
                    <p:spPr>
                      <a:xfrm>
                        <a:off x="755650" y="3433445"/>
                        <a:ext cx="1631384" cy="1440000"/>
                      </a:xfrm>
                      <a:prstGeom prst="rect">
                        <a:avLst/>
                      </a:prstGeom>
                    </p:spPr>
                  </p:pic>
                </p:oleObj>
              </mc:Fallback>
            </mc:AlternateContent>
          </a:graphicData>
        </a:graphic>
      </p:graphicFrame>
      <p:graphicFrame>
        <p:nvGraphicFramePr>
          <p:cNvPr id="14" name="对象 13"/>
          <p:cNvGraphicFramePr>
            <a:graphicFrameLocks noChangeAspect="1"/>
          </p:cNvGraphicFramePr>
          <p:nvPr/>
        </p:nvGraphicFramePr>
        <p:xfrm>
          <a:off x="2882900" y="3433445"/>
          <a:ext cx="1625482" cy="1440000"/>
        </p:xfrm>
        <a:graphic>
          <a:graphicData uri="http://schemas.openxmlformats.org/presentationml/2006/ole">
            <mc:AlternateContent xmlns:mc="http://schemas.openxmlformats.org/markup-compatibility/2006">
              <mc:Choice xmlns:v="urn:schemas-microsoft-com:vml" Requires="v">
                <p:oleObj spid="_x0000_s15" name="" r:id="rId3" imgW="2257425" imgH="2000250" progId="Paint.Picture">
                  <p:embed/>
                </p:oleObj>
              </mc:Choice>
              <mc:Fallback>
                <p:oleObj name="" r:id="rId3" imgW="2257425" imgH="2000250" progId="Paint.Picture">
                  <p:embed/>
                  <p:pic>
                    <p:nvPicPr>
                      <p:cNvPr id="0" name="图片 14"/>
                      <p:cNvPicPr/>
                      <p:nvPr/>
                    </p:nvPicPr>
                    <p:blipFill>
                      <a:blip r:embed="rId4"/>
                      <a:stretch>
                        <a:fillRect/>
                      </a:stretch>
                    </p:blipFill>
                    <p:spPr>
                      <a:xfrm>
                        <a:off x="2882900" y="3433445"/>
                        <a:ext cx="1625482" cy="1440000"/>
                      </a:xfrm>
                      <a:prstGeom prst="rect">
                        <a:avLst/>
                      </a:prstGeom>
                    </p:spPr>
                  </p:pic>
                </p:oleObj>
              </mc:Fallback>
            </mc:AlternateContent>
          </a:graphicData>
        </a:graphic>
      </p:graphicFrame>
      <p:graphicFrame>
        <p:nvGraphicFramePr>
          <p:cNvPr id="16" name="对象 15"/>
          <p:cNvGraphicFramePr>
            <a:graphicFrameLocks noChangeAspect="1"/>
          </p:cNvGraphicFramePr>
          <p:nvPr/>
        </p:nvGraphicFramePr>
        <p:xfrm>
          <a:off x="5076190" y="3364230"/>
          <a:ext cx="1684827" cy="1440000"/>
        </p:xfrm>
        <a:graphic>
          <a:graphicData uri="http://schemas.openxmlformats.org/presentationml/2006/ole">
            <mc:AlternateContent xmlns:mc="http://schemas.openxmlformats.org/markup-compatibility/2006">
              <mc:Choice xmlns:v="urn:schemas-microsoft-com:vml" Requires="v">
                <p:oleObj spid="_x0000_s17" name="" r:id="rId5" imgW="2362200" imgH="2019300" progId="Paint.Picture">
                  <p:embed/>
                </p:oleObj>
              </mc:Choice>
              <mc:Fallback>
                <p:oleObj name="" r:id="rId5" imgW="2362200" imgH="2019300" progId="Paint.Picture">
                  <p:embed/>
                  <p:pic>
                    <p:nvPicPr>
                      <p:cNvPr id="0" name="图片 16"/>
                      <p:cNvPicPr/>
                      <p:nvPr/>
                    </p:nvPicPr>
                    <p:blipFill>
                      <a:blip r:embed="rId6"/>
                      <a:stretch>
                        <a:fillRect/>
                      </a:stretch>
                    </p:blipFill>
                    <p:spPr>
                      <a:xfrm>
                        <a:off x="5076190" y="3364230"/>
                        <a:ext cx="1684827"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删除二叉排序树中一个结点的算法</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491615"/>
            <a:ext cx="7574280"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从二叉排序树中删除</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所指结点，并重接它的左子树或右子树</a:t>
            </a:r>
            <a:r>
              <a:rPr lang="en-US" sz="1600">
                <a:latin typeface="Courier New" panose="02070309020205020404" charset="0"/>
                <a:ea typeface="宋体" panose="02010600030101010101" pitchFamily="2" charset="-122"/>
              </a:rPr>
              <a:t>void DeleteNode (BiTNode* &amp;p)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*q,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(!p-&gt;rchild)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 =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右子树为空树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(!p-&gt;lchild)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 =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左子树为空树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p-&gt;rchild;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132840"/>
            <a:ext cx="7574280"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左右子树均不空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 =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 = 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(s-&gt;rchild)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 = 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s</a:t>
            </a:r>
            <a:r>
              <a:rPr lang="zh-CN" sz="1600">
                <a:latin typeface="Courier New" panose="02070309020205020404" charset="0"/>
                <a:ea typeface="宋体" panose="02010600030101010101" pitchFamily="2" charset="-122"/>
              </a:rPr>
              <a:t>指向被删结点前驱</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 = s-&gt;rchild;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p-&gt;data = s-&gt;data;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(q != p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意味着原来的</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有右子树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q-&gt;rchild = s-&gt;lchild;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重接</a:t>
            </a:r>
            <a:r>
              <a:rPr lang="en-US" sz="1600">
                <a:latin typeface="Courier New" panose="02070309020205020404" charset="0"/>
                <a:ea typeface="宋体" panose="02010600030101010101" pitchFamily="2" charset="-122"/>
              </a:rPr>
              <a:t>q</a:t>
            </a:r>
            <a:r>
              <a:rPr lang="zh-CN" sz="1600">
                <a:latin typeface="Courier New" panose="02070309020205020404" charset="0"/>
                <a:ea typeface="宋体" panose="02010600030101010101" pitchFamily="2" charset="-122"/>
              </a:rPr>
              <a:t>的右子树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q-&gt;lchild = s-&gt;lchild;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重接</a:t>
            </a:r>
            <a:r>
              <a:rPr lang="en-US" sz="1600">
                <a:latin typeface="Courier New" panose="02070309020205020404" charset="0"/>
                <a:ea typeface="宋体" panose="02010600030101010101" pitchFamily="2" charset="-122"/>
              </a:rPr>
              <a:t>q</a:t>
            </a:r>
            <a:r>
              <a:rPr lang="zh-CN" sz="1600">
                <a:latin typeface="Courier New" panose="02070309020205020404" charset="0"/>
                <a:ea typeface="宋体" panose="02010600030101010101" pitchFamily="2" charset="-122"/>
              </a:rPr>
              <a:t>的左子树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delete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97815" y="1184275"/>
            <a:ext cx="7600950" cy="1938020"/>
          </a:xfrm>
          <a:prstGeom prst="rect">
            <a:avLst/>
          </a:prstGeom>
          <a:noFill/>
          <a:ln w="9525">
            <a:noFill/>
          </a:ln>
        </p:spPr>
        <p:txBody>
          <a:bodyPr wrap="square">
            <a:spAutoFit/>
          </a:bodyPr>
          <a:p>
            <a:r>
              <a:rPr lang="en-US" altLang="zh-CN" sz="2000">
                <a:latin typeface="Times New Roman" panose="02020603050405020304" pitchFamily="18" charset="0"/>
                <a:ea typeface="宋体" panose="02010600030101010101" pitchFamily="2" charset="-122"/>
              </a:rPr>
              <a:t>        </a:t>
            </a:r>
            <a:r>
              <a:rPr lang="zh-CN" sz="2000">
                <a:latin typeface="Times New Roman" panose="02020603050405020304" pitchFamily="18" charset="0"/>
                <a:ea typeface="宋体" panose="02010600030101010101" pitchFamily="2" charset="-122"/>
              </a:rPr>
              <a:t>在二叉排序树中查找关键字为给定值</a:t>
            </a:r>
            <a:r>
              <a:rPr lang="en-US" sz="2000" i="1">
                <a:latin typeface="Times New Roman" panose="02020603050405020304" pitchFamily="18" charset="0"/>
                <a:ea typeface="宋体" panose="02010600030101010101" pitchFamily="2" charset="-122"/>
              </a:rPr>
              <a:t>key</a:t>
            </a:r>
            <a:r>
              <a:rPr lang="zh-CN" sz="2000">
                <a:latin typeface="Times New Roman" panose="02020603050405020304" pitchFamily="18" charset="0"/>
                <a:ea typeface="宋体" panose="02010600030101010101" pitchFamily="2" charset="-122"/>
              </a:rPr>
              <a:t>的结点并删除该结点的算法思想：</a:t>
            </a:r>
            <a:r>
              <a:rPr lang="zh-CN" sz="2000">
                <a:latin typeface="Times New Roman" panose="02020603050405020304" pitchFamily="18" charset="0"/>
                <a:sym typeface="+mn-ea"/>
              </a:rPr>
              <a:t>若找不到（查找过程中遇到空树），则返回</a:t>
            </a:r>
            <a:r>
              <a:rPr lang="en-US" sz="2000">
                <a:latin typeface="Times New Roman" panose="02020603050405020304" pitchFamily="18" charset="0"/>
                <a:sym typeface="+mn-ea"/>
              </a:rPr>
              <a:t>false</a:t>
            </a:r>
            <a:r>
              <a:rPr lang="zh-CN" altLang="en-US" sz="2000">
                <a:latin typeface="Times New Roman" panose="02020603050405020304" pitchFamily="18" charset="0"/>
                <a:sym typeface="+mn-ea"/>
              </a:rPr>
              <a:t>；</a:t>
            </a:r>
            <a:r>
              <a:rPr lang="zh-CN" sz="2000">
                <a:latin typeface="Times New Roman" panose="02020603050405020304" pitchFamily="18" charset="0"/>
                <a:ea typeface="宋体" panose="02010600030101010101" pitchFamily="2" charset="-122"/>
              </a:rPr>
              <a:t>若找到（</a:t>
            </a:r>
            <a:r>
              <a:rPr lang="en-US" sz="2000" i="1">
                <a:latin typeface="Times New Roman" panose="02020603050405020304" pitchFamily="18" charset="0"/>
                <a:ea typeface="宋体" panose="02010600030101010101" pitchFamily="2" charset="-122"/>
              </a:rPr>
              <a:t>key</a:t>
            </a:r>
            <a:r>
              <a:rPr lang="zh-CN" sz="2000">
                <a:latin typeface="Times New Roman" panose="02020603050405020304" pitchFamily="18" charset="0"/>
                <a:ea typeface="宋体" panose="02010600030101010101" pitchFamily="2" charset="-122"/>
              </a:rPr>
              <a:t>等于某结点的关键字），则调用</a:t>
            </a:r>
            <a:r>
              <a:rPr lang="en-US" sz="2000">
                <a:latin typeface="Times New Roman" panose="02020603050405020304" pitchFamily="18" charset="0"/>
                <a:ea typeface="宋体" panose="02010600030101010101" pitchFamily="2" charset="-122"/>
              </a:rPr>
              <a:t>DeleteNode</a:t>
            </a:r>
            <a:r>
              <a:rPr lang="zh-CN" sz="2000">
                <a:latin typeface="Times New Roman" panose="02020603050405020304" pitchFamily="18" charset="0"/>
                <a:ea typeface="宋体" panose="02010600030101010101" pitchFamily="2" charset="-122"/>
              </a:rPr>
              <a:t>算法删除该结点并返回</a:t>
            </a:r>
            <a:r>
              <a:rPr lang="en-US" sz="2000">
                <a:latin typeface="Times New Roman" panose="02020603050405020304" pitchFamily="18" charset="0"/>
                <a:ea typeface="宋体" panose="02010600030101010101" pitchFamily="2" charset="-122"/>
              </a:rPr>
              <a:t>true</a:t>
            </a:r>
            <a:r>
              <a:rPr lang="zh-CN" altLang="en-US" sz="2000">
                <a:latin typeface="Times New Roman" panose="02020603050405020304" pitchFamily="18" charset="0"/>
                <a:ea typeface="宋体" panose="02010600030101010101" pitchFamily="2" charset="-122"/>
              </a:rPr>
              <a:t>；</a:t>
            </a:r>
            <a:r>
              <a:rPr lang="zh-CN" sz="2000">
                <a:latin typeface="Times New Roman" panose="02020603050405020304" pitchFamily="18" charset="0"/>
                <a:ea typeface="宋体" panose="02010600030101010101" pitchFamily="2" charset="-122"/>
              </a:rPr>
              <a:t>否则，若</a:t>
            </a:r>
            <a:r>
              <a:rPr lang="en-US" sz="2000" i="1">
                <a:latin typeface="Times New Roman" panose="02020603050405020304" pitchFamily="18" charset="0"/>
                <a:ea typeface="宋体" panose="02010600030101010101" pitchFamily="2" charset="-122"/>
              </a:rPr>
              <a:t>key</a:t>
            </a:r>
            <a:r>
              <a:rPr lang="zh-CN" sz="2000">
                <a:latin typeface="Times New Roman" panose="02020603050405020304" pitchFamily="18" charset="0"/>
                <a:ea typeface="宋体" panose="02010600030101010101" pitchFamily="2" charset="-122"/>
              </a:rPr>
              <a:t>小于该结点的关键字，则在其左子树中按相同的方法继续查找，若</a:t>
            </a:r>
            <a:r>
              <a:rPr lang="en-US" sz="2000" i="1">
                <a:latin typeface="Times New Roman" panose="02020603050405020304" pitchFamily="18" charset="0"/>
                <a:ea typeface="宋体" panose="02010600030101010101" pitchFamily="2" charset="-122"/>
              </a:rPr>
              <a:t>key</a:t>
            </a:r>
            <a:r>
              <a:rPr lang="zh-CN" sz="2000">
                <a:latin typeface="Times New Roman" panose="02020603050405020304" pitchFamily="18" charset="0"/>
                <a:ea typeface="宋体" panose="02010600030101010101" pitchFamily="2" charset="-122"/>
              </a:rPr>
              <a:t>大于该结点的关键字，则在</a:t>
            </a:r>
            <a:r>
              <a:rPr lang="zh-CN" sz="2000">
                <a:latin typeface="Times New Roman" panose="02020603050405020304" pitchFamily="18" charset="0"/>
                <a:ea typeface="宋体" panose="02010600030101010101" pitchFamily="2" charset="-122"/>
              </a:rPr>
              <a:t>其右子树中</a:t>
            </a:r>
            <a:r>
              <a:rPr lang="zh-CN" sz="2000">
                <a:latin typeface="Times New Roman" panose="02020603050405020304" pitchFamily="18" charset="0"/>
                <a:sym typeface="+mn-ea"/>
              </a:rPr>
              <a:t>按相同的方法</a:t>
            </a:r>
            <a:r>
              <a:rPr lang="zh-CN" sz="2000">
                <a:latin typeface="Times New Roman" panose="02020603050405020304" pitchFamily="18" charset="0"/>
                <a:ea typeface="宋体" panose="02010600030101010101" pitchFamily="2" charset="-122"/>
              </a:rPr>
              <a:t>继续查找。</a:t>
            </a:r>
            <a:endParaRPr lang="zh-CN" altLang="en-US" sz="20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二叉排序树的删除算法</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850" y="1205865"/>
            <a:ext cx="7983855" cy="3046095"/>
          </a:xfrm>
          <a:prstGeom prst="rect">
            <a:avLst/>
          </a:prstGeom>
          <a:noFill/>
          <a:ln w="9525">
            <a:noFill/>
          </a:ln>
        </p:spPr>
        <p:txBody>
          <a:bodyPr wrap="square">
            <a:spAutoFit/>
          </a:bodyPr>
          <a:p>
            <a:r>
              <a:rPr lang="en-US" sz="1600">
                <a:latin typeface="Courier New" panose="02070309020205020404" charset="0"/>
              </a:rPr>
              <a:t>//若T中存在关键字等于key的元素，则删除该结点并返回true，否则返回false</a:t>
            </a:r>
            <a:endParaRPr lang="en-US" sz="1600">
              <a:latin typeface="Courier New" panose="02070309020205020404" charset="0"/>
            </a:endParaRPr>
          </a:p>
          <a:p>
            <a:r>
              <a:rPr lang="en-US" sz="1600">
                <a:latin typeface="Courier New" panose="02070309020205020404" charset="0"/>
              </a:rPr>
              <a:t>bool DeleteBST(BiTNode* &amp;T,  KeyType key ) {</a:t>
            </a:r>
            <a:endParaRPr lang="en-US" sz="1600">
              <a:latin typeface="Courier New" panose="02070309020205020404" charset="0"/>
            </a:endParaRPr>
          </a:p>
          <a:p>
            <a:r>
              <a:rPr lang="en-US" sz="1600">
                <a:latin typeface="Courier New" panose="02070309020205020404" charset="0"/>
              </a:rPr>
              <a:t>    if (!T) return false;       // 不存在关键字等于key的元素</a:t>
            </a:r>
            <a:endParaRPr lang="en-US" sz="1600">
              <a:latin typeface="Courier New" panose="02070309020205020404" charset="0"/>
            </a:endParaRPr>
          </a:p>
          <a:p>
            <a:r>
              <a:rPr lang="en-US" sz="1600">
                <a:latin typeface="Courier New" panose="02070309020205020404" charset="0"/>
              </a:rPr>
              <a:t>    if (key==T-&gt;data) {         // 找到关键字等于key的结点</a:t>
            </a:r>
            <a:endParaRPr lang="en-US" sz="1600">
              <a:latin typeface="Courier New" panose="02070309020205020404" charset="0"/>
            </a:endParaRPr>
          </a:p>
          <a:p>
            <a:r>
              <a:rPr lang="en-US" sz="1600">
                <a:latin typeface="Courier New" panose="02070309020205020404" charset="0"/>
              </a:rPr>
              <a:t>        DeleteNode (T);</a:t>
            </a:r>
            <a:endParaRPr lang="en-US" sz="1600">
              <a:latin typeface="Courier New" panose="02070309020205020404" charset="0"/>
            </a:endParaRPr>
          </a:p>
          <a:p>
            <a:r>
              <a:rPr lang="en-US" sz="1600">
                <a:latin typeface="Courier New" panose="02070309020205020404" charset="0"/>
              </a:rPr>
              <a:t>        return true;</a:t>
            </a:r>
            <a:endParaRPr lang="en-US" sz="1600">
              <a:latin typeface="Courier New" panose="02070309020205020404" charset="0"/>
            </a:endParaRPr>
          </a:p>
          <a:p>
            <a:r>
              <a:rPr lang="en-US" sz="1600">
                <a:latin typeface="Courier New" panose="02070309020205020404" charset="0"/>
              </a:rPr>
              <a:t>    } </a:t>
            </a:r>
            <a:endParaRPr lang="en-US" sz="1600">
              <a:latin typeface="Courier New" panose="02070309020205020404" charset="0"/>
            </a:endParaRPr>
          </a:p>
          <a:p>
            <a:r>
              <a:rPr lang="en-US" sz="1600">
                <a:latin typeface="Courier New" panose="02070309020205020404" charset="0"/>
              </a:rPr>
              <a:t>    else if (key&lt;T-&gt;data)</a:t>
            </a:r>
            <a:endParaRPr lang="en-US" sz="1600">
              <a:latin typeface="Courier New" panose="02070309020205020404" charset="0"/>
            </a:endParaRPr>
          </a:p>
          <a:p>
            <a:r>
              <a:rPr lang="en-US" sz="1600">
                <a:latin typeface="Courier New" panose="02070309020205020404" charset="0"/>
              </a:rPr>
              <a:t>        return DeleteBST (T-&gt;lchild, key); // 在左子树中进行查找</a:t>
            </a:r>
            <a:endParaRPr lang="en-US" sz="1600">
              <a:latin typeface="Courier New" panose="02070309020205020404" charset="0"/>
            </a:endParaRPr>
          </a:p>
          <a:p>
            <a:r>
              <a:rPr lang="en-US" sz="1600">
                <a:latin typeface="Courier New" panose="02070309020205020404" charset="0"/>
              </a:rPr>
              <a:t>    else</a:t>
            </a:r>
            <a:endParaRPr lang="en-US" sz="1600">
              <a:latin typeface="Courier New" panose="02070309020205020404" charset="0"/>
            </a:endParaRPr>
          </a:p>
          <a:p>
            <a:r>
              <a:rPr lang="en-US" sz="1600">
                <a:latin typeface="Courier New" panose="02070309020205020404" charset="0"/>
              </a:rPr>
              <a:t>        return DeleteBST (T-&gt;rchild, key); // 在右子树中进行查找</a:t>
            </a:r>
            <a:endParaRPr lang="en-US" sz="1600">
              <a:latin typeface="Courier New" panose="02070309020205020404" charset="0"/>
            </a:endParaRPr>
          </a:p>
          <a:p>
            <a:r>
              <a:rPr lang="en-US" sz="1600">
                <a:latin typeface="Courier New" panose="02070309020205020404" charset="0"/>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7.3 二叉排序树</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二叉排序树的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性能</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分析</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7647305" cy="20612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随机情况下，n个结点的二叉排序树的平均查找长度与O(log</a:t>
            </a:r>
            <a:r>
              <a:rPr sz="2000" baseline="-25000" noProof="0" dirty="0">
                <a:ln>
                  <a:noFill/>
                </a:ln>
                <a:effectLst/>
                <a:uLnTx/>
                <a:uFillTx/>
                <a:latin typeface="Times New Roman" panose="02020603050405020304" pitchFamily="18" charset="0"/>
                <a:cs typeface="Times New Roman" panose="02020603050405020304" pitchFamily="18" charset="0"/>
                <a:sym typeface="+mn-ea"/>
              </a:rPr>
              <a:t>2</a:t>
            </a:r>
            <a:r>
              <a:rPr sz="2000" noProof="0" dirty="0">
                <a:ln>
                  <a:noFill/>
                </a:ln>
                <a:effectLst/>
                <a:uLnTx/>
                <a:uFillTx/>
                <a:latin typeface="Times New Roman" panose="02020603050405020304" pitchFamily="18" charset="0"/>
                <a:cs typeface="Times New Roman" panose="02020603050405020304" pitchFamily="18" charset="0"/>
                <a:sym typeface="+mn-ea"/>
              </a:rPr>
              <a:t>n)同数量级。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注意</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由值相同的 n 个关键字，构造所得的不同形态的各棵二叉排序树的平均查找长度的值不同，甚至可能差别很大。</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例如，关键字序列(3, 1, 2, 5, 4)、(1, 2, 3, 4, 5)所构造的二叉排序树分别如下图（左）、</a:t>
            </a:r>
            <a:r>
              <a:rPr lang="zh-CN" sz="2000" noProof="0" dirty="0">
                <a:ln>
                  <a:noFill/>
                </a:ln>
                <a:effectLst/>
                <a:uLnTx/>
                <a:uFillTx/>
                <a:latin typeface="Times New Roman" panose="02020603050405020304" pitchFamily="18" charset="0"/>
                <a:cs typeface="Times New Roman" panose="02020603050405020304" pitchFamily="18" charset="0"/>
                <a:sym typeface="+mn-ea"/>
              </a:rPr>
              <a:t>下图（右），</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ASL</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分别为</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2.2</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和</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3</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4" name="对象 3"/>
          <p:cNvGraphicFramePr>
            <a:graphicFrameLocks noChangeAspect="1"/>
          </p:cNvGraphicFramePr>
          <p:nvPr/>
        </p:nvGraphicFramePr>
        <p:xfrm>
          <a:off x="1763395" y="3220085"/>
          <a:ext cx="1234131" cy="1080000"/>
        </p:xfrm>
        <a:graphic>
          <a:graphicData uri="http://schemas.openxmlformats.org/presentationml/2006/ole">
            <mc:AlternateContent xmlns:mc="http://schemas.openxmlformats.org/markup-compatibility/2006">
              <mc:Choice xmlns:v="urn:schemas-microsoft-com:vml" Requires="v">
                <p:oleObj spid="_x0000_s5" name="" r:id="rId1" imgW="1447800" imgH="1266825" progId="Paint.Picture">
                  <p:embed/>
                </p:oleObj>
              </mc:Choice>
              <mc:Fallback>
                <p:oleObj name="" r:id="rId1" imgW="1447800" imgH="1266825" progId="Paint.Picture">
                  <p:embed/>
                  <p:pic>
                    <p:nvPicPr>
                      <p:cNvPr id="0" name="图片 4"/>
                      <p:cNvPicPr/>
                      <p:nvPr/>
                    </p:nvPicPr>
                    <p:blipFill>
                      <a:blip r:embed="rId2"/>
                      <a:stretch>
                        <a:fillRect/>
                      </a:stretch>
                    </p:blipFill>
                    <p:spPr>
                      <a:xfrm>
                        <a:off x="1763395" y="3220085"/>
                        <a:ext cx="1234131" cy="108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3777615" y="3112770"/>
          <a:ext cx="1310050" cy="1440000"/>
        </p:xfrm>
        <a:graphic>
          <a:graphicData uri="http://schemas.openxmlformats.org/presentationml/2006/ole">
            <mc:AlternateContent xmlns:mc="http://schemas.openxmlformats.org/markup-compatibility/2006">
              <mc:Choice xmlns:v="urn:schemas-microsoft-com:vml" Requires="v">
                <p:oleObj spid="_x0000_s8" name="" r:id="rId3" imgW="1733550" imgH="1905000" progId="Paint.Picture">
                  <p:embed/>
                </p:oleObj>
              </mc:Choice>
              <mc:Fallback>
                <p:oleObj name="" r:id="rId3" imgW="1733550" imgH="1905000" progId="Paint.Picture">
                  <p:embed/>
                  <p:pic>
                    <p:nvPicPr>
                      <p:cNvPr id="0" name="图片 7"/>
                      <p:cNvPicPr/>
                      <p:nvPr/>
                    </p:nvPicPr>
                    <p:blipFill>
                      <a:blip r:embed="rId4"/>
                      <a:stretch>
                        <a:fillRect/>
                      </a:stretch>
                    </p:blipFill>
                    <p:spPr>
                      <a:xfrm>
                        <a:off x="3777615" y="3112770"/>
                        <a:ext cx="1310050" cy="1440000"/>
                      </a:xfrm>
                      <a:prstGeom prst="rect">
                        <a:avLst/>
                      </a:prstGeom>
                    </p:spPr>
                  </p:pic>
                </p:oleObj>
              </mc:Fallback>
            </mc:AlternateContent>
          </a:graphicData>
        </a:graphic>
      </p:graphicFrame>
      <p:sp>
        <p:nvSpPr>
          <p:cNvPr id="9" name="文本框 8"/>
          <p:cNvSpPr txBox="1"/>
          <p:nvPr/>
        </p:nvSpPr>
        <p:spPr>
          <a:xfrm>
            <a:off x="5219700" y="3580130"/>
            <a:ext cx="3140075" cy="706755"/>
          </a:xfrm>
          <a:prstGeom prst="rect">
            <a:avLst/>
          </a:prstGeom>
          <a:noFill/>
          <a:ln w="9525">
            <a:noFill/>
          </a:ln>
        </p:spPr>
        <p:txBody>
          <a:bodyPr wrap="square">
            <a:spAutoFit/>
          </a:bodyPr>
          <a:p>
            <a:r>
              <a:rPr lang="en-US" sz="2000" i="1">
                <a:latin typeface="Times New Roman" panose="02020603050405020304" pitchFamily="18" charset="0"/>
                <a:ea typeface="宋体" panose="02010600030101010101" pitchFamily="2" charset="-122"/>
              </a:rPr>
              <a:t>n</a:t>
            </a:r>
            <a:r>
              <a:rPr lang="zh-CN" sz="2000">
                <a:ea typeface="宋体" panose="02010600030101010101" pitchFamily="2" charset="-122"/>
              </a:rPr>
              <a:t>个结点的二叉排序树</a:t>
            </a:r>
            <a:r>
              <a:rPr lang="zh-CN" sz="2000">
                <a:ea typeface="宋体" panose="02010600030101010101" pitchFamily="2" charset="-122"/>
              </a:rPr>
              <a:t>查找的</a:t>
            </a:r>
            <a:r>
              <a:rPr lang="zh-CN" sz="2000">
                <a:latin typeface="Times New Roman" panose="02020603050405020304" pitchFamily="18" charset="0"/>
                <a:ea typeface="宋体" panose="02010600030101010101" pitchFamily="2" charset="-122"/>
              </a:rPr>
              <a:t>最坏时间复杂度为</a:t>
            </a:r>
            <a:r>
              <a:rPr lang="en-US" sz="2000">
                <a:latin typeface="Times New Roman" panose="02020603050405020304" pitchFamily="18" charset="0"/>
                <a:ea typeface="宋体" panose="02010600030101010101" pitchFamily="2" charset="-122"/>
              </a:rPr>
              <a:t>O(</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平衡二叉树基础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7532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平衡二叉树，也称AVL树，是另一种形式的二叉排序树，其特点是树中每个结点的左、右子树深度之差的绝对值不大于1。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树中</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某</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结点的左、右子树深度之差称为该结点的平衡因子。</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平衡二叉树本身是一棵二叉排序树，故它的查找与二叉排序树完全相同。</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但</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其查找的</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最坏时间复杂度为O(log</a:t>
            </a:r>
            <a:r>
              <a:rPr lang="en-US"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4" name="对象 3"/>
          <p:cNvGraphicFramePr>
            <a:graphicFrameLocks noChangeAspect="1"/>
          </p:cNvGraphicFramePr>
          <p:nvPr/>
        </p:nvGraphicFramePr>
        <p:xfrm>
          <a:off x="1763395" y="3148330"/>
          <a:ext cx="1234131" cy="1080000"/>
        </p:xfrm>
        <a:graphic>
          <a:graphicData uri="http://schemas.openxmlformats.org/presentationml/2006/ole">
            <mc:AlternateContent xmlns:mc="http://schemas.openxmlformats.org/markup-compatibility/2006">
              <mc:Choice xmlns:v="urn:schemas-microsoft-com:vml" Requires="v">
                <p:oleObj spid="_x0000_s5" name="" r:id="rId1" imgW="1447800" imgH="1266825" progId="Paint.Picture">
                  <p:embed/>
                </p:oleObj>
              </mc:Choice>
              <mc:Fallback>
                <p:oleObj name="" r:id="rId1" imgW="1447800" imgH="1266825" progId="Paint.Picture">
                  <p:embed/>
                  <p:pic>
                    <p:nvPicPr>
                      <p:cNvPr id="0" name="图片 4"/>
                      <p:cNvPicPr/>
                      <p:nvPr/>
                    </p:nvPicPr>
                    <p:blipFill>
                      <a:blip r:embed="rId2"/>
                      <a:stretch>
                        <a:fillRect/>
                      </a:stretch>
                    </p:blipFill>
                    <p:spPr>
                      <a:xfrm>
                        <a:off x="1763395" y="3148330"/>
                        <a:ext cx="1234131" cy="1080000"/>
                      </a:xfrm>
                      <a:prstGeom prst="rect">
                        <a:avLst/>
                      </a:prstGeom>
                    </p:spPr>
                  </p:pic>
                </p:oleObj>
              </mc:Fallback>
            </mc:AlternateContent>
          </a:graphicData>
        </a:graphic>
      </p:graphicFrame>
      <p:graphicFrame>
        <p:nvGraphicFramePr>
          <p:cNvPr id="7" name="对象 6"/>
          <p:cNvGraphicFramePr>
            <a:graphicFrameLocks noChangeAspect="1"/>
          </p:cNvGraphicFramePr>
          <p:nvPr/>
        </p:nvGraphicFramePr>
        <p:xfrm>
          <a:off x="4643755" y="3002915"/>
          <a:ext cx="1310050" cy="1440000"/>
        </p:xfrm>
        <a:graphic>
          <a:graphicData uri="http://schemas.openxmlformats.org/presentationml/2006/ole">
            <mc:AlternateContent xmlns:mc="http://schemas.openxmlformats.org/markup-compatibility/2006">
              <mc:Choice xmlns:v="urn:schemas-microsoft-com:vml" Requires="v">
                <p:oleObj spid="_x0000_s8" name="" r:id="rId3" imgW="1733550" imgH="1905000" progId="Paint.Picture">
                  <p:embed/>
                </p:oleObj>
              </mc:Choice>
              <mc:Fallback>
                <p:oleObj name="" r:id="rId3" imgW="1733550" imgH="1905000" progId="Paint.Picture">
                  <p:embed/>
                  <p:pic>
                    <p:nvPicPr>
                      <p:cNvPr id="0" name="图片 7"/>
                      <p:cNvPicPr/>
                      <p:nvPr/>
                    </p:nvPicPr>
                    <p:blipFill>
                      <a:blip r:embed="rId4"/>
                      <a:stretch>
                        <a:fillRect/>
                      </a:stretch>
                    </p:blipFill>
                    <p:spPr>
                      <a:xfrm>
                        <a:off x="4643755" y="3002915"/>
                        <a:ext cx="1310050" cy="1440000"/>
                      </a:xfrm>
                      <a:prstGeom prst="rect">
                        <a:avLst/>
                      </a:prstGeom>
                    </p:spPr>
                  </p:pic>
                </p:oleObj>
              </mc:Fallback>
            </mc:AlternateContent>
          </a:graphicData>
        </a:graphic>
      </p:graphicFrame>
      <p:sp>
        <p:nvSpPr>
          <p:cNvPr id="3" name="文本框 2"/>
          <p:cNvSpPr txBox="1"/>
          <p:nvPr/>
        </p:nvSpPr>
        <p:spPr>
          <a:xfrm>
            <a:off x="1691640" y="4300220"/>
            <a:ext cx="1452880" cy="398780"/>
          </a:xfrm>
          <a:prstGeom prst="rect">
            <a:avLst/>
          </a:prstGeom>
          <a:noFill/>
        </p:spPr>
        <p:txBody>
          <a:bodyPr wrap="none" rtlCol="0">
            <a:spAutoFit/>
          </a:bodyPr>
          <a:p>
            <a:pPr algn="l"/>
            <a:r>
              <a:rPr altLang="zh-CN" sz="2000" noProof="0" dirty="0">
                <a:ln>
                  <a:noFill/>
                </a:ln>
                <a:effectLst/>
                <a:uLnTx/>
                <a:uFillTx/>
                <a:latin typeface="Times New Roman" panose="02020603050405020304" pitchFamily="18" charset="0"/>
                <a:cs typeface="Times New Roman" panose="02020603050405020304" pitchFamily="18" charset="0"/>
                <a:sym typeface="+mn-ea"/>
              </a:rPr>
              <a:t>平衡二叉树</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9" name="文本框 8"/>
          <p:cNvSpPr txBox="1"/>
          <p:nvPr/>
        </p:nvSpPr>
        <p:spPr>
          <a:xfrm>
            <a:off x="4521835" y="4514850"/>
            <a:ext cx="1554480" cy="368300"/>
          </a:xfrm>
          <a:prstGeom prst="rect">
            <a:avLst/>
          </a:prstGeom>
          <a:noFill/>
        </p:spPr>
        <p:txBody>
          <a:bodyPr wrap="none" rtlCol="0">
            <a:spAutoFit/>
          </a:bodyPr>
          <a:p>
            <a:pPr algn="l"/>
            <a:r>
              <a:rPr lang="zh-CN" sz="1800" noProof="0" dirty="0">
                <a:ln>
                  <a:noFill/>
                </a:ln>
                <a:effectLst/>
                <a:uLnTx/>
                <a:uFillTx/>
                <a:latin typeface="Times New Roman" panose="02020603050405020304" pitchFamily="18" charset="0"/>
                <a:cs typeface="Times New Roman" panose="02020603050405020304" pitchFamily="18" charset="0"/>
                <a:sym typeface="+mn-ea"/>
              </a:rPr>
              <a:t>非</a:t>
            </a:r>
            <a:r>
              <a:rPr altLang="zh-CN" sz="1800" noProof="0" dirty="0">
                <a:ln>
                  <a:noFill/>
                </a:ln>
                <a:effectLst/>
                <a:uLnTx/>
                <a:uFillTx/>
                <a:latin typeface="Times New Roman" panose="02020603050405020304" pitchFamily="18" charset="0"/>
                <a:cs typeface="Times New Roman" panose="02020603050405020304" pitchFamily="18" charset="0"/>
                <a:sym typeface="+mn-ea"/>
              </a:rPr>
              <a:t>平衡二叉树</a:t>
            </a:r>
            <a:endParaRPr lang="zh-CN" altLang="zh-CN" sz="18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 calcmode="lin" valueType="num">
                                      <p:cBhvr additive="base">
                                        <p:cTn id="4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平衡二叉树基础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32207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构造平衡二叉树的方法与创建二叉排序树类似，但每插入一个新结点都要检查是否会使得该树</a:t>
            </a:r>
            <a:r>
              <a:rPr altLang="zh-CN" sz="2000" strike="noStrike" noProof="0" dirty="0">
                <a:ln>
                  <a:noFill/>
                </a:ln>
                <a:effectLst/>
                <a:uLnTx/>
                <a:uFillTx/>
                <a:latin typeface="宋体" panose="02010600030101010101" pitchFamily="2" charset="-122"/>
                <a:cs typeface="宋体" panose="02010600030101010101" pitchFamily="2" charset="-122"/>
                <a:sym typeface="+mn-ea"/>
              </a:rPr>
              <a:t>“失衡”</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，即检查是否出现结点的平衡因子的绝对值大于1，若出现这种情况，则需根据所插入结点的类型</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LL</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RR</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LR</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RL</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进行平衡旋转。</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平衡二叉树基础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例7.4.1 平衡二叉树的构造</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根据关键字序列(5, 4, 2, 8, 6, 9, 0, 1)构造平衡二叉树。</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10" name="对象 9"/>
          <p:cNvGraphicFramePr>
            <a:graphicFrameLocks noChangeAspect="1"/>
          </p:cNvGraphicFramePr>
          <p:nvPr/>
        </p:nvGraphicFramePr>
        <p:xfrm>
          <a:off x="467360" y="2139950"/>
          <a:ext cx="3856906" cy="1440000"/>
        </p:xfrm>
        <a:graphic>
          <a:graphicData uri="http://schemas.openxmlformats.org/presentationml/2006/ole">
            <mc:AlternateContent xmlns:mc="http://schemas.openxmlformats.org/markup-compatibility/2006">
              <mc:Choice xmlns:v="urn:schemas-microsoft-com:vml" Requires="v">
                <p:oleObj spid="_x0000_s11" name="" r:id="rId1" imgW="4438650" imgH="1657350" progId="Paint.Picture">
                  <p:embed/>
                </p:oleObj>
              </mc:Choice>
              <mc:Fallback>
                <p:oleObj name="" r:id="rId1" imgW="4438650" imgH="1657350" progId="Paint.Picture">
                  <p:embed/>
                  <p:pic>
                    <p:nvPicPr>
                      <p:cNvPr id="0" name="图片 10"/>
                      <p:cNvPicPr/>
                      <p:nvPr/>
                    </p:nvPicPr>
                    <p:blipFill>
                      <a:blip r:embed="rId2"/>
                      <a:stretch>
                        <a:fillRect/>
                      </a:stretch>
                    </p:blipFill>
                    <p:spPr>
                      <a:xfrm>
                        <a:off x="467360" y="2139950"/>
                        <a:ext cx="3856906" cy="1440000"/>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4356100" y="2139950"/>
          <a:ext cx="3940155" cy="1440000"/>
        </p:xfrm>
        <a:graphic>
          <a:graphicData uri="http://schemas.openxmlformats.org/presentationml/2006/ole">
            <mc:AlternateContent xmlns:mc="http://schemas.openxmlformats.org/markup-compatibility/2006">
              <mc:Choice xmlns:v="urn:schemas-microsoft-com:vml" Requires="v">
                <p:oleObj spid="_x0000_s13" name="" r:id="rId3" imgW="5133975" imgH="1876425" progId="Paint.Picture">
                  <p:embed/>
                </p:oleObj>
              </mc:Choice>
              <mc:Fallback>
                <p:oleObj name="" r:id="rId3" imgW="5133975" imgH="1876425" progId="Paint.Picture">
                  <p:embed/>
                  <p:pic>
                    <p:nvPicPr>
                      <p:cNvPr id="0" name="图片 12"/>
                      <p:cNvPicPr/>
                      <p:nvPr/>
                    </p:nvPicPr>
                    <p:blipFill>
                      <a:blip r:embed="rId4"/>
                      <a:stretch>
                        <a:fillRect/>
                      </a:stretch>
                    </p:blipFill>
                    <p:spPr>
                      <a:xfrm>
                        <a:off x="4356100" y="2139950"/>
                        <a:ext cx="3940155" cy="144000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267585" y="3580130"/>
          <a:ext cx="4462074" cy="1440000"/>
        </p:xfrm>
        <a:graphic>
          <a:graphicData uri="http://schemas.openxmlformats.org/presentationml/2006/ole">
            <mc:AlternateContent xmlns:mc="http://schemas.openxmlformats.org/markup-compatibility/2006">
              <mc:Choice xmlns:v="urn:schemas-microsoft-com:vml" Requires="v">
                <p:oleObj spid="_x0000_s4" name="" r:id="rId5" imgW="7791450" imgH="2514600" progId="Paint.Picture">
                  <p:embed/>
                </p:oleObj>
              </mc:Choice>
              <mc:Fallback>
                <p:oleObj name="" r:id="rId5" imgW="7791450" imgH="2514600" progId="Paint.Picture">
                  <p:embed/>
                  <p:pic>
                    <p:nvPicPr>
                      <p:cNvPr id="0" name="图片 3"/>
                      <p:cNvPicPr/>
                      <p:nvPr/>
                    </p:nvPicPr>
                    <p:blipFill>
                      <a:blip r:embed="rId6"/>
                      <a:stretch>
                        <a:fillRect/>
                      </a:stretch>
                    </p:blipFill>
                    <p:spPr>
                      <a:xfrm>
                        <a:off x="2267585" y="3580130"/>
                        <a:ext cx="4462074"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构造平衡二叉树的一般方法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设A是最靠近新插入结点的失衡结点（平衡因子绝对值大于1），则失衡后进行调整的平衡处理方法可归纳为如下四种情况：</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（1）LL型：在A的左子树根结点的左子树上插入结点，如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sz="2000" strike="noStrike" noProof="0" dirty="0">
                <a:ln>
                  <a:noFill/>
                </a:ln>
                <a:effectLst/>
                <a:uLnTx/>
                <a:uFillTx/>
                <a:latin typeface="Times New Roman" panose="02020603050405020304" pitchFamily="18" charset="0"/>
                <a:cs typeface="Times New Roman" panose="02020603050405020304" pitchFamily="18" charset="0"/>
                <a:sym typeface="+mn-ea"/>
              </a:rPr>
              <a:t>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（左）</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所示；采用单向右旋平衡处理，如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p:nvPr/>
        </p:nvGraphicFramePr>
        <p:xfrm>
          <a:off x="2356485" y="2659380"/>
          <a:ext cx="3688715" cy="1811020"/>
        </p:xfrm>
        <a:graphic>
          <a:graphicData uri="http://schemas.openxmlformats.org/presentationml/2006/ole">
            <mc:AlternateContent xmlns:mc="http://schemas.openxmlformats.org/markup-compatibility/2006">
              <mc:Choice xmlns:v="urn:schemas-microsoft-com:vml" Requires="v">
                <p:oleObj spid="_x0000_s7" name="" r:id="rId1" imgW="3686175" imgH="1809750" progId="Paint.Picture">
                  <p:embed/>
                </p:oleObj>
              </mc:Choice>
              <mc:Fallback>
                <p:oleObj name="" r:id="rId1" imgW="3686175" imgH="1809750" progId="Paint.Picture">
                  <p:embed/>
                  <p:pic>
                    <p:nvPicPr>
                      <p:cNvPr id="0" name="图片 6"/>
                      <p:cNvPicPr/>
                      <p:nvPr/>
                    </p:nvPicPr>
                    <p:blipFill>
                      <a:blip r:embed="rId2"/>
                      <a:stretch>
                        <a:fillRect/>
                      </a:stretch>
                    </p:blipFill>
                    <p:spPr>
                      <a:xfrm>
                        <a:off x="2356485" y="2659380"/>
                        <a:ext cx="3688715" cy="181102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7.1 查找的概念与术语</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53822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对查找表经常进行的操作如下：</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（1）查询某个数据元素是否在查找表中；</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（2）在查找表中插入一个数据元素；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（3）从查找表中删</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除</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某个数据元素。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根据是否对查找表进行更新（插入或删除），查找表可分为静态查找表和动态查找表。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静态查找表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是指仅作查询操作的查找表。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动态查找表</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是指在查询之外还需进行插入或删除操作的查找表。也就是说，动态查找表在查询之后，还需将查找失败的数据元素插入到查找表中；或者从查找表中删除其指定的数据元素。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构造平衡二叉树的一般方法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706755"/>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（2）RR型：在A的右子树根结点的右子树上插入结点，如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sz="2000" strike="noStrike" noProof="0" dirty="0">
                <a:ln>
                  <a:noFill/>
                </a:ln>
                <a:effectLst/>
                <a:uLnTx/>
                <a:uFillTx/>
                <a:latin typeface="Times New Roman" panose="02020603050405020304" pitchFamily="18" charset="0"/>
                <a:cs typeface="Times New Roman" panose="02020603050405020304" pitchFamily="18" charset="0"/>
                <a:sym typeface="+mn-ea"/>
              </a:rPr>
              <a:t>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（左）</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所示；采用单向左旋平衡处理，如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p:nvPr/>
        </p:nvGraphicFramePr>
        <p:xfrm>
          <a:off x="2484120" y="2067560"/>
          <a:ext cx="3002915" cy="1506220"/>
        </p:xfrm>
        <a:graphic>
          <a:graphicData uri="http://schemas.openxmlformats.org/presentationml/2006/ole">
            <mc:AlternateContent xmlns:mc="http://schemas.openxmlformats.org/markup-compatibility/2006">
              <mc:Choice xmlns:v="urn:schemas-microsoft-com:vml" Requires="v">
                <p:oleObj spid="_x0000_s4" name="" r:id="rId1" imgW="3000375" imgH="1504950" progId="Paint.Picture">
                  <p:embed/>
                </p:oleObj>
              </mc:Choice>
              <mc:Fallback>
                <p:oleObj name="" r:id="rId1" imgW="3000375" imgH="1504950" progId="Paint.Picture">
                  <p:embed/>
                  <p:pic>
                    <p:nvPicPr>
                      <p:cNvPr id="0" name="图片 3"/>
                      <p:cNvPicPr/>
                      <p:nvPr/>
                    </p:nvPicPr>
                    <p:blipFill>
                      <a:blip r:embed="rId2"/>
                      <a:stretch>
                        <a:fillRect/>
                      </a:stretch>
                    </p:blipFill>
                    <p:spPr>
                      <a:xfrm>
                        <a:off x="2484120" y="2067560"/>
                        <a:ext cx="3002915" cy="150622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构造平衡二叉树的一般方法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01473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3</a:t>
            </a:r>
            <a:r>
              <a:rPr sz="2000" strike="noStrike" noProof="0" dirty="0">
                <a:ln>
                  <a:noFill/>
                </a:ln>
                <a:effectLst/>
                <a:uLnTx/>
                <a:uFillTx/>
                <a:latin typeface="Times New Roman" panose="02020603050405020304" pitchFamily="18" charset="0"/>
                <a:cs typeface="Times New Roman" panose="02020603050405020304" pitchFamily="18" charset="0"/>
                <a:sym typeface="+mn-ea"/>
              </a:rPr>
              <a:t>）LR型：在A的左子树根结点的右子树上插入结点，如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sz="2000" strike="noStrike" noProof="0" dirty="0">
                <a:ln>
                  <a:noFill/>
                </a:ln>
                <a:effectLst/>
                <a:uLnTx/>
                <a:uFillTx/>
                <a:latin typeface="Times New Roman" panose="02020603050405020304" pitchFamily="18" charset="0"/>
                <a:cs typeface="Times New Roman" panose="02020603050405020304" pitchFamily="18" charset="0"/>
                <a:sym typeface="+mn-ea"/>
              </a:rPr>
              <a:t>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（左）</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所示；采用先左后右的双向旋转平衡处理：先向左旋转，如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（中）</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再向右旋转，如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noProof="0" dirty="0">
                <a:ln>
                  <a:noFill/>
                </a:ln>
                <a:effectLst/>
                <a:uLnTx/>
                <a:uFillTx/>
                <a:latin typeface="Times New Roman" panose="02020603050405020304" pitchFamily="18" charset="0"/>
                <a:cs typeface="Times New Roman" panose="02020603050405020304" pitchFamily="18" charset="0"/>
                <a:sym typeface="+mn-ea"/>
              </a:rPr>
              <a:t>所示</a:t>
            </a:r>
            <a:r>
              <a:rPr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p:nvPr/>
        </p:nvGraphicFramePr>
        <p:xfrm>
          <a:off x="2051685" y="2290445"/>
          <a:ext cx="4880610" cy="2059305"/>
        </p:xfrm>
        <a:graphic>
          <a:graphicData uri="http://schemas.openxmlformats.org/presentationml/2006/ole">
            <mc:AlternateContent xmlns:mc="http://schemas.openxmlformats.org/markup-compatibility/2006">
              <mc:Choice xmlns:v="urn:schemas-microsoft-com:vml" Requires="v">
                <p:oleObj spid="_x0000_s4" name="" r:id="rId1" imgW="4876800" imgH="2057400" progId="Paint.Picture">
                  <p:embed/>
                </p:oleObj>
              </mc:Choice>
              <mc:Fallback>
                <p:oleObj name="" r:id="rId1" imgW="4876800" imgH="2057400" progId="Paint.Picture">
                  <p:embed/>
                  <p:pic>
                    <p:nvPicPr>
                      <p:cNvPr id="0" name="图片 3"/>
                      <p:cNvPicPr/>
                      <p:nvPr/>
                    </p:nvPicPr>
                    <p:blipFill>
                      <a:blip r:embed="rId2"/>
                      <a:stretch>
                        <a:fillRect/>
                      </a:stretch>
                    </p:blipFill>
                    <p:spPr>
                      <a:xfrm>
                        <a:off x="2051685" y="2290445"/>
                        <a:ext cx="4880610" cy="20593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7.4 平衡二叉树</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构造平衡二叉树的一般方法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01473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4</a:t>
            </a:r>
            <a:r>
              <a:rPr sz="2000" strike="noStrike" noProof="0" dirty="0">
                <a:ln>
                  <a:noFill/>
                </a:ln>
                <a:effectLst/>
                <a:uLnTx/>
                <a:uFillTx/>
                <a:latin typeface="Times New Roman" panose="02020603050405020304" pitchFamily="18" charset="0"/>
                <a:cs typeface="Times New Roman" panose="02020603050405020304" pitchFamily="18" charset="0"/>
                <a:sym typeface="+mn-ea"/>
              </a:rPr>
              <a:t>）RL型：在A的右子树根结点的左子树上插入结点，如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sz="2000" strike="noStrike" noProof="0" dirty="0">
                <a:ln>
                  <a:noFill/>
                </a:ln>
                <a:effectLst/>
                <a:uLnTx/>
                <a:uFillTx/>
                <a:latin typeface="Times New Roman" panose="02020603050405020304" pitchFamily="18" charset="0"/>
                <a:cs typeface="Times New Roman" panose="02020603050405020304" pitchFamily="18" charset="0"/>
                <a:sym typeface="+mn-ea"/>
              </a:rPr>
              <a:t>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（左）</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所示；采用先</a:t>
            </a:r>
            <a:r>
              <a:rPr sz="2000" noProof="0" dirty="0">
                <a:ln>
                  <a:noFill/>
                </a:ln>
                <a:effectLst/>
                <a:uLnTx/>
                <a:uFillTx/>
                <a:latin typeface="Times New Roman" panose="02020603050405020304" pitchFamily="18" charset="0"/>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cs typeface="Times New Roman" panose="02020603050405020304" pitchFamily="18" charset="0"/>
                <a:sym typeface="+mn-ea"/>
              </a:rPr>
              <a:t>后</a:t>
            </a:r>
            <a:r>
              <a:rPr sz="2000" noProof="0" dirty="0">
                <a:ln>
                  <a:noFill/>
                </a:ln>
                <a:effectLst/>
                <a:uLnTx/>
                <a:uFillTx/>
                <a:latin typeface="Times New Roman" panose="02020603050405020304" pitchFamily="18" charset="0"/>
                <a:cs typeface="Times New Roman" panose="02020603050405020304" pitchFamily="18" charset="0"/>
                <a:sym typeface="+mn-ea"/>
              </a:rPr>
              <a:t>左</a:t>
            </a:r>
            <a:r>
              <a:rPr sz="2000" strike="noStrike" noProof="0" dirty="0">
                <a:ln>
                  <a:noFill/>
                </a:ln>
                <a:effectLst/>
                <a:uLnTx/>
                <a:uFillTx/>
                <a:latin typeface="Times New Roman" panose="02020603050405020304" pitchFamily="18" charset="0"/>
                <a:cs typeface="Times New Roman" panose="02020603050405020304" pitchFamily="18" charset="0"/>
                <a:sym typeface="+mn-ea"/>
              </a:rPr>
              <a:t>的双向旋转平衡处理：先向</a:t>
            </a:r>
            <a:r>
              <a:rPr sz="2000" noProof="0" dirty="0">
                <a:ln>
                  <a:noFill/>
                </a:ln>
                <a:effectLst/>
                <a:uLnTx/>
                <a:uFillTx/>
                <a:latin typeface="Times New Roman" panose="02020603050405020304" pitchFamily="18" charset="0"/>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旋转，如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（中）</a:t>
            </a:r>
            <a:r>
              <a:rPr sz="2000" strike="noStrike" noProof="0" dirty="0">
                <a:ln>
                  <a:noFill/>
                </a:ln>
                <a:effectLst/>
                <a:uLnTx/>
                <a:uFillTx/>
                <a:latin typeface="Times New Roman" panose="02020603050405020304" pitchFamily="18" charset="0"/>
                <a:cs typeface="Times New Roman" panose="02020603050405020304" pitchFamily="18" charset="0"/>
                <a:sym typeface="+mn-ea"/>
              </a:rPr>
              <a:t>所示</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再</a:t>
            </a:r>
            <a:r>
              <a:rPr sz="2000" noProof="0" dirty="0">
                <a:ln>
                  <a:noFill/>
                </a:ln>
                <a:effectLst/>
                <a:uLnTx/>
                <a:uFillTx/>
                <a:latin typeface="Times New Roman" panose="02020603050405020304" pitchFamily="18" charset="0"/>
                <a:cs typeface="Times New Roman" panose="02020603050405020304" pitchFamily="18" charset="0"/>
                <a:sym typeface="+mn-ea"/>
              </a:rPr>
              <a:t>左</a:t>
            </a:r>
            <a:r>
              <a:rPr sz="2000" noProof="0" dirty="0">
                <a:ln>
                  <a:noFill/>
                </a:ln>
                <a:effectLst/>
                <a:uLnTx/>
                <a:uFillTx/>
                <a:latin typeface="Times New Roman" panose="02020603050405020304" pitchFamily="18" charset="0"/>
                <a:cs typeface="Times New Roman" panose="02020603050405020304" pitchFamily="18" charset="0"/>
                <a:sym typeface="+mn-ea"/>
              </a:rPr>
              <a:t>向旋转，如</a:t>
            </a:r>
            <a:r>
              <a:rPr lang="zh-CN" sz="2000" noProof="0" dirty="0">
                <a:ln>
                  <a:noFill/>
                </a:ln>
                <a:effectLst/>
                <a:uLnTx/>
                <a:uFillTx/>
                <a:latin typeface="Times New Roman" panose="02020603050405020304" pitchFamily="18" charset="0"/>
                <a:cs typeface="Times New Roman" panose="02020603050405020304" pitchFamily="18" charset="0"/>
                <a:sym typeface="+mn-ea"/>
              </a:rPr>
              <a:t>下</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noProof="0" dirty="0">
                <a:ln>
                  <a:noFill/>
                </a:ln>
                <a:effectLst/>
                <a:uLnTx/>
                <a:uFillTx/>
                <a:latin typeface="Times New Roman" panose="02020603050405020304" pitchFamily="18" charset="0"/>
                <a:cs typeface="Times New Roman" panose="02020603050405020304" pitchFamily="18" charset="0"/>
                <a:sym typeface="+mn-ea"/>
              </a:rPr>
              <a:t>所示</a:t>
            </a:r>
            <a:r>
              <a:rPr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8" name="对象 7"/>
          <p:cNvGraphicFramePr/>
          <p:nvPr/>
        </p:nvGraphicFramePr>
        <p:xfrm>
          <a:off x="2124075" y="2283460"/>
          <a:ext cx="4718685" cy="1973580"/>
        </p:xfrm>
        <a:graphic>
          <a:graphicData uri="http://schemas.openxmlformats.org/presentationml/2006/ole">
            <mc:AlternateContent xmlns:mc="http://schemas.openxmlformats.org/markup-compatibility/2006">
              <mc:Choice xmlns:v="urn:schemas-microsoft-com:vml" Requires="v">
                <p:oleObj spid="_x0000_s9" name="" r:id="rId1" imgW="4714875" imgH="1971675" progId="Paint.Picture">
                  <p:embed/>
                </p:oleObj>
              </mc:Choice>
              <mc:Fallback>
                <p:oleObj name="" r:id="rId1" imgW="4714875" imgH="1971675" progId="Paint.Picture">
                  <p:embed/>
                  <p:pic>
                    <p:nvPicPr>
                      <p:cNvPr id="0" name="图片 8"/>
                      <p:cNvPicPr/>
                      <p:nvPr/>
                    </p:nvPicPr>
                    <p:blipFill>
                      <a:blip r:embed="rId2"/>
                      <a:stretch>
                        <a:fillRect/>
                      </a:stretch>
                    </p:blipFill>
                    <p:spPr>
                      <a:xfrm>
                        <a:off x="2124075" y="2283460"/>
                        <a:ext cx="4718685" cy="197358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7.5 哈希查找</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6765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对于频繁使用的查找表，期待ASL等于0。</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预先知道所查关键字在表中的位置，</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则</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不需要与任何关键字比较即可直接找到该关键字。如此，要求表中的记录位置和其关键字之间存在一种确定的关系。</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例如，若要求以学号为关键字为1000名新生（学号取值范围为xx000~xx999）建立一张查找表，则可以下标为0 ~999 的顺序表表示之，取学号的后三位为地址，从而不需要经过比较便可直接从顺序表中找到待查关键字。</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7.5 哈希查找</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0612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哈希函数</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是在关键字key与其记录在表中的存储位置p之间建立的一个函数关系H，使得p=H(key)。其中，p称为关键字key的</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哈希地址</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根据哈希函数H(key)和所选用的处理冲突的方法构造所得的查找表称为</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哈希表</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（Hash Table）。</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若哈希表以一维数组表示，则哈希地址是指该数组的下标。</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0763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例7.5.1 哈希表的构造</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设哈希函数H(key)=(key的第一个字母-'A'+1)/2，要求根据关键字序列(Zhao, Qian, Sun, Li, Wu, Chen, Han, Ye, Dai)构造哈希表。</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2355850"/>
            <a:ext cx="7496810"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因</a:t>
            </a:r>
            <a:r>
              <a:rPr lang="en-US" sz="2000" i="1">
                <a:latin typeface="Times New Roman" panose="02020603050405020304" pitchFamily="18" charset="0"/>
                <a:ea typeface="宋体" panose="02010600030101010101" pitchFamily="2" charset="-122"/>
              </a:rPr>
              <a:t>H</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key</a:t>
            </a:r>
            <a:r>
              <a:rPr lang="en-US" sz="2000">
                <a:latin typeface="Times New Roman" panose="02020603050405020304" pitchFamily="18" charset="0"/>
                <a:ea typeface="宋体" panose="02010600030101010101" pitchFamily="2" charset="-122"/>
              </a:rPr>
              <a:t>)</a:t>
            </a:r>
            <a:r>
              <a:rPr lang="zh-CN" sz="2000">
                <a:latin typeface="Times New Roman" panose="02020603050405020304" pitchFamily="18" charset="0"/>
                <a:ea typeface="宋体" panose="02010600030101010101" pitchFamily="2" charset="-122"/>
              </a:rPr>
              <a:t>的最大值为</a:t>
            </a:r>
            <a:r>
              <a:rPr lang="en-US" sz="2000">
                <a:latin typeface="Times New Roman" panose="02020603050405020304" pitchFamily="18" charset="0"/>
                <a:ea typeface="宋体" panose="02010600030101010101" pitchFamily="2" charset="-122"/>
              </a:rPr>
              <a:t>13</a:t>
            </a:r>
            <a:r>
              <a:rPr lang="zh-CN" sz="2000">
                <a:latin typeface="Times New Roman" panose="02020603050405020304" pitchFamily="18" charset="0"/>
                <a:ea typeface="宋体" panose="02010600030101010101" pitchFamily="2" charset="-122"/>
              </a:rPr>
              <a:t>，故可设哈希表长为</a:t>
            </a:r>
            <a:r>
              <a:rPr lang="en-US" sz="2000">
                <a:latin typeface="Times New Roman" panose="02020603050405020304" pitchFamily="18" charset="0"/>
                <a:ea typeface="宋体" panose="02010600030101010101" pitchFamily="2" charset="-122"/>
              </a:rPr>
              <a:t>14</a:t>
            </a:r>
            <a:r>
              <a:rPr lang="zh-CN" sz="2000">
                <a:latin typeface="Times New Roman" panose="02020603050405020304" pitchFamily="18" charset="0"/>
                <a:ea typeface="宋体" panose="02010600030101010101" pitchFamily="2" charset="-122"/>
              </a:rPr>
              <a:t>；计算可得关键字序列的哈希地址序列为</a:t>
            </a:r>
            <a:r>
              <a:rPr lang="en-US" sz="2000">
                <a:latin typeface="Times New Roman" panose="02020603050405020304" pitchFamily="18" charset="0"/>
                <a:ea typeface="宋体" panose="02010600030101010101" pitchFamily="2" charset="-122"/>
              </a:rPr>
              <a:t>(13,</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8,</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9,</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6,</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11,</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4,</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12,</a:t>
            </a:r>
            <a:r>
              <a:rPr lang="en-US" sz="2000">
                <a:latin typeface="Times New Roman" panose="02020603050405020304" pitchFamily="18" charset="0"/>
                <a:ea typeface="宋体" panose="02010600030101010101" pitchFamily="2" charset="-122"/>
                <a:cs typeface="Times New Roman" panose="02020603050405020304" pitchFamily="18" charset="0"/>
              </a:rPr>
              <a:t> </a:t>
            </a:r>
            <a:r>
              <a:rPr lang="en-US" sz="2000">
                <a:latin typeface="Times New Roman" panose="02020603050405020304" pitchFamily="18" charset="0"/>
                <a:ea typeface="宋体" panose="02010600030101010101" pitchFamily="2" charset="-122"/>
              </a:rPr>
              <a:t>2)</a:t>
            </a:r>
            <a:r>
              <a:rPr lang="zh-CN" sz="2000">
                <a:latin typeface="Times New Roman" panose="02020603050405020304" pitchFamily="18" charset="0"/>
                <a:ea typeface="宋体" panose="02010600030101010101" pitchFamily="2" charset="-122"/>
              </a:rPr>
              <a:t>，可构造哈希表如下：</a:t>
            </a:r>
            <a:endParaRPr lang="zh-CN" sz="2000">
              <a:latin typeface="Times New Roman" panose="02020603050405020304" pitchFamily="18" charset="0"/>
              <a:ea typeface="宋体" panose="02010600030101010101" pitchFamily="2" charset="-122"/>
            </a:endParaRPr>
          </a:p>
        </p:txBody>
      </p:sp>
      <p:graphicFrame>
        <p:nvGraphicFramePr>
          <p:cNvPr id="3" name="对象 2"/>
          <p:cNvGraphicFramePr>
            <a:graphicFrameLocks noChangeAspect="1"/>
          </p:cNvGraphicFramePr>
          <p:nvPr/>
        </p:nvGraphicFramePr>
        <p:xfrm>
          <a:off x="528955" y="3147695"/>
          <a:ext cx="7200000" cy="610579"/>
        </p:xfrm>
        <a:graphic>
          <a:graphicData uri="http://schemas.openxmlformats.org/presentationml/2006/ole">
            <mc:AlternateContent xmlns:mc="http://schemas.openxmlformats.org/markup-compatibility/2006">
              <mc:Choice xmlns:v="urn:schemas-microsoft-com:vml" Requires="v">
                <p:oleObj spid="_x0000_s4" name="" r:id="rId1" imgW="10220325" imgH="866775" progId="Paint.Picture">
                  <p:embed/>
                </p:oleObj>
              </mc:Choice>
              <mc:Fallback>
                <p:oleObj name="" r:id="rId1" imgW="10220325" imgH="866775" progId="Paint.Picture">
                  <p:embed/>
                  <p:pic>
                    <p:nvPicPr>
                      <p:cNvPr id="0" name="图片 3"/>
                      <p:cNvPicPr/>
                      <p:nvPr/>
                    </p:nvPicPr>
                    <p:blipFill>
                      <a:blip r:embed="rId2"/>
                      <a:stretch>
                        <a:fillRect/>
                      </a:stretch>
                    </p:blipFill>
                    <p:spPr>
                      <a:xfrm>
                        <a:off x="528955" y="3147695"/>
                        <a:ext cx="7200000" cy="610579"/>
                      </a:xfrm>
                      <a:prstGeom prst="rect">
                        <a:avLst/>
                      </a:prstGeom>
                    </p:spPr>
                  </p:pic>
                </p:oleObj>
              </mc:Fallback>
            </mc:AlternateContent>
          </a:graphicData>
        </a:graphic>
      </p:graphicFrame>
      <p:sp>
        <p:nvSpPr>
          <p:cNvPr id="5" name="文本框 4"/>
          <p:cNvSpPr txBox="1"/>
          <p:nvPr/>
        </p:nvSpPr>
        <p:spPr>
          <a:xfrm>
            <a:off x="467360" y="3940175"/>
            <a:ext cx="7262495" cy="398780"/>
          </a:xfrm>
          <a:prstGeom prst="rect">
            <a:avLst/>
          </a:prstGeom>
          <a:noFill/>
          <a:ln w="9525">
            <a:noFill/>
          </a:ln>
        </p:spPr>
        <p:txBody>
          <a:bodyPr wrap="square">
            <a:spAutoFit/>
          </a:bodyPr>
          <a:p>
            <a:r>
              <a:rPr lang="zh-CN" sz="2000">
                <a:ea typeface="宋体" panose="02010600030101010101" pitchFamily="2" charset="-122"/>
              </a:rPr>
              <a:t>若添加关键字</a:t>
            </a:r>
            <a:r>
              <a:rPr lang="en-US" sz="2000">
                <a:latin typeface="Times New Roman" panose="02020603050405020304" pitchFamily="18" charset="0"/>
                <a:ea typeface="宋体" panose="02010600030101010101" pitchFamily="2" charset="-122"/>
              </a:rPr>
              <a:t>Zhou</a:t>
            </a:r>
            <a:r>
              <a:rPr lang="zh-CN" sz="2000">
                <a:latin typeface="Times New Roman" panose="02020603050405020304" pitchFamily="18" charset="0"/>
                <a:ea typeface="宋体" panose="02010600030101010101" pitchFamily="2" charset="-122"/>
              </a:rPr>
              <a:t>，则产生</a:t>
            </a:r>
            <a:r>
              <a:rPr lang="zh-CN" sz="2000">
                <a:latin typeface="Times New Roman" panose="02020603050405020304" pitchFamily="18" charset="0"/>
                <a:ea typeface="宋体" panose="02010600030101010101" pitchFamily="2" charset="-122"/>
              </a:rPr>
              <a:t>冲突，该如何处理</a:t>
            </a:r>
            <a:r>
              <a:rPr lang="zh-CN" sz="2000">
                <a:ea typeface="宋体" panose="02010600030101010101" pitchFamily="2" charset="-122"/>
              </a:rPr>
              <a:t>？</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 calcmode="lin" valueType="num">
                                      <p:cBhvr additive="base">
                                        <p:cTn id="17" dur="500" fill="hold"/>
                                        <p:tgtEl>
                                          <p:spTgt spid="100"/>
                                        </p:tgtEl>
                                        <p:attrNameLst>
                                          <p:attrName>ppt_x</p:attrName>
                                        </p:attrNameLst>
                                      </p:cBhvr>
                                      <p:tavLst>
                                        <p:tav tm="0">
                                          <p:val>
                                            <p:strVal val="#ppt_x"/>
                                          </p:val>
                                        </p:tav>
                                        <p:tav tm="100000">
                                          <p:val>
                                            <p:strVal val="#ppt_x"/>
                                          </p:val>
                                        </p:tav>
                                      </p:tavLst>
                                    </p:anim>
                                    <p:anim calcmode="lin" valueType="num">
                                      <p:cBhvr additive="base">
                                        <p:cTn id="1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98450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冲突</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是指不同的关键字按哈希函数得到相同的哈希地址，即key1≠key2，而有H(key1) = H(key2)。哈希函数值相同的关键字（或元素）称为同义词。对于key1≠key2，若有H(key1) = H(key2)，则key1和key2互为同义词。</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哈希函数是一个压缩映象，在一般情况下，很容易产生冲突现象。在构造哈希表时，除了需要选择一个</a:t>
            </a:r>
            <a:r>
              <a:rPr altLang="zh-CN" sz="2000" strike="noStrike" noProof="0" dirty="0">
                <a:ln>
                  <a:noFill/>
                </a:ln>
                <a:effectLst/>
                <a:uLnTx/>
                <a:uFillTx/>
                <a:latin typeface="宋体" panose="02010600030101010101" pitchFamily="2" charset="-122"/>
                <a:cs typeface="宋体" panose="02010600030101010101" pitchFamily="2" charset="-122"/>
                <a:sym typeface="+mn-ea"/>
              </a:rPr>
              <a:t>“好”（尽可能少产生冲突）的哈希函数之外；还需要找到一种“处理冲突”的方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法。</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实际上，很难找到一个不产生冲突的哈希函数。一般情况下，只能选择恰当的哈希函数，尽可能减少冲突。</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835900" cy="34766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构造哈希函数的方法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构造哈希函数的方法很多。对于数字型的关键字，可用下列构造方法：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（1）数字分析法：分析关键字提取数字分布比较均匀的若干位作为哈希地址；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（2）平方取中法：对关键字求平方后取中间的几位（或其组合）作为哈希地址；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（3）折叠法：将关键字分割成位数相同（最后一部分可不同）的若干部分并叠加（可用移位叠加或边界叠加）求和（舍去进位）作为哈希地址；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（4）除留余数法：用关键字除以某个数的余数作为哈希地址。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835900" cy="341503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strike="noStrike" noProof="0" dirty="0">
                <a:ln>
                  <a:noFill/>
                </a:ln>
                <a:effectLst/>
                <a:uLnTx/>
                <a:uFillTx/>
                <a:latin typeface="Times New Roman" panose="02020603050405020304" pitchFamily="18" charset="0"/>
                <a:cs typeface="Times New Roman" panose="02020603050405020304" pitchFamily="18" charset="0"/>
                <a:sym typeface="+mn-ea"/>
              </a:rPr>
              <a:t>4</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除留余数法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设哈希表中允许的地址数（表长）为m，除留余数法通常取一个不大于m，但最接近于或等于m的p作为除数，利用</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下面的哈希函数</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把关键字key转换成哈希地址Hash ( key )。</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Hash ( key ) = key % p, p≤m</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直接用</a:t>
            </a:r>
            <a:r>
              <a:rPr lang="zh-CN" sz="2000" noProof="0" dirty="0">
                <a:ln>
                  <a:noFill/>
                </a:ln>
                <a:effectLst/>
                <a:uLnTx/>
                <a:uFillTx/>
                <a:latin typeface="Times New Roman" panose="02020603050405020304" pitchFamily="18" charset="0"/>
                <a:cs typeface="Times New Roman" panose="02020603050405020304" pitchFamily="18" charset="0"/>
                <a:sym typeface="+mn-ea"/>
              </a:rPr>
              <a:t>上</a:t>
            </a:r>
            <a:r>
              <a:rPr altLang="zh-CN" sz="2000" noProof="0" dirty="0">
                <a:ln>
                  <a:noFill/>
                </a:ln>
                <a:effectLst/>
                <a:uLnTx/>
                <a:uFillTx/>
                <a:latin typeface="Times New Roman" panose="02020603050405020304" pitchFamily="18" charset="0"/>
                <a:cs typeface="Times New Roman" panose="02020603050405020304" pitchFamily="18" charset="0"/>
                <a:sym typeface="+mn-ea"/>
              </a:rPr>
              <a:t>式得到的哈希地址只能是0~p-1，若p&lt;m，则p, …, m-1这些地址是不可能用哈希函数计算出来的，它们只可能在处理冲突时用到。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Arial" panose="020B0604020202020204" pitchFamily="34" charset="0"/>
              <a:buChar char="•"/>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通常，要求p是质数（素数）且不接近2的幂，否则，可能会增加冲突。</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 calcmode="lin" valueType="num">
                                      <p:cBhvr additive="base">
                                        <p:cTn id="25"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63815"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对于非数字型关键字，需先对其进行数字化处理。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两个经典的字符串</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哈希函数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2067560"/>
            <a:ext cx="4672965" cy="181483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unsigned int Hash1(string 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unsigned int h =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i&lt;s.size();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 = 31 * h + s[i];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h % MaxN;</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7.1 查找的概念与术语</a:t>
            </a:r>
            <a:endParaRPr sz="3200" noProof="0" dirty="0">
              <a:latin typeface="黑体" panose="02010609060101010101" pitchFamily="2" charset="-122"/>
              <a:ea typeface="黑体" panose="02010609060101010101" pitchFamily="2" charset="-122"/>
              <a:sym typeface="+mn-ea"/>
            </a:endParaRPr>
          </a:p>
        </p:txBody>
      </p:sp>
      <p:grpSp>
        <p:nvGrpSpPr>
          <p:cNvPr id="8" name="组合 7"/>
          <p:cNvGrpSpPr/>
          <p:nvPr/>
        </p:nvGrpSpPr>
        <p:grpSpPr>
          <a:xfrm>
            <a:off x="292100" y="929005"/>
            <a:ext cx="7754620" cy="1014730"/>
            <a:chOff x="460" y="1463"/>
            <a:chExt cx="12212" cy="1598"/>
          </a:xfrm>
        </p:grpSpPr>
        <p:sp>
          <p:nvSpPr>
            <p:cNvPr id="2" name="文本框 1"/>
            <p:cNvSpPr txBox="1"/>
            <p:nvPr/>
          </p:nvSpPr>
          <p:spPr>
            <a:xfrm>
              <a:off x="460" y="1463"/>
              <a:ext cx="12213" cy="1598"/>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查找算法的</a:t>
              </a:r>
              <a:r>
                <a:rPr altLang="zh-CN" sz="2000" b="1" strike="noStrike" noProof="0" dirty="0">
                  <a:ln>
                    <a:noFill/>
                  </a:ln>
                  <a:effectLst/>
                  <a:uLnTx/>
                  <a:uFillTx/>
                  <a:latin typeface="Times New Roman" panose="02020603050405020304" pitchFamily="18" charset="0"/>
                  <a:cs typeface="Times New Roman" panose="02020603050405020304" pitchFamily="18" charset="0"/>
                  <a:sym typeface="+mn-ea"/>
                </a:rPr>
                <a:t>平均查找长度</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（Average Search Length，ASL）是指确定记录在查找表中的位置所需与给定值进行比较的关键字个数的期望值，</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计算</a:t>
              </a:r>
              <a:r>
                <a:rPr lang="zh-CN" sz="2000" noProof="0" dirty="0">
                  <a:ln>
                    <a:noFill/>
                  </a:ln>
                  <a:effectLst/>
                  <a:uLnTx/>
                  <a:uFillTx/>
                  <a:latin typeface="Times New Roman" panose="02020603050405020304" pitchFamily="18" charset="0"/>
                  <a:cs typeface="Times New Roman" panose="02020603050405020304" pitchFamily="18" charset="0"/>
                  <a:sym typeface="+mn-ea"/>
                </a:rPr>
                <a:t>式为</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147482481"/>
            <p:cNvGraphicFramePr>
              <a:graphicFrameLocks noChangeAspect="1"/>
            </p:cNvGraphicFramePr>
            <p:nvPr/>
          </p:nvGraphicFramePr>
          <p:xfrm>
            <a:off x="3571" y="2463"/>
            <a:ext cx="2268" cy="567"/>
          </p:xfrm>
          <a:graphic>
            <a:graphicData uri="http://schemas.openxmlformats.org/presentationml/2006/ole">
              <mc:AlternateContent xmlns:mc="http://schemas.openxmlformats.org/markup-compatibility/2006">
                <mc:Choice xmlns:v="urn:schemas-microsoft-com:vml" Requires="v">
                  <p:oleObj spid="_x0000_s3076" name="" r:id="rId1" imgW="1016000" imgH="254000" progId="Equation.KSEE3">
                    <p:embed/>
                  </p:oleObj>
                </mc:Choice>
                <mc:Fallback>
                  <p:oleObj name="" r:id="rId1" imgW="1016000" imgH="254000" progId="Equation.KSEE3">
                    <p:embed/>
                    <p:pic>
                      <p:nvPicPr>
                        <p:cNvPr id="0" name="图片 3075"/>
                        <p:cNvPicPr/>
                        <p:nvPr/>
                      </p:nvPicPr>
                      <p:blipFill>
                        <a:blip r:embed="rId2"/>
                        <a:stretch>
                          <a:fillRect/>
                        </a:stretch>
                      </p:blipFill>
                      <p:spPr>
                        <a:xfrm>
                          <a:off x="3571" y="2463"/>
                          <a:ext cx="2268" cy="567"/>
                        </a:xfrm>
                        <a:prstGeom prst="rect">
                          <a:avLst/>
                        </a:prstGeom>
                        <a:noFill/>
                        <a:ln w="38100">
                          <a:noFill/>
                          <a:miter/>
                        </a:ln>
                      </p:spPr>
                    </p:pic>
                  </p:oleObj>
                </mc:Fallback>
              </mc:AlternateContent>
            </a:graphicData>
          </a:graphic>
        </p:graphicFrame>
      </p:grpSp>
      <p:grpSp>
        <p:nvGrpSpPr>
          <p:cNvPr id="9" name="组合 8"/>
          <p:cNvGrpSpPr/>
          <p:nvPr/>
        </p:nvGrpSpPr>
        <p:grpSpPr>
          <a:xfrm>
            <a:off x="323850" y="1995805"/>
            <a:ext cx="7305040" cy="706120"/>
            <a:chOff x="510" y="3030"/>
            <a:chExt cx="11504" cy="1112"/>
          </a:xfrm>
        </p:grpSpPr>
        <p:sp>
          <p:nvSpPr>
            <p:cNvPr id="100" name="文本框 99"/>
            <p:cNvSpPr txBox="1"/>
            <p:nvPr/>
          </p:nvSpPr>
          <p:spPr>
            <a:xfrm>
              <a:off x="510" y="3030"/>
              <a:ext cx="11505" cy="1113"/>
            </a:xfrm>
            <a:prstGeom prst="rect">
              <a:avLst/>
            </a:prstGeom>
            <a:noFill/>
            <a:ln w="9525">
              <a:noFill/>
            </a:ln>
          </p:spPr>
          <p:txBody>
            <a:bodyPr wrap="square">
              <a:spAutoFit/>
            </a:bodyPr>
            <a:p>
              <a:r>
                <a:rPr lang="en-US" altLang="zh-CN" sz="2000">
                  <a:ea typeface="宋体" panose="02010600030101010101" pitchFamily="2" charset="-122"/>
                </a:rPr>
                <a:t>     </a:t>
              </a:r>
              <a:r>
                <a:rPr lang="zh-CN" sz="2000">
                  <a:ea typeface="宋体" panose="02010600030101010101" pitchFamily="2" charset="-122"/>
                </a:rPr>
                <a:t>其中，</a:t>
              </a:r>
              <a:r>
                <a:rPr lang="en-US" sz="2000" i="1">
                  <a:latin typeface="Times New Roman" panose="02020603050405020304" pitchFamily="18" charset="0"/>
                  <a:ea typeface="宋体" panose="02010600030101010101" pitchFamily="2" charset="-122"/>
                </a:rPr>
                <a:t>n</a:t>
              </a:r>
              <a:r>
                <a:rPr lang="zh-CN" sz="2000">
                  <a:ea typeface="宋体" panose="02010600030101010101" pitchFamily="2" charset="-122"/>
                </a:rPr>
                <a:t>为查找表的表长，</a:t>
              </a:r>
              <a:r>
                <a:rPr lang="en-US" sz="2000" i="1">
                  <a:latin typeface="Times New Roman" panose="02020603050405020304" pitchFamily="18" charset="0"/>
                  <a:ea typeface="宋体" panose="02010600030101010101" pitchFamily="2" charset="-122"/>
                </a:rPr>
                <a:t>C</a:t>
              </a:r>
              <a:r>
                <a:rPr lang="en-US" sz="2000" i="1" baseline="-25000">
                  <a:latin typeface="Times New Roman" panose="02020603050405020304" pitchFamily="18" charset="0"/>
                  <a:ea typeface="宋体" panose="02010600030101010101" pitchFamily="2" charset="-122"/>
                </a:rPr>
                <a:t>i</a:t>
              </a:r>
              <a:r>
                <a:rPr lang="zh-CN" sz="2000">
                  <a:ea typeface="宋体" panose="02010600030101010101" pitchFamily="2" charset="-122"/>
                </a:rPr>
                <a:t>为找到该记录时所作的比较次数，</a:t>
              </a:r>
              <a:r>
                <a:rPr lang="en-US" sz="2000" i="1">
                  <a:latin typeface="Times New Roman" panose="02020603050405020304" pitchFamily="18" charset="0"/>
                  <a:ea typeface="宋体" panose="02010600030101010101" pitchFamily="2" charset="-122"/>
                </a:rPr>
                <a:t>p</a:t>
              </a:r>
              <a:r>
                <a:rPr lang="en-US" sz="2000" i="1" baseline="-25000">
                  <a:latin typeface="Times New Roman" panose="02020603050405020304" pitchFamily="18" charset="0"/>
                  <a:ea typeface="宋体" panose="02010600030101010101" pitchFamily="2" charset="-122"/>
                </a:rPr>
                <a:t>i</a:t>
              </a:r>
              <a:r>
                <a:rPr lang="zh-CN" sz="2000">
                  <a:ea typeface="宋体" panose="02010600030101010101" pitchFamily="2" charset="-122"/>
                </a:rPr>
                <a:t>为查找表中查找第</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个记录的概率，且</a:t>
              </a:r>
              <a:r>
                <a:rPr lang="en-US" altLang="zh-CN" sz="2000">
                  <a:ea typeface="宋体" panose="02010600030101010101" pitchFamily="2" charset="-122"/>
                </a:rPr>
                <a:t>             </a:t>
              </a:r>
              <a:r>
                <a:rPr lang="zh-CN" altLang="en-US" sz="2000">
                  <a:ea typeface="宋体" panose="02010600030101010101" pitchFamily="2" charset="-122"/>
                </a:rPr>
                <a:t>。</a:t>
              </a:r>
              <a:endParaRPr lang="zh-CN" altLang="en-US" sz="2000">
                <a:ea typeface="宋体" panose="02010600030101010101" pitchFamily="2" charset="-122"/>
              </a:endParaRPr>
            </a:p>
          </p:txBody>
        </p:sp>
        <p:graphicFrame>
          <p:nvGraphicFramePr>
            <p:cNvPr id="4" name="对象 -2147482480"/>
            <p:cNvGraphicFramePr>
              <a:graphicFrameLocks noChangeAspect="1"/>
            </p:cNvGraphicFramePr>
            <p:nvPr/>
          </p:nvGraphicFramePr>
          <p:xfrm>
            <a:off x="7328" y="3484"/>
            <a:ext cx="1445" cy="567"/>
          </p:xfrm>
          <a:graphic>
            <a:graphicData uri="http://schemas.openxmlformats.org/presentationml/2006/ole">
              <mc:AlternateContent xmlns:mc="http://schemas.openxmlformats.org/markup-compatibility/2006">
                <mc:Choice xmlns:v="urn:schemas-microsoft-com:vml" Requires="v">
                  <p:oleObj spid="_x0000_s5" name="" r:id="rId3" imgW="647700" imgH="254000" progId="Equation.KSEE3">
                    <p:embed/>
                  </p:oleObj>
                </mc:Choice>
                <mc:Fallback>
                  <p:oleObj name="" r:id="rId3" imgW="647700" imgH="254000" progId="Equation.KSEE3">
                    <p:embed/>
                    <p:pic>
                      <p:nvPicPr>
                        <p:cNvPr id="0" name="图片 2"/>
                        <p:cNvPicPr/>
                        <p:nvPr/>
                      </p:nvPicPr>
                      <p:blipFill>
                        <a:blip r:embed="rId4"/>
                        <a:stretch>
                          <a:fillRect/>
                        </a:stretch>
                      </p:blipFill>
                      <p:spPr>
                        <a:xfrm>
                          <a:off x="7328" y="3484"/>
                          <a:ext cx="1445" cy="567"/>
                        </a:xfrm>
                        <a:prstGeom prst="rect">
                          <a:avLst/>
                        </a:prstGeom>
                        <a:noFill/>
                        <a:ln w="38100">
                          <a:noFill/>
                          <a:miter/>
                        </a:ln>
                      </p:spPr>
                    </p:pic>
                  </p:oleObj>
                </mc:Fallback>
              </mc:AlternateContent>
            </a:graphicData>
          </a:graphic>
        </p:graphicFrame>
      </p:grpSp>
      <p:grpSp>
        <p:nvGrpSpPr>
          <p:cNvPr id="16" name="组合 15"/>
          <p:cNvGrpSpPr/>
          <p:nvPr/>
        </p:nvGrpSpPr>
        <p:grpSpPr>
          <a:xfrm>
            <a:off x="323850" y="2716530"/>
            <a:ext cx="7754620" cy="539750"/>
            <a:chOff x="510" y="4403"/>
            <a:chExt cx="12212" cy="850"/>
          </a:xfrm>
        </p:grpSpPr>
        <p:sp>
          <p:nvSpPr>
            <p:cNvPr id="12" name="文本框 11"/>
            <p:cNvSpPr txBox="1"/>
            <p:nvPr/>
          </p:nvSpPr>
          <p:spPr>
            <a:xfrm>
              <a:off x="510" y="4504"/>
              <a:ext cx="12213" cy="628"/>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等概率情况</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下的</a:t>
              </a:r>
              <a:r>
                <a:rPr sz="2000" strike="noStrike" noProof="0" dirty="0">
                  <a:ln>
                    <a:noFill/>
                  </a:ln>
                  <a:effectLst/>
                  <a:uLnTx/>
                  <a:uFillTx/>
                  <a:latin typeface="Times New Roman" panose="02020603050405020304" pitchFamily="18" charset="0"/>
                  <a:cs typeface="Times New Roman" panose="02020603050405020304" pitchFamily="18" charset="0"/>
                  <a:sym typeface="+mn-ea"/>
                </a:rPr>
                <a:t>ASL</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计算</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13" name="对象 -2147482479"/>
            <p:cNvGraphicFramePr>
              <a:graphicFrameLocks noChangeAspect="1"/>
            </p:cNvGraphicFramePr>
            <p:nvPr/>
          </p:nvGraphicFramePr>
          <p:xfrm>
            <a:off x="5837" y="4403"/>
            <a:ext cx="2247" cy="850"/>
          </p:xfrm>
          <a:graphic>
            <a:graphicData uri="http://schemas.openxmlformats.org/presentationml/2006/ole">
              <mc:AlternateContent xmlns:mc="http://schemas.openxmlformats.org/markup-compatibility/2006">
                <mc:Choice xmlns:v="urn:schemas-microsoft-com:vml" Requires="v">
                  <p:oleObj spid="_x0000_s14" name="" r:id="rId5" imgW="939800" imgH="355600" progId="Equation.KSEE3">
                    <p:embed/>
                  </p:oleObj>
                </mc:Choice>
                <mc:Fallback>
                  <p:oleObj name="" r:id="rId5" imgW="939800" imgH="355600" progId="Equation.KSEE3">
                    <p:embed/>
                    <p:pic>
                      <p:nvPicPr>
                        <p:cNvPr id="0" name="图片 5"/>
                        <p:cNvPicPr/>
                        <p:nvPr/>
                      </p:nvPicPr>
                      <p:blipFill>
                        <a:blip r:embed="rId6"/>
                        <a:stretch>
                          <a:fillRect/>
                        </a:stretch>
                      </p:blipFill>
                      <p:spPr>
                        <a:xfrm>
                          <a:off x="5837" y="4403"/>
                          <a:ext cx="2247" cy="850"/>
                        </a:xfrm>
                        <a:prstGeom prst="rect">
                          <a:avLst/>
                        </a:prstGeom>
                        <a:noFill/>
                        <a:ln w="38100">
                          <a:noFill/>
                          <a:miter/>
                        </a:ln>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6381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两个经典的字符串</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哈希函数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635760"/>
            <a:ext cx="538289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unsigned int Hash2(string 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unsigned int h =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i&lt;s.size();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 = (h &lt;&lt; 4) + s[i];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unsigned int g = h &amp; 0Xf0000000L;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 g )  h ^= g &gt;&gt; 24;</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 &amp;= ~g;</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h % MaxN;</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548245" cy="32302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在哈希查找中冲突通常不可避免。</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处理冲突的含义是为产生冲突</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的</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地址寻找下一个哈希地址。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处理冲突常用的两种方法是开放定址法和链地址法。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为产生冲突的地址H(key)求得一个地址序列：H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1</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s</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(1≤ s≤m-1)，其中，m为哈希表的表长，H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H(key)，</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H</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 H(key) + 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m, i=1, 2, …, s</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对增量d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有三种取法，对应</a:t>
            </a:r>
            <a:r>
              <a:rPr altLang="zh-CN" sz="2000" noProof="0" dirty="0">
                <a:ln>
                  <a:noFill/>
                </a:ln>
                <a:effectLst/>
                <a:uLnTx/>
                <a:uFillTx/>
                <a:latin typeface="Times New Roman" panose="02020603050405020304" pitchFamily="18" charset="0"/>
                <a:cs typeface="Times New Roman" panose="02020603050405020304" pitchFamily="18" charset="0"/>
                <a:sym typeface="+mn-ea"/>
              </a:rPr>
              <a:t>线性探测法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altLang="zh-CN" sz="2000" noProof="0" dirty="0">
                <a:ln>
                  <a:noFill/>
                </a:ln>
                <a:effectLst/>
                <a:uLnTx/>
                <a:uFillTx/>
                <a:latin typeface="Times New Roman" panose="02020603050405020304" pitchFamily="18" charset="0"/>
                <a:cs typeface="Times New Roman" panose="02020603050405020304" pitchFamily="18" charset="0"/>
                <a:sym typeface="+mn-ea"/>
              </a:rPr>
              <a:t>平方探测法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（二次</a:t>
            </a:r>
            <a:r>
              <a:rPr lang="zh-CN" sz="2000" noProof="0" dirty="0">
                <a:ln>
                  <a:noFill/>
                </a:ln>
                <a:effectLst/>
                <a:uLnTx/>
                <a:uFillTx/>
                <a:latin typeface="Times New Roman" panose="02020603050405020304" pitchFamily="18" charset="0"/>
                <a:cs typeface="Times New Roman" panose="02020603050405020304" pitchFamily="18" charset="0"/>
                <a:sym typeface="+mn-ea"/>
              </a:rPr>
              <a:t>探测法）、</a:t>
            </a:r>
            <a:r>
              <a:rPr altLang="zh-CN" sz="2000" noProof="0" dirty="0">
                <a:ln>
                  <a:noFill/>
                </a:ln>
                <a:effectLst/>
                <a:uLnTx/>
                <a:uFillTx/>
                <a:latin typeface="Times New Roman" panose="02020603050405020304" pitchFamily="18" charset="0"/>
                <a:cs typeface="Times New Roman" panose="02020603050405020304" pitchFamily="18" charset="0"/>
                <a:sym typeface="+mn-ea"/>
              </a:rPr>
              <a:t>随机探测法</a:t>
            </a:r>
            <a:r>
              <a:rPr lang="zh-CN" sz="2000" noProof="0" dirty="0">
                <a:ln>
                  <a:noFill/>
                </a:ln>
                <a:effectLst/>
                <a:uLnTx/>
                <a:uFillTx/>
                <a:latin typeface="Times New Roman" panose="02020603050405020304" pitchFamily="18" charset="0"/>
                <a:cs typeface="Times New Roman" panose="02020603050405020304" pitchFamily="18" charset="0"/>
                <a:sym typeface="+mn-ea"/>
              </a:rPr>
              <a:t>等</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三种探测方法。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noProof="0" dirty="0">
                <a:ln>
                  <a:noFill/>
                </a:ln>
                <a:effectLst/>
                <a:uLnTx/>
                <a:uFillTx/>
                <a:latin typeface="Times New Roman" panose="02020603050405020304" pitchFamily="18" charset="0"/>
                <a:cs typeface="Times New Roman" panose="02020603050405020304" pitchFamily="18" charset="0"/>
                <a:sym typeface="+mn-ea"/>
              </a:rPr>
              <a:t>开放定址法</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835900" cy="2245360"/>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（1）线性探测法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=i, i=1, 2, …, m-1</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（2）平方探测法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 1</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-1</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2</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-2</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a:t>
            </a:r>
            <a:r>
              <a:rPr altLang="zh-CN" sz="2000" strike="noStrike" baseline="30000" noProof="0" dirty="0">
                <a:ln>
                  <a:noFill/>
                </a:ln>
                <a:effectLst/>
                <a:uLnTx/>
                <a:uFillTx/>
                <a:latin typeface="Times New Roman" panose="02020603050405020304" pitchFamily="18" charset="0"/>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 k≤m/2</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（3）随机探测法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随机探测的增量d</a:t>
            </a:r>
            <a:r>
              <a:rPr altLang="zh-CN" sz="2000" strike="noStrike" baseline="-25000" noProof="0" dirty="0">
                <a:ln>
                  <a:noFill/>
                </a:ln>
                <a:effectLst/>
                <a:uLnTx/>
                <a:uFillTx/>
                <a:latin typeface="Times New Roman" panose="02020603050405020304" pitchFamily="18" charset="0"/>
                <a:cs typeface="Times New Roman" panose="02020603050405020304" pitchFamily="18" charset="0"/>
                <a:sym typeface="+mn-ea"/>
              </a:rPr>
              <a:t>i</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是一组伪随机数列。</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noProof="0" dirty="0">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例7.5.2 基于线性探测的哈希表构造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关键字序列(19, 1, 23, 14, 55, 68, 11, 82, 36)，哈希函数H(key)=key%11，表长为11，采用线性探测法处理冲突，要求构造哈希表，并求等概率情况下查找成功的ASL。</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323215" y="2659380"/>
          <a:ext cx="7200000" cy="1036766"/>
        </p:xfrm>
        <a:graphic>
          <a:graphicData uri="http://schemas.openxmlformats.org/presentationml/2006/ole">
            <mc:AlternateContent xmlns:mc="http://schemas.openxmlformats.org/markup-compatibility/2006">
              <mc:Choice xmlns:v="urn:schemas-microsoft-com:vml" Requires="v">
                <p:oleObj spid="_x0000_s4" name="" r:id="rId1" imgW="8601075" imgH="1238250" progId="Paint.Picture">
                  <p:embed/>
                </p:oleObj>
              </mc:Choice>
              <mc:Fallback>
                <p:oleObj name="" r:id="rId1" imgW="8601075" imgH="1238250" progId="Paint.Picture">
                  <p:embed/>
                  <p:pic>
                    <p:nvPicPr>
                      <p:cNvPr id="0" name="图片 3"/>
                      <p:cNvPicPr/>
                      <p:nvPr/>
                    </p:nvPicPr>
                    <p:blipFill>
                      <a:blip r:embed="rId2"/>
                      <a:stretch>
                        <a:fillRect/>
                      </a:stretch>
                    </p:blipFill>
                    <p:spPr>
                      <a:xfrm>
                        <a:off x="323215" y="2659380"/>
                        <a:ext cx="7200000" cy="1036766"/>
                      </a:xfrm>
                      <a:prstGeom prst="rect">
                        <a:avLst/>
                      </a:prstGeom>
                    </p:spPr>
                  </p:pic>
                </p:oleObj>
              </mc:Fallback>
            </mc:AlternateContent>
          </a:graphicData>
        </a:graphic>
      </p:graphicFrame>
      <p:sp>
        <p:nvSpPr>
          <p:cNvPr id="5" name="文本框 4"/>
          <p:cNvSpPr txBox="1"/>
          <p:nvPr/>
        </p:nvSpPr>
        <p:spPr>
          <a:xfrm>
            <a:off x="352425" y="3902710"/>
            <a:ext cx="5922010" cy="368300"/>
          </a:xfrm>
          <a:prstGeom prst="rect">
            <a:avLst/>
          </a:prstGeom>
          <a:noFill/>
        </p:spPr>
        <p:txBody>
          <a:bodyPr wrap="square" rtlCol="0">
            <a:spAutoFit/>
          </a:bodyPr>
          <a:p>
            <a:r>
              <a:rPr lang="zh-CN">
                <a:sym typeface="+mn-ea"/>
              </a:rPr>
              <a:t>等概率情况下查找成功的</a:t>
            </a:r>
            <a:r>
              <a:rPr lang="en-US">
                <a:latin typeface="Times New Roman" panose="02020603050405020304" pitchFamily="18" charset="0"/>
                <a:sym typeface="+mn-ea"/>
              </a:rPr>
              <a:t>ASL=(4×1+2×2+3+5+6)/9=22/9</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noProof="0" dirty="0">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例7.5.3 基于二次探测的哈希表构造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关键字序列(14, 9, 1, 23, 55, 20, 84, 27)，哈希函数H(key)=key%7，表长为10，采用二次探测法处理冲突，要求构造哈希表，并求等概率情况下查找成功的ASL。</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24180" y="3830955"/>
            <a:ext cx="5922010" cy="368300"/>
          </a:xfrm>
          <a:prstGeom prst="rect">
            <a:avLst/>
          </a:prstGeom>
          <a:noFill/>
        </p:spPr>
        <p:txBody>
          <a:bodyPr wrap="square" rtlCol="0">
            <a:spAutoFit/>
          </a:bodyPr>
          <a:p>
            <a:r>
              <a:rPr lang="zh-CN">
                <a:sym typeface="+mn-ea"/>
              </a:rPr>
              <a:t>等概率情况下查找成功的</a:t>
            </a:r>
            <a:r>
              <a:rPr lang="en-US">
                <a:latin typeface="Times New Roman" panose="02020603050405020304" pitchFamily="18" charset="0"/>
                <a:sym typeface="+mn-ea"/>
              </a:rPr>
              <a:t>ASL=(1×4+2×2+3×2)/8=7/4</a:t>
            </a:r>
            <a:endParaRPr lang="en-US">
              <a:latin typeface="Times New Roman" panose="02020603050405020304" pitchFamily="18" charset="0"/>
              <a:sym typeface="+mn-ea"/>
            </a:endParaRPr>
          </a:p>
        </p:txBody>
      </p:sp>
      <p:graphicFrame>
        <p:nvGraphicFramePr>
          <p:cNvPr id="7" name="对象 6"/>
          <p:cNvGraphicFramePr>
            <a:graphicFrameLocks noChangeAspect="1"/>
          </p:cNvGraphicFramePr>
          <p:nvPr/>
        </p:nvGraphicFramePr>
        <p:xfrm>
          <a:off x="467360" y="2659380"/>
          <a:ext cx="7200000" cy="1082862"/>
        </p:xfrm>
        <a:graphic>
          <a:graphicData uri="http://schemas.openxmlformats.org/presentationml/2006/ole">
            <mc:AlternateContent xmlns:mc="http://schemas.openxmlformats.org/markup-compatibility/2006">
              <mc:Choice xmlns:v="urn:schemas-microsoft-com:vml" Requires="v">
                <p:oleObj spid="_x0000_s8" name="" r:id="rId1" imgW="7981950" imgH="1200150" progId="Paint.Picture">
                  <p:embed/>
                </p:oleObj>
              </mc:Choice>
              <mc:Fallback>
                <p:oleObj name="" r:id="rId1" imgW="7981950" imgH="1200150" progId="Paint.Picture">
                  <p:embed/>
                  <p:pic>
                    <p:nvPicPr>
                      <p:cNvPr id="0" name="图片 7"/>
                      <p:cNvPicPr/>
                      <p:nvPr/>
                    </p:nvPicPr>
                    <p:blipFill>
                      <a:blip r:embed="rId2"/>
                      <a:stretch>
                        <a:fillRect/>
                      </a:stretch>
                    </p:blipFill>
                    <p:spPr>
                      <a:xfrm>
                        <a:off x="467360" y="2659380"/>
                        <a:ext cx="7200000" cy="1082862"/>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noProof="0" dirty="0">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16916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例7.5.4 哈希表的构造及其ASL与填充因子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已知关键字序列(19, 14, 23, 1, 68, 20, 84, 27, 55, 11, 10, 79)，哈希表长为14，哈希函数H(key)=key%13。用线性探测法处理冲突，构造哈希表，求等概率情况下查找成功与查找不成功的平均查找长度及哈希表的填充因子。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18" name="对象 17"/>
          <p:cNvGraphicFramePr>
            <a:graphicFrameLocks noChangeAspect="1"/>
          </p:cNvGraphicFramePr>
          <p:nvPr/>
        </p:nvGraphicFramePr>
        <p:xfrm>
          <a:off x="395605" y="3004185"/>
          <a:ext cx="7200000" cy="1116675"/>
        </p:xfrm>
        <a:graphic>
          <a:graphicData uri="http://schemas.openxmlformats.org/presentationml/2006/ole">
            <mc:AlternateContent xmlns:mc="http://schemas.openxmlformats.org/markup-compatibility/2006">
              <mc:Choice xmlns:v="urn:schemas-microsoft-com:vml" Requires="v">
                <p:oleObj spid="_x0000_s19" name="" r:id="rId1" imgW="10563225" imgH="1638300" progId="Paint.Picture">
                  <p:embed/>
                </p:oleObj>
              </mc:Choice>
              <mc:Fallback>
                <p:oleObj name="" r:id="rId1" imgW="10563225" imgH="1638300" progId="Paint.Picture">
                  <p:embed/>
                  <p:pic>
                    <p:nvPicPr>
                      <p:cNvPr id="0" name="图片 18"/>
                      <p:cNvPicPr/>
                      <p:nvPr/>
                    </p:nvPicPr>
                    <p:blipFill>
                      <a:blip r:embed="rId2"/>
                      <a:stretch>
                        <a:fillRect/>
                      </a:stretch>
                    </p:blipFill>
                    <p:spPr>
                      <a:xfrm>
                        <a:off x="395605" y="3004185"/>
                        <a:ext cx="7200000" cy="111667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noProof="0" dirty="0">
                <a:ln>
                  <a:noFill/>
                </a:ln>
                <a:effectLst/>
                <a:uLnTx/>
                <a:uFillTx/>
                <a:latin typeface="Times New Roman" panose="02020603050405020304" pitchFamily="18" charset="0"/>
                <a:cs typeface="Times New Roman" panose="02020603050405020304" pitchFamily="18" charset="0"/>
                <a:sym typeface="+mn-ea"/>
              </a:rPr>
              <a:t>开放定址法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例7.5.4 哈希表的构造及其ASL与填充因子</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67360" y="1674495"/>
            <a:ext cx="8187055" cy="368300"/>
          </a:xfrm>
          <a:prstGeom prst="rect">
            <a:avLst/>
          </a:prstGeom>
          <a:noFill/>
        </p:spPr>
        <p:txBody>
          <a:bodyPr wrap="square" rtlCol="0">
            <a:spAutoFit/>
          </a:bodyPr>
          <a:p>
            <a:r>
              <a:rPr lang="zh-CN">
                <a:sym typeface="+mn-ea"/>
              </a:rPr>
              <a:t>等概率情况下查找成功的</a:t>
            </a:r>
            <a:r>
              <a:rPr lang="en-US">
                <a:latin typeface="Times New Roman" panose="02020603050405020304" pitchFamily="18" charset="0"/>
                <a:sym typeface="+mn-ea"/>
              </a:rPr>
              <a:t>ASL</a:t>
            </a:r>
            <a:r>
              <a:rPr lang="en-US" baseline="-25000">
                <a:latin typeface="Times New Roman" panose="02020603050405020304" pitchFamily="18" charset="0"/>
                <a:sym typeface="+mn-ea"/>
              </a:rPr>
              <a:t>success</a:t>
            </a:r>
            <a:r>
              <a:rPr lang="en-US">
                <a:latin typeface="Times New Roman" panose="02020603050405020304" pitchFamily="18" charset="0"/>
                <a:sym typeface="+mn-ea"/>
              </a:rPr>
              <a:t>=1/12×(1×6+2+3×3+4+9)=2.5</a:t>
            </a:r>
            <a:endParaRPr lang="en-US">
              <a:latin typeface="Times New Roman" panose="02020603050405020304" pitchFamily="18" charset="0"/>
              <a:sym typeface="+mn-ea"/>
            </a:endParaRPr>
          </a:p>
        </p:txBody>
      </p:sp>
      <p:grpSp>
        <p:nvGrpSpPr>
          <p:cNvPr id="17" name="组合 16"/>
          <p:cNvGrpSpPr/>
          <p:nvPr/>
        </p:nvGrpSpPr>
        <p:grpSpPr>
          <a:xfrm>
            <a:off x="467360" y="2113915"/>
            <a:ext cx="6679565" cy="916305"/>
            <a:chOff x="535" y="4727"/>
            <a:chExt cx="10519" cy="1443"/>
          </a:xfrm>
        </p:grpSpPr>
        <p:graphicFrame>
          <p:nvGraphicFramePr>
            <p:cNvPr id="8" name="对象 -2147482455"/>
            <p:cNvGraphicFramePr>
              <a:graphicFrameLocks noChangeAspect="1"/>
            </p:cNvGraphicFramePr>
            <p:nvPr/>
          </p:nvGraphicFramePr>
          <p:xfrm>
            <a:off x="641" y="5320"/>
            <a:ext cx="2778" cy="850"/>
          </p:xfrm>
          <a:graphic>
            <a:graphicData uri="http://schemas.openxmlformats.org/presentationml/2006/ole">
              <mc:AlternateContent xmlns:mc="http://schemas.openxmlformats.org/markup-compatibility/2006">
                <mc:Choice xmlns:v="urn:schemas-microsoft-com:vml" Requires="v">
                  <p:oleObj spid="_x0000_s3076" name="" r:id="rId1" imgW="1244600" imgH="381000" progId="Equation.3">
                    <p:embed/>
                  </p:oleObj>
                </mc:Choice>
                <mc:Fallback>
                  <p:oleObj name="" r:id="rId1" imgW="1244600" imgH="381000" progId="Equation.3">
                    <p:embed/>
                    <p:pic>
                      <p:nvPicPr>
                        <p:cNvPr id="0" name="图片 3075"/>
                        <p:cNvPicPr/>
                        <p:nvPr/>
                      </p:nvPicPr>
                      <p:blipFill>
                        <a:blip r:embed="rId2"/>
                        <a:stretch>
                          <a:fillRect/>
                        </a:stretch>
                      </p:blipFill>
                      <p:spPr>
                        <a:xfrm>
                          <a:off x="641" y="5320"/>
                          <a:ext cx="2778" cy="850"/>
                        </a:xfrm>
                        <a:prstGeom prst="rect">
                          <a:avLst/>
                        </a:prstGeom>
                        <a:noFill/>
                        <a:ln w="38100">
                          <a:noFill/>
                          <a:miter/>
                        </a:ln>
                      </p:spPr>
                    </p:pic>
                  </p:oleObj>
                </mc:Fallback>
              </mc:AlternateContent>
            </a:graphicData>
          </a:graphic>
        </p:graphicFrame>
        <p:sp>
          <p:nvSpPr>
            <p:cNvPr id="10" name="文本框 9"/>
            <p:cNvSpPr txBox="1"/>
            <p:nvPr/>
          </p:nvSpPr>
          <p:spPr>
            <a:xfrm>
              <a:off x="535" y="4727"/>
              <a:ext cx="7488" cy="628"/>
            </a:xfrm>
            <a:prstGeom prst="rect">
              <a:avLst/>
            </a:prstGeom>
            <a:noFill/>
          </p:spPr>
          <p:txBody>
            <a:bodyPr wrap="none" rtlCol="0">
              <a:spAutoFit/>
            </a:bodyPr>
            <a:p>
              <a:pPr algn="l"/>
              <a:r>
                <a:rPr altLang="zh-CN" sz="2000" noProof="0" dirty="0">
                  <a:ln>
                    <a:noFill/>
                  </a:ln>
                  <a:effectLst/>
                  <a:uLnTx/>
                  <a:uFillTx/>
                  <a:latin typeface="Times New Roman" panose="02020603050405020304" pitchFamily="18" charset="0"/>
                  <a:cs typeface="Times New Roman" panose="02020603050405020304" pitchFamily="18" charset="0"/>
                  <a:sym typeface="+mn-ea"/>
                </a:rPr>
                <a:t>等概率情况下查找不成功的平均查找长度</a:t>
              </a:r>
              <a:endParaRPr lang="zh-CN"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3458" y="5411"/>
              <a:ext cx="7596" cy="580"/>
            </a:xfrm>
            <a:prstGeom prst="rect">
              <a:avLst/>
            </a:prstGeom>
            <a:noFill/>
          </p:spPr>
          <p:txBody>
            <a:bodyPr wrap="none" rtlCol="0">
              <a:spAutoFit/>
            </a:bodyPr>
            <a:p>
              <a:pPr algn="l"/>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=1/13×(1+2+3+4+5+6+7+8+9+10+11+12+13)=7</a:t>
              </a:r>
              <a:endParaRPr lang="en-US" altLang="zh-CN" sz="1800"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13" name="组合 12"/>
          <p:cNvGrpSpPr/>
          <p:nvPr/>
        </p:nvGrpSpPr>
        <p:grpSpPr>
          <a:xfrm>
            <a:off x="539750" y="3075940"/>
            <a:ext cx="5623560" cy="539750"/>
            <a:chOff x="850" y="4844"/>
            <a:chExt cx="8856" cy="850"/>
          </a:xfrm>
        </p:grpSpPr>
        <p:grpSp>
          <p:nvGrpSpPr>
            <p:cNvPr id="16" name="组合 15"/>
            <p:cNvGrpSpPr/>
            <p:nvPr/>
          </p:nvGrpSpPr>
          <p:grpSpPr>
            <a:xfrm>
              <a:off x="4936" y="4844"/>
              <a:ext cx="4770" cy="850"/>
              <a:chOff x="1682" y="5865"/>
              <a:chExt cx="4770" cy="850"/>
            </a:xfrm>
          </p:grpSpPr>
          <p:graphicFrame>
            <p:nvGraphicFramePr>
              <p:cNvPr id="3" name="对象 -2147482454"/>
              <p:cNvGraphicFramePr>
                <a:graphicFrameLocks noChangeAspect="1"/>
              </p:cNvGraphicFramePr>
              <p:nvPr/>
            </p:nvGraphicFramePr>
            <p:xfrm>
              <a:off x="3457" y="5865"/>
              <a:ext cx="911" cy="850"/>
            </p:xfrm>
            <a:graphic>
              <a:graphicData uri="http://schemas.openxmlformats.org/presentationml/2006/ole">
                <mc:AlternateContent xmlns:mc="http://schemas.openxmlformats.org/markup-compatibility/2006">
                  <mc:Choice xmlns:v="urn:schemas-microsoft-com:vml" Requires="v">
                    <p:oleObj spid="_x0000_s4" name="" r:id="rId3" imgW="381000" imgH="355600" progId="Equation.3">
                      <p:embed/>
                    </p:oleObj>
                  </mc:Choice>
                  <mc:Fallback>
                    <p:oleObj name="" r:id="rId3" imgW="381000" imgH="355600" progId="Equation.3">
                      <p:embed/>
                      <p:pic>
                        <p:nvPicPr>
                          <p:cNvPr id="0" name="图片 2"/>
                          <p:cNvPicPr/>
                          <p:nvPr/>
                        </p:nvPicPr>
                        <p:blipFill>
                          <a:blip r:embed="rId4"/>
                          <a:stretch>
                            <a:fillRect/>
                          </a:stretch>
                        </p:blipFill>
                        <p:spPr>
                          <a:xfrm>
                            <a:off x="3457" y="5865"/>
                            <a:ext cx="911" cy="850"/>
                          </a:xfrm>
                          <a:prstGeom prst="rect">
                            <a:avLst/>
                          </a:prstGeom>
                          <a:noFill/>
                          <a:ln w="38100">
                            <a:noFill/>
                            <a:miter/>
                          </a:ln>
                        </p:spPr>
                      </p:pic>
                    </p:oleObj>
                  </mc:Fallback>
                </mc:AlternateContent>
              </a:graphicData>
            </a:graphic>
          </p:graphicFrame>
          <p:sp>
            <p:nvSpPr>
              <p:cNvPr id="7" name="文本框 6"/>
              <p:cNvSpPr txBox="1"/>
              <p:nvPr/>
            </p:nvSpPr>
            <p:spPr>
              <a:xfrm>
                <a:off x="1682" y="6032"/>
                <a:ext cx="1728" cy="580"/>
              </a:xfrm>
              <a:prstGeom prst="rect">
                <a:avLst/>
              </a:prstGeom>
              <a:noFill/>
            </p:spPr>
            <p:txBody>
              <a:bodyPr wrap="none" rtlCol="0">
                <a:spAutoFit/>
              </a:bodyPr>
              <a:p>
                <a:pPr algn="l"/>
                <a:r>
                  <a:rPr lang="zh-CN" sz="1800" noProof="0" dirty="0">
                    <a:ln>
                      <a:noFill/>
                    </a:ln>
                    <a:effectLst/>
                    <a:uLnTx/>
                    <a:uFillTx/>
                    <a:latin typeface="Times New Roman" panose="02020603050405020304" pitchFamily="18" charset="0"/>
                    <a:cs typeface="Times New Roman" panose="02020603050405020304" pitchFamily="18" charset="0"/>
                    <a:sym typeface="+mn-ea"/>
                  </a:rPr>
                  <a:t>填充因子</a:t>
                </a:r>
                <a:endParaRPr lang="zh-CN" sz="18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4478" y="6057"/>
                <a:ext cx="1974" cy="580"/>
              </a:xfrm>
              <a:prstGeom prst="rect">
                <a:avLst/>
              </a:prstGeom>
              <a:noFill/>
            </p:spPr>
            <p:txBody>
              <a:bodyPr wrap="none" rtlCol="0">
                <a:spAutoFit/>
              </a:bodyPr>
              <a:p>
                <a:pPr algn="l"/>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=12/14=6/7</a:t>
                </a:r>
                <a:endParaRPr lang="en-US" altLang="zh-CN" sz="1800" noProof="0" dirty="0">
                  <a:ln>
                    <a:noFill/>
                  </a:ln>
                  <a:effectLst/>
                  <a:uLnTx/>
                  <a:uFillTx/>
                  <a:latin typeface="Times New Roman" panose="02020603050405020304" pitchFamily="18" charset="0"/>
                  <a:cs typeface="Times New Roman" panose="02020603050405020304" pitchFamily="18" charset="0"/>
                  <a:sym typeface="+mn-ea"/>
                </a:endParaRPr>
              </a:p>
            </p:txBody>
          </p:sp>
        </p:grpSp>
        <p:sp>
          <p:nvSpPr>
            <p:cNvPr id="12" name="文本框 11"/>
            <p:cNvSpPr txBox="1"/>
            <p:nvPr/>
          </p:nvSpPr>
          <p:spPr>
            <a:xfrm>
              <a:off x="850" y="4979"/>
              <a:ext cx="4086" cy="580"/>
            </a:xfrm>
            <a:prstGeom prst="rect">
              <a:avLst/>
            </a:prstGeom>
            <a:noFill/>
          </p:spPr>
          <p:txBody>
            <a:bodyPr wrap="square" rtlCol="0">
              <a:spAutoFit/>
            </a:bodyPr>
            <a:p>
              <a:r>
                <a:rPr lang="zh-CN" altLang="en-US">
                  <a:latin typeface="Times New Roman" panose="02020603050405020304" pitchFamily="18" charset="0"/>
                  <a:sym typeface="+mn-ea"/>
                </a:rPr>
                <a:t>设记录数为</a:t>
              </a:r>
              <a:r>
                <a:rPr lang="en-US" altLang="zh-CN" i="1">
                  <a:latin typeface="Times New Roman" panose="02020603050405020304" pitchFamily="18" charset="0"/>
                  <a:sym typeface="+mn-ea"/>
                </a:rPr>
                <a:t>n</a:t>
              </a:r>
              <a:r>
                <a:rPr lang="zh-CN" altLang="en-US">
                  <a:latin typeface="Times New Roman" panose="02020603050405020304" pitchFamily="18" charset="0"/>
                  <a:sym typeface="+mn-ea"/>
                </a:rPr>
                <a:t>，表长为</a:t>
              </a:r>
              <a:r>
                <a:rPr lang="en-US" altLang="zh-CN" i="1">
                  <a:latin typeface="Times New Roman" panose="02020603050405020304" pitchFamily="18" charset="0"/>
                  <a:sym typeface="+mn-ea"/>
                </a:rPr>
                <a:t>m</a:t>
              </a:r>
              <a:r>
                <a:rPr lang="zh-CN" altLang="en-US">
                  <a:latin typeface="Times New Roman" panose="02020603050405020304" pitchFamily="18" charset="0"/>
                  <a:sym typeface="+mn-ea"/>
                </a:rPr>
                <a:t>，</a:t>
              </a:r>
              <a:endParaRPr lang="zh-CN" altLang="en-US">
                <a:latin typeface="Times New Roman" panose="02020603050405020304" pitchFamily="18" charset="0"/>
                <a:sym typeface="+mn-ea"/>
              </a:endParaRPr>
            </a:p>
          </p:txBody>
        </p:sp>
      </p:grpSp>
      <p:sp>
        <p:nvSpPr>
          <p:cNvPr id="100" name="文本框 99"/>
          <p:cNvSpPr txBox="1"/>
          <p:nvPr/>
        </p:nvSpPr>
        <p:spPr>
          <a:xfrm>
            <a:off x="539750" y="3661410"/>
            <a:ext cx="7576820"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对于线性探测法，找到空位表示查找失败，比较次数</a:t>
            </a:r>
            <a:r>
              <a:rPr lang="en-US" altLang="zh-CN" sz="2000" i="1">
                <a:latin typeface="Times New Roman" panose="02020603050405020304" pitchFamily="18" charset="0"/>
                <a:ea typeface="宋体" panose="02010600030101010101" pitchFamily="2" charset="-122"/>
              </a:rPr>
              <a:t>C</a:t>
            </a:r>
            <a:r>
              <a:rPr lang="en-US" altLang="zh-CN" sz="2000" i="1" baseline="-25000">
                <a:latin typeface="Times New Roman" panose="02020603050405020304" pitchFamily="18" charset="0"/>
                <a:ea typeface="宋体" panose="02010600030101010101" pitchFamily="2" charset="-122"/>
              </a:rPr>
              <a:t>i</a:t>
            </a:r>
            <a:r>
              <a:rPr lang="zh-CN" sz="2000">
                <a:latin typeface="Times New Roman" panose="02020603050405020304" pitchFamily="18" charset="0"/>
                <a:ea typeface="宋体" panose="02010600030101010101" pitchFamily="2" charset="-122"/>
              </a:rPr>
              <a:t>包含找到</a:t>
            </a:r>
            <a:r>
              <a:rPr lang="zh-CN" sz="2000">
                <a:ea typeface="宋体" panose="02010600030101010101" pitchFamily="2" charset="-122"/>
              </a:rPr>
              <a:t>空位的</a:t>
            </a:r>
            <a:r>
              <a:rPr lang="zh-CN" sz="2000">
                <a:latin typeface="Times New Roman" panose="02020603050405020304" pitchFamily="18" charset="0"/>
                <a:ea typeface="宋体" panose="02010600030101010101" pitchFamily="2" charset="-122"/>
              </a:rPr>
              <a:t>那一次</a:t>
            </a:r>
            <a:r>
              <a:rPr lang="zh-CN" sz="2000">
                <a:ea typeface="宋体" panose="02010600030101010101" pitchFamily="2" charset="-122"/>
              </a:rPr>
              <a:t>比较。</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链地址法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273812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链地址法将所有哈希地址相同的记录都链接在同一链表中。</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链地址法对应的哈希表类似于图的邻接表，包含两部分，即表头结点表和边表；表头结点表是一个指针数组，每个元素指向一个链表；边表中的每个链表由哈希地址相同的记录链接而成。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例7.5.5 基于链地址法的哈希表构造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已知关键字序列(19, 14, 23, 68, 20, 84, 27, 55, 11, 30, 79, 48)，用链地址法处理冲突，哈希函数H(key)=key%7。构造哈希表，求等概率情况下查找成功与查找不成功的平均查找长度及哈希表的填充因子。</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哈希查找之处理冲突</a:t>
            </a:r>
            <a:r>
              <a:rPr lang="zh-CN" sz="2000" noProof="0" dirty="0">
                <a:ln>
                  <a:noFill/>
                </a:ln>
                <a:effectLst/>
                <a:uLnTx/>
                <a:uFillTx/>
                <a:latin typeface="Times New Roman" panose="02020603050405020304" pitchFamily="18" charset="0"/>
                <a:cs typeface="Times New Roman" panose="02020603050405020304" pitchFamily="18" charset="0"/>
                <a:sym typeface="+mn-ea"/>
              </a:rPr>
              <a:t>之</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链地址法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例7.5.5 基于链地址法的哈希表构造</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5650" y="1674495"/>
          <a:ext cx="3009565" cy="2160000"/>
        </p:xfrm>
        <a:graphic>
          <a:graphicData uri="http://schemas.openxmlformats.org/presentationml/2006/ole">
            <mc:AlternateContent xmlns:mc="http://schemas.openxmlformats.org/markup-compatibility/2006">
              <mc:Choice xmlns:v="urn:schemas-microsoft-com:vml" Requires="v">
                <p:oleObj spid="_x0000_s4" name="" r:id="rId1" imgW="4048125" imgH="2905125" progId="Paint.Picture">
                  <p:embed/>
                </p:oleObj>
              </mc:Choice>
              <mc:Fallback>
                <p:oleObj name="" r:id="rId1" imgW="4048125" imgH="2905125" progId="Paint.Picture">
                  <p:embed/>
                  <p:pic>
                    <p:nvPicPr>
                      <p:cNvPr id="0" name="图片 3"/>
                      <p:cNvPicPr/>
                      <p:nvPr/>
                    </p:nvPicPr>
                    <p:blipFill>
                      <a:blip r:embed="rId2"/>
                      <a:stretch>
                        <a:fillRect/>
                      </a:stretch>
                    </p:blipFill>
                    <p:spPr>
                      <a:xfrm>
                        <a:off x="755650" y="1674495"/>
                        <a:ext cx="3009565" cy="2160000"/>
                      </a:xfrm>
                      <a:prstGeom prst="rect">
                        <a:avLst/>
                      </a:prstGeom>
                    </p:spPr>
                  </p:pic>
                </p:oleObj>
              </mc:Fallback>
            </mc:AlternateContent>
          </a:graphicData>
        </a:graphic>
      </p:graphicFrame>
      <p:sp>
        <p:nvSpPr>
          <p:cNvPr id="7" name="文本框 6"/>
          <p:cNvSpPr txBox="1"/>
          <p:nvPr/>
        </p:nvSpPr>
        <p:spPr>
          <a:xfrm>
            <a:off x="3787775" y="1708150"/>
            <a:ext cx="5374005" cy="2122805"/>
          </a:xfrm>
          <a:prstGeom prst="rect">
            <a:avLst/>
          </a:prstGeom>
          <a:noFill/>
        </p:spPr>
        <p:txBody>
          <a:bodyPr wrap="square" rtlCol="0" anchor="t">
            <a:spAutoFit/>
          </a:bodyPr>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sym typeface="+mn-ea"/>
              </a:rPr>
              <a:t>等概率情况下，</a:t>
            </a:r>
            <a:endParaRPr lang="zh-CN"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sym typeface="+mn-ea"/>
              </a:rPr>
              <a:t>查找成功</a:t>
            </a:r>
            <a:r>
              <a:rPr lang="zh-CN" sz="2000">
                <a:latin typeface="Times New Roman" panose="02020603050405020304" pitchFamily="18" charset="0"/>
                <a:sym typeface="+mn-ea"/>
              </a:rPr>
              <a:t>的平均查找长度</a:t>
            </a:r>
            <a:r>
              <a:rPr lang="en-US" sz="2000" i="1">
                <a:latin typeface="Times New Roman" panose="02020603050405020304" pitchFamily="18" charset="0"/>
                <a:sym typeface="+mn-ea"/>
              </a:rPr>
              <a:t>ASL</a:t>
            </a:r>
            <a:r>
              <a:rPr lang="en-US" sz="2000" i="1" baseline="-25000">
                <a:latin typeface="Times New Roman" panose="02020603050405020304" pitchFamily="18" charset="0"/>
                <a:sym typeface="+mn-ea"/>
              </a:rPr>
              <a:t>success</a:t>
            </a:r>
            <a:r>
              <a:rPr lang="en-US" sz="2000">
                <a:latin typeface="Times New Roman" panose="02020603050405020304" pitchFamily="18" charset="0"/>
                <a:sym typeface="+mn-ea"/>
              </a:rPr>
              <a:t>=(1×5+2×4+3×2+4)/12=23/12</a:t>
            </a:r>
            <a:endParaRPr lang="en-US"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sym typeface="+mn-ea"/>
              </a:rPr>
              <a:t>查找失败</a:t>
            </a:r>
            <a:r>
              <a:rPr lang="zh-CN" sz="2000">
                <a:latin typeface="Times New Roman" panose="02020603050405020304" pitchFamily="18" charset="0"/>
                <a:sym typeface="+mn-ea"/>
              </a:rPr>
              <a:t>的平均查找长度</a:t>
            </a:r>
            <a:r>
              <a:rPr lang="en-US" sz="2000" i="1">
                <a:latin typeface="Times New Roman" panose="02020603050405020304" pitchFamily="18" charset="0"/>
                <a:sym typeface="+mn-ea"/>
              </a:rPr>
              <a:t>ASL</a:t>
            </a:r>
            <a:r>
              <a:rPr lang="en-US" sz="2000" i="1" baseline="-25000">
                <a:latin typeface="Times New Roman" panose="02020603050405020304" pitchFamily="18" charset="0"/>
                <a:sym typeface="+mn-ea"/>
              </a:rPr>
              <a:t>unsuccess</a:t>
            </a:r>
            <a:r>
              <a:rPr lang="en-US" sz="2000">
                <a:latin typeface="Times New Roman" panose="02020603050405020304" pitchFamily="18" charset="0"/>
                <a:sym typeface="+mn-ea"/>
              </a:rPr>
              <a:t>=1/7×(1×2+2×1+3×2+4+5)=19/7</a:t>
            </a:r>
            <a:endParaRPr lang="zh-CN" sz="2000">
              <a:latin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sym typeface="+mn-ea"/>
              </a:rPr>
              <a:t>填充因子</a:t>
            </a:r>
            <a:r>
              <a:rPr lang="en-US" sz="2000">
                <a:latin typeface="Times New Roman" panose="02020603050405020304" pitchFamily="18" charset="0"/>
                <a:sym typeface="+mn-ea"/>
              </a:rPr>
              <a:t>α=12/7</a:t>
            </a:r>
            <a:r>
              <a:rPr lang="zh-CN" sz="2000">
                <a:latin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697865" y="4011930"/>
            <a:ext cx="7825105" cy="706755"/>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rPr>
              <a:t>对于链地址法，找到空指针表示查找失败，</a:t>
            </a:r>
            <a:r>
              <a:rPr lang="zh-CN" altLang="en-US" sz="2000">
                <a:latin typeface="Times New Roman" panose="02020603050405020304" pitchFamily="18" charset="0"/>
                <a:ea typeface="宋体" panose="02010600030101010101" pitchFamily="2" charset="-122"/>
              </a:rPr>
              <a:t>比较次数</a:t>
            </a:r>
            <a:r>
              <a:rPr lang="zh-CN" sz="2000">
                <a:latin typeface="Times New Roman" panose="02020603050405020304" pitchFamily="18" charset="0"/>
                <a:ea typeface="宋体" panose="02010600030101010101" pitchFamily="2" charset="-122"/>
              </a:rPr>
              <a:t>包含找到空指针</a:t>
            </a:r>
            <a:r>
              <a:rPr lang="zh-CN" sz="2000">
                <a:ea typeface="宋体" panose="02010600030101010101" pitchFamily="2" charset="-122"/>
              </a:rPr>
              <a:t>的</a:t>
            </a:r>
            <a:r>
              <a:rPr lang="zh-CN" sz="2000">
                <a:latin typeface="Times New Roman" panose="02020603050405020304" pitchFamily="18" charset="0"/>
                <a:ea typeface="宋体" panose="02010600030101010101" pitchFamily="2" charset="-122"/>
              </a:rPr>
              <a:t>那一次</a:t>
            </a:r>
            <a:r>
              <a:rPr lang="zh-CN" sz="2000">
                <a:ea typeface="宋体" panose="02010600030101010101" pitchFamily="2" charset="-122"/>
              </a:rPr>
              <a:t>比较</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 calcmode="lin" valueType="num">
                                      <p:cBhvr additive="base">
                                        <p:cTn id="3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哈希查找之处理冲突</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29229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从以上</a:t>
            </a:r>
            <a:r>
              <a:rPr lang="zh-CN" sz="2000" noProof="0" dirty="0">
                <a:ln>
                  <a:noFill/>
                </a:ln>
                <a:effectLst/>
                <a:uLnTx/>
                <a:uFillTx/>
                <a:latin typeface="Times New Roman" panose="02020603050405020304" pitchFamily="18" charset="0"/>
                <a:cs typeface="Times New Roman" panose="02020603050405020304" pitchFamily="18" charset="0"/>
                <a:sym typeface="+mn-ea"/>
              </a:rPr>
              <a:t>例子可见，</a:t>
            </a: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哈希查找的ASL实际上并不等于零。</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决定哈希查找ASL的因素主要包括：</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（1）选用的哈希函数；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（2）选用的处理冲突的方法；</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（3）哈希表饱和的程度，以填充因子衡量。</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哈希查找的ASL是处理冲突方法和填充因子的函数。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用哈希表构造查找表时，可以选择一个适当的填充因子，使得ASL限定在某个范围内。</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7.2 顺序查找与二分查找</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76835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顺序查找和二分查找是针对静态查找表的查找。</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490663"/>
            <a:ext cx="7754938"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顺序查找是指按从前往后（正向）或者从后往前（逆向）的顺序在查找表中进行查找，分别称为正向顺序查找和逆向顺序查找。</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设关键字序列为(29, 76, 54, 19, 16, 10, 7, 81, 15, 52)，对应的静态查找表（下标从1开始用）如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5650" y="2874645"/>
          <a:ext cx="7200000" cy="724883"/>
        </p:xfrm>
        <a:graphic>
          <a:graphicData uri="http://schemas.openxmlformats.org/presentationml/2006/ole">
            <mc:AlternateContent xmlns:mc="http://schemas.openxmlformats.org/markup-compatibility/2006">
              <mc:Choice xmlns:v="urn:schemas-microsoft-com:vml" Requires="v">
                <p:oleObj spid="_x0000_s4" name="" r:id="rId1" imgW="8420100" imgH="847725" progId="Paint.Picture">
                  <p:embed/>
                </p:oleObj>
              </mc:Choice>
              <mc:Fallback>
                <p:oleObj name="" r:id="rId1" imgW="8420100" imgH="847725" progId="Paint.Picture">
                  <p:embed/>
                  <p:pic>
                    <p:nvPicPr>
                      <p:cNvPr id="0" name="图片 3"/>
                      <p:cNvPicPr/>
                      <p:nvPr/>
                    </p:nvPicPr>
                    <p:blipFill>
                      <a:blip r:embed="rId2"/>
                      <a:stretch>
                        <a:fillRect/>
                      </a:stretch>
                    </p:blipFill>
                    <p:spPr>
                      <a:xfrm>
                        <a:off x="755650" y="2874645"/>
                        <a:ext cx="7200000" cy="724883"/>
                      </a:xfrm>
                      <a:prstGeom prst="rect">
                        <a:avLst/>
                      </a:prstGeom>
                    </p:spPr>
                  </p:pic>
                </p:oleObj>
              </mc:Fallback>
            </mc:AlternateContent>
          </a:graphicData>
        </a:graphic>
      </p:graphicFrame>
      <p:sp>
        <p:nvSpPr>
          <p:cNvPr id="5" name="文本框 4"/>
          <p:cNvSpPr txBox="1"/>
          <p:nvPr/>
        </p:nvSpPr>
        <p:spPr>
          <a:xfrm>
            <a:off x="323215" y="3652520"/>
            <a:ext cx="8292465"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若对其进行正向顺序查找，则给定的待查找值（给定值）依次与下标为1、2、3、……、10的关键字比较。</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若对其进行逆向顺序查找，则给定值依次与下标为10、9、8、……、1的关键字比较。</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anim calcmode="lin" valueType="num">
                                      <p:cBhvr additive="base">
                                        <p:cTn id="4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uiExpand="1" build="p"/>
      <p:bldP spid="2"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3534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哈希查找的主要算法是查找算法和插入算法。</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哈希查找的查找算法思想：对于给定值 k，计算哈希地址p = H(k)；若p地址为空，则查找失败；若地址p上记录的关键字等于k，则查找成功，否则求下一地址H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(k)，直至H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(k)为空（查找失败），或地址H</a:t>
            </a:r>
            <a:r>
              <a:rPr sz="2000" baseline="-25000" noProof="0" dirty="0">
                <a:ln>
                  <a:noFill/>
                </a:ln>
                <a:effectLst/>
                <a:uLnTx/>
                <a:uFillTx/>
                <a:latin typeface="Times New Roman" panose="02020603050405020304" pitchFamily="18" charset="0"/>
                <a:cs typeface="Times New Roman" panose="02020603050405020304" pitchFamily="18" charset="0"/>
                <a:sym typeface="+mn-ea"/>
              </a:rPr>
              <a:t>i</a:t>
            </a:r>
            <a:r>
              <a:rPr sz="2000" noProof="0" dirty="0">
                <a:ln>
                  <a:noFill/>
                </a:ln>
                <a:effectLst/>
                <a:uLnTx/>
                <a:uFillTx/>
                <a:latin typeface="Times New Roman" panose="02020603050405020304" pitchFamily="18" charset="0"/>
                <a:cs typeface="Times New Roman" panose="02020603050405020304" pitchFamily="18" charset="0"/>
                <a:sym typeface="+mn-ea"/>
              </a:rPr>
              <a:t>(k)上记录的关键字等于k（查找成功）。</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对于地址为空（空位），采用开放定址法时可预设关键字为特殊值（如-1）来表示，而采用链地址法时可用空指针NULL表示。</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哈希查找的插入算法思想：对于给定值 k，先在哈希表中查找，若找到关键字k则无需插入，否则把关键字为k的记录插入到查找过程中得到的空位上。</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基于开放地址法的算法实现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74495"/>
            <a:ext cx="7613650"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const int MaxSize = 101;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最大的表长，除留余数法的除数 </a:t>
            </a:r>
            <a:r>
              <a:rPr lang="en-US" sz="1600">
                <a:latin typeface="Courier New" panose="02070309020205020404" charset="0"/>
                <a:ea typeface="宋体" panose="02010600030101010101" pitchFamily="2" charset="-122"/>
              </a:rPr>
              <a:t>typedef int KeyType;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关键字类型 </a:t>
            </a:r>
            <a:r>
              <a:rPr lang="en-US" sz="1600">
                <a:latin typeface="Courier New" panose="02070309020205020404" charset="0"/>
                <a:ea typeface="宋体" panose="02010600030101010101" pitchFamily="2" charset="-122"/>
              </a:rPr>
              <a:t>typedef int InfoType;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其他字段类型 </a:t>
            </a:r>
            <a:r>
              <a:rPr lang="en-US" sz="1600">
                <a:latin typeface="Courier New" panose="02070309020205020404" charset="0"/>
                <a:ea typeface="宋体" panose="02010600030101010101" pitchFamily="2" charset="-122"/>
              </a:rPr>
              <a:t>struct ElemType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元素结构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KeyType 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关键字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InfoType info;</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其他信息</a:t>
            </a:r>
            <a:r>
              <a:rPr lang="en-US" sz="1600">
                <a:latin typeface="Courier New" panose="02070309020205020404" charset="0"/>
                <a:ea typeface="宋体" panose="02010600030101010101" pitchFamily="2" charset="-122"/>
              </a:rPr>
              <a:t>}; </a:t>
            </a:r>
            <a:endParaRPr lang="zh-CN" altLang="en-US" sz="1600"/>
          </a:p>
        </p:txBody>
      </p:sp>
      <p:sp>
        <p:nvSpPr>
          <p:cNvPr id="3" name="文本框 2"/>
          <p:cNvSpPr txBox="1"/>
          <p:nvPr/>
        </p:nvSpPr>
        <p:spPr>
          <a:xfrm>
            <a:off x="395605" y="3735705"/>
            <a:ext cx="7907655" cy="829945"/>
          </a:xfrm>
          <a:prstGeom prst="rect">
            <a:avLst/>
          </a:prstGeom>
          <a:noFill/>
        </p:spPr>
        <p:txBody>
          <a:bodyPr wrap="square" rtlCol="0" anchor="t">
            <a:spAutoFit/>
          </a:bodyPr>
          <a:p>
            <a:r>
              <a:rPr lang="en-US" sz="1600">
                <a:latin typeface="Courier New" panose="02070309020205020404" charset="0"/>
                <a:sym typeface="+mn-ea"/>
              </a:rPr>
              <a:t>const int SPECIAL=-1;</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sym typeface="+mn-ea"/>
              </a:rPr>
              <a:t>关键字设为特殊值</a:t>
            </a:r>
            <a:r>
              <a:rPr lang="en-US" sz="1600">
                <a:latin typeface="Courier New" panose="02070309020205020404" charset="0"/>
                <a:sym typeface="+mn-ea"/>
              </a:rPr>
              <a:t>-1</a:t>
            </a:r>
            <a:r>
              <a:rPr lang="zh-CN" sz="1600">
                <a:sym typeface="+mn-ea"/>
              </a:rPr>
              <a:t>表示地址为空</a:t>
            </a:r>
            <a:r>
              <a:rPr lang="en-US" sz="1600">
                <a:latin typeface="Courier New" panose="02070309020205020404" charset="0"/>
                <a:sym typeface="+mn-ea"/>
              </a:rPr>
              <a:t>int Hash(int key); </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sym typeface="+mn-ea"/>
              </a:rPr>
              <a:t>哈希函数，除留余数法</a:t>
            </a:r>
            <a:r>
              <a:rPr lang="en-US" sz="1600">
                <a:latin typeface="Courier New" panose="02070309020205020404" charset="0"/>
                <a:sym typeface="+mn-ea"/>
              </a:rPr>
              <a:t>int NextPos(int p); </a:t>
            </a:r>
            <a:r>
              <a:rPr lang="en-US" sz="1600">
                <a:latin typeface="Courier New" panose="02070309020205020404" charset="0"/>
                <a:cs typeface="Courier New" panose="02070309020205020404" charset="0"/>
                <a:sym typeface="+mn-ea"/>
              </a:rPr>
              <a:t>              </a:t>
            </a:r>
            <a:r>
              <a:rPr lang="en-US" sz="1600">
                <a:latin typeface="Courier New" panose="02070309020205020404" charset="0"/>
                <a:sym typeface="+mn-ea"/>
              </a:rPr>
              <a:t>// </a:t>
            </a:r>
            <a:r>
              <a:rPr lang="zh-CN" sz="1600">
                <a:sym typeface="+mn-ea"/>
              </a:rPr>
              <a:t>线性探测求一个地址</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基于开放地址法的算法实现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74495"/>
            <a:ext cx="761365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struct HashTable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哈希表结构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*elem;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哈希表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count;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当前数据元素个数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HashTable (int n=MaxSize)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构造函数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elem=new ElemType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i=0;i&lt;n;i++)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elem[i].key=-1;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elem[i].info=0;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cs typeface="Courier New" panose="02070309020205020404" charset="0"/>
              </a:rPr>
              <a:t>};</a:t>
            </a:r>
            <a:endParaRPr lang="en-US" sz="1600">
              <a:latin typeface="Courier New" panose="02070309020205020404" charset="0"/>
              <a:cs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基于开放地址法的算法实现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674495"/>
            <a:ext cx="7898130"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ea typeface="宋体" panose="02010600030101010101" pitchFamily="2" charset="-122"/>
              </a:rPr>
              <a:t>查找算法，在哈希表</a:t>
            </a:r>
            <a:r>
              <a:rPr lang="en-US" sz="1600">
                <a:latin typeface="Courier New" panose="02070309020205020404" charset="0"/>
                <a:ea typeface="宋体" panose="02010600030101010101" pitchFamily="2" charset="-122"/>
              </a:rPr>
              <a:t>ht</a:t>
            </a:r>
            <a:r>
              <a:rPr lang="zh-CN" sz="1600">
                <a:ea typeface="宋体" panose="02010600030101010101" pitchFamily="2" charset="-122"/>
              </a:rPr>
              <a:t>中查找关键字为</a:t>
            </a:r>
            <a:r>
              <a:rPr lang="en-US" sz="1600">
                <a:latin typeface="Courier New" panose="02070309020205020404" charset="0"/>
                <a:ea typeface="宋体" panose="02010600030101010101" pitchFamily="2" charset="-122"/>
              </a:rPr>
              <a:t>k</a:t>
            </a:r>
            <a:r>
              <a:rPr lang="zh-CN" sz="1600">
                <a:ea typeface="宋体" panose="02010600030101010101" pitchFamily="2" charset="-122"/>
              </a:rPr>
              <a:t>的元素，若查找成功，以</a:t>
            </a:r>
            <a:r>
              <a:rPr lang="en-US" sz="1600">
                <a:latin typeface="Courier New" panose="02070309020205020404" charset="0"/>
                <a:ea typeface="宋体" panose="02010600030101010101" pitchFamily="2" charset="-122"/>
              </a:rPr>
              <a:t>p</a:t>
            </a:r>
            <a:r>
              <a:rPr lang="zh-CN" sz="1600">
                <a:ea typeface="宋体" panose="02010600030101010101" pitchFamily="2" charset="-122"/>
              </a:rPr>
              <a:t>指示待查记录在表中位置，并返回</a:t>
            </a:r>
            <a:r>
              <a:rPr lang="en-US" sz="1600">
                <a:latin typeface="Courier New" panose="02070309020205020404" charset="0"/>
                <a:ea typeface="宋体" panose="02010600030101010101" pitchFamily="2" charset="-122"/>
              </a:rPr>
              <a:t>true</a:t>
            </a:r>
            <a:r>
              <a:rPr lang="zh-CN" sz="1600">
                <a:ea typeface="宋体" panose="02010600030101010101" pitchFamily="2" charset="-122"/>
              </a:rPr>
              <a:t>；否则，以</a:t>
            </a:r>
            <a:r>
              <a:rPr lang="en-US" sz="1600">
                <a:latin typeface="Courier New" panose="02070309020205020404" charset="0"/>
                <a:ea typeface="宋体" panose="02010600030101010101" pitchFamily="2" charset="-122"/>
              </a:rPr>
              <a:t>p</a:t>
            </a:r>
            <a:r>
              <a:rPr lang="zh-CN" sz="1600">
                <a:ea typeface="宋体" panose="02010600030101010101" pitchFamily="2" charset="-122"/>
              </a:rPr>
              <a:t>指示插入位置，并返回</a:t>
            </a:r>
            <a:r>
              <a:rPr lang="en-US" sz="1600">
                <a:latin typeface="Courier New" panose="02070309020205020404" charset="0"/>
                <a:ea typeface="宋体" panose="02010600030101010101" pitchFamily="2" charset="-122"/>
              </a:rPr>
              <a:t>false*/bool SearchHash (HashTable ht, KeyType k, int &amp;p)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Hash(k);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利用</a:t>
            </a:r>
            <a:r>
              <a:rPr lang="en-US" sz="1600">
                <a:latin typeface="Courier New" panose="02070309020205020404" charset="0"/>
                <a:ea typeface="宋体" panose="02010600030101010101" pitchFamily="2" charset="-122"/>
              </a:rPr>
              <a:t>Hash</a:t>
            </a:r>
            <a:r>
              <a:rPr lang="zh-CN" sz="1600">
                <a:ea typeface="宋体" panose="02010600030101010101" pitchFamily="2" charset="-122"/>
              </a:rPr>
              <a:t>函数求得哈希地址</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当未找到待找关键字且未找到空位时循环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(ht.elem[p].key != SPECIAL &amp;&amp; ht.elem[p].key != k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p=NextPos(p);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求得下一探测地址</a:t>
            </a:r>
            <a:r>
              <a:rPr lang="en-US" sz="1600">
                <a:latin typeface="Courier New" panose="02070309020205020404" charset="0"/>
                <a:ea typeface="宋体" panose="02010600030101010101" pitchFamily="2" charset="-122"/>
              </a:rPr>
              <a: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 ht.elem[p].key ==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查找成功，</a:t>
            </a:r>
            <a:r>
              <a:rPr lang="en-US" sz="1600">
                <a:latin typeface="Courier New" panose="02070309020205020404" charset="0"/>
                <a:ea typeface="宋体" panose="02010600030101010101" pitchFamily="2" charset="-122"/>
              </a:rPr>
              <a:t>p </a:t>
            </a:r>
            <a:r>
              <a:rPr lang="zh-CN" sz="1600">
                <a:ea typeface="宋体" panose="02010600030101010101" pitchFamily="2" charset="-122"/>
              </a:rPr>
              <a:t>返回待查记录位置</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         // </a:t>
            </a:r>
            <a:r>
              <a:rPr lang="zh-CN" sz="1600">
                <a:ea typeface="宋体" panose="02010600030101010101" pitchFamily="2" charset="-122"/>
              </a:rPr>
              <a:t>查找不成功，</a:t>
            </a:r>
            <a:r>
              <a:rPr lang="en-US" sz="1600">
                <a:latin typeface="Courier New" panose="02070309020205020404" charset="0"/>
                <a:ea typeface="宋体" panose="02010600030101010101" pitchFamily="2" charset="-122"/>
              </a:rPr>
              <a:t>p</a:t>
            </a:r>
            <a:r>
              <a:rPr lang="zh-CN" sz="1600">
                <a:ea typeface="宋体" panose="02010600030101010101" pitchFamily="2" charset="-122"/>
              </a:rPr>
              <a:t>返回的是插入位置</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基于开放地址法的算法实现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35760"/>
            <a:ext cx="7506335"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ea typeface="宋体" panose="02010600030101010101" pitchFamily="2" charset="-122"/>
              </a:rPr>
              <a:t>插入算法，查找不成功时插入 </a:t>
            </a:r>
            <a:r>
              <a:rPr lang="en-US" sz="1600">
                <a:latin typeface="Courier New" panose="02070309020205020404" charset="0"/>
                <a:ea typeface="宋体" panose="02010600030101010101" pitchFamily="2" charset="-122"/>
              </a:rPr>
              <a:t>e</a:t>
            </a:r>
            <a:r>
              <a:rPr lang="zh-CN" sz="1600">
                <a:ea typeface="宋体" panose="02010600030101010101" pitchFamily="2" charset="-122"/>
              </a:rPr>
              <a:t>，并返回</a:t>
            </a:r>
            <a:r>
              <a:rPr lang="en-US" sz="1600">
                <a:latin typeface="Courier New" panose="02070309020205020404" charset="0"/>
                <a:ea typeface="宋体" panose="02010600030101010101" pitchFamily="2" charset="-122"/>
              </a:rPr>
              <a:t>true</a:t>
            </a:r>
            <a:r>
              <a:rPr lang="zh-CN" sz="1600">
                <a:ea typeface="宋体" panose="02010600030101010101" pitchFamily="2" charset="-122"/>
              </a:rPr>
              <a:t>；查找成功返回</a:t>
            </a:r>
            <a:r>
              <a:rPr lang="en-US" sz="1600">
                <a:latin typeface="Courier New" panose="02070309020205020404" charset="0"/>
                <a:ea typeface="宋体" panose="02010600030101010101" pitchFamily="2" charset="-122"/>
              </a:rPr>
              <a:t>falsebool InsertHash (HashTable &amp;ht, ElemType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(SearchHash (ht, e.key, p) == true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表中已有与 </a:t>
            </a:r>
            <a:r>
              <a:rPr lang="en-US" sz="1600">
                <a:latin typeface="Courier New" panose="02070309020205020404" charset="0"/>
                <a:ea typeface="宋体" panose="02010600030101010101" pitchFamily="2" charset="-122"/>
              </a:rPr>
              <a:t>e </a:t>
            </a:r>
            <a:r>
              <a:rPr lang="zh-CN" sz="1600">
                <a:ea typeface="宋体" panose="02010600030101010101" pitchFamily="2" charset="-122"/>
              </a:rPr>
              <a:t>有相同关键字的记录</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ht.elem[p] =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插入记录 </a:t>
            </a:r>
            <a:r>
              <a:rPr lang="en-US" sz="1600">
                <a:latin typeface="Courier New" panose="02070309020205020404" charset="0"/>
                <a:ea typeface="宋体" panose="02010600030101010101" pitchFamily="2" charset="-122"/>
              </a:rPr>
              <a:t>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ht.count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基于开放地址法的算法实现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635760"/>
            <a:ext cx="7506335" cy="181483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Hash(int key)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哈希函数，除留余数法</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key % MaxSize;} int NextPos(int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线性探测求一个地址</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(p+1) % MaxSize;</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a:t>
            </a:r>
            <a:r>
              <a:rPr lang="zh-CN" sz="2000" noProof="0" dirty="0">
                <a:ln>
                  <a:noFill/>
                </a:ln>
                <a:effectLst/>
                <a:uLnTx/>
                <a:uFillTx/>
                <a:latin typeface="Times New Roman" panose="02020603050405020304" pitchFamily="18" charset="0"/>
                <a:cs typeface="Times New Roman" panose="02020603050405020304" pitchFamily="18" charset="0"/>
                <a:sym typeface="+mn-ea"/>
              </a:rPr>
              <a:t>链</a:t>
            </a:r>
            <a:r>
              <a:rPr sz="2000" noProof="0" dirty="0">
                <a:ln>
                  <a:noFill/>
                </a:ln>
                <a:effectLst/>
                <a:uLnTx/>
                <a:uFillTx/>
                <a:latin typeface="Times New Roman" panose="02020603050405020304" pitchFamily="18" charset="0"/>
                <a:cs typeface="Times New Roman" panose="02020603050405020304" pitchFamily="18" charset="0"/>
                <a:sym typeface="+mn-ea"/>
              </a:rPr>
              <a:t>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707515"/>
            <a:ext cx="7477760" cy="230695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const int MaxSize = 101;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最大的表长，除留余数法的除数</a:t>
            </a:r>
            <a:r>
              <a:rPr lang="en-US" sz="1600">
                <a:latin typeface="Courier New" panose="02070309020205020404" charset="0"/>
                <a:ea typeface="宋体" panose="02010600030101010101" pitchFamily="2" charset="-122"/>
              </a:rPr>
              <a:t> struct Node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链表结点结构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key;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关键字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Node *next;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指针域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Node(int k, Node *p)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构造函数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key=k, next=p;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a:t>
            </a:r>
            <a:r>
              <a:rPr lang="zh-CN" sz="2000" noProof="0" dirty="0">
                <a:ln>
                  <a:noFill/>
                </a:ln>
                <a:effectLst/>
                <a:uLnTx/>
                <a:uFillTx/>
                <a:latin typeface="Times New Roman" panose="02020603050405020304" pitchFamily="18" charset="0"/>
                <a:cs typeface="Times New Roman" panose="02020603050405020304" pitchFamily="18" charset="0"/>
                <a:sym typeface="+mn-ea"/>
              </a:rPr>
              <a:t>链</a:t>
            </a:r>
            <a:r>
              <a:rPr sz="2000" noProof="0" dirty="0">
                <a:ln>
                  <a:noFill/>
                </a:ln>
                <a:effectLst/>
                <a:uLnTx/>
                <a:uFillTx/>
                <a:latin typeface="Times New Roman" panose="02020603050405020304" pitchFamily="18" charset="0"/>
                <a:cs typeface="Times New Roman" panose="02020603050405020304" pitchFamily="18" charset="0"/>
                <a:sym typeface="+mn-ea"/>
              </a:rPr>
              <a:t>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67360" y="1674495"/>
            <a:ext cx="7045325" cy="230695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struct HTable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表结构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Node** elem;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存放哈希表（指针数组）首地址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length;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元素个数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HTable(int n=MaxSize)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构造函数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length=0;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elem=new Node*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(int i=0;i&lt;n;i++) elem[i]=NULL;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
        <p:nvSpPr>
          <p:cNvPr id="4" name="文本框 3"/>
          <p:cNvSpPr txBox="1"/>
          <p:nvPr/>
        </p:nvSpPr>
        <p:spPr>
          <a:xfrm>
            <a:off x="467360" y="4011930"/>
            <a:ext cx="7569200" cy="82994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Hash(int key)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哈希函数，除留余数法</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key % MaxSize;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a:t>
            </a:r>
            <a:r>
              <a:rPr lang="zh-CN" sz="2000" noProof="0" dirty="0">
                <a:ln>
                  <a:noFill/>
                </a:ln>
                <a:effectLst/>
                <a:uLnTx/>
                <a:uFillTx/>
                <a:latin typeface="Times New Roman" panose="02020603050405020304" pitchFamily="18" charset="0"/>
                <a:cs typeface="Times New Roman" panose="02020603050405020304" pitchFamily="18" charset="0"/>
                <a:sym typeface="+mn-ea"/>
              </a:rPr>
              <a:t>链</a:t>
            </a:r>
            <a:r>
              <a:rPr sz="2000" noProof="0" dirty="0">
                <a:ln>
                  <a:noFill/>
                </a:ln>
                <a:effectLst/>
                <a:uLnTx/>
                <a:uFillTx/>
                <a:latin typeface="Times New Roman" panose="02020603050405020304" pitchFamily="18" charset="0"/>
                <a:cs typeface="Times New Roman" panose="02020603050405020304" pitchFamily="18" charset="0"/>
                <a:sym typeface="+mn-ea"/>
              </a:rPr>
              <a:t>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412115" y="1683385"/>
            <a:ext cx="7572375"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链地址法的查找算法，在哈希表</a:t>
            </a:r>
            <a:r>
              <a:rPr lang="en-US" sz="1600">
                <a:latin typeface="Courier New" panose="02070309020205020404" charset="0"/>
                <a:ea typeface="宋体" panose="02010600030101010101" pitchFamily="2" charset="-122"/>
              </a:rPr>
              <a:t>ht</a:t>
            </a:r>
            <a:r>
              <a:rPr lang="zh-CN" sz="1600">
                <a:latin typeface="Courier New" panose="02070309020205020404" charset="0"/>
                <a:ea typeface="宋体" panose="02010600030101010101" pitchFamily="2" charset="-122"/>
              </a:rPr>
              <a:t>中查找</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，若查找成功，指针</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指向所查记录，</a:t>
            </a:r>
            <a:r>
              <a:rPr lang="en-US" altLang="zh-CN"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否则，</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为空指针</a:t>
            </a:r>
            <a:endParaRPr lang="zh-CN"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bool SearchHash (HTable ht, int k, Node*&amp;</a:t>
            </a:r>
            <a:r>
              <a:rPr lang="en-US" sz="1600">
                <a:latin typeface="Courier New" panose="02070309020205020404" charset="0"/>
                <a:ea typeface="宋体" panose="02010600030101010101" pitchFamily="2" charset="-122"/>
              </a:rPr>
              <a:t>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q=Hash(k);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利用</a:t>
            </a:r>
            <a:r>
              <a:rPr lang="en-US" sz="1600">
                <a:latin typeface="Courier New" panose="02070309020205020404" charset="0"/>
                <a:ea typeface="宋体" panose="02010600030101010101" pitchFamily="2" charset="-122"/>
              </a:rPr>
              <a:t>Hash</a:t>
            </a:r>
            <a:r>
              <a:rPr lang="zh-CN" sz="1600">
                <a:latin typeface="Courier New" panose="02070309020205020404" charset="0"/>
                <a:ea typeface="宋体" panose="02010600030101010101" pitchFamily="2" charset="-122"/>
              </a:rPr>
              <a:t>函数求得哈希地址</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p=ht.elem[q];</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p</a:t>
            </a:r>
            <a:r>
              <a:rPr lang="zh-CN" sz="1600">
                <a:latin typeface="Courier New" panose="02070309020205020404" charset="0"/>
                <a:ea typeface="宋体" panose="02010600030101010101" pitchFamily="2" charset="-122"/>
              </a:rPr>
              <a:t>指向下标</a:t>
            </a:r>
            <a:r>
              <a:rPr lang="en-US" sz="1600">
                <a:latin typeface="Courier New" panose="02070309020205020404" charset="0"/>
                <a:ea typeface="宋体" panose="02010600030101010101" pitchFamily="2" charset="-122"/>
              </a:rPr>
              <a:t>q</a:t>
            </a:r>
            <a:r>
              <a:rPr lang="zh-CN" sz="1600">
                <a:latin typeface="Courier New" panose="02070309020205020404" charset="0"/>
                <a:ea typeface="宋体" panose="02010600030101010101" pitchFamily="2" charset="-122"/>
              </a:rPr>
              <a:t>对应的链表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while(p!=NULL &amp;&amp; p-&gt;key!=k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p</a:t>
            </a:r>
            <a:r>
              <a:rPr lang="zh-CN" sz="1600">
                <a:latin typeface="Courier New" panose="02070309020205020404" charset="0"/>
                <a:ea typeface="宋体" panose="02010600030101010101" pitchFamily="2" charset="-122"/>
              </a:rPr>
              <a:t>所指链表中查找</a:t>
            </a:r>
            <a:r>
              <a:rPr lang="en-US" sz="1600">
                <a:latin typeface="Courier New" panose="02070309020205020404" charset="0"/>
                <a:ea typeface="宋体" panose="02010600030101010101" pitchFamily="2" charset="-122"/>
              </a:rPr>
              <a:t>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p-&gt;next;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(p!=NULL) 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return false;</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7.5 哈希查找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856933"/>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哈希查找的算法实现</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03960"/>
            <a:ext cx="80905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基于</a:t>
            </a:r>
            <a:r>
              <a:rPr lang="zh-CN" sz="2000" noProof="0" dirty="0">
                <a:ln>
                  <a:noFill/>
                </a:ln>
                <a:effectLst/>
                <a:uLnTx/>
                <a:uFillTx/>
                <a:latin typeface="Times New Roman" panose="02020603050405020304" pitchFamily="18" charset="0"/>
                <a:cs typeface="Times New Roman" panose="02020603050405020304" pitchFamily="18" charset="0"/>
                <a:sym typeface="+mn-ea"/>
              </a:rPr>
              <a:t>链</a:t>
            </a:r>
            <a:r>
              <a:rPr sz="2000" noProof="0" dirty="0">
                <a:ln>
                  <a:noFill/>
                </a:ln>
                <a:effectLst/>
                <a:uLnTx/>
                <a:uFillTx/>
                <a:latin typeface="Times New Roman" panose="02020603050405020304" pitchFamily="18" charset="0"/>
                <a:cs typeface="Times New Roman" panose="02020603050405020304" pitchFamily="18" charset="0"/>
                <a:sym typeface="+mn-ea"/>
              </a:rPr>
              <a:t>地址法的算法实现</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95605" y="1602740"/>
            <a:ext cx="757809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链地址法的插入算法，在哈希表</a:t>
            </a:r>
            <a:r>
              <a:rPr lang="en-US" sz="1600">
                <a:latin typeface="Courier New" panose="02070309020205020404" charset="0"/>
                <a:ea typeface="宋体" panose="02010600030101010101" pitchFamily="2" charset="-122"/>
              </a:rPr>
              <a:t>ht</a:t>
            </a:r>
            <a:r>
              <a:rPr lang="zh-CN" sz="1600">
                <a:latin typeface="Courier New" panose="02070309020205020404" charset="0"/>
                <a:ea typeface="宋体" panose="02010600030101010101" pitchFamily="2" charset="-122"/>
              </a:rPr>
              <a:t>中若不存在关键字</a:t>
            </a:r>
            <a:r>
              <a:rPr lang="en-US" sz="1600">
                <a:latin typeface="Courier New" panose="02070309020205020404" charset="0"/>
                <a:ea typeface="宋体" panose="02010600030101010101" pitchFamily="2" charset="-122"/>
              </a:rPr>
              <a:t>k</a:t>
            </a:r>
            <a:r>
              <a:rPr lang="zh-CN" sz="1600">
                <a:latin typeface="Courier New" panose="02070309020205020404" charset="0"/>
                <a:ea typeface="宋体" panose="02010600030101010101" pitchFamily="2" charset="-122"/>
              </a:rPr>
              <a:t>，则插入 </a:t>
            </a:r>
            <a:r>
              <a:rPr lang="en-US" sz="1600">
                <a:latin typeface="Courier New" panose="02070309020205020404" charset="0"/>
                <a:ea typeface="宋体" panose="02010600030101010101" pitchFamily="2" charset="-122"/>
              </a:rPr>
              <a:t>bool InsertHash (HTable &amp;ht, int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 = Hash(k);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利用</a:t>
            </a:r>
            <a:r>
              <a:rPr lang="en-US" sz="1600">
                <a:latin typeface="Courier New" panose="02070309020205020404" charset="0"/>
                <a:ea typeface="宋体" panose="02010600030101010101" pitchFamily="2" charset="-122"/>
              </a:rPr>
              <a:t>Hash</a:t>
            </a:r>
            <a:r>
              <a:rPr lang="zh-CN" sz="1600">
                <a:latin typeface="Courier New" panose="02070309020205020404" charset="0"/>
                <a:ea typeface="宋体" panose="02010600030101010101" pitchFamily="2" charset="-122"/>
              </a:rPr>
              <a:t>函数求得哈希地址</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(ht.elem[p] ==NULL)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在头部插入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ht.elem[p]=new Node(k,NULL); 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Node *p1=ht.elem[p], *p2;</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(p1!=NULL)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使</a:t>
            </a:r>
            <a:r>
              <a:rPr lang="en-US" sz="1600">
                <a:latin typeface="Courier New" panose="02070309020205020404" charset="0"/>
                <a:ea typeface="宋体" panose="02010600030101010101" pitchFamily="2" charset="-122"/>
              </a:rPr>
              <a:t>p2</a:t>
            </a:r>
            <a:r>
              <a:rPr lang="zh-CN" sz="1600">
                <a:latin typeface="Courier New" panose="02070309020205020404" charset="0"/>
                <a:ea typeface="宋体" panose="02010600030101010101" pitchFamily="2" charset="-122"/>
              </a:rPr>
              <a:t>指向链表的最后一个结点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if(p1-&gt;key==k ) return 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p2 = p1, p1 = p1-&gt;next;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p2-&gt;next=new Node(k, NULL);  // </a:t>
            </a:r>
            <a:r>
              <a:rPr lang="zh-CN" sz="1600">
                <a:latin typeface="Courier New" panose="02070309020205020404" charset="0"/>
                <a:ea typeface="宋体" panose="02010600030101010101" pitchFamily="2" charset="-122"/>
              </a:rPr>
              <a:t>插在链表尾部</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253"/>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静态查找表的顺序存储结构</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1491615"/>
            <a:ext cx="7413625" cy="230695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typedef int KeyType;struct ElemType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数据元素类型定义</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KeyType key;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关键字</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其他属性</a:t>
            </a:r>
            <a:r>
              <a:rPr lang="en-US" sz="1600">
                <a:latin typeface="Courier New" panose="02070309020205020404" charset="0"/>
                <a:ea typeface="宋体" panose="02010600030101010101" pitchFamily="2" charset="-122"/>
              </a:rPr>
              <a:t>};struct SSTable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静态查找表类型定义</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ElemType *elem;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元素存储空间基址，</a:t>
            </a:r>
            <a:r>
              <a:rPr lang="en-US" sz="1600">
                <a:latin typeface="Courier New" panose="02070309020205020404" charset="0"/>
                <a:ea typeface="宋体" panose="02010600030101010101" pitchFamily="2" charset="-122"/>
              </a:rPr>
              <a:t>0</a:t>
            </a:r>
            <a:r>
              <a:rPr lang="zh-CN" sz="1600">
                <a:latin typeface="Courier New" panose="02070309020205020404" charset="0"/>
                <a:ea typeface="宋体" panose="02010600030101010101" pitchFamily="2" charset="-122"/>
              </a:rPr>
              <a:t>号单元留空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length;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表的长度</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uiExpand="1" build="p"/>
      <p:bldP spid="10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7.6 STL之set与map</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842963"/>
            <a:ext cx="7754938" cy="224536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STL中查找相关的容器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集合set</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映射map</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多重集合multiset</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多重映射multimap</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set、multiset的头文件为set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map、multimap的头文件为map。</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STL之set和map均默认按关键字升序排序。</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52095" y="3003868"/>
            <a:ext cx="7754938"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STL之set中的元素具有唯一性。</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STL之set的常用方法如表7-1所示</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additive="base">
                                        <p:cTn id="4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 calcmode="lin" valueType="num">
                                      <p:cBhvr additive="base">
                                        <p:cTn id="4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7.6 STL之set与map</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1907540" y="844550"/>
          <a:ext cx="7200000" cy="4227741"/>
        </p:xfrm>
        <a:graphic>
          <a:graphicData uri="http://schemas.openxmlformats.org/presentationml/2006/ole">
            <mc:AlternateContent xmlns:mc="http://schemas.openxmlformats.org/markup-compatibility/2006">
              <mc:Choice xmlns:v="urn:schemas-microsoft-com:vml" Requires="v">
                <p:oleObj spid="_x0000_s4" name="" r:id="rId1" imgW="8467725" imgH="4972050" progId="Paint.Picture">
                  <p:embed/>
                </p:oleObj>
              </mc:Choice>
              <mc:Fallback>
                <p:oleObj name="" r:id="rId1" imgW="8467725" imgH="4972050" progId="Paint.Picture">
                  <p:embed/>
                  <p:pic>
                    <p:nvPicPr>
                      <p:cNvPr id="0" name="图片 3"/>
                      <p:cNvPicPr/>
                      <p:nvPr/>
                    </p:nvPicPr>
                    <p:blipFill>
                      <a:blip r:embed="rId2"/>
                      <a:stretch>
                        <a:fillRect/>
                      </a:stretch>
                    </p:blipFill>
                    <p:spPr>
                      <a:xfrm>
                        <a:off x="1907540" y="844550"/>
                        <a:ext cx="7200000" cy="4227741"/>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7.6 STL之set与map</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52095" y="1131888"/>
            <a:ext cx="7754938" cy="7067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通过set_union、 set_intersection、set_difference等系统函数（头文件为algorithm），可以方便的实现集合的并、交、差等操作。</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779905"/>
            <a:ext cx="765873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#include&lt;set&gt;#include&lt;algorithm&gt;using namespace std; void OutputSet(set&lt;int&gt; st); 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 t, m,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set&lt;int&gt; Sa, Sb, Su, Si, Sd;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cin&gt;&gt;m&gt;&gt;n;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i&lt;m; i++)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建立集合</a:t>
            </a:r>
            <a:r>
              <a:rPr lang="en-US" sz="1600">
                <a:latin typeface="Courier New" panose="02070309020205020404" charset="0"/>
                <a:ea typeface="宋体" panose="02010600030101010101" pitchFamily="2" charset="-122"/>
              </a:rPr>
              <a:t>Sa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Sa.insert(t);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7.6 STL之set与map</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134110"/>
            <a:ext cx="8258810" cy="403098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建立集合</a:t>
            </a:r>
            <a:r>
              <a:rPr lang="en-US" sz="1600">
                <a:latin typeface="Courier New" panose="02070309020205020404" charset="0"/>
                <a:ea typeface="宋体" panose="02010600030101010101" pitchFamily="2" charset="-122"/>
              </a:rPr>
              <a:t>Sb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Sb.insert(t);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//set_intersection</a:t>
            </a:r>
            <a:r>
              <a:rPr lang="zh-CN" sz="1600">
                <a:ea typeface="宋体" panose="02010600030101010101" pitchFamily="2" charset="-122"/>
              </a:rPr>
              <a:t>求交集，</a:t>
            </a:r>
            <a:r>
              <a:rPr lang="en-US" sz="1600">
                <a:latin typeface="Courier New" panose="02070309020205020404" charset="0"/>
                <a:ea typeface="宋体" panose="02010600030101010101" pitchFamily="2" charset="-122"/>
              </a:rPr>
              <a:t>set_union</a:t>
            </a:r>
            <a:r>
              <a:rPr lang="zh-CN" sz="1600">
                <a:ea typeface="宋体" panose="02010600030101010101" pitchFamily="2" charset="-122"/>
              </a:rPr>
              <a:t>求并集、</a:t>
            </a:r>
            <a:r>
              <a:rPr lang="en-US" sz="1600">
                <a:latin typeface="Courier New" panose="02070309020205020404" charset="0"/>
                <a:ea typeface="宋体" panose="02010600030101010101" pitchFamily="2" charset="-122"/>
              </a:rPr>
              <a:t>set_difference</a:t>
            </a:r>
            <a:r>
              <a:rPr lang="zh-CN" sz="1600">
                <a:ea typeface="宋体" panose="02010600030101010101" pitchFamily="2" charset="-122"/>
              </a:rPr>
              <a:t>求差集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set_intersection(Sa.begin(),Sa.end(),Sb.begin(),Sb.end(),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inserter(Si,Si.begin()));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OutputSet(Si);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输出集合中的元素</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set_union(Sa.begin(),Sa.end(),Sb.begin(),Sb.end(),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inserter(Su,Su.begin()));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OutputSet(Su);</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set_difference(Sa.begin(),Sa.end(),Sb.begin(),Sb.end(),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inserter(Sd, Sd.begin()));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OutputSet(Sd);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endParaRPr lang="zh-CN" altLang="en-US" sz="160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7.6 STL之set与map</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STL之set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132205"/>
            <a:ext cx="7658735"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OutputSet(set&lt;int&gt; st)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遍历集合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set&lt;int&gt;:: iterator 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for(it = st.begin(); it != st.end(); 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(it != st.begin())  cout&lt;&lt;"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 &lt;&lt; *it;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 endl;</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7.6 STL之set与map</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842963"/>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map</a:t>
            </a:r>
            <a:endParaRPr 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52095" y="1203643"/>
            <a:ext cx="7754938" cy="24301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STL之map建立</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关键字-值</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对（属于命名空间std中定义的pair结构体类型，成员first对应</a:t>
            </a:r>
            <a:r>
              <a:rPr altLang="zh-CN" sz="2000" strike="noStrike" noProof="0" dirty="0">
                <a:ln>
                  <a:noFill/>
                </a:ln>
                <a:effectLst/>
                <a:uLnTx/>
                <a:uFillTx/>
                <a:latin typeface="宋体" panose="02010600030101010101" pitchFamily="2" charset="-122"/>
                <a:cs typeface="宋体" panose="02010600030101010101" pitchFamily="2" charset="-122"/>
                <a:sym typeface="+mn-ea"/>
              </a:rPr>
              <a:t>“关键字”</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，成员second对应</a:t>
            </a:r>
            <a:r>
              <a:rPr altLang="zh-CN" sz="2000" strike="noStrike" noProof="0" dirty="0">
                <a:ln>
                  <a:noFill/>
                </a:ln>
                <a:effectLst/>
                <a:uLnTx/>
                <a:uFillTx/>
                <a:latin typeface="宋体" panose="02010600030101010101" pitchFamily="2" charset="-122"/>
                <a:cs typeface="宋体" panose="02010600030101010101" pitchFamily="2" charset="-122"/>
                <a:sym typeface="+mn-ea"/>
              </a:rPr>
              <a:t>“值”</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map能够根据关键字快速查找记录，查找的时间复杂度基本是O(log</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n)，对于1000个记录，最多查找10次，对于1000000个记录，最多查找20次。</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STL之map</a:t>
            </a:r>
            <a:r>
              <a:rPr lang="zh-CN" sz="2000" noProof="0" dirty="0">
                <a:ln>
                  <a:noFill/>
                </a:ln>
                <a:effectLst/>
                <a:uLnTx/>
                <a:uFillTx/>
                <a:latin typeface="Times New Roman" panose="02020603050405020304" pitchFamily="18" charset="0"/>
                <a:cs typeface="Times New Roman" panose="02020603050405020304" pitchFamily="18" charset="0"/>
                <a:sym typeface="+mn-ea"/>
              </a:rPr>
              <a:t>默认按关键字升序排序。</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map的常用方法如表7-2所示。</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7.6 STL之set与map</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map</a:t>
            </a:r>
            <a:endParaRPr 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1943735" y="1059180"/>
          <a:ext cx="7200000" cy="3705389"/>
        </p:xfrm>
        <a:graphic>
          <a:graphicData uri="http://schemas.openxmlformats.org/presentationml/2006/ole">
            <mc:AlternateContent xmlns:mc="http://schemas.openxmlformats.org/markup-compatibility/2006">
              <mc:Choice xmlns:v="urn:schemas-microsoft-com:vml" Requires="v">
                <p:oleObj spid="_x0000_s6" name="" r:id="rId1" imgW="9124950" imgH="4695825" progId="Paint.Picture">
                  <p:embed/>
                </p:oleObj>
              </mc:Choice>
              <mc:Fallback>
                <p:oleObj name="" r:id="rId1" imgW="9124950" imgH="4695825" progId="Paint.Picture">
                  <p:embed/>
                  <p:pic>
                    <p:nvPicPr>
                      <p:cNvPr id="0" name="图片 5"/>
                      <p:cNvPicPr/>
                      <p:nvPr/>
                    </p:nvPicPr>
                    <p:blipFill>
                      <a:blip r:embed="rId2"/>
                      <a:stretch>
                        <a:fillRect/>
                      </a:stretch>
                    </p:blipFill>
                    <p:spPr>
                      <a:xfrm>
                        <a:off x="1943735" y="1059180"/>
                        <a:ext cx="7200000" cy="3705389"/>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7.6 STL之set与map</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map</a:t>
            </a:r>
            <a:endParaRPr 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252095" y="113188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map的简单使用代码示例</a:t>
            </a:r>
            <a:endPar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23215" y="1491615"/>
            <a:ext cx="7694295"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#include&lt;map&gt;using namespace std;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map&lt;string, int&gt; myMap;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定义</a:t>
            </a:r>
            <a:r>
              <a:rPr lang="en-US" sz="1600">
                <a:latin typeface="Courier New" panose="02070309020205020404" charset="0"/>
                <a:ea typeface="宋体" panose="02010600030101010101" pitchFamily="2" charset="-122"/>
              </a:rPr>
              <a:t>map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map&lt;string, int&gt;::iterator it;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定义遍历</a:t>
            </a:r>
            <a:r>
              <a:rPr lang="en-US" sz="1600">
                <a:latin typeface="Courier New" panose="02070309020205020404" charset="0"/>
                <a:ea typeface="宋体" panose="02010600030101010101" pitchFamily="2" charset="-122"/>
              </a:rPr>
              <a:t>map</a:t>
            </a:r>
            <a:r>
              <a:rPr lang="zh-CN" sz="1600">
                <a:ea typeface="宋体" panose="02010600030101010101" pitchFamily="2" charset="-122"/>
              </a:rPr>
              <a:t>的迭代器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string s, res="";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myMap[s]++;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把</a:t>
            </a:r>
            <a:r>
              <a:rPr lang="en-US" sz="1600">
                <a:latin typeface="Courier New" panose="02070309020205020404" charset="0"/>
                <a:ea typeface="宋体" panose="02010600030101010101" pitchFamily="2" charset="-122"/>
              </a:rPr>
              <a:t>s</a:t>
            </a:r>
            <a:r>
              <a:rPr lang="zh-CN" sz="1600">
                <a:ea typeface="宋体" panose="02010600030101010101" pitchFamily="2" charset="-122"/>
              </a:rPr>
              <a:t>插入</a:t>
            </a:r>
            <a:r>
              <a:rPr lang="en-US" sz="1600">
                <a:latin typeface="Courier New" panose="02070309020205020404" charset="0"/>
                <a:ea typeface="宋体" panose="02010600030101010101" pitchFamily="2" charset="-122"/>
              </a:rPr>
              <a:t>map</a:t>
            </a:r>
            <a:r>
              <a:rPr lang="zh-CN" sz="1600">
                <a:ea typeface="宋体" panose="02010600030101010101" pitchFamily="2" charset="-122"/>
              </a:rPr>
              <a:t>中，值</a:t>
            </a:r>
            <a:r>
              <a:rPr lang="en-US" sz="1600">
                <a:latin typeface="Courier New" panose="02070309020205020404" charset="0"/>
                <a:ea typeface="宋体" panose="02010600030101010101" pitchFamily="2" charset="-122"/>
              </a:rPr>
              <a:t>m[s]</a:t>
            </a:r>
            <a:r>
              <a:rPr lang="zh-CN" sz="1600">
                <a:ea typeface="宋体" panose="02010600030101010101" pitchFamily="2" charset="-122"/>
              </a:rPr>
              <a:t>增</a:t>
            </a:r>
            <a:r>
              <a:rPr lang="en-US" sz="1600">
                <a:latin typeface="Courier New" panose="02070309020205020404" charset="0"/>
                <a:ea typeface="宋体" panose="02010600030101010101" pitchFamily="2" charset="-122"/>
              </a:rPr>
              <a: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solidFill>
                  <a:srgbClr val="FF0000"/>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a:t>
            </a:r>
            <a:r>
              <a:rPr lang="zh-CN" sz="1600">
                <a:solidFill>
                  <a:schemeClr val="tx1"/>
                </a:solidFill>
                <a:ea typeface="宋体" panose="02010600030101010101" pitchFamily="2" charset="-122"/>
              </a:rPr>
              <a:t>遍历</a:t>
            </a:r>
            <a:r>
              <a:rPr lang="en-US" sz="1600">
                <a:solidFill>
                  <a:schemeClr val="tx1"/>
                </a:solidFill>
                <a:latin typeface="Courier New" panose="02070309020205020404" charset="0"/>
                <a:ea typeface="宋体" panose="02010600030101010101" pitchFamily="2" charset="-122"/>
              </a:rPr>
              <a:t>map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for(it = myMap.begin(); it != myMap.end(); it++)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 &lt;&lt; it-&gt;first &lt;&lt; " " &lt;&lt; it-&gt;second &lt;&lt; 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7.6 STL之set与map</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5209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STL之</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map</a:t>
            </a:r>
            <a:endParaRPr 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215" y="1132840"/>
            <a:ext cx="7694295"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在</a:t>
            </a:r>
            <a:r>
              <a:rPr lang="en-US" sz="1600">
                <a:latin typeface="Courier New" panose="02070309020205020404" charset="0"/>
                <a:ea typeface="宋体" panose="02010600030101010101" pitchFamily="2" charset="-122"/>
              </a:rPr>
              <a:t>map</a:t>
            </a:r>
            <a:r>
              <a:rPr lang="zh-CN" sz="1600">
                <a:ea typeface="宋体" panose="02010600030101010101" pitchFamily="2" charset="-122"/>
              </a:rPr>
              <a:t>中找值最大的关键字，输出该关键字及其值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max=0;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for(it=myMap.begin(); it != myMap.end(); it++)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(it-&gt;second&gt;max)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res=it-&gt;first;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max=it-&gt;second;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 &lt;&lt; res &lt;&lt; " " &lt;&lt; max &lt;&lt; 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例7.7.1 判断是否二叉排序树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313817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根据带虚结点的先序序列建立二叉树，然后判断其是否为二叉排序树。</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测试数据有多组，处理到文件尾。每组测试数据在一行中输入一个数字字符串（不含'0'且长度不超过20），表示二叉树的先序遍历序列，其中字符'*'表示虚结点（对应的子树为空）。</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对于每组测试，输出是否二叉排序树的判定结果，是输出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YES</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，否则输出</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NO</a:t>
            </a:r>
            <a:r>
              <a:rPr sz="1800">
                <a:latin typeface="宋体" panose="02010600030101010101" pitchFamily="2" charset="-122"/>
                <a:cs typeface="Times New Roman" panose="02020603050405020304" pitchFamily="18" charset="0"/>
              </a:rPr>
              <a:t>”</a:t>
            </a:r>
            <a:r>
              <a:rPr sz="1800">
                <a:latin typeface="Times New Roman" panose="02020603050405020304" pitchFamily="18" charset="0"/>
                <a:cs typeface="Times New Roman" panose="02020603050405020304" pitchFamily="18" charset="0"/>
              </a:rPr>
              <a:t>。引号不必输出。</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cs typeface="Times New Roman" panose="02020603050405020304" pitchFamily="18" charset="0"/>
                <a:sym typeface="+mn-ea"/>
              </a:rPr>
              <a:t>输入样例</a:t>
            </a:r>
            <a:r>
              <a:rPr sz="1800">
                <a:latin typeface="Times New Roman" panose="02020603050405020304" pitchFamily="18" charset="0"/>
                <a:cs typeface="Times New Roman" panose="02020603050405020304" pitchFamily="18" charset="0"/>
                <a:sym typeface="+mn-ea"/>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cs typeface="Times New Roman" panose="02020603050405020304" pitchFamily="18" charset="0"/>
                <a:sym typeface="+mn-ea"/>
              </a:rPr>
              <a:t>56**87***</a:t>
            </a:r>
            <a:endParaRPr sz="1800">
              <a:latin typeface="Times New Roman" panose="02020603050405020304" pitchFamily="18" charset="0"/>
              <a:cs typeface="Times New Roman" panose="02020603050405020304" pitchFamily="18" charset="0"/>
              <a:sym typeface="+mn-ea"/>
            </a:endParaRPr>
          </a:p>
          <a:p>
            <a:r>
              <a:rPr sz="1800">
                <a:latin typeface="Times New Roman" panose="02020603050405020304" pitchFamily="18" charset="0"/>
                <a:cs typeface="Times New Roman" panose="02020603050405020304" pitchFamily="18" charset="0"/>
                <a:sym typeface="+mn-ea"/>
              </a:rPr>
              <a:t>54**87***</a:t>
            </a:r>
            <a:endParaRPr lang="en-US" sz="1800">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2957195" y="3507740"/>
            <a:ext cx="1494790" cy="922020"/>
          </a:xfrm>
          <a:prstGeom prst="rect">
            <a:avLst/>
          </a:prstGeom>
          <a:noFill/>
        </p:spPr>
        <p:txBody>
          <a:bodyPr wrap="square" rtlCol="0" anchor="t">
            <a:spAutoFit/>
          </a:bodyPr>
          <a:p>
            <a:r>
              <a:rPr b="1">
                <a:latin typeface="Times New Roman" panose="02020603050405020304" pitchFamily="18" charset="0"/>
                <a:cs typeface="Times New Roman" panose="02020603050405020304" pitchFamily="18" charset="0"/>
                <a:sym typeface="+mn-ea"/>
              </a:rPr>
              <a:t>输出样例</a:t>
            </a:r>
            <a:r>
              <a:rPr>
                <a:latin typeface="Times New Roman" panose="02020603050405020304" pitchFamily="18" charset="0"/>
                <a:cs typeface="Times New Roman" panose="02020603050405020304" pitchFamily="18" charset="0"/>
                <a:sym typeface="+mn-ea"/>
              </a:rPr>
              <a:t>:</a:t>
            </a:r>
            <a:endParaRPr>
              <a:latin typeface="Times New Roman" panose="02020603050405020304" pitchFamily="18" charset="0"/>
              <a:ea typeface="宋体" panose="02010600030101010101" pitchFamily="2" charset="-122"/>
              <a:cs typeface="Times New Roman" panose="02020603050405020304" pitchFamily="18" charset="0"/>
            </a:endParaRPr>
          </a:p>
          <a:p>
            <a:r>
              <a:rPr lang="en-US">
                <a:latin typeface="Times New Roman" panose="02020603050405020304" pitchFamily="18" charset="0"/>
                <a:cs typeface="Times New Roman" panose="02020603050405020304" pitchFamily="18" charset="0"/>
                <a:sym typeface="+mn-ea"/>
              </a:rPr>
              <a:t>NO</a:t>
            </a:r>
            <a:endParaRPr lang="en-US">
              <a:latin typeface="Times New Roman" panose="02020603050405020304" pitchFamily="18" charset="0"/>
              <a:cs typeface="Times New Roman" panose="02020603050405020304" pitchFamily="18" charset="0"/>
              <a:sym typeface="+mn-ea"/>
            </a:endParaRPr>
          </a:p>
          <a:p>
            <a:r>
              <a:rPr lang="en-US">
                <a:latin typeface="Times New Roman" panose="02020603050405020304" pitchFamily="18" charset="0"/>
                <a:cs typeface="Times New Roman" panose="02020603050405020304" pitchFamily="18" charset="0"/>
                <a:sym typeface="+mn-ea"/>
              </a:rPr>
              <a:t>YES</a:t>
            </a:r>
            <a:endParaRPr lang="zh-CN" altLang="en-US"/>
          </a:p>
        </p:txBody>
      </p:sp>
      <p:sp>
        <p:nvSpPr>
          <p:cNvPr id="4" name="文本框 3"/>
          <p:cNvSpPr txBox="1"/>
          <p:nvPr/>
        </p:nvSpPr>
        <p:spPr>
          <a:xfrm>
            <a:off x="4283710" y="3507740"/>
            <a:ext cx="4433570" cy="119888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lang="zh-CN" sz="1800">
                <a:latin typeface="Times New Roman" panose="02020603050405020304" pitchFamily="18" charset="0"/>
                <a:ea typeface="宋体" panose="02010600030101010101" pitchFamily="2" charset="-122"/>
              </a:rPr>
              <a:t>：用带虚结点的先序遍历序列创建二叉树可以使用5.4节的CreateBiTree算法，判断是否二叉排序树可以利用其特性—二叉排序树的中序遍历序列是一个升序序列。</a:t>
            </a:r>
            <a:endParaRPr lang="zh-CN"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算法实现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253"/>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正向顺序查找算法</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491615"/>
            <a:ext cx="7292340"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正向顺序查找算法，在顺序表</a:t>
            </a:r>
            <a:r>
              <a:rPr lang="en-US" sz="1600">
                <a:latin typeface="Courier New" panose="02070309020205020404" charset="0"/>
                <a:ea typeface="宋体" panose="02010600030101010101" pitchFamily="2" charset="-122"/>
              </a:rPr>
              <a:t>ST</a:t>
            </a:r>
            <a:r>
              <a:rPr lang="zh-CN" sz="1600">
                <a:latin typeface="Courier New" panose="02070309020205020404" charset="0"/>
                <a:ea typeface="宋体" panose="02010600030101010101" pitchFamily="2" charset="-122"/>
              </a:rPr>
              <a:t>中查找关键字等于</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的元素</a:t>
            </a:r>
            <a:r>
              <a:rPr lang="en-US" sz="1600">
                <a:latin typeface="Courier New" panose="02070309020205020404" charset="0"/>
                <a:ea typeface="宋体" panose="02010600030101010101" pitchFamily="2" charset="-122"/>
              </a:rPr>
              <a:t>// </a:t>
            </a:r>
            <a:r>
              <a:rPr lang="zh-CN" sz="1600">
                <a:latin typeface="Courier New" panose="02070309020205020404" charset="0"/>
                <a:ea typeface="宋体" panose="02010600030101010101" pitchFamily="2" charset="-122"/>
              </a:rPr>
              <a:t>若找到，则返回该元素在表中的位置，否则返回</a:t>
            </a:r>
            <a:r>
              <a:rPr lang="en-US" sz="1600">
                <a:latin typeface="Courier New" panose="02070309020205020404" charset="0"/>
                <a:ea typeface="宋体" panose="02010600030101010101" pitchFamily="2" charset="-122"/>
              </a:rPr>
              <a:t>0 int Search_Seq(SSTable ST, KeyType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k = 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(k&lt;=ST.length &amp;&amp; ST.elem[k].key!=e) 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(k&lt;=ST.length) return 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例7.7.1 判断是否二叉排序树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4485" y="1850390"/>
            <a:ext cx="5474335" cy="3291840"/>
          </a:xfrm>
          <a:prstGeom prst="rect">
            <a:avLst/>
          </a:prstGeom>
          <a:noFill/>
          <a:ln w="9525">
            <a:noFill/>
          </a:ln>
        </p:spPr>
        <p:txBody>
          <a:bodyPr wrap="square">
            <a:spAutoFit/>
          </a:bodyPr>
          <a:p>
            <a:r>
              <a:rPr lang="en-US" sz="1600">
                <a:latin typeface="Courier New" panose="02070309020205020404" charset="0"/>
                <a:sym typeface="+mn-ea"/>
              </a:rPr>
              <a:t>// </a:t>
            </a:r>
            <a:r>
              <a:rPr lang="zh-CN" sz="1600">
                <a:latin typeface="Courier New" panose="02070309020205020404" charset="0"/>
                <a:sym typeface="+mn-ea"/>
              </a:rPr>
              <a:t>用带虚结点的先序遍历序列创建二叉树</a:t>
            </a:r>
            <a:endParaRPr lang="zh-CN" sz="1600">
              <a:latin typeface="Courier New" panose="02070309020205020404" charset="0"/>
              <a:sym typeface="+mn-ea"/>
            </a:endParaRPr>
          </a:p>
          <a:p>
            <a:r>
              <a:rPr lang="en-US" sz="1600">
                <a:latin typeface="Courier New" panose="02070309020205020404" charset="0"/>
                <a:ea typeface="宋体" panose="02010600030101010101" pitchFamily="2" charset="-122"/>
              </a:rPr>
              <a:t>BiTNode* CreateBiTree(string &amp;s)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if(s[0]=='*')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 new BiTNode;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p-&gt;data=s[0];              // </a:t>
            </a:r>
            <a:r>
              <a:rPr lang="zh-CN" sz="1600">
                <a:latin typeface="Courier New" panose="02070309020205020404" charset="0"/>
                <a:ea typeface="宋体" panose="02010600030101010101" pitchFamily="2" charset="-122"/>
              </a:rPr>
              <a:t>处理根节点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p-&gt;lchild=CreateBiTree(s); // </a:t>
            </a:r>
            <a:r>
              <a:rPr lang="zh-CN" sz="1600">
                <a:latin typeface="Courier New" panose="02070309020205020404" charset="0"/>
                <a:ea typeface="宋体" panose="02010600030101010101" pitchFamily="2" charset="-122"/>
              </a:rPr>
              <a:t>处理左子树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p-&gt;rchild=CreateBiTree(s);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处理右子树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
        <p:nvSpPr>
          <p:cNvPr id="6" name="文本框 5"/>
          <p:cNvSpPr txBox="1"/>
          <p:nvPr/>
        </p:nvSpPr>
        <p:spPr>
          <a:xfrm>
            <a:off x="4139565" y="771525"/>
            <a:ext cx="3639185" cy="107632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struct BiTNode {// </a:t>
            </a:r>
            <a:r>
              <a:rPr lang="zh-CN" sz="1600">
                <a:latin typeface="Courier New" panose="02070309020205020404" charset="0"/>
                <a:ea typeface="宋体" panose="02010600030101010101" pitchFamily="2" charset="-122"/>
              </a:rPr>
              <a:t>结点结构</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char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*lchild, *rchild;};</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例7.7.1 判断是否二叉排序树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47470"/>
            <a:ext cx="7117080"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bool InOrderCheck(BiTNode* T, int &amp;x)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中序遍历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InOrderCheck(T-&gt;lchild,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(T-&gt;data&lt;=x) return 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x=T-&gt;data;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InOrderCheck(T-&gt;rchild,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}</a:t>
            </a:r>
            <a:endParaRPr lang="zh-CN" altLang="en-US" sz="160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例7.7.1 判断是否二叉排序树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4485" y="1275715"/>
            <a:ext cx="600202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#include&lt;string&gt;</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using namespace std;</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string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root=CreateBiTree(s);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flag=InOrderCheck(root,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(flag==true) cout&lt;&lt;"YES"&lt;&lt;endl;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cout&lt;&lt;"NO"&lt;&lt;endl;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}</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258445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建立二叉排序树，先序遍历之，并按升序输出该二叉排序树中大于给定值x的所有结点的数据。</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测试数据有多组，处理到文件尾。每组测试数据第一行输入两个整数n（1&lt;n&lt;100）和x，第二行输入n个整数。</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cs typeface="Times New Roman" panose="02020603050405020304" pitchFamily="18" charset="0"/>
              </a:rPr>
              <a:t>       </a:t>
            </a:r>
            <a:r>
              <a:rPr sz="1800">
                <a:cs typeface="Times New Roman" panose="02020603050405020304" pitchFamily="18" charset="0"/>
              </a:rPr>
              <a:t>对于每组测试，先在第一行输出所建立二叉排序树的先序遍历序列，再在第二行按升序输出该二叉排序树中大于给定值</a:t>
            </a:r>
            <a:r>
              <a:rPr sz="1800">
                <a:latin typeface="Times New Roman" panose="02020603050405020304" pitchFamily="18" charset="0"/>
                <a:cs typeface="Times New Roman" panose="02020603050405020304" pitchFamily="18" charset="0"/>
              </a:rPr>
              <a:t>x</a:t>
            </a:r>
            <a:r>
              <a:rPr sz="1800">
                <a:cs typeface="Times New Roman" panose="02020603050405020304" pitchFamily="18" charset="0"/>
              </a:rPr>
              <a:t>的结点数据（测试数据保证至少存在一个结果），每两个数据之间留一个空格。</a:t>
            </a:r>
            <a:endParaRPr lang="en-US" sz="18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423410" y="2387600"/>
            <a:ext cx="297180" cy="368300"/>
          </a:xfrm>
          <a:prstGeom prst="rect">
            <a:avLst/>
          </a:prstGeom>
          <a:noFill/>
        </p:spPr>
        <p:txBody>
          <a:bodyPr wrap="none" rtlCol="0" anchor="t">
            <a:spAutoFit/>
          </a:bodyPr>
          <a:p>
            <a:r>
              <a:rPr>
                <a:latin typeface="Times New Roman" panose="02020603050405020304" pitchFamily="18" charset="0"/>
                <a:cs typeface="Times New Roman" panose="02020603050405020304" pitchFamily="18" charset="0"/>
                <a:sym typeface="+mn-ea"/>
              </a:rPr>
              <a:t>x</a:t>
            </a:r>
            <a:endParaRPr lang="zh-CN" alt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347470"/>
            <a:ext cx="2701290" cy="2861310"/>
          </a:xfrm>
          <a:prstGeom prst="rect">
            <a:avLst/>
          </a:prstGeom>
          <a:noFill/>
          <a:ln w="9525">
            <a:noFill/>
          </a:ln>
        </p:spPr>
        <p:txBody>
          <a:bodyPr wrap="square">
            <a:spAutoFit/>
          </a:bodyPr>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4 55 8 7 410 31 2 3 4 5 6 7 8 9 10</a:t>
            </a:r>
            <a:r>
              <a:rPr lang="zh-CN" sz="1800" b="1">
                <a:latin typeface="Times New Roman" panose="02020603050405020304" pitchFamily="18" charset="0"/>
                <a:ea typeface="宋体" panose="02010600030101010101" pitchFamily="2" charset="-122"/>
              </a:rPr>
              <a:t>输出样例</a:t>
            </a:r>
            <a:r>
              <a:rPr lang="en-US" sz="1800" b="1">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5 4 8 77 81 2 3 4 5 6 7 8 9 104 5 6 7 8 9 10</a:t>
            </a:r>
            <a:endParaRPr lang="zh-CN" altLang="en-US" sz="1800"/>
          </a:p>
        </p:txBody>
      </p:sp>
      <p:sp>
        <p:nvSpPr>
          <p:cNvPr id="6" name="文本框 5"/>
          <p:cNvSpPr txBox="1"/>
          <p:nvPr/>
        </p:nvSpPr>
        <p:spPr>
          <a:xfrm>
            <a:off x="3130550" y="3147695"/>
            <a:ext cx="4916805" cy="1198880"/>
          </a:xfrm>
          <a:prstGeom prst="rect">
            <a:avLst/>
          </a:prstGeom>
          <a:noFill/>
        </p:spPr>
        <p:txBody>
          <a:bodyPr wrap="square" rtlCol="0">
            <a:spAutoFit/>
          </a:bodyPr>
          <a:p>
            <a:r>
              <a:rPr lang="zh-CN" altLang="en-US">
                <a:latin typeface="Times New Roman" panose="02020603050405020304" pitchFamily="18" charset="0"/>
                <a:cs typeface="Times New Roman" panose="02020603050405020304" pitchFamily="18" charset="0"/>
              </a:rPr>
              <a:t>解析：调用二叉排序树插入算法Insert创建二叉排序树，然后先序遍历之。因“二叉排序树的中序遍历序列是一个升序序列”，故可在中序遍历过程中判断结点数据是否大于x，是则输出。</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6137910"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using namespace std; struct BstNode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BstNode *lchild, *rchild;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BstNode(int d, BstNode* l, BstNode *r)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data=d, lchild=l, rchild=r;</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BstNode () {}};</a:t>
            </a:r>
            <a:endParaRPr lang="zh-CN" altLang="en-US" sz="160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68935" y="1347470"/>
            <a:ext cx="773176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cnt, x;</a:t>
            </a:r>
            <a:endParaRPr lang="en-US" sz="1600">
              <a:latin typeface="Courier New" panose="02070309020205020404" charset="0"/>
              <a:ea typeface="宋体" panose="02010600030101010101" pitchFamily="2" charset="-122"/>
            </a:endParaRPr>
          </a:p>
          <a:p>
            <a:r>
              <a:rPr lang="en-US" sz="1600">
                <a:latin typeface="Courier New" panose="02070309020205020404" charset="0"/>
                <a:sym typeface="+mn-ea"/>
              </a:rPr>
              <a:t>// </a:t>
            </a:r>
            <a:r>
              <a:rPr lang="zh-CN" sz="1600">
                <a:latin typeface="Courier New" panose="02070309020205020404" charset="0"/>
                <a:sym typeface="+mn-ea"/>
              </a:rPr>
              <a:t>中序遍历二叉排序树，输出大于</a:t>
            </a:r>
            <a:r>
              <a:rPr lang="en-US" sz="1600">
                <a:latin typeface="Courier New" panose="02070309020205020404" charset="0"/>
                <a:sym typeface="+mn-ea"/>
              </a:rPr>
              <a:t>x</a:t>
            </a:r>
            <a:r>
              <a:rPr lang="zh-CN" sz="1600">
                <a:latin typeface="Courier New" panose="02070309020205020404" charset="0"/>
                <a:sym typeface="+mn-ea"/>
              </a:rPr>
              <a:t>的数据</a:t>
            </a:r>
            <a:endParaRPr lang="zh-CN" sz="1600">
              <a:latin typeface="Courier New" panose="02070309020205020404" charset="0"/>
              <a:sym typeface="+mn-ea"/>
            </a:endParaRPr>
          </a:p>
          <a:p>
            <a:r>
              <a:rPr lang="en-US" sz="1600">
                <a:latin typeface="Courier New" panose="02070309020205020404" charset="0"/>
                <a:ea typeface="宋体" panose="02010600030101010101" pitchFamily="2" charset="-122"/>
              </a:rPr>
              <a:t>void Inorder(BstNode *T) {</a:t>
            </a:r>
            <a:r>
              <a:rPr lang="en-US" sz="1600">
                <a:latin typeface="Courier New" panose="02070309020205020404" charset="0"/>
                <a:ea typeface="宋体" panose="02010600030101010101" pitchFamily="2" charset="-122"/>
                <a:cs typeface="Courier New" panose="02070309020205020404" charset="0"/>
              </a:rPr>
              <a:t>                   </a:t>
            </a:r>
            <a:r>
              <a:rPr lang="zh-CN"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(T-&gt;data&gt;x)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(cnt&gt;1) cout&lt;&lt;"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Inorder(T-&gt;rchild);</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76350"/>
            <a:ext cx="7787640"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Insert(BstNode * &amp;T, int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二叉排序树插入算法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T=new BstNode(e, NULL, 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(e&lt;T-&gt;data)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Insert(T-&gt;lchild,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if (e&gt;T-&gt;data)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Insert(T-&gt;rchild, e);</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3850" y="1347470"/>
            <a:ext cx="7097395"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Preorder(BstNode *T, int &amp;k)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先序遍历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(k&gt;0) cout&lt;&lt;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Preorder(T-&gt;lchild, 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Preorder(T-&gt;rchild, k);</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例7.7.2 二叉排序树的遍历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684212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 n,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while(cin&gt;&gt;n&gt;&gt;x)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BstNode *root=NULL;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Insert(root,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k=0;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Preorder(root, 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cnt=0; Inorder(root); 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7.2 顺序查找与二分查找</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323215" y="77120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顺序查找</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算法实现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850" y="1131253"/>
            <a:ext cx="7754938" cy="10147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逆向顺序查找时，从尾端往前查，并且初始时设置哨兵，即把待查找的关键字置于下标为0的存储单元，如此可以避免下标越界的判断。</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6875" y="2139950"/>
            <a:ext cx="7197090"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逆向顺序查找算法，在顺序表</a:t>
            </a:r>
            <a:r>
              <a:rPr lang="en-US" sz="1600">
                <a:latin typeface="Courier New" panose="02070309020205020404" charset="0"/>
                <a:ea typeface="宋体" panose="02010600030101010101" pitchFamily="2" charset="-122"/>
              </a:rPr>
              <a:t>ST</a:t>
            </a:r>
            <a:r>
              <a:rPr lang="zh-CN" sz="1600">
                <a:latin typeface="Courier New" panose="02070309020205020404" charset="0"/>
                <a:ea typeface="宋体" panose="02010600030101010101" pitchFamily="2" charset="-122"/>
              </a:rPr>
              <a:t>中查找关键字等于</a:t>
            </a:r>
            <a:r>
              <a:rPr lang="en-US" sz="1600">
                <a:latin typeface="Courier New" panose="02070309020205020404" charset="0"/>
                <a:ea typeface="宋体" panose="02010600030101010101" pitchFamily="2" charset="-122"/>
              </a:rPr>
              <a:t>e</a:t>
            </a:r>
            <a:r>
              <a:rPr lang="zh-CN" sz="1600">
                <a:latin typeface="Courier New" panose="02070309020205020404" charset="0"/>
                <a:ea typeface="宋体" panose="02010600030101010101" pitchFamily="2" charset="-122"/>
              </a:rPr>
              <a:t>的元素</a:t>
            </a:r>
            <a:r>
              <a:rPr lang="en-US" sz="1600">
                <a:latin typeface="Courier New" panose="02070309020205020404" charset="0"/>
                <a:ea typeface="宋体" panose="02010600030101010101" pitchFamily="2" charset="-122"/>
              </a:rPr>
              <a:t>// </a:t>
            </a:r>
            <a:r>
              <a:rPr lang="zh-CN" sz="1600">
                <a:latin typeface="Courier New" panose="02070309020205020404" charset="0"/>
                <a:ea typeface="宋体" panose="02010600030101010101" pitchFamily="2" charset="-122"/>
              </a:rPr>
              <a:t>若找到，则返回该元素在表中的位置，否则返回</a:t>
            </a:r>
            <a:r>
              <a:rPr lang="en-US" sz="1600">
                <a:latin typeface="Courier New" panose="02070309020205020404" charset="0"/>
                <a:ea typeface="宋体" panose="02010600030101010101" pitchFamily="2" charset="-122"/>
              </a:rPr>
              <a:t>0 int Search_Seq_Rev(SSTable ST, KeyType key)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ST.elem[0].key = key;    // </a:t>
            </a:r>
            <a:r>
              <a:rPr lang="zh-CN" sz="1600">
                <a:latin typeface="Courier New" panose="02070309020205020404" charset="0"/>
                <a:ea typeface="宋体" panose="02010600030101010101" pitchFamily="2" charset="-122"/>
              </a:rPr>
              <a:t>设置哨兵</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 (i=ST.length; ST.elem[i].key!=key;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找不到时，</a:t>
            </a:r>
            <a:r>
              <a:rPr lang="en-US" sz="1600">
                <a:latin typeface="Courier New" panose="02070309020205020404" charset="0"/>
                <a:ea typeface="宋体" panose="02010600030101010101" pitchFamily="2" charset="-122"/>
              </a:rPr>
              <a:t>i</a:t>
            </a:r>
            <a:r>
              <a:rPr lang="zh-CN" sz="1600">
                <a:latin typeface="Courier New" panose="02070309020205020404" charset="0"/>
                <a:ea typeface="宋体" panose="02010600030101010101" pitchFamily="2" charset="-122"/>
              </a:rPr>
              <a:t>为</a:t>
            </a:r>
            <a:r>
              <a:rPr lang="en-US" sz="1600">
                <a:latin typeface="Courier New" panose="02070309020205020404" charset="0"/>
                <a:ea typeface="宋体" panose="02010600030101010101" pitchFamily="2" charset="-122"/>
              </a:rPr>
              <a:t>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484110" cy="341503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小明上中学了，为了方便和家里以及同学联系，爸爸终于给小明买了一台手机。该手机的存储容量可以扩充，因此，可以存储的电话号码数量没有限制。</a:t>
            </a:r>
            <a:endParaRPr sz="1800">
              <a:latin typeface="Times New Roman" panose="02020603050405020304" pitchFamily="18" charset="0"/>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小明的手机有一个特殊的功能，对于打进或拨出的电话，只要是新号码，手机均会自动进行储存。</a:t>
            </a:r>
            <a:endParaRPr sz="1800">
              <a:latin typeface="Times New Roman" panose="02020603050405020304" pitchFamily="18" charset="0"/>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给定小明在一个月的使用期间的手机通讯记录，请给出此时此刻小明的手机中存储了多少个电话号码。</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本题只有一组测试数据。第一行先输入一个整数N（ N不超过1000000），第二行输入N个电话号码。</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为方便计算机处理，假设电话号码的长度是7位数，也就是范围在1000000到9999999之间。</a:t>
            </a:r>
            <a:endParaRPr lang="en-US" sz="180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4423410" y="2387600"/>
            <a:ext cx="297180" cy="368300"/>
          </a:xfrm>
          <a:prstGeom prst="rect">
            <a:avLst/>
          </a:prstGeom>
          <a:noFill/>
        </p:spPr>
        <p:txBody>
          <a:bodyPr wrap="none" rtlCol="0" anchor="t">
            <a:spAutoFit/>
          </a:bodyPr>
          <a:p>
            <a:r>
              <a:rPr>
                <a:latin typeface="Times New Roman" panose="02020603050405020304" pitchFamily="18" charset="0"/>
                <a:cs typeface="Times New Roman" panose="02020603050405020304" pitchFamily="18" charset="0"/>
                <a:sym typeface="+mn-ea"/>
              </a:rPr>
              <a:t>x</a:t>
            </a:r>
            <a:endParaRPr lang="zh-CN" alt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347470"/>
            <a:ext cx="7461250" cy="2030095"/>
          </a:xfrm>
          <a:prstGeom prst="rect">
            <a:avLst/>
          </a:prstGeom>
          <a:noFill/>
          <a:ln w="9525">
            <a:noFill/>
          </a:ln>
        </p:spPr>
        <p:txBody>
          <a:bodyPr wrap="square">
            <a:spAutoFit/>
          </a:bodyPr>
          <a:p>
            <a:r>
              <a:rPr sz="1800" b="1">
                <a:latin typeface="Times New Roman" panose="02020603050405020304" pitchFamily="18" charset="0"/>
                <a:cs typeface="Times New Roman" panose="02020603050405020304" pitchFamily="18" charset="0"/>
                <a:sym typeface="+mn-ea"/>
              </a:rPr>
              <a:t>输出</a:t>
            </a:r>
            <a:r>
              <a:rPr sz="1800">
                <a:latin typeface="Times New Roman" panose="02020603050405020304" pitchFamily="18" charset="0"/>
                <a:cs typeface="Times New Roman" panose="02020603050405020304" pitchFamily="18" charset="0"/>
                <a:sym typeface="+mn-ea"/>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cs typeface="Times New Roman" panose="02020603050405020304" pitchFamily="18" charset="0"/>
                <a:sym typeface="+mn-ea"/>
              </a:rPr>
              <a:t>       </a:t>
            </a:r>
            <a:r>
              <a:rPr sz="1800">
                <a:cs typeface="Times New Roman" panose="02020603050405020304" pitchFamily="18" charset="0"/>
                <a:sym typeface="+mn-ea"/>
              </a:rPr>
              <a:t>输出小明的手机中存储的电话号码总数。</a:t>
            </a:r>
            <a:endParaRPr sz="1800">
              <a:cs typeface="Times New Roman" panose="02020603050405020304" pitchFamily="18" charset="0"/>
              <a:sym typeface="+mn-ea"/>
            </a:endParaRPr>
          </a:p>
          <a:p>
            <a:r>
              <a:rPr lang="zh-CN" sz="1800" b="1">
                <a:latin typeface="Times New Roman" panose="02020603050405020304" pitchFamily="18" charset="0"/>
                <a:ea typeface="宋体" panose="02010600030101010101" pitchFamily="2" charset="-122"/>
              </a:rPr>
              <a:t>输入样例</a:t>
            </a:r>
            <a:r>
              <a:rPr lang="en-US" sz="1800" b="1">
                <a:latin typeface="Times New Roman" panose="02020603050405020304" pitchFamily="18" charset="0"/>
                <a:ea typeface="宋体" panose="02010600030101010101" pitchFamily="2" charset="-122"/>
              </a:rPr>
              <a:t>:</a:t>
            </a:r>
            <a:r>
              <a:rPr lang="en-US" sz="1800">
                <a:latin typeface="Times New Roman" panose="02020603050405020304" pitchFamily="18" charset="0"/>
                <a:ea typeface="宋体" panose="02010600030101010101" pitchFamily="2" charset="-122"/>
              </a:rPr>
              <a:t>7</a:t>
            </a:r>
            <a:endParaRPr lang="en-US" sz="1800">
              <a:latin typeface="Times New Roman" panose="02020603050405020304" pitchFamily="18" charset="0"/>
              <a:ea typeface="宋体" panose="02010600030101010101" pitchFamily="2" charset="-122"/>
            </a:endParaRPr>
          </a:p>
          <a:p>
            <a:r>
              <a:rPr lang="en-US" sz="1800">
                <a:latin typeface="Times New Roman" panose="02020603050405020304" pitchFamily="18" charset="0"/>
                <a:ea typeface="宋体" panose="02010600030101010101" pitchFamily="2" charset="-122"/>
              </a:rPr>
              <a:t>1000002 3000004 9000002 1000002 1000011 1234567 1000002</a:t>
            </a:r>
            <a:endParaRPr lang="en-US" sz="1800">
              <a:latin typeface="Times New Roman" panose="02020603050405020304" pitchFamily="18" charset="0"/>
              <a:ea typeface="宋体" panose="02010600030101010101" pitchFamily="2" charset="-122"/>
            </a:endParaRPr>
          </a:p>
          <a:p>
            <a:r>
              <a:rPr lang="zh-CN" sz="1800" b="1">
                <a:latin typeface="Times New Roman" panose="02020603050405020304" pitchFamily="18" charset="0"/>
                <a:ea typeface="宋体" panose="02010600030101010101" pitchFamily="2" charset="-122"/>
              </a:rPr>
              <a:t>输出样例:</a:t>
            </a:r>
            <a:r>
              <a:rPr lang="en-US" sz="1800">
                <a:latin typeface="Times New Roman" panose="02020603050405020304" pitchFamily="18" charset="0"/>
                <a:ea typeface="宋体" panose="02010600030101010101" pitchFamily="2" charset="-122"/>
              </a:rPr>
              <a:t>5</a:t>
            </a:r>
            <a:endParaRPr lang="zh-CN" altLang="en-US" sz="1800"/>
          </a:p>
        </p:txBody>
      </p:sp>
      <p:sp>
        <p:nvSpPr>
          <p:cNvPr id="6" name="文本框 5"/>
          <p:cNvSpPr txBox="1"/>
          <p:nvPr/>
        </p:nvSpPr>
        <p:spPr>
          <a:xfrm>
            <a:off x="395605" y="3435985"/>
            <a:ext cx="7651750" cy="922020"/>
          </a:xfrm>
          <a:prstGeom prst="rect">
            <a:avLst/>
          </a:prstGeom>
          <a:noFill/>
        </p:spPr>
        <p:txBody>
          <a:bodyPr wrap="square" rtlCol="0">
            <a:spAutoFit/>
          </a:bodyPr>
          <a:p>
            <a:r>
              <a:rPr lang="zh-CN" altLang="en-US">
                <a:latin typeface="Times New Roman" panose="02020603050405020304" pitchFamily="18" charset="0"/>
                <a:cs typeface="Times New Roman" panose="02020603050405020304" pitchFamily="18" charset="0"/>
              </a:rPr>
              <a:t>解析：因其他查找方法在线提交可能导致超时反馈，故采用哈希查找求解。因手机号码是一个整数，故哈希表直接使用一个整型数组表示，相应地修改哈希查找的插入算法和查找算法即可。</a:t>
            </a:r>
            <a:endParaRPr lang="zh-CN" altLang="en-US">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16230" y="1331595"/>
            <a:ext cx="6513830"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 &lt;iostream&gt;using namespace std;const int N=1000000;const int MaxSize=N+1;int Hash(int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哈希函数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k % MaxSize;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int NextPos(int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求下一个地址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(p+1) % MaxSize;}</a:t>
            </a:r>
            <a:endParaRPr lang="zh-CN" altLang="en-US" sz="160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327785"/>
            <a:ext cx="760285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bool SearchHash (int elem[], int k, int &amp;p)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查找算法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 = Hash(k);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(elem[p] != 0 &amp;&amp; elem[p] != k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p=NextPos(p);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 elem[p] ==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56030"/>
            <a:ext cx="7388225" cy="230695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bool InsertHash (int elem[], int 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插入算法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(SearchHash (elem, e, p) == true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false;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elem[p] = 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275715"/>
            <a:ext cx="6140450"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Create(int elem[], 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创建哈希表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 = 0; i &lt; MaxSize;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elem[i] =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scanf("%d",&amp;key);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InsertHash(elem, key);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7.7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例7.7.3 小明的通讯录</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5605" y="1275715"/>
            <a:ext cx="614045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elem[MaxSize];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scanf("%d",&amp;n);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Create(elem,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n=0;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i&lt;MaxSize;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(elem[i]!=0)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cout&lt;&lt;n&lt;&lt;endl;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COMMONDATA" val="eyJoZGlkIjoiMTM0ZmI2OThiYTg1NjEzMmZmOTY2ZjZiNTk0ZmU0NWQifQ=="/>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23444</Words>
  <Application>WPS 演示</Application>
  <PresentationFormat>自定义</PresentationFormat>
  <Paragraphs>1256</Paragraphs>
  <Slides>96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42</vt:i4>
      </vt:variant>
      <vt:variant>
        <vt:lpstr>幻灯片标题</vt:lpstr>
      </vt:variant>
      <vt:variant>
        <vt:i4>96</vt:i4>
      </vt:variant>
    </vt:vector>
  </HeadingPairs>
  <TitlesOfParts>
    <vt:vector size="149" baseType="lpstr">
      <vt:lpstr>Arial</vt:lpstr>
      <vt:lpstr>宋体</vt:lpstr>
      <vt:lpstr>Wingdings</vt:lpstr>
      <vt:lpstr>微软雅黑</vt:lpstr>
      <vt:lpstr>黑体</vt:lpstr>
      <vt:lpstr>Times New Roman</vt:lpstr>
      <vt:lpstr>Wingdings</vt:lpstr>
      <vt:lpstr>Courier New</vt:lpstr>
      <vt:lpstr>Arial Unicode MS</vt:lpstr>
      <vt:lpstr>Calibri</vt:lpstr>
      <vt:lpstr>Network</vt:lpstr>
      <vt:lpstr>Equation.KSEE3</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Equation.KSEE3</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Equation.KSEE3</vt:lpstr>
      <vt:lpstr>Paint.Picture</vt:lpstr>
      <vt:lpstr>Paint.Picture</vt:lpstr>
      <vt:lpstr>Paint.Picture</vt:lpstr>
      <vt:lpstr>Paint.Picture</vt:lpstr>
      <vt:lpstr>Paint.Picture</vt:lpstr>
      <vt:lpstr>Paint.Picture</vt:lpstr>
      <vt:lpstr>Paint.Picture</vt:lpstr>
      <vt:lpstr>Paint.Picture</vt:lpstr>
      <vt:lpstr>Equation.3</vt:lpstr>
      <vt:lpstr>Equation.3</vt:lpstr>
      <vt:lpstr>Paint.Picture</vt:lpstr>
      <vt:lpstr>Paint.Picture</vt:lpstr>
      <vt:lpstr>Paint.Picture</vt:lpstr>
      <vt:lpstr>Paint.Picture</vt:lpstr>
      <vt:lpstr>Equation.KSEE3</vt:lpstr>
      <vt:lpstr>Equation.KSEE3</vt:lpstr>
      <vt:lpstr>Paint.Picture</vt:lpstr>
      <vt:lpstr>Paint.Picture</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Administrator</cp:lastModifiedBy>
  <cp:revision>846</cp:revision>
  <dcterms:created xsi:type="dcterms:W3CDTF">2007-09-26T00:31:00Z</dcterms:created>
  <dcterms:modified xsi:type="dcterms:W3CDTF">2022-06-04T13:25:23Z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BDD7D7836A4A4BC1BDA3E7766419614E</vt:lpwstr>
  </property>
</Properties>
</file>