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106"/>
  </p:handoutMasterIdLst>
  <p:sldIdLst>
    <p:sldId id="256" r:id="rId3"/>
    <p:sldId id="690" r:id="rId4"/>
    <p:sldId id="866" r:id="rId5"/>
    <p:sldId id="1055" r:id="rId6"/>
    <p:sldId id="1057" r:id="rId7"/>
    <p:sldId id="1056" r:id="rId8"/>
    <p:sldId id="1058" r:id="rId9"/>
    <p:sldId id="1059" r:id="rId10"/>
    <p:sldId id="1060" r:id="rId11"/>
    <p:sldId id="1049" r:id="rId12"/>
    <p:sldId id="1061" r:id="rId13"/>
    <p:sldId id="1099" r:id="rId14"/>
    <p:sldId id="1100" r:id="rId15"/>
    <p:sldId id="1101" r:id="rId16"/>
    <p:sldId id="1102" r:id="rId17"/>
    <p:sldId id="1106" r:id="rId18"/>
    <p:sldId id="1105" r:id="rId19"/>
    <p:sldId id="1104" r:id="rId20"/>
    <p:sldId id="1107" r:id="rId21"/>
    <p:sldId id="1111" r:id="rId22"/>
    <p:sldId id="1108" r:id="rId23"/>
    <p:sldId id="1110" r:id="rId24"/>
    <p:sldId id="1109" r:id="rId25"/>
    <p:sldId id="1112" r:id="rId26"/>
    <p:sldId id="1113" r:id="rId27"/>
    <p:sldId id="1114" r:id="rId28"/>
    <p:sldId id="1050" r:id="rId29"/>
    <p:sldId id="1153" r:id="rId30"/>
    <p:sldId id="1154" r:id="rId31"/>
    <p:sldId id="1155" r:id="rId32"/>
    <p:sldId id="1156" r:id="rId33"/>
    <p:sldId id="1157" r:id="rId34"/>
    <p:sldId id="1158" r:id="rId35"/>
    <p:sldId id="1159" r:id="rId36"/>
    <p:sldId id="1160" r:id="rId37"/>
    <p:sldId id="1161" r:id="rId38"/>
    <p:sldId id="1051" r:id="rId39"/>
    <p:sldId id="1162" r:id="rId40"/>
    <p:sldId id="1163" r:id="rId41"/>
    <p:sldId id="1164" r:id="rId42"/>
    <p:sldId id="1165" r:id="rId43"/>
    <p:sldId id="1167" r:id="rId44"/>
    <p:sldId id="1168" r:id="rId45"/>
    <p:sldId id="1169" r:id="rId46"/>
    <p:sldId id="1166" r:id="rId47"/>
    <p:sldId id="1170" r:id="rId48"/>
    <p:sldId id="1171" r:id="rId49"/>
    <p:sldId id="1172" r:id="rId50"/>
    <p:sldId id="1173" r:id="rId51"/>
    <p:sldId id="1174" r:id="rId52"/>
    <p:sldId id="1052" r:id="rId53"/>
    <p:sldId id="1209" r:id="rId54"/>
    <p:sldId id="1210" r:id="rId55"/>
    <p:sldId id="1211" r:id="rId56"/>
    <p:sldId id="1212" r:id="rId57"/>
    <p:sldId id="1213" r:id="rId58"/>
    <p:sldId id="1214" r:id="rId59"/>
    <p:sldId id="1215" r:id="rId60"/>
    <p:sldId id="1216" r:id="rId61"/>
    <p:sldId id="1217" r:id="rId62"/>
    <p:sldId id="1218" r:id="rId63"/>
    <p:sldId id="1053" r:id="rId64"/>
    <p:sldId id="1219" r:id="rId65"/>
    <p:sldId id="1220" r:id="rId66"/>
    <p:sldId id="1221" r:id="rId67"/>
    <p:sldId id="1222" r:id="rId68"/>
    <p:sldId id="1223" r:id="rId69"/>
    <p:sldId id="1224" r:id="rId70"/>
    <p:sldId id="1225" r:id="rId71"/>
    <p:sldId id="1226" r:id="rId72"/>
    <p:sldId id="1227" r:id="rId73"/>
    <p:sldId id="1054" r:id="rId74"/>
    <p:sldId id="1228" r:id="rId75"/>
    <p:sldId id="1229" r:id="rId76"/>
    <p:sldId id="1230" r:id="rId77"/>
    <p:sldId id="1231" r:id="rId78"/>
    <p:sldId id="709" r:id="rId79"/>
    <p:sldId id="845" r:id="rId80"/>
    <p:sldId id="1018" r:id="rId81"/>
    <p:sldId id="1020" r:id="rId82"/>
    <p:sldId id="1019" r:id="rId83"/>
    <p:sldId id="1021" r:id="rId84"/>
    <p:sldId id="1028" r:id="rId85"/>
    <p:sldId id="1029" r:id="rId86"/>
    <p:sldId id="1030" r:id="rId87"/>
    <p:sldId id="1031" r:id="rId88"/>
    <p:sldId id="1032" r:id="rId89"/>
    <p:sldId id="1033" r:id="rId90"/>
    <p:sldId id="1034" r:id="rId91"/>
    <p:sldId id="1035" r:id="rId92"/>
    <p:sldId id="1036" r:id="rId93"/>
    <p:sldId id="1022" r:id="rId94"/>
    <p:sldId id="1023" r:id="rId95"/>
    <p:sldId id="1024" r:id="rId96"/>
    <p:sldId id="1038" r:id="rId97"/>
    <p:sldId id="1039" r:id="rId98"/>
    <p:sldId id="1037" r:id="rId99"/>
    <p:sldId id="1040" r:id="rId100"/>
    <p:sldId id="1042" r:id="rId101"/>
    <p:sldId id="1044" r:id="rId102"/>
    <p:sldId id="1045" r:id="rId103"/>
    <p:sldId id="1046" r:id="rId104"/>
    <p:sldId id="1047" r:id="rId105"/>
  </p:sldIdLst>
  <p:sldSz cx="9144000" cy="5143500"/>
  <p:notesSz cx="6858000" cy="9144000"/>
  <p:custDataLst>
    <p:tags r:id="rId11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10FA2C"/>
    <a:srgbClr val="660033"/>
    <a:srgbClr val="333300"/>
    <a:srgbClr val="666699"/>
    <a:srgbClr val="000099"/>
    <a:srgbClr val="DCD82E"/>
    <a:srgbClr val="9C92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97"/>
    <p:restoredTop sz="94623"/>
  </p:normalViewPr>
  <p:slideViewPr>
    <p:cSldViewPr showGuides="1">
      <p:cViewPr varScale="1">
        <p:scale>
          <a:sx n="103" d="100"/>
          <a:sy n="103" d="100"/>
        </p:scale>
        <p:origin x="-90" y="-504"/>
      </p:cViewPr>
      <p:guideLst>
        <p:guide orient="horz" pos="1756"/>
        <p:guide pos="279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0" Type="http://schemas.openxmlformats.org/officeDocument/2006/relationships/tags" Target="tags/tag3.xml"/><Relationship Id="rId11" Type="http://schemas.openxmlformats.org/officeDocument/2006/relationships/slide" Target="slides/slide9.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handoutMaster" Target="handoutMasters/handoutMaster1.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2.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26.vml.rels><?xml version="1.0" encoding="UTF-8" standalone="yes"?>
<Relationships xmlns="http://schemas.openxmlformats.org/package/2006/relationships"><Relationship Id="rId5" Type="http://schemas.openxmlformats.org/officeDocument/2006/relationships/image" Target="../media/image25.wmf"/><Relationship Id="rId4" Type="http://schemas.openxmlformats.org/officeDocument/2006/relationships/image" Target="../media/image24.wmf"/><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27.vml.rels><?xml version="1.0" encoding="UTF-8" standalone="yes"?>
<Relationships xmlns="http://schemas.openxmlformats.org/package/2006/relationships"><Relationship Id="rId5" Type="http://schemas.openxmlformats.org/officeDocument/2006/relationships/image" Target="../media/image30.wmf"/><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2.w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2.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8.wmf"/><Relationship Id="rId1" Type="http://schemas.openxmlformats.org/officeDocument/2006/relationships/image" Target="../media/image37.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41.wmf"/><Relationship Id="rId1" Type="http://schemas.openxmlformats.org/officeDocument/2006/relationships/image" Target="../media/image40.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B9FF808-0381-4864-B945-58B7BBD795DA}"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41" name="日期占位符 1"/>
          <p:cNvSpPr>
            <a:spLocks noGrp="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 name="灯片编号占位符 1"/>
          <p:cNvSpPr>
            <a:spLocks noGrp="1"/>
          </p:cNvSpPr>
          <p:nvPr>
            <p:ph type="sldNum" sz="quarter" idx="10"/>
          </p:nvPr>
        </p:nvSpPr>
        <p:spPr>
          <a:xfrm>
            <a:off x="6553200" y="4686300"/>
            <a:ext cx="2133600" cy="342900"/>
          </a:xfrm>
          <a:prstGeom prst="rect">
            <a:avLst/>
          </a:prstGeom>
          <a:noFill/>
          <a:ln w="9525">
            <a:noFill/>
            <a:miter lim="800000"/>
          </a:ln>
          <a:effectLst/>
        </p:spPr>
        <p:txBody>
          <a:bodyPr vert="horz" wrap="square" lIns="91440" tIns="45720" rIns="91440" bIns="45720" numCol="1" anchor="t" anchorCtr="0" compatLnSpc="1"/>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20514" name="Line 2"/>
          <p:cNvSpPr>
            <a:spLocks noChangeShapeType="1"/>
          </p:cNvSpPr>
          <p:nvPr userDrawn="1"/>
        </p:nvSpPr>
        <p:spPr bwMode="auto">
          <a:xfrm>
            <a:off x="7962900" y="114300"/>
            <a:ext cx="0" cy="1143000"/>
          </a:xfrm>
          <a:prstGeom prst="line">
            <a:avLst/>
          </a:prstGeom>
          <a:noFill/>
          <a:ln w="9525">
            <a:solidFill>
              <a:schemeClr val="tx1"/>
            </a:solidFill>
            <a:roun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Rectangle 3"/>
          <p:cNvSpPr>
            <a:spLocks noGrp="1"/>
          </p:cNvSpPr>
          <p:nvPr>
            <p:ph type="title"/>
          </p:nvPr>
        </p:nvSpPr>
        <p:spPr>
          <a:xfrm>
            <a:off x="457200" y="92075"/>
            <a:ext cx="7543800" cy="97155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28" name="Rectangle 4"/>
          <p:cNvSpPr>
            <a:spLocks noGrp="1"/>
          </p:cNvSpPr>
          <p:nvPr>
            <p:ph type="body"/>
          </p:nvPr>
        </p:nvSpPr>
        <p:spPr>
          <a:xfrm>
            <a:off x="457200" y="1289050"/>
            <a:ext cx="8229600" cy="3309938"/>
          </a:xfrm>
          <a:prstGeom prst="rect">
            <a:avLst/>
          </a:prstGeom>
          <a:noFill/>
          <a:ln w="9525">
            <a:noFill/>
          </a:ln>
        </p:spPr>
        <p:txBody>
          <a:bodyPr anchor="t" anchorCtr="0"/>
          <a:p>
            <a:pPr lvl="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20517" name="Rectangle 5"/>
          <p:cNvSpPr>
            <a:spLocks noGrp="1" noChangeArrowheads="1"/>
          </p:cNvSpPr>
          <p:nvPr>
            <p:ph type="dt" sz="half" idx="2"/>
          </p:nvPr>
        </p:nvSpPr>
        <p:spPr bwMode="auto">
          <a:xfrm>
            <a:off x="457200" y="4686300"/>
            <a:ext cx="2133600" cy="342900"/>
          </a:xfrm>
          <a:prstGeom prst="rect">
            <a:avLst/>
          </a:prstGeom>
          <a:noFill/>
          <a:ln w="9525">
            <a:noFill/>
            <a:miter lim="800000"/>
          </a:ln>
          <a:effectLst/>
        </p:spPr>
        <p:txBody>
          <a:bodyPr vert="horz" wrap="square" lIns="91440" tIns="45720" rIns="91440" bIns="45720" numCol="1" anchor="t" anchorCtr="0" compatLnSpc="1"/>
          <a:lstStyle>
            <a:lvl1pPr>
              <a:defRPr sz="10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19" name="Rectangle 7"/>
          <p:cNvSpPr>
            <a:spLocks noGrp="1" noChangeArrowheads="1"/>
          </p:cNvSpPr>
          <p:nvPr>
            <p:ph type="sldNum" sz="quarter" idx="4"/>
          </p:nvPr>
        </p:nvSpPr>
        <p:spPr bwMode="auto">
          <a:xfrm>
            <a:off x="6553200" y="4686300"/>
            <a:ext cx="2133600" cy="342900"/>
          </a:xfrm>
          <a:prstGeom prst="rect">
            <a:avLst/>
          </a:prstGeom>
          <a:noFill/>
          <a:ln w="9525">
            <a:noFill/>
            <a:miter lim="800000"/>
          </a:ln>
          <a:effectLst/>
        </p:spPr>
        <p:txBody>
          <a:bodyPr vert="horz" wrap="square" lIns="91440" tIns="45720" rIns="91440" bIns="45720" numCol="1" anchor="t" anchorCtr="0" compatLnSpc="1"/>
          <a:lstStyle>
            <a:lvl1pPr algn="r">
              <a:defRPr sz="1000"/>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grpSp>
        <p:nvGrpSpPr>
          <p:cNvPr id="1031" name="Group 8"/>
          <p:cNvGrpSpPr/>
          <p:nvPr userDrawn="1"/>
        </p:nvGrpSpPr>
        <p:grpSpPr>
          <a:xfrm>
            <a:off x="8153400" y="114300"/>
            <a:ext cx="792163" cy="971550"/>
            <a:chOff x="5136" y="960"/>
            <a:chExt cx="528" cy="864"/>
          </a:xfrm>
        </p:grpSpPr>
        <p:sp>
          <p:nvSpPr>
            <p:cNvPr id="320521" name="Oval 9"/>
            <p:cNvSpPr>
              <a:spLocks noChangeArrowheads="1"/>
            </p:cNvSpPr>
            <p:nvPr/>
          </p:nvSpPr>
          <p:spPr bwMode="auto">
            <a:xfrm>
              <a:off x="5136" y="960"/>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2" name="Oval 10"/>
            <p:cNvSpPr>
              <a:spLocks noChangeArrowheads="1"/>
            </p:cNvSpPr>
            <p:nvPr/>
          </p:nvSpPr>
          <p:spPr bwMode="auto">
            <a:xfrm>
              <a:off x="5248" y="960"/>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3" name="Oval 11"/>
            <p:cNvSpPr>
              <a:spLocks noChangeArrowheads="1"/>
            </p:cNvSpPr>
            <p:nvPr/>
          </p:nvSpPr>
          <p:spPr bwMode="auto">
            <a:xfrm>
              <a:off x="5360" y="960"/>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4" name="Oval 12"/>
            <p:cNvSpPr>
              <a:spLocks noChangeArrowheads="1"/>
            </p:cNvSpPr>
            <p:nvPr/>
          </p:nvSpPr>
          <p:spPr bwMode="auto">
            <a:xfrm>
              <a:off x="5136" y="1072"/>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5" name="Oval 13"/>
            <p:cNvSpPr>
              <a:spLocks noChangeArrowheads="1"/>
            </p:cNvSpPr>
            <p:nvPr/>
          </p:nvSpPr>
          <p:spPr bwMode="auto">
            <a:xfrm>
              <a:off x="5248" y="1072"/>
              <a:ext cx="79"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6" name="Oval 14"/>
            <p:cNvSpPr>
              <a:spLocks noChangeArrowheads="1"/>
            </p:cNvSpPr>
            <p:nvPr/>
          </p:nvSpPr>
          <p:spPr bwMode="auto">
            <a:xfrm>
              <a:off x="5360" y="1072"/>
              <a:ext cx="76"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7" name="Oval 15"/>
            <p:cNvSpPr>
              <a:spLocks noChangeArrowheads="1"/>
            </p:cNvSpPr>
            <p:nvPr/>
          </p:nvSpPr>
          <p:spPr bwMode="auto">
            <a:xfrm>
              <a:off x="5472" y="1072"/>
              <a:ext cx="73"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8" name="Oval 16"/>
            <p:cNvSpPr>
              <a:spLocks noChangeArrowheads="1"/>
            </p:cNvSpPr>
            <p:nvPr/>
          </p:nvSpPr>
          <p:spPr bwMode="auto">
            <a:xfrm>
              <a:off x="5136" y="1184"/>
              <a:ext cx="80"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29" name="Oval 17"/>
            <p:cNvSpPr>
              <a:spLocks noChangeArrowheads="1"/>
            </p:cNvSpPr>
            <p:nvPr/>
          </p:nvSpPr>
          <p:spPr bwMode="auto">
            <a:xfrm>
              <a:off x="5248" y="1184"/>
              <a:ext cx="79" cy="79"/>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0" name="Oval 18"/>
            <p:cNvSpPr>
              <a:spLocks noChangeArrowheads="1"/>
            </p:cNvSpPr>
            <p:nvPr/>
          </p:nvSpPr>
          <p:spPr bwMode="auto">
            <a:xfrm>
              <a:off x="5360" y="1184"/>
              <a:ext cx="76"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1" name="Oval 19"/>
            <p:cNvSpPr>
              <a:spLocks noChangeArrowheads="1"/>
            </p:cNvSpPr>
            <p:nvPr/>
          </p:nvSpPr>
          <p:spPr bwMode="auto">
            <a:xfrm>
              <a:off x="5472" y="1184"/>
              <a:ext cx="73"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2" name="Oval 20"/>
            <p:cNvSpPr>
              <a:spLocks noChangeArrowheads="1"/>
            </p:cNvSpPr>
            <p:nvPr/>
          </p:nvSpPr>
          <p:spPr bwMode="auto">
            <a:xfrm>
              <a:off x="5584" y="1184"/>
              <a:ext cx="80"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3" name="Oval 21"/>
            <p:cNvSpPr>
              <a:spLocks noChangeArrowheads="1"/>
            </p:cNvSpPr>
            <p:nvPr/>
          </p:nvSpPr>
          <p:spPr bwMode="auto">
            <a:xfrm>
              <a:off x="5136" y="1296"/>
              <a:ext cx="80" cy="80"/>
            </a:xfrm>
            <a:prstGeom prst="ellipse">
              <a:avLst/>
            </a:prstGeom>
            <a:solidFill>
              <a:schemeClr val="tx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4" name="Oval 22"/>
            <p:cNvSpPr>
              <a:spLocks noChangeArrowheads="1"/>
            </p:cNvSpPr>
            <p:nvPr/>
          </p:nvSpPr>
          <p:spPr bwMode="auto">
            <a:xfrm>
              <a:off x="5248" y="1296"/>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5" name="Oval 23"/>
            <p:cNvSpPr>
              <a:spLocks noChangeArrowheads="1"/>
            </p:cNvSpPr>
            <p:nvPr/>
          </p:nvSpPr>
          <p:spPr bwMode="auto">
            <a:xfrm>
              <a:off x="5360" y="1296"/>
              <a:ext cx="76"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6" name="Oval 24"/>
            <p:cNvSpPr>
              <a:spLocks noChangeArrowheads="1"/>
            </p:cNvSpPr>
            <p:nvPr/>
          </p:nvSpPr>
          <p:spPr bwMode="auto">
            <a:xfrm>
              <a:off x="5472" y="1296"/>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7" name="Oval 25"/>
            <p:cNvSpPr>
              <a:spLocks noChangeArrowheads="1"/>
            </p:cNvSpPr>
            <p:nvPr/>
          </p:nvSpPr>
          <p:spPr bwMode="auto">
            <a:xfrm>
              <a:off x="5136" y="1408"/>
              <a:ext cx="80"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8" name="Oval 26"/>
            <p:cNvSpPr>
              <a:spLocks noChangeArrowheads="1"/>
            </p:cNvSpPr>
            <p:nvPr/>
          </p:nvSpPr>
          <p:spPr bwMode="auto">
            <a:xfrm>
              <a:off x="5248" y="1408"/>
              <a:ext cx="79" cy="80"/>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39" name="Oval 27"/>
            <p:cNvSpPr>
              <a:spLocks noChangeArrowheads="1"/>
            </p:cNvSpPr>
            <p:nvPr/>
          </p:nvSpPr>
          <p:spPr bwMode="auto">
            <a:xfrm>
              <a:off x="5360" y="1408"/>
              <a:ext cx="76"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0" name="Oval 28"/>
            <p:cNvSpPr>
              <a:spLocks noChangeArrowheads="1"/>
            </p:cNvSpPr>
            <p:nvPr/>
          </p:nvSpPr>
          <p:spPr bwMode="auto">
            <a:xfrm>
              <a:off x="5472" y="1408"/>
              <a:ext cx="73"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1" name="Oval 29"/>
            <p:cNvSpPr>
              <a:spLocks noChangeArrowheads="1"/>
            </p:cNvSpPr>
            <p:nvPr/>
          </p:nvSpPr>
          <p:spPr bwMode="auto">
            <a:xfrm>
              <a:off x="5584" y="1408"/>
              <a:ext cx="80"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2" name="Oval 30"/>
            <p:cNvSpPr>
              <a:spLocks noChangeArrowheads="1"/>
            </p:cNvSpPr>
            <p:nvPr/>
          </p:nvSpPr>
          <p:spPr bwMode="auto">
            <a:xfrm>
              <a:off x="5136" y="1520"/>
              <a:ext cx="80" cy="79"/>
            </a:xfrm>
            <a:prstGeom prst="ellipse">
              <a:avLst/>
            </a:prstGeom>
            <a:solidFill>
              <a:schemeClr val="accent2"/>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3" name="Oval 31"/>
            <p:cNvSpPr>
              <a:spLocks noChangeArrowheads="1"/>
            </p:cNvSpPr>
            <p:nvPr/>
          </p:nvSpPr>
          <p:spPr bwMode="auto">
            <a:xfrm>
              <a:off x="5248" y="1520"/>
              <a:ext cx="79"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4" name="Oval 32"/>
            <p:cNvSpPr>
              <a:spLocks noChangeArrowheads="1"/>
            </p:cNvSpPr>
            <p:nvPr/>
          </p:nvSpPr>
          <p:spPr bwMode="auto">
            <a:xfrm>
              <a:off x="5360" y="1520"/>
              <a:ext cx="76" cy="79"/>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5" name="Oval 33"/>
            <p:cNvSpPr>
              <a:spLocks noChangeArrowheads="1"/>
            </p:cNvSpPr>
            <p:nvPr/>
          </p:nvSpPr>
          <p:spPr bwMode="auto">
            <a:xfrm>
              <a:off x="5472" y="1520"/>
              <a:ext cx="73" cy="79"/>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6" name="Oval 34"/>
            <p:cNvSpPr>
              <a:spLocks noChangeArrowheads="1"/>
            </p:cNvSpPr>
            <p:nvPr/>
          </p:nvSpPr>
          <p:spPr bwMode="auto">
            <a:xfrm>
              <a:off x="5136" y="1632"/>
              <a:ext cx="80"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7" name="Oval 35"/>
            <p:cNvSpPr>
              <a:spLocks noChangeArrowheads="1"/>
            </p:cNvSpPr>
            <p:nvPr/>
          </p:nvSpPr>
          <p:spPr bwMode="auto">
            <a:xfrm>
              <a:off x="5248" y="1632"/>
              <a:ext cx="79" cy="80"/>
            </a:xfrm>
            <a:prstGeom prst="ellipse">
              <a:avLst/>
            </a:prstGeom>
            <a:solidFill>
              <a:schemeClr val="accent1"/>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8" name="Oval 36"/>
            <p:cNvSpPr>
              <a:spLocks noChangeArrowheads="1"/>
            </p:cNvSpPr>
            <p:nvPr/>
          </p:nvSpPr>
          <p:spPr bwMode="auto">
            <a:xfrm>
              <a:off x="5360" y="1632"/>
              <a:ext cx="76"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49" name="Oval 37"/>
            <p:cNvSpPr>
              <a:spLocks noChangeArrowheads="1"/>
            </p:cNvSpPr>
            <p:nvPr/>
          </p:nvSpPr>
          <p:spPr bwMode="auto">
            <a:xfrm>
              <a:off x="5472" y="1632"/>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0" name="Oval 38"/>
            <p:cNvSpPr>
              <a:spLocks noChangeArrowheads="1"/>
            </p:cNvSpPr>
            <p:nvPr/>
          </p:nvSpPr>
          <p:spPr bwMode="auto">
            <a:xfrm>
              <a:off x="5248" y="1744"/>
              <a:ext cx="79"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551" name="Oval 39"/>
            <p:cNvSpPr>
              <a:spLocks noChangeArrowheads="1"/>
            </p:cNvSpPr>
            <p:nvPr/>
          </p:nvSpPr>
          <p:spPr bwMode="auto">
            <a:xfrm>
              <a:off x="5472" y="1744"/>
              <a:ext cx="73" cy="80"/>
            </a:xfrm>
            <a:prstGeom prst="ellipse">
              <a:avLst/>
            </a:prstGeom>
            <a:solidFill>
              <a:schemeClr val="folHlink"/>
            </a:solidFill>
            <a:ln w="9525">
              <a:noFill/>
              <a:round/>
            </a:ln>
            <a:effec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 name="TextBox 39"/>
          <p:cNvSpPr txBox="1"/>
          <p:nvPr userDrawn="1"/>
        </p:nvSpPr>
        <p:spPr>
          <a:xfrm>
            <a:off x="1371600" y="4814888"/>
            <a:ext cx="6902450" cy="275590"/>
          </a:xfrm>
          <a:prstGeom prst="rect">
            <a:avLst/>
          </a:prstGeom>
          <a:noFill/>
        </p:spPr>
        <p:txBody>
          <a:bodyPr wrap="square">
            <a:spAutoFit/>
          </a:bodyPr>
          <a:p>
            <a:pPr marL="0" marR="0" lvl="0" indent="0" algn="ctr" defTabSz="914400" rtl="0" eaLnBrk="0" fontAlgn="base" latinLnBrk="0" hangingPunct="0">
              <a:lnSpc>
                <a:spcPct val="100000"/>
              </a:lnSpc>
              <a:spcBef>
                <a:spcPct val="0"/>
              </a:spcBef>
              <a:spcAft>
                <a:spcPct val="0"/>
              </a:spcAft>
              <a:buClrTx/>
              <a:buSzTx/>
              <a:buFontTx/>
              <a:buNone/>
              <a:defRPr/>
            </a:pPr>
            <a:r>
              <a:rPr lang="zh-CN" sz="1200" noProof="0" dirty="0">
                <a:ln>
                  <a:noFill/>
                </a:ln>
                <a:effectLst/>
                <a:uLnTx/>
                <a:uFillTx/>
                <a:latin typeface="微软雅黑" panose="020B0503020204020204" pitchFamily="34" charset="-122"/>
                <a:ea typeface="微软雅黑" panose="020B0503020204020204" pitchFamily="34" charset="-122"/>
                <a:sym typeface="+mn-ea"/>
              </a:rPr>
              <a:t>数据结构与算法</a:t>
            </a:r>
            <a:r>
              <a:rPr lang="zh-CN" sz="1200" noProof="0" dirty="0">
                <a:ln>
                  <a:noFill/>
                </a:ln>
                <a:effectLst/>
                <a:uLnTx/>
                <a:uFillTx/>
                <a:latin typeface="微软雅黑" panose="020B0503020204020204" pitchFamily="34" charset="-122"/>
                <a:ea typeface="微软雅黑" panose="020B0503020204020204" pitchFamily="34" charset="-122"/>
                <a:sym typeface="+mn-ea"/>
              </a:rPr>
              <a:t>，上海交通大学出版社</a:t>
            </a:r>
            <a:endParaRPr kumimoji="0" 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anose="020B0604020202020204" pitchFamily="34" charset="0"/>
        </a:defRPr>
      </a:lvl2pPr>
      <a:lvl3pPr algn="l" rtl="0" eaLnBrk="0" fontAlgn="base" hangingPunct="0">
        <a:spcBef>
          <a:spcPct val="0"/>
        </a:spcBef>
        <a:spcAft>
          <a:spcPct val="0"/>
        </a:spcAft>
        <a:defRPr sz="3900" b="1">
          <a:solidFill>
            <a:schemeClr val="tx2"/>
          </a:solidFill>
          <a:latin typeface="Arial" panose="020B0604020202020204" pitchFamily="34" charset="0"/>
        </a:defRPr>
      </a:lvl3pPr>
      <a:lvl4pPr algn="l" rtl="0" eaLnBrk="0" fontAlgn="base" hangingPunct="0">
        <a:spcBef>
          <a:spcPct val="0"/>
        </a:spcBef>
        <a:spcAft>
          <a:spcPct val="0"/>
        </a:spcAft>
        <a:defRPr sz="3900" b="1">
          <a:solidFill>
            <a:schemeClr val="tx2"/>
          </a:solidFill>
          <a:latin typeface="Arial" panose="020B0604020202020204" pitchFamily="34" charset="0"/>
        </a:defRPr>
      </a:lvl4pPr>
      <a:lvl5pPr algn="l" rtl="0" eaLnBrk="0" fontAlgn="base" hangingPunct="0">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980"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defRPr>
      </a:lvl2pPr>
      <a:lvl3pPr marL="987425" indent="-294005"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defRPr>
      </a:lvl3pPr>
      <a:lvl4pPr marL="1281430"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defRPr>
      </a:lvl4pPr>
      <a:lvl5pPr marL="1598930" indent="-316230"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5pPr>
      <a:lvl6pPr marL="20561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6pPr>
      <a:lvl7pPr marL="25133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7pPr>
      <a:lvl8pPr marL="29705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8pPr>
      <a:lvl9pPr marL="3427730" indent="-316230" algn="l" rtl="0" eaLnBrk="1" fontAlgn="base" hangingPunct="1">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slide" Target="slide77.xml"/><Relationship Id="rId7" Type="http://schemas.openxmlformats.org/officeDocument/2006/relationships/slide" Target="slide72.xml"/><Relationship Id="rId6" Type="http://schemas.openxmlformats.org/officeDocument/2006/relationships/slide" Target="slide61.xml"/><Relationship Id="rId5" Type="http://schemas.openxmlformats.org/officeDocument/2006/relationships/slide" Target="slide51.xml"/><Relationship Id="rId4" Type="http://schemas.openxmlformats.org/officeDocument/2006/relationships/slide" Target="slide37.xml"/><Relationship Id="rId3" Type="http://schemas.openxmlformats.org/officeDocument/2006/relationships/slide" Target="slide27.xml"/><Relationship Id="rId2" Type="http://schemas.openxmlformats.org/officeDocument/2006/relationships/slide" Target="slide10.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xml"/><Relationship Id="rId2" Type="http://schemas.openxmlformats.org/officeDocument/2006/relationships/image" Target="../media/image3.wmf"/><Relationship Id="rId1" Type="http://schemas.openxmlformats.org/officeDocument/2006/relationships/oleObject" Target="../embeddings/oleObject8.bin"/></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1.xml"/><Relationship Id="rId2" Type="http://schemas.openxmlformats.org/officeDocument/2006/relationships/image" Target="../media/image4.wmf"/><Relationship Id="rId1"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1.xml"/><Relationship Id="rId3" Type="http://schemas.openxmlformats.org/officeDocument/2006/relationships/image" Target="../media/image5.wmf"/><Relationship Id="rId2" Type="http://schemas.openxmlformats.org/officeDocument/2006/relationships/oleObject" Target="../embeddings/oleObject10.bin"/><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11.vml"/><Relationship Id="rId3" Type="http://schemas.openxmlformats.org/officeDocument/2006/relationships/slideLayout" Target="../slideLayouts/slideLayout1.xml"/><Relationship Id="rId2" Type="http://schemas.openxmlformats.org/officeDocument/2006/relationships/image" Target="../media/image6.wmf"/><Relationship Id="rId1" Type="http://schemas.openxmlformats.org/officeDocument/2006/relationships/oleObject" Target="../embeddings/oleObject11.bin"/></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1.xml"/><Relationship Id="rId3" Type="http://schemas.openxmlformats.org/officeDocument/2006/relationships/oleObject" Target="../embeddings/oleObject13.bin"/><Relationship Id="rId2" Type="http://schemas.openxmlformats.org/officeDocument/2006/relationships/image" Target="../media/image7.wmf"/><Relationship Id="rId1" Type="http://schemas.openxmlformats.org/officeDocument/2006/relationships/oleObject" Target="../embeddings/oleObject12.bin"/></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1.xml"/><Relationship Id="rId2" Type="http://schemas.openxmlformats.org/officeDocument/2006/relationships/image" Target="../media/image8.wmf"/><Relationship Id="rId1"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1.xml"/><Relationship Id="rId4" Type="http://schemas.openxmlformats.org/officeDocument/2006/relationships/image" Target="../media/image10.wmf"/><Relationship Id="rId3" Type="http://schemas.openxmlformats.org/officeDocument/2006/relationships/oleObject" Target="../embeddings/oleObject16.bin"/><Relationship Id="rId2" Type="http://schemas.openxmlformats.org/officeDocument/2006/relationships/image" Target="../media/image9.wmf"/><Relationship Id="rId1" Type="http://schemas.openxmlformats.org/officeDocument/2006/relationships/oleObject" Target="../embeddings/oleObject1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15.vml"/><Relationship Id="rId3" Type="http://schemas.openxmlformats.org/officeDocument/2006/relationships/slideLayout" Target="../slideLayouts/slideLayout1.xml"/><Relationship Id="rId2" Type="http://schemas.openxmlformats.org/officeDocument/2006/relationships/image" Target="../media/image11.wmf"/><Relationship Id="rId1" Type="http://schemas.openxmlformats.org/officeDocument/2006/relationships/oleObject" Target="../embeddings/oleObject17.bin"/></Relationships>
</file>

<file path=ppt/slides/_rels/slide21.xml.rels><?xml version="1.0" encoding="UTF-8" standalone="yes"?>
<Relationships xmlns="http://schemas.openxmlformats.org/package/2006/relationships"><Relationship Id="rId7" Type="http://schemas.openxmlformats.org/officeDocument/2006/relationships/vmlDrawing" Target="../drawings/vmlDrawing16.vml"/><Relationship Id="rId6"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wmf"/><Relationship Id="rId3" Type="http://schemas.openxmlformats.org/officeDocument/2006/relationships/oleObject" Target="../embeddings/oleObject19.bin"/><Relationship Id="rId2" Type="http://schemas.openxmlformats.org/officeDocument/2006/relationships/image" Target="../media/image12.wmf"/><Relationship Id="rId1" Type="http://schemas.openxmlformats.org/officeDocument/2006/relationships/oleObject" Target="../embeddings/oleObject18.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6" Type="http://schemas.openxmlformats.org/officeDocument/2006/relationships/vmlDrawing" Target="../drawings/vmlDrawing17.vml"/><Relationship Id="rId5" Type="http://schemas.openxmlformats.org/officeDocument/2006/relationships/slideLayout" Target="../slideLayouts/slideLayout1.xml"/><Relationship Id="rId4" Type="http://schemas.openxmlformats.org/officeDocument/2006/relationships/image" Target="../media/image15.wmf"/><Relationship Id="rId3" Type="http://schemas.openxmlformats.org/officeDocument/2006/relationships/oleObject" Target="../embeddings/oleObject21.bin"/><Relationship Id="rId2" Type="http://schemas.openxmlformats.org/officeDocument/2006/relationships/image" Target="../media/image12.wmf"/><Relationship Id="rId1" Type="http://schemas.openxmlformats.org/officeDocument/2006/relationships/oleObject" Target="../embeddings/oleObject20.bin"/></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18.vml"/><Relationship Id="rId3" Type="http://schemas.openxmlformats.org/officeDocument/2006/relationships/slideLayout" Target="../slideLayouts/slideLayout1.xml"/><Relationship Id="rId2" Type="http://schemas.openxmlformats.org/officeDocument/2006/relationships/image" Target="../media/image15.wmf"/><Relationship Id="rId1" Type="http://schemas.openxmlformats.org/officeDocument/2006/relationships/oleObject" Target="../embeddings/oleObject22.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4" Type="http://schemas.openxmlformats.org/officeDocument/2006/relationships/vmlDrawing" Target="../drawings/vmlDrawing19.vml"/><Relationship Id="rId3" Type="http://schemas.openxmlformats.org/officeDocument/2006/relationships/slideLayout" Target="../slideLayouts/slideLayout1.xml"/><Relationship Id="rId2" Type="http://schemas.openxmlformats.org/officeDocument/2006/relationships/image" Target="../media/image16.wmf"/><Relationship Id="rId1" Type="http://schemas.openxmlformats.org/officeDocument/2006/relationships/oleObject" Target="../embeddings/oleObject23.bin"/></Relationships>
</file>

<file path=ppt/slides/_rels/slide29.xml.rels><?xml version="1.0" encoding="UTF-8" standalone="yes"?>
<Relationships xmlns="http://schemas.openxmlformats.org/package/2006/relationships"><Relationship Id="rId4" Type="http://schemas.openxmlformats.org/officeDocument/2006/relationships/vmlDrawing" Target="../drawings/vmlDrawing20.vml"/><Relationship Id="rId3" Type="http://schemas.openxmlformats.org/officeDocument/2006/relationships/slideLayout" Target="../slideLayouts/slideLayout1.xml"/><Relationship Id="rId2" Type="http://schemas.openxmlformats.org/officeDocument/2006/relationships/image" Target="../media/image16.wmf"/><Relationship Id="rId1" Type="http://schemas.openxmlformats.org/officeDocument/2006/relationships/oleObject" Target="../embeddings/oleObject24.bin"/></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4" Type="http://schemas.openxmlformats.org/officeDocument/2006/relationships/vmlDrawing" Target="../drawings/vmlDrawing21.vml"/><Relationship Id="rId3" Type="http://schemas.openxmlformats.org/officeDocument/2006/relationships/slideLayout" Target="../slideLayouts/slideLayout1.xml"/><Relationship Id="rId2" Type="http://schemas.openxmlformats.org/officeDocument/2006/relationships/image" Target="../media/image16.wmf"/><Relationship Id="rId1" Type="http://schemas.openxmlformats.org/officeDocument/2006/relationships/oleObject" Target="../embeddings/oleObject25.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22.vml"/><Relationship Id="rId3" Type="http://schemas.openxmlformats.org/officeDocument/2006/relationships/slideLayout" Target="../slideLayouts/slideLayout1.xml"/><Relationship Id="rId2" Type="http://schemas.openxmlformats.org/officeDocument/2006/relationships/image" Target="../media/image17.wmf"/><Relationship Id="rId1" Type="http://schemas.openxmlformats.org/officeDocument/2006/relationships/oleObject" Target="../embeddings/oleObject26.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4" Type="http://schemas.openxmlformats.org/officeDocument/2006/relationships/vmlDrawing" Target="../drawings/vmlDrawing23.vml"/><Relationship Id="rId3" Type="http://schemas.openxmlformats.org/officeDocument/2006/relationships/slideLayout" Target="../slideLayouts/slideLayout1.xml"/><Relationship Id="rId2" Type="http://schemas.openxmlformats.org/officeDocument/2006/relationships/image" Target="../media/image18.wmf"/><Relationship Id="rId1" Type="http://schemas.openxmlformats.org/officeDocument/2006/relationships/oleObject" Target="../embeddings/oleObject27.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24.vml"/><Relationship Id="rId3" Type="http://schemas.openxmlformats.org/officeDocument/2006/relationships/slideLayout" Target="../slideLayouts/slideLayout1.xml"/><Relationship Id="rId2" Type="http://schemas.openxmlformats.org/officeDocument/2006/relationships/image" Target="../media/image19.wmf"/><Relationship Id="rId1" Type="http://schemas.openxmlformats.org/officeDocument/2006/relationships/oleObject" Target="../embeddings/oleObject28.bin"/></Relationships>
</file>

<file path=ppt/slides/_rels/slide47.xml.rels><?xml version="1.0" encoding="UTF-8" standalone="yes"?>
<Relationships xmlns="http://schemas.openxmlformats.org/package/2006/relationships"><Relationship Id="rId4" Type="http://schemas.openxmlformats.org/officeDocument/2006/relationships/vmlDrawing" Target="../drawings/vmlDrawing25.vml"/><Relationship Id="rId3" Type="http://schemas.openxmlformats.org/officeDocument/2006/relationships/slideLayout" Target="../slideLayouts/slideLayout1.xml"/><Relationship Id="rId2" Type="http://schemas.openxmlformats.org/officeDocument/2006/relationships/image" Target="../media/image20.wmf"/><Relationship Id="rId1" Type="http://schemas.openxmlformats.org/officeDocument/2006/relationships/oleObject" Target="../embeddings/oleObject29.bin"/></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3.bin"/></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9" Type="http://schemas.openxmlformats.org/officeDocument/2006/relationships/oleObject" Target="../embeddings/oleObject34.bin"/><Relationship Id="rId8" Type="http://schemas.openxmlformats.org/officeDocument/2006/relationships/image" Target="../media/image24.wmf"/><Relationship Id="rId7" Type="http://schemas.openxmlformats.org/officeDocument/2006/relationships/oleObject" Target="../embeddings/oleObject33.bin"/><Relationship Id="rId6" Type="http://schemas.openxmlformats.org/officeDocument/2006/relationships/image" Target="../media/image23.wmf"/><Relationship Id="rId5" Type="http://schemas.openxmlformats.org/officeDocument/2006/relationships/oleObject" Target="../embeddings/oleObject32.bin"/><Relationship Id="rId4" Type="http://schemas.openxmlformats.org/officeDocument/2006/relationships/image" Target="../media/image22.wmf"/><Relationship Id="rId3" Type="http://schemas.openxmlformats.org/officeDocument/2006/relationships/oleObject" Target="../embeddings/oleObject31.bin"/><Relationship Id="rId2" Type="http://schemas.openxmlformats.org/officeDocument/2006/relationships/image" Target="../media/image21.wmf"/><Relationship Id="rId12" Type="http://schemas.openxmlformats.org/officeDocument/2006/relationships/vmlDrawing" Target="../drawings/vmlDrawing26.vml"/><Relationship Id="rId11" Type="http://schemas.openxmlformats.org/officeDocument/2006/relationships/slideLayout" Target="../slideLayouts/slideLayout1.xml"/><Relationship Id="rId10" Type="http://schemas.openxmlformats.org/officeDocument/2006/relationships/image" Target="../media/image25.wmf"/><Relationship Id="rId1" Type="http://schemas.openxmlformats.org/officeDocument/2006/relationships/oleObject" Target="../embeddings/oleObject30.bin"/></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9" Type="http://schemas.openxmlformats.org/officeDocument/2006/relationships/oleObject" Target="../embeddings/oleObject39.bin"/><Relationship Id="rId8" Type="http://schemas.openxmlformats.org/officeDocument/2006/relationships/image" Target="../media/image29.wmf"/><Relationship Id="rId7" Type="http://schemas.openxmlformats.org/officeDocument/2006/relationships/oleObject" Target="../embeddings/oleObject38.bin"/><Relationship Id="rId6" Type="http://schemas.openxmlformats.org/officeDocument/2006/relationships/image" Target="../media/image28.wmf"/><Relationship Id="rId5" Type="http://schemas.openxmlformats.org/officeDocument/2006/relationships/oleObject" Target="../embeddings/oleObject37.bin"/><Relationship Id="rId4" Type="http://schemas.openxmlformats.org/officeDocument/2006/relationships/image" Target="../media/image27.wmf"/><Relationship Id="rId3" Type="http://schemas.openxmlformats.org/officeDocument/2006/relationships/oleObject" Target="../embeddings/oleObject36.bin"/><Relationship Id="rId2" Type="http://schemas.openxmlformats.org/officeDocument/2006/relationships/image" Target="../media/image26.wmf"/><Relationship Id="rId12" Type="http://schemas.openxmlformats.org/officeDocument/2006/relationships/vmlDrawing" Target="../drawings/vmlDrawing27.vml"/><Relationship Id="rId11" Type="http://schemas.openxmlformats.org/officeDocument/2006/relationships/slideLayout" Target="../slideLayouts/slideLayout1.xml"/><Relationship Id="rId10" Type="http://schemas.openxmlformats.org/officeDocument/2006/relationships/image" Target="../media/image30.wmf"/><Relationship Id="rId1" Type="http://schemas.openxmlformats.org/officeDocument/2006/relationships/oleObject" Target="../embeddings/oleObject35.bin"/></Relationships>
</file>

<file path=ppt/slides/_rels/slide55.xml.rels><?xml version="1.0" encoding="UTF-8" standalone="yes"?>
<Relationships xmlns="http://schemas.openxmlformats.org/package/2006/relationships"><Relationship Id="rId6" Type="http://schemas.openxmlformats.org/officeDocument/2006/relationships/vmlDrawing" Target="../drawings/vmlDrawing28.vml"/><Relationship Id="rId5" Type="http://schemas.openxmlformats.org/officeDocument/2006/relationships/slideLayout" Target="../slideLayouts/slideLayout1.xml"/><Relationship Id="rId4" Type="http://schemas.openxmlformats.org/officeDocument/2006/relationships/image" Target="../media/image31.wmf"/><Relationship Id="rId3" Type="http://schemas.openxmlformats.org/officeDocument/2006/relationships/oleObject" Target="../embeddings/oleObject41.bin"/><Relationship Id="rId2" Type="http://schemas.openxmlformats.org/officeDocument/2006/relationships/image" Target="../media/image30.wmf"/><Relationship Id="rId1" Type="http://schemas.openxmlformats.org/officeDocument/2006/relationships/oleObject" Target="../embeddings/oleObject40.bin"/></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4.bin"/></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6" Type="http://schemas.openxmlformats.org/officeDocument/2006/relationships/vmlDrawing" Target="../drawings/vmlDrawing29.vml"/><Relationship Id="rId5" Type="http://schemas.openxmlformats.org/officeDocument/2006/relationships/slideLayout" Target="../slideLayouts/slideLayout1.xml"/><Relationship Id="rId4" Type="http://schemas.openxmlformats.org/officeDocument/2006/relationships/image" Target="../media/image33.wmf"/><Relationship Id="rId3" Type="http://schemas.openxmlformats.org/officeDocument/2006/relationships/oleObject" Target="../embeddings/oleObject43.bin"/><Relationship Id="rId2" Type="http://schemas.openxmlformats.org/officeDocument/2006/relationships/image" Target="../media/image32.wmf"/><Relationship Id="rId1" Type="http://schemas.openxmlformats.org/officeDocument/2006/relationships/oleObject" Target="../embeddings/oleObject42.bin"/></Relationships>
</file>

<file path=ppt/slides/_rels/slide62.xml.rels><?xml version="1.0" encoding="UTF-8" standalone="yes"?>
<Relationships xmlns="http://schemas.openxmlformats.org/package/2006/relationships"><Relationship Id="rId6" Type="http://schemas.openxmlformats.org/officeDocument/2006/relationships/vmlDrawing" Target="../drawings/vmlDrawing30.vml"/><Relationship Id="rId5" Type="http://schemas.openxmlformats.org/officeDocument/2006/relationships/slideLayout" Target="../slideLayouts/slideLayout1.xml"/><Relationship Id="rId4" Type="http://schemas.openxmlformats.org/officeDocument/2006/relationships/image" Target="../media/image34.wmf"/><Relationship Id="rId3" Type="http://schemas.openxmlformats.org/officeDocument/2006/relationships/oleObject" Target="../embeddings/oleObject45.bin"/><Relationship Id="rId2" Type="http://schemas.openxmlformats.org/officeDocument/2006/relationships/image" Target="../media/image32.wmf"/><Relationship Id="rId1" Type="http://schemas.openxmlformats.org/officeDocument/2006/relationships/oleObject" Target="../embeddings/oleObject44.bin"/></Relationships>
</file>

<file path=ppt/slides/_rels/slide63.xml.rels><?xml version="1.0" encoding="UTF-8" standalone="yes"?>
<Relationships xmlns="http://schemas.openxmlformats.org/package/2006/relationships"><Relationship Id="rId6" Type="http://schemas.openxmlformats.org/officeDocument/2006/relationships/vmlDrawing" Target="../drawings/vmlDrawing31.vml"/><Relationship Id="rId5" Type="http://schemas.openxmlformats.org/officeDocument/2006/relationships/slideLayout" Target="../slideLayouts/slideLayout1.xml"/><Relationship Id="rId4" Type="http://schemas.openxmlformats.org/officeDocument/2006/relationships/image" Target="../media/image35.wmf"/><Relationship Id="rId3" Type="http://schemas.openxmlformats.org/officeDocument/2006/relationships/oleObject" Target="../embeddings/oleObject47.bin"/><Relationship Id="rId2" Type="http://schemas.openxmlformats.org/officeDocument/2006/relationships/image" Target="../media/image32.wmf"/><Relationship Id="rId1" Type="http://schemas.openxmlformats.org/officeDocument/2006/relationships/oleObject" Target="../embeddings/oleObject46.bin"/></Relationships>
</file>

<file path=ppt/slides/_rels/slide64.xml.rels><?xml version="1.0" encoding="UTF-8" standalone="yes"?>
<Relationships xmlns="http://schemas.openxmlformats.org/package/2006/relationships"><Relationship Id="rId4" Type="http://schemas.openxmlformats.org/officeDocument/2006/relationships/vmlDrawing" Target="../drawings/vmlDrawing32.vml"/><Relationship Id="rId3" Type="http://schemas.openxmlformats.org/officeDocument/2006/relationships/slideLayout" Target="../slideLayouts/slideLayout1.xml"/><Relationship Id="rId2" Type="http://schemas.openxmlformats.org/officeDocument/2006/relationships/image" Target="../media/image36.wmf"/><Relationship Id="rId1" Type="http://schemas.openxmlformats.org/officeDocument/2006/relationships/oleObject" Target="../embeddings/oleObject48.bin"/></Relationships>
</file>

<file path=ppt/slides/_rels/slide65.xml.rels><?xml version="1.0" encoding="UTF-8" standalone="yes"?>
<Relationships xmlns="http://schemas.openxmlformats.org/package/2006/relationships"><Relationship Id="rId8" Type="http://schemas.openxmlformats.org/officeDocument/2006/relationships/vmlDrawing" Target="../drawings/vmlDrawing33.vml"/><Relationship Id="rId7" Type="http://schemas.openxmlformats.org/officeDocument/2006/relationships/slideLayout" Target="../slideLayouts/slideLayout1.xml"/><Relationship Id="rId6" Type="http://schemas.openxmlformats.org/officeDocument/2006/relationships/image" Target="../media/image36.wmf"/><Relationship Id="rId5" Type="http://schemas.openxmlformats.org/officeDocument/2006/relationships/oleObject" Target="../embeddings/oleObject51.bin"/><Relationship Id="rId4" Type="http://schemas.openxmlformats.org/officeDocument/2006/relationships/image" Target="../media/image38.wmf"/><Relationship Id="rId3" Type="http://schemas.openxmlformats.org/officeDocument/2006/relationships/oleObject" Target="../embeddings/oleObject50.bin"/><Relationship Id="rId2" Type="http://schemas.openxmlformats.org/officeDocument/2006/relationships/image" Target="../media/image37.wmf"/><Relationship Id="rId1" Type="http://schemas.openxmlformats.org/officeDocument/2006/relationships/oleObject" Target="../embeddings/oleObject49.bin"/></Relationships>
</file>

<file path=ppt/slides/_rels/slide66.xml.rels><?xml version="1.0" encoding="UTF-8" standalone="yes"?>
<Relationships xmlns="http://schemas.openxmlformats.org/package/2006/relationships"><Relationship Id="rId4" Type="http://schemas.openxmlformats.org/officeDocument/2006/relationships/vmlDrawing" Target="../drawings/vmlDrawing34.vml"/><Relationship Id="rId3" Type="http://schemas.openxmlformats.org/officeDocument/2006/relationships/slideLayout" Target="../slideLayouts/slideLayout1.xml"/><Relationship Id="rId2" Type="http://schemas.openxmlformats.org/officeDocument/2006/relationships/image" Target="../media/image39.wmf"/><Relationship Id="rId1" Type="http://schemas.openxmlformats.org/officeDocument/2006/relationships/oleObject" Target="../embeddings/oleObject52.bin"/></Relationships>
</file>

<file path=ppt/slides/_rels/slide67.xml.rels><?xml version="1.0" encoding="UTF-8" standalone="yes"?>
<Relationships xmlns="http://schemas.openxmlformats.org/package/2006/relationships"><Relationship Id="rId8" Type="http://schemas.openxmlformats.org/officeDocument/2006/relationships/vmlDrawing" Target="../drawings/vmlDrawing35.vml"/><Relationship Id="rId7" Type="http://schemas.openxmlformats.org/officeDocument/2006/relationships/slideLayout" Target="../slideLayouts/slideLayout1.xml"/><Relationship Id="rId6" Type="http://schemas.openxmlformats.org/officeDocument/2006/relationships/image" Target="../media/image39.wmf"/><Relationship Id="rId5" Type="http://schemas.openxmlformats.org/officeDocument/2006/relationships/oleObject" Target="../embeddings/oleObject55.bin"/><Relationship Id="rId4" Type="http://schemas.openxmlformats.org/officeDocument/2006/relationships/image" Target="../media/image41.wmf"/><Relationship Id="rId3" Type="http://schemas.openxmlformats.org/officeDocument/2006/relationships/oleObject" Target="../embeddings/oleObject54.bin"/><Relationship Id="rId2" Type="http://schemas.openxmlformats.org/officeDocument/2006/relationships/image" Target="../media/image40.wmf"/><Relationship Id="rId1" Type="http://schemas.openxmlformats.org/officeDocument/2006/relationships/oleObject" Target="../embeddings/oleObject53.bin"/></Relationships>
</file>

<file path=ppt/slides/_rels/slide68.xml.rels><?xml version="1.0" encoding="UTF-8" standalone="yes"?>
<Relationships xmlns="http://schemas.openxmlformats.org/package/2006/relationships"><Relationship Id="rId4" Type="http://schemas.openxmlformats.org/officeDocument/2006/relationships/vmlDrawing" Target="../drawings/vmlDrawing36.vml"/><Relationship Id="rId3" Type="http://schemas.openxmlformats.org/officeDocument/2006/relationships/slideLayout" Target="../slideLayouts/slideLayout1.xml"/><Relationship Id="rId2" Type="http://schemas.openxmlformats.org/officeDocument/2006/relationships/image" Target="../media/image42.wmf"/><Relationship Id="rId1" Type="http://schemas.openxmlformats.org/officeDocument/2006/relationships/oleObject" Target="../embeddings/oleObject56.bin"/></Relationships>
</file>

<file path=ppt/slides/_rels/slide69.xml.rels><?xml version="1.0" encoding="UTF-8" standalone="yes"?>
<Relationships xmlns="http://schemas.openxmlformats.org/package/2006/relationships"><Relationship Id="rId4" Type="http://schemas.openxmlformats.org/officeDocument/2006/relationships/vmlDrawing" Target="../drawings/vmlDrawing37.vml"/><Relationship Id="rId3" Type="http://schemas.openxmlformats.org/officeDocument/2006/relationships/slideLayout" Target="../slideLayouts/slideLayout1.xml"/><Relationship Id="rId2" Type="http://schemas.openxmlformats.org/officeDocument/2006/relationships/image" Target="../media/image43.wmf"/><Relationship Id="rId1" Type="http://schemas.openxmlformats.org/officeDocument/2006/relationships/oleObject" Target="../embeddings/oleObject57.bin"/></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5.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5.bin"/></Relationships>
</file>

<file path=ppt/slides/_rels/slide70.xml.rels><?xml version="1.0" encoding="UTF-8" standalone="yes"?>
<Relationships xmlns="http://schemas.openxmlformats.org/package/2006/relationships"><Relationship Id="rId4" Type="http://schemas.openxmlformats.org/officeDocument/2006/relationships/vmlDrawing" Target="../drawings/vmlDrawing38.vml"/><Relationship Id="rId3" Type="http://schemas.openxmlformats.org/officeDocument/2006/relationships/slideLayout" Target="../slideLayouts/slideLayout1.xml"/><Relationship Id="rId2" Type="http://schemas.openxmlformats.org/officeDocument/2006/relationships/image" Target="../media/image43.wmf"/><Relationship Id="rId1" Type="http://schemas.openxmlformats.org/officeDocument/2006/relationships/oleObject" Target="../embeddings/oleObject58.bin"/></Relationships>
</file>

<file path=ppt/slides/_rels/slide71.xml.rels><?xml version="1.0" encoding="UTF-8" standalone="yes"?>
<Relationships xmlns="http://schemas.openxmlformats.org/package/2006/relationships"><Relationship Id="rId4" Type="http://schemas.openxmlformats.org/officeDocument/2006/relationships/vmlDrawing" Target="../drawings/vmlDrawing39.vml"/><Relationship Id="rId3" Type="http://schemas.openxmlformats.org/officeDocument/2006/relationships/slideLayout" Target="../slideLayouts/slideLayout1.xml"/><Relationship Id="rId2" Type="http://schemas.openxmlformats.org/officeDocument/2006/relationships/image" Target="../media/image44.wmf"/><Relationship Id="rId1" Type="http://schemas.openxmlformats.org/officeDocument/2006/relationships/oleObject" Target="../embeddings/oleObject59.bin"/></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6" Type="http://schemas.openxmlformats.org/officeDocument/2006/relationships/vmlDrawing" Target="../drawings/vmlDrawing40.vml"/><Relationship Id="rId5" Type="http://schemas.openxmlformats.org/officeDocument/2006/relationships/slideLayout" Target="../slideLayouts/slideLayout1.xml"/><Relationship Id="rId4" Type="http://schemas.openxmlformats.org/officeDocument/2006/relationships/image" Target="../media/image46.wmf"/><Relationship Id="rId3" Type="http://schemas.openxmlformats.org/officeDocument/2006/relationships/oleObject" Target="../embeddings/oleObject61.bin"/><Relationship Id="rId2" Type="http://schemas.openxmlformats.org/officeDocument/2006/relationships/image" Target="../media/image45.wmf"/><Relationship Id="rId1" Type="http://schemas.openxmlformats.org/officeDocument/2006/relationships/oleObject" Target="../embeddings/oleObject60.bin"/></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1.xml"/><Relationship Id="rId2" Type="http://schemas.openxmlformats.org/officeDocument/2006/relationships/image" Target="../media/image1.wmf"/><Relationship Id="rId1" Type="http://schemas.openxmlformats.org/officeDocument/2006/relationships/oleObject" Target="../embeddings/oleObject6.bin"/></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1.xml"/><Relationship Id="rId2" Type="http://schemas.openxmlformats.org/officeDocument/2006/relationships/image" Target="../media/image2.wmf"/><Relationship Id="rId1" Type="http://schemas.openxmlformats.org/officeDocument/2006/relationships/oleObject" Target="../embeddings/oleObject7.bin"/></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5" Type="http://schemas.openxmlformats.org/officeDocument/2006/relationships/vmlDrawing" Target="../drawings/vmlDrawing41.vml"/><Relationship Id="rId4" Type="http://schemas.openxmlformats.org/officeDocument/2006/relationships/slideLayout" Target="../slideLayouts/slideLayout1.xml"/><Relationship Id="rId3" Type="http://schemas.openxmlformats.org/officeDocument/2006/relationships/image" Target="../media/image47.wmf"/><Relationship Id="rId2" Type="http://schemas.openxmlformats.org/officeDocument/2006/relationships/oleObject" Target="../embeddings/oleObject62.bin"/><Relationship Id="rId1" Type="http://schemas.openxmlformats.org/officeDocument/2006/relationships/tags" Target="../tags/tag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rPr>
              <a:t>5</a:t>
            </a:r>
            <a:r>
              <a:rPr lang="zh-CN" altLang="en-US" sz="4000">
                <a:latin typeface="黑体" panose="02010609060101010101" pitchFamily="2" charset="-122"/>
                <a:ea typeface="黑体" panose="02010609060101010101" pitchFamily="2" charset="-122"/>
              </a:rPr>
              <a:t> </a:t>
            </a:r>
            <a:r>
              <a:rPr lang="zh-CN" altLang="en-US" sz="4000">
                <a:latin typeface="黑体" panose="02010609060101010101" pitchFamily="2" charset="-122"/>
                <a:ea typeface="黑体" panose="02010609060101010101" pitchFamily="2" charset="-122"/>
              </a:rPr>
              <a:t>树</a:t>
            </a:r>
            <a:endParaRPr lang="zh-CN" altLang="en-US" sz="4000">
              <a:latin typeface="黑体" panose="02010609060101010101" pitchFamily="2" charset="-122"/>
              <a:ea typeface="黑体" panose="02010609060101010101" pitchFamily="2" charset="-122"/>
            </a:endParaRPr>
          </a:p>
        </p:txBody>
      </p:sp>
      <p:sp>
        <p:nvSpPr>
          <p:cNvPr id="8195" name="Rectangle 4"/>
          <p:cNvSpPr>
            <a:spLocks noChangeArrowheads="1"/>
          </p:cNvSpPr>
          <p:nvPr/>
        </p:nvSpPr>
        <p:spPr bwMode="auto">
          <a:xfrm>
            <a:off x="467995" y="844550"/>
            <a:ext cx="6741160" cy="3526790"/>
          </a:xfrm>
          <a:prstGeom prst="rect">
            <a:avLst/>
          </a:prstGeom>
          <a:noFill/>
          <a:ln w="9525">
            <a:noFill/>
            <a:miter lim="800000"/>
          </a:ln>
        </p:spPr>
        <p:txBody>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1" action="ppaction://hlinksldjump"/>
              </a:rPr>
              <a:t>5.1</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树的概述</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2" action="ppaction://hlinksldjump"/>
              </a:rPr>
              <a:t>5.2</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二叉树基础</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3" action="ppaction://hlinksldjump"/>
              </a:rPr>
              <a:t>5.3</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二叉树的遍历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4" action="ppaction://hlinksldjump"/>
              </a:rPr>
              <a:t>5.4</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二叉树遍历算法的应用</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5" action="ppaction://hlinksldjump"/>
              </a:rPr>
              <a:t>5.5</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哈夫曼树与哈夫曼编码</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6" action="ppaction://hlinksldjump"/>
              </a:rPr>
              <a:t>5.6</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树与森林</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7" action="ppaction://hlinksldjump"/>
              </a:rPr>
              <a:t>5.7</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并查集</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Tx/>
              <a:buNone/>
              <a:defRPr/>
            </a:pP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hlinkClick r:id="rId8" action="ppaction://hlinksldjump"/>
              </a:rPr>
              <a:t>5.8</a:t>
            </a:r>
            <a:r>
              <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在线题目求解</a:t>
            </a:r>
            <a:endParaRPr kumimoji="0" sz="24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5.2 二叉树基础</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定义与术语</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二叉树或为空树，或是由一个根结点加上两棵分别称为左子树和右子树且互不相交的二叉树组成。</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二叉树的五种基本形态如</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下</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图所示，分别为空树、只含根结点、左子树为空树、右子树为空树和左右子树均不为空树</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1763395" y="2659380"/>
          <a:ext cx="5307499" cy="1800000"/>
        </p:xfrm>
        <a:graphic>
          <a:graphicData uri="http://schemas.openxmlformats.org/presentationml/2006/ole">
            <mc:AlternateContent xmlns:mc="http://schemas.openxmlformats.org/markup-compatibility/2006">
              <mc:Choice xmlns:v="urn:schemas-microsoft-com:vml" Requires="v">
                <p:oleObj spid="_x0000_s4" name="" r:id="rId1" imgW="4914900" imgH="1666875" progId="Paint.Picture">
                  <p:embed/>
                </p:oleObj>
              </mc:Choice>
              <mc:Fallback>
                <p:oleObj name="" r:id="rId1" imgW="4914900" imgH="1666875" progId="Paint.Picture">
                  <p:embed/>
                  <p:pic>
                    <p:nvPicPr>
                      <p:cNvPr id="0" name="图片 3"/>
                      <p:cNvPicPr/>
                      <p:nvPr/>
                    </p:nvPicPr>
                    <p:blipFill>
                      <a:blip r:embed="rId2"/>
                      <a:stretch>
                        <a:fillRect/>
                      </a:stretch>
                    </p:blipFill>
                    <p:spPr>
                      <a:xfrm>
                        <a:off x="1763395" y="2659380"/>
                        <a:ext cx="5307499"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例5.8.4 热闹的聚会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347470"/>
            <a:ext cx="7132320"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using namespace std; const int N=1001;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数组长度，最大的结点数</a:t>
            </a:r>
            <a:r>
              <a:rPr lang="en-US" sz="1600">
                <a:latin typeface="Courier New" panose="02070309020205020404" charset="0"/>
                <a:ea typeface="宋体" panose="02010600030101010101" pitchFamily="2" charset="-122"/>
              </a:rPr>
              <a:t>+1int P[N];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存放父结点下标</a:t>
            </a:r>
            <a:r>
              <a:rPr lang="en-US" sz="1600">
                <a:latin typeface="Courier New" panose="02070309020205020404" charset="0"/>
                <a:ea typeface="宋体" panose="02010600030101010101" pitchFamily="2" charset="-122"/>
              </a:rPr>
              <a:t>int cnt[N];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存放结点数</a:t>
            </a:r>
            <a:r>
              <a:rPr lang="en-US" sz="1600">
                <a:latin typeface="Courier New" panose="02070309020205020404" charset="0"/>
                <a:ea typeface="宋体" panose="02010600030101010101" pitchFamily="2" charset="-122"/>
              </a:rPr>
              <a:t> // </a:t>
            </a:r>
            <a:r>
              <a:rPr lang="zh-CN" sz="1600">
                <a:latin typeface="Courier New" panose="02070309020205020404" charset="0"/>
                <a:ea typeface="宋体" panose="02010600030101010101" pitchFamily="2" charset="-122"/>
              </a:rPr>
              <a:t>初始化，每个结点作为一个集合</a:t>
            </a:r>
            <a:r>
              <a:rPr lang="en-US" sz="1600">
                <a:latin typeface="Courier New" panose="02070309020205020404" charset="0"/>
                <a:ea typeface="宋体" panose="02010600030101010101" pitchFamily="2" charset="-122"/>
              </a:rPr>
              <a:t>void Init(int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i=1;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P[i]=i;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cnt[i]=1;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例5.8.4 热闹的聚会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347787"/>
            <a:ext cx="5080000" cy="2799715"/>
          </a:xfrm>
          <a:prstGeom prst="rect">
            <a:avLst/>
          </a:prstGeom>
          <a:noFill/>
          <a:ln w="9525">
            <a:noFill/>
          </a:ln>
        </p:spPr>
        <p:txBody>
          <a:bodyPr>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查操作</a:t>
            </a:r>
            <a:r>
              <a:rPr lang="en-US" sz="1600">
                <a:latin typeface="Courier New" panose="02070309020205020404" charset="0"/>
                <a:ea typeface="宋体" panose="02010600030101010101" pitchFamily="2" charset="-122"/>
              </a:rPr>
              <a:t>int Find(int 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y=x;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while(P[x]!=x) x=P[x];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while(y!=x)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t=P[y];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P[y]=x;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y=t;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x;</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例5.8.4 热闹的聚会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850" y="1276032"/>
            <a:ext cx="5080000" cy="3291840"/>
          </a:xfrm>
          <a:prstGeom prst="rect">
            <a:avLst/>
          </a:prstGeom>
          <a:noFill/>
          <a:ln w="9525">
            <a:noFill/>
          </a:ln>
        </p:spPr>
        <p:txBody>
          <a:bodyPr>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并操作，把结点数少的树并入结点数多的树</a:t>
            </a:r>
            <a:r>
              <a:rPr lang="en-US" sz="1600">
                <a:latin typeface="Courier New" panose="02070309020205020404" charset="0"/>
                <a:ea typeface="宋体" panose="02010600030101010101" pitchFamily="2" charset="-122"/>
              </a:rPr>
              <a:t>void Union(int x, int 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fx=Find(x), fy=Find(y);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(fx==fy)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(cnt[fx]&gt;=cnt[fy])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cnt[fx]+=cnt[fy];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P[fy]=fx;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endParaRPr lang="en-US" sz="1600">
              <a:latin typeface="Courier New" panose="02070309020205020404" charset="0"/>
              <a:ea typeface="宋体" panose="02010600030101010101" pitchFamily="2" charset="-122"/>
            </a:endParaRPr>
          </a:p>
          <a:p>
            <a:r>
              <a:rPr lang="en-US" sz="1600">
                <a:latin typeface="Courier New" panose="02070309020205020404" charset="0"/>
                <a:ea typeface="宋体" panose="02010600030101010101" pitchFamily="2" charset="-122"/>
              </a:rPr>
              <a:t>    else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cnt[fy]+=cnt[fx];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P[fx]=fy;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Times New Roman" panose="02020603050405020304" pitchFamily="18" charset="0"/>
                <a:ea typeface="宋体" panose="02010600030101010101" pitchFamily="2" charset="-122"/>
              </a:rPr>
              <a:t>}</a:t>
            </a:r>
            <a:endParaRPr lang="zh-CN" altLang="en-US" sz="160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例5.8.4 热闹的聚会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323215" y="1256030"/>
            <a:ext cx="3738880"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i,n,m,a,b;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cin&gt;&gt;n&gt;&gt;m;</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Init(n);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i&lt;m;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cin&gt;&gt;a&gt;&gt;b;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Union(a,b);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endParaRPr lang="zh-CN" altLang="en-US" sz="1600"/>
          </a:p>
        </p:txBody>
      </p:sp>
      <p:sp>
        <p:nvSpPr>
          <p:cNvPr id="2" name="文本框 1"/>
          <p:cNvSpPr txBox="1"/>
          <p:nvPr/>
        </p:nvSpPr>
        <p:spPr>
          <a:xfrm>
            <a:off x="4211955" y="1419225"/>
            <a:ext cx="4667885"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在</a:t>
            </a:r>
            <a:r>
              <a:rPr lang="en-US" sz="1600">
                <a:latin typeface="Courier New" panose="02070309020205020404" charset="0"/>
                <a:ea typeface="宋体" panose="02010600030101010101" pitchFamily="2" charset="-122"/>
              </a:rPr>
              <a:t>cnt</a:t>
            </a:r>
            <a:r>
              <a:rPr lang="zh-CN" sz="1600">
                <a:latin typeface="Courier New" panose="02070309020205020404" charset="0"/>
                <a:ea typeface="宋体" panose="02010600030101010101" pitchFamily="2" charset="-122"/>
              </a:rPr>
              <a:t>数组中找一个最大值并输出</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maxCnt=0;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for(i=1; i&lt;=n; i++)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(maxCnt&lt;cnt[i])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maxCnt=cnt[i];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cout&lt;&lt;maxCnt&lt;&lt;endl;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定义与术语</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24536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具有3个结点的二叉树可能有几种不同形态？</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n个结点的二叉树共有种形态</a:t>
            </a:r>
            <a:r>
              <a:rPr altLang="zh-CN" sz="2000" noProof="0" dirty="0">
                <a:ln>
                  <a:noFill/>
                </a:ln>
                <a:effectLst/>
                <a:uLnTx/>
                <a:uFillTx/>
                <a:latin typeface="Times New Roman" panose="02020603050405020304" pitchFamily="18" charset="0"/>
                <a:cs typeface="Times New Roman" panose="02020603050405020304" pitchFamily="18" charset="0"/>
                <a:sym typeface="+mn-ea"/>
              </a:rPr>
              <a:t>？</a:t>
            </a:r>
            <a:endParaRPr alt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具有3个结点的普通树可能有几种不同形态？</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n个结点的有序树与n-1个结点的二叉树具有相同的形态数。</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147482573"/>
          <p:cNvGraphicFramePr>
            <a:graphicFrameLocks noChangeAspect="1"/>
          </p:cNvGraphicFramePr>
          <p:nvPr/>
        </p:nvGraphicFramePr>
        <p:xfrm>
          <a:off x="683895" y="1994853"/>
          <a:ext cx="604444" cy="720000"/>
        </p:xfrm>
        <a:graphic>
          <a:graphicData uri="http://schemas.openxmlformats.org/presentationml/2006/ole">
            <mc:AlternateContent xmlns:mc="http://schemas.openxmlformats.org/markup-compatibility/2006">
              <mc:Choice xmlns:v="urn:schemas-microsoft-com:vml" Requires="v">
                <p:oleObj spid="_x0000_s3076" name="" r:id="rId1" imgW="355600" imgH="419100" progId="Equation.DSMT4">
                  <p:embed/>
                </p:oleObj>
              </mc:Choice>
              <mc:Fallback>
                <p:oleObj name="" r:id="rId1" imgW="355600" imgH="419100" progId="Equation.DSMT4">
                  <p:embed/>
                  <p:pic>
                    <p:nvPicPr>
                      <p:cNvPr id="0" name="图片 3075"/>
                      <p:cNvPicPr/>
                      <p:nvPr/>
                    </p:nvPicPr>
                    <p:blipFill>
                      <a:blip r:embed="rId2"/>
                      <a:stretch>
                        <a:fillRect/>
                      </a:stretch>
                    </p:blipFill>
                    <p:spPr>
                      <a:xfrm>
                        <a:off x="683895" y="1994853"/>
                        <a:ext cx="604444" cy="720000"/>
                      </a:xfrm>
                      <a:prstGeom prst="rect">
                        <a:avLst/>
                      </a:prstGeom>
                      <a:noFill/>
                      <a:ln w="38100">
                        <a:noFill/>
                        <a:miter/>
                      </a:ln>
                    </p:spPr>
                  </p:pic>
                </p:oleObj>
              </mc:Fallback>
            </mc:AlternateContent>
          </a:graphicData>
        </a:graphic>
      </p:graphicFrame>
      <p:sp>
        <p:nvSpPr>
          <p:cNvPr id="5" name="文本框 4"/>
          <p:cNvSpPr txBox="1"/>
          <p:nvPr/>
        </p:nvSpPr>
        <p:spPr>
          <a:xfrm>
            <a:off x="5796280" y="1275080"/>
            <a:ext cx="897890" cy="398780"/>
          </a:xfrm>
          <a:prstGeom prst="rect">
            <a:avLst/>
          </a:prstGeom>
          <a:noFill/>
        </p:spPr>
        <p:txBody>
          <a:bodyPr wrap="square" rtlCol="0">
            <a:spAutoFit/>
          </a:bodyPr>
          <a:p>
            <a:r>
              <a:rPr lang="en-US" altLang="zh-CN" sz="2000">
                <a:latin typeface="Times New Roman" panose="02020603050405020304" pitchFamily="18" charset="0"/>
                <a:cs typeface="Times New Roman" panose="02020603050405020304" pitchFamily="18" charset="0"/>
              </a:rPr>
              <a:t>5</a:t>
            </a:r>
            <a:endParaRPr lang="en-US" altLang="zh-CN" sz="2000">
              <a:latin typeface="Times New Roman" panose="02020603050405020304" pitchFamily="18" charset="0"/>
              <a:cs typeface="Times New Roman" panose="02020603050405020304" pitchFamily="18" charset="0"/>
            </a:endParaRPr>
          </a:p>
        </p:txBody>
      </p:sp>
      <p:sp>
        <p:nvSpPr>
          <p:cNvPr id="4" name="文本框 3"/>
          <p:cNvSpPr txBox="1"/>
          <p:nvPr/>
        </p:nvSpPr>
        <p:spPr>
          <a:xfrm>
            <a:off x="6156325" y="2715260"/>
            <a:ext cx="897890" cy="398780"/>
          </a:xfrm>
          <a:prstGeom prst="rect">
            <a:avLst/>
          </a:prstGeom>
          <a:noFill/>
        </p:spPr>
        <p:txBody>
          <a:bodyPr wrap="square" rtlCol="0">
            <a:spAutoFit/>
          </a:bodyPr>
          <a:p>
            <a:r>
              <a:rPr lang="en-US" altLang="zh-CN" sz="2000">
                <a:latin typeface="Times New Roman" panose="02020603050405020304" pitchFamily="18" charset="0"/>
                <a:cs typeface="Times New Roman" panose="02020603050405020304" pitchFamily="18" charset="0"/>
              </a:rPr>
              <a:t>2</a:t>
            </a:r>
            <a:endParaRPr lang="en-US" altLang="zh-CN" sz="2000">
              <a:latin typeface="Times New Roman" panose="02020603050405020304" pitchFamily="18" charset="0"/>
              <a:cs typeface="Times New Roman" panose="02020603050405020304" pitchFamily="18" charset="0"/>
            </a:endParaRPr>
          </a:p>
        </p:txBody>
      </p:sp>
      <p:sp>
        <p:nvSpPr>
          <p:cNvPr id="7" name="文本框 6"/>
          <p:cNvSpPr txBox="1"/>
          <p:nvPr/>
        </p:nvSpPr>
        <p:spPr>
          <a:xfrm>
            <a:off x="1691640" y="2155825"/>
            <a:ext cx="1787525" cy="398780"/>
          </a:xfrm>
          <a:prstGeom prst="rect">
            <a:avLst/>
          </a:prstGeom>
          <a:noFill/>
        </p:spPr>
        <p:txBody>
          <a:bodyPr wrap="square" rtlCol="0">
            <a:spAutoFit/>
          </a:bodyPr>
          <a:p>
            <a:r>
              <a:rPr lang="zh-CN" altLang="en-US" sz="2000">
                <a:latin typeface="Times New Roman" panose="02020603050405020304" pitchFamily="18" charset="0"/>
                <a:cs typeface="Times New Roman" panose="02020603050405020304" pitchFamily="18" charset="0"/>
              </a:rPr>
              <a:t>卡特兰</a:t>
            </a:r>
            <a:r>
              <a:rPr lang="zh-CN" altLang="en-US" sz="2000">
                <a:latin typeface="Times New Roman" panose="02020603050405020304" pitchFamily="18" charset="0"/>
                <a:cs typeface="Times New Roman" panose="02020603050405020304" pitchFamily="18" charset="0"/>
              </a:rPr>
              <a:t>数</a:t>
            </a:r>
            <a:endParaRPr lang="zh-CN" altLang="en-US" sz="2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additive="base">
                                        <p:cTn id="19"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 calcmode="lin" valueType="num">
                                      <p:cBhvr additive="base">
                                        <p:cTn id="49"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p:bldP spid="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性质1</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：二叉树第 i (i≥1)层上至多有2</a:t>
            </a:r>
            <a:r>
              <a:rPr altLang="zh-CN"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i-1</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个结点。</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8" name="文本框 7"/>
          <p:cNvSpPr txBox="1"/>
          <p:nvPr/>
        </p:nvSpPr>
        <p:spPr>
          <a:xfrm>
            <a:off x="467995" y="3119755"/>
            <a:ext cx="7607300" cy="398780"/>
          </a:xfrm>
          <a:prstGeom prst="rect">
            <a:avLst/>
          </a:prstGeom>
          <a:noFill/>
          <a:ln w="9525">
            <a:noFill/>
          </a:ln>
        </p:spPr>
        <p:txBody>
          <a:bodyPr wrap="square">
            <a:spAutoFit/>
          </a:bodyPr>
          <a:p>
            <a:r>
              <a:rPr lang="zh-CN" sz="2000">
                <a:ea typeface="宋体" panose="02010600030101010101" pitchFamily="2" charset="-122"/>
              </a:rPr>
              <a:t>思考：二叉树存在第</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）层，则该层上至少有</a:t>
            </a:r>
            <a:r>
              <a:rPr lang="zh-CN" sz="2000">
                <a:latin typeface="Times New Roman" panose="02020603050405020304" pitchFamily="18" charset="0"/>
                <a:ea typeface="宋体" panose="02010600030101010101" pitchFamily="2" charset="-122"/>
              </a:rPr>
              <a:t>几</a:t>
            </a:r>
            <a:r>
              <a:rPr lang="zh-CN" sz="2000">
                <a:ea typeface="宋体" panose="02010600030101010101" pitchFamily="2" charset="-122"/>
              </a:rPr>
              <a:t>个结点？</a:t>
            </a:r>
            <a:endParaRPr lang="zh-CN" altLang="en-US" sz="2000"/>
          </a:p>
        </p:txBody>
      </p:sp>
      <p:sp>
        <p:nvSpPr>
          <p:cNvPr id="9" name="文本框 8"/>
          <p:cNvSpPr txBox="1"/>
          <p:nvPr/>
        </p:nvSpPr>
        <p:spPr>
          <a:xfrm>
            <a:off x="305435" y="1746250"/>
            <a:ext cx="7647940" cy="1322070"/>
          </a:xfrm>
          <a:prstGeom prst="rect">
            <a:avLst/>
          </a:prstGeom>
          <a:noFill/>
          <a:ln w="9525">
            <a:noFill/>
          </a:ln>
        </p:spPr>
        <p:txBody>
          <a:bodyPr wrap="square">
            <a:spAutoFit/>
          </a:bodyPr>
          <a:p>
            <a:r>
              <a:rPr lang="zh-CN" sz="2000" b="1">
                <a:sym typeface="+mn-ea"/>
              </a:rPr>
              <a:t>证明</a:t>
            </a:r>
            <a:r>
              <a:rPr lang="zh-CN" sz="2000">
                <a:sym typeface="+mn-ea"/>
              </a:rPr>
              <a:t>：</a:t>
            </a:r>
            <a:r>
              <a:rPr lang="zh-CN" sz="2000">
                <a:ea typeface="宋体" panose="02010600030101010101" pitchFamily="2" charset="-122"/>
              </a:rPr>
              <a:t>采用归纳法。已知</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时，只有一个根结点，即</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i-1 </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 </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0 </a:t>
            </a:r>
            <a:r>
              <a:rPr lang="en-US" sz="2000">
                <a:latin typeface="Times New Roman" panose="02020603050405020304" pitchFamily="18" charset="0"/>
                <a:ea typeface="宋体" panose="02010600030101010101" pitchFamily="2" charset="-122"/>
              </a:rPr>
              <a:t>= 1</a:t>
            </a:r>
            <a:r>
              <a:rPr lang="zh-CN" sz="2000">
                <a:ea typeface="宋体" panose="02010600030101010101" pitchFamily="2" charset="-122"/>
              </a:rPr>
              <a:t>；设对所有的</a:t>
            </a:r>
            <a:r>
              <a:rPr lang="en-US" sz="2000" i="1">
                <a:latin typeface="Times New Roman" panose="02020603050405020304" pitchFamily="18" charset="0"/>
                <a:ea typeface="宋体" panose="02010600030101010101" pitchFamily="2" charset="-122"/>
              </a:rPr>
              <a:t>j</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1≤</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&lt;</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）命题成立，则第</a:t>
            </a:r>
            <a:r>
              <a:rPr lang="en-US" sz="2000" i="1">
                <a:latin typeface="Times New Roman" panose="02020603050405020304" pitchFamily="18" charset="0"/>
                <a:ea typeface="宋体" panose="02010600030101010101" pitchFamily="2" charset="-122"/>
              </a:rPr>
              <a:t>j</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 </a:t>
            </a:r>
            <a:r>
              <a:rPr lang="zh-CN" sz="2000">
                <a:ea typeface="宋体" panose="02010600030101010101" pitchFamily="2" charset="-122"/>
              </a:rPr>
              <a:t>层至多有</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i</a:t>
            </a:r>
            <a:r>
              <a:rPr lang="en-US" sz="2000" baseline="30000">
                <a:latin typeface="Times New Roman" panose="02020603050405020304" pitchFamily="18" charset="0"/>
                <a:ea typeface="宋体" panose="02010600030101010101" pitchFamily="2" charset="-122"/>
              </a:rPr>
              <a:t>-2</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个结点；由于二叉树上每个结点至多有两个孩子，则第</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层的结点数至多有</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i</a:t>
            </a:r>
            <a:r>
              <a:rPr lang="en-US" sz="2000" baseline="30000">
                <a:latin typeface="Times New Roman" panose="02020603050405020304" pitchFamily="18" charset="0"/>
                <a:ea typeface="宋体" panose="02010600030101010101" pitchFamily="2" charset="-122"/>
              </a:rPr>
              <a:t>-2 </a:t>
            </a:r>
            <a:r>
              <a:rPr lang="en-US" sz="2000">
                <a:latin typeface="Times New Roman" panose="02020603050405020304" pitchFamily="18" charset="0"/>
                <a:ea typeface="宋体" panose="02010600030101010101" pitchFamily="2" charset="-122"/>
              </a:rPr>
              <a:t>×2 = 2</a:t>
            </a:r>
            <a:r>
              <a:rPr lang="en-US" sz="2000" i="1" baseline="30000">
                <a:latin typeface="Times New Roman" panose="02020603050405020304" pitchFamily="18" charset="0"/>
                <a:ea typeface="宋体" panose="02010600030101010101" pitchFamily="2" charset="-122"/>
              </a:rPr>
              <a:t>i</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个。</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性质</a:t>
            </a:r>
            <a:r>
              <a:rPr lang="en-US"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：深度为 k 的二叉树上至多含 2</a:t>
            </a:r>
            <a:r>
              <a:rPr altLang="zh-CN" sz="2000" strike="noStrike" baseline="30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k</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-1个结点（k≥1）。</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8" name="文本框 7"/>
          <p:cNvSpPr txBox="1"/>
          <p:nvPr/>
        </p:nvSpPr>
        <p:spPr>
          <a:xfrm>
            <a:off x="324485" y="2592070"/>
            <a:ext cx="7607300" cy="398780"/>
          </a:xfrm>
          <a:prstGeom prst="rect">
            <a:avLst/>
          </a:prstGeom>
          <a:noFill/>
          <a:ln w="9525">
            <a:noFill/>
          </a:ln>
        </p:spPr>
        <p:txBody>
          <a:bodyPr wrap="square">
            <a:spAutoFit/>
          </a:bodyPr>
          <a:p>
            <a:r>
              <a:rPr lang="zh-CN" sz="2000">
                <a:ea typeface="宋体" panose="02010600030101010101" pitchFamily="2" charset="-122"/>
              </a:rPr>
              <a:t>思考：</a:t>
            </a:r>
            <a:r>
              <a:rPr altLang="zh-CN" sz="2000" noProof="0" dirty="0">
                <a:ln>
                  <a:noFill/>
                </a:ln>
                <a:effectLst/>
                <a:uLnTx/>
                <a:uFillTx/>
                <a:latin typeface="Times New Roman" panose="02020603050405020304" pitchFamily="18" charset="0"/>
                <a:cs typeface="Times New Roman" panose="02020603050405020304" pitchFamily="18" charset="0"/>
                <a:sym typeface="+mn-ea"/>
              </a:rPr>
              <a:t>深度为 k （k≥1）的二叉树</a:t>
            </a:r>
            <a:r>
              <a:rPr lang="zh-CN" sz="2000">
                <a:ea typeface="宋体" panose="02010600030101010101" pitchFamily="2" charset="-122"/>
              </a:rPr>
              <a:t>至少有</a:t>
            </a:r>
            <a:r>
              <a:rPr lang="zh-CN" sz="2000">
                <a:latin typeface="Times New Roman" panose="02020603050405020304" pitchFamily="18" charset="0"/>
                <a:ea typeface="宋体" panose="02010600030101010101" pitchFamily="2" charset="-122"/>
              </a:rPr>
              <a:t>几</a:t>
            </a:r>
            <a:r>
              <a:rPr lang="zh-CN" sz="2000">
                <a:ea typeface="宋体" panose="02010600030101010101" pitchFamily="2" charset="-122"/>
              </a:rPr>
              <a:t>个结点？</a:t>
            </a:r>
            <a:endParaRPr lang="zh-CN" altLang="en-US" sz="2000"/>
          </a:p>
        </p:txBody>
      </p:sp>
      <p:sp>
        <p:nvSpPr>
          <p:cNvPr id="3" name="文本框 2"/>
          <p:cNvSpPr txBox="1"/>
          <p:nvPr/>
        </p:nvSpPr>
        <p:spPr>
          <a:xfrm>
            <a:off x="292100" y="1779905"/>
            <a:ext cx="7651750" cy="706755"/>
          </a:xfrm>
          <a:prstGeom prst="rect">
            <a:avLst/>
          </a:prstGeom>
          <a:noFill/>
          <a:ln w="9525">
            <a:noFill/>
          </a:ln>
        </p:spPr>
        <p:txBody>
          <a:bodyPr wrap="square">
            <a:spAutoFit/>
          </a:bodyPr>
          <a:p>
            <a:r>
              <a:rPr lang="zh-CN" sz="2000" b="1">
                <a:sym typeface="+mn-ea"/>
              </a:rPr>
              <a:t>证明</a:t>
            </a:r>
            <a:r>
              <a:rPr lang="zh-CN" sz="2000">
                <a:sym typeface="+mn-ea"/>
              </a:rPr>
              <a:t>：</a:t>
            </a:r>
            <a:r>
              <a:rPr lang="zh-CN" sz="2000">
                <a:ea typeface="宋体" panose="02010600030101010101" pitchFamily="2" charset="-122"/>
              </a:rPr>
              <a:t>基于性质</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，深度为 </a:t>
            </a:r>
            <a:r>
              <a:rPr lang="en-US" sz="2000" i="1">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 </a:t>
            </a:r>
            <a:r>
              <a:rPr lang="zh-CN" sz="2000">
                <a:ea typeface="宋体" panose="02010600030101010101" pitchFamily="2" charset="-122"/>
              </a:rPr>
              <a:t>的二叉树上的结点数至多为</a:t>
            </a:r>
            <a:endParaRPr lang="zh-CN" sz="2000">
              <a:ea typeface="宋体" panose="02010600030101010101" pitchFamily="2" charset="-122"/>
            </a:endParaRPr>
          </a:p>
          <a:p>
            <a:r>
              <a:rPr lang="zh-CN" sz="2000">
                <a:ea typeface="宋体" panose="02010600030101010101" pitchFamily="2" charset="-122"/>
              </a:rPr>
              <a:t> </a:t>
            </a:r>
            <a:r>
              <a:rPr lang="en-US" altLang="zh-CN" sz="2000">
                <a:ea typeface="宋体" panose="02010600030101010101" pitchFamily="2" charset="-122"/>
              </a:rPr>
              <a:t>          </a:t>
            </a:r>
            <a:r>
              <a:rPr lang="en-US" sz="2000">
                <a:latin typeface="Times New Roman" panose="02020603050405020304" pitchFamily="18" charset="0"/>
                <a:ea typeface="宋体" panose="02010600030101010101" pitchFamily="2" charset="-122"/>
              </a:rPr>
              <a:t>2</a:t>
            </a:r>
            <a:r>
              <a:rPr lang="en-US" sz="2000" baseline="30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+2</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+……+2</a:t>
            </a:r>
            <a:r>
              <a:rPr lang="en-US" sz="2000" i="1" baseline="30000">
                <a:latin typeface="Times New Roman" panose="02020603050405020304" pitchFamily="18" charset="0"/>
                <a:ea typeface="宋体" panose="02010600030101010101" pitchFamily="2" charset="-122"/>
              </a:rPr>
              <a:t>k</a:t>
            </a:r>
            <a:r>
              <a:rPr lang="en-US" sz="2000" baseline="30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2</a:t>
            </a:r>
            <a:r>
              <a:rPr lang="en-US" sz="2000" i="1" baseline="30000">
                <a:latin typeface="Times New Roman" panose="02020603050405020304" pitchFamily="18" charset="0"/>
                <a:ea typeface="宋体" panose="02010600030101010101" pitchFamily="2" charset="-122"/>
              </a:rPr>
              <a:t>k</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323215" y="1275398"/>
            <a:ext cx="7754938" cy="7067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性质</a:t>
            </a:r>
            <a:r>
              <a:rPr lang="en-US"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：对任何一棵二叉树，若它含有n</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0</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个叶子结点和n</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个度为2的结点，则有n</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0</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=n</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414655" y="3724275"/>
            <a:ext cx="7607300" cy="398780"/>
          </a:xfrm>
          <a:prstGeom prst="rect">
            <a:avLst/>
          </a:prstGeom>
          <a:noFill/>
          <a:ln w="9525">
            <a:noFill/>
          </a:ln>
        </p:spPr>
        <p:txBody>
          <a:bodyPr wrap="square">
            <a:spAutoFit/>
          </a:bodyPr>
          <a:p>
            <a:r>
              <a:rPr lang="zh-CN" sz="2000">
                <a:ea typeface="宋体" panose="02010600030101010101" pitchFamily="2" charset="-122"/>
              </a:rPr>
              <a:t>思考：</a:t>
            </a:r>
            <a:r>
              <a:rPr sz="2000">
                <a:ea typeface="宋体" panose="02010600030101010101" pitchFamily="2" charset="-122"/>
              </a:rPr>
              <a:t>二叉树中结点的度可能为多少？</a:t>
            </a:r>
            <a:endParaRPr sz="2000">
              <a:ea typeface="宋体" panose="02010600030101010101" pitchFamily="2" charset="-122"/>
            </a:endParaRPr>
          </a:p>
        </p:txBody>
      </p:sp>
      <p:sp>
        <p:nvSpPr>
          <p:cNvPr id="7" name="文本框 6"/>
          <p:cNvSpPr txBox="1"/>
          <p:nvPr/>
        </p:nvSpPr>
        <p:spPr>
          <a:xfrm>
            <a:off x="333375" y="1995805"/>
            <a:ext cx="7913370" cy="1630045"/>
          </a:xfrm>
          <a:prstGeom prst="rect">
            <a:avLst/>
          </a:prstGeom>
          <a:noFill/>
          <a:ln w="9525">
            <a:noFill/>
          </a:ln>
        </p:spPr>
        <p:txBody>
          <a:bodyPr wrap="square">
            <a:spAutoFit/>
          </a:bodyPr>
          <a:p>
            <a:r>
              <a:rPr lang="zh-CN" sz="2000" b="1">
                <a:sym typeface="+mn-ea"/>
              </a:rPr>
              <a:t>证明</a:t>
            </a:r>
            <a:r>
              <a:rPr lang="zh-CN" sz="2000">
                <a:sym typeface="+mn-ea"/>
              </a:rPr>
              <a:t>：</a:t>
            </a:r>
            <a:r>
              <a:rPr lang="zh-CN" sz="2000">
                <a:ea typeface="宋体" panose="02010600030101010101" pitchFamily="2" charset="-122"/>
              </a:rPr>
              <a:t>设二叉树中度为</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的结点数为</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zh-CN" sz="2000">
                <a:ea typeface="宋体" panose="02010600030101010101" pitchFamily="2" charset="-122"/>
              </a:rPr>
              <a:t>，则结点总数</a:t>
            </a:r>
            <a:r>
              <a:rPr lang="en-US" sz="2000">
                <a:latin typeface="Times New Roman" panose="02020603050405020304" pitchFamily="18" charset="0"/>
                <a:ea typeface="宋体" panose="02010600030101010101" pitchFamily="2" charset="-122"/>
              </a:rPr>
              <a:t> </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 </a:t>
            </a:r>
            <a:r>
              <a:rPr lang="zh-CN" sz="2000">
                <a:ea typeface="宋体" panose="02010600030101010101" pitchFamily="2" charset="-122"/>
              </a:rPr>
              <a:t>；设二叉树上的分支总数为</a:t>
            </a:r>
            <a:r>
              <a:rPr lang="en-US" sz="2000" i="1">
                <a:latin typeface="Times New Roman" panose="02020603050405020304" pitchFamily="18" charset="0"/>
                <a:ea typeface="宋体" panose="02010600030101010101" pitchFamily="2" charset="-122"/>
              </a:rPr>
              <a:t>b</a:t>
            </a:r>
            <a:r>
              <a:rPr lang="zh-CN" sz="2000">
                <a:ea typeface="宋体" panose="02010600030101010101" pitchFamily="2" charset="-122"/>
              </a:rPr>
              <a:t>，因度为</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的结点产生</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个分支，度为</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的结点产生</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个分支，则有</a:t>
            </a:r>
            <a:r>
              <a:rPr lang="en-US" sz="2000" i="1">
                <a:latin typeface="Times New Roman" panose="02020603050405020304" pitchFamily="18" charset="0"/>
                <a:ea typeface="宋体" panose="02010600030101010101" pitchFamily="2" charset="-122"/>
              </a:rPr>
              <a:t>b</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+ 2</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zh-CN" sz="2000">
                <a:ea typeface="宋体" panose="02010600030101010101" pitchFamily="2" charset="-122"/>
              </a:rPr>
              <a:t>，又因根结点无分支指向它，而其他结点都由一个分支指向，故有</a:t>
            </a:r>
            <a:r>
              <a:rPr lang="en-US" sz="2000" i="1">
                <a:latin typeface="Times New Roman" panose="02020603050405020304" pitchFamily="18" charset="0"/>
                <a:ea typeface="宋体" panose="02010600030101010101" pitchFamily="2" charset="-122"/>
              </a:rPr>
              <a:t>b</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a:latin typeface="Times New Roman" panose="02020603050405020304" pitchFamily="18" charset="0"/>
                <a:ea typeface="宋体" panose="02010600030101010101" pitchFamily="2" charset="-122"/>
              </a:rPr>
              <a:t>-1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en-US" sz="2000">
                <a:latin typeface="Times New Roman" panose="02020603050405020304" pitchFamily="18" charset="0"/>
                <a:ea typeface="宋体" panose="02010600030101010101" pitchFamily="2" charset="-122"/>
              </a:rPr>
              <a:t> - 1=</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1</a:t>
            </a:r>
            <a:r>
              <a:rPr lang="en-US" sz="2000">
                <a:latin typeface="Times New Roman" panose="02020603050405020304" pitchFamily="18" charset="0"/>
                <a:ea typeface="宋体" panose="02010600030101010101" pitchFamily="2" charset="-122"/>
              </a:rPr>
              <a:t> + 2</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zh-CN" sz="2000">
                <a:ea typeface="宋体" panose="02010600030101010101" pitchFamily="2" charset="-122"/>
              </a:rPr>
              <a:t>，由此可得</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0</a:t>
            </a:r>
            <a:r>
              <a:rPr lang="en-US" sz="2000">
                <a:latin typeface="Times New Roman" panose="02020603050405020304" pitchFamily="18" charset="0"/>
                <a:ea typeface="宋体" panose="02010600030101010101" pitchFamily="2" charset="-122"/>
              </a:rPr>
              <a:t>=</a:t>
            </a:r>
            <a:r>
              <a:rPr lang="en-US" sz="2000" i="1">
                <a:latin typeface="Times New Roman" panose="02020603050405020304" pitchFamily="18" charset="0"/>
                <a:ea typeface="宋体" panose="02010600030101010101" pitchFamily="2" charset="-122"/>
              </a:rPr>
              <a:t>n</a:t>
            </a:r>
            <a:r>
              <a:rPr lang="en-US" sz="2000" baseline="-25000">
                <a:latin typeface="Times New Roman" panose="02020603050405020304" pitchFamily="18" charset="0"/>
                <a:ea typeface="宋体" panose="02010600030101010101" pitchFamily="2" charset="-122"/>
              </a:rPr>
              <a:t>2</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398"/>
            <a:ext cx="7754938" cy="144526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满二叉树</a:t>
            </a:r>
            <a:r>
              <a:rPr lang="zh-CN" sz="2000">
                <a:latin typeface="Times New Roman" panose="02020603050405020304" pitchFamily="18" charset="0"/>
                <a:sym typeface="+mn-ea"/>
              </a:rPr>
              <a:t>是指</a:t>
            </a:r>
            <a:r>
              <a:rPr lang="zh-CN" sz="2000">
                <a:sym typeface="+mn-ea"/>
              </a:rPr>
              <a:t>深度为</a:t>
            </a:r>
            <a:r>
              <a:rPr lang="en-US" sz="2000" i="1">
                <a:latin typeface="Times New Roman" panose="02020603050405020304" pitchFamily="18" charset="0"/>
                <a:sym typeface="+mn-ea"/>
              </a:rPr>
              <a:t>k</a:t>
            </a:r>
            <a:r>
              <a:rPr lang="zh-CN" sz="2000">
                <a:sym typeface="+mn-ea"/>
              </a:rPr>
              <a:t>且含有</a:t>
            </a:r>
            <a:r>
              <a:rPr lang="en-US" sz="2000">
                <a:latin typeface="Times New Roman" panose="02020603050405020304" pitchFamily="18" charset="0"/>
                <a:sym typeface="+mn-ea"/>
              </a:rPr>
              <a:t>2</a:t>
            </a:r>
            <a:r>
              <a:rPr lang="en-US" sz="2000" i="1" baseline="30000">
                <a:latin typeface="Times New Roman" panose="02020603050405020304" pitchFamily="18" charset="0"/>
                <a:sym typeface="+mn-ea"/>
              </a:rPr>
              <a:t>k</a:t>
            </a:r>
            <a:r>
              <a:rPr lang="en-US" sz="2000">
                <a:latin typeface="Times New Roman" panose="02020603050405020304" pitchFamily="18" charset="0"/>
                <a:sym typeface="+mn-ea"/>
              </a:rPr>
              <a:t>-1</a:t>
            </a:r>
            <a:r>
              <a:rPr lang="zh-CN" sz="2000">
                <a:sym typeface="+mn-ea"/>
              </a:rPr>
              <a:t>个结点的二叉树。</a:t>
            </a:r>
            <a:endParaRPr lang="zh-CN" sz="200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满二叉树的每一层结点数达到最多。</a:t>
            </a:r>
            <a:endParaRPr lang="zh-CN" sz="200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sym typeface="+mn-ea"/>
              </a:rPr>
              <a:t>对满二叉树中的结点从上往下、从左往右编号，深度为</a:t>
            </a:r>
            <a:r>
              <a:rPr lang="en-US" sz="2000">
                <a:latin typeface="Times New Roman" panose="02020603050405020304" pitchFamily="18" charset="0"/>
                <a:sym typeface="+mn-ea"/>
              </a:rPr>
              <a:t>4</a:t>
            </a:r>
            <a:r>
              <a:rPr lang="zh-CN" sz="2000">
                <a:sym typeface="+mn-ea"/>
              </a:rPr>
              <a:t>的满二叉树如下</a:t>
            </a:r>
            <a:r>
              <a:rPr lang="zh-CN" sz="2000">
                <a:sym typeface="+mn-ea"/>
              </a:rPr>
              <a:t>：</a:t>
            </a:r>
            <a:endParaRPr lang="zh-CN" sz="2000">
              <a:sym typeface="+mn-ea"/>
            </a:endParaRPr>
          </a:p>
        </p:txBody>
      </p:sp>
      <p:graphicFrame>
        <p:nvGraphicFramePr>
          <p:cNvPr id="5" name="对象 4"/>
          <p:cNvGraphicFramePr/>
          <p:nvPr>
            <p:custDataLst>
              <p:tags r:id="rId1"/>
            </p:custDataLst>
          </p:nvPr>
        </p:nvGraphicFramePr>
        <p:xfrm>
          <a:off x="2771775" y="2644140"/>
          <a:ext cx="3937000" cy="2430780"/>
        </p:xfrm>
        <a:graphic>
          <a:graphicData uri="http://schemas.openxmlformats.org/presentationml/2006/ole">
            <mc:AlternateContent xmlns:mc="http://schemas.openxmlformats.org/markup-compatibility/2006">
              <mc:Choice xmlns:v="urn:schemas-microsoft-com:vml" Requires="v">
                <p:oleObj spid="_x0000_s7" name="" r:id="rId2" imgW="3933825" imgH="2428875" progId="Paint.Picture">
                  <p:embed/>
                </p:oleObj>
              </mc:Choice>
              <mc:Fallback>
                <p:oleObj name="" r:id="rId2" imgW="3933825" imgH="2428875" progId="Paint.Picture">
                  <p:embed/>
                  <p:pic>
                    <p:nvPicPr>
                      <p:cNvPr id="0" name="图片 6"/>
                      <p:cNvPicPr/>
                      <p:nvPr/>
                    </p:nvPicPr>
                    <p:blipFill>
                      <a:blip r:embed="rId3"/>
                      <a:stretch>
                        <a:fillRect/>
                      </a:stretch>
                    </p:blipFill>
                    <p:spPr>
                      <a:xfrm>
                        <a:off x="2771775" y="2644140"/>
                        <a:ext cx="3937000" cy="243078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398"/>
            <a:ext cx="7754938" cy="17532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完全二叉树是指树中所含的n个结点和满二叉树中编号为1至n的结点一一对应。</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完全二叉树或者是满二叉树，或者</a:t>
            </a:r>
            <a:r>
              <a:rPr lang="zh-CN" sz="2000">
                <a:latin typeface="Times New Roman" panose="02020603050405020304" pitchFamily="18" charset="0"/>
                <a:cs typeface="Times New Roman" panose="02020603050405020304" pitchFamily="18" charset="0"/>
                <a:sym typeface="+mn-ea"/>
              </a:rPr>
              <a:t>由</a:t>
            </a:r>
            <a:r>
              <a:rPr sz="2000">
                <a:latin typeface="Times New Roman" panose="02020603050405020304" pitchFamily="18" charset="0"/>
                <a:cs typeface="Times New Roman" panose="02020603050405020304" pitchFamily="18" charset="0"/>
                <a:sym typeface="+mn-ea"/>
              </a:rPr>
              <a:t>满二叉树</a:t>
            </a:r>
            <a:r>
              <a:rPr lang="zh-CN" sz="2000">
                <a:latin typeface="Times New Roman" panose="02020603050405020304" pitchFamily="18" charset="0"/>
                <a:cs typeface="Times New Roman" panose="02020603050405020304" pitchFamily="18" charset="0"/>
                <a:sym typeface="+mn-ea"/>
              </a:rPr>
              <a:t>删去</a:t>
            </a:r>
            <a:r>
              <a:rPr sz="2000">
                <a:latin typeface="Times New Roman" panose="02020603050405020304" pitchFamily="18" charset="0"/>
                <a:cs typeface="Times New Roman" panose="02020603050405020304" pitchFamily="18" charset="0"/>
                <a:sym typeface="+mn-ea"/>
              </a:rPr>
              <a:t>最底层的最右侧</a:t>
            </a:r>
            <a:r>
              <a:rPr lang="zh-CN" sz="2000">
                <a:latin typeface="Times New Roman" panose="02020603050405020304" pitchFamily="18" charset="0"/>
                <a:cs typeface="Times New Roman" panose="02020603050405020304" pitchFamily="18" charset="0"/>
                <a:sym typeface="+mn-ea"/>
              </a:rPr>
              <a:t>的</a:t>
            </a:r>
            <a:r>
              <a:rPr sz="2000">
                <a:latin typeface="Times New Roman" panose="02020603050405020304" pitchFamily="18" charset="0"/>
                <a:cs typeface="Times New Roman" panose="02020603050405020304" pitchFamily="18" charset="0"/>
                <a:sym typeface="+mn-ea"/>
              </a:rPr>
              <a:t>若干个结点</a:t>
            </a:r>
            <a:r>
              <a:rPr lang="zh-CN" sz="2000">
                <a:latin typeface="Times New Roman" panose="02020603050405020304" pitchFamily="18" charset="0"/>
                <a:cs typeface="Times New Roman" panose="02020603050405020304" pitchFamily="18" charset="0"/>
                <a:sym typeface="+mn-ea"/>
              </a:rPr>
              <a:t>得到</a:t>
            </a:r>
            <a:r>
              <a:rPr sz="2000">
                <a:latin typeface="Times New Roman" panose="02020603050405020304" pitchFamily="18" charset="0"/>
                <a:cs typeface="Times New Roman" panose="02020603050405020304" pitchFamily="18" charset="0"/>
                <a:sym typeface="+mn-ea"/>
              </a:rPr>
              <a:t>。</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深度为4的一棵完全二叉树</a:t>
            </a:r>
            <a:r>
              <a:rPr lang="zh-CN" sz="2000">
                <a:latin typeface="Times New Roman" panose="02020603050405020304" pitchFamily="18" charset="0"/>
                <a:cs typeface="Times New Roman" panose="02020603050405020304" pitchFamily="18" charset="0"/>
                <a:sym typeface="+mn-ea"/>
              </a:rPr>
              <a:t>：</a:t>
            </a:r>
            <a:endParaRPr lang="zh-CN" sz="2000">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p:nvPr/>
        </p:nvGraphicFramePr>
        <p:xfrm>
          <a:off x="3854450" y="2356485"/>
          <a:ext cx="3632200" cy="2383155"/>
        </p:xfrm>
        <a:graphic>
          <a:graphicData uri="http://schemas.openxmlformats.org/presentationml/2006/ole">
            <mc:AlternateContent xmlns:mc="http://schemas.openxmlformats.org/markup-compatibility/2006">
              <mc:Choice xmlns:v="urn:schemas-microsoft-com:vml" Requires="v">
                <p:oleObj spid="_x0000_s6" name="" r:id="rId1" imgW="3629025" imgH="2381250" progId="Paint.Picture">
                  <p:embed/>
                </p:oleObj>
              </mc:Choice>
              <mc:Fallback>
                <p:oleObj name="" r:id="rId1" imgW="3629025" imgH="2381250" progId="Paint.Picture">
                  <p:embed/>
                  <p:pic>
                    <p:nvPicPr>
                      <p:cNvPr id="0" name="图片 5"/>
                      <p:cNvPicPr/>
                      <p:nvPr/>
                    </p:nvPicPr>
                    <p:blipFill>
                      <a:blip r:embed="rId2"/>
                      <a:stretch>
                        <a:fillRect/>
                      </a:stretch>
                    </p:blipFill>
                    <p:spPr>
                      <a:xfrm>
                        <a:off x="3854450" y="2356485"/>
                        <a:ext cx="3632200" cy="238315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4485" y="3364230"/>
            <a:ext cx="7607300" cy="398780"/>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cs typeface="Times New Roman" panose="02020603050405020304" pitchFamily="18" charset="0"/>
              </a:rPr>
              <a:t>思考：</a:t>
            </a:r>
            <a:r>
              <a:rPr sz="2000">
                <a:latin typeface="Times New Roman" panose="02020603050405020304" pitchFamily="18" charset="0"/>
                <a:ea typeface="宋体" panose="02010600030101010101" pitchFamily="2" charset="-122"/>
                <a:cs typeface="Times New Roman" panose="02020603050405020304" pitchFamily="18" charset="0"/>
              </a:rPr>
              <a:t>深度为k的完全二叉树至少几个结点，至多几个结点？</a:t>
            </a:r>
            <a:endParaRPr sz="200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5" name="组合 14"/>
          <p:cNvGrpSpPr/>
          <p:nvPr/>
        </p:nvGrpSpPr>
        <p:grpSpPr>
          <a:xfrm>
            <a:off x="323215" y="1350010"/>
            <a:ext cx="7442200" cy="539750"/>
            <a:chOff x="509" y="2126"/>
            <a:chExt cx="11720" cy="850"/>
          </a:xfrm>
        </p:grpSpPr>
        <p:sp>
          <p:nvSpPr>
            <p:cNvPr id="3" name="文本框 2"/>
            <p:cNvSpPr txBox="1"/>
            <p:nvPr/>
          </p:nvSpPr>
          <p:spPr>
            <a:xfrm>
              <a:off x="509" y="2235"/>
              <a:ext cx="11721" cy="628"/>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性质</a:t>
              </a:r>
              <a:r>
                <a:rPr lang="en-US"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4</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：具有 n 个结点的完全二叉树的深度为</a:t>
              </a:r>
              <a:r>
                <a:rPr 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11" name="对象 10"/>
            <p:cNvGraphicFramePr>
              <a:graphicFrameLocks noChangeAspect="1"/>
            </p:cNvGraphicFramePr>
            <p:nvPr/>
          </p:nvGraphicFramePr>
          <p:xfrm>
            <a:off x="9014" y="2126"/>
            <a:ext cx="2081" cy="850"/>
          </p:xfrm>
          <a:graphic>
            <a:graphicData uri="http://schemas.openxmlformats.org/presentationml/2006/ole">
              <mc:AlternateContent xmlns:mc="http://schemas.openxmlformats.org/markup-compatibility/2006">
                <mc:Choice xmlns:v="urn:schemas-microsoft-com:vml" Requires="v">
                  <p:oleObj spid="_x0000_s12" name="" r:id="rId1" imgW="1771650" imgH="723900" progId="Paint.Picture">
                    <p:embed/>
                  </p:oleObj>
                </mc:Choice>
                <mc:Fallback>
                  <p:oleObj name="" r:id="rId1" imgW="1771650" imgH="723900" progId="Paint.Picture">
                    <p:embed/>
                    <p:pic>
                      <p:nvPicPr>
                        <p:cNvPr id="0" name="图片 11"/>
                        <p:cNvPicPr/>
                        <p:nvPr/>
                      </p:nvPicPr>
                      <p:blipFill>
                        <a:blip r:embed="rId2"/>
                        <a:stretch>
                          <a:fillRect/>
                        </a:stretch>
                      </p:blipFill>
                      <p:spPr>
                        <a:xfrm>
                          <a:off x="9014" y="2126"/>
                          <a:ext cx="2081" cy="850"/>
                        </a:xfrm>
                        <a:prstGeom prst="rect">
                          <a:avLst/>
                        </a:prstGeom>
                      </p:spPr>
                    </p:pic>
                  </p:oleObj>
                </mc:Fallback>
              </mc:AlternateContent>
            </a:graphicData>
          </a:graphic>
        </p:graphicFrame>
      </p:grpSp>
      <p:grpSp>
        <p:nvGrpSpPr>
          <p:cNvPr id="16" name="组合 15"/>
          <p:cNvGrpSpPr/>
          <p:nvPr/>
        </p:nvGrpSpPr>
        <p:grpSpPr>
          <a:xfrm>
            <a:off x="324485" y="1906905"/>
            <a:ext cx="7913370" cy="1348740"/>
            <a:chOff x="511" y="3003"/>
            <a:chExt cx="12462" cy="2124"/>
          </a:xfrm>
        </p:grpSpPr>
        <p:sp>
          <p:nvSpPr>
            <p:cNvPr id="7" name="文本框 6"/>
            <p:cNvSpPr txBox="1"/>
            <p:nvPr/>
          </p:nvSpPr>
          <p:spPr>
            <a:xfrm>
              <a:off x="511" y="3003"/>
              <a:ext cx="12462" cy="2082"/>
            </a:xfrm>
            <a:prstGeom prst="rect">
              <a:avLst/>
            </a:prstGeom>
            <a:noFill/>
            <a:ln w="9525">
              <a:noFill/>
            </a:ln>
          </p:spPr>
          <p:txBody>
            <a:bodyPr wrap="square">
              <a:spAutoFit/>
            </a:bodyPr>
            <a:p>
              <a:r>
                <a:rPr lang="zh-CN" sz="2000" b="1">
                  <a:sym typeface="+mn-ea"/>
                </a:rPr>
                <a:t>证明</a:t>
              </a:r>
              <a:r>
                <a:rPr lang="zh-CN" sz="2000">
                  <a:sym typeface="+mn-ea"/>
                </a:rPr>
                <a:t>：</a:t>
              </a:r>
              <a:r>
                <a:rPr lang="zh-CN" sz="2000">
                  <a:sym typeface="+mn-ea"/>
                </a:rPr>
                <a:t>设完全二叉树的深度为</a:t>
              </a:r>
              <a:r>
                <a:rPr lang="en-US" sz="2000">
                  <a:latin typeface="Times New Roman" panose="02020603050405020304" pitchFamily="18" charset="0"/>
                  <a:sym typeface="+mn-ea"/>
                </a:rPr>
                <a:t> </a:t>
              </a:r>
              <a:r>
                <a:rPr lang="en-US" sz="2000" i="1">
                  <a:latin typeface="Times New Roman" panose="02020603050405020304" pitchFamily="18" charset="0"/>
                  <a:sym typeface="+mn-ea"/>
                </a:rPr>
                <a:t>k</a:t>
              </a:r>
              <a:r>
                <a:rPr lang="zh-CN" sz="2000">
                  <a:sym typeface="+mn-ea"/>
                </a:rPr>
                <a:t>，则根据第二条性质得</a:t>
              </a:r>
              <a:r>
                <a:rPr lang="en-US" sz="2000">
                  <a:latin typeface="Times New Roman" panose="02020603050405020304" pitchFamily="18" charset="0"/>
                  <a:sym typeface="+mn-ea"/>
                </a:rPr>
                <a:t>2</a:t>
              </a:r>
              <a:r>
                <a:rPr lang="en-US" sz="2000" i="1" baseline="30000">
                  <a:latin typeface="Times New Roman" panose="02020603050405020304" pitchFamily="18" charset="0"/>
                  <a:sym typeface="+mn-ea"/>
                </a:rPr>
                <a:t>k</a:t>
              </a:r>
              <a:r>
                <a:rPr lang="en-US" sz="2000" baseline="30000">
                  <a:latin typeface="Times New Roman" panose="02020603050405020304" pitchFamily="18" charset="0"/>
                  <a:sym typeface="+mn-ea"/>
                </a:rPr>
                <a:t>-1</a:t>
              </a:r>
              <a:r>
                <a:rPr lang="en-US" sz="2000">
                  <a:latin typeface="Times New Roman" panose="02020603050405020304" pitchFamily="18" charset="0"/>
                  <a:sym typeface="+mn-ea"/>
                </a:rPr>
                <a:t> ≤ </a:t>
              </a:r>
              <a:r>
                <a:rPr lang="en-US" sz="2000" i="1">
                  <a:latin typeface="Times New Roman" panose="02020603050405020304" pitchFamily="18" charset="0"/>
                  <a:sym typeface="+mn-ea"/>
                </a:rPr>
                <a:t>n</a:t>
              </a:r>
              <a:r>
                <a:rPr lang="en-US" sz="2000">
                  <a:latin typeface="Times New Roman" panose="02020603050405020304" pitchFamily="18" charset="0"/>
                  <a:sym typeface="+mn-ea"/>
                </a:rPr>
                <a:t> ≤ 2</a:t>
              </a:r>
              <a:r>
                <a:rPr lang="en-US" sz="2000" i="1" baseline="30000">
                  <a:latin typeface="Times New Roman" panose="02020603050405020304" pitchFamily="18" charset="0"/>
                  <a:sym typeface="+mn-ea"/>
                </a:rPr>
                <a:t>k</a:t>
              </a:r>
              <a:r>
                <a:rPr lang="en-US" sz="2000">
                  <a:latin typeface="Times New Roman" panose="02020603050405020304" pitchFamily="18" charset="0"/>
                  <a:sym typeface="+mn-ea"/>
                </a:rPr>
                <a:t>-1</a:t>
              </a:r>
              <a:r>
                <a:rPr lang="zh-CN" sz="2000">
                  <a:sym typeface="+mn-ea"/>
                </a:rPr>
                <a:t>，有</a:t>
              </a:r>
              <a:r>
                <a:rPr lang="en-US" sz="2000">
                  <a:latin typeface="Times New Roman" panose="02020603050405020304" pitchFamily="18" charset="0"/>
                  <a:sym typeface="+mn-ea"/>
                </a:rPr>
                <a:t>2</a:t>
              </a:r>
              <a:r>
                <a:rPr lang="en-US" sz="2000" i="1" baseline="30000">
                  <a:latin typeface="Times New Roman" panose="02020603050405020304" pitchFamily="18" charset="0"/>
                  <a:sym typeface="+mn-ea"/>
                </a:rPr>
                <a:t>k</a:t>
              </a:r>
              <a:r>
                <a:rPr lang="en-US" sz="2000" baseline="30000">
                  <a:latin typeface="Times New Roman" panose="02020603050405020304" pitchFamily="18" charset="0"/>
                  <a:sym typeface="+mn-ea"/>
                </a:rPr>
                <a:t>-1</a:t>
              </a:r>
              <a:r>
                <a:rPr lang="en-US" sz="2000">
                  <a:latin typeface="Times New Roman" panose="02020603050405020304" pitchFamily="18" charset="0"/>
                  <a:sym typeface="+mn-ea"/>
                </a:rPr>
                <a:t>≤ </a:t>
              </a:r>
              <a:r>
                <a:rPr lang="en-US" sz="2000" i="1">
                  <a:latin typeface="Times New Roman" panose="02020603050405020304" pitchFamily="18" charset="0"/>
                  <a:sym typeface="+mn-ea"/>
                </a:rPr>
                <a:t>n</a:t>
              </a:r>
              <a:r>
                <a:rPr lang="en-US" sz="2000">
                  <a:latin typeface="Times New Roman" panose="02020603050405020304" pitchFamily="18" charset="0"/>
                  <a:sym typeface="+mn-ea"/>
                </a:rPr>
                <a:t> &lt; 2</a:t>
              </a:r>
              <a:r>
                <a:rPr lang="en-US" sz="2000" i="1" baseline="30000">
                  <a:latin typeface="Times New Roman" panose="02020603050405020304" pitchFamily="18" charset="0"/>
                  <a:sym typeface="+mn-ea"/>
                </a:rPr>
                <a:t>k</a:t>
              </a:r>
              <a:r>
                <a:rPr lang="zh-CN" sz="2000">
                  <a:sym typeface="+mn-ea"/>
                </a:rPr>
                <a:t>，即</a:t>
              </a:r>
              <a:r>
                <a:rPr lang="zh-CN" sz="2000">
                  <a:latin typeface="Times New Roman" panose="02020603050405020304" pitchFamily="18" charset="0"/>
                  <a:sym typeface="+mn-ea"/>
                </a:rPr>
                <a:t>满足</a:t>
              </a:r>
              <a:r>
                <a:rPr lang="en-US" sz="2000" i="1">
                  <a:latin typeface="Times New Roman" panose="02020603050405020304" pitchFamily="18" charset="0"/>
                  <a:sym typeface="+mn-ea"/>
                </a:rPr>
                <a:t>k</a:t>
              </a:r>
              <a:r>
                <a:rPr lang="en-US" sz="2000">
                  <a:latin typeface="Times New Roman" panose="02020603050405020304" pitchFamily="18" charset="0"/>
                  <a:sym typeface="+mn-ea"/>
                </a:rPr>
                <a:t>-1 ≤ log</a:t>
              </a:r>
              <a:r>
                <a:rPr lang="en-US" sz="2000" baseline="-25000">
                  <a:latin typeface="Times New Roman" panose="02020603050405020304" pitchFamily="18" charset="0"/>
                  <a:sym typeface="+mn-ea"/>
                </a:rPr>
                <a:t>2</a:t>
              </a:r>
              <a:r>
                <a:rPr lang="en-US" sz="2000">
                  <a:latin typeface="Times New Roman" panose="02020603050405020304" pitchFamily="18" charset="0"/>
                  <a:sym typeface="+mn-ea"/>
                </a:rPr>
                <a:t> </a:t>
              </a:r>
              <a:r>
                <a:rPr lang="en-US" sz="2000" i="1">
                  <a:latin typeface="Times New Roman" panose="02020603050405020304" pitchFamily="18" charset="0"/>
                  <a:sym typeface="+mn-ea"/>
                </a:rPr>
                <a:t>n</a:t>
              </a:r>
              <a:r>
                <a:rPr lang="en-US" sz="2000">
                  <a:latin typeface="Times New Roman" panose="02020603050405020304" pitchFamily="18" charset="0"/>
                  <a:sym typeface="+mn-ea"/>
                </a:rPr>
                <a:t> &lt; </a:t>
              </a:r>
              <a:r>
                <a:rPr lang="en-US" sz="2000" i="1">
                  <a:latin typeface="Times New Roman" panose="02020603050405020304" pitchFamily="18" charset="0"/>
                  <a:sym typeface="+mn-ea"/>
                </a:rPr>
                <a:t>k</a:t>
              </a:r>
              <a:r>
                <a:rPr lang="zh-CN" sz="2000">
                  <a:sym typeface="+mn-ea"/>
                </a:rPr>
                <a:t>，因为</a:t>
              </a:r>
              <a:r>
                <a:rPr lang="en-US" sz="2000">
                  <a:latin typeface="Times New Roman" panose="02020603050405020304" pitchFamily="18" charset="0"/>
                  <a:sym typeface="+mn-ea"/>
                </a:rPr>
                <a:t> </a:t>
              </a:r>
              <a:r>
                <a:rPr lang="en-US" sz="2000" i="1">
                  <a:latin typeface="Times New Roman" panose="02020603050405020304" pitchFamily="18" charset="0"/>
                  <a:sym typeface="+mn-ea"/>
                </a:rPr>
                <a:t>k</a:t>
              </a:r>
              <a:r>
                <a:rPr lang="en-US" sz="2000">
                  <a:latin typeface="Times New Roman" panose="02020603050405020304" pitchFamily="18" charset="0"/>
                  <a:sym typeface="+mn-ea"/>
                </a:rPr>
                <a:t> </a:t>
              </a:r>
              <a:r>
                <a:rPr lang="zh-CN" sz="2000">
                  <a:sym typeface="+mn-ea"/>
                </a:rPr>
                <a:t>只能是整数，因此，</a:t>
              </a:r>
              <a:endParaRPr lang="zh-CN" sz="2000">
                <a:sym typeface="+mn-ea"/>
              </a:endParaRPr>
            </a:p>
            <a:p>
              <a:endParaRPr lang="en-US" sz="2000" i="1">
                <a:latin typeface="Times New Roman" panose="02020603050405020304" pitchFamily="18" charset="0"/>
                <a:sym typeface="+mn-ea"/>
              </a:endParaRPr>
            </a:p>
            <a:p>
              <a:r>
                <a:rPr lang="en-US" sz="2000" i="1">
                  <a:latin typeface="Times New Roman" panose="02020603050405020304" pitchFamily="18" charset="0"/>
                  <a:sym typeface="+mn-ea"/>
                </a:rPr>
                <a:t>k</a:t>
              </a:r>
              <a:r>
                <a:rPr lang="en-US" sz="2000">
                  <a:latin typeface="Times New Roman" panose="02020603050405020304" pitchFamily="18" charset="0"/>
                  <a:sym typeface="+mn-ea"/>
                </a:rPr>
                <a:t> =</a:t>
              </a:r>
              <a:endParaRPr lang="zh-CN" altLang="en-US" sz="2000"/>
            </a:p>
          </p:txBody>
        </p:sp>
        <p:graphicFrame>
          <p:nvGraphicFramePr>
            <p:cNvPr id="13" name="对象 12"/>
            <p:cNvGraphicFramePr>
              <a:graphicFrameLocks noChangeAspect="1"/>
            </p:cNvGraphicFramePr>
            <p:nvPr/>
          </p:nvGraphicFramePr>
          <p:xfrm>
            <a:off x="1190" y="4277"/>
            <a:ext cx="2081" cy="850"/>
          </p:xfrm>
          <a:graphic>
            <a:graphicData uri="http://schemas.openxmlformats.org/presentationml/2006/ole">
              <mc:AlternateContent xmlns:mc="http://schemas.openxmlformats.org/markup-compatibility/2006">
                <mc:Choice xmlns:v="urn:schemas-microsoft-com:vml" Requires="v">
                  <p:oleObj spid="_x0000_s14" name="" r:id="rId3" imgW="1771650" imgH="723900" progId="Paint.Picture">
                    <p:embed/>
                  </p:oleObj>
                </mc:Choice>
                <mc:Fallback>
                  <p:oleObj name="" r:id="rId3" imgW="1771650" imgH="723900" progId="Paint.Picture">
                    <p:embed/>
                    <p:pic>
                      <p:nvPicPr>
                        <p:cNvPr id="0" name="图片 11"/>
                        <p:cNvPicPr/>
                        <p:nvPr/>
                      </p:nvPicPr>
                      <p:blipFill>
                        <a:blip r:embed="rId2"/>
                        <a:stretch>
                          <a:fillRect/>
                        </a:stretch>
                      </p:blipFill>
                      <p:spPr>
                        <a:xfrm>
                          <a:off x="1190" y="4277"/>
                          <a:ext cx="2081" cy="850"/>
                        </a:xfrm>
                        <a:prstGeom prst="rect">
                          <a:avLst/>
                        </a:prstGeom>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7067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性质</a:t>
            </a:r>
            <a:r>
              <a:rPr lang="en-US"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5</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000">
                <a:sym typeface="+mn-ea"/>
              </a:rPr>
              <a:t>若对含</a:t>
            </a:r>
            <a:r>
              <a:rPr lang="en-US" sz="2000">
                <a:latin typeface="Times New Roman" panose="02020603050405020304" pitchFamily="18" charset="0"/>
                <a:sym typeface="+mn-ea"/>
              </a:rPr>
              <a:t> </a:t>
            </a:r>
            <a:r>
              <a:rPr lang="en-US" sz="2000" i="1">
                <a:latin typeface="Times New Roman" panose="02020603050405020304" pitchFamily="18" charset="0"/>
                <a:sym typeface="+mn-ea"/>
              </a:rPr>
              <a:t>n </a:t>
            </a:r>
            <a:r>
              <a:rPr lang="zh-CN" sz="2000">
                <a:sym typeface="+mn-ea"/>
              </a:rPr>
              <a:t>个结点的完全二叉树从上到下，从左至右进行</a:t>
            </a:r>
            <a:r>
              <a:rPr lang="en-US" sz="2000">
                <a:latin typeface="Times New Roman" panose="02020603050405020304" pitchFamily="18" charset="0"/>
                <a:sym typeface="+mn-ea"/>
              </a:rPr>
              <a:t>1</a:t>
            </a:r>
            <a:r>
              <a:rPr lang="zh-CN" sz="2000">
                <a:sym typeface="+mn-ea"/>
              </a:rPr>
              <a:t>至</a:t>
            </a:r>
            <a:r>
              <a:rPr lang="en-US" sz="2000" i="1">
                <a:latin typeface="Times New Roman" panose="02020603050405020304" pitchFamily="18" charset="0"/>
                <a:sym typeface="+mn-ea"/>
              </a:rPr>
              <a:t>n</a:t>
            </a:r>
            <a:r>
              <a:rPr lang="zh-CN" sz="2000">
                <a:sym typeface="+mn-ea"/>
              </a:rPr>
              <a:t>的编号，则对</a:t>
            </a:r>
            <a:r>
              <a:rPr lang="zh-CN" sz="2000">
                <a:latin typeface="Times New Roman" panose="02020603050405020304" pitchFamily="18" charset="0"/>
                <a:sym typeface="+mn-ea"/>
              </a:rPr>
              <a:t>于</a:t>
            </a:r>
            <a:r>
              <a:rPr lang="zh-CN" sz="2000">
                <a:sym typeface="+mn-ea"/>
              </a:rPr>
              <a:t>完全二叉树中任意一个编号为</a:t>
            </a:r>
            <a:r>
              <a:rPr lang="en-US" sz="2000">
                <a:latin typeface="Times New Roman" panose="02020603050405020304" pitchFamily="18" charset="0"/>
                <a:sym typeface="+mn-ea"/>
              </a:rPr>
              <a:t> </a:t>
            </a:r>
            <a:r>
              <a:rPr lang="en-US" sz="2000" i="1">
                <a:latin typeface="Times New Roman" panose="02020603050405020304" pitchFamily="18" charset="0"/>
                <a:sym typeface="+mn-ea"/>
              </a:rPr>
              <a:t>i</a:t>
            </a:r>
            <a:r>
              <a:rPr lang="en-US" sz="2000">
                <a:latin typeface="Times New Roman" panose="02020603050405020304" pitchFamily="18" charset="0"/>
                <a:sym typeface="+mn-ea"/>
              </a:rPr>
              <a:t> </a:t>
            </a:r>
            <a:r>
              <a:rPr lang="zh-CN" sz="2000">
                <a:sym typeface="+mn-ea"/>
              </a:rPr>
              <a:t>的结点，有：</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8" name="文本框 7"/>
          <p:cNvSpPr txBox="1"/>
          <p:nvPr/>
        </p:nvSpPr>
        <p:spPr>
          <a:xfrm>
            <a:off x="440055" y="3867150"/>
            <a:ext cx="7607300" cy="398780"/>
          </a:xfrm>
          <a:prstGeom prst="rect">
            <a:avLst/>
          </a:prstGeom>
          <a:noFill/>
          <a:ln w="9525">
            <a:noFill/>
          </a:ln>
        </p:spPr>
        <p:txBody>
          <a:bodyPr wrap="square">
            <a:spAutoFit/>
          </a:bodyPr>
          <a:p>
            <a:r>
              <a:rPr lang="zh-CN" sz="2000">
                <a:latin typeface="Times New Roman" panose="02020603050405020304" pitchFamily="18" charset="0"/>
                <a:ea typeface="宋体" panose="02010600030101010101" pitchFamily="2" charset="-122"/>
                <a:cs typeface="Times New Roman" panose="02020603050405020304" pitchFamily="18" charset="0"/>
              </a:rPr>
              <a:t>思考：</a:t>
            </a:r>
            <a:r>
              <a:rPr sz="2000">
                <a:latin typeface="Times New Roman" panose="02020603050405020304" pitchFamily="18" charset="0"/>
                <a:ea typeface="宋体" panose="02010600030101010101" pitchFamily="2" charset="-122"/>
                <a:cs typeface="Times New Roman" panose="02020603050405020304" pitchFamily="18" charset="0"/>
              </a:rPr>
              <a:t>共有5001个结点的完全二叉树有几个叶子结点？</a:t>
            </a:r>
            <a:endParaRPr sz="200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9" name="组合 8"/>
          <p:cNvGrpSpPr/>
          <p:nvPr/>
        </p:nvGrpSpPr>
        <p:grpSpPr>
          <a:xfrm>
            <a:off x="214630" y="1982470"/>
            <a:ext cx="7766050" cy="732790"/>
            <a:chOff x="338" y="3122"/>
            <a:chExt cx="12230" cy="1154"/>
          </a:xfrm>
        </p:grpSpPr>
        <p:sp>
          <p:nvSpPr>
            <p:cNvPr id="4" name="文本框 3"/>
            <p:cNvSpPr txBox="1"/>
            <p:nvPr/>
          </p:nvSpPr>
          <p:spPr>
            <a:xfrm>
              <a:off x="338" y="3122"/>
              <a:ext cx="12230" cy="1113"/>
            </a:xfrm>
            <a:prstGeom prst="rect">
              <a:avLst/>
            </a:prstGeom>
            <a:noFill/>
          </p:spPr>
          <p:txBody>
            <a:bodyPr wrap="square" rtlCol="0" anchor="t">
              <a:spAutoFit/>
            </a:bodyPr>
            <a:p>
              <a:r>
                <a:rPr lang="zh-CN" sz="2000">
                  <a:sym typeface="+mn-ea"/>
                </a:rPr>
                <a:t>（</a:t>
              </a:r>
              <a:r>
                <a:rPr lang="en-US" sz="2000">
                  <a:latin typeface="Times New Roman" panose="02020603050405020304" pitchFamily="18" charset="0"/>
                  <a:sym typeface="+mn-ea"/>
                </a:rPr>
                <a:t>1</a:t>
              </a:r>
              <a:r>
                <a:rPr lang="zh-CN" sz="2000">
                  <a:sym typeface="+mn-ea"/>
                </a:rPr>
                <a:t>）若 </a:t>
              </a:r>
              <a:r>
                <a:rPr lang="en-US" sz="2000" i="1">
                  <a:latin typeface="Times New Roman" panose="02020603050405020304" pitchFamily="18" charset="0"/>
                  <a:sym typeface="+mn-ea"/>
                </a:rPr>
                <a:t>i</a:t>
              </a:r>
              <a:r>
                <a:rPr lang="en-US" sz="2000">
                  <a:latin typeface="Times New Roman" panose="02020603050405020304" pitchFamily="18" charset="0"/>
                  <a:sym typeface="+mn-ea"/>
                </a:rPr>
                <a:t>=1</a:t>
              </a:r>
              <a:r>
                <a:rPr lang="zh-CN" sz="2000">
                  <a:sym typeface="+mn-ea"/>
                </a:rPr>
                <a:t>，则该结点是二叉树的根结点，无双亲；否则，编号为</a:t>
              </a:r>
              <a:endParaRPr lang="zh-CN" sz="2000">
                <a:sym typeface="+mn-ea"/>
              </a:endParaRPr>
            </a:p>
            <a:p>
              <a:r>
                <a:rPr lang="zh-CN" sz="2000">
                  <a:sym typeface="+mn-ea"/>
                </a:rPr>
                <a:t> </a:t>
              </a:r>
              <a:r>
                <a:rPr lang="en-US" altLang="zh-CN" sz="2000">
                  <a:sym typeface="+mn-ea"/>
                </a:rPr>
                <a:t>          </a:t>
              </a:r>
              <a:r>
                <a:rPr lang="zh-CN" sz="2000">
                  <a:sym typeface="+mn-ea"/>
                </a:rPr>
                <a:t>的结点为其双亲；</a:t>
              </a:r>
              <a:endParaRPr lang="zh-CN" altLang="en-US" sz="2000"/>
            </a:p>
          </p:txBody>
        </p:sp>
        <p:graphicFrame>
          <p:nvGraphicFramePr>
            <p:cNvPr id="5" name="对象 4">
              <a:hlinkClick r:id="" action="ppaction://ole?verb="/>
            </p:cNvPr>
            <p:cNvGraphicFramePr>
              <a:graphicFrameLocks noChangeAspect="1"/>
            </p:cNvGraphicFramePr>
            <p:nvPr/>
          </p:nvGraphicFramePr>
          <p:xfrm>
            <a:off x="850" y="3710"/>
            <a:ext cx="869" cy="567"/>
          </p:xfrm>
          <a:graphic>
            <a:graphicData uri="http://schemas.openxmlformats.org/presentationml/2006/ole">
              <mc:AlternateContent xmlns:mc="http://schemas.openxmlformats.org/markup-compatibility/2006">
                <mc:Choice xmlns:v="urn:schemas-microsoft-com:vml" Requires="v">
                  <p:oleObj spid="_x0000_s1025" name="" r:id="rId1" imgW="292100" imgH="190500" progId="Equation.KSEE3">
                    <p:embed/>
                  </p:oleObj>
                </mc:Choice>
                <mc:Fallback>
                  <p:oleObj name="" r:id="rId1" imgW="292100" imgH="190500" progId="Equation.KSEE3">
                    <p:embed/>
                    <p:pic>
                      <p:nvPicPr>
                        <p:cNvPr id="0" name="图片 1024"/>
                        <p:cNvPicPr/>
                        <p:nvPr/>
                      </p:nvPicPr>
                      <p:blipFill>
                        <a:blip r:embed="rId2"/>
                        <a:stretch>
                          <a:fillRect/>
                        </a:stretch>
                      </p:blipFill>
                      <p:spPr>
                        <a:xfrm>
                          <a:off x="850" y="3710"/>
                          <a:ext cx="869" cy="567"/>
                        </a:xfrm>
                        <a:prstGeom prst="rect">
                          <a:avLst/>
                        </a:prstGeom>
                      </p:spPr>
                    </p:pic>
                  </p:oleObj>
                </mc:Fallback>
              </mc:AlternateContent>
            </a:graphicData>
          </a:graphic>
        </p:graphicFrame>
      </p:grpSp>
      <p:sp>
        <p:nvSpPr>
          <p:cNvPr id="7" name="文本框 6"/>
          <p:cNvSpPr txBox="1"/>
          <p:nvPr/>
        </p:nvSpPr>
        <p:spPr>
          <a:xfrm>
            <a:off x="179705" y="2787650"/>
            <a:ext cx="8762365" cy="1014730"/>
          </a:xfrm>
          <a:prstGeom prst="rect">
            <a:avLst/>
          </a:prstGeom>
          <a:noFill/>
        </p:spPr>
        <p:txBody>
          <a:bodyPr wrap="none" rtlCol="0" anchor="t">
            <a:spAutoFit/>
          </a:bodyPr>
          <a:p>
            <a:r>
              <a:rPr lang="zh-CN" sz="2000">
                <a:sym typeface="+mn-ea"/>
              </a:rPr>
              <a:t>（</a:t>
            </a:r>
            <a:r>
              <a:rPr lang="en-US" sz="2000">
                <a:latin typeface="Times New Roman" panose="02020603050405020304" pitchFamily="18" charset="0"/>
                <a:sym typeface="+mn-ea"/>
              </a:rPr>
              <a:t>2</a:t>
            </a:r>
            <a:r>
              <a:rPr lang="zh-CN" sz="2000">
                <a:sym typeface="+mn-ea"/>
              </a:rPr>
              <a:t>）若 </a:t>
            </a:r>
            <a:r>
              <a:rPr lang="en-US" sz="2000">
                <a:latin typeface="Times New Roman" panose="02020603050405020304" pitchFamily="18" charset="0"/>
                <a:sym typeface="+mn-ea"/>
              </a:rPr>
              <a:t>2</a:t>
            </a:r>
            <a:r>
              <a:rPr lang="en-US" sz="2000" i="1">
                <a:latin typeface="Times New Roman" panose="02020603050405020304" pitchFamily="18" charset="0"/>
                <a:sym typeface="+mn-ea"/>
              </a:rPr>
              <a:t>i</a:t>
            </a:r>
            <a:r>
              <a:rPr lang="en-US" sz="2000">
                <a:latin typeface="Times New Roman" panose="02020603050405020304" pitchFamily="18" charset="0"/>
                <a:sym typeface="+mn-ea"/>
              </a:rPr>
              <a:t>&gt;</a:t>
            </a:r>
            <a:r>
              <a:rPr lang="en-US" sz="2000" i="1">
                <a:latin typeface="Times New Roman" panose="02020603050405020304" pitchFamily="18" charset="0"/>
                <a:sym typeface="+mn-ea"/>
              </a:rPr>
              <a:t>n</a:t>
            </a:r>
            <a:r>
              <a:rPr lang="zh-CN" sz="2000">
                <a:sym typeface="+mn-ea"/>
              </a:rPr>
              <a:t>，则该结点无左孩子，否则，编号为</a:t>
            </a:r>
            <a:r>
              <a:rPr lang="en-US" sz="2000">
                <a:latin typeface="Times New Roman" panose="02020603050405020304" pitchFamily="18" charset="0"/>
                <a:sym typeface="+mn-ea"/>
              </a:rPr>
              <a:t> 2</a:t>
            </a:r>
            <a:r>
              <a:rPr lang="en-US" sz="2000" i="1">
                <a:latin typeface="Times New Roman" panose="02020603050405020304" pitchFamily="18" charset="0"/>
                <a:sym typeface="+mn-ea"/>
              </a:rPr>
              <a:t>i</a:t>
            </a:r>
            <a:r>
              <a:rPr lang="en-US" sz="2000">
                <a:latin typeface="Times New Roman" panose="02020603050405020304" pitchFamily="18" charset="0"/>
                <a:sym typeface="+mn-ea"/>
              </a:rPr>
              <a:t> </a:t>
            </a:r>
            <a:r>
              <a:rPr lang="zh-CN" sz="2000">
                <a:sym typeface="+mn-ea"/>
              </a:rPr>
              <a:t>的结点为其左孩子；</a:t>
            </a:r>
            <a:endParaRPr lang="zh-CN" sz="2000">
              <a:sym typeface="+mn-ea"/>
            </a:endParaRPr>
          </a:p>
          <a:p>
            <a:r>
              <a:rPr lang="zh-CN" sz="2000">
                <a:sym typeface="+mn-ea"/>
              </a:rPr>
              <a:t>（</a:t>
            </a:r>
            <a:r>
              <a:rPr lang="en-US" sz="2000">
                <a:latin typeface="Times New Roman" panose="02020603050405020304" pitchFamily="18" charset="0"/>
                <a:sym typeface="+mn-ea"/>
              </a:rPr>
              <a:t>3</a:t>
            </a:r>
            <a:r>
              <a:rPr lang="zh-CN" sz="2000">
                <a:sym typeface="+mn-ea"/>
              </a:rPr>
              <a:t>）若 </a:t>
            </a:r>
            <a:r>
              <a:rPr lang="en-US" sz="2000">
                <a:latin typeface="Times New Roman" panose="02020603050405020304" pitchFamily="18" charset="0"/>
                <a:sym typeface="+mn-ea"/>
              </a:rPr>
              <a:t>2</a:t>
            </a:r>
            <a:r>
              <a:rPr lang="en-US" sz="2000" i="1">
                <a:latin typeface="Times New Roman" panose="02020603050405020304" pitchFamily="18" charset="0"/>
                <a:sym typeface="+mn-ea"/>
              </a:rPr>
              <a:t>i</a:t>
            </a:r>
            <a:r>
              <a:rPr lang="en-US" sz="2000">
                <a:latin typeface="Times New Roman" panose="02020603050405020304" pitchFamily="18" charset="0"/>
                <a:sym typeface="+mn-ea"/>
              </a:rPr>
              <a:t>+1&gt;</a:t>
            </a:r>
            <a:r>
              <a:rPr lang="en-US" sz="2000" i="1">
                <a:latin typeface="Times New Roman" panose="02020603050405020304" pitchFamily="18" charset="0"/>
                <a:sym typeface="+mn-ea"/>
              </a:rPr>
              <a:t>n</a:t>
            </a:r>
            <a:r>
              <a:rPr lang="zh-CN" sz="2000">
                <a:sym typeface="+mn-ea"/>
              </a:rPr>
              <a:t>，则该结点无右孩子，否则，编号为</a:t>
            </a:r>
            <a:r>
              <a:rPr lang="en-US" sz="2000">
                <a:latin typeface="Times New Roman" panose="02020603050405020304" pitchFamily="18" charset="0"/>
                <a:sym typeface="+mn-ea"/>
              </a:rPr>
              <a:t>2</a:t>
            </a:r>
            <a:r>
              <a:rPr lang="en-US" sz="2000" i="1">
                <a:latin typeface="Times New Roman" panose="02020603050405020304" pitchFamily="18" charset="0"/>
                <a:sym typeface="+mn-ea"/>
              </a:rPr>
              <a:t>i</a:t>
            </a:r>
            <a:r>
              <a:rPr lang="en-US" sz="2000">
                <a:latin typeface="Times New Roman" panose="02020603050405020304" pitchFamily="18" charset="0"/>
                <a:sym typeface="+mn-ea"/>
              </a:rPr>
              <a:t>+1 </a:t>
            </a:r>
            <a:r>
              <a:rPr lang="zh-CN" sz="2000">
                <a:sym typeface="+mn-ea"/>
              </a:rPr>
              <a:t>的结点为其右孩子。</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 calcmode="lin" valueType="num">
                                      <p:cBhvr additive="base">
                                        <p:cTn id="2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P spid="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二叉树的性质</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395605" y="1327785"/>
            <a:ext cx="7913370" cy="1014730"/>
          </a:xfrm>
          <a:prstGeom prst="rect">
            <a:avLst/>
          </a:prstGeom>
          <a:noFill/>
          <a:ln w="9525">
            <a:noFill/>
          </a:ln>
        </p:spPr>
        <p:txBody>
          <a:bodyPr wrap="square">
            <a:spAutoFit/>
          </a:bodyPr>
          <a:p>
            <a:r>
              <a:rPr lang="zh-CN" sz="2000" b="1">
                <a:latin typeface="Times New Roman" panose="02020603050405020304" pitchFamily="18" charset="0"/>
                <a:cs typeface="Times New Roman" panose="02020603050405020304" pitchFamily="18" charset="0"/>
                <a:sym typeface="+mn-ea"/>
              </a:rPr>
              <a:t>关于性质</a:t>
            </a:r>
            <a:r>
              <a:rPr lang="en-US" altLang="zh-CN" sz="2000" b="1">
                <a:latin typeface="Times New Roman" panose="02020603050405020304" pitchFamily="18" charset="0"/>
                <a:cs typeface="Times New Roman" panose="02020603050405020304" pitchFamily="18" charset="0"/>
                <a:sym typeface="+mn-ea"/>
              </a:rPr>
              <a:t>5</a:t>
            </a:r>
            <a:r>
              <a:rPr lang="zh-CN" altLang="en-US" sz="2000" b="1">
                <a:latin typeface="Times New Roman" panose="02020603050405020304" pitchFamily="18" charset="0"/>
                <a:cs typeface="Times New Roman" panose="02020603050405020304" pitchFamily="18" charset="0"/>
                <a:sym typeface="+mn-ea"/>
              </a:rPr>
              <a:t>的</a:t>
            </a:r>
            <a:r>
              <a:rPr lang="zh-CN" sz="2000" b="1">
                <a:latin typeface="Times New Roman" panose="02020603050405020304" pitchFamily="18" charset="0"/>
                <a:cs typeface="Times New Roman" panose="02020603050405020304" pitchFamily="18" charset="0"/>
                <a:sym typeface="+mn-ea"/>
              </a:rPr>
              <a:t>说明</a:t>
            </a:r>
            <a:r>
              <a:rPr lang="zh-CN" sz="2000">
                <a:latin typeface="Times New Roman" panose="02020603050405020304" pitchFamily="18" charset="0"/>
                <a:cs typeface="Times New Roman" panose="02020603050405020304" pitchFamily="18" charset="0"/>
                <a:sym typeface="+mn-ea"/>
              </a:rPr>
              <a:t>：</a:t>
            </a:r>
            <a:endParaRPr lang="zh-CN" sz="2000">
              <a:latin typeface="Times New Roman" panose="02020603050405020304" pitchFamily="18" charset="0"/>
              <a:cs typeface="Times New Roman" panose="02020603050405020304" pitchFamily="18" charset="0"/>
              <a:sym typeface="+mn-ea"/>
            </a:endParaRPr>
          </a:p>
          <a:p>
            <a:r>
              <a:rPr sz="2000">
                <a:latin typeface="Times New Roman" panose="02020603050405020304" pitchFamily="18" charset="0"/>
                <a:cs typeface="Times New Roman" panose="02020603050405020304" pitchFamily="18" charset="0"/>
                <a:sym typeface="+mn-ea"/>
              </a:rPr>
              <a:t>（1）编号为i与i+1的结点在同一层</a:t>
            </a:r>
            <a:endParaRPr sz="2000">
              <a:latin typeface="Times New Roman" panose="02020603050405020304" pitchFamily="18" charset="0"/>
              <a:cs typeface="Times New Roman" panose="02020603050405020304" pitchFamily="18" charset="0"/>
              <a:sym typeface="+mn-ea"/>
            </a:endParaRPr>
          </a:p>
          <a:p>
            <a:r>
              <a:rPr lang="zh-CN" altLang="en-US" sz="2000">
                <a:latin typeface="Times New Roman" panose="02020603050405020304" pitchFamily="18" charset="0"/>
                <a:cs typeface="Times New Roman" panose="02020603050405020304" pitchFamily="18" charset="0"/>
              </a:rPr>
              <a:t>（2）编号为i与i+1的结点在不同层（设为第k层和第k+1层）</a:t>
            </a:r>
            <a:endParaRPr lang="zh-CN" altLang="en-US" sz="2000">
              <a:latin typeface="Times New Roman" panose="02020603050405020304" pitchFamily="18" charset="0"/>
              <a:cs typeface="Times New Roman" panose="02020603050405020304" pitchFamily="18" charset="0"/>
            </a:endParaRPr>
          </a:p>
        </p:txBody>
      </p:sp>
      <p:graphicFrame>
        <p:nvGraphicFramePr>
          <p:cNvPr id="11" name="对象 10"/>
          <p:cNvGraphicFramePr/>
          <p:nvPr/>
        </p:nvGraphicFramePr>
        <p:xfrm>
          <a:off x="467360" y="2499995"/>
          <a:ext cx="3345815" cy="1677670"/>
        </p:xfrm>
        <a:graphic>
          <a:graphicData uri="http://schemas.openxmlformats.org/presentationml/2006/ole">
            <mc:AlternateContent xmlns:mc="http://schemas.openxmlformats.org/markup-compatibility/2006">
              <mc:Choice xmlns:v="urn:schemas-microsoft-com:vml" Requires="v">
                <p:oleObj spid="_x0000_s12" name="" r:id="rId1" imgW="3343275" imgH="1676400" progId="Paint.Picture">
                  <p:embed/>
                </p:oleObj>
              </mc:Choice>
              <mc:Fallback>
                <p:oleObj name="" r:id="rId1" imgW="3343275" imgH="1676400" progId="Paint.Picture">
                  <p:embed/>
                  <p:pic>
                    <p:nvPicPr>
                      <p:cNvPr id="0" name="图片 11"/>
                      <p:cNvPicPr/>
                      <p:nvPr/>
                    </p:nvPicPr>
                    <p:blipFill>
                      <a:blip r:embed="rId2"/>
                      <a:stretch>
                        <a:fillRect/>
                      </a:stretch>
                    </p:blipFill>
                    <p:spPr>
                      <a:xfrm>
                        <a:off x="467360" y="2499995"/>
                        <a:ext cx="3345815" cy="1677670"/>
                      </a:xfrm>
                      <a:prstGeom prst="rect">
                        <a:avLst/>
                      </a:prstGeom>
                    </p:spPr>
                  </p:pic>
                </p:oleObj>
              </mc:Fallback>
            </mc:AlternateContent>
          </a:graphicData>
        </a:graphic>
      </p:graphicFrame>
      <p:graphicFrame>
        <p:nvGraphicFramePr>
          <p:cNvPr id="13" name="对象 12"/>
          <p:cNvGraphicFramePr/>
          <p:nvPr/>
        </p:nvGraphicFramePr>
        <p:xfrm>
          <a:off x="4644390" y="2500630"/>
          <a:ext cx="2573655" cy="1687195"/>
        </p:xfrm>
        <a:graphic>
          <a:graphicData uri="http://schemas.openxmlformats.org/presentationml/2006/ole">
            <mc:AlternateContent xmlns:mc="http://schemas.openxmlformats.org/markup-compatibility/2006">
              <mc:Choice xmlns:v="urn:schemas-microsoft-com:vml" Requires="v">
                <p:oleObj spid="_x0000_s14" name="" r:id="rId3" imgW="2571750" imgH="1685925" progId="Paint.Picture">
                  <p:embed/>
                </p:oleObj>
              </mc:Choice>
              <mc:Fallback>
                <p:oleObj name="" r:id="rId3" imgW="2571750" imgH="1685925" progId="Paint.Picture">
                  <p:embed/>
                  <p:pic>
                    <p:nvPicPr>
                      <p:cNvPr id="0" name="图片 13"/>
                      <p:cNvPicPr/>
                      <p:nvPr/>
                    </p:nvPicPr>
                    <p:blipFill>
                      <a:blip r:embed="rId4"/>
                      <a:stretch>
                        <a:fillRect/>
                      </a:stretch>
                    </p:blipFill>
                    <p:spPr>
                      <a:xfrm>
                        <a:off x="4644390" y="2500630"/>
                        <a:ext cx="2573655" cy="168719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67995" y="844550"/>
            <a:ext cx="7494270" cy="2676525"/>
          </a:xfrm>
          <a:prstGeom prst="rect">
            <a:avLst/>
          </a:prstGeom>
          <a:noFill/>
          <a:ln w="9525">
            <a:noFill/>
          </a:ln>
        </p:spPr>
        <p:txBody>
          <a:bodyPr wrap="square">
            <a:spAutoFit/>
          </a:bodyPr>
          <a:p>
            <a:r>
              <a:rPr lang="zh-CN" sz="2400" b="1">
                <a:latin typeface="Arial" panose="020B0604020202020204" pitchFamily="34" charset="0"/>
                <a:ea typeface="黑体" panose="02010609060101010101" pitchFamily="2" charset="-122"/>
              </a:rPr>
              <a:t>学习目标</a:t>
            </a:r>
            <a:endParaRPr lang="en-US"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1. 记忆和理解树和二叉树的基础知识。</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2. 熟练掌握并运用二叉树的遍历算法。</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3. 理解哈夫曼编码相关概念及相关算法，熟练掌握构造哈夫曼树及编码的方法。</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4. 掌握树、森林与二叉树之间相互转换的方法。</a:t>
            </a:r>
            <a:endParaRPr sz="2400">
              <a:latin typeface="Times New Roman" panose="02020603050405020304" pitchFamily="18" charset="0"/>
              <a:ea typeface="宋体" panose="02010600030101010101" pitchFamily="2" charset="-122"/>
            </a:endParaRPr>
          </a:p>
          <a:p>
            <a:r>
              <a:rPr sz="2400">
                <a:latin typeface="Times New Roman" panose="02020603050405020304" pitchFamily="18" charset="0"/>
                <a:ea typeface="宋体" panose="02010600030101010101" pitchFamily="2" charset="-122"/>
              </a:rPr>
              <a:t>5. 运用树结构求解具体问题。</a:t>
            </a:r>
            <a:endParaRPr sz="2400">
              <a:latin typeface="Times New Roman" panose="02020603050405020304" pitchFamily="18" charset="0"/>
              <a:ea typeface="宋体" panose="02010600030101010101" pitchFamily="2" charset="-122"/>
            </a:endParaRPr>
          </a:p>
        </p:txBody>
      </p:sp>
      <p:sp>
        <p:nvSpPr>
          <p:cNvPr id="8193" name="Rectangle 2"/>
          <p:cNvSpPr txBox="1">
            <a:spLocks noRot="1"/>
          </p:cNvSpPr>
          <p:nvPr/>
        </p:nvSpPr>
        <p:spPr>
          <a:xfrm>
            <a:off x="428625" y="0"/>
            <a:ext cx="6254750" cy="857250"/>
          </a:xfrm>
          <a:prstGeom prst="rect">
            <a:avLst/>
          </a:prstGeom>
          <a:noFill/>
          <a:ln w="9525">
            <a:noFill/>
          </a:ln>
        </p:spPr>
        <p:txBody>
          <a:bodyPr anchor="b" anchorCtr="0"/>
          <a:p>
            <a:pPr>
              <a:buSzTx/>
            </a:pPr>
            <a:r>
              <a:rPr lang="en-US" altLang="zh-CN" sz="4000" dirty="0">
                <a:latin typeface="黑体" panose="02010609060101010101" pitchFamily="2" charset="-122"/>
                <a:ea typeface="黑体" panose="02010609060101010101" pitchFamily="2" charset="-122"/>
                <a:sym typeface="+mn-ea"/>
              </a:rPr>
              <a:t>5</a:t>
            </a:r>
            <a:r>
              <a:rPr lang="zh-CN" altLang="en-US" sz="4000">
                <a:latin typeface="黑体" panose="02010609060101010101" pitchFamily="2" charset="-122"/>
                <a:ea typeface="黑体" panose="02010609060101010101" pitchFamily="2" charset="-122"/>
                <a:sym typeface="+mn-ea"/>
              </a:rPr>
              <a:t> 树</a:t>
            </a:r>
            <a:endParaRPr lang="zh-CN" altLang="en-US" sz="4000">
              <a:latin typeface="黑体" panose="02010609060101010101" pitchFamily="2" charset="-122"/>
              <a:ea typeface="黑体" panose="0201060906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二叉树的存储结构</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647940" cy="206121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二叉树可以采用顺序存储结构和链式存储结构。</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二叉树的顺序存储结构是用一维数组存储二叉树各个结点的数据元素，对于左右孩子的存储位置，可把二叉树当作缺了一些结点的完全二叉树，编号为i的结点存储在下标为i-1的存储单元。</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二叉树的链式存储结构采用二叉链表表示，结点包含数据域data，左孩子指针域lchild，右孩子指针域rchild</a:t>
            </a:r>
            <a:r>
              <a:rPr lang="zh-CN" sz="2000">
                <a:latin typeface="Times New Roman" panose="02020603050405020304" pitchFamily="18" charset="0"/>
                <a:cs typeface="Times New Roman" panose="02020603050405020304" pitchFamily="18" charset="0"/>
                <a:sym typeface="+mn-ea"/>
              </a:rPr>
              <a:t>。</a:t>
            </a:r>
            <a:endParaRPr lang="zh-CN" sz="2000">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3275965" y="3435985"/>
          <a:ext cx="3021736" cy="1080000"/>
        </p:xfrm>
        <a:graphic>
          <a:graphicData uri="http://schemas.openxmlformats.org/presentationml/2006/ole">
            <mc:AlternateContent xmlns:mc="http://schemas.openxmlformats.org/markup-compatibility/2006">
              <mc:Choice xmlns:v="urn:schemas-microsoft-com:vml" Requires="v">
                <p:oleObj spid="_x0000_s7" name="" r:id="rId1" imgW="2371725" imgH="847725" progId="Paint.Picture">
                  <p:embed/>
                </p:oleObj>
              </mc:Choice>
              <mc:Fallback>
                <p:oleObj name="" r:id="rId1" imgW="2371725" imgH="847725" progId="Paint.Picture">
                  <p:embed/>
                  <p:pic>
                    <p:nvPicPr>
                      <p:cNvPr id="0" name="图片 6"/>
                      <p:cNvPicPr/>
                      <p:nvPr/>
                    </p:nvPicPr>
                    <p:blipFill>
                      <a:blip r:embed="rId2"/>
                      <a:stretch>
                        <a:fillRect/>
                      </a:stretch>
                    </p:blipFill>
                    <p:spPr>
                      <a:xfrm>
                        <a:off x="3275965" y="3435985"/>
                        <a:ext cx="3021736"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存储结构</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64794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下图所示</a:t>
            </a:r>
            <a:r>
              <a:rPr sz="2000">
                <a:latin typeface="Times New Roman" panose="02020603050405020304" pitchFamily="18" charset="0"/>
                <a:cs typeface="Times New Roman" panose="02020603050405020304" pitchFamily="18" charset="0"/>
                <a:sym typeface="+mn-ea"/>
              </a:rPr>
              <a:t>二叉树</a:t>
            </a:r>
            <a:r>
              <a:rPr lang="zh-CN" sz="2000">
                <a:latin typeface="Times New Roman" panose="02020603050405020304" pitchFamily="18" charset="0"/>
                <a:cs typeface="Times New Roman" panose="02020603050405020304" pitchFamily="18" charset="0"/>
                <a:sym typeface="+mn-ea"/>
              </a:rPr>
              <a:t>的</a:t>
            </a:r>
            <a:r>
              <a:rPr sz="2000">
                <a:latin typeface="Times New Roman" panose="02020603050405020304" pitchFamily="18" charset="0"/>
                <a:cs typeface="Times New Roman" panose="02020603050405020304" pitchFamily="18" charset="0"/>
                <a:sym typeface="+mn-ea"/>
              </a:rPr>
              <a:t>顺序存储结构</a:t>
            </a:r>
            <a:endParaRPr lang="zh-CN" sz="2000">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p:nvPr/>
        </p:nvGraphicFramePr>
        <p:xfrm>
          <a:off x="686435" y="1636395"/>
          <a:ext cx="3012440" cy="2364105"/>
        </p:xfrm>
        <a:graphic>
          <a:graphicData uri="http://schemas.openxmlformats.org/presentationml/2006/ole">
            <mc:AlternateContent xmlns:mc="http://schemas.openxmlformats.org/markup-compatibility/2006">
              <mc:Choice xmlns:v="urn:schemas-microsoft-com:vml" Requires="v">
                <p:oleObj spid="_x0000_s6" name="" r:id="rId1" imgW="3009900" imgH="2362200" progId="Paint.Picture">
                  <p:embed/>
                </p:oleObj>
              </mc:Choice>
              <mc:Fallback>
                <p:oleObj name="" r:id="rId1" imgW="3009900" imgH="2362200" progId="Paint.Picture">
                  <p:embed/>
                  <p:pic>
                    <p:nvPicPr>
                      <p:cNvPr id="0" name="图片 5"/>
                      <p:cNvPicPr/>
                      <p:nvPr/>
                    </p:nvPicPr>
                    <p:blipFill>
                      <a:blip r:embed="rId2"/>
                      <a:stretch>
                        <a:fillRect/>
                      </a:stretch>
                    </p:blipFill>
                    <p:spPr>
                      <a:xfrm>
                        <a:off x="686435" y="1636395"/>
                        <a:ext cx="3012440" cy="2364105"/>
                      </a:xfrm>
                      <a:prstGeom prst="rect">
                        <a:avLst/>
                      </a:prstGeom>
                    </p:spPr>
                  </p:pic>
                </p:oleObj>
              </mc:Fallback>
            </mc:AlternateContent>
          </a:graphicData>
        </a:graphic>
      </p:graphicFrame>
      <p:graphicFrame>
        <p:nvGraphicFramePr>
          <p:cNvPr id="8" name="对象 7"/>
          <p:cNvGraphicFramePr/>
          <p:nvPr/>
        </p:nvGraphicFramePr>
        <p:xfrm>
          <a:off x="109220" y="3869055"/>
          <a:ext cx="8121650" cy="800735"/>
        </p:xfrm>
        <a:graphic>
          <a:graphicData uri="http://schemas.openxmlformats.org/presentationml/2006/ole">
            <mc:AlternateContent xmlns:mc="http://schemas.openxmlformats.org/markup-compatibility/2006">
              <mc:Choice xmlns:v="urn:schemas-microsoft-com:vml" Requires="v">
                <p:oleObj spid="_x0000_s9" name="" r:id="rId3" imgW="8115300" imgH="800100" progId="Paint.Picture">
                  <p:embed/>
                </p:oleObj>
              </mc:Choice>
              <mc:Fallback>
                <p:oleObj name="" r:id="rId3" imgW="8115300" imgH="800100" progId="Paint.Picture">
                  <p:embed/>
                  <p:pic>
                    <p:nvPicPr>
                      <p:cNvPr id="0" name="图片 8"/>
                      <p:cNvPicPr/>
                      <p:nvPr/>
                    </p:nvPicPr>
                    <p:blipFill>
                      <a:blip r:embed="rId4"/>
                      <a:stretch>
                        <a:fillRect/>
                      </a:stretch>
                    </p:blipFill>
                    <p:spPr>
                      <a:xfrm>
                        <a:off x="109220" y="3869055"/>
                        <a:ext cx="8121650" cy="800735"/>
                      </a:xfrm>
                      <a:prstGeom prst="rect">
                        <a:avLst/>
                      </a:prstGeom>
                    </p:spPr>
                  </p:pic>
                </p:oleObj>
              </mc:Fallback>
            </mc:AlternateContent>
          </a:graphicData>
        </a:graphic>
      </p:graphicFrame>
      <p:sp>
        <p:nvSpPr>
          <p:cNvPr id="102" name="文本框 101"/>
          <p:cNvSpPr txBox="1"/>
          <p:nvPr/>
        </p:nvSpPr>
        <p:spPr>
          <a:xfrm>
            <a:off x="3780155" y="1762760"/>
            <a:ext cx="5080000" cy="706755"/>
          </a:xfrm>
          <a:prstGeom prst="rect">
            <a:avLst/>
          </a:prstGeom>
          <a:noFill/>
          <a:ln w="9525">
            <a:noFill/>
          </a:ln>
        </p:spPr>
        <p:txBody>
          <a:bodyPr>
            <a:spAutoFit/>
          </a:bodyPr>
          <a:p>
            <a:r>
              <a:rPr lang="zh-CN" sz="2000">
                <a:ea typeface="宋体" panose="02010600030101010101" pitchFamily="2" charset="-122"/>
              </a:rPr>
              <a:t>对于下标为</a:t>
            </a:r>
            <a:r>
              <a:rPr lang="en-US" sz="2000" i="1">
                <a:latin typeface="Times New Roman" panose="02020603050405020304" pitchFamily="18" charset="0"/>
                <a:ea typeface="宋体" panose="02010600030101010101" pitchFamily="2" charset="-122"/>
              </a:rPr>
              <a:t>i</a:t>
            </a:r>
            <a:r>
              <a:rPr lang="zh-CN" sz="2000">
                <a:ea typeface="宋体" panose="02010600030101010101" pitchFamily="2" charset="-122"/>
              </a:rPr>
              <a:t>结点，若左孩子存在则其下标为</a:t>
            </a:r>
            <a:r>
              <a:rPr lang="en-US" sz="2000">
                <a:latin typeface="Times New Roman" panose="02020603050405020304" pitchFamily="18" charset="0"/>
                <a:ea typeface="宋体" panose="02010600030101010101" pitchFamily="2" charset="-122"/>
              </a:rPr>
              <a:t>2</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，若右孩子存在则其下标为</a:t>
            </a:r>
            <a:r>
              <a:rPr lang="en-US" sz="2000">
                <a:latin typeface="Times New Roman" panose="02020603050405020304" pitchFamily="18" charset="0"/>
                <a:ea typeface="宋体" panose="02010600030101010101" pitchFamily="2" charset="-122"/>
              </a:rPr>
              <a:t>2</a:t>
            </a:r>
            <a:r>
              <a:rPr lang="en-US" sz="2000" i="1">
                <a:latin typeface="Times New Roman" panose="02020603050405020304" pitchFamily="18" charset="0"/>
                <a:ea typeface="宋体" panose="02010600030101010101" pitchFamily="2" charset="-122"/>
              </a:rPr>
              <a:t>i</a:t>
            </a:r>
            <a:r>
              <a:rPr lang="en-US" sz="2000">
                <a:latin typeface="Times New Roman" panose="02020603050405020304" pitchFamily="18" charset="0"/>
                <a:ea typeface="宋体" panose="02010600030101010101" pitchFamily="2" charset="-122"/>
              </a:rPr>
              <a:t>+2</a:t>
            </a:r>
            <a:endParaRPr lang="zh-CN" altLang="en-US" sz="2000"/>
          </a:p>
        </p:txBody>
      </p:sp>
      <p:grpSp>
        <p:nvGrpSpPr>
          <p:cNvPr id="12" name="组合 11"/>
          <p:cNvGrpSpPr/>
          <p:nvPr/>
        </p:nvGrpSpPr>
        <p:grpSpPr>
          <a:xfrm>
            <a:off x="3780155" y="2469515"/>
            <a:ext cx="3482340" cy="539750"/>
            <a:chOff x="5953" y="3889"/>
            <a:chExt cx="5484" cy="850"/>
          </a:xfrm>
        </p:grpSpPr>
        <p:sp>
          <p:nvSpPr>
            <p:cNvPr id="10" name="文本框 9"/>
            <p:cNvSpPr txBox="1"/>
            <p:nvPr/>
          </p:nvSpPr>
          <p:spPr>
            <a:xfrm>
              <a:off x="5953" y="4029"/>
              <a:ext cx="5385" cy="628"/>
            </a:xfrm>
            <a:prstGeom prst="rect">
              <a:avLst/>
            </a:prstGeom>
            <a:noFill/>
            <a:ln w="9525">
              <a:noFill/>
            </a:ln>
          </p:spPr>
          <p:txBody>
            <a:bodyPr wrap="square">
              <a:spAutoFit/>
            </a:bodyPr>
            <a:p>
              <a:r>
                <a:rPr lang="zh-CN" sz="2000">
                  <a:ea typeface="宋体" panose="02010600030101010101" pitchFamily="2" charset="-122"/>
                </a:rPr>
                <a:t>若</a:t>
              </a:r>
              <a:r>
                <a:rPr lang="zh-CN" sz="2000">
                  <a:ea typeface="宋体" panose="02010600030101010101" pitchFamily="2" charset="-122"/>
                </a:rPr>
                <a:t>双亲存在则其下标为</a:t>
              </a:r>
              <a:endParaRPr lang="zh-CN" altLang="en-US" sz="2000">
                <a:ea typeface="宋体" panose="02010600030101010101" pitchFamily="2" charset="-122"/>
              </a:endParaRPr>
            </a:p>
          </p:txBody>
        </p:sp>
        <p:pic>
          <p:nvPicPr>
            <p:cNvPr id="11" name="图片 10"/>
            <p:cNvPicPr>
              <a:picLocks noChangeAspect="1"/>
            </p:cNvPicPr>
            <p:nvPr/>
          </p:nvPicPr>
          <p:blipFill>
            <a:blip r:embed="rId5"/>
            <a:stretch>
              <a:fillRect/>
            </a:stretch>
          </p:blipFill>
          <p:spPr>
            <a:xfrm>
              <a:off x="10260" y="3889"/>
              <a:ext cx="1177" cy="850"/>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additive="base">
                                        <p:cTn id="13" dur="500" fill="hold"/>
                                        <p:tgtEl>
                                          <p:spTgt spid="102"/>
                                        </p:tgtEl>
                                        <p:attrNameLst>
                                          <p:attrName>ppt_x</p:attrName>
                                        </p:attrNameLst>
                                      </p:cBhvr>
                                      <p:tavLst>
                                        <p:tav tm="0">
                                          <p:val>
                                            <p:strVal val="#ppt_x"/>
                                          </p:val>
                                        </p:tav>
                                        <p:tav tm="100000">
                                          <p:val>
                                            <p:strVal val="#ppt_x"/>
                                          </p:val>
                                        </p:tav>
                                      </p:tavLst>
                                    </p:anim>
                                    <p:anim calcmode="lin" valueType="num">
                                      <p:cBhvr additive="base">
                                        <p:cTn id="14"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顺序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存储结构</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8930" y="1275715"/>
            <a:ext cx="764794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二叉树的顺序存储表示</a:t>
            </a:r>
            <a:endParaRPr sz="2000">
              <a:latin typeface="Times New Roman" panose="02020603050405020304" pitchFamily="18" charset="0"/>
              <a:cs typeface="Times New Roman" panose="02020603050405020304" pitchFamily="18" charset="0"/>
              <a:sym typeface="+mn-ea"/>
            </a:endParaRPr>
          </a:p>
        </p:txBody>
      </p:sp>
      <p:sp>
        <p:nvSpPr>
          <p:cNvPr id="103" name="文本框 102"/>
          <p:cNvSpPr txBox="1"/>
          <p:nvPr/>
        </p:nvSpPr>
        <p:spPr>
          <a:xfrm>
            <a:off x="328930" y="1674495"/>
            <a:ext cx="7914640" cy="92202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const int MaxTreeSize=100; // </a:t>
            </a:r>
            <a:r>
              <a:rPr lang="zh-CN" sz="1800">
                <a:latin typeface="Courier New" panose="02070309020205020404" charset="0"/>
                <a:ea typeface="宋体" panose="02010600030101010101" pitchFamily="2" charset="-122"/>
              </a:rPr>
              <a:t>二叉树的最大结点数</a:t>
            </a:r>
            <a:r>
              <a:rPr lang="en-US" sz="1800">
                <a:latin typeface="Courier New" panose="02070309020205020404" charset="0"/>
                <a:ea typeface="宋体" panose="02010600030101010101" pitchFamily="2" charset="-122"/>
              </a:rPr>
              <a:t>typedef char TElemType;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为类型</a:t>
            </a:r>
            <a:r>
              <a:rPr lang="en-US" sz="1800">
                <a:latin typeface="Courier New" panose="02070309020205020404" charset="0"/>
                <a:ea typeface="宋体" panose="02010600030101010101" pitchFamily="2" charset="-122"/>
              </a:rPr>
              <a:t>char</a:t>
            </a:r>
            <a:r>
              <a:rPr lang="zh-CN" sz="1800">
                <a:latin typeface="Courier New" panose="02070309020205020404" charset="0"/>
                <a:ea typeface="宋体" panose="02010600030101010101" pitchFamily="2" charset="-122"/>
              </a:rPr>
              <a:t>取别名为</a:t>
            </a:r>
            <a:r>
              <a:rPr lang="en-US" sz="1800">
                <a:latin typeface="Courier New" panose="02070309020205020404" charset="0"/>
                <a:ea typeface="宋体" panose="02010600030101010101" pitchFamily="2" charset="-122"/>
              </a:rPr>
              <a:t>TElemType</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TElemType bt[MaxTreeSize]; // 0号单元存储根结点</a:t>
            </a:r>
            <a:endParaRPr lang="en-US" sz="1800">
              <a:latin typeface="Courier New" panose="02070309020205020404" charset="0"/>
            </a:endParaRPr>
          </a:p>
        </p:txBody>
      </p:sp>
      <p:sp>
        <p:nvSpPr>
          <p:cNvPr id="5" name="文本框 4"/>
          <p:cNvSpPr txBox="1"/>
          <p:nvPr/>
        </p:nvSpPr>
        <p:spPr>
          <a:xfrm>
            <a:off x="394970" y="2644140"/>
            <a:ext cx="7647940" cy="7683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顺序存储结构有什么优缺点？</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顺序存储结构适用于哪些二叉树？</a:t>
            </a:r>
            <a:endParaRPr sz="200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5" grpId="0" uiExpand="1" build="p"/>
      <p:bldP spid="1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sz="2000">
                <a:latin typeface="Times New Roman" panose="02020603050405020304" pitchFamily="18" charset="0"/>
                <a:cs typeface="Times New Roman" panose="02020603050405020304" pitchFamily="18" charset="0"/>
                <a:sym typeface="+mn-ea"/>
              </a:rPr>
              <a:t>链式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存储结构</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647940" cy="10763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二叉树的链式存储结构采用二叉链表表示，结点包含数据域data，左孩子指针域lchild，右孩子指针域rchild</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如左下二叉树的链式存储结构是如右下的</a:t>
            </a:r>
            <a:r>
              <a:rPr lang="zh-CN" sz="2000">
                <a:latin typeface="Times New Roman" panose="02020603050405020304" pitchFamily="18" charset="0"/>
                <a:cs typeface="Times New Roman" panose="02020603050405020304" pitchFamily="18" charset="0"/>
                <a:sym typeface="+mn-ea"/>
              </a:rPr>
              <a:t>二叉链表</a:t>
            </a:r>
            <a:endParaRPr lang="zh-CN" sz="2000">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683895" y="2280285"/>
          <a:ext cx="3211088" cy="2520000"/>
        </p:xfrm>
        <a:graphic>
          <a:graphicData uri="http://schemas.openxmlformats.org/presentationml/2006/ole">
            <mc:AlternateContent xmlns:mc="http://schemas.openxmlformats.org/markup-compatibility/2006">
              <mc:Choice xmlns:v="urn:schemas-microsoft-com:vml" Requires="v">
                <p:oleObj spid="_x0000_s6" name="" r:id="rId1" imgW="3009900" imgH="2362200" progId="Paint.Picture">
                  <p:embed/>
                </p:oleObj>
              </mc:Choice>
              <mc:Fallback>
                <p:oleObj name="" r:id="rId1" imgW="3009900" imgH="2362200" progId="Paint.Picture">
                  <p:embed/>
                  <p:pic>
                    <p:nvPicPr>
                      <p:cNvPr id="0" name="图片 5"/>
                      <p:cNvPicPr/>
                      <p:nvPr/>
                    </p:nvPicPr>
                    <p:blipFill>
                      <a:blip r:embed="rId2"/>
                      <a:stretch>
                        <a:fillRect/>
                      </a:stretch>
                    </p:blipFill>
                    <p:spPr>
                      <a:xfrm>
                        <a:off x="683895" y="2280285"/>
                        <a:ext cx="3211088" cy="2520000"/>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4284345" y="2284730"/>
          <a:ext cx="3973693" cy="2520000"/>
        </p:xfrm>
        <a:graphic>
          <a:graphicData uri="http://schemas.openxmlformats.org/presentationml/2006/ole">
            <mc:AlternateContent xmlns:mc="http://schemas.openxmlformats.org/markup-compatibility/2006">
              <mc:Choice xmlns:v="urn:schemas-microsoft-com:vml" Requires="v">
                <p:oleObj spid="_x0000_s7" name="" r:id="rId3" imgW="5076825" imgH="3219450" progId="Paint.Picture">
                  <p:embed/>
                </p:oleObj>
              </mc:Choice>
              <mc:Fallback>
                <p:oleObj name="" r:id="rId3" imgW="5076825" imgH="3219450" progId="Paint.Picture">
                  <p:embed/>
                  <p:pic>
                    <p:nvPicPr>
                      <p:cNvPr id="0" name="图片 6"/>
                      <p:cNvPicPr/>
                      <p:nvPr/>
                    </p:nvPicPr>
                    <p:blipFill>
                      <a:blip r:embed="rId4"/>
                      <a:stretch>
                        <a:fillRect/>
                      </a:stretch>
                    </p:blipFill>
                    <p:spPr>
                      <a:xfrm>
                        <a:off x="4284345" y="2284730"/>
                        <a:ext cx="3973693" cy="252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sz="2000">
                <a:latin typeface="Times New Roman" panose="02020603050405020304" pitchFamily="18" charset="0"/>
                <a:cs typeface="Times New Roman" panose="02020603050405020304" pitchFamily="18" charset="0"/>
                <a:sym typeface="+mn-ea"/>
              </a:rPr>
              <a:t>链式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存储结构</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347470"/>
            <a:ext cx="764794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在n个结点的二叉链表中，有几个空指针域？</a:t>
            </a:r>
            <a:endParaRPr lang="zh-CN" sz="2000">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55650" y="1779270"/>
          <a:ext cx="3973693" cy="2520000"/>
        </p:xfrm>
        <a:graphic>
          <a:graphicData uri="http://schemas.openxmlformats.org/presentationml/2006/ole">
            <mc:AlternateContent xmlns:mc="http://schemas.openxmlformats.org/markup-compatibility/2006">
              <mc:Choice xmlns:v="urn:schemas-microsoft-com:vml" Requires="v">
                <p:oleObj spid="_x0000_s7" name="" r:id="rId1" imgW="5076825" imgH="3219450" progId="Paint.Picture">
                  <p:embed/>
                </p:oleObj>
              </mc:Choice>
              <mc:Fallback>
                <p:oleObj name="" r:id="rId1" imgW="5076825" imgH="3219450" progId="Paint.Picture">
                  <p:embed/>
                  <p:pic>
                    <p:nvPicPr>
                      <p:cNvPr id="0" name="图片 6"/>
                      <p:cNvPicPr/>
                      <p:nvPr/>
                    </p:nvPicPr>
                    <p:blipFill>
                      <a:blip r:embed="rId2"/>
                      <a:stretch>
                        <a:fillRect/>
                      </a:stretch>
                    </p:blipFill>
                    <p:spPr>
                      <a:xfrm>
                        <a:off x="755650" y="1779270"/>
                        <a:ext cx="3973693" cy="252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sz="2000">
                <a:latin typeface="Times New Roman" panose="02020603050405020304" pitchFamily="18" charset="0"/>
                <a:cs typeface="Times New Roman" panose="02020603050405020304" pitchFamily="18" charset="0"/>
                <a:sym typeface="+mn-ea"/>
              </a:rPr>
              <a:t>链式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存储结构</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764794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二叉树的链式存储的结点结构BiTNode </a:t>
            </a:r>
            <a:endParaRPr lang="zh-CN" sz="2000">
              <a:latin typeface="Times New Roman" panose="02020603050405020304" pitchFamily="18" charset="0"/>
              <a:cs typeface="Times New Roman" panose="02020603050405020304" pitchFamily="18" charset="0"/>
              <a:sym typeface="+mn-ea"/>
            </a:endParaRPr>
          </a:p>
        </p:txBody>
      </p:sp>
      <p:sp>
        <p:nvSpPr>
          <p:cNvPr id="103" name="文本框 102"/>
          <p:cNvSpPr txBox="1"/>
          <p:nvPr/>
        </p:nvSpPr>
        <p:spPr>
          <a:xfrm>
            <a:off x="395605" y="1636395"/>
            <a:ext cx="8334375"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typedef char ElemType;// </a:t>
            </a:r>
            <a:r>
              <a:rPr lang="zh-CN" sz="1800">
                <a:latin typeface="Courier New" panose="02070309020205020404" charset="0"/>
                <a:ea typeface="宋体" panose="02010600030101010101" pitchFamily="2" charset="-122"/>
              </a:rPr>
              <a:t>若改数据域类型，则把</a:t>
            </a:r>
            <a:r>
              <a:rPr lang="en-US" sz="1800">
                <a:latin typeface="Courier New" panose="02070309020205020404" charset="0"/>
                <a:ea typeface="宋体" panose="02010600030101010101" pitchFamily="2" charset="-122"/>
              </a:rPr>
              <a:t>char</a:t>
            </a:r>
            <a:r>
              <a:rPr lang="zh-CN" sz="1800">
                <a:latin typeface="Courier New" panose="02070309020205020404" charset="0"/>
                <a:ea typeface="宋体" panose="02010600030101010101" pitchFamily="2" charset="-122"/>
              </a:rPr>
              <a:t>改为相应类型</a:t>
            </a:r>
            <a:r>
              <a:rPr lang="en-US" sz="1800">
                <a:latin typeface="Courier New" panose="02070309020205020404" charset="0"/>
                <a:ea typeface="宋体" panose="02010600030101010101" pitchFamily="2" charset="-122"/>
              </a:rPr>
              <a:t>struct BiTNode {      // </a:t>
            </a:r>
            <a:r>
              <a:rPr lang="zh-CN" sz="1800">
                <a:latin typeface="Courier New" panose="02070309020205020404" charset="0"/>
                <a:ea typeface="宋体" panose="02010600030101010101" pitchFamily="2" charset="-122"/>
              </a:rPr>
              <a:t>结点结构</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ElemType 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latin typeface="Courier New" panose="02070309020205020404" charset="0"/>
                <a:ea typeface="宋体" panose="02010600030101010101" pitchFamily="2" charset="-122"/>
              </a:rPr>
              <a:t>结点数据域</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BiTNode *lchild, *rchild; // </a:t>
            </a:r>
            <a:r>
              <a:rPr lang="zh-CN" sz="1800">
                <a:latin typeface="Courier New" panose="02070309020205020404" charset="0"/>
                <a:ea typeface="宋体" panose="02010600030101010101" pitchFamily="2" charset="-122"/>
              </a:rPr>
              <a:t>左、右孩子指针</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zh-CN" sz="1800">
                <a:latin typeface="Courier New" panose="02070309020205020404" charset="0"/>
                <a:ea typeface="宋体" panose="02010600030101010101" pitchFamily="2" charset="-122"/>
              </a:rPr>
              <a:t>带</a:t>
            </a:r>
            <a:r>
              <a:rPr lang="en-US" sz="1800">
                <a:latin typeface="Courier New" panose="02070309020205020404" charset="0"/>
                <a:ea typeface="宋体" panose="02010600030101010101" pitchFamily="2" charset="-122"/>
              </a:rPr>
              <a:t>3</a:t>
            </a:r>
            <a:r>
              <a:rPr lang="zh-CN" sz="1800">
                <a:latin typeface="Courier New" panose="02070309020205020404" charset="0"/>
                <a:ea typeface="宋体" panose="02010600030101010101" pitchFamily="2" charset="-122"/>
              </a:rPr>
              <a:t>个参数的构造函数</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BiTNode(ElemType e, BiTNode *left, BiTNode *right)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data=e;</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lchild=left;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rchild=right;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BiTNode( )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无参构造函数</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10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5.2 二叉树基础</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a:t>
            </a:r>
            <a:r>
              <a:rPr sz="2000">
                <a:latin typeface="Times New Roman" panose="02020603050405020304" pitchFamily="18" charset="0"/>
                <a:cs typeface="Times New Roman" panose="02020603050405020304" pitchFamily="18" charset="0"/>
                <a:sym typeface="+mn-ea"/>
              </a:rPr>
              <a:t>链式</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存储结构</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8545830" cy="286131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函数名为BiTNode的两个成员函数是两个构造函数。</a:t>
            </a:r>
            <a:endParaRPr sz="2000">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构造函数与结构体类型同名，且无返回类型，在定义或创建变量时自动调用，并按所提供的参数自动初始化数据成员。</a:t>
            </a:r>
            <a:endParaRPr sz="2000">
              <a:latin typeface="Times New Roman" panose="02020603050405020304" pitchFamily="18" charset="0"/>
              <a:cs typeface="Times New Roman" panose="02020603050405020304" pitchFamily="18" charset="0"/>
              <a:sym typeface="+mn-ea"/>
            </a:endParaRP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a:latin typeface="Times New Roman" panose="02020603050405020304" pitchFamily="18" charset="0"/>
                <a:cs typeface="Times New Roman" panose="02020603050405020304" pitchFamily="18" charset="0"/>
                <a:sym typeface="+mn-ea"/>
              </a:rPr>
              <a:t>例如，以下语句创建一个数据域为字符A，左、右孩子指针为空指针的</a:t>
            </a:r>
            <a:endParaRPr sz="2000">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a:latin typeface="Times New Roman" panose="02020603050405020304" pitchFamily="18" charset="0"/>
                <a:cs typeface="Times New Roman" panose="02020603050405020304" pitchFamily="18" charset="0"/>
                <a:sym typeface="+mn-ea"/>
              </a:rPr>
              <a:t>      </a:t>
            </a:r>
            <a:r>
              <a:rPr sz="2000">
                <a:latin typeface="Times New Roman" panose="02020603050405020304" pitchFamily="18" charset="0"/>
                <a:cs typeface="Times New Roman" panose="02020603050405020304" pitchFamily="18" charset="0"/>
                <a:sym typeface="+mn-ea"/>
              </a:rPr>
              <a:t>结点</a:t>
            </a:r>
            <a:r>
              <a:rPr lang="zh-CN" sz="2000">
                <a:latin typeface="Times New Roman" panose="02020603050405020304" pitchFamily="18" charset="0"/>
                <a:cs typeface="Times New Roman" panose="02020603050405020304" pitchFamily="18" charset="0"/>
                <a:sym typeface="+mn-ea"/>
              </a:rPr>
              <a:t>：</a:t>
            </a:r>
            <a:endParaRPr lang="zh-CN" sz="2000">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a:latin typeface="Times New Roman" panose="02020603050405020304" pitchFamily="18" charset="0"/>
                <a:cs typeface="Times New Roman" panose="02020603050405020304" pitchFamily="18" charset="0"/>
                <a:sym typeface="+mn-ea"/>
              </a:rPr>
              <a:t>BiTNode* root=new BiTNode('A',NULL,NULL); </a:t>
            </a:r>
            <a:r>
              <a:rPr lang="en-US" altLang="zh-CN" sz="2000">
                <a:latin typeface="Times New Roman" panose="02020603050405020304" pitchFamily="18" charset="0"/>
                <a:cs typeface="Times New Roman" panose="02020603050405020304" pitchFamily="18" charset="0"/>
                <a:sym typeface="+mn-ea"/>
              </a:rPr>
              <a:t>//</a:t>
            </a:r>
            <a:r>
              <a:rPr lang="zh-CN" altLang="en-US" sz="2000">
                <a:latin typeface="Times New Roman" panose="02020603050405020304" pitchFamily="18" charset="0"/>
                <a:cs typeface="Times New Roman" panose="02020603050405020304" pitchFamily="18" charset="0"/>
                <a:sym typeface="+mn-ea"/>
              </a:rPr>
              <a:t>调用</a:t>
            </a:r>
            <a:r>
              <a:rPr lang="en-US" altLang="zh-CN" sz="2000">
                <a:latin typeface="Times New Roman" panose="02020603050405020304" pitchFamily="18" charset="0"/>
                <a:cs typeface="Times New Roman" panose="02020603050405020304" pitchFamily="18" charset="0"/>
                <a:sym typeface="+mn-ea"/>
              </a:rPr>
              <a:t>3</a:t>
            </a:r>
            <a:r>
              <a:rPr lang="zh-CN" altLang="en-US" sz="2000">
                <a:latin typeface="Times New Roman" panose="02020603050405020304" pitchFamily="18" charset="0"/>
                <a:cs typeface="Times New Roman" panose="02020603050405020304" pitchFamily="18" charset="0"/>
                <a:sym typeface="+mn-ea"/>
              </a:rPr>
              <a:t>个参数的构造函数</a:t>
            </a:r>
            <a:endParaRPr lang="zh-CN" sz="2000">
              <a:latin typeface="Times New Roman" panose="02020603050405020304" pitchFamily="18" charset="0"/>
              <a:cs typeface="Times New Roman" panose="02020603050405020304" pitchFamily="18" charset="0"/>
              <a:sym typeface="+mn-ea"/>
            </a:endParaRPr>
          </a:p>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a:latin typeface="Times New Roman" panose="02020603050405020304" pitchFamily="18" charset="0"/>
                <a:cs typeface="Times New Roman" panose="02020603050405020304" pitchFamily="18" charset="0"/>
                <a:sym typeface="+mn-ea"/>
              </a:rPr>
              <a:t>在定义了带参构造函数之后，为避免无法使用</a:t>
            </a:r>
            <a:r>
              <a:rPr lang="zh-CN" sz="2000">
                <a:latin typeface="Times New Roman" panose="02020603050405020304" pitchFamily="18" charset="0"/>
                <a:cs typeface="Times New Roman" panose="02020603050405020304" pitchFamily="18" charset="0"/>
                <a:sym typeface="+mn-ea"/>
              </a:rPr>
              <a:t>类似语句“BiTNode node;”直接定义变量，应显式定义无参构造函数。</a:t>
            </a:r>
            <a:endParaRPr lang="zh-CN" sz="200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calcmode="lin" valueType="num">
                                      <p:cBhvr additive="base">
                                        <p:cTn id="2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 calcmode="lin" valueType="num">
                                      <p:cBhvr additive="base">
                                        <p:cTn id="3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5.3 二叉树的遍历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2302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二叉树的遍历是指顺着某一条搜索路径巡访二叉树中的结点，使得每个结点均被访问一次，而且仅被访问一次。</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宋体" panose="02010600030101010101" pitchFamily="2" charset="-122"/>
                <a:cs typeface="宋体" panose="02010600030101010101" pitchFamily="2" charset="-122"/>
                <a:sym typeface="+mn-ea"/>
              </a:rPr>
              <a:t>“访问”</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的含义可以很广，如：输出、统计或修改结点的信息。</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对二叉树而言，可以有三种搜索路径：</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（1）先上后下的按层次遍历；</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（2）先左（子树）后右（子树）的遍历；</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（3）先右（子树）后左（子树）的遍历。</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层次遍历是指从第一层开始，从上往下逐层从左到右访问二叉树中的结点。</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5.3 二叉树的遍历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6141720" cy="304609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右图中的</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二叉树的层次遍历序列</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是</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什么？</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 B C D E F G</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层次遍历的算法思想：借助具有先进先出特性的数据结构“队列”，首先把根结点指针入队；然后，当队列非空反复执行：取队头元素并使之出队，输出其数据域，若其左孩子指针非空则入队，若其右孩子指针非空则入队。</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先左后右的遍历和先右后左的遍历是带有递归思想的遍历。</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6588125" y="913765"/>
          <a:ext cx="1335135" cy="1800000"/>
        </p:xfrm>
        <a:graphic>
          <a:graphicData uri="http://schemas.openxmlformats.org/presentationml/2006/ole">
            <mc:AlternateContent xmlns:mc="http://schemas.openxmlformats.org/markup-compatibility/2006">
              <mc:Choice xmlns:v="urn:schemas-microsoft-com:vml" Requires="v">
                <p:oleObj spid="_x0000_s4" name="" r:id="rId1" imgW="1724025" imgH="2324100" progId="Paint.Picture">
                  <p:embed/>
                </p:oleObj>
              </mc:Choice>
              <mc:Fallback>
                <p:oleObj name="" r:id="rId1" imgW="1724025" imgH="2324100" progId="Paint.Picture">
                  <p:embed/>
                  <p:pic>
                    <p:nvPicPr>
                      <p:cNvPr id="0" name="图片 3"/>
                      <p:cNvPicPr/>
                      <p:nvPr/>
                    </p:nvPicPr>
                    <p:blipFill>
                      <a:blip r:embed="rId2"/>
                      <a:stretch>
                        <a:fillRect/>
                      </a:stretch>
                    </p:blipFill>
                    <p:spPr>
                      <a:xfrm>
                        <a:off x="6588125" y="913765"/>
                        <a:ext cx="1335135"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5.3 二叉树的遍历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32065" cy="353822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若把“二叉树”的根、左子树和右子树分别记作D、L和R，则有6种遍历方案：DLR、LDR、LRD、DRL、RDL和RLD。</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由于先左后右和先右后左在本质上并没有差别，一般采用先左后右的处理方案，对应的三种遍历分别称为</a:t>
            </a: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先序遍历</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（DLR）、</a:t>
            </a: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（LDR）和</a:t>
            </a:r>
            <a:r>
              <a:rPr 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后序遍历</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（LRD）。</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先序遍历算法思想：</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若二叉树为空树，则空操作；否则，</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（1）访问根结点；</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（2）先序遍历左子树；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（3）先序遍历右子树。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6299835" y="2572385"/>
          <a:ext cx="1335135" cy="1800000"/>
        </p:xfrm>
        <a:graphic>
          <a:graphicData uri="http://schemas.openxmlformats.org/presentationml/2006/ole">
            <mc:AlternateContent xmlns:mc="http://schemas.openxmlformats.org/markup-compatibility/2006">
              <mc:Choice xmlns:v="urn:schemas-microsoft-com:vml" Requires="v">
                <p:oleObj spid="_x0000_s7" name="" r:id="rId1" imgW="1724025" imgH="2324100" progId="Paint.Picture">
                  <p:embed/>
                </p:oleObj>
              </mc:Choice>
              <mc:Fallback>
                <p:oleObj name="" r:id="rId1" imgW="1724025" imgH="2324100" progId="Paint.Picture">
                  <p:embed/>
                  <p:pic>
                    <p:nvPicPr>
                      <p:cNvPr id="0" name="图片 3"/>
                      <p:cNvPicPr/>
                      <p:nvPr/>
                    </p:nvPicPr>
                    <p:blipFill>
                      <a:blip r:embed="rId2"/>
                      <a:stretch>
                        <a:fillRect/>
                      </a:stretch>
                    </p:blipFill>
                    <p:spPr>
                      <a:xfrm>
                        <a:off x="6299835" y="2572385"/>
                        <a:ext cx="1335135" cy="1800000"/>
                      </a:xfrm>
                      <a:prstGeom prst="rect">
                        <a:avLst/>
                      </a:prstGeom>
                    </p:spPr>
                  </p:pic>
                </p:oleObj>
              </mc:Fallback>
            </mc:AlternateContent>
          </a:graphicData>
        </a:graphic>
      </p:graphicFrame>
      <p:sp>
        <p:nvSpPr>
          <p:cNvPr id="8" name="文本框 7"/>
          <p:cNvSpPr txBox="1"/>
          <p:nvPr/>
        </p:nvSpPr>
        <p:spPr>
          <a:xfrm>
            <a:off x="4460875" y="4444365"/>
            <a:ext cx="4620895" cy="368300"/>
          </a:xfrm>
          <a:prstGeom prst="rect">
            <a:avLst/>
          </a:prstGeom>
          <a:noFill/>
        </p:spPr>
        <p:txBody>
          <a:bodyPr wrap="square" rtlCol="0" anchor="t">
            <a:spAutoFit/>
          </a:bodyPr>
          <a:p>
            <a:r>
              <a:rPr lang="zh-CN" noProof="0" dirty="0">
                <a:ln>
                  <a:noFill/>
                </a:ln>
                <a:effectLst/>
                <a:uLnTx/>
                <a:uFillTx/>
                <a:latin typeface="Times New Roman" panose="02020603050405020304" pitchFamily="18" charset="0"/>
                <a:cs typeface="Times New Roman" panose="02020603050405020304" pitchFamily="18" charset="0"/>
                <a:sym typeface="+mn-ea"/>
              </a:rPr>
              <a:t>上图</a:t>
            </a:r>
            <a:r>
              <a:rPr lang="zh-CN" noProof="0" dirty="0">
                <a:ln>
                  <a:noFill/>
                </a:ln>
                <a:effectLst/>
                <a:uLnTx/>
                <a:uFillTx/>
                <a:latin typeface="Times New Roman" panose="02020603050405020304" pitchFamily="18" charset="0"/>
                <a:cs typeface="Times New Roman" panose="02020603050405020304" pitchFamily="18" charset="0"/>
                <a:sym typeface="+mn-ea"/>
              </a:rPr>
              <a:t>二叉树的先序遍历序列</a:t>
            </a:r>
            <a:r>
              <a:rPr lang="zh-CN" noProof="0" dirty="0">
                <a:ln>
                  <a:noFill/>
                </a:ln>
                <a:effectLst/>
                <a:uLnTx/>
                <a:uFillTx/>
                <a:latin typeface="Times New Roman" panose="02020603050405020304" pitchFamily="18" charset="0"/>
                <a:cs typeface="Times New Roman" panose="02020603050405020304" pitchFamily="18" charset="0"/>
                <a:sym typeface="+mn-ea"/>
              </a:rPr>
              <a:t>：A B D E G C F</a:t>
            </a:r>
            <a:endParaRPr lang="zh-CN"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5.1 树的概述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定义</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12280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树是n（n&gt;=0）个数据元素（结点）的有限集，它或为空树（n=0），或为非空树，对于非空树：</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（1）有且仅有一个称为根root的结点；</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（2）当n&gt;1时，其余结点可分为m（m&gt;0）个互不相交的有限集T</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T</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 T</a:t>
            </a:r>
            <a:r>
              <a:rPr altLang="zh-CN" sz="2000" strike="noStrike" baseline="-25000"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m</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，其中每一个子集又是一棵树，称为根root的子树。</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974725" y="3003550"/>
          <a:ext cx="4020150" cy="1800000"/>
        </p:xfrm>
        <a:graphic>
          <a:graphicData uri="http://schemas.openxmlformats.org/presentationml/2006/ole">
            <mc:AlternateContent xmlns:mc="http://schemas.openxmlformats.org/markup-compatibility/2006">
              <mc:Choice xmlns:v="urn:schemas-microsoft-com:vml" Requires="v">
                <p:oleObj spid="_x0000_s7" name="" r:id="rId1" imgW="5105400" imgH="2286000" progId="Paint.Picture">
                  <p:embed/>
                </p:oleObj>
              </mc:Choice>
              <mc:Fallback>
                <p:oleObj name="" r:id="rId1" imgW="5105400" imgH="2286000" progId="Paint.Picture">
                  <p:embed/>
                  <p:pic>
                    <p:nvPicPr>
                      <p:cNvPr id="0" name="图片 6"/>
                      <p:cNvPicPr/>
                      <p:nvPr/>
                    </p:nvPicPr>
                    <p:blipFill>
                      <a:blip r:embed="rId2"/>
                      <a:stretch>
                        <a:fillRect/>
                      </a:stretch>
                    </p:blipFill>
                    <p:spPr>
                      <a:xfrm>
                        <a:off x="974725" y="3003550"/>
                        <a:ext cx="4020150" cy="1800000"/>
                      </a:xfrm>
                      <a:prstGeom prst="rect">
                        <a:avLst/>
                      </a:prstGeom>
                    </p:spPr>
                  </p:pic>
                </p:oleObj>
              </mc:Fallback>
            </mc:AlternateContent>
          </a:graphicData>
        </a:graphic>
      </p:graphicFrame>
      <p:sp>
        <p:nvSpPr>
          <p:cNvPr id="100" name="文本框 99"/>
          <p:cNvSpPr txBox="1"/>
          <p:nvPr/>
        </p:nvSpPr>
        <p:spPr>
          <a:xfrm>
            <a:off x="5187315" y="3580130"/>
            <a:ext cx="2819400" cy="706755"/>
          </a:xfrm>
          <a:prstGeom prst="rect">
            <a:avLst/>
          </a:prstGeom>
          <a:noFill/>
          <a:ln w="9525">
            <a:noFill/>
          </a:ln>
        </p:spPr>
        <p:txBody>
          <a:bodyPr wrap="square">
            <a:spAutoFit/>
          </a:bodyPr>
          <a:p>
            <a:r>
              <a:rPr lang="en-US" sz="2000">
                <a:latin typeface="Times New Roman" panose="02020603050405020304" pitchFamily="18" charset="0"/>
                <a:ea typeface="宋体" panose="02010600030101010101" pitchFamily="2" charset="-122"/>
              </a:rPr>
              <a:t>A</a:t>
            </a:r>
            <a:r>
              <a:rPr lang="zh-CN" sz="2000">
                <a:ea typeface="宋体" panose="02010600030101010101" pitchFamily="2" charset="-122"/>
              </a:rPr>
              <a:t>为根，包含三棵子树，分别以</a:t>
            </a:r>
            <a:r>
              <a:rPr lang="en-US" sz="2000">
                <a:latin typeface="Times New Roman" panose="02020603050405020304" pitchFamily="18" charset="0"/>
                <a:ea typeface="宋体" panose="02010600030101010101" pitchFamily="2" charset="-122"/>
              </a:rPr>
              <a:t>B</a:t>
            </a:r>
            <a:r>
              <a:rPr lang="zh-CN" sz="2000">
                <a:ea typeface="宋体" panose="02010600030101010101" pitchFamily="2" charset="-122"/>
              </a:rPr>
              <a:t>、</a:t>
            </a:r>
            <a:r>
              <a:rPr lang="en-US" sz="2000">
                <a:latin typeface="Times New Roman" panose="02020603050405020304" pitchFamily="18" charset="0"/>
                <a:ea typeface="宋体" panose="02010600030101010101" pitchFamily="2" charset="-122"/>
              </a:rPr>
              <a:t>C</a:t>
            </a:r>
            <a:r>
              <a:rPr lang="zh-CN" sz="2000">
                <a:latin typeface="Times New Roman" panose="02020603050405020304" pitchFamily="18" charset="0"/>
                <a:ea typeface="宋体" panose="02010600030101010101" pitchFamily="2" charset="-122"/>
              </a:rPr>
              <a:t>和</a:t>
            </a:r>
            <a:r>
              <a:rPr lang="en-US" sz="2000">
                <a:latin typeface="Times New Roman" panose="02020603050405020304" pitchFamily="18" charset="0"/>
                <a:ea typeface="宋体" panose="02010600030101010101" pitchFamily="2" charset="-122"/>
              </a:rPr>
              <a:t>D</a:t>
            </a:r>
            <a:r>
              <a:rPr lang="zh-CN" sz="2000">
                <a:ea typeface="宋体" panose="02010600030101010101" pitchFamily="2" charset="-122"/>
              </a:rPr>
              <a:t>为根。</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additive="base">
                                        <p:cTn id="27" dur="500" fill="hold"/>
                                        <p:tgtEl>
                                          <p:spTgt spid="100"/>
                                        </p:tgtEl>
                                        <p:attrNameLst>
                                          <p:attrName>ppt_x</p:attrName>
                                        </p:attrNameLst>
                                      </p:cBhvr>
                                      <p:tavLst>
                                        <p:tav tm="0">
                                          <p:val>
                                            <p:strVal val="#ppt_x"/>
                                          </p:val>
                                        </p:tav>
                                        <p:tav tm="100000">
                                          <p:val>
                                            <p:strVal val="#ppt_x"/>
                                          </p:val>
                                        </p:tav>
                                      </p:tavLst>
                                    </p:anim>
                                    <p:anim calcmode="lin" valueType="num">
                                      <p:cBhvr additive="base">
                                        <p:cTn id="2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5.3 二叉树的遍历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32065" cy="372300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中序遍历算法思想：</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若二叉树为空树，则空操作；否则，</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（1）中序遍历左子树；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（2）访问根结点；</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（3）中序遍历右子树。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后序遍历算法思想：</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若二叉树为空树，则空操作；否则，</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（1）后序遍历左子树；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（2）后序遍历右子树；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（3）访问根结点。</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6299835" y="850265"/>
          <a:ext cx="1335135" cy="1800000"/>
        </p:xfrm>
        <a:graphic>
          <a:graphicData uri="http://schemas.openxmlformats.org/presentationml/2006/ole">
            <mc:AlternateContent xmlns:mc="http://schemas.openxmlformats.org/markup-compatibility/2006">
              <mc:Choice xmlns:v="urn:schemas-microsoft-com:vml" Requires="v">
                <p:oleObj spid="_x0000_s7" name="" r:id="rId1" imgW="1724025" imgH="2324100" progId="Paint.Picture">
                  <p:embed/>
                </p:oleObj>
              </mc:Choice>
              <mc:Fallback>
                <p:oleObj name="" r:id="rId1" imgW="1724025" imgH="2324100" progId="Paint.Picture">
                  <p:embed/>
                  <p:pic>
                    <p:nvPicPr>
                      <p:cNvPr id="0" name="图片 3"/>
                      <p:cNvPicPr/>
                      <p:nvPr/>
                    </p:nvPicPr>
                    <p:blipFill>
                      <a:blip r:embed="rId2"/>
                      <a:stretch>
                        <a:fillRect/>
                      </a:stretch>
                    </p:blipFill>
                    <p:spPr>
                      <a:xfrm>
                        <a:off x="6299835" y="850265"/>
                        <a:ext cx="1335135" cy="1800000"/>
                      </a:xfrm>
                      <a:prstGeom prst="rect">
                        <a:avLst/>
                      </a:prstGeom>
                    </p:spPr>
                  </p:pic>
                </p:oleObj>
              </mc:Fallback>
            </mc:AlternateContent>
          </a:graphicData>
        </a:graphic>
      </p:graphicFrame>
      <p:sp>
        <p:nvSpPr>
          <p:cNvPr id="8" name="文本框 7"/>
          <p:cNvSpPr txBox="1"/>
          <p:nvPr/>
        </p:nvSpPr>
        <p:spPr>
          <a:xfrm>
            <a:off x="4460875" y="2722245"/>
            <a:ext cx="4620895" cy="368300"/>
          </a:xfrm>
          <a:prstGeom prst="rect">
            <a:avLst/>
          </a:prstGeom>
          <a:noFill/>
        </p:spPr>
        <p:txBody>
          <a:bodyPr wrap="square" rtlCol="0" anchor="t">
            <a:spAutoFit/>
          </a:bodyPr>
          <a:p>
            <a:r>
              <a:rPr lang="zh-CN" noProof="0" dirty="0">
                <a:ln>
                  <a:noFill/>
                </a:ln>
                <a:effectLst/>
                <a:uLnTx/>
                <a:uFillTx/>
                <a:latin typeface="Times New Roman" panose="02020603050405020304" pitchFamily="18" charset="0"/>
                <a:cs typeface="Times New Roman" panose="02020603050405020304" pitchFamily="18" charset="0"/>
                <a:sym typeface="+mn-ea"/>
              </a:rPr>
              <a:t>上图二叉树的</a:t>
            </a:r>
            <a:r>
              <a:rPr lang="zh-CN" noProof="0" dirty="0">
                <a:ln>
                  <a:noFill/>
                </a:ln>
                <a:effectLst/>
                <a:uLnTx/>
                <a:uFillTx/>
                <a:latin typeface="Times New Roman" panose="02020603050405020304" pitchFamily="18" charset="0"/>
                <a:cs typeface="Times New Roman" panose="02020603050405020304" pitchFamily="18" charset="0"/>
                <a:sym typeface="+mn-ea"/>
              </a:rPr>
              <a:t>中序遍历序列</a:t>
            </a:r>
            <a:r>
              <a:rPr lang="zh-CN" noProof="0" dirty="0">
                <a:ln>
                  <a:noFill/>
                </a:ln>
                <a:effectLst/>
                <a:uLnTx/>
                <a:uFillTx/>
                <a:latin typeface="Times New Roman" panose="02020603050405020304" pitchFamily="18" charset="0"/>
                <a:cs typeface="Times New Roman" panose="02020603050405020304" pitchFamily="18" charset="0"/>
                <a:sym typeface="+mn-ea"/>
              </a:rPr>
              <a:t>：D B G E A C F</a:t>
            </a:r>
            <a:endParaRPr lang="zh-CN"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4460875" y="3075940"/>
            <a:ext cx="4620895" cy="368300"/>
          </a:xfrm>
          <a:prstGeom prst="rect">
            <a:avLst/>
          </a:prstGeom>
          <a:noFill/>
        </p:spPr>
        <p:txBody>
          <a:bodyPr wrap="square" rtlCol="0" anchor="t">
            <a:spAutoFit/>
          </a:bodyPr>
          <a:p>
            <a:r>
              <a:rPr lang="zh-CN" noProof="0" dirty="0">
                <a:ln>
                  <a:noFill/>
                </a:ln>
                <a:effectLst/>
                <a:uLnTx/>
                <a:uFillTx/>
                <a:latin typeface="Times New Roman" panose="02020603050405020304" pitchFamily="18" charset="0"/>
                <a:cs typeface="Times New Roman" panose="02020603050405020304" pitchFamily="18" charset="0"/>
                <a:sym typeface="+mn-ea"/>
              </a:rPr>
              <a:t>上图二叉树的</a:t>
            </a:r>
            <a:r>
              <a:rPr lang="zh-CN" noProof="0" dirty="0">
                <a:ln>
                  <a:noFill/>
                </a:ln>
                <a:effectLst/>
                <a:uLnTx/>
                <a:uFillTx/>
                <a:latin typeface="Times New Roman" panose="02020603050405020304" pitchFamily="18" charset="0"/>
                <a:cs typeface="Times New Roman" panose="02020603050405020304" pitchFamily="18" charset="0"/>
                <a:sym typeface="+mn-ea"/>
              </a:rPr>
              <a:t>后序遍历序列</a:t>
            </a:r>
            <a:r>
              <a:rPr lang="zh-CN" noProof="0" dirty="0">
                <a:ln>
                  <a:noFill/>
                </a:ln>
                <a:effectLst/>
                <a:uLnTx/>
                <a:uFillTx/>
                <a:latin typeface="Times New Roman" panose="02020603050405020304" pitchFamily="18" charset="0"/>
                <a:cs typeface="Times New Roman" panose="02020603050405020304" pitchFamily="18" charset="0"/>
                <a:sym typeface="+mn-ea"/>
              </a:rPr>
              <a:t>：D G E B F C A</a:t>
            </a:r>
            <a:endParaRPr lang="zh-CN"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 calcmode="lin" valueType="num">
                                      <p:cBhvr additive="base">
                                        <p:cTn id="49"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6" end="6"/>
                                            </p:txEl>
                                          </p:spTgt>
                                        </p:tgtEl>
                                        <p:attrNameLst>
                                          <p:attrName>style.visibility</p:attrName>
                                        </p:attrNameLst>
                                      </p:cBhvr>
                                      <p:to>
                                        <p:strVal val="visible"/>
                                      </p:to>
                                    </p:set>
                                    <p:anim calcmode="lin" valueType="num">
                                      <p:cBhvr additive="base">
                                        <p:cTn id="55"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7" end="7"/>
                                            </p:txEl>
                                          </p:spTgt>
                                        </p:tgtEl>
                                        <p:attrNameLst>
                                          <p:attrName>style.visibility</p:attrName>
                                        </p:attrNameLst>
                                      </p:cBhvr>
                                      <p:to>
                                        <p:strVal val="visible"/>
                                      </p:to>
                                    </p:set>
                                    <p:anim calcmode="lin" valueType="num">
                                      <p:cBhvr additive="base">
                                        <p:cTn id="61"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
                                            <p:txEl>
                                              <p:pRg st="8" end="8"/>
                                            </p:txEl>
                                          </p:spTgt>
                                        </p:tgtEl>
                                        <p:attrNameLst>
                                          <p:attrName>style.visibility</p:attrName>
                                        </p:attrNameLst>
                                      </p:cBhvr>
                                      <p:to>
                                        <p:strVal val="visible"/>
                                      </p:to>
                                    </p:set>
                                    <p:anim calcmode="lin" valueType="num">
                                      <p:cBhvr additive="base">
                                        <p:cTn id="67"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 calcmode="lin" valueType="num">
                                      <p:cBhvr additive="base">
                                        <p:cTn id="73"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gtEl>
                                        <p:attrNameLst>
                                          <p:attrName>style.visibility</p:attrName>
                                        </p:attrNameLst>
                                      </p:cBhvr>
                                      <p:to>
                                        <p:strVal val="visible"/>
                                      </p:to>
                                    </p:set>
                                    <p:anim calcmode="lin" valueType="num">
                                      <p:cBhvr additive="base">
                                        <p:cTn id="79" dur="500" fill="hold"/>
                                        <p:tgtEl>
                                          <p:spTgt spid="3"/>
                                        </p:tgtEl>
                                        <p:attrNameLst>
                                          <p:attrName>ppt_x</p:attrName>
                                        </p:attrNameLst>
                                      </p:cBhvr>
                                      <p:tavLst>
                                        <p:tav tm="0">
                                          <p:val>
                                            <p:strVal val="#ppt_x"/>
                                          </p:val>
                                        </p:tav>
                                        <p:tav tm="100000">
                                          <p:val>
                                            <p:strVal val="#ppt_x"/>
                                          </p:val>
                                        </p:tav>
                                      </p:tavLst>
                                    </p:anim>
                                    <p:anim calcmode="lin" valueType="num">
                                      <p:cBhvr additive="base">
                                        <p:cTn id="8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5.3 二叉树的遍历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3206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先序遍历的递归实现</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467360" y="1707515"/>
            <a:ext cx="7258050" cy="203009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zh-CN" sz="1800">
                <a:latin typeface="Courier New" panose="02070309020205020404" charset="0"/>
                <a:ea typeface="宋体" panose="02010600030101010101" pitchFamily="2" charset="-122"/>
              </a:rPr>
              <a:t>先序遍历以</a:t>
            </a:r>
            <a:r>
              <a:rPr lang="en-US" sz="1800">
                <a:latin typeface="Courier New" panose="02070309020205020404" charset="0"/>
                <a:ea typeface="宋体" panose="02010600030101010101" pitchFamily="2" charset="-122"/>
              </a:rPr>
              <a:t>T</a:t>
            </a:r>
            <a:r>
              <a:rPr lang="zh-CN" sz="1800">
                <a:latin typeface="Courier New" panose="02070309020205020404" charset="0"/>
                <a:ea typeface="宋体" panose="02010600030101010101" pitchFamily="2" charset="-122"/>
              </a:rPr>
              <a:t>为根结点指针的二叉树，输出各结点数据域的值</a:t>
            </a:r>
            <a:r>
              <a:rPr lang="en-US" sz="1800">
                <a:latin typeface="Courier New" panose="02070309020205020404" charset="0"/>
                <a:ea typeface="宋体" panose="02010600030101010101" pitchFamily="2" charset="-122"/>
              </a:rPr>
              <a:t>void PreOrder(BiTNode * T)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先序遍历</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(!T) return;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若是空树，则返回</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cout&lt;&lt;T-&gt;data;              // </a:t>
            </a:r>
            <a:r>
              <a:rPr lang="zh-CN" sz="1800">
                <a:latin typeface="Courier New" panose="02070309020205020404" charset="0"/>
                <a:ea typeface="宋体" panose="02010600030101010101" pitchFamily="2" charset="-122"/>
              </a:rPr>
              <a:t>访问根结点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PreOrder(T-&gt;lchild);</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先序遍历左子树</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PreOrder(T-&gt;rchild);</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先序遍历右子树</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5.3 二叉树的遍历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3206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中序遍历的递归实现</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77190" y="1708150"/>
            <a:ext cx="7578090" cy="2245360"/>
          </a:xfrm>
          <a:prstGeom prst="rect">
            <a:avLst/>
          </a:prstGeom>
          <a:noFill/>
          <a:ln w="9525">
            <a:noFill/>
          </a:ln>
        </p:spPr>
        <p:txBody>
          <a:bodyPr wrap="square">
            <a:spAutoFit/>
          </a:bodyPr>
          <a:p>
            <a:r>
              <a:rPr lang="en-US" sz="2000">
                <a:latin typeface="Courier New" panose="02070309020205020404" charset="0"/>
                <a:ea typeface="宋体" panose="02010600030101010101" pitchFamily="2" charset="-122"/>
              </a:rPr>
              <a:t>//</a:t>
            </a:r>
            <a:r>
              <a:rPr lang="zh-CN" sz="2000">
                <a:latin typeface="Courier New" panose="02070309020205020404" charset="0"/>
                <a:ea typeface="宋体" panose="02010600030101010101" pitchFamily="2" charset="-122"/>
              </a:rPr>
              <a:t>中序遍历以</a:t>
            </a:r>
            <a:r>
              <a:rPr lang="en-US" sz="2000">
                <a:latin typeface="Courier New" panose="02070309020205020404" charset="0"/>
                <a:ea typeface="宋体" panose="02010600030101010101" pitchFamily="2" charset="-122"/>
              </a:rPr>
              <a:t>T</a:t>
            </a:r>
            <a:r>
              <a:rPr lang="zh-CN" sz="2000">
                <a:latin typeface="Courier New" panose="02070309020205020404" charset="0"/>
                <a:ea typeface="宋体" panose="02010600030101010101" pitchFamily="2" charset="-122"/>
              </a:rPr>
              <a:t>为根结点指针的二叉树，输出各结点数据域的值</a:t>
            </a:r>
            <a:r>
              <a:rPr lang="en-US" sz="2000">
                <a:latin typeface="Courier New" panose="02070309020205020404" charset="0"/>
                <a:ea typeface="宋体" panose="02010600030101010101" pitchFamily="2" charset="-122"/>
              </a:rPr>
              <a:t>void InOrder(BiTNode * T) {// </a:t>
            </a:r>
            <a:r>
              <a:rPr lang="zh-CN" sz="2000">
                <a:latin typeface="Courier New" panose="02070309020205020404" charset="0"/>
                <a:ea typeface="宋体" panose="02010600030101010101" pitchFamily="2" charset="-122"/>
              </a:rPr>
              <a:t>中序遍历</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if (!T) return;</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 </a:t>
            </a:r>
            <a:r>
              <a:rPr lang="zh-CN" sz="2000">
                <a:latin typeface="Courier New" panose="02070309020205020404" charset="0"/>
                <a:ea typeface="宋体" panose="02010600030101010101" pitchFamily="2" charset="-122"/>
              </a:rPr>
              <a:t>若是空树，则返回</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InOrder(T-&gt;lchild);</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 </a:t>
            </a:r>
            <a:r>
              <a:rPr lang="zh-CN" sz="2000">
                <a:latin typeface="Courier New" panose="02070309020205020404" charset="0"/>
                <a:ea typeface="宋体" panose="02010600030101010101" pitchFamily="2" charset="-122"/>
              </a:rPr>
              <a:t>中序遍历左子树</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cout&lt;&lt;T-&gt;data;         // </a:t>
            </a:r>
            <a:r>
              <a:rPr lang="zh-CN" sz="2000">
                <a:latin typeface="Courier New" panose="02070309020205020404" charset="0"/>
                <a:ea typeface="宋体" panose="02010600030101010101" pitchFamily="2" charset="-122"/>
              </a:rPr>
              <a:t>访问根结点</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InOrder(T-&gt;rchild);</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 </a:t>
            </a:r>
            <a:r>
              <a:rPr lang="zh-CN" sz="2000">
                <a:latin typeface="Courier New" panose="02070309020205020404" charset="0"/>
                <a:ea typeface="宋体" panose="02010600030101010101" pitchFamily="2" charset="-122"/>
              </a:rPr>
              <a:t>中序遍历右子树</a:t>
            </a:r>
            <a:endParaRPr lang="en-US" sz="2000">
              <a:latin typeface="Times New Roman" panose="02020603050405020304" pitchFamily="18" charset="0"/>
              <a:ea typeface="宋体" panose="02010600030101010101" pitchFamily="2" charset="-122"/>
            </a:endParaRPr>
          </a:p>
          <a:p>
            <a:r>
              <a:rPr lang="en-US" sz="2000">
                <a:latin typeface="Courier New" panose="02070309020205020404" charset="0"/>
                <a:ea typeface="宋体" panose="02010600030101010101" pitchFamily="2" charset="-122"/>
              </a:rPr>
              <a:t>}</a:t>
            </a:r>
            <a:endParaRPr lang="en-US" sz="2000">
              <a:latin typeface="Courier New" panose="0207030902020502040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5.3 二叉树的遍历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3206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后序遍历的递归实现</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635760"/>
            <a:ext cx="7667625" cy="2245360"/>
          </a:xfrm>
          <a:prstGeom prst="rect">
            <a:avLst/>
          </a:prstGeom>
          <a:noFill/>
          <a:ln w="9525">
            <a:noFill/>
          </a:ln>
        </p:spPr>
        <p:txBody>
          <a:bodyPr wrap="square">
            <a:spAutoFit/>
          </a:bodyPr>
          <a:p>
            <a:r>
              <a:rPr lang="en-US" sz="2000">
                <a:latin typeface="Courier New" panose="02070309020205020404" charset="0"/>
                <a:ea typeface="宋体" panose="02010600030101010101" pitchFamily="2" charset="-122"/>
              </a:rPr>
              <a:t>//</a:t>
            </a:r>
            <a:r>
              <a:rPr lang="zh-CN" sz="2000">
                <a:latin typeface="Courier New" panose="02070309020205020404" charset="0"/>
                <a:ea typeface="宋体" panose="02010600030101010101" pitchFamily="2" charset="-122"/>
              </a:rPr>
              <a:t>后序遍历以</a:t>
            </a:r>
            <a:r>
              <a:rPr lang="en-US" sz="2000">
                <a:latin typeface="Courier New" panose="02070309020205020404" charset="0"/>
                <a:ea typeface="宋体" panose="02010600030101010101" pitchFamily="2" charset="-122"/>
              </a:rPr>
              <a:t>T</a:t>
            </a:r>
            <a:r>
              <a:rPr lang="zh-CN" sz="2000">
                <a:latin typeface="Courier New" panose="02070309020205020404" charset="0"/>
                <a:ea typeface="宋体" panose="02010600030101010101" pitchFamily="2" charset="-122"/>
              </a:rPr>
              <a:t>为根结点指针的二叉树，输出各结点数据域的值</a:t>
            </a:r>
            <a:r>
              <a:rPr lang="en-US" sz="2000">
                <a:latin typeface="Courier New" panose="02070309020205020404" charset="0"/>
                <a:ea typeface="宋体" panose="02010600030101010101" pitchFamily="2" charset="-122"/>
              </a:rPr>
              <a:t>void PostOrder(BiTNode * T) { // </a:t>
            </a:r>
            <a:r>
              <a:rPr lang="zh-CN" sz="2000">
                <a:latin typeface="Courier New" panose="02070309020205020404" charset="0"/>
                <a:ea typeface="宋体" panose="02010600030101010101" pitchFamily="2" charset="-122"/>
              </a:rPr>
              <a:t>后序遍历</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if (!T) return;</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 </a:t>
            </a:r>
            <a:r>
              <a:rPr lang="zh-CN" sz="2000">
                <a:latin typeface="Courier New" panose="02070309020205020404" charset="0"/>
                <a:ea typeface="宋体" panose="02010600030101010101" pitchFamily="2" charset="-122"/>
              </a:rPr>
              <a:t>若是空树，则返回</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PostOrder(T-&gt;lchild);</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 </a:t>
            </a:r>
            <a:r>
              <a:rPr lang="zh-CN" sz="2000">
                <a:latin typeface="Courier New" panose="02070309020205020404" charset="0"/>
                <a:ea typeface="宋体" panose="02010600030101010101" pitchFamily="2" charset="-122"/>
              </a:rPr>
              <a:t>后序遍历左子树</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PostOrder(T-&gt;rchild);</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 </a:t>
            </a:r>
            <a:r>
              <a:rPr lang="zh-CN" sz="2000">
                <a:latin typeface="Courier New" panose="02070309020205020404" charset="0"/>
                <a:ea typeface="宋体" panose="02010600030101010101" pitchFamily="2" charset="-122"/>
              </a:rPr>
              <a:t>后序遍历右子树</a:t>
            </a:r>
            <a:r>
              <a:rPr lang="en-US" sz="2000">
                <a:latin typeface="Courier New" panose="02070309020205020404" charset="0"/>
                <a:ea typeface="宋体" panose="02010600030101010101" pitchFamily="2" charset="-122"/>
                <a:cs typeface="Courier New" panose="02070309020205020404" charset="0"/>
              </a:rPr>
              <a:t>    </a:t>
            </a:r>
            <a:r>
              <a:rPr lang="en-US" sz="2000">
                <a:latin typeface="Courier New" panose="02070309020205020404" charset="0"/>
                <a:ea typeface="宋体" panose="02010600030101010101" pitchFamily="2" charset="-122"/>
              </a:rPr>
              <a:t>cout&lt;&lt;T-&gt;data;            // </a:t>
            </a:r>
            <a:r>
              <a:rPr lang="zh-CN" sz="2000">
                <a:latin typeface="Courier New" panose="02070309020205020404" charset="0"/>
                <a:ea typeface="宋体" panose="02010600030101010101" pitchFamily="2" charset="-122"/>
              </a:rPr>
              <a:t>访问根结点</a:t>
            </a:r>
            <a:r>
              <a:rPr lang="en-US" sz="2000">
                <a:latin typeface="Courier New" panose="02070309020205020404" charset="0"/>
                <a:ea typeface="宋体" panose="02010600030101010101" pitchFamily="2" charset="-122"/>
              </a:rPr>
              <a:t>}</a:t>
            </a:r>
            <a:endParaRPr lang="zh-CN" altLang="en-US" sz="200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5.3 二叉树的遍历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32065" cy="32918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对于这三个递归算法，如果去掉输出语句，从递归的角度看，三种算法是完全相同的，或说这三种算法的访问路径是相同的，只是访问结点的时机不同。</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在遍历的过程中，每个结点会被经过3次。先序遍历在第1次经过结点时访问该结点，中序遍历在第2次（从左子树回溯）经过结点时访问该结点，后序遍历在第3次（从右子树回溯）经过结点时访问该结点。</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因为每个结点只访问一次，时间复杂度可用O(n)衡量；由于递归算法隐式使用栈，若n个结点的树高为n，则栈占用的最大辅助空间为O(n)，所以</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最坏空间复杂度为O(n)。</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5.3 二叉树的遍历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557135" cy="23685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中序遍历的非递归实现</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中序遍历访问的第一个结点是最左侧（无左孩子）的结点，因此在未找到该结点时不断把左孩子指针入栈。</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首先用一个指针（设为p）指向根结点，当p非空或栈非空时重复执行：若p非空，则先把p入栈，再使p指向其左孩子；否则（p为空）取栈顶元素赋给p并输出其所指结点的数据域再使之出栈，接着使p往右指向右孩子。</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5.3 二叉树的遍历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遍历算法实现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55713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中序遍历的非递归实现</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81635" y="1563370"/>
            <a:ext cx="7665720" cy="3538220"/>
          </a:xfrm>
          <a:prstGeom prst="rect">
            <a:avLst/>
          </a:prstGeom>
          <a:noFill/>
          <a:ln w="9525">
            <a:noFill/>
          </a:ln>
        </p:spPr>
        <p:txBody>
          <a:bodyPr wrap="square">
            <a:spAutoFit/>
          </a:bodyPr>
          <a:p>
            <a:r>
              <a:rPr lang="en-US" sz="1600">
                <a:solidFill>
                  <a:schemeClr val="tx1"/>
                </a:solidFill>
                <a:latin typeface="Courier New" panose="02070309020205020404" charset="0"/>
                <a:ea typeface="宋体" panose="02010600030101010101" pitchFamily="2" charset="-122"/>
              </a:rPr>
              <a:t>void InOrderTraverse(BiTNode *T) {</a:t>
            </a:r>
            <a:r>
              <a:rPr lang="en-US" sz="1600">
                <a:solidFill>
                  <a:schemeClr val="tx1"/>
                </a:solidFill>
                <a:latin typeface="Courier New" panose="02070309020205020404" charset="0"/>
                <a:sym typeface="+mn-ea"/>
              </a:rPr>
              <a:t>// </a:t>
            </a:r>
            <a:r>
              <a:rPr lang="zh-CN" sz="1600">
                <a:solidFill>
                  <a:schemeClr val="tx1"/>
                </a:solidFill>
                <a:latin typeface="Courier New" panose="02070309020205020404" charset="0"/>
                <a:sym typeface="+mn-ea"/>
              </a:rPr>
              <a:t>中序遍历的非递归算法</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BiTNode *p=T; stack &lt;BiTNode *&gt; S;// </a:t>
            </a:r>
            <a:r>
              <a:rPr lang="zh-CN" sz="1600">
                <a:solidFill>
                  <a:schemeClr val="tx1"/>
                </a:solidFill>
                <a:latin typeface="Courier New" panose="02070309020205020404" charset="0"/>
                <a:ea typeface="宋体" panose="02010600030101010101" pitchFamily="2" charset="-122"/>
              </a:rPr>
              <a:t>辅助栈</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while(p!=NULL || !S.empty( )) {</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if(p!=NULL) {</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 (</a:t>
            </a:r>
            <a:r>
              <a:rPr lang="zh-CN" sz="1600">
                <a:solidFill>
                  <a:schemeClr val="tx1"/>
                </a:solidFill>
                <a:latin typeface="Courier New" panose="02070309020205020404" charset="0"/>
                <a:ea typeface="宋体" panose="02010600030101010101" pitchFamily="2" charset="-122"/>
              </a:rPr>
              <a:t>子树</a:t>
            </a:r>
            <a:r>
              <a:rPr lang="en-US" sz="1600">
                <a:solidFill>
                  <a:schemeClr val="tx1"/>
                </a:solidFill>
                <a:latin typeface="Courier New" panose="02070309020205020404" charset="0"/>
                <a:ea typeface="宋体" panose="02010600030101010101" pitchFamily="2" charset="-122"/>
              </a:rPr>
              <a:t>)</a:t>
            </a:r>
            <a:r>
              <a:rPr lang="zh-CN" sz="1600">
                <a:solidFill>
                  <a:schemeClr val="tx1"/>
                </a:solidFill>
                <a:latin typeface="Courier New" panose="02070309020205020404" charset="0"/>
                <a:ea typeface="宋体" panose="02010600030101010101" pitchFamily="2" charset="-122"/>
              </a:rPr>
              <a:t>根指针入栈，遍历左子树</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S.push(p);</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p=p-&gt;lchild;</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 else {</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 (</a:t>
            </a:r>
            <a:r>
              <a:rPr lang="zh-CN" sz="1600">
                <a:solidFill>
                  <a:schemeClr val="tx1"/>
                </a:solidFill>
                <a:latin typeface="Courier New" panose="02070309020205020404" charset="0"/>
                <a:ea typeface="宋体" panose="02010600030101010101" pitchFamily="2" charset="-122"/>
              </a:rPr>
              <a:t>子树</a:t>
            </a:r>
            <a:r>
              <a:rPr lang="en-US" sz="1600">
                <a:solidFill>
                  <a:schemeClr val="tx1"/>
                </a:solidFill>
                <a:latin typeface="Courier New" panose="02070309020205020404" charset="0"/>
                <a:ea typeface="宋体" panose="02010600030101010101" pitchFamily="2" charset="-122"/>
              </a:rPr>
              <a:t>)</a:t>
            </a:r>
            <a:r>
              <a:rPr lang="zh-CN" sz="1600">
                <a:solidFill>
                  <a:schemeClr val="tx1"/>
                </a:solidFill>
                <a:latin typeface="Courier New" panose="02070309020205020404" charset="0"/>
                <a:ea typeface="宋体" panose="02010600030101010101" pitchFamily="2" charset="-122"/>
              </a:rPr>
              <a:t>根指针退栈，遍历右子树</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p=S.top();</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S.pop();</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cout&lt;&lt;p-&gt;data;</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p=p-&gt;rchild;</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a:t>
            </a:r>
            <a:r>
              <a:rPr lang="en-US" sz="1600">
                <a:solidFill>
                  <a:schemeClr val="tx1"/>
                </a:solidFill>
                <a:latin typeface="Courier New" panose="02070309020205020404" charset="0"/>
                <a:ea typeface="宋体" panose="02010600030101010101" pitchFamily="2" charset="-122"/>
                <a:cs typeface="Courier New" panose="02070309020205020404" charset="0"/>
              </a:rPr>
              <a:t>    </a:t>
            </a:r>
            <a:r>
              <a:rPr lang="en-US" sz="1600">
                <a:solidFill>
                  <a:schemeClr val="tx1"/>
                </a:solidFill>
                <a:latin typeface="Courier New" panose="02070309020205020404" charset="0"/>
                <a:ea typeface="宋体" panose="02010600030101010101" pitchFamily="2" charset="-122"/>
              </a:rPr>
              <a:t>}</a:t>
            </a:r>
            <a:endParaRPr lang="en-US" sz="1600">
              <a:solidFill>
                <a:schemeClr val="tx1"/>
              </a:solidFill>
              <a:latin typeface="Times New Roman" panose="02020603050405020304" pitchFamily="18" charset="0"/>
              <a:ea typeface="宋体" panose="02010600030101010101" pitchFamily="2" charset="-122"/>
            </a:endParaRPr>
          </a:p>
          <a:p>
            <a:r>
              <a:rPr lang="en-US" sz="1600">
                <a:solidFill>
                  <a:schemeClr val="tx1"/>
                </a:solidFill>
                <a:latin typeface="Courier New" panose="02070309020205020404" charset="0"/>
                <a:ea typeface="宋体" panose="02010600030101010101" pitchFamily="2" charset="-122"/>
              </a:rPr>
              <a:t>}</a:t>
            </a:r>
            <a:endParaRPr lang="en-US" sz="1600">
              <a:solidFill>
                <a:schemeClr val="tx1"/>
              </a:solidFill>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统计二叉树中叶子结点的个数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16916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算法基本思想：在遍历二叉树的过程中判断结点是否叶子，是则计数器增1。</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采用先序遍历的思想，若当前指针为NULL则返回0；否则判断当前结点是否满足叶子的条件，是则计数器增1，再递归调用自身统计左、右子树中的叶子并累加到计数器中。</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统计二叉树中叶子结点的个数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算法实现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674495"/>
            <a:ext cx="7691755" cy="313817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zh-CN" sz="1800">
                <a:ea typeface="宋体" panose="02010600030101010101" pitchFamily="2" charset="-122"/>
              </a:rPr>
              <a:t>统计以</a:t>
            </a:r>
            <a:r>
              <a:rPr lang="en-US" sz="1800">
                <a:latin typeface="Courier New" panose="02070309020205020404" charset="0"/>
                <a:ea typeface="宋体" panose="02010600030101010101" pitchFamily="2" charset="-122"/>
              </a:rPr>
              <a:t>T</a:t>
            </a:r>
            <a:r>
              <a:rPr lang="zh-CN" sz="1800">
                <a:ea typeface="宋体" panose="02010600030101010101" pitchFamily="2" charset="-122"/>
              </a:rPr>
              <a:t>为根结点指针的二叉树的叶子数</a:t>
            </a:r>
            <a:r>
              <a:rPr lang="en-US" sz="1800">
                <a:latin typeface="Courier New" panose="02070309020205020404" charset="0"/>
                <a:ea typeface="宋体" panose="02010600030101010101" pitchFamily="2" charset="-122"/>
              </a:rPr>
              <a:t>int CountLeaf(BiTNode *T)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if(T==NULL) return 0;  //</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若是空树则返回</a:t>
            </a:r>
            <a:r>
              <a:rPr lang="en-US" sz="1800">
                <a:latin typeface="Courier New" panose="02070309020205020404" charset="0"/>
                <a:ea typeface="宋体" panose="02010600030101010101" pitchFamily="2" charset="-122"/>
              </a:rPr>
              <a:t>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cnt=0;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ea typeface="宋体" panose="02010600030101010101" pitchFamily="2" charset="-122"/>
              </a:rPr>
              <a:t>计数器清</a:t>
            </a:r>
            <a:r>
              <a:rPr lang="en-US" sz="1800">
                <a:latin typeface="Courier New" panose="02070309020205020404" charset="0"/>
                <a:ea typeface="宋体" panose="02010600030101010101" pitchFamily="2" charset="-122"/>
              </a:rPr>
              <a:t>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sym typeface="+mn-ea"/>
              </a:rPr>
              <a:t>//</a:t>
            </a:r>
            <a:r>
              <a:rPr lang="en-US" sz="1800">
                <a:latin typeface="Courier New" panose="02070309020205020404" charset="0"/>
                <a:cs typeface="Courier New" panose="02070309020205020404" charset="0"/>
                <a:sym typeface="+mn-ea"/>
              </a:rPr>
              <a:t> </a:t>
            </a:r>
            <a:r>
              <a:rPr lang="zh-CN" sz="1800">
                <a:sym typeface="+mn-ea"/>
              </a:rPr>
              <a:t>若满足叶子的条件，则叶子数增</a:t>
            </a:r>
            <a:r>
              <a:rPr lang="en-US" sz="1800">
                <a:latin typeface="Courier New" panose="02070309020205020404" charset="0"/>
                <a:sym typeface="+mn-ea"/>
              </a:rPr>
              <a:t>1</a:t>
            </a:r>
            <a:endParaRPr lang="en-US" sz="1800">
              <a:latin typeface="Courier New" panose="02070309020205020404" charset="0"/>
              <a:sym typeface="+mn-ea"/>
            </a:endParaRPr>
          </a:p>
          <a:p>
            <a:r>
              <a:rPr lang="en-US" sz="1800">
                <a:latin typeface="Courier New" panose="02070309020205020404" charset="0"/>
                <a:sym typeface="+mn-ea"/>
              </a:rPr>
              <a:t>    </a:t>
            </a:r>
            <a:r>
              <a:rPr lang="en-US" sz="1800">
                <a:latin typeface="Courier New" panose="02070309020205020404" charset="0"/>
                <a:ea typeface="宋体" panose="02010600030101010101" pitchFamily="2" charset="-122"/>
              </a:rPr>
              <a:t>if(T-&gt;lchild==NULL &amp;&amp; T-&gt;rchild==NULL)</a:t>
            </a:r>
            <a:endParaRPr lang="en-US" sz="1800">
              <a:latin typeface="Courier New" panose="02070309020205020404" charset="0"/>
              <a:ea typeface="宋体" panose="02010600030101010101" pitchFamily="2" charset="-122"/>
            </a:endParaRPr>
          </a:p>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cnt++;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cnt += CountLeaf(T-&gt;lchild);</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遍历左子树</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cnt += CountLeaf(T-&gt;rchild);</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ea typeface="宋体" panose="02010600030101010101" pitchFamily="2" charset="-122"/>
              </a:rPr>
              <a:t>遍历右子树</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cnt;}</a:t>
            </a:r>
            <a:endParaRPr lang="zh-CN" altLang="en-US" sz="1800"/>
          </a:p>
        </p:txBody>
      </p:sp>
      <p:sp>
        <p:nvSpPr>
          <p:cNvPr id="3" name="文本框 2"/>
          <p:cNvSpPr txBox="1"/>
          <p:nvPr/>
        </p:nvSpPr>
        <p:spPr>
          <a:xfrm>
            <a:off x="4208780" y="4371975"/>
            <a:ext cx="4697095" cy="398780"/>
          </a:xfrm>
          <a:prstGeom prst="rect">
            <a:avLst/>
          </a:prstGeom>
          <a:noFill/>
          <a:ln w="9525">
            <a:noFill/>
          </a:ln>
        </p:spPr>
        <p:txBody>
          <a:bodyPr wrap="square">
            <a:spAutoFit/>
          </a:bodyPr>
          <a:p>
            <a:r>
              <a:rPr lang="zh-CN" sz="2000">
                <a:ea typeface="宋体" panose="02010600030101010101" pitchFamily="2" charset="-122"/>
              </a:rPr>
              <a:t>如何修改本算法求解度为</a:t>
            </a:r>
            <a:r>
              <a:rPr lang="en-US" sz="2000">
                <a:latin typeface="Times New Roman" panose="02020603050405020304" pitchFamily="18" charset="0"/>
                <a:ea typeface="宋体" panose="02010600030101010101" pitchFamily="2" charset="-122"/>
              </a:rPr>
              <a:t>1</a:t>
            </a:r>
            <a:r>
              <a:rPr lang="zh-CN" sz="2000">
                <a:ea typeface="宋体" panose="02010600030101010101" pitchFamily="2" charset="-122"/>
              </a:rPr>
              <a:t>或</a:t>
            </a:r>
            <a:r>
              <a:rPr lang="en-US" sz="2000">
                <a:latin typeface="Times New Roman" panose="02020603050405020304" pitchFamily="18" charset="0"/>
                <a:ea typeface="宋体" panose="02010600030101010101" pitchFamily="2" charset="-122"/>
              </a:rPr>
              <a:t>2</a:t>
            </a:r>
            <a:r>
              <a:rPr lang="zh-CN" sz="2000">
                <a:ea typeface="宋体" panose="02010600030101010101" pitchFamily="2" charset="-122"/>
              </a:rPr>
              <a:t>的结点数？</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求二叉树的深度</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06121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算法基本思想：二叉树的深度等于其左、右子树深度的最大值加1。</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先分别求得左、右子树的深度，算法中</a:t>
            </a:r>
            <a:r>
              <a:rPr altLang="zh-CN" sz="2000" strike="noStrike" noProof="0" dirty="0">
                <a:ln>
                  <a:noFill/>
                </a:ln>
                <a:effectLst/>
                <a:uLnTx/>
                <a:uFillTx/>
                <a:latin typeface="宋体" panose="02010600030101010101" pitchFamily="2" charset="-122"/>
                <a:cs typeface="宋体" panose="02010600030101010101" pitchFamily="2" charset="-122"/>
                <a:sym typeface="+mn-ea"/>
              </a:rPr>
              <a:t>“访问结点”</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的操作为：求得左、右子树深度的大者，然后加1。</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采用后序遍历的思想，在求得左、右子树深度后取其中的大者加1返回。</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5.1 树的概述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术语</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4434205" cy="32918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结点：数据元素+若干指向子树的分支，</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图中根结点A包含数据元素A和3个指向子树的分支，结点B包含数据元素B和2个指向子树的分支</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结点的度：结点所包含的分支的个数，</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图中结点A的度为3，结点B的度为2。</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树的度：树中所有结点的度的最大值，</a:t>
            </a:r>
            <a:r>
              <a:rPr lang="zh-CN" sz="2000" noProof="0" dirty="0">
                <a:ln>
                  <a:noFill/>
                </a:ln>
                <a:effectLst/>
                <a:uLnTx/>
                <a:uFillTx/>
                <a:latin typeface="Times New Roman" panose="02020603050405020304" pitchFamily="18" charset="0"/>
                <a:cs typeface="Times New Roman" panose="02020603050405020304" pitchFamily="18" charset="0"/>
                <a:sym typeface="+mn-ea"/>
              </a:rPr>
              <a:t>右图中</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的树的度为3。</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7" name="" r:id="rId1" imgW="5105400" imgH="2286000" progId="Paint.Picture">
                  <p:embed/>
                </p:oleObj>
              </mc:Choice>
              <mc:Fallback>
                <p:oleObj name="" r:id="rId1" imgW="5105400" imgH="2286000" progId="Paint.Picture">
                  <p:embed/>
                  <p:pic>
                    <p:nvPicPr>
                      <p:cNvPr id="0" name="图片 6"/>
                      <p:cNvPicPr/>
                      <p:nvPr/>
                    </p:nvPicPr>
                    <p:blipFill>
                      <a:blip r:embed="rId2"/>
                      <a:stretch>
                        <a:fillRect/>
                      </a:stretch>
                    </p:blipFill>
                    <p:spPr>
                      <a:xfrm>
                        <a:off x="4859655" y="843915"/>
                        <a:ext cx="4020150" cy="1800000"/>
                      </a:xfrm>
                      <a:prstGeom prst="rect">
                        <a:avLst/>
                      </a:prstGeom>
                    </p:spPr>
                  </p:pic>
                </p:oleObj>
              </mc:Fallback>
            </mc:AlternateContent>
          </a:graphicData>
        </a:graphic>
      </p:graphicFrame>
      <p:sp>
        <p:nvSpPr>
          <p:cNvPr id="3" name="文本框 2"/>
          <p:cNvSpPr txBox="1"/>
          <p:nvPr/>
        </p:nvSpPr>
        <p:spPr>
          <a:xfrm>
            <a:off x="4787900" y="3219450"/>
            <a:ext cx="4182110" cy="132207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叶子结点：度为零的结点，即不包含指向子树的分支的结点，也称叶子或叶结点，</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上图中结点K、L、F、G、M、I和J都是叶子。</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求二叉树的深度</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算法实现</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94970" y="1635760"/>
            <a:ext cx="7536180" cy="230695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返回以</a:t>
            </a:r>
            <a:r>
              <a:rPr lang="en-US" sz="1800">
                <a:latin typeface="Courier New" panose="02070309020205020404" charset="0"/>
                <a:ea typeface="宋体" panose="02010600030101010101" pitchFamily="2" charset="-122"/>
              </a:rPr>
              <a:t>T</a:t>
            </a:r>
            <a:r>
              <a:rPr lang="zh-CN" sz="1800">
                <a:latin typeface="Courier New" panose="02070309020205020404" charset="0"/>
                <a:ea typeface="宋体" panose="02010600030101010101" pitchFamily="2" charset="-122"/>
              </a:rPr>
              <a:t>为根结点指针的二叉树的深度</a:t>
            </a:r>
            <a:r>
              <a:rPr lang="en-US" sz="1800">
                <a:latin typeface="Courier New" panose="02070309020205020404" charset="0"/>
                <a:ea typeface="宋体" panose="02010600030101010101" pitchFamily="2" charset="-122"/>
              </a:rPr>
              <a:t>int Depth(BiTNode *T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(!T) return 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zh-CN" sz="1800">
                <a:latin typeface="Courier New" panose="02070309020205020404" charset="0"/>
                <a:ea typeface="宋体" panose="02010600030101010101" pitchFamily="2" charset="-122"/>
              </a:rPr>
              <a:t>若是空树则返回</a:t>
            </a:r>
            <a:r>
              <a:rPr lang="en-US" sz="1800">
                <a:latin typeface="Courier New" panose="02070309020205020404" charset="0"/>
                <a:ea typeface="宋体" panose="02010600030101010101" pitchFamily="2" charset="-122"/>
              </a:rPr>
              <a:t>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depthLeft = Depth(T-&gt;lchild);// </a:t>
            </a:r>
            <a:r>
              <a:rPr lang="zh-CN" sz="1800">
                <a:latin typeface="Courier New" panose="02070309020205020404" charset="0"/>
                <a:ea typeface="宋体" panose="02010600030101010101" pitchFamily="2" charset="-122"/>
              </a:rPr>
              <a:t>遍历左子树</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depthRight= Depth(T-&gt;rchild);// </a:t>
            </a:r>
            <a:r>
              <a:rPr lang="zh-CN" sz="1800">
                <a:latin typeface="Courier New" panose="02070309020205020404" charset="0"/>
                <a:ea typeface="宋体" panose="02010600030101010101" pitchFamily="2" charset="-122"/>
              </a:rPr>
              <a:t>遍历右子树</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sym typeface="+mn-ea"/>
              </a:rPr>
              <a:t>//</a:t>
            </a:r>
            <a:r>
              <a:rPr lang="zh-CN" sz="1800">
                <a:latin typeface="Courier New" panose="02070309020205020404" charset="0"/>
                <a:sym typeface="+mn-ea"/>
              </a:rPr>
              <a:t>深度为</a:t>
            </a:r>
            <a:r>
              <a:rPr lang="zh-CN" sz="1800">
                <a:sym typeface="+mn-ea"/>
              </a:rPr>
              <a:t>左、右子树深度的大者再加</a:t>
            </a:r>
            <a:r>
              <a:rPr lang="en-US" sz="1800">
                <a:latin typeface="宋体" panose="02010600030101010101" pitchFamily="2" charset="-122"/>
                <a:sym typeface="+mn-ea"/>
              </a:rPr>
              <a:t>1</a:t>
            </a:r>
            <a:endParaRPr lang="en-US" sz="1800">
              <a:latin typeface="宋体" panose="02010600030101010101" pitchFamily="2" charset="-122"/>
              <a:sym typeface="+mn-ea"/>
            </a:endParaRPr>
          </a:p>
          <a:p>
            <a:r>
              <a:rPr lang="en-US" sz="1800">
                <a:latin typeface="宋体" panose="02010600030101010101" pitchFamily="2" charset="-122"/>
                <a:sym typeface="+mn-ea"/>
              </a:rPr>
              <a:t>     </a:t>
            </a:r>
            <a:r>
              <a:rPr lang="en-US" sz="1800">
                <a:latin typeface="Courier New" panose="02070309020205020404" charset="0"/>
                <a:ea typeface="宋体" panose="02010600030101010101" pitchFamily="2" charset="-122"/>
              </a:rPr>
              <a:t>return 1 + max(depthLeft, depthRight);</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根据带虚结点的先序遍历序列建立二叉树</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4301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以字符串的形式定义一棵二叉树：</a:t>
            </a:r>
            <a:r>
              <a:rPr altLang="zh-CN" sz="2000" strike="noStrike" noProof="0" dirty="0">
                <a:ln>
                  <a:noFill/>
                </a:ln>
                <a:effectLst/>
                <a:uLnTx/>
                <a:uFillTx/>
                <a:latin typeface="宋体" panose="02010600030101010101" pitchFamily="2" charset="-122"/>
                <a:cs typeface="宋体" panose="02010600030101010101" pitchFamily="2" charset="-122"/>
                <a:sym typeface="+mn-ea"/>
              </a:rPr>
              <a:t>“根 左子树 右子树”</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，以数据元素表示结点，若结点为空，该结点为虚结点，以特殊符号（如</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）表示。带虚结点的字符串对应一棵完全二叉树，其中，若左子树或右子树为空树，则以特殊字符表示。</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sym typeface="+mn-ea"/>
              </a:rPr>
              <a:t>例如：</a:t>
            </a:r>
            <a:endParaRPr altLang="zh-CN" sz="2000" strike="noStrike" noProof="0" dirty="0">
              <a:ln>
                <a:noFill/>
              </a:ln>
              <a:effectLst/>
              <a:uLnTx/>
              <a:uFillTx/>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以字符串</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表示只含一个根结点</a:t>
            </a: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A</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的二叉树</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sz="2000" strike="noStrike" noProof="0" dirty="0">
                <a:ln>
                  <a:noFill/>
                </a:ln>
                <a:effectLst/>
                <a:uLnTx/>
                <a:uFillTx/>
                <a:latin typeface="Times New Roman" panose="02020603050405020304" pitchFamily="18" charset="0"/>
                <a:cs typeface="Times New Roman" panose="02020603050405020304" pitchFamily="18" charset="0"/>
                <a:sym typeface="+mn-ea"/>
              </a:rPr>
              <a:t>     </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以字符串</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AB@C@@D@@</a:t>
            </a:r>
            <a:r>
              <a:rPr altLang="zh-CN" sz="2000" strike="noStrike" noProof="0" dirty="0">
                <a:ln>
                  <a:noFill/>
                </a:ln>
                <a:effectLst/>
                <a:uLnTx/>
                <a:uFillTx/>
                <a:latin typeface="宋体" panose="02010600030101010101" pitchFamily="2" charset="-122"/>
                <a:cs typeface="Times New Roman" panose="02020603050405020304" pitchFamily="18" charset="0"/>
                <a:sym typeface="+mn-ea"/>
              </a:rPr>
              <a:t>”</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表示如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下</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826135" y="3651885"/>
          <a:ext cx="1591297" cy="1080000"/>
        </p:xfrm>
        <a:graphic>
          <a:graphicData uri="http://schemas.openxmlformats.org/presentationml/2006/ole">
            <mc:AlternateContent xmlns:mc="http://schemas.openxmlformats.org/markup-compatibility/2006">
              <mc:Choice xmlns:v="urn:schemas-microsoft-com:vml" Requires="v">
                <p:oleObj spid="_x0000_s4" name="" r:id="rId1" imgW="2638425" imgH="1790700" progId="Paint.Picture">
                  <p:embed/>
                </p:oleObj>
              </mc:Choice>
              <mc:Fallback>
                <p:oleObj name="" r:id="rId1" imgW="2638425" imgH="1790700" progId="Paint.Picture">
                  <p:embed/>
                  <p:pic>
                    <p:nvPicPr>
                      <p:cNvPr id="0" name="图片 3"/>
                      <p:cNvPicPr/>
                      <p:nvPr/>
                    </p:nvPicPr>
                    <p:blipFill>
                      <a:blip r:embed="rId2"/>
                      <a:stretch>
                        <a:fillRect/>
                      </a:stretch>
                    </p:blipFill>
                    <p:spPr>
                      <a:xfrm>
                        <a:off x="826135" y="3651885"/>
                        <a:ext cx="1591297"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根据带虚结点的先序遍历序列建立二叉树</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2225" cy="16300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算法思想：</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设以字符串s表示带虚结点的先序遍历序列，则可逐个取得s中的字符，若为特殊字符，则返回空指针，否则用该字符创建一个结点并用一个指针指向（设为p），再用该字符之后的剩余字符</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构成的字符串</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递归创建该结点的左、右子树，最后返回指针p。</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根据带虚结点的先序遍历序列建立二叉树</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222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算法</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实现</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95605" y="1602740"/>
            <a:ext cx="742759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按字符串</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创建二叉树，返回根结点指针</a:t>
            </a:r>
            <a:r>
              <a:rPr lang="en-US" sz="1600">
                <a:latin typeface="Courier New" panose="02070309020205020404" charset="0"/>
                <a:ea typeface="宋体" panose="02010600030101010101" pitchFamily="2" charset="-122"/>
              </a:rPr>
              <a:t>BiTNode *CreateBiTree(string &amp;s)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if(s[0]=='@')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遇到特殊字符</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s=s.substr(1); // </a:t>
            </a:r>
            <a:r>
              <a:rPr lang="zh-CN" sz="1600">
                <a:latin typeface="Courier New" panose="02070309020205020404" charset="0"/>
                <a:ea typeface="宋体" panose="02010600030101010101" pitchFamily="2" charset="-122"/>
              </a:rPr>
              <a:t>去掉</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的第一个字符</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返回空指针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*p=new BiTNode; // </a:t>
            </a:r>
            <a:r>
              <a:rPr lang="zh-CN" sz="1600">
                <a:latin typeface="Courier New" panose="02070309020205020404" charset="0"/>
                <a:ea typeface="宋体" panose="02010600030101010101" pitchFamily="2" charset="-122"/>
              </a:rPr>
              <a:t>创建根结点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p-&gt;data=s[0];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处理根结点数据域</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s=s.substr(1);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取</a:t>
            </a:r>
            <a:r>
              <a:rPr lang="en-US" sz="1600">
                <a:latin typeface="Courier New" panose="02070309020205020404" charset="0"/>
                <a:ea typeface="宋体" panose="02010600030101010101" pitchFamily="2" charset="-122"/>
              </a:rPr>
              <a:t>s</a:t>
            </a:r>
            <a:r>
              <a:rPr lang="zh-CN" sz="1600">
                <a:latin typeface="Courier New" panose="02070309020205020404" charset="0"/>
                <a:ea typeface="宋体" panose="02010600030101010101" pitchFamily="2" charset="-122"/>
              </a:rPr>
              <a:t>中去掉第一个字符后的剩余子串</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p-&gt;lchild=CreateBiTree(s); // </a:t>
            </a:r>
            <a:r>
              <a:rPr lang="zh-CN" sz="1600">
                <a:latin typeface="Courier New" panose="02070309020205020404" charset="0"/>
                <a:ea typeface="宋体" panose="02010600030101010101" pitchFamily="2" charset="-122"/>
              </a:rPr>
              <a:t>处理左子树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p-&gt;rchild=CreateBiTree(s);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处理右子树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根据带虚结点的先序遍历序列建立二叉树</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2225" cy="18148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上述算法需逐个去掉s的首字符，即需要返回变化后的s，因此s作为引用参数。</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调用示例</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string def="ABC@@DE@G@@F@@@";</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BiTNode *bt=CreateBiTree(def);</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5507990" y="2427605"/>
          <a:ext cx="1200000" cy="1800000"/>
        </p:xfrm>
        <a:graphic>
          <a:graphicData uri="http://schemas.openxmlformats.org/presentationml/2006/ole">
            <mc:AlternateContent xmlns:mc="http://schemas.openxmlformats.org/markup-compatibility/2006">
              <mc:Choice xmlns:v="urn:schemas-microsoft-com:vml" Requires="v">
                <p:oleObj spid="_x0000_s4" name="" r:id="rId1" imgW="1524000" imgH="2286000" progId="Paint.Picture">
                  <p:embed/>
                </p:oleObj>
              </mc:Choice>
              <mc:Fallback>
                <p:oleObj name="" r:id="rId1" imgW="1524000" imgH="2286000" progId="Paint.Picture">
                  <p:embed/>
                  <p:pic>
                    <p:nvPicPr>
                      <p:cNvPr id="0" name="图片 3"/>
                      <p:cNvPicPr/>
                      <p:nvPr/>
                    </p:nvPicPr>
                    <p:blipFill>
                      <a:blip r:embed="rId2"/>
                      <a:stretch>
                        <a:fillRect/>
                      </a:stretch>
                    </p:blipFill>
                    <p:spPr>
                      <a:xfrm>
                        <a:off x="5507990" y="2427605"/>
                        <a:ext cx="1200000"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 calcmode="lin" valueType="num">
                                      <p:cBhvr additive="base">
                                        <p:cTn id="1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 calcmode="lin" valueType="num">
                                      <p:cBhvr additive="base">
                                        <p:cTn id="21"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二叉树的确定</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937500" cy="310769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仅知二叉树的先序遍历序列（先序序列）不能唯一确定一棵二叉树。</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由先序序列和中序序列确定一棵二叉树的方法：</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        </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由二叉树的先序序列确定根（从左往右扫描，第一个出现的为根）；在中序序列中找到该根并得到其左、右子树序列；对左、右子树序列按相同的方法做。</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由后序序列和中序序列确定一棵二叉树的方法：</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由二叉树的后序序列确定根（从右往左扫描，第一个出现的为根）；在中序序列中找到该根并得到其左、右子树序列；对左、右子树序列按相同的方法做。</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二叉树的确定</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937500" cy="15068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例5.4.1 由先序序列和中序序列确定二叉树</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已知二叉树的先序遍历序列：A B C D E F G，</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中序遍历序列：C B D A E G F，</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要求画出该二叉树。</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1835785" y="2931795"/>
          <a:ext cx="1487179" cy="1440000"/>
        </p:xfrm>
        <a:graphic>
          <a:graphicData uri="http://schemas.openxmlformats.org/presentationml/2006/ole">
            <mc:AlternateContent xmlns:mc="http://schemas.openxmlformats.org/markup-compatibility/2006">
              <mc:Choice xmlns:v="urn:schemas-microsoft-com:vml" Requires="v">
                <p:oleObj spid="_x0000_s4" name="" r:id="rId1" imgW="1800225" imgH="1743075" progId="Paint.Picture">
                  <p:embed/>
                </p:oleObj>
              </mc:Choice>
              <mc:Fallback>
                <p:oleObj name="" r:id="rId1" imgW="1800225" imgH="1743075" progId="Paint.Picture">
                  <p:embed/>
                  <p:pic>
                    <p:nvPicPr>
                      <p:cNvPr id="0" name="图片 3"/>
                      <p:cNvPicPr/>
                      <p:nvPr/>
                    </p:nvPicPr>
                    <p:blipFill>
                      <a:blip r:embed="rId2"/>
                      <a:stretch>
                        <a:fillRect/>
                      </a:stretch>
                    </p:blipFill>
                    <p:spPr>
                      <a:xfrm>
                        <a:off x="1835785" y="2931795"/>
                        <a:ext cx="1487179"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二叉树的确定</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937500" cy="150685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例5.4.2 由后序序列和中序序列确定二叉树</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已知二叉树的</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后序遍历序列：D E C B H G F A，</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中序遍历序列：B D C E A F H G，</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要求画出该二叉树。</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1835785" y="2782570"/>
          <a:ext cx="1521593" cy="1440000"/>
        </p:xfrm>
        <a:graphic>
          <a:graphicData uri="http://schemas.openxmlformats.org/presentationml/2006/ole">
            <mc:AlternateContent xmlns:mc="http://schemas.openxmlformats.org/markup-compatibility/2006">
              <mc:Choice xmlns:v="urn:schemas-microsoft-com:vml" Requires="v">
                <p:oleObj spid="_x0000_s7" name="" r:id="rId1" imgW="1952625" imgH="1847850" progId="Paint.Picture">
                  <p:embed/>
                </p:oleObj>
              </mc:Choice>
              <mc:Fallback>
                <p:oleObj name="" r:id="rId1" imgW="1952625" imgH="1847850" progId="Paint.Picture">
                  <p:embed/>
                  <p:pic>
                    <p:nvPicPr>
                      <p:cNvPr id="0" name="图片 6"/>
                      <p:cNvPicPr/>
                      <p:nvPr/>
                    </p:nvPicPr>
                    <p:blipFill>
                      <a:blip r:embed="rId2"/>
                      <a:stretch>
                        <a:fillRect/>
                      </a:stretch>
                    </p:blipFill>
                    <p:spPr>
                      <a:xfrm>
                        <a:off x="1835785" y="2782570"/>
                        <a:ext cx="1521593"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二叉树的确定</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937500" cy="32302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根据先序序列和中序序列确定二叉树的算法</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思想</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设先序序列存放在pre数组中，中序序列存放在in数组中，先取pre数组的首元素pre[0]为根，然后在in数组中找到pre[0]，设其下标为i；则中序序列中in[0] ~ in[i-1]构成根结点pre[0]的左子树，共i个结点，对应先序序列中的pre[1] ~ pre[i]；中序序列中in[i+1] ~ in[n-1]构成根结点pre[0]的右子树，共n-i-1个结点，对应先序序列中的pre[i+1] ~ pre[n-1]。因此，可用pre[0]为数据元素创建根结点，以pre[1] ~ pre[i]、in[0] ~ in[i-1]分别为根结点的左子树的先序序列和中序序列创建根结点的左子树，以pre[i+1] ~ pre[n-1]、in[i+1] ~ in[n-1]分别为根结点的右子树的先序序列和中序序列创建根结点的右子树。</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二叉树的确定</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93750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根据先序序列和中序序列确定二叉树的算法实现</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467360" y="1635760"/>
            <a:ext cx="8015605" cy="313817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a:t>
            </a:r>
            <a:r>
              <a:rPr lang="zh-CN" sz="1800">
                <a:latin typeface="Courier New" panose="02070309020205020404" charset="0"/>
                <a:ea typeface="宋体" panose="02010600030101010101" pitchFamily="2" charset="-122"/>
              </a:rPr>
              <a:t>参数</a:t>
            </a:r>
            <a:r>
              <a:rPr lang="en-US" sz="1800">
                <a:latin typeface="Courier New" panose="02070309020205020404" charset="0"/>
                <a:ea typeface="宋体" panose="02010600030101010101" pitchFamily="2" charset="-122"/>
              </a:rPr>
              <a:t>pre</a:t>
            </a:r>
            <a:r>
              <a:rPr lang="zh-CN" sz="1800">
                <a:latin typeface="Courier New" panose="02070309020205020404" charset="0"/>
                <a:ea typeface="宋体" panose="02010600030101010101" pitchFamily="2" charset="-122"/>
              </a:rPr>
              <a:t>是存放先序序列的数组，</a:t>
            </a:r>
            <a:r>
              <a:rPr lang="en-US" sz="1800">
                <a:latin typeface="Courier New" panose="02070309020205020404" charset="0"/>
                <a:ea typeface="宋体" panose="02010600030101010101" pitchFamily="2" charset="-122"/>
              </a:rPr>
              <a:t>in</a:t>
            </a:r>
            <a:r>
              <a:rPr lang="zh-CN" sz="1800">
                <a:latin typeface="Courier New" panose="02070309020205020404" charset="0"/>
                <a:ea typeface="宋体" panose="02010600030101010101" pitchFamily="2" charset="-122"/>
              </a:rPr>
              <a:t>是存放中序序列的数组，</a:t>
            </a:r>
            <a:r>
              <a:rPr lang="en-US" sz="1800">
                <a:latin typeface="Courier New" panose="02070309020205020404" charset="0"/>
                <a:ea typeface="宋体" panose="02010600030101010101" pitchFamily="2" charset="-122"/>
              </a:rPr>
              <a:t>n</a:t>
            </a:r>
            <a:r>
              <a:rPr lang="zh-CN" sz="1800">
                <a:latin typeface="Courier New" panose="02070309020205020404" charset="0"/>
                <a:ea typeface="宋体" panose="02010600030101010101" pitchFamily="2" charset="-122"/>
              </a:rPr>
              <a:t>为结点总数；</a:t>
            </a:r>
            <a:endParaRPr lang="zh-CN" sz="1800">
              <a:latin typeface="Courier New" panose="02070309020205020404" charset="0"/>
              <a:ea typeface="宋体" panose="02010600030101010101" pitchFamily="2" charset="-122"/>
            </a:endParaRPr>
          </a:p>
          <a:p>
            <a:r>
              <a:rPr lang="en-US" altLang="zh-CN" sz="1800">
                <a:latin typeface="Courier New" panose="02070309020205020404" charset="0"/>
                <a:ea typeface="宋体" panose="02010600030101010101" pitchFamily="2" charset="-122"/>
              </a:rPr>
              <a:t>//</a:t>
            </a:r>
            <a:r>
              <a:rPr lang="zh-CN" sz="1800">
                <a:latin typeface="Courier New" panose="02070309020205020404" charset="0"/>
                <a:ea typeface="宋体" panose="02010600030101010101" pitchFamily="2" charset="-122"/>
              </a:rPr>
              <a:t>返回根结点指针</a:t>
            </a:r>
            <a:r>
              <a:rPr lang="en-US" sz="1800">
                <a:latin typeface="Courier New" panose="02070309020205020404" charset="0"/>
                <a:ea typeface="宋体" panose="02010600030101010101" pitchFamily="2" charset="-122"/>
              </a:rPr>
              <a:t>BiTNode* createBT(char* pre, char* in, int 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(n==0) return NULL;// </a:t>
            </a:r>
            <a:r>
              <a:rPr lang="zh-CN" sz="1800">
                <a:latin typeface="Courier New" panose="02070309020205020404" charset="0"/>
                <a:ea typeface="宋体" panose="02010600030101010101" pitchFamily="2" charset="-122"/>
              </a:rPr>
              <a:t>若结点数为</a:t>
            </a:r>
            <a:r>
              <a:rPr lang="en-US" sz="1800">
                <a:latin typeface="Courier New" panose="02070309020205020404" charset="0"/>
                <a:ea typeface="宋体" panose="02010600030101010101" pitchFamily="2" charset="-122"/>
              </a:rPr>
              <a:t>0</a:t>
            </a:r>
            <a:r>
              <a:rPr lang="zh-CN" sz="1800">
                <a:latin typeface="Courier New" panose="02070309020205020404" charset="0"/>
                <a:ea typeface="宋体" panose="02010600030101010101" pitchFamily="2" charset="-122"/>
              </a:rPr>
              <a:t>，则返回</a:t>
            </a:r>
            <a:r>
              <a:rPr lang="en-US" sz="1800">
                <a:latin typeface="Courier New" panose="02070309020205020404" charset="0"/>
                <a:ea typeface="宋体" panose="02010600030101010101" pitchFamily="2" charset="-122"/>
              </a:rPr>
              <a:t>NULL</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char root=pre[0];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取得二叉树的根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for(i=0; i&lt;n;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if (in[i]==root) break;// </a:t>
            </a:r>
            <a:r>
              <a:rPr lang="zh-CN" sz="1800">
                <a:latin typeface="Courier New" panose="02070309020205020404" charset="0"/>
                <a:ea typeface="宋体" panose="02010600030101010101" pitchFamily="2" charset="-122"/>
              </a:rPr>
              <a:t>找到中序序列的分割位置</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char* preLeft=pre+1;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左子树的先序序列</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char* preRight=pre+i+1;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右子树的先序序列</a:t>
            </a:r>
            <a:r>
              <a:rPr lang="en-US" sz="1800">
                <a:latin typeface="Courier New" panose="02070309020205020404" charset="0"/>
                <a:ea typeface="宋体" panose="02010600030101010101" pitchFamily="2" charset="-122"/>
                <a:cs typeface="Courier New" panose="02070309020205020404" charset="0"/>
              </a:rPr>
              <a:t>   </a:t>
            </a:r>
            <a:endParaRPr lang="zh-CN" altLang="en-US" sz="1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5.1 树的概述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术语</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4434205" cy="26149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分支结点：度大于零的结点，</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a:t>
            </a: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图中A、B、C、D、E和H都是分支结点。</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从根到结点的路径：由从根到该结点所经分支和结点构成，</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右图中结点A、B、E和K及其分支A→B、B→E和E→K构成从根结点A到结点K的路径。</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4859655" y="1346200"/>
          <a:ext cx="4020150" cy="1800000"/>
        </p:xfrm>
        <a:graphic>
          <a:graphicData uri="http://schemas.openxmlformats.org/presentationml/2006/ole">
            <mc:AlternateContent xmlns:mc="http://schemas.openxmlformats.org/markup-compatibility/2006">
              <mc:Choice xmlns:v="urn:schemas-microsoft-com:vml" Requires="v">
                <p:oleObj spid="_x0000_s7" name="" r:id="rId1" imgW="5105400" imgH="2286000" progId="Paint.Picture">
                  <p:embed/>
                </p:oleObj>
              </mc:Choice>
              <mc:Fallback>
                <p:oleObj name="" r:id="rId1" imgW="5105400" imgH="2286000" progId="Paint.Picture">
                  <p:embed/>
                  <p:pic>
                    <p:nvPicPr>
                      <p:cNvPr id="0" name="图片 6"/>
                      <p:cNvPicPr/>
                      <p:nvPr/>
                    </p:nvPicPr>
                    <p:blipFill>
                      <a:blip r:embed="rId2"/>
                      <a:stretch>
                        <a:fillRect/>
                      </a:stretch>
                    </p:blipFill>
                    <p:spPr>
                      <a:xfrm>
                        <a:off x="4859655" y="1346200"/>
                        <a:ext cx="4020150" cy="180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5.4 二叉树遍历算法的应用</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二叉树的确定</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93750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根据先序序列和中序序列确定二叉树的算法实现</a:t>
            </a:r>
            <a:endPar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467360" y="1635760"/>
            <a:ext cx="8015605" cy="286131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char* inLeft=in;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左子树的中序序列</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char* inRight=in+i+1;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右子树的中序序列</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i</a:t>
            </a:r>
            <a:r>
              <a:rPr lang="zh-CN" sz="1800">
                <a:latin typeface="Courier New" panose="02070309020205020404" charset="0"/>
                <a:ea typeface="宋体" panose="02010600030101010101" pitchFamily="2" charset="-122"/>
              </a:rPr>
              <a:t>为左子树的结点数</a:t>
            </a:r>
            <a:r>
              <a:rPr lang="en-US" sz="1800">
                <a:latin typeface="Courier New" panose="02070309020205020404" charset="0"/>
                <a:ea typeface="宋体" panose="02010600030101010101" pitchFamily="2" charset="-122"/>
              </a:rPr>
              <a:t>, n-i-1</a:t>
            </a:r>
            <a:r>
              <a:rPr lang="zh-CN" sz="1800">
                <a:latin typeface="Courier New" panose="02070309020205020404" charset="0"/>
                <a:ea typeface="宋体" panose="02010600030101010101" pitchFamily="2" charset="-122"/>
              </a:rPr>
              <a:t>为右子树的结点数</a:t>
            </a:r>
            <a:endParaRPr lang="zh-CN" sz="1800">
              <a:latin typeface="Courier New" panose="02070309020205020404" charset="0"/>
              <a:ea typeface="宋体" panose="02010600030101010101" pitchFamily="2" charset="-122"/>
            </a:endParaRPr>
          </a:p>
          <a:p>
            <a:r>
              <a:rPr lang="en-US" sz="1800">
                <a:latin typeface="Courier New" panose="02070309020205020404" charset="0"/>
                <a:sym typeface="+mn-ea"/>
              </a:rPr>
              <a:t>    // </a:t>
            </a:r>
            <a:r>
              <a:rPr lang="zh-CN" sz="1800">
                <a:latin typeface="Courier New" panose="02070309020205020404" charset="0"/>
                <a:sym typeface="+mn-ea"/>
              </a:rPr>
              <a:t>递归处理左子树</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BiTNode* left=createBT(preLeft, inLeft, 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sym typeface="+mn-ea"/>
              </a:rPr>
              <a:t>// </a:t>
            </a:r>
            <a:r>
              <a:rPr lang="zh-CN" sz="1800">
                <a:latin typeface="Courier New" panose="02070309020205020404" charset="0"/>
                <a:sym typeface="+mn-ea"/>
              </a:rPr>
              <a:t>递归处理右子树</a:t>
            </a:r>
            <a:endParaRPr lang="zh-CN" sz="1800">
              <a:latin typeface="Courier New" panose="02070309020205020404" charset="0"/>
              <a:sym typeface="+mn-ea"/>
            </a:endParaRPr>
          </a:p>
          <a:p>
            <a:r>
              <a:rPr lang="en-US" sz="1800">
                <a:latin typeface="Courier New" panose="02070309020205020404" charset="0"/>
                <a:ea typeface="宋体" panose="02010600030101010101" pitchFamily="2" charset="-122"/>
              </a:rPr>
              <a:t>    BiTNode* right=createBT(preRight, inRight, n-i-1);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BiTNode* p=new BiTNode(root, left, right);//</a:t>
            </a:r>
            <a:r>
              <a:rPr lang="zh-CN" sz="1800">
                <a:latin typeface="Courier New" panose="02070309020205020404" charset="0"/>
                <a:ea typeface="宋体" panose="02010600030101010101" pitchFamily="2" charset="-122"/>
              </a:rPr>
              <a:t>创建根结点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p;</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返回根结点指针</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5.5 哈夫曼树与哈夫曼编码</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4917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哈夫曼（Huffman）树是带权路径长度（Weighted Path Length，WPL）最短的二叉树，也称最优二叉树。</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哈夫曼编码在数据压缩等方面很有应用价值。</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路径：从一个结点到另一个结点之间的分支构成这两个结点之间的路径。</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路径长度：路径上的分支数目称</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作</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路径长度。</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树的路径长度：树根到每个结点的路径长度之和。</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pSp>
        <p:nvGrpSpPr>
          <p:cNvPr id="21" name="组合 20"/>
          <p:cNvGrpSpPr/>
          <p:nvPr/>
        </p:nvGrpSpPr>
        <p:grpSpPr>
          <a:xfrm>
            <a:off x="323850" y="1256030"/>
            <a:ext cx="7755255" cy="1014730"/>
            <a:chOff x="509" y="2009"/>
            <a:chExt cx="12213" cy="1598"/>
          </a:xfrm>
        </p:grpSpPr>
        <p:sp>
          <p:nvSpPr>
            <p:cNvPr id="6" name="文本框 5"/>
            <p:cNvSpPr txBox="1"/>
            <p:nvPr/>
          </p:nvSpPr>
          <p:spPr>
            <a:xfrm>
              <a:off x="509" y="2009"/>
              <a:ext cx="12213" cy="1598"/>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树的带权路径长度（WPL）：树中所有叶子结点的带权路径长度之和。设树中共有m个</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叶子</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，第k个叶子的权重为     ，从根结点到第k个叶子的路径长度为    ，则</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147482550"/>
            <p:cNvGraphicFramePr>
              <a:graphicFrameLocks noChangeAspect="1"/>
            </p:cNvGraphicFramePr>
            <p:nvPr/>
          </p:nvGraphicFramePr>
          <p:xfrm>
            <a:off x="6974" y="3029"/>
            <a:ext cx="2436" cy="567"/>
          </p:xfrm>
          <a:graphic>
            <a:graphicData uri="http://schemas.openxmlformats.org/presentationml/2006/ole">
              <mc:AlternateContent xmlns:mc="http://schemas.openxmlformats.org/markup-compatibility/2006">
                <mc:Choice xmlns:v="urn:schemas-microsoft-com:vml" Requires="v">
                  <p:oleObj spid="_x0000_s3076" name="" r:id="rId1" imgW="1091565" imgH="254000" progId="Equation.KSEE3">
                    <p:embed/>
                  </p:oleObj>
                </mc:Choice>
                <mc:Fallback>
                  <p:oleObj name="" r:id="rId1" imgW="1091565" imgH="254000" progId="Equation.KSEE3">
                    <p:embed/>
                    <p:pic>
                      <p:nvPicPr>
                        <p:cNvPr id="0" name="图片 3075"/>
                        <p:cNvPicPr/>
                        <p:nvPr/>
                      </p:nvPicPr>
                      <p:blipFill>
                        <a:blip r:embed="rId2"/>
                        <a:stretch>
                          <a:fillRect/>
                        </a:stretch>
                      </p:blipFill>
                      <p:spPr>
                        <a:xfrm>
                          <a:off x="6974" y="3029"/>
                          <a:ext cx="2436" cy="567"/>
                        </a:xfrm>
                        <a:prstGeom prst="rect">
                          <a:avLst/>
                        </a:prstGeom>
                        <a:noFill/>
                        <a:ln w="38100">
                          <a:noFill/>
                          <a:miter/>
                        </a:ln>
                      </p:spPr>
                    </p:pic>
                  </p:oleObj>
                </mc:Fallback>
              </mc:AlternateContent>
            </a:graphicData>
          </a:graphic>
        </p:graphicFrame>
        <p:graphicFrame>
          <p:nvGraphicFramePr>
            <p:cNvPr id="4" name="对象 -2147482552"/>
            <p:cNvGraphicFramePr>
              <a:graphicFrameLocks noChangeAspect="1"/>
            </p:cNvGraphicFramePr>
            <p:nvPr/>
          </p:nvGraphicFramePr>
          <p:xfrm>
            <a:off x="9695" y="2462"/>
            <a:ext cx="608" cy="567"/>
          </p:xfrm>
          <a:graphic>
            <a:graphicData uri="http://schemas.openxmlformats.org/presentationml/2006/ole">
              <mc:AlternateContent xmlns:mc="http://schemas.openxmlformats.org/markup-compatibility/2006">
                <mc:Choice xmlns:v="urn:schemas-microsoft-com:vml" Requires="v">
                  <p:oleObj spid="_x0000_s5" name="" r:id="rId3" imgW="177165" imgH="165100" progId="Equation.KSEE3">
                    <p:embed/>
                  </p:oleObj>
                </mc:Choice>
                <mc:Fallback>
                  <p:oleObj name="" r:id="rId3" imgW="177165" imgH="165100" progId="Equation.KSEE3">
                    <p:embed/>
                    <p:pic>
                      <p:nvPicPr>
                        <p:cNvPr id="0" name="图片 2"/>
                        <p:cNvPicPr/>
                        <p:nvPr/>
                      </p:nvPicPr>
                      <p:blipFill>
                        <a:blip r:embed="rId4"/>
                        <a:stretch>
                          <a:fillRect/>
                        </a:stretch>
                      </p:blipFill>
                      <p:spPr>
                        <a:xfrm>
                          <a:off x="9695" y="2462"/>
                          <a:ext cx="608" cy="567"/>
                        </a:xfrm>
                        <a:prstGeom prst="rect">
                          <a:avLst/>
                        </a:prstGeom>
                        <a:noFill/>
                        <a:ln w="38100">
                          <a:noFill/>
                          <a:miter/>
                        </a:ln>
                      </p:spPr>
                    </p:pic>
                  </p:oleObj>
                </mc:Fallback>
              </mc:AlternateContent>
            </a:graphicData>
          </a:graphic>
        </p:graphicFrame>
        <p:graphicFrame>
          <p:nvGraphicFramePr>
            <p:cNvPr id="7" name="对象 -2147482416"/>
            <p:cNvGraphicFramePr>
              <a:graphicFrameLocks noChangeAspect="1"/>
            </p:cNvGraphicFramePr>
            <p:nvPr/>
          </p:nvGraphicFramePr>
          <p:xfrm>
            <a:off x="5839" y="3040"/>
            <a:ext cx="480" cy="567"/>
          </p:xfrm>
          <a:graphic>
            <a:graphicData uri="http://schemas.openxmlformats.org/presentationml/2006/ole">
              <mc:AlternateContent xmlns:mc="http://schemas.openxmlformats.org/markup-compatibility/2006">
                <mc:Choice xmlns:v="urn:schemas-microsoft-com:vml" Requires="v">
                  <p:oleObj spid="_x0000_s8" name="" r:id="rId5" imgW="139700" imgH="165100" progId="Equation.KSEE3">
                    <p:embed/>
                  </p:oleObj>
                </mc:Choice>
                <mc:Fallback>
                  <p:oleObj name="" r:id="rId5" imgW="139700" imgH="165100" progId="Equation.KSEE3">
                    <p:embed/>
                    <p:pic>
                      <p:nvPicPr>
                        <p:cNvPr id="0" name="图片 3"/>
                        <p:cNvPicPr/>
                        <p:nvPr/>
                      </p:nvPicPr>
                      <p:blipFill>
                        <a:blip r:embed="rId6"/>
                        <a:stretch>
                          <a:fillRect/>
                        </a:stretch>
                      </p:blipFill>
                      <p:spPr>
                        <a:xfrm>
                          <a:off x="5839" y="3040"/>
                          <a:ext cx="480" cy="567"/>
                        </a:xfrm>
                        <a:prstGeom prst="rect">
                          <a:avLst/>
                        </a:prstGeom>
                        <a:noFill/>
                        <a:ln w="38100">
                          <a:noFill/>
                          <a:miter/>
                        </a:ln>
                      </p:spPr>
                    </p:pic>
                  </p:oleObj>
                </mc:Fallback>
              </mc:AlternateContent>
            </a:graphicData>
          </a:graphic>
        </p:graphicFrame>
      </p:grpSp>
      <p:graphicFrame>
        <p:nvGraphicFramePr>
          <p:cNvPr id="22" name="对象 21"/>
          <p:cNvGraphicFramePr>
            <a:graphicFrameLocks noChangeAspect="1"/>
          </p:cNvGraphicFramePr>
          <p:nvPr/>
        </p:nvGraphicFramePr>
        <p:xfrm>
          <a:off x="755650" y="2355850"/>
          <a:ext cx="1538457" cy="1440000"/>
        </p:xfrm>
        <a:graphic>
          <a:graphicData uri="http://schemas.openxmlformats.org/presentationml/2006/ole">
            <mc:AlternateContent xmlns:mc="http://schemas.openxmlformats.org/markup-compatibility/2006">
              <mc:Choice xmlns:v="urn:schemas-microsoft-com:vml" Requires="v">
                <p:oleObj spid="_x0000_s23" name="" r:id="rId7" imgW="1933575" imgH="1809750" progId="Paint.Picture">
                  <p:embed/>
                </p:oleObj>
              </mc:Choice>
              <mc:Fallback>
                <p:oleObj name="" r:id="rId7" imgW="1933575" imgH="1809750" progId="Paint.Picture">
                  <p:embed/>
                  <p:pic>
                    <p:nvPicPr>
                      <p:cNvPr id="0" name="图片 22"/>
                      <p:cNvPicPr/>
                      <p:nvPr/>
                    </p:nvPicPr>
                    <p:blipFill>
                      <a:blip r:embed="rId8"/>
                      <a:stretch>
                        <a:fillRect/>
                      </a:stretch>
                    </p:blipFill>
                    <p:spPr>
                      <a:xfrm>
                        <a:off x="755650" y="2355850"/>
                        <a:ext cx="1538457" cy="1440000"/>
                      </a:xfrm>
                      <a:prstGeom prst="rect">
                        <a:avLst/>
                      </a:prstGeom>
                    </p:spPr>
                  </p:pic>
                </p:oleObj>
              </mc:Fallback>
            </mc:AlternateContent>
          </a:graphicData>
        </a:graphic>
      </p:graphicFrame>
      <p:graphicFrame>
        <p:nvGraphicFramePr>
          <p:cNvPr id="24" name="对象 23"/>
          <p:cNvGraphicFramePr>
            <a:graphicFrameLocks noChangeAspect="1"/>
          </p:cNvGraphicFramePr>
          <p:nvPr/>
        </p:nvGraphicFramePr>
        <p:xfrm>
          <a:off x="5938520" y="2355850"/>
          <a:ext cx="1214022" cy="1440000"/>
        </p:xfrm>
        <a:graphic>
          <a:graphicData uri="http://schemas.openxmlformats.org/presentationml/2006/ole">
            <mc:AlternateContent xmlns:mc="http://schemas.openxmlformats.org/markup-compatibility/2006">
              <mc:Choice xmlns:v="urn:schemas-microsoft-com:vml" Requires="v">
                <p:oleObj spid="_x0000_s25" name="" r:id="rId9" imgW="1895475" imgH="2247900" progId="Paint.Picture">
                  <p:embed/>
                </p:oleObj>
              </mc:Choice>
              <mc:Fallback>
                <p:oleObj name="" r:id="rId9" imgW="1895475" imgH="2247900" progId="Paint.Picture">
                  <p:embed/>
                  <p:pic>
                    <p:nvPicPr>
                      <p:cNvPr id="0" name="图片 24"/>
                      <p:cNvPicPr/>
                      <p:nvPr/>
                    </p:nvPicPr>
                    <p:blipFill>
                      <a:blip r:embed="rId10"/>
                      <a:stretch>
                        <a:fillRect/>
                      </a:stretch>
                    </p:blipFill>
                    <p:spPr>
                      <a:xfrm>
                        <a:off x="5938520" y="2355850"/>
                        <a:ext cx="1214022" cy="1440000"/>
                      </a:xfrm>
                      <a:prstGeom prst="rect">
                        <a:avLst/>
                      </a:prstGeom>
                    </p:spPr>
                  </p:pic>
                </p:oleObj>
              </mc:Fallback>
            </mc:AlternateContent>
          </a:graphicData>
        </a:graphic>
      </p:graphicFrame>
      <p:sp>
        <p:nvSpPr>
          <p:cNvPr id="100" name="文本框 99"/>
          <p:cNvSpPr txBox="1"/>
          <p:nvPr/>
        </p:nvSpPr>
        <p:spPr>
          <a:xfrm>
            <a:off x="214630" y="3940175"/>
            <a:ext cx="4006215" cy="36830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rPr>
              <a:t>WPL=5×2+2×3+4×3+7×2+9×2=60</a:t>
            </a:r>
            <a:endParaRPr lang="en-US" altLang="en-US" sz="1800">
              <a:latin typeface="Times New Roman" panose="02020603050405020304" pitchFamily="18" charset="0"/>
              <a:ea typeface="宋体" panose="02010600030101010101" pitchFamily="2" charset="-122"/>
            </a:endParaRPr>
          </a:p>
        </p:txBody>
      </p:sp>
      <p:sp>
        <p:nvSpPr>
          <p:cNvPr id="26" name="文本框 25"/>
          <p:cNvSpPr txBox="1"/>
          <p:nvPr/>
        </p:nvSpPr>
        <p:spPr>
          <a:xfrm>
            <a:off x="4642485" y="4011930"/>
            <a:ext cx="4505960" cy="36830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rPr>
              <a:t>WPL=7×4+9×4+5×3+4×2+2×1=89</a:t>
            </a:r>
            <a:endParaRPr lang="en-US" altLang="en-US"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5.5 哈夫曼树与哈夫曼编码</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378460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在所有含 n 个叶子结点且其权值相同的二叉树中，必存在一棵其带权路径长度为最小值的，称为</a:t>
            </a:r>
            <a:r>
              <a:rPr altLang="zh-CN" sz="2000" strike="noStrike" noProof="0" dirty="0">
                <a:ln>
                  <a:noFill/>
                </a:ln>
                <a:effectLst/>
                <a:uLnTx/>
                <a:uFillTx/>
                <a:latin typeface="宋体" panose="02010600030101010101" pitchFamily="2" charset="-122"/>
                <a:cs typeface="宋体" panose="02010600030101010101" pitchFamily="2" charset="-122"/>
                <a:sym typeface="+mn-ea"/>
              </a:rPr>
              <a:t>“哈夫曼树”</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哈夫曼树的构造算法</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（1）根据给定的 n 个权值 {w1， w2，…，wn}，构造 n 棵二叉树的森林：F = {T1，T2，…， Tn}，其中，每棵二叉树中均只含一个带权值为 wi 的根结点，其左、右子树为空树；</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（2）在 F 中选取其根结点的权值为最小的两棵二叉树，分别作为左、右子树构造一棵新的二叉树，并置这棵新的二叉树根结点的权值为其左、右子树根结点的权值之和；</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（3）从F中删去这两棵树，同时加入刚生成的新树；</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（4）重复（2）和（3）两步，直至 F 中只含一棵树为止。</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7683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cs typeface="Times New Roman" panose="02020603050405020304" pitchFamily="18" charset="0"/>
                <a:sym typeface="+mn-ea"/>
              </a:rPr>
              <a:t>例5.5.1 哈夫曼树的构造</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已知权值集合W={ 5，6，2，9，7 }，请构造一棵哈夫曼树。</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nvGrpSpPr>
          <p:cNvPr id="19" name="组合 18"/>
          <p:cNvGrpSpPr/>
          <p:nvPr/>
        </p:nvGrpSpPr>
        <p:grpSpPr>
          <a:xfrm>
            <a:off x="897890" y="1995805"/>
            <a:ext cx="1332230" cy="1047750"/>
            <a:chOff x="1414" y="3143"/>
            <a:chExt cx="2098" cy="1650"/>
          </a:xfrm>
        </p:grpSpPr>
        <p:graphicFrame>
          <p:nvGraphicFramePr>
            <p:cNvPr id="3" name="对象 2"/>
            <p:cNvGraphicFramePr>
              <a:graphicFrameLocks noChangeAspect="1"/>
            </p:cNvGraphicFramePr>
            <p:nvPr/>
          </p:nvGraphicFramePr>
          <p:xfrm>
            <a:off x="1414" y="3143"/>
            <a:ext cx="2099" cy="454"/>
          </p:xfrm>
          <a:graphic>
            <a:graphicData uri="http://schemas.openxmlformats.org/presentationml/2006/ole">
              <mc:AlternateContent xmlns:mc="http://schemas.openxmlformats.org/markup-compatibility/2006">
                <mc:Choice xmlns:v="urn:schemas-microsoft-com:vml" Requires="v">
                  <p:oleObj spid="_x0000_s4" name="" r:id="rId1" imgW="1762125" imgH="381000" progId="Paint.Picture">
                    <p:embed/>
                  </p:oleObj>
                </mc:Choice>
                <mc:Fallback>
                  <p:oleObj name="" r:id="rId1" imgW="1762125" imgH="381000" progId="Paint.Picture">
                    <p:embed/>
                    <p:pic>
                      <p:nvPicPr>
                        <p:cNvPr id="0" name="图片 3"/>
                        <p:cNvPicPr/>
                        <p:nvPr/>
                      </p:nvPicPr>
                      <p:blipFill>
                        <a:blip r:embed="rId2"/>
                        <a:stretch>
                          <a:fillRect/>
                        </a:stretch>
                      </p:blipFill>
                      <p:spPr>
                        <a:xfrm>
                          <a:off x="1414" y="3143"/>
                          <a:ext cx="2099" cy="454"/>
                        </a:xfrm>
                        <a:prstGeom prst="rect">
                          <a:avLst/>
                        </a:prstGeom>
                      </p:spPr>
                    </p:pic>
                  </p:oleObj>
                </mc:Fallback>
              </mc:AlternateContent>
            </a:graphicData>
          </a:graphic>
        </p:graphicFrame>
        <p:sp>
          <p:nvSpPr>
            <p:cNvPr id="14" name="文本框 13"/>
            <p:cNvSpPr txBox="1"/>
            <p:nvPr/>
          </p:nvSpPr>
          <p:spPr>
            <a:xfrm>
              <a:off x="1757" y="4213"/>
              <a:ext cx="1728" cy="580"/>
            </a:xfrm>
            <a:prstGeom prst="rect">
              <a:avLst/>
            </a:prstGeom>
            <a:noFill/>
          </p:spPr>
          <p:txBody>
            <a:bodyPr wrap="none" rtlCol="0" anchor="t">
              <a:spAutoFit/>
            </a:bodyPr>
            <a:p>
              <a:r>
                <a:rPr lang="zh-CN" altLang="en-US" noProof="0" dirty="0">
                  <a:ln>
                    <a:noFill/>
                  </a:ln>
                  <a:effectLst/>
                  <a:uLnTx/>
                  <a:uFillTx/>
                  <a:latin typeface="Times New Roman" panose="02020603050405020304" pitchFamily="18" charset="0"/>
                  <a:cs typeface="Times New Roman" panose="02020603050405020304" pitchFamily="18" charset="0"/>
                  <a:sym typeface="+mn-ea"/>
                </a:rPr>
                <a:t>初始森林</a:t>
              </a:r>
              <a:endParaRPr lang="zh-CN" altLang="en-US" noProof="0" dirty="0">
                <a:ln>
                  <a:noFill/>
                </a:ln>
                <a:effectLst/>
                <a:uLnTx/>
                <a:uFillTx/>
                <a:latin typeface="Times New Roman" panose="02020603050405020304" pitchFamily="18" charset="0"/>
                <a:cs typeface="Times New Roman" panose="02020603050405020304" pitchFamily="18" charset="0"/>
                <a:sym typeface="+mn-ea"/>
              </a:endParaRPr>
            </a:p>
          </p:txBody>
        </p:sp>
      </p:grpSp>
      <p:grpSp>
        <p:nvGrpSpPr>
          <p:cNvPr id="20" name="组合 19"/>
          <p:cNvGrpSpPr/>
          <p:nvPr/>
        </p:nvGrpSpPr>
        <p:grpSpPr>
          <a:xfrm>
            <a:off x="2985770" y="1995805"/>
            <a:ext cx="1371600" cy="1088390"/>
            <a:chOff x="4702" y="3143"/>
            <a:chExt cx="2160" cy="1714"/>
          </a:xfrm>
        </p:grpSpPr>
        <p:graphicFrame>
          <p:nvGraphicFramePr>
            <p:cNvPr id="5" name="对象 4"/>
            <p:cNvGraphicFramePr>
              <a:graphicFrameLocks noChangeAspect="1"/>
            </p:cNvGraphicFramePr>
            <p:nvPr/>
          </p:nvGraphicFramePr>
          <p:xfrm>
            <a:off x="4702" y="3143"/>
            <a:ext cx="2160" cy="1134"/>
          </p:xfrm>
          <a:graphic>
            <a:graphicData uri="http://schemas.openxmlformats.org/presentationml/2006/ole">
              <mc:AlternateContent xmlns:mc="http://schemas.openxmlformats.org/markup-compatibility/2006">
                <mc:Choice xmlns:v="urn:schemas-microsoft-com:vml" Requires="v">
                  <p:oleObj spid="_x0000_s7" name="" r:id="rId3" imgW="1724025" imgH="904875" progId="Paint.Picture">
                    <p:embed/>
                  </p:oleObj>
                </mc:Choice>
                <mc:Fallback>
                  <p:oleObj name="" r:id="rId3" imgW="1724025" imgH="904875" progId="Paint.Picture">
                    <p:embed/>
                    <p:pic>
                      <p:nvPicPr>
                        <p:cNvPr id="0" name="图片 6"/>
                        <p:cNvPicPr/>
                        <p:nvPr/>
                      </p:nvPicPr>
                      <p:blipFill>
                        <a:blip r:embed="rId4"/>
                        <a:stretch>
                          <a:fillRect/>
                        </a:stretch>
                      </p:blipFill>
                      <p:spPr>
                        <a:xfrm>
                          <a:off x="4702" y="3143"/>
                          <a:ext cx="2160" cy="1134"/>
                        </a:xfrm>
                        <a:prstGeom prst="rect">
                          <a:avLst/>
                        </a:prstGeom>
                      </p:spPr>
                    </p:pic>
                  </p:oleObj>
                </mc:Fallback>
              </mc:AlternateContent>
            </a:graphicData>
          </a:graphic>
        </p:graphicFrame>
        <p:sp>
          <p:nvSpPr>
            <p:cNvPr id="15" name="文本框 14"/>
            <p:cNvSpPr txBox="1"/>
            <p:nvPr/>
          </p:nvSpPr>
          <p:spPr>
            <a:xfrm>
              <a:off x="4706" y="4277"/>
              <a:ext cx="1908" cy="580"/>
            </a:xfrm>
            <a:prstGeom prst="rect">
              <a:avLst/>
            </a:prstGeom>
            <a:noFill/>
          </p:spPr>
          <p:txBody>
            <a:bodyPr wrap="none" rtlCol="0" anchor="t">
              <a:spAutoFit/>
            </a:bodyPr>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1</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a:t>
              </a:r>
              <a:r>
                <a:rPr lang="zh-CN" altLang="en-US" noProof="0" dirty="0">
                  <a:ln>
                    <a:noFill/>
                  </a:ln>
                  <a:effectLst/>
                  <a:uLnTx/>
                  <a:uFillTx/>
                  <a:latin typeface="Times New Roman" panose="02020603050405020304" pitchFamily="18" charset="0"/>
                  <a:cs typeface="Times New Roman" panose="02020603050405020304" pitchFamily="18" charset="0"/>
                  <a:sym typeface="+mn-ea"/>
                </a:rPr>
                <a:t>合并</a:t>
              </a:r>
              <a:endParaRPr lang="zh-CN" altLang="en-US" noProof="0" dirty="0">
                <a:ln>
                  <a:noFill/>
                </a:ln>
                <a:effectLst/>
                <a:uLnTx/>
                <a:uFillTx/>
                <a:latin typeface="Times New Roman" panose="02020603050405020304" pitchFamily="18" charset="0"/>
                <a:cs typeface="Times New Roman" panose="02020603050405020304" pitchFamily="18" charset="0"/>
                <a:sym typeface="+mn-ea"/>
              </a:endParaRPr>
            </a:p>
          </p:txBody>
        </p:sp>
      </p:grpSp>
      <p:grpSp>
        <p:nvGrpSpPr>
          <p:cNvPr id="21" name="组合 20"/>
          <p:cNvGrpSpPr/>
          <p:nvPr/>
        </p:nvGrpSpPr>
        <p:grpSpPr>
          <a:xfrm>
            <a:off x="5434330" y="1967230"/>
            <a:ext cx="1432560" cy="1113155"/>
            <a:chOff x="8558" y="3098"/>
            <a:chExt cx="2256" cy="1753"/>
          </a:xfrm>
        </p:grpSpPr>
        <p:graphicFrame>
          <p:nvGraphicFramePr>
            <p:cNvPr id="8" name="对象 7"/>
            <p:cNvGraphicFramePr>
              <a:graphicFrameLocks noChangeAspect="1"/>
            </p:cNvGraphicFramePr>
            <p:nvPr/>
          </p:nvGraphicFramePr>
          <p:xfrm>
            <a:off x="8558" y="3098"/>
            <a:ext cx="2256" cy="1134"/>
          </p:xfrm>
          <a:graphic>
            <a:graphicData uri="http://schemas.openxmlformats.org/presentationml/2006/ole">
              <mc:AlternateContent xmlns:mc="http://schemas.openxmlformats.org/markup-compatibility/2006">
                <mc:Choice xmlns:v="urn:schemas-microsoft-com:vml" Requires="v">
                  <p:oleObj spid="_x0000_s9" name="" r:id="rId5" imgW="1914525" imgH="962025" progId="Paint.Picture">
                    <p:embed/>
                  </p:oleObj>
                </mc:Choice>
                <mc:Fallback>
                  <p:oleObj name="" r:id="rId5" imgW="1914525" imgH="962025" progId="Paint.Picture">
                    <p:embed/>
                    <p:pic>
                      <p:nvPicPr>
                        <p:cNvPr id="0" name="图片 8"/>
                        <p:cNvPicPr/>
                        <p:nvPr/>
                      </p:nvPicPr>
                      <p:blipFill>
                        <a:blip r:embed="rId6"/>
                        <a:stretch>
                          <a:fillRect/>
                        </a:stretch>
                      </p:blipFill>
                      <p:spPr>
                        <a:xfrm>
                          <a:off x="8558" y="3098"/>
                          <a:ext cx="2256" cy="1134"/>
                        </a:xfrm>
                        <a:prstGeom prst="rect">
                          <a:avLst/>
                        </a:prstGeom>
                      </p:spPr>
                    </p:pic>
                  </p:oleObj>
                </mc:Fallback>
              </mc:AlternateContent>
            </a:graphicData>
          </a:graphic>
        </p:graphicFrame>
        <p:sp>
          <p:nvSpPr>
            <p:cNvPr id="16" name="文本框 15"/>
            <p:cNvSpPr txBox="1"/>
            <p:nvPr/>
          </p:nvSpPr>
          <p:spPr>
            <a:xfrm>
              <a:off x="8674" y="4271"/>
              <a:ext cx="1908" cy="580"/>
            </a:xfrm>
            <a:prstGeom prst="rect">
              <a:avLst/>
            </a:prstGeom>
            <a:noFill/>
          </p:spPr>
          <p:txBody>
            <a:bodyPr wrap="none" rtlCol="0" anchor="t">
              <a:spAutoFit/>
            </a:bodyPr>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2</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a:t>
              </a:r>
              <a:r>
                <a:rPr lang="zh-CN" altLang="en-US" noProof="0" dirty="0">
                  <a:ln>
                    <a:noFill/>
                  </a:ln>
                  <a:effectLst/>
                  <a:uLnTx/>
                  <a:uFillTx/>
                  <a:latin typeface="Times New Roman" panose="02020603050405020304" pitchFamily="18" charset="0"/>
                  <a:cs typeface="Times New Roman" panose="02020603050405020304" pitchFamily="18" charset="0"/>
                  <a:sym typeface="+mn-ea"/>
                </a:rPr>
                <a:t>合并</a:t>
              </a:r>
              <a:endParaRPr lang="zh-CN" altLang="en-US" noProof="0" dirty="0">
                <a:ln>
                  <a:noFill/>
                </a:ln>
                <a:effectLst/>
                <a:uLnTx/>
                <a:uFillTx/>
                <a:latin typeface="Times New Roman" panose="02020603050405020304" pitchFamily="18" charset="0"/>
                <a:cs typeface="Times New Roman" panose="02020603050405020304" pitchFamily="18" charset="0"/>
                <a:sym typeface="+mn-ea"/>
              </a:endParaRPr>
            </a:p>
          </p:txBody>
        </p:sp>
      </p:grpSp>
      <p:grpSp>
        <p:nvGrpSpPr>
          <p:cNvPr id="22" name="组合 21"/>
          <p:cNvGrpSpPr/>
          <p:nvPr/>
        </p:nvGrpSpPr>
        <p:grpSpPr>
          <a:xfrm>
            <a:off x="1473835" y="3147695"/>
            <a:ext cx="1347470" cy="1448435"/>
            <a:chOff x="2321" y="4957"/>
            <a:chExt cx="2122" cy="2281"/>
          </a:xfrm>
        </p:grpSpPr>
        <p:graphicFrame>
          <p:nvGraphicFramePr>
            <p:cNvPr id="10" name="对象 9"/>
            <p:cNvGraphicFramePr>
              <a:graphicFrameLocks noChangeAspect="1"/>
            </p:cNvGraphicFramePr>
            <p:nvPr/>
          </p:nvGraphicFramePr>
          <p:xfrm>
            <a:off x="2321" y="4957"/>
            <a:ext cx="2123" cy="1701"/>
          </p:xfrm>
          <a:graphic>
            <a:graphicData uri="http://schemas.openxmlformats.org/presentationml/2006/ole">
              <mc:AlternateContent xmlns:mc="http://schemas.openxmlformats.org/markup-compatibility/2006">
                <mc:Choice xmlns:v="urn:schemas-microsoft-com:vml" Requires="v">
                  <p:oleObj spid="_x0000_s11" name="" r:id="rId7" imgW="1771650" imgH="1419225" progId="Paint.Picture">
                    <p:embed/>
                  </p:oleObj>
                </mc:Choice>
                <mc:Fallback>
                  <p:oleObj name="" r:id="rId7" imgW="1771650" imgH="1419225" progId="Paint.Picture">
                    <p:embed/>
                    <p:pic>
                      <p:nvPicPr>
                        <p:cNvPr id="0" name="图片 10"/>
                        <p:cNvPicPr/>
                        <p:nvPr/>
                      </p:nvPicPr>
                      <p:blipFill>
                        <a:blip r:embed="rId8"/>
                        <a:stretch>
                          <a:fillRect/>
                        </a:stretch>
                      </p:blipFill>
                      <p:spPr>
                        <a:xfrm>
                          <a:off x="2321" y="4957"/>
                          <a:ext cx="2123" cy="1701"/>
                        </a:xfrm>
                        <a:prstGeom prst="rect">
                          <a:avLst/>
                        </a:prstGeom>
                      </p:spPr>
                    </p:pic>
                  </p:oleObj>
                </mc:Fallback>
              </mc:AlternateContent>
            </a:graphicData>
          </a:graphic>
        </p:graphicFrame>
        <p:sp>
          <p:nvSpPr>
            <p:cNvPr id="17" name="文本框 16"/>
            <p:cNvSpPr txBox="1"/>
            <p:nvPr/>
          </p:nvSpPr>
          <p:spPr>
            <a:xfrm>
              <a:off x="2321" y="6658"/>
              <a:ext cx="1908" cy="580"/>
            </a:xfrm>
            <a:prstGeom prst="rect">
              <a:avLst/>
            </a:prstGeom>
            <a:noFill/>
          </p:spPr>
          <p:txBody>
            <a:bodyPr wrap="none" rtlCol="0" anchor="t">
              <a:spAutoFit/>
            </a:bodyPr>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3</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a:t>
              </a:r>
              <a:r>
                <a:rPr lang="zh-CN" altLang="en-US" noProof="0" dirty="0">
                  <a:ln>
                    <a:noFill/>
                  </a:ln>
                  <a:effectLst/>
                  <a:uLnTx/>
                  <a:uFillTx/>
                  <a:latin typeface="Times New Roman" panose="02020603050405020304" pitchFamily="18" charset="0"/>
                  <a:cs typeface="Times New Roman" panose="02020603050405020304" pitchFamily="18" charset="0"/>
                  <a:sym typeface="+mn-ea"/>
                </a:rPr>
                <a:t>合并</a:t>
              </a:r>
              <a:endParaRPr lang="zh-CN" altLang="en-US" noProof="0" dirty="0">
                <a:ln>
                  <a:noFill/>
                </a:ln>
                <a:effectLst/>
                <a:uLnTx/>
                <a:uFillTx/>
                <a:latin typeface="Times New Roman" panose="02020603050405020304" pitchFamily="18" charset="0"/>
                <a:cs typeface="Times New Roman" panose="02020603050405020304" pitchFamily="18" charset="0"/>
                <a:sym typeface="+mn-ea"/>
              </a:endParaRPr>
            </a:p>
          </p:txBody>
        </p:sp>
      </p:grpSp>
      <p:grpSp>
        <p:nvGrpSpPr>
          <p:cNvPr id="23" name="组合 22"/>
          <p:cNvGrpSpPr/>
          <p:nvPr/>
        </p:nvGrpSpPr>
        <p:grpSpPr>
          <a:xfrm>
            <a:off x="4210685" y="3003550"/>
            <a:ext cx="1417320" cy="1808480"/>
            <a:chOff x="6631" y="4730"/>
            <a:chExt cx="2232" cy="2848"/>
          </a:xfrm>
        </p:grpSpPr>
        <p:graphicFrame>
          <p:nvGraphicFramePr>
            <p:cNvPr id="12" name="对象 11"/>
            <p:cNvGraphicFramePr>
              <a:graphicFrameLocks noChangeAspect="1"/>
            </p:cNvGraphicFramePr>
            <p:nvPr/>
          </p:nvGraphicFramePr>
          <p:xfrm>
            <a:off x="6631" y="4730"/>
            <a:ext cx="2233" cy="2268"/>
          </p:xfrm>
          <a:graphic>
            <a:graphicData uri="http://schemas.openxmlformats.org/presentationml/2006/ole">
              <mc:AlternateContent xmlns:mc="http://schemas.openxmlformats.org/markup-compatibility/2006">
                <mc:Choice xmlns:v="urn:schemas-microsoft-com:vml" Requires="v">
                  <p:oleObj spid="_x0000_s13" name="" r:id="rId9" imgW="1819275" imgH="1847850" progId="Paint.Picture">
                    <p:embed/>
                  </p:oleObj>
                </mc:Choice>
                <mc:Fallback>
                  <p:oleObj name="" r:id="rId9" imgW="1819275" imgH="1847850" progId="Paint.Picture">
                    <p:embed/>
                    <p:pic>
                      <p:nvPicPr>
                        <p:cNvPr id="0" name="图片 12"/>
                        <p:cNvPicPr/>
                        <p:nvPr/>
                      </p:nvPicPr>
                      <p:blipFill>
                        <a:blip r:embed="rId10"/>
                        <a:stretch>
                          <a:fillRect/>
                        </a:stretch>
                      </p:blipFill>
                      <p:spPr>
                        <a:xfrm>
                          <a:off x="6631" y="4730"/>
                          <a:ext cx="2233" cy="2268"/>
                        </a:xfrm>
                        <a:prstGeom prst="rect">
                          <a:avLst/>
                        </a:prstGeom>
                      </p:spPr>
                    </p:pic>
                  </p:oleObj>
                </mc:Fallback>
              </mc:AlternateContent>
            </a:graphicData>
          </a:graphic>
        </p:graphicFrame>
        <p:sp>
          <p:nvSpPr>
            <p:cNvPr id="18" name="文本框 17"/>
            <p:cNvSpPr txBox="1"/>
            <p:nvPr/>
          </p:nvSpPr>
          <p:spPr>
            <a:xfrm>
              <a:off x="6861" y="6998"/>
              <a:ext cx="1908" cy="580"/>
            </a:xfrm>
            <a:prstGeom prst="rect">
              <a:avLst/>
            </a:prstGeom>
            <a:noFill/>
          </p:spPr>
          <p:txBody>
            <a:bodyPr wrap="none" rtlCol="0" anchor="t">
              <a:spAutoFit/>
            </a:bodyPr>
            <a:p>
              <a:r>
                <a:rPr lang="zh-CN" altLang="en-US" noProof="0" dirty="0">
                  <a:ln>
                    <a:noFill/>
                  </a:ln>
                  <a:effectLst/>
                  <a:uLnTx/>
                  <a:uFillTx/>
                  <a:latin typeface="Times New Roman" panose="02020603050405020304" pitchFamily="18" charset="0"/>
                  <a:cs typeface="Times New Roman" panose="02020603050405020304" pitchFamily="18" charset="0"/>
                  <a:sym typeface="+mn-ea"/>
                </a:rPr>
                <a:t>第</a:t>
              </a:r>
              <a:r>
                <a:rPr lang="en-US" altLang="zh-CN" noProof="0" dirty="0">
                  <a:ln>
                    <a:noFill/>
                  </a:ln>
                  <a:effectLst/>
                  <a:uLnTx/>
                  <a:uFillTx/>
                  <a:latin typeface="Times New Roman" panose="02020603050405020304" pitchFamily="18" charset="0"/>
                  <a:cs typeface="Times New Roman" panose="02020603050405020304" pitchFamily="18" charset="0"/>
                  <a:sym typeface="+mn-ea"/>
                </a:rPr>
                <a:t>4</a:t>
              </a:r>
              <a:r>
                <a:rPr lang="zh-CN" altLang="en-US" noProof="0" dirty="0">
                  <a:ln>
                    <a:noFill/>
                  </a:ln>
                  <a:effectLst/>
                  <a:uLnTx/>
                  <a:uFillTx/>
                  <a:latin typeface="Times New Roman" panose="02020603050405020304" pitchFamily="18" charset="0"/>
                  <a:cs typeface="Times New Roman" panose="02020603050405020304" pitchFamily="18" charset="0"/>
                  <a:sym typeface="+mn-ea"/>
                </a:rPr>
                <a:t>次</a:t>
              </a:r>
              <a:r>
                <a:rPr lang="zh-CN" altLang="en-US" noProof="0" dirty="0">
                  <a:ln>
                    <a:noFill/>
                  </a:ln>
                  <a:effectLst/>
                  <a:uLnTx/>
                  <a:uFillTx/>
                  <a:latin typeface="Times New Roman" panose="02020603050405020304" pitchFamily="18" charset="0"/>
                  <a:cs typeface="Times New Roman" panose="02020603050405020304" pitchFamily="18" charset="0"/>
                  <a:sym typeface="+mn-ea"/>
                </a:rPr>
                <a:t>合并</a:t>
              </a:r>
              <a:endParaRPr lang="zh-CN" altLang="en-US" noProof="0" dirty="0">
                <a:ln>
                  <a:noFill/>
                </a:ln>
                <a:effectLst/>
                <a:uLnTx/>
                <a:uFillTx/>
                <a:latin typeface="Times New Roman" panose="02020603050405020304" pitchFamily="18" charset="0"/>
                <a:cs typeface="Times New Roman" panose="02020603050405020304" pitchFamily="18" charset="0"/>
                <a:sym typeface="+mn-ea"/>
              </a:endParaRPr>
            </a:p>
          </p:txBody>
        </p:sp>
      </p:grpSp>
      <p:sp>
        <p:nvSpPr>
          <p:cNvPr id="100" name="文本框 99"/>
          <p:cNvSpPr txBox="1"/>
          <p:nvPr/>
        </p:nvSpPr>
        <p:spPr>
          <a:xfrm>
            <a:off x="5628640" y="3220085"/>
            <a:ext cx="2959100" cy="64516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rPr>
              <a:t>WPL=(2+5)×3+(6+7+9)×2=65</a:t>
            </a:r>
            <a:endParaRPr lang="en-US" altLang="en-US" sz="1800">
              <a:latin typeface="Times New Roman" panose="02020603050405020304" pitchFamily="18" charset="0"/>
              <a:ea typeface="宋体" panose="02010600030101010101" pitchFamily="2" charset="-122"/>
            </a:endParaRPr>
          </a:p>
        </p:txBody>
      </p:sp>
      <p:sp>
        <p:nvSpPr>
          <p:cNvPr id="24" name="文本框 23"/>
          <p:cNvSpPr txBox="1"/>
          <p:nvPr/>
        </p:nvSpPr>
        <p:spPr>
          <a:xfrm>
            <a:off x="5652135" y="3891915"/>
            <a:ext cx="2431415" cy="368300"/>
          </a:xfrm>
          <a:prstGeom prst="rect">
            <a:avLst/>
          </a:prstGeom>
          <a:noFill/>
          <a:ln w="9525">
            <a:noFill/>
          </a:ln>
        </p:spPr>
        <p:txBody>
          <a:bodyPr wrap="square">
            <a:spAutoFit/>
          </a:bodyPr>
          <a:p>
            <a:r>
              <a:rPr lang="en-US" sz="1800">
                <a:latin typeface="Times New Roman" panose="02020603050405020304" pitchFamily="18" charset="0"/>
                <a:ea typeface="宋体" panose="02010600030101010101" pitchFamily="2" charset="-122"/>
              </a:rPr>
              <a:t>WPL=29+13+16+7=65</a:t>
            </a:r>
            <a:endParaRPr lang="en-US" altLang="en-US"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additive="base">
                                        <p:cTn id="37" dur="500" fill="hold"/>
                                        <p:tgtEl>
                                          <p:spTgt spid="100"/>
                                        </p:tgtEl>
                                        <p:attrNameLst>
                                          <p:attrName>ppt_x</p:attrName>
                                        </p:attrNameLst>
                                      </p:cBhvr>
                                      <p:tavLst>
                                        <p:tav tm="0">
                                          <p:val>
                                            <p:strVal val="#ppt_x"/>
                                          </p:val>
                                        </p:tav>
                                        <p:tav tm="100000">
                                          <p:val>
                                            <p:strVal val="#ppt_x"/>
                                          </p:val>
                                        </p:tav>
                                      </p:tavLst>
                                    </p:anim>
                                    <p:anim calcmode="lin" valueType="num">
                                      <p:cBhvr additive="base">
                                        <p:cTn id="3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哈夫曼树基础知识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206121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哈夫曼编码是一种最优前缀编码。</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前缀编码是指任何一个字符的编码都不是同一字符集中另一个字符的编码的前缀。</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哈夫曼编码构造方法：对哈夫曼树中的左分支写0，右分支写1；则对于某个叶结点而言，从根结点到该叶结点的路径上的0或1序列构成该叶结点所对应字符的哈夫曼编码。</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nvGrpSpPr>
          <p:cNvPr id="23" name="组合 22"/>
          <p:cNvGrpSpPr/>
          <p:nvPr/>
        </p:nvGrpSpPr>
        <p:grpSpPr>
          <a:xfrm>
            <a:off x="827405" y="3077845"/>
            <a:ext cx="1417955" cy="1808480"/>
            <a:chOff x="6631" y="4730"/>
            <a:chExt cx="2233" cy="2848"/>
          </a:xfrm>
        </p:grpSpPr>
        <p:graphicFrame>
          <p:nvGraphicFramePr>
            <p:cNvPr id="12" name="对象 11"/>
            <p:cNvGraphicFramePr>
              <a:graphicFrameLocks noChangeAspect="1"/>
            </p:cNvGraphicFramePr>
            <p:nvPr/>
          </p:nvGraphicFramePr>
          <p:xfrm>
            <a:off x="6631" y="4730"/>
            <a:ext cx="2233" cy="2268"/>
          </p:xfrm>
          <a:graphic>
            <a:graphicData uri="http://schemas.openxmlformats.org/presentationml/2006/ole">
              <mc:AlternateContent xmlns:mc="http://schemas.openxmlformats.org/markup-compatibility/2006">
                <mc:Choice xmlns:v="urn:schemas-microsoft-com:vml" Requires="v">
                  <p:oleObj spid="_x0000_s13" name="" r:id="rId1" imgW="1819275" imgH="1847850" progId="Paint.Picture">
                    <p:embed/>
                  </p:oleObj>
                </mc:Choice>
                <mc:Fallback>
                  <p:oleObj name="" r:id="rId1" imgW="1819275" imgH="1847850" progId="Paint.Picture">
                    <p:embed/>
                    <p:pic>
                      <p:nvPicPr>
                        <p:cNvPr id="0" name="图片 12"/>
                        <p:cNvPicPr/>
                        <p:nvPr/>
                      </p:nvPicPr>
                      <p:blipFill>
                        <a:blip r:embed="rId2"/>
                        <a:stretch>
                          <a:fillRect/>
                        </a:stretch>
                      </p:blipFill>
                      <p:spPr>
                        <a:xfrm>
                          <a:off x="6631" y="4730"/>
                          <a:ext cx="2233" cy="2268"/>
                        </a:xfrm>
                        <a:prstGeom prst="rect">
                          <a:avLst/>
                        </a:prstGeom>
                      </p:spPr>
                    </p:pic>
                  </p:oleObj>
                </mc:Fallback>
              </mc:AlternateContent>
            </a:graphicData>
          </a:graphic>
        </p:graphicFrame>
        <p:sp>
          <p:nvSpPr>
            <p:cNvPr id="18" name="文本框 17"/>
            <p:cNvSpPr txBox="1"/>
            <p:nvPr/>
          </p:nvSpPr>
          <p:spPr>
            <a:xfrm>
              <a:off x="6861" y="6998"/>
              <a:ext cx="1728" cy="580"/>
            </a:xfrm>
            <a:prstGeom prst="rect">
              <a:avLst/>
            </a:prstGeom>
            <a:noFill/>
          </p:spPr>
          <p:txBody>
            <a:bodyPr wrap="none" rtlCol="0" anchor="t">
              <a:spAutoFit/>
            </a:bodyPr>
            <a:p>
              <a:r>
                <a:rPr lang="zh-CN" altLang="en-US" noProof="0" dirty="0">
                  <a:ln>
                    <a:noFill/>
                  </a:ln>
                  <a:effectLst/>
                  <a:uLnTx/>
                  <a:uFillTx/>
                  <a:latin typeface="Times New Roman" panose="02020603050405020304" pitchFamily="18" charset="0"/>
                  <a:cs typeface="Times New Roman" panose="02020603050405020304" pitchFamily="18" charset="0"/>
                  <a:sym typeface="+mn-ea"/>
                </a:rPr>
                <a:t>哈夫曼树</a:t>
              </a:r>
              <a:endParaRPr lang="zh-CN" altLang="en-US" noProof="0" dirty="0">
                <a:ln>
                  <a:noFill/>
                </a:ln>
                <a:effectLst/>
                <a:uLnTx/>
                <a:uFillTx/>
                <a:latin typeface="Times New Roman" panose="02020603050405020304" pitchFamily="18" charset="0"/>
                <a:cs typeface="Times New Roman" panose="02020603050405020304" pitchFamily="18" charset="0"/>
                <a:sym typeface="+mn-ea"/>
              </a:endParaRPr>
            </a:p>
          </p:txBody>
        </p:sp>
      </p:grpSp>
      <p:grpSp>
        <p:nvGrpSpPr>
          <p:cNvPr id="28" name="组合 27"/>
          <p:cNvGrpSpPr/>
          <p:nvPr/>
        </p:nvGrpSpPr>
        <p:grpSpPr>
          <a:xfrm>
            <a:off x="3636010" y="3077845"/>
            <a:ext cx="1783080" cy="1806575"/>
            <a:chOff x="5726" y="4847"/>
            <a:chExt cx="2808" cy="2845"/>
          </a:xfrm>
        </p:grpSpPr>
        <p:graphicFrame>
          <p:nvGraphicFramePr>
            <p:cNvPr id="25" name="对象 24"/>
            <p:cNvGraphicFramePr>
              <a:graphicFrameLocks noChangeAspect="1"/>
            </p:cNvGraphicFramePr>
            <p:nvPr/>
          </p:nvGraphicFramePr>
          <p:xfrm>
            <a:off x="5952" y="4847"/>
            <a:ext cx="1972" cy="2268"/>
          </p:xfrm>
          <a:graphic>
            <a:graphicData uri="http://schemas.openxmlformats.org/presentationml/2006/ole">
              <mc:AlternateContent xmlns:mc="http://schemas.openxmlformats.org/markup-compatibility/2006">
                <mc:Choice xmlns:v="urn:schemas-microsoft-com:vml" Requires="v">
                  <p:oleObj spid="_x0000_s26" name="" r:id="rId3" imgW="1647825" imgH="1895475" progId="Paint.Picture">
                    <p:embed/>
                  </p:oleObj>
                </mc:Choice>
                <mc:Fallback>
                  <p:oleObj name="" r:id="rId3" imgW="1647825" imgH="1895475" progId="Paint.Picture">
                    <p:embed/>
                    <p:pic>
                      <p:nvPicPr>
                        <p:cNvPr id="0" name="图片 25"/>
                        <p:cNvPicPr/>
                        <p:nvPr/>
                      </p:nvPicPr>
                      <p:blipFill>
                        <a:blip r:embed="rId4"/>
                        <a:stretch>
                          <a:fillRect/>
                        </a:stretch>
                      </p:blipFill>
                      <p:spPr>
                        <a:xfrm>
                          <a:off x="5952" y="4847"/>
                          <a:ext cx="1972" cy="2268"/>
                        </a:xfrm>
                        <a:prstGeom prst="rect">
                          <a:avLst/>
                        </a:prstGeom>
                      </p:spPr>
                    </p:pic>
                  </p:oleObj>
                </mc:Fallback>
              </mc:AlternateContent>
            </a:graphicData>
          </a:graphic>
        </p:graphicFrame>
        <p:sp>
          <p:nvSpPr>
            <p:cNvPr id="27" name="文本框 26"/>
            <p:cNvSpPr txBox="1"/>
            <p:nvPr/>
          </p:nvSpPr>
          <p:spPr>
            <a:xfrm>
              <a:off x="5726" y="7112"/>
              <a:ext cx="2808" cy="580"/>
            </a:xfrm>
            <a:prstGeom prst="rect">
              <a:avLst/>
            </a:prstGeom>
            <a:noFill/>
          </p:spPr>
          <p:txBody>
            <a:bodyPr wrap="none" rtlCol="0">
              <a:spAutoFit/>
            </a:bodyPr>
            <a:p>
              <a:pPr algn="l"/>
              <a:r>
                <a:rPr lang="zh-CN" altLang="en-US" sz="1800" noProof="0" dirty="0">
                  <a:ln>
                    <a:noFill/>
                  </a:ln>
                  <a:effectLst/>
                  <a:uLnTx/>
                  <a:uFillTx/>
                  <a:latin typeface="Times New Roman" panose="02020603050405020304" pitchFamily="18" charset="0"/>
                  <a:cs typeface="Times New Roman" panose="02020603050405020304" pitchFamily="18" charset="0"/>
                  <a:sym typeface="+mn-ea"/>
                </a:rPr>
                <a:t>构造</a:t>
              </a:r>
              <a:r>
                <a:rPr lang="en-US" altLang="zh-CN" sz="1800" noProof="0" dirty="0">
                  <a:ln>
                    <a:noFill/>
                  </a:ln>
                  <a:effectLst/>
                  <a:uLnTx/>
                  <a:uFillTx/>
                  <a:latin typeface="Times New Roman" panose="02020603050405020304" pitchFamily="18" charset="0"/>
                  <a:cs typeface="Times New Roman" panose="02020603050405020304" pitchFamily="18" charset="0"/>
                  <a:sym typeface="+mn-ea"/>
                </a:rPr>
                <a:t>哈夫曼编码</a:t>
              </a:r>
              <a:endParaRPr lang="en-US" altLang="zh-CN" sz="18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sp>
        <p:nvSpPr>
          <p:cNvPr id="30" name="文本框 29"/>
          <p:cNvSpPr txBox="1"/>
          <p:nvPr/>
        </p:nvSpPr>
        <p:spPr>
          <a:xfrm>
            <a:off x="6083300" y="3507740"/>
            <a:ext cx="2600325" cy="645160"/>
          </a:xfrm>
          <a:prstGeom prst="rect">
            <a:avLst/>
          </a:prstGeom>
          <a:noFill/>
          <a:ln w="9525">
            <a:noFill/>
          </a:ln>
        </p:spPr>
        <p:txBody>
          <a:bodyPr wrap="square">
            <a:spAutoFit/>
          </a:bodyPr>
          <a:p>
            <a:r>
              <a:rPr lang="zh-CN" sz="1800">
                <a:ea typeface="宋体" panose="02010600030101010101" pitchFamily="2" charset="-122"/>
              </a:rPr>
              <a:t>得到哈夫曼编码集：</a:t>
            </a:r>
            <a:endParaRPr lang="zh-CN" sz="1800">
              <a:ea typeface="宋体" panose="02010600030101010101" pitchFamily="2" charset="-122"/>
            </a:endParaRPr>
          </a:p>
          <a:p>
            <a:r>
              <a:rPr lang="en-US" sz="1800">
                <a:latin typeface="Times New Roman" panose="02020603050405020304" pitchFamily="18" charset="0"/>
                <a:ea typeface="宋体" panose="02010600030101010101" pitchFamily="2" charset="-122"/>
              </a:rPr>
              <a:t>{00</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01</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11</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100</a:t>
            </a:r>
            <a:r>
              <a:rPr lang="zh-CN" sz="1800">
                <a:ea typeface="宋体" panose="02010600030101010101" pitchFamily="2" charset="-122"/>
              </a:rPr>
              <a:t>，</a:t>
            </a:r>
            <a:r>
              <a:rPr lang="en-US" sz="1800">
                <a:latin typeface="Times New Roman" panose="02020603050405020304" pitchFamily="18" charset="0"/>
                <a:ea typeface="宋体" panose="02010600030101010101" pitchFamily="2" charset="-122"/>
              </a:rPr>
              <a:t>101}</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哈夫曼树及其编码的算法实现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7683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采用顺序存储结构实现哈夫曼树及其编码。</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字符集的</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元素</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结构</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683895" y="1828800"/>
            <a:ext cx="6841490" cy="119888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struct Elemtype{  // </a:t>
            </a:r>
            <a:r>
              <a:rPr lang="zh-CN" sz="1800">
                <a:latin typeface="Courier New" panose="02070309020205020404" charset="0"/>
                <a:ea typeface="宋体" panose="02010600030101010101" pitchFamily="2" charset="-122"/>
              </a:rPr>
              <a:t>字符集的元素结构 （原始信息）</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char 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字符</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weight;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权重</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cs typeface="Courier New" panose="02070309020205020404" charset="0"/>
              </a:rPr>
              <a:t>};</a:t>
            </a:r>
            <a:endParaRPr lang="en-US" sz="1800">
              <a:latin typeface="Courier New" panose="02070309020205020404" charset="0"/>
              <a:cs typeface="Courier New" panose="02070309020205020404" charset="0"/>
            </a:endParaRPr>
          </a:p>
        </p:txBody>
      </p:sp>
      <p:sp>
        <p:nvSpPr>
          <p:cNvPr id="3" name="文本框 2"/>
          <p:cNvSpPr txBox="1"/>
          <p:nvPr/>
        </p:nvSpPr>
        <p:spPr>
          <a:xfrm>
            <a:off x="396240" y="2955925"/>
            <a:ext cx="287337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哈夫曼树的结点结构</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4" name="文本框 3"/>
          <p:cNvSpPr txBox="1"/>
          <p:nvPr/>
        </p:nvSpPr>
        <p:spPr>
          <a:xfrm>
            <a:off x="683895" y="3220085"/>
            <a:ext cx="7583805" cy="175323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struct HTNode {   // </a:t>
            </a:r>
            <a:r>
              <a:rPr lang="zh-CN" sz="1800">
                <a:latin typeface="Courier New" panose="02070309020205020404" charset="0"/>
                <a:ea typeface="宋体" panose="02010600030101010101" pitchFamily="2" charset="-122"/>
              </a:rPr>
              <a:t>哈夫曼树的结点结构</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char data;   // </a:t>
            </a:r>
            <a:r>
              <a:rPr lang="zh-CN" sz="1800">
                <a:latin typeface="Courier New" panose="02070309020205020404" charset="0"/>
                <a:ea typeface="宋体" panose="02010600030101010101" pitchFamily="2" charset="-122"/>
              </a:rPr>
              <a:t>字符</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weight;  // </a:t>
            </a:r>
            <a:r>
              <a:rPr lang="zh-CN" sz="1800">
                <a:latin typeface="Courier New" panose="02070309020205020404" charset="0"/>
                <a:ea typeface="宋体" panose="02010600030101010101" pitchFamily="2" charset="-122"/>
              </a:rPr>
              <a:t>权重</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parent, lchild, rchild;// </a:t>
            </a:r>
            <a:r>
              <a:rPr lang="zh-CN" sz="1800">
                <a:latin typeface="Courier New" panose="02070309020205020404" charset="0"/>
                <a:ea typeface="宋体" panose="02010600030101010101" pitchFamily="2" charset="-122"/>
              </a:rPr>
              <a:t>父结点，左孩子，右孩子</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string code; // </a:t>
            </a:r>
            <a:r>
              <a:rPr lang="zh-CN" sz="1800">
                <a:latin typeface="Courier New" panose="02070309020205020404" charset="0"/>
                <a:ea typeface="宋体" panose="02010600030101010101" pitchFamily="2" charset="-122"/>
              </a:rPr>
              <a:t>编码</a:t>
            </a:r>
            <a:r>
              <a:rPr lang="en-US" sz="1800">
                <a:latin typeface="Courier New" panose="02070309020205020404" charset="0"/>
                <a:ea typeface="宋体" panose="02010600030101010101" pitchFamily="2" charset="-122"/>
              </a:rPr>
              <a:t>};</a:t>
            </a:r>
            <a:endParaRPr lang="en-US" sz="1800">
              <a:latin typeface="Courier New" panose="020703090202050204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P spid="100"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哈夫曼树及其编码的算法实现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构造哈夫曼树的算法实现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 name="文本框 4"/>
          <p:cNvSpPr txBox="1"/>
          <p:nvPr/>
        </p:nvSpPr>
        <p:spPr>
          <a:xfrm>
            <a:off x="395605" y="1491615"/>
            <a:ext cx="865124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根据</a:t>
            </a:r>
            <a:r>
              <a:rPr lang="en-US" sz="1800">
                <a:latin typeface="Courier New" panose="02070309020205020404" charset="0"/>
                <a:ea typeface="宋体" panose="02010600030101010101" pitchFamily="2" charset="-122"/>
              </a:rPr>
              <a:t>w</a:t>
            </a:r>
            <a:r>
              <a:rPr lang="zh-CN" sz="1800">
                <a:latin typeface="Courier New" panose="02070309020205020404" charset="0"/>
                <a:ea typeface="宋体" panose="02010600030101010101" pitchFamily="2" charset="-122"/>
              </a:rPr>
              <a:t>数组提供的 </a:t>
            </a:r>
            <a:r>
              <a:rPr lang="en-US" sz="1800">
                <a:latin typeface="Courier New" panose="02070309020205020404" charset="0"/>
                <a:ea typeface="宋体" panose="02010600030101010101" pitchFamily="2" charset="-122"/>
              </a:rPr>
              <a:t>n</a:t>
            </a:r>
            <a:r>
              <a:rPr lang="zh-CN" sz="1800">
                <a:latin typeface="Courier New" panose="02070309020205020404" charset="0"/>
                <a:ea typeface="宋体" panose="02010600030101010101" pitchFamily="2" charset="-122"/>
              </a:rPr>
              <a:t>个字符及权值，建立哈夫曼树的算法</a:t>
            </a:r>
            <a:r>
              <a:rPr lang="en-US" sz="1800">
                <a:latin typeface="Courier New" panose="02070309020205020404" charset="0"/>
                <a:ea typeface="宋体" panose="02010600030101010101" pitchFamily="2" charset="-122"/>
              </a:rPr>
              <a:t>HTNode *createHuffmanTree(Elemtype *w, int 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HTNode *ht = new HTNode[2*n];</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0</a:t>
            </a:r>
            <a:r>
              <a:rPr lang="zh-CN" sz="1800">
                <a:latin typeface="Courier New" panose="02070309020205020404" charset="0"/>
                <a:ea typeface="宋体" panose="02010600030101010101" pitchFamily="2" charset="-122"/>
              </a:rPr>
              <a:t>号单元未用</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i, p1, p2;</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for(i=1; i&lt;=n;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叶结点初始化</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ht[i].data=w[i].data;</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ht[i].weight=w[i].weight;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ht[i].parent=ht[i].lchild=ht[i].rchild=0;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for(i=n+1; i&lt;2*n; i++)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非叶结点初始化</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ht[i].weight=ht[i].parent=ht[i].lchild=ht[i].rchild=0;</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zh-CN" altLang="en-US" sz="180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哈夫曼树及其编码的算法实现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构造哈夫曼树的算法实现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5" name="文本框 4"/>
          <p:cNvSpPr txBox="1"/>
          <p:nvPr/>
        </p:nvSpPr>
        <p:spPr>
          <a:xfrm>
            <a:off x="395605" y="1491615"/>
            <a:ext cx="8651240" cy="286131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for(i=n+1; i&lt;2*n; i++) {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进行</a:t>
            </a:r>
            <a:r>
              <a:rPr lang="en-US" sz="1800">
                <a:latin typeface="Courier New" panose="02070309020205020404" charset="0"/>
                <a:ea typeface="宋体" panose="02010600030101010101" pitchFamily="2" charset="-122"/>
              </a:rPr>
              <a:t>n-1</a:t>
            </a:r>
            <a:r>
              <a:rPr lang="zh-CN" sz="1800">
                <a:latin typeface="Courier New" panose="02070309020205020404" charset="0"/>
                <a:ea typeface="宋体" panose="02010600030101010101" pitchFamily="2" charset="-122"/>
              </a:rPr>
              <a:t>次合并，产生</a:t>
            </a:r>
            <a:r>
              <a:rPr lang="en-US" sz="1800">
                <a:latin typeface="Courier New" panose="02070309020205020404" charset="0"/>
                <a:ea typeface="宋体" panose="02010600030101010101" pitchFamily="2" charset="-122"/>
              </a:rPr>
              <a:t>n-1</a:t>
            </a:r>
            <a:r>
              <a:rPr lang="zh-CN" sz="1800">
                <a:latin typeface="Courier New" panose="02070309020205020404" charset="0"/>
                <a:ea typeface="宋体" panose="02010600030101010101" pitchFamily="2" charset="-122"/>
              </a:rPr>
              <a:t>个新结点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Select(ht, 1, i, p1, p2); // </a:t>
            </a:r>
            <a:r>
              <a:rPr lang="zh-CN" sz="1800">
                <a:latin typeface="Courier New" panose="02070309020205020404" charset="0"/>
                <a:ea typeface="宋体" panose="02010600030101010101" pitchFamily="2" charset="-122"/>
              </a:rPr>
              <a:t>区间</a:t>
            </a:r>
            <a:r>
              <a:rPr lang="en-US" sz="1800">
                <a:latin typeface="Courier New" panose="02070309020205020404" charset="0"/>
                <a:ea typeface="宋体" panose="02010600030101010101" pitchFamily="2" charset="-122"/>
              </a:rPr>
              <a:t>[1, i)</a:t>
            </a:r>
            <a:r>
              <a:rPr lang="zh-CN" sz="1800">
                <a:latin typeface="Courier New" panose="02070309020205020404" charset="0"/>
                <a:ea typeface="宋体" panose="02010600030101010101" pitchFamily="2" charset="-122"/>
              </a:rPr>
              <a:t>选择权重最小的两个</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ht[p1].parent = ht[p2].parent = 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构造新的结点</a:t>
            </a:r>
            <a:r>
              <a:rPr lang="en-US" sz="1800">
                <a:latin typeface="Courier New" panose="02070309020205020404" charset="0"/>
                <a:ea typeface="宋体" panose="02010600030101010101" pitchFamily="2" charset="-122"/>
              </a:rPr>
              <a:t>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ht[i].lchild = p1;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ht[i].rchild = p2;</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ht[i].weight = ht[p1].weight + ht[p2].weight;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ht;</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哈夫曼树及其编码的算法实现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构造哈夫曼树的算法实现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5605" y="1491615"/>
            <a:ext cx="8571865" cy="3415030"/>
          </a:xfrm>
          <a:prstGeom prst="rect">
            <a:avLst/>
          </a:prstGeom>
          <a:noFill/>
          <a:ln w="9525">
            <a:noFill/>
          </a:ln>
        </p:spPr>
        <p:txBody>
          <a:bodyPr wrap="square">
            <a:spAutoFit/>
          </a:bodyPr>
          <a:p>
            <a:r>
              <a:rPr lang="en-US" sz="1800">
                <a:solidFill>
                  <a:schemeClr val="tx1"/>
                </a:solidFill>
                <a:latin typeface="Courier New" panose="02070309020205020404" charset="0"/>
                <a:ea typeface="宋体" panose="02010600030101010101" pitchFamily="2" charset="-122"/>
              </a:rPr>
              <a:t>void Select(HTNode *ht, int from, int to, int &amp;p1, int &amp;p2) {</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ht[0].weight=INT_MAX, p1=0;</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for (int i=from; i&lt;to; i++) {</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if (ht[i].parent!=0) continue;</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if (ht[i].weight&lt;ht[p1].weight) p1=i;</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ht[p1].parent=to, p2=0;</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for (int i=from; i&lt;to; i++) {</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if (ht[i].parent!=0) continue;</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if (ht[i].weight&lt;ht[p2].weight) p2=i;</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a:t>
            </a:r>
            <a:endParaRPr lang="en-US" sz="1800">
              <a:solidFill>
                <a:schemeClr val="tx1"/>
              </a:solidFill>
              <a:latin typeface="Times New Roman" panose="02020603050405020304" pitchFamily="18" charset="0"/>
              <a:ea typeface="宋体" panose="02010600030101010101" pitchFamily="2" charset="-122"/>
            </a:endParaRPr>
          </a:p>
          <a:p>
            <a:r>
              <a:rPr lang="en-US" sz="1800">
                <a:solidFill>
                  <a:schemeClr val="tx1"/>
                </a:solidFill>
                <a:latin typeface="Courier New" panose="02070309020205020404" charset="0"/>
                <a:ea typeface="宋体" panose="02010600030101010101" pitchFamily="2" charset="-122"/>
              </a:rPr>
              <a:t>}</a:t>
            </a:r>
            <a:endParaRPr lang="en-US" sz="1800">
              <a:solidFill>
                <a:schemeClr val="tx1"/>
              </a:solidFill>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5.1 树的概述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术语</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4434205" cy="32302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孩子结点：也称子结点或孩子，某结点所包含的分支所指向的结点称为该结点的子结点，相应的该结点称为其分支所指向结点的父结点（也称双亲结点或双亲），</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右图中结点B、C和D是根结点A的孩子，而A是B、C和D的父结点。</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兄弟结点：也称兄弟，双亲相同的结点互为兄弟，例如</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右图中结点B、C和D互为兄弟。</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7" name="" r:id="rId1" imgW="5105400" imgH="2286000" progId="Paint.Picture">
                  <p:embed/>
                </p:oleObj>
              </mc:Choice>
              <mc:Fallback>
                <p:oleObj name="" r:id="rId1" imgW="5105400" imgH="2286000" progId="Paint.Picture">
                  <p:embed/>
                  <p:pic>
                    <p:nvPicPr>
                      <p:cNvPr id="0" name="图片 6"/>
                      <p:cNvPicPr/>
                      <p:nvPr/>
                    </p:nvPicPr>
                    <p:blipFill>
                      <a:blip r:embed="rId2"/>
                      <a:stretch>
                        <a:fillRect/>
                      </a:stretch>
                    </p:blipFill>
                    <p:spPr>
                      <a:xfrm>
                        <a:off x="4859655" y="843915"/>
                        <a:ext cx="4020150" cy="1800000"/>
                      </a:xfrm>
                      <a:prstGeom prst="rect">
                        <a:avLst/>
                      </a:prstGeom>
                    </p:spPr>
                  </p:pic>
                </p:oleObj>
              </mc:Fallback>
            </mc:AlternateContent>
          </a:graphicData>
        </a:graphic>
      </p:graphicFrame>
      <p:sp>
        <p:nvSpPr>
          <p:cNvPr id="3" name="文本框 2"/>
          <p:cNvSpPr txBox="1"/>
          <p:nvPr/>
        </p:nvSpPr>
        <p:spPr>
          <a:xfrm>
            <a:off x="4787900" y="3434715"/>
            <a:ext cx="4182110" cy="1014730"/>
          </a:xfrm>
          <a:prstGeom prst="rect">
            <a:avLst/>
          </a:prstGeom>
          <a:noFill/>
        </p:spPr>
        <p:txBody>
          <a:bodyPr wrap="square" rtlCol="0" anchor="t">
            <a:spAutoFit/>
          </a:bodyPr>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堂兄弟：双亲的双亲相同的结点互为堂兄弟，</a:t>
            </a:r>
            <a:r>
              <a:rPr lang="zh-CN" sz="2000" noProof="0" dirty="0">
                <a:ln>
                  <a:noFill/>
                </a:ln>
                <a:effectLst/>
                <a:uLnTx/>
                <a:uFillTx/>
                <a:latin typeface="Times New Roman" panose="02020603050405020304" pitchFamily="18" charset="0"/>
                <a:cs typeface="Times New Roman" panose="02020603050405020304" pitchFamily="18" charset="0"/>
                <a:sym typeface="+mn-ea"/>
              </a:rPr>
              <a:t>上图中结点F、G和H互为堂兄弟。</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5.5 哈夫曼树与哈夫曼编码</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哈夫曼树及其编码的算法实现</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1888"/>
            <a:ext cx="7754938"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构造哈夫曼编码的算法实现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491615"/>
            <a:ext cx="8724900" cy="313817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构造哈夫曼编码的算法</a:t>
            </a:r>
            <a:r>
              <a:rPr lang="en-US" sz="1800">
                <a:latin typeface="Courier New" panose="02070309020205020404" charset="0"/>
                <a:ea typeface="宋体" panose="02010600030101010101" pitchFamily="2" charset="-122"/>
              </a:rPr>
              <a:t>void CreateHuffmanCode(HTNode *ht, int 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ht[2*n-1].code="";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zh-CN" altLang="en-US" sz="1800">
                <a:latin typeface="Courier New" panose="02070309020205020404" charset="0"/>
                <a:ea typeface="宋体" panose="02010600030101010101" pitchFamily="2" charset="-122"/>
              </a:rPr>
              <a:t>根</a:t>
            </a:r>
            <a:r>
              <a:rPr lang="zh-CN" sz="1800">
                <a:latin typeface="Courier New" panose="02070309020205020404" charset="0"/>
                <a:ea typeface="宋体" panose="02010600030101010101" pitchFamily="2" charset="-122"/>
              </a:rPr>
              <a:t>的编码为空串</a:t>
            </a:r>
            <a:r>
              <a:rPr lang="en-US" sz="1800">
                <a:latin typeface="Courier New" panose="02070309020205020404" charset="0"/>
                <a:ea typeface="宋体" panose="02010600030101010101" pitchFamily="2" charset="-122"/>
              </a:rPr>
              <a:t>    // </a:t>
            </a:r>
            <a:r>
              <a:rPr lang="zh-CN" sz="1800">
                <a:latin typeface="Courier New" panose="02070309020205020404" charset="0"/>
                <a:ea typeface="宋体" panose="02010600030101010101" pitchFamily="2" charset="-122"/>
              </a:rPr>
              <a:t>从根开始访问</a:t>
            </a:r>
            <a:r>
              <a:rPr lang="en-US" sz="1800">
                <a:latin typeface="Courier New" panose="02070309020205020404" charset="0"/>
                <a:ea typeface="宋体" panose="02010600030101010101" pitchFamily="2" charset="-122"/>
              </a:rPr>
              <a:t>n-1</a:t>
            </a:r>
            <a:r>
              <a:rPr lang="zh-CN" sz="1800">
                <a:latin typeface="Courier New" panose="02070309020205020404" charset="0"/>
                <a:ea typeface="宋体" panose="02010600030101010101" pitchFamily="2" charset="-122"/>
              </a:rPr>
              <a:t>个非叶结点，</a:t>
            </a:r>
            <a:r>
              <a:rPr lang="zh-CN" sz="1800">
                <a:latin typeface="Courier New" panose="02070309020205020404" charset="0"/>
                <a:ea typeface="宋体" panose="02010600030101010101" pitchFamily="2" charset="-122"/>
              </a:rPr>
              <a:t>构造它们左右子树的编码</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i=2*n-1; i&gt;n; i--)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zh-CN" sz="1800">
                <a:latin typeface="Courier New" panose="02070309020205020404" charset="0"/>
                <a:ea typeface="宋体" panose="02010600030101010101" pitchFamily="2" charset="-122"/>
              </a:rPr>
              <a:t>处理</a:t>
            </a:r>
            <a:r>
              <a:rPr lang="en-US" sz="1800">
                <a:latin typeface="Courier New" panose="02070309020205020404" charset="0"/>
                <a:ea typeface="宋体" panose="02010600030101010101" pitchFamily="2" charset="-122"/>
              </a:rPr>
              <a:t>n-1</a:t>
            </a:r>
            <a:r>
              <a:rPr lang="zh-CN" sz="1800">
                <a:latin typeface="Courier New" panose="02070309020205020404" charset="0"/>
                <a:ea typeface="宋体" panose="02010600030101010101" pitchFamily="2" charset="-122"/>
              </a:rPr>
              <a:t>个非叶结点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left=ht[i].lchild;	//</a:t>
            </a:r>
            <a:r>
              <a:rPr lang="zh-CN" sz="1800">
                <a:latin typeface="Courier New" panose="02070309020205020404" charset="0"/>
                <a:ea typeface="宋体" panose="02010600030101010101" pitchFamily="2" charset="-122"/>
              </a:rPr>
              <a:t>取得父结点</a:t>
            </a:r>
            <a:r>
              <a:rPr lang="en-US" sz="1800">
                <a:latin typeface="Courier New" panose="02070309020205020404" charset="0"/>
                <a:ea typeface="宋体" panose="02010600030101010101" pitchFamily="2" charset="-122"/>
              </a:rPr>
              <a:t>i</a:t>
            </a:r>
            <a:r>
              <a:rPr lang="zh-CN" sz="1800">
                <a:latin typeface="Courier New" panose="02070309020205020404" charset="0"/>
                <a:ea typeface="宋体" panose="02010600030101010101" pitchFamily="2" charset="-122"/>
              </a:rPr>
              <a:t>（下标）的左孩子下标</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right=ht[i].rchild;  	//</a:t>
            </a:r>
            <a:r>
              <a:rPr lang="zh-CN" sz="1800">
                <a:latin typeface="Courier New" panose="02070309020205020404" charset="0"/>
                <a:ea typeface="宋体" panose="02010600030101010101" pitchFamily="2" charset="-122"/>
              </a:rPr>
              <a:t>取得父结点</a:t>
            </a:r>
            <a:r>
              <a:rPr lang="en-US" sz="1800">
                <a:latin typeface="Courier New" panose="02070309020205020404" charset="0"/>
                <a:ea typeface="宋体" panose="02010600030101010101" pitchFamily="2" charset="-122"/>
              </a:rPr>
              <a:t>i</a:t>
            </a:r>
            <a:r>
              <a:rPr lang="zh-CN" sz="1800">
                <a:latin typeface="Courier New" panose="02070309020205020404" charset="0"/>
                <a:ea typeface="宋体" panose="02010600030101010101" pitchFamily="2" charset="-122"/>
              </a:rPr>
              <a:t>（下标）的右孩子下标</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ht[left].code=ht[i].code+"0";	//</a:t>
            </a:r>
            <a:r>
              <a:rPr lang="zh-CN" sz="1800">
                <a:latin typeface="Courier New" panose="02070309020205020404" charset="0"/>
                <a:ea typeface="宋体" panose="02010600030101010101" pitchFamily="2" charset="-122"/>
              </a:rPr>
              <a:t>左孩子编码</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ht[right].code=ht[i].code+"1";	//</a:t>
            </a:r>
            <a:r>
              <a:rPr lang="zh-CN" sz="1800">
                <a:latin typeface="Courier New" panose="02070309020205020404" charset="0"/>
                <a:ea typeface="宋体" panose="02010600030101010101" pitchFamily="2" charset="-122"/>
              </a:rPr>
              <a:t>右孩子编码</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endParaRPr lang="en-US" sz="1800">
              <a:solidFill>
                <a:srgbClr val="FF0000"/>
              </a:solidFill>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树的存储表示</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599805" cy="138366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树的常用存储结构包括双亲表示法、孩子表示法、孩子兄弟表示法等。</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双亲表示法</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：用一个结构体（包含数据域data和双亲域parent）数组存储树，其中，根结点存放在下标为0的位置，其双亲设为特殊值-1，其他结点依序存放数组中，双亲域存放其双亲的下标。</a:t>
            </a:r>
            <a:endParaRPr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58825" y="2715895"/>
          <a:ext cx="1110516" cy="1800000"/>
        </p:xfrm>
        <a:graphic>
          <a:graphicData uri="http://schemas.openxmlformats.org/presentationml/2006/ole">
            <mc:AlternateContent xmlns:mc="http://schemas.openxmlformats.org/markup-compatibility/2006">
              <mc:Choice xmlns:v="urn:schemas-microsoft-com:vml" Requires="v">
                <p:oleObj spid="_x0000_s4" name="" r:id="rId1" imgW="1228725" imgH="1990725" progId="Paint.Picture">
                  <p:embed/>
                </p:oleObj>
              </mc:Choice>
              <mc:Fallback>
                <p:oleObj name="" r:id="rId1" imgW="1228725" imgH="1990725" progId="Paint.Picture">
                  <p:embed/>
                  <p:pic>
                    <p:nvPicPr>
                      <p:cNvPr id="0" name="图片 3"/>
                      <p:cNvPicPr/>
                      <p:nvPr/>
                    </p:nvPicPr>
                    <p:blipFill>
                      <a:blip r:embed="rId2"/>
                      <a:stretch>
                        <a:fillRect/>
                      </a:stretch>
                    </p:blipFill>
                    <p:spPr>
                      <a:xfrm>
                        <a:off x="758825" y="2715895"/>
                        <a:ext cx="1110516" cy="1800000"/>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058670" y="2644140"/>
          <a:ext cx="2173363" cy="2160000"/>
        </p:xfrm>
        <a:graphic>
          <a:graphicData uri="http://schemas.openxmlformats.org/presentationml/2006/ole">
            <mc:AlternateContent xmlns:mc="http://schemas.openxmlformats.org/markup-compatibility/2006">
              <mc:Choice xmlns:v="urn:schemas-microsoft-com:vml" Requires="v">
                <p:oleObj spid="_x0000_s7" name="" r:id="rId3" imgW="3095625" imgH="3076575" progId="Paint.Picture">
                  <p:embed/>
                </p:oleObj>
              </mc:Choice>
              <mc:Fallback>
                <p:oleObj name="" r:id="rId3" imgW="3095625" imgH="3076575" progId="Paint.Picture">
                  <p:embed/>
                  <p:pic>
                    <p:nvPicPr>
                      <p:cNvPr id="0" name="图片 6"/>
                      <p:cNvPicPr/>
                      <p:nvPr/>
                    </p:nvPicPr>
                    <p:blipFill>
                      <a:blip r:embed="rId4"/>
                      <a:stretch>
                        <a:fillRect/>
                      </a:stretch>
                    </p:blipFill>
                    <p:spPr>
                      <a:xfrm>
                        <a:off x="2058670" y="2644140"/>
                        <a:ext cx="2173363" cy="2160000"/>
                      </a:xfrm>
                      <a:prstGeom prst="rect">
                        <a:avLst/>
                      </a:prstGeom>
                    </p:spPr>
                  </p:pic>
                </p:oleObj>
              </mc:Fallback>
            </mc:AlternateContent>
          </a:graphicData>
        </a:graphic>
      </p:graphicFrame>
      <p:sp>
        <p:nvSpPr>
          <p:cNvPr id="100" name="文本框 99"/>
          <p:cNvSpPr txBox="1"/>
          <p:nvPr/>
        </p:nvSpPr>
        <p:spPr>
          <a:xfrm>
            <a:off x="4572000" y="3291840"/>
            <a:ext cx="3902710" cy="1198880"/>
          </a:xfrm>
          <a:prstGeom prst="rect">
            <a:avLst/>
          </a:prstGeom>
          <a:noFill/>
          <a:ln w="9525">
            <a:noFill/>
          </a:ln>
        </p:spPr>
        <p:txBody>
          <a:bodyPr wrap="square">
            <a:spAutoFit/>
          </a:bodyPr>
          <a:p>
            <a:pPr indent="266700"/>
            <a:r>
              <a:rPr lang="en-US" altLang="zh-CN" sz="1800">
                <a:ea typeface="宋体" panose="02010600030101010101" pitchFamily="2" charset="-122"/>
              </a:rPr>
              <a:t>   </a:t>
            </a:r>
            <a:r>
              <a:rPr lang="zh-CN" sz="1800">
                <a:ea typeface="宋体" panose="02010600030101010101" pitchFamily="2" charset="-122"/>
              </a:rPr>
              <a:t>双亲表示法容易找到各个结点的双亲结点。</a:t>
            </a:r>
            <a:endParaRPr lang="zh-CN" sz="1800">
              <a:ea typeface="宋体" panose="02010600030101010101" pitchFamily="2" charset="-122"/>
            </a:endParaRPr>
          </a:p>
          <a:p>
            <a:pPr indent="266700"/>
            <a:r>
              <a:rPr lang="zh-CN" sz="1800">
                <a:ea typeface="宋体" panose="02010600030101010101" pitchFamily="2" charset="-122"/>
              </a:rPr>
              <a:t>“并查集”采用</a:t>
            </a:r>
            <a:r>
              <a:rPr lang="zh-CN" sz="1800">
                <a:sym typeface="+mn-ea"/>
              </a:rPr>
              <a:t>双亲表示法（</a:t>
            </a:r>
            <a:r>
              <a:rPr lang="zh-CN" sz="1800">
                <a:sym typeface="+mn-ea"/>
              </a:rPr>
              <a:t>一维整型数组存储双亲的</a:t>
            </a:r>
            <a:r>
              <a:rPr lang="zh-CN" sz="1800">
                <a:sym typeface="+mn-ea"/>
              </a:rPr>
              <a:t>下标）</a:t>
            </a:r>
            <a:r>
              <a:rPr lang="zh-CN" sz="1800">
                <a:ea typeface="宋体" panose="02010600030101010101" pitchFamily="2" charset="-122"/>
              </a:rPr>
              <a:t>。</a:t>
            </a:r>
            <a:endParaRPr lang="zh-CN" altLang="en-US" sz="180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xEl>
                                              <p:pRg st="0" end="0"/>
                                            </p:txEl>
                                          </p:spTgt>
                                        </p:tgtEl>
                                        <p:attrNameLst>
                                          <p:attrName>style.visibility</p:attrName>
                                        </p:attrNameLst>
                                      </p:cBhvr>
                                      <p:to>
                                        <p:strVal val="visible"/>
                                      </p:to>
                                    </p:set>
                                    <p:anim calcmode="lin" valueType="num">
                                      <p:cBhvr additive="base">
                                        <p:cTn id="31"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xEl>
                                              <p:pRg st="1" end="1"/>
                                            </p:txEl>
                                          </p:spTgt>
                                        </p:tgtEl>
                                        <p:attrNameLst>
                                          <p:attrName>style.visibility</p:attrName>
                                        </p:attrNameLst>
                                      </p:cBhvr>
                                      <p:to>
                                        <p:strVal val="visible"/>
                                      </p:to>
                                    </p:set>
                                    <p:anim calcmode="lin" valueType="num">
                                      <p:cBhvr additive="base">
                                        <p:cTn id="3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树的存储表示</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599805" cy="132207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孩子表示法</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也称为孩子链表表示法，即把某结点的所有孩子（下标）构成为一个链表。这种存储结构包含两部分，第一部分是用结构体数组存储各个结点（含数据元素及指向第一个孩子的指针），第二部分是由每个结点的孩子链表构成。</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58825" y="2572385"/>
          <a:ext cx="1110516" cy="1800000"/>
        </p:xfrm>
        <a:graphic>
          <a:graphicData uri="http://schemas.openxmlformats.org/presentationml/2006/ole">
            <mc:AlternateContent xmlns:mc="http://schemas.openxmlformats.org/markup-compatibility/2006">
              <mc:Choice xmlns:v="urn:schemas-microsoft-com:vml" Requires="v">
                <p:oleObj spid="_x0000_s4" name="" r:id="rId1" imgW="1228725" imgH="1990725" progId="Paint.Picture">
                  <p:embed/>
                </p:oleObj>
              </mc:Choice>
              <mc:Fallback>
                <p:oleObj name="" r:id="rId1" imgW="1228725" imgH="1990725" progId="Paint.Picture">
                  <p:embed/>
                  <p:pic>
                    <p:nvPicPr>
                      <p:cNvPr id="0" name="图片 3"/>
                      <p:cNvPicPr/>
                      <p:nvPr/>
                    </p:nvPicPr>
                    <p:blipFill>
                      <a:blip r:embed="rId2"/>
                      <a:stretch>
                        <a:fillRect/>
                      </a:stretch>
                    </p:blipFill>
                    <p:spPr>
                      <a:xfrm>
                        <a:off x="758825" y="2572385"/>
                        <a:ext cx="1110516" cy="1800000"/>
                      </a:xfrm>
                      <a:prstGeom prst="rect">
                        <a:avLst/>
                      </a:prstGeom>
                    </p:spPr>
                  </p:pic>
                </p:oleObj>
              </mc:Fallback>
            </mc:AlternateContent>
          </a:graphicData>
        </a:graphic>
      </p:graphicFrame>
      <p:graphicFrame>
        <p:nvGraphicFramePr>
          <p:cNvPr id="8" name="对象 7"/>
          <p:cNvGraphicFramePr>
            <a:graphicFrameLocks noChangeAspect="1"/>
          </p:cNvGraphicFramePr>
          <p:nvPr/>
        </p:nvGraphicFramePr>
        <p:xfrm>
          <a:off x="2555875" y="2572385"/>
          <a:ext cx="2561525" cy="2160000"/>
        </p:xfrm>
        <a:graphic>
          <a:graphicData uri="http://schemas.openxmlformats.org/presentationml/2006/ole">
            <mc:AlternateContent xmlns:mc="http://schemas.openxmlformats.org/markup-compatibility/2006">
              <mc:Choice xmlns:v="urn:schemas-microsoft-com:vml" Requires="v">
                <p:oleObj spid="_x0000_s9" name="" r:id="rId3" imgW="3829050" imgH="3228975" progId="Paint.Picture">
                  <p:embed/>
                </p:oleObj>
              </mc:Choice>
              <mc:Fallback>
                <p:oleObj name="" r:id="rId3" imgW="3829050" imgH="3228975" progId="Paint.Picture">
                  <p:embed/>
                  <p:pic>
                    <p:nvPicPr>
                      <p:cNvPr id="0" name="图片 8"/>
                      <p:cNvPicPr/>
                      <p:nvPr/>
                    </p:nvPicPr>
                    <p:blipFill>
                      <a:blip r:embed="rId4"/>
                      <a:stretch>
                        <a:fillRect/>
                      </a:stretch>
                    </p:blipFill>
                    <p:spPr>
                      <a:xfrm>
                        <a:off x="2555875" y="2572385"/>
                        <a:ext cx="2561525" cy="2160000"/>
                      </a:xfrm>
                      <a:prstGeom prst="rect">
                        <a:avLst/>
                      </a:prstGeom>
                    </p:spPr>
                  </p:pic>
                </p:oleObj>
              </mc:Fallback>
            </mc:AlternateContent>
          </a:graphicData>
        </a:graphic>
      </p:graphicFrame>
      <p:sp>
        <p:nvSpPr>
          <p:cNvPr id="100" name="文本框 99"/>
          <p:cNvSpPr txBox="1"/>
          <p:nvPr/>
        </p:nvSpPr>
        <p:spPr>
          <a:xfrm>
            <a:off x="4499610" y="3867150"/>
            <a:ext cx="4113530" cy="922020"/>
          </a:xfrm>
          <a:prstGeom prst="rect">
            <a:avLst/>
          </a:prstGeom>
          <a:noFill/>
          <a:ln w="9525">
            <a:noFill/>
          </a:ln>
        </p:spPr>
        <p:txBody>
          <a:bodyPr wrap="square">
            <a:spAutoFit/>
          </a:bodyPr>
          <a:p>
            <a:pPr indent="266700"/>
            <a:r>
              <a:rPr lang="en-US" altLang="zh-CN" sz="1800">
                <a:ea typeface="宋体" panose="02010600030101010101" pitchFamily="2" charset="-122"/>
              </a:rPr>
              <a:t>   </a:t>
            </a:r>
            <a:r>
              <a:rPr lang="zh-CN" sz="1800">
                <a:ea typeface="宋体" panose="02010600030101010101" pitchFamily="2" charset="-122"/>
              </a:rPr>
              <a:t>孩子表示法容易找到各个结点的孩子结点。若同时希望方便找到双亲结点，则可为结构体数组增加一个双亲域。</a:t>
            </a:r>
            <a:endParaRPr lang="zh-CN" altLang="en-US" sz="180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ppt_x"/>
                                          </p:val>
                                        </p:tav>
                                        <p:tav tm="100000">
                                          <p:val>
                                            <p:strVal val="#ppt_x"/>
                                          </p:val>
                                        </p:tav>
                                      </p:tavLst>
                                    </p:anim>
                                    <p:anim calcmode="lin" valueType="num">
                                      <p:cBhvr additive="base">
                                        <p:cTn id="2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树的存储表示</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599805" cy="10147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孩子兄弟法</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：也称为左孩子-右兄弟链表表示法，即采用二叉链表来存储树，二叉链表中结点的左指针指向树中该结点的第一个孩子，右指针指向该结点右侧的第一个兄弟。</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58825" y="2285365"/>
          <a:ext cx="1110516" cy="1800000"/>
        </p:xfrm>
        <a:graphic>
          <a:graphicData uri="http://schemas.openxmlformats.org/presentationml/2006/ole">
            <mc:AlternateContent xmlns:mc="http://schemas.openxmlformats.org/markup-compatibility/2006">
              <mc:Choice xmlns:v="urn:schemas-microsoft-com:vml" Requires="v">
                <p:oleObj spid="_x0000_s4" name="" r:id="rId1" imgW="1228725" imgH="1990725" progId="Paint.Picture">
                  <p:embed/>
                </p:oleObj>
              </mc:Choice>
              <mc:Fallback>
                <p:oleObj name="" r:id="rId1" imgW="1228725" imgH="1990725" progId="Paint.Picture">
                  <p:embed/>
                  <p:pic>
                    <p:nvPicPr>
                      <p:cNvPr id="0" name="图片 3"/>
                      <p:cNvPicPr/>
                      <p:nvPr/>
                    </p:nvPicPr>
                    <p:blipFill>
                      <a:blip r:embed="rId2"/>
                      <a:stretch>
                        <a:fillRect/>
                      </a:stretch>
                    </p:blipFill>
                    <p:spPr>
                      <a:xfrm>
                        <a:off x="758825" y="2285365"/>
                        <a:ext cx="1110516" cy="1800000"/>
                      </a:xfrm>
                      <a:prstGeom prst="rect">
                        <a:avLst/>
                      </a:prstGeom>
                    </p:spPr>
                  </p:pic>
                </p:oleObj>
              </mc:Fallback>
            </mc:AlternateContent>
          </a:graphicData>
        </a:graphic>
      </p:graphicFrame>
      <p:sp>
        <p:nvSpPr>
          <p:cNvPr id="100" name="文本框 99"/>
          <p:cNvSpPr txBox="1"/>
          <p:nvPr/>
        </p:nvSpPr>
        <p:spPr>
          <a:xfrm>
            <a:off x="4499610" y="3867150"/>
            <a:ext cx="4113530" cy="922020"/>
          </a:xfrm>
          <a:prstGeom prst="rect">
            <a:avLst/>
          </a:prstGeom>
          <a:noFill/>
          <a:ln w="9525">
            <a:noFill/>
          </a:ln>
        </p:spPr>
        <p:txBody>
          <a:bodyPr wrap="square">
            <a:spAutoFit/>
          </a:bodyPr>
          <a:p>
            <a:pPr indent="266700"/>
            <a:r>
              <a:rPr lang="en-US" altLang="zh-CN" sz="1800">
                <a:ea typeface="宋体" panose="02010600030101010101" pitchFamily="2" charset="-122"/>
              </a:rPr>
              <a:t>   </a:t>
            </a:r>
            <a:r>
              <a:rPr lang="zh-CN" sz="1800">
                <a:ea typeface="宋体" panose="02010600030101010101" pitchFamily="2" charset="-122"/>
              </a:rPr>
              <a:t>通过孩子兄弟法可以把树转换为二叉树存储，从而便于把对树的操作转换为对其所对应的二叉树的操作。</a:t>
            </a:r>
            <a:endParaRPr lang="zh-CN" sz="1800">
              <a:ea typeface="宋体" panose="02010600030101010101" pitchFamily="2" charset="-122"/>
            </a:endParaRPr>
          </a:p>
        </p:txBody>
      </p:sp>
      <p:graphicFrame>
        <p:nvGraphicFramePr>
          <p:cNvPr id="5" name="对象 4"/>
          <p:cNvGraphicFramePr>
            <a:graphicFrameLocks noChangeAspect="1"/>
          </p:cNvGraphicFramePr>
          <p:nvPr/>
        </p:nvGraphicFramePr>
        <p:xfrm>
          <a:off x="2321560" y="2284095"/>
          <a:ext cx="2177838" cy="2160000"/>
        </p:xfrm>
        <a:graphic>
          <a:graphicData uri="http://schemas.openxmlformats.org/presentationml/2006/ole">
            <mc:AlternateContent xmlns:mc="http://schemas.openxmlformats.org/markup-compatibility/2006">
              <mc:Choice xmlns:v="urn:schemas-microsoft-com:vml" Requires="v">
                <p:oleObj spid="_x0000_s7" name="" r:id="rId3" imgW="3486150" imgH="3457575" progId="Paint.Picture">
                  <p:embed/>
                </p:oleObj>
              </mc:Choice>
              <mc:Fallback>
                <p:oleObj name="" r:id="rId3" imgW="3486150" imgH="3457575" progId="Paint.Picture">
                  <p:embed/>
                  <p:pic>
                    <p:nvPicPr>
                      <p:cNvPr id="0" name="图片 6"/>
                      <p:cNvPicPr/>
                      <p:nvPr/>
                    </p:nvPicPr>
                    <p:blipFill>
                      <a:blip r:embed="rId4"/>
                      <a:stretch>
                        <a:fillRect/>
                      </a:stretch>
                    </p:blipFill>
                    <p:spPr>
                      <a:xfrm>
                        <a:off x="2321560" y="2284095"/>
                        <a:ext cx="2177838" cy="216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500" fill="hold"/>
                                        <p:tgtEl>
                                          <p:spTgt spid="100"/>
                                        </p:tgtEl>
                                        <p:attrNameLst>
                                          <p:attrName>ppt_x</p:attrName>
                                        </p:attrNameLst>
                                      </p:cBhvr>
                                      <p:tavLst>
                                        <p:tav tm="0">
                                          <p:val>
                                            <p:strVal val="#ppt_x"/>
                                          </p:val>
                                        </p:tav>
                                        <p:tav tm="100000">
                                          <p:val>
                                            <p:strVal val="#ppt_x"/>
                                          </p:val>
                                        </p:tav>
                                      </p:tavLst>
                                    </p:anim>
                                    <p:anim calcmode="lin" valueType="num">
                                      <p:cBhvr additive="base">
                                        <p:cTn id="2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二叉树与森林之间的转换</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0955" cy="24917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森林转换为二叉树</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（1）把森林中的每棵树根据“左孩子-右兄弟链表”的存储结构转换为二叉树；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（2）从后往前依次把第i（i ≥ 2）棵二叉树链接为第i-1棵二叉树的根结点的右子树。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例5.6.1 森林转换为二叉树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把</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右图所示的森林转换为二叉树。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8" name="对象 7"/>
          <p:cNvGraphicFramePr>
            <a:graphicFrameLocks noChangeAspect="1"/>
          </p:cNvGraphicFramePr>
          <p:nvPr/>
        </p:nvGraphicFramePr>
        <p:xfrm>
          <a:off x="4283710" y="3364230"/>
          <a:ext cx="2361525" cy="1080000"/>
        </p:xfrm>
        <a:graphic>
          <a:graphicData uri="http://schemas.openxmlformats.org/presentationml/2006/ole">
            <mc:AlternateContent xmlns:mc="http://schemas.openxmlformats.org/markup-compatibility/2006">
              <mc:Choice xmlns:v="urn:schemas-microsoft-com:vml" Requires="v">
                <p:oleObj spid="_x0000_s9" name="" r:id="rId1" imgW="3457575" imgH="1581150" progId="Paint.Picture">
                  <p:embed/>
                </p:oleObj>
              </mc:Choice>
              <mc:Fallback>
                <p:oleObj name="" r:id="rId1" imgW="3457575" imgH="1581150" progId="Paint.Picture">
                  <p:embed/>
                  <p:pic>
                    <p:nvPicPr>
                      <p:cNvPr id="0" name="图片 8"/>
                      <p:cNvPicPr/>
                      <p:nvPr/>
                    </p:nvPicPr>
                    <p:blipFill>
                      <a:blip r:embed="rId2"/>
                      <a:stretch>
                        <a:fillRect/>
                      </a:stretch>
                    </p:blipFill>
                    <p:spPr>
                      <a:xfrm>
                        <a:off x="4283710" y="3364230"/>
                        <a:ext cx="2361525"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 calcmode="lin" valueType="num">
                                      <p:cBhvr additive="base">
                                        <p:cTn id="2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二叉树与森林之间的转换</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09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例5.6.1 森林转换为二叉树</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nvGrpSpPr>
          <p:cNvPr id="11" name="组合 10"/>
          <p:cNvGrpSpPr/>
          <p:nvPr/>
        </p:nvGrpSpPr>
        <p:grpSpPr>
          <a:xfrm>
            <a:off x="292100" y="1707515"/>
            <a:ext cx="3840480" cy="2240915"/>
            <a:chOff x="460" y="2689"/>
            <a:chExt cx="6048" cy="3529"/>
          </a:xfrm>
        </p:grpSpPr>
        <p:graphicFrame>
          <p:nvGraphicFramePr>
            <p:cNvPr id="3" name="对象 2"/>
            <p:cNvGraphicFramePr>
              <a:graphicFrameLocks noChangeAspect="1"/>
            </p:cNvGraphicFramePr>
            <p:nvPr/>
          </p:nvGraphicFramePr>
          <p:xfrm>
            <a:off x="1188" y="2689"/>
            <a:ext cx="4516" cy="2835"/>
          </p:xfrm>
          <a:graphic>
            <a:graphicData uri="http://schemas.openxmlformats.org/presentationml/2006/ole">
              <mc:AlternateContent xmlns:mc="http://schemas.openxmlformats.org/markup-compatibility/2006">
                <mc:Choice xmlns:v="urn:schemas-microsoft-com:vml" Requires="v">
                  <p:oleObj spid="_x0000_s4" name="" r:id="rId1" imgW="3914775" imgH="2457450" progId="Paint.Picture">
                    <p:embed/>
                  </p:oleObj>
                </mc:Choice>
                <mc:Fallback>
                  <p:oleObj name="" r:id="rId1" imgW="3914775" imgH="2457450" progId="Paint.Picture">
                    <p:embed/>
                    <p:pic>
                      <p:nvPicPr>
                        <p:cNvPr id="0" name="图片 3"/>
                        <p:cNvPicPr/>
                        <p:nvPr/>
                      </p:nvPicPr>
                      <p:blipFill>
                        <a:blip r:embed="rId2"/>
                        <a:stretch>
                          <a:fillRect/>
                        </a:stretch>
                      </p:blipFill>
                      <p:spPr>
                        <a:xfrm>
                          <a:off x="1188" y="2689"/>
                          <a:ext cx="4516" cy="2835"/>
                        </a:xfrm>
                        <a:prstGeom prst="rect">
                          <a:avLst/>
                        </a:prstGeom>
                      </p:spPr>
                    </p:pic>
                  </p:oleObj>
                </mc:Fallback>
              </mc:AlternateContent>
            </a:graphicData>
          </a:graphic>
        </p:graphicFrame>
        <p:sp>
          <p:nvSpPr>
            <p:cNvPr id="10" name="文本框 9"/>
            <p:cNvSpPr txBox="1"/>
            <p:nvPr/>
          </p:nvSpPr>
          <p:spPr>
            <a:xfrm>
              <a:off x="460" y="5638"/>
              <a:ext cx="6048" cy="580"/>
            </a:xfrm>
            <a:prstGeom prst="rect">
              <a:avLst/>
            </a:prstGeom>
            <a:noFill/>
          </p:spPr>
          <p:txBody>
            <a:bodyPr wrap="none" rtlCol="0">
              <a:spAutoFit/>
            </a:bodyPr>
            <a:p>
              <a:pPr algn="l"/>
              <a:r>
                <a:rPr lang="zh-CN" sz="1800" noProof="0" dirty="0">
                  <a:ln>
                    <a:noFill/>
                  </a:ln>
                  <a:effectLst/>
                  <a:uLnTx/>
                  <a:uFillTx/>
                  <a:latin typeface="Times New Roman" panose="02020603050405020304" pitchFamily="18" charset="0"/>
                  <a:cs typeface="Times New Roman" panose="02020603050405020304" pitchFamily="18" charset="0"/>
                  <a:sym typeface="+mn-ea"/>
                </a:rPr>
                <a:t>森林中的每棵树都转换为</a:t>
              </a:r>
              <a:r>
                <a:rPr lang="zh-CN" sz="1800" noProof="0" dirty="0">
                  <a:ln>
                    <a:noFill/>
                  </a:ln>
                  <a:effectLst/>
                  <a:uLnTx/>
                  <a:uFillTx/>
                  <a:latin typeface="Times New Roman" panose="02020603050405020304" pitchFamily="18" charset="0"/>
                  <a:cs typeface="Times New Roman" panose="02020603050405020304" pitchFamily="18" charset="0"/>
                  <a:sym typeface="+mn-ea"/>
                </a:rPr>
                <a:t>一棵二叉树</a:t>
              </a:r>
              <a:endParaRPr lang="zh-CN" altLang="en-US" sz="18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grpSp>
        <p:nvGrpSpPr>
          <p:cNvPr id="12" name="组合 11"/>
          <p:cNvGrpSpPr/>
          <p:nvPr/>
        </p:nvGrpSpPr>
        <p:grpSpPr>
          <a:xfrm>
            <a:off x="4283710" y="1635760"/>
            <a:ext cx="4814570" cy="2312670"/>
            <a:chOff x="6746" y="2576"/>
            <a:chExt cx="7582" cy="3642"/>
          </a:xfrm>
        </p:grpSpPr>
        <p:graphicFrame>
          <p:nvGraphicFramePr>
            <p:cNvPr id="5" name="对象 4"/>
            <p:cNvGraphicFramePr>
              <a:graphicFrameLocks noChangeAspect="1"/>
            </p:cNvGraphicFramePr>
            <p:nvPr/>
          </p:nvGraphicFramePr>
          <p:xfrm>
            <a:off x="8443" y="2576"/>
            <a:ext cx="3481" cy="2835"/>
          </p:xfrm>
          <a:graphic>
            <a:graphicData uri="http://schemas.openxmlformats.org/presentationml/2006/ole">
              <mc:AlternateContent xmlns:mc="http://schemas.openxmlformats.org/markup-compatibility/2006">
                <mc:Choice xmlns:v="urn:schemas-microsoft-com:vml" Requires="v">
                  <p:oleObj spid="_x0000_s7" name="" r:id="rId3" imgW="3486150" imgH="2838450" progId="Paint.Picture">
                    <p:embed/>
                  </p:oleObj>
                </mc:Choice>
                <mc:Fallback>
                  <p:oleObj name="" r:id="rId3" imgW="3486150" imgH="2838450" progId="Paint.Picture">
                    <p:embed/>
                    <p:pic>
                      <p:nvPicPr>
                        <p:cNvPr id="0" name="图片 6"/>
                        <p:cNvPicPr/>
                        <p:nvPr/>
                      </p:nvPicPr>
                      <p:blipFill>
                        <a:blip r:embed="rId4"/>
                        <a:stretch>
                          <a:fillRect/>
                        </a:stretch>
                      </p:blipFill>
                      <p:spPr>
                        <a:xfrm>
                          <a:off x="8443" y="2576"/>
                          <a:ext cx="3481" cy="2835"/>
                        </a:xfrm>
                        <a:prstGeom prst="rect">
                          <a:avLst/>
                        </a:prstGeom>
                      </p:spPr>
                    </p:pic>
                  </p:oleObj>
                </mc:Fallback>
              </mc:AlternateContent>
            </a:graphicData>
          </a:graphic>
        </p:graphicFrame>
        <p:sp>
          <p:nvSpPr>
            <p:cNvPr id="100" name="文本框 99"/>
            <p:cNvSpPr txBox="1"/>
            <p:nvPr/>
          </p:nvSpPr>
          <p:spPr>
            <a:xfrm>
              <a:off x="6746" y="5638"/>
              <a:ext cx="7583" cy="580"/>
            </a:xfrm>
            <a:prstGeom prst="rect">
              <a:avLst/>
            </a:prstGeom>
            <a:noFill/>
            <a:ln w="9525">
              <a:noFill/>
            </a:ln>
          </p:spPr>
          <p:txBody>
            <a:bodyPr wrap="square">
              <a:spAutoFit/>
            </a:bodyPr>
            <a:p>
              <a:r>
                <a:rPr lang="zh-CN" sz="1800">
                  <a:ea typeface="宋体" panose="02010600030101010101" pitchFamily="2" charset="-122"/>
                </a:rPr>
                <a:t>二叉树依次链接到前一棵二叉树的根结点上</a:t>
              </a:r>
              <a:endParaRPr lang="zh-CN" altLang="en-US" sz="1800">
                <a:ea typeface="宋体" panose="02010600030101010101" pitchFamily="2" charset="-122"/>
              </a:endParaRPr>
            </a:p>
          </p:txBody>
        </p:sp>
      </p:grpSp>
      <p:graphicFrame>
        <p:nvGraphicFramePr>
          <p:cNvPr id="8" name="对象 7"/>
          <p:cNvGraphicFramePr>
            <a:graphicFrameLocks noChangeAspect="1"/>
          </p:cNvGraphicFramePr>
          <p:nvPr/>
        </p:nvGraphicFramePr>
        <p:xfrm>
          <a:off x="3851910" y="554990"/>
          <a:ext cx="2361525" cy="1080000"/>
        </p:xfrm>
        <a:graphic>
          <a:graphicData uri="http://schemas.openxmlformats.org/presentationml/2006/ole">
            <mc:AlternateContent xmlns:mc="http://schemas.openxmlformats.org/markup-compatibility/2006">
              <mc:Choice xmlns:v="urn:schemas-microsoft-com:vml" Requires="v">
                <p:oleObj spid="_x0000_s9" name="" r:id="rId5" imgW="3457575" imgH="1581150" progId="Paint.Picture">
                  <p:embed/>
                </p:oleObj>
              </mc:Choice>
              <mc:Fallback>
                <p:oleObj name="" r:id="rId5" imgW="3457575" imgH="1581150" progId="Paint.Picture">
                  <p:embed/>
                  <p:pic>
                    <p:nvPicPr>
                      <p:cNvPr id="0" name="图片 8"/>
                      <p:cNvPicPr/>
                      <p:nvPr/>
                    </p:nvPicPr>
                    <p:blipFill>
                      <a:blip r:embed="rId6"/>
                      <a:stretch>
                        <a:fillRect/>
                      </a:stretch>
                    </p:blipFill>
                    <p:spPr>
                      <a:xfrm>
                        <a:off x="3851910" y="554990"/>
                        <a:ext cx="2361525"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二叉树与森林之间的转换</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0955" cy="249174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b="1" noProof="0" dirty="0">
                <a:ln>
                  <a:noFill/>
                </a:ln>
                <a:effectLst/>
                <a:uLnTx/>
                <a:uFillTx/>
                <a:latin typeface="Times New Roman" panose="02020603050405020304" pitchFamily="18" charset="0"/>
                <a:cs typeface="Times New Roman" panose="02020603050405020304" pitchFamily="18" charset="0"/>
                <a:sym typeface="+mn-ea"/>
              </a:rPr>
              <a:t>二叉树</a:t>
            </a:r>
            <a:r>
              <a:rPr altLang="zh-CN" sz="2000" b="1"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转换为</a:t>
            </a:r>
            <a:r>
              <a:rPr altLang="zh-CN" sz="2000" b="1" noProof="0" dirty="0">
                <a:ln>
                  <a:noFill/>
                </a:ln>
                <a:effectLst/>
                <a:uLnTx/>
                <a:uFillTx/>
                <a:latin typeface="Times New Roman" panose="02020603050405020304" pitchFamily="18" charset="0"/>
                <a:cs typeface="Times New Roman" panose="02020603050405020304" pitchFamily="18" charset="0"/>
                <a:sym typeface="+mn-ea"/>
              </a:rPr>
              <a:t>森林</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（1）依次断开（各棵）二叉树根结点与其右孩子之间的分支得到若干棵二叉树；</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（2）把每棵二叉树根据“左孩子-右兄弟链表”的存储结构还原为树。</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例5.6.2 二叉树转换为森林</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把右图所示的</a:t>
            </a:r>
            <a:r>
              <a:rPr lang="zh-CN" sz="2000" noProof="0" dirty="0">
                <a:ln>
                  <a:noFill/>
                </a:ln>
                <a:effectLst/>
                <a:uLnTx/>
                <a:uFillTx/>
                <a:latin typeface="Times New Roman" panose="02020603050405020304" pitchFamily="18" charset="0"/>
                <a:cs typeface="Times New Roman" panose="02020603050405020304" pitchFamily="18" charset="0"/>
                <a:sym typeface="+mn-ea"/>
              </a:rPr>
              <a:t>二叉树</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转换为</a:t>
            </a:r>
            <a:r>
              <a:rPr lang="zh-CN" sz="2000" noProof="0" dirty="0">
                <a:ln>
                  <a:noFill/>
                </a:ln>
                <a:effectLst/>
                <a:uLnTx/>
                <a:uFillTx/>
                <a:latin typeface="Times New Roman" panose="02020603050405020304" pitchFamily="18" charset="0"/>
                <a:cs typeface="Times New Roman" panose="02020603050405020304" pitchFamily="18" charset="0"/>
                <a:sym typeface="+mn-ea"/>
              </a:rPr>
              <a:t>森林</a:t>
            </a: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4427855" y="3075940"/>
          <a:ext cx="2572713" cy="1440000"/>
        </p:xfrm>
        <a:graphic>
          <a:graphicData uri="http://schemas.openxmlformats.org/presentationml/2006/ole">
            <mc:AlternateContent xmlns:mc="http://schemas.openxmlformats.org/markup-compatibility/2006">
              <mc:Choice xmlns:v="urn:schemas-microsoft-com:vml" Requires="v">
                <p:oleObj spid="_x0000_s4" name="" r:id="rId1" imgW="3267075" imgH="1828800" progId="Paint.Picture">
                  <p:embed/>
                </p:oleObj>
              </mc:Choice>
              <mc:Fallback>
                <p:oleObj name="" r:id="rId1" imgW="3267075" imgH="1828800" progId="Paint.Picture">
                  <p:embed/>
                  <p:pic>
                    <p:nvPicPr>
                      <p:cNvPr id="0" name="图片 3"/>
                      <p:cNvPicPr/>
                      <p:nvPr/>
                    </p:nvPicPr>
                    <p:blipFill>
                      <a:blip r:embed="rId2"/>
                      <a:stretch>
                        <a:fillRect/>
                      </a:stretch>
                    </p:blipFill>
                    <p:spPr>
                      <a:xfrm>
                        <a:off x="4427855" y="3075940"/>
                        <a:ext cx="2572713"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 calcmode="lin" valueType="num">
                                      <p:cBhvr additive="base">
                                        <p:cTn id="2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二叉树与森林之间的转换</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40955"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例5.6.2 二叉树转换为森林</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pSp>
        <p:nvGrpSpPr>
          <p:cNvPr id="10" name="组合 9"/>
          <p:cNvGrpSpPr/>
          <p:nvPr/>
        </p:nvGrpSpPr>
        <p:grpSpPr>
          <a:xfrm>
            <a:off x="203200" y="2353945"/>
            <a:ext cx="4760262" cy="1841500"/>
            <a:chOff x="283" y="2689"/>
            <a:chExt cx="6901" cy="2900"/>
          </a:xfrm>
        </p:grpSpPr>
        <p:sp>
          <p:nvSpPr>
            <p:cNvPr id="5" name="文本框 4"/>
            <p:cNvSpPr txBox="1"/>
            <p:nvPr/>
          </p:nvSpPr>
          <p:spPr>
            <a:xfrm>
              <a:off x="283" y="5009"/>
              <a:ext cx="6901" cy="580"/>
            </a:xfrm>
            <a:prstGeom prst="rect">
              <a:avLst/>
            </a:prstGeom>
            <a:noFill/>
          </p:spPr>
          <p:txBody>
            <a:bodyPr wrap="square" rtlCol="0">
              <a:spAutoFit/>
            </a:bodyPr>
            <a:p>
              <a:pPr algn="l"/>
              <a:r>
                <a:rPr lang="zh-CN" sz="1800" noProof="0" dirty="0">
                  <a:ln>
                    <a:noFill/>
                  </a:ln>
                  <a:effectLst/>
                  <a:uLnTx/>
                  <a:uFillTx/>
                  <a:latin typeface="Times New Roman" panose="02020603050405020304" pitchFamily="18" charset="0"/>
                  <a:cs typeface="Times New Roman" panose="02020603050405020304" pitchFamily="18" charset="0"/>
                  <a:sym typeface="+mn-ea"/>
                </a:rPr>
                <a:t>依次断开二叉树根结点与其右孩子之间的分支</a:t>
              </a:r>
              <a:endParaRPr lang="zh-CN" altLang="en-US" sz="18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8" name="对象 7"/>
            <p:cNvGraphicFramePr>
              <a:graphicFrameLocks noChangeAspect="1"/>
            </p:cNvGraphicFramePr>
            <p:nvPr/>
          </p:nvGraphicFramePr>
          <p:xfrm>
            <a:off x="1188" y="2689"/>
            <a:ext cx="4454" cy="2268"/>
          </p:xfrm>
          <a:graphic>
            <a:graphicData uri="http://schemas.openxmlformats.org/presentationml/2006/ole">
              <mc:AlternateContent xmlns:mc="http://schemas.openxmlformats.org/markup-compatibility/2006">
                <mc:Choice xmlns:v="urn:schemas-microsoft-com:vml" Requires="v">
                  <p:oleObj spid="_x0000_s9" name="" r:id="rId1" imgW="3667125" imgH="1866900" progId="Paint.Picture">
                    <p:embed/>
                  </p:oleObj>
                </mc:Choice>
                <mc:Fallback>
                  <p:oleObj name="" r:id="rId1" imgW="3667125" imgH="1866900" progId="Paint.Picture">
                    <p:embed/>
                    <p:pic>
                      <p:nvPicPr>
                        <p:cNvPr id="0" name="图片 8"/>
                        <p:cNvPicPr/>
                        <p:nvPr/>
                      </p:nvPicPr>
                      <p:blipFill>
                        <a:blip r:embed="rId2"/>
                        <a:stretch>
                          <a:fillRect/>
                        </a:stretch>
                      </p:blipFill>
                      <p:spPr>
                        <a:xfrm>
                          <a:off x="1188" y="2689"/>
                          <a:ext cx="4454" cy="2268"/>
                        </a:xfrm>
                        <a:prstGeom prst="rect">
                          <a:avLst/>
                        </a:prstGeom>
                      </p:spPr>
                    </p:pic>
                  </p:oleObj>
                </mc:Fallback>
              </mc:AlternateContent>
            </a:graphicData>
          </a:graphic>
        </p:graphicFrame>
      </p:grpSp>
      <p:grpSp>
        <p:nvGrpSpPr>
          <p:cNvPr id="13" name="组合 12"/>
          <p:cNvGrpSpPr/>
          <p:nvPr/>
        </p:nvGrpSpPr>
        <p:grpSpPr>
          <a:xfrm>
            <a:off x="5507990" y="2320290"/>
            <a:ext cx="2579370" cy="1872615"/>
            <a:chOff x="8674" y="2637"/>
            <a:chExt cx="4062" cy="2949"/>
          </a:xfrm>
        </p:grpSpPr>
        <p:sp>
          <p:nvSpPr>
            <p:cNvPr id="7" name="文本框 6"/>
            <p:cNvSpPr txBox="1"/>
            <p:nvPr/>
          </p:nvSpPr>
          <p:spPr>
            <a:xfrm>
              <a:off x="8901" y="4958"/>
              <a:ext cx="3488" cy="628"/>
            </a:xfrm>
            <a:prstGeom prst="rect">
              <a:avLst/>
            </a:prstGeom>
            <a:noFill/>
          </p:spPr>
          <p:txBody>
            <a:bodyPr wrap="none" rtlCol="0">
              <a:spAutoFit/>
            </a:bodyPr>
            <a:p>
              <a:pPr algn="l"/>
              <a:r>
                <a:rPr lang="zh-CN" sz="2000" noProof="0" dirty="0">
                  <a:ln>
                    <a:noFill/>
                  </a:ln>
                  <a:effectLst/>
                  <a:uLnTx/>
                  <a:uFillTx/>
                  <a:latin typeface="Times New Roman" panose="02020603050405020304" pitchFamily="18" charset="0"/>
                  <a:cs typeface="Times New Roman" panose="02020603050405020304" pitchFamily="18" charset="0"/>
                  <a:sym typeface="+mn-ea"/>
                </a:rPr>
                <a:t>各二叉树还原为树</a:t>
              </a:r>
              <a:endParaRPr lang="zh-CN" altLang="en-US"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11" name="对象 10"/>
            <p:cNvGraphicFramePr>
              <a:graphicFrameLocks noChangeAspect="1"/>
            </p:cNvGraphicFramePr>
            <p:nvPr/>
          </p:nvGraphicFramePr>
          <p:xfrm>
            <a:off x="8674" y="2637"/>
            <a:ext cx="4062" cy="1701"/>
          </p:xfrm>
          <a:graphic>
            <a:graphicData uri="http://schemas.openxmlformats.org/presentationml/2006/ole">
              <mc:AlternateContent xmlns:mc="http://schemas.openxmlformats.org/markup-compatibility/2006">
                <mc:Choice xmlns:v="urn:schemas-microsoft-com:vml" Requires="v">
                  <p:oleObj spid="_x0000_s12" name="" r:id="rId3" imgW="3276600" imgH="1371600" progId="Paint.Picture">
                    <p:embed/>
                  </p:oleObj>
                </mc:Choice>
                <mc:Fallback>
                  <p:oleObj name="" r:id="rId3" imgW="3276600" imgH="1371600" progId="Paint.Picture">
                    <p:embed/>
                    <p:pic>
                      <p:nvPicPr>
                        <p:cNvPr id="0" name="图片 11"/>
                        <p:cNvPicPr/>
                        <p:nvPr/>
                      </p:nvPicPr>
                      <p:blipFill>
                        <a:blip r:embed="rId4"/>
                        <a:stretch>
                          <a:fillRect/>
                        </a:stretch>
                      </p:blipFill>
                      <p:spPr>
                        <a:xfrm>
                          <a:off x="8674" y="2637"/>
                          <a:ext cx="4062" cy="1701"/>
                        </a:xfrm>
                        <a:prstGeom prst="rect">
                          <a:avLst/>
                        </a:prstGeom>
                      </p:spPr>
                    </p:pic>
                  </p:oleObj>
                </mc:Fallback>
              </mc:AlternateContent>
            </a:graphicData>
          </a:graphic>
        </p:graphicFrame>
      </p:grpSp>
      <p:graphicFrame>
        <p:nvGraphicFramePr>
          <p:cNvPr id="3" name="对象 2"/>
          <p:cNvGraphicFramePr>
            <a:graphicFrameLocks noChangeAspect="1"/>
          </p:cNvGraphicFramePr>
          <p:nvPr/>
        </p:nvGraphicFramePr>
        <p:xfrm>
          <a:off x="3923665" y="626745"/>
          <a:ext cx="2572713" cy="1440000"/>
        </p:xfrm>
        <a:graphic>
          <a:graphicData uri="http://schemas.openxmlformats.org/presentationml/2006/ole">
            <mc:AlternateContent xmlns:mc="http://schemas.openxmlformats.org/markup-compatibility/2006">
              <mc:Choice xmlns:v="urn:schemas-microsoft-com:vml" Requires="v">
                <p:oleObj spid="_x0000_s4" name="" r:id="rId5" imgW="3267075" imgH="1828800" progId="Paint.Picture">
                  <p:embed/>
                </p:oleObj>
              </mc:Choice>
              <mc:Fallback>
                <p:oleObj name="" r:id="rId5" imgW="3267075" imgH="1828800" progId="Paint.Picture">
                  <p:embed/>
                  <p:pic>
                    <p:nvPicPr>
                      <p:cNvPr id="0" name="图片 3"/>
                      <p:cNvPicPr/>
                      <p:nvPr/>
                    </p:nvPicPr>
                    <p:blipFill>
                      <a:blip r:embed="rId6"/>
                      <a:stretch>
                        <a:fillRect/>
                      </a:stretch>
                    </p:blipFill>
                    <p:spPr>
                      <a:xfrm>
                        <a:off x="3923665" y="626745"/>
                        <a:ext cx="2572713"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树与森林的遍历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775700" cy="224536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树的遍历包括先根（序）遍历、</a:t>
            </a:r>
            <a:r>
              <a:rPr lang="zh-CN" sz="2000" noProof="0" dirty="0">
                <a:ln>
                  <a:noFill/>
                </a:ln>
                <a:effectLst/>
                <a:uLnTx/>
                <a:uFillTx/>
                <a:latin typeface="Times New Roman" panose="02020603050405020304" pitchFamily="18" charset="0"/>
                <a:cs typeface="Times New Roman" panose="02020603050405020304" pitchFamily="18" charset="0"/>
                <a:sym typeface="+mn-ea"/>
              </a:rPr>
              <a:t>后</a:t>
            </a:r>
            <a:r>
              <a:rPr sz="2000" noProof="0" dirty="0">
                <a:ln>
                  <a:noFill/>
                </a:ln>
                <a:effectLst/>
                <a:uLnTx/>
                <a:uFillTx/>
                <a:latin typeface="Times New Roman" panose="02020603050405020304" pitchFamily="18" charset="0"/>
                <a:cs typeface="Times New Roman" panose="02020603050405020304" pitchFamily="18" charset="0"/>
                <a:sym typeface="+mn-ea"/>
              </a:rPr>
              <a:t>根（序）遍历和层次遍历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先根遍历</a:t>
            </a:r>
            <a:r>
              <a:rPr lang="zh-CN" sz="2000" noProof="0" dirty="0">
                <a:ln>
                  <a:noFill/>
                </a:ln>
                <a:effectLst/>
                <a:uLnTx/>
                <a:uFillTx/>
                <a:latin typeface="Times New Roman" panose="02020603050405020304" pitchFamily="18" charset="0"/>
                <a:cs typeface="Times New Roman" panose="02020603050405020304" pitchFamily="18" charset="0"/>
                <a:sym typeface="+mn-ea"/>
              </a:rPr>
              <a:t>思想</a:t>
            </a:r>
            <a:r>
              <a:rPr sz="2000" noProof="0" dirty="0">
                <a:ln>
                  <a:noFill/>
                </a:ln>
                <a:effectLst/>
                <a:uLnTx/>
                <a:uFillTx/>
                <a:latin typeface="Times New Roman" panose="02020603050405020304" pitchFamily="18" charset="0"/>
                <a:cs typeface="Times New Roman" panose="02020603050405020304" pitchFamily="18" charset="0"/>
                <a:sym typeface="+mn-ea"/>
              </a:rPr>
              <a:t>：若树不空，则先访问根结点，然后依次先根遍历各棵子树。</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后根遍历</a:t>
            </a:r>
            <a:r>
              <a:rPr lang="zh-CN" sz="2000" noProof="0" dirty="0">
                <a:ln>
                  <a:noFill/>
                </a:ln>
                <a:effectLst/>
                <a:uLnTx/>
                <a:uFillTx/>
                <a:latin typeface="Times New Roman" panose="02020603050405020304" pitchFamily="18" charset="0"/>
                <a:cs typeface="Times New Roman" panose="02020603050405020304" pitchFamily="18" charset="0"/>
                <a:sym typeface="+mn-ea"/>
              </a:rPr>
              <a:t>思想</a:t>
            </a:r>
            <a:r>
              <a:rPr sz="2000" noProof="0" dirty="0">
                <a:ln>
                  <a:noFill/>
                </a:ln>
                <a:effectLst/>
                <a:uLnTx/>
                <a:uFillTx/>
                <a:latin typeface="Times New Roman" panose="02020603050405020304" pitchFamily="18" charset="0"/>
                <a:cs typeface="Times New Roman" panose="02020603050405020304" pitchFamily="18" charset="0"/>
                <a:sym typeface="+mn-ea"/>
              </a:rPr>
              <a:t>：若树不空，则先依次后根遍历各棵子树，然后访问根结点。</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层次遍历</a:t>
            </a:r>
            <a:r>
              <a:rPr lang="zh-CN" sz="2000" noProof="0" dirty="0">
                <a:ln>
                  <a:noFill/>
                </a:ln>
                <a:effectLst/>
                <a:uLnTx/>
                <a:uFillTx/>
                <a:latin typeface="Times New Roman" panose="02020603050405020304" pitchFamily="18" charset="0"/>
                <a:cs typeface="Times New Roman" panose="02020603050405020304" pitchFamily="18" charset="0"/>
                <a:sym typeface="+mn-ea"/>
              </a:rPr>
              <a:t>思想</a:t>
            </a:r>
            <a:r>
              <a:rPr sz="2000" noProof="0" dirty="0">
                <a:ln>
                  <a:noFill/>
                </a:ln>
                <a:effectLst/>
                <a:uLnTx/>
                <a:uFillTx/>
                <a:latin typeface="Times New Roman" panose="02020603050405020304" pitchFamily="18" charset="0"/>
                <a:cs typeface="Times New Roman" panose="02020603050405020304" pitchFamily="18" charset="0"/>
                <a:sym typeface="+mn-ea"/>
              </a:rPr>
              <a:t>：若树不空，则自上而下自左至右访问树中每个结点。</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例5.6.3 树的遍历序列</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写出</a:t>
            </a: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sz="2000" noProof="0" dirty="0">
                <a:ln>
                  <a:noFill/>
                </a:ln>
                <a:effectLst/>
                <a:uLnTx/>
                <a:uFillTx/>
                <a:latin typeface="Times New Roman" panose="02020603050405020304" pitchFamily="18" charset="0"/>
                <a:cs typeface="Times New Roman" panose="02020603050405020304" pitchFamily="18" charset="0"/>
                <a:sym typeface="+mn-ea"/>
              </a:rPr>
              <a:t>图所示的树的先根遍历、后根遍历和层次遍历序列。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087235" y="3146425"/>
          <a:ext cx="1574272" cy="1800000"/>
        </p:xfrm>
        <a:graphic>
          <a:graphicData uri="http://schemas.openxmlformats.org/presentationml/2006/ole">
            <mc:AlternateContent xmlns:mc="http://schemas.openxmlformats.org/markup-compatibility/2006">
              <mc:Choice xmlns:v="urn:schemas-microsoft-com:vml" Requires="v">
                <p:oleObj spid="_x0000_s4" name="" r:id="rId1" imgW="2057400" imgH="2352675" progId="Paint.Picture">
                  <p:embed/>
                </p:oleObj>
              </mc:Choice>
              <mc:Fallback>
                <p:oleObj name="" r:id="rId1" imgW="2057400" imgH="2352675" progId="Paint.Picture">
                  <p:embed/>
                  <p:pic>
                    <p:nvPicPr>
                      <p:cNvPr id="0" name="图片 3"/>
                      <p:cNvPicPr/>
                      <p:nvPr/>
                    </p:nvPicPr>
                    <p:blipFill>
                      <a:blip r:embed="rId2"/>
                      <a:stretch>
                        <a:fillRect/>
                      </a:stretch>
                    </p:blipFill>
                    <p:spPr>
                      <a:xfrm>
                        <a:off x="7087235" y="3146425"/>
                        <a:ext cx="1574272" cy="1800000"/>
                      </a:xfrm>
                      <a:prstGeom prst="rect">
                        <a:avLst/>
                      </a:prstGeom>
                    </p:spPr>
                  </p:pic>
                </p:oleObj>
              </mc:Fallback>
            </mc:AlternateContent>
          </a:graphicData>
        </a:graphic>
      </p:graphicFrame>
      <p:sp>
        <p:nvSpPr>
          <p:cNvPr id="100" name="文本框 99"/>
          <p:cNvSpPr txBox="1"/>
          <p:nvPr/>
        </p:nvSpPr>
        <p:spPr>
          <a:xfrm>
            <a:off x="323215" y="3580130"/>
            <a:ext cx="4137025" cy="922020"/>
          </a:xfrm>
          <a:prstGeom prst="rect">
            <a:avLst/>
          </a:prstGeom>
          <a:noFill/>
          <a:ln w="9525">
            <a:noFill/>
          </a:ln>
        </p:spPr>
        <p:txBody>
          <a:bodyPr wrap="square">
            <a:spAutoFit/>
          </a:bodyPr>
          <a:p>
            <a:r>
              <a:rPr lang="zh-CN" sz="1800">
                <a:ea typeface="宋体" panose="02010600030101010101" pitchFamily="2" charset="-122"/>
              </a:rPr>
              <a:t>先根遍历序列：</a:t>
            </a:r>
            <a:r>
              <a:rPr lang="en-US" sz="1800">
                <a:latin typeface="Times New Roman" panose="02020603050405020304" pitchFamily="18" charset="0"/>
                <a:ea typeface="宋体" panose="02010600030101010101" pitchFamily="2" charset="-122"/>
              </a:rPr>
              <a:t>A B E F C D G H I J K</a:t>
            </a:r>
            <a:endParaRPr lang="zh-CN" sz="1800">
              <a:ea typeface="宋体" panose="02010600030101010101" pitchFamily="2" charset="-122"/>
            </a:endParaRPr>
          </a:p>
          <a:p>
            <a:r>
              <a:rPr lang="zh-CN" sz="1800">
                <a:ea typeface="宋体" panose="02010600030101010101" pitchFamily="2" charset="-122"/>
              </a:rPr>
              <a:t>后根遍历序列：</a:t>
            </a:r>
            <a:r>
              <a:rPr lang="en-US" sz="1800">
                <a:latin typeface="Times New Roman" panose="02020603050405020304" pitchFamily="18" charset="0"/>
                <a:ea typeface="宋体" panose="02010600030101010101" pitchFamily="2" charset="-122"/>
              </a:rPr>
              <a:t>E F B C I J K H G D A</a:t>
            </a:r>
            <a:endParaRPr lang="zh-CN" sz="1800">
              <a:ea typeface="宋体" panose="02010600030101010101" pitchFamily="2" charset="-122"/>
            </a:endParaRPr>
          </a:p>
          <a:p>
            <a:r>
              <a:rPr lang="zh-CN" sz="1800">
                <a:ea typeface="宋体" panose="02010600030101010101" pitchFamily="2" charset="-122"/>
              </a:rPr>
              <a:t>层次遍历序列：</a:t>
            </a:r>
            <a:r>
              <a:rPr lang="en-US" sz="1800">
                <a:latin typeface="Times New Roman" panose="02020603050405020304" pitchFamily="18" charset="0"/>
                <a:ea typeface="宋体" panose="02010600030101010101" pitchFamily="2" charset="-122"/>
              </a:rPr>
              <a:t>A B C D E F G H I J K</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additive="base">
                                        <p:cTn id="3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0"/>
                                        </p:tgtEl>
                                        <p:attrNameLst>
                                          <p:attrName>style.visibility</p:attrName>
                                        </p:attrNameLst>
                                      </p:cBhvr>
                                      <p:to>
                                        <p:strVal val="visible"/>
                                      </p:to>
                                    </p:set>
                                    <p:anim calcmode="lin" valueType="num">
                                      <p:cBhvr additive="base">
                                        <p:cTn id="45" dur="500" fill="hold"/>
                                        <p:tgtEl>
                                          <p:spTgt spid="100"/>
                                        </p:tgtEl>
                                        <p:attrNameLst>
                                          <p:attrName>ppt_x</p:attrName>
                                        </p:attrNameLst>
                                      </p:cBhvr>
                                      <p:tavLst>
                                        <p:tav tm="0">
                                          <p:val>
                                            <p:strVal val="#ppt_x"/>
                                          </p:val>
                                        </p:tav>
                                        <p:tav tm="100000">
                                          <p:val>
                                            <p:strVal val="#ppt_x"/>
                                          </p:val>
                                        </p:tav>
                                      </p:tavLst>
                                    </p:anim>
                                    <p:anim calcmode="lin" valueType="num">
                                      <p:cBhvr additive="base">
                                        <p:cTn id="4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78517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树与森林的遍历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132205"/>
            <a:ext cx="8775700" cy="372300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森林由三部分构成：</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（1）森林中第一棵树的根结点（</a:t>
            </a:r>
            <a:r>
              <a:rPr lang="zh-CN" sz="2000" noProof="0" dirty="0">
                <a:ln>
                  <a:noFill/>
                </a:ln>
                <a:effectLst/>
                <a:uLnTx/>
                <a:uFillTx/>
                <a:latin typeface="Times New Roman" panose="02020603050405020304" pitchFamily="18" charset="0"/>
                <a:cs typeface="Times New Roman" panose="02020603050405020304" pitchFamily="18" charset="0"/>
                <a:sym typeface="+mn-ea"/>
              </a:rPr>
              <a:t>如右图中的</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B</a:t>
            </a:r>
            <a:r>
              <a:rPr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（2）森林中第一棵树的子树森林（</a:t>
            </a:r>
            <a:r>
              <a:rPr lang="zh-CN" sz="2000" noProof="0" dirty="0">
                <a:ln>
                  <a:noFill/>
                </a:ln>
                <a:effectLst/>
                <a:uLnTx/>
                <a:uFillTx/>
                <a:latin typeface="Times New Roman" panose="02020603050405020304" pitchFamily="18" charset="0"/>
                <a:cs typeface="Times New Roman" panose="02020603050405020304" pitchFamily="18" charset="0"/>
                <a:sym typeface="+mn-ea"/>
              </a:rPr>
              <a:t>如右图中的</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E</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F</a:t>
            </a:r>
            <a:r>
              <a:rPr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（3）森林中其他树构成的森林（</a:t>
            </a:r>
            <a:r>
              <a:rPr lang="zh-CN" sz="2000" noProof="0" dirty="0">
                <a:ln>
                  <a:noFill/>
                </a:ln>
                <a:effectLst/>
                <a:uLnTx/>
                <a:uFillTx/>
                <a:latin typeface="Times New Roman" panose="02020603050405020304" pitchFamily="18" charset="0"/>
                <a:cs typeface="Times New Roman" panose="02020603050405020304" pitchFamily="18" charset="0"/>
                <a:sym typeface="+mn-ea"/>
              </a:rPr>
              <a:t>如右图中以</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C</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D</a:t>
            </a:r>
            <a:r>
              <a:rPr lang="zh-CN" altLang="en-US" sz="2000" noProof="0" dirty="0">
                <a:ln>
                  <a:noFill/>
                </a:ln>
                <a:effectLst/>
                <a:uLnTx/>
                <a:uFillTx/>
                <a:latin typeface="Times New Roman" panose="02020603050405020304" pitchFamily="18" charset="0"/>
                <a:cs typeface="Times New Roman" panose="02020603050405020304" pitchFamily="18" charset="0"/>
                <a:sym typeface="+mn-ea"/>
              </a:rPr>
              <a:t>为根的树</a:t>
            </a:r>
            <a:r>
              <a:rPr sz="2000" noProof="0" dirty="0">
                <a:ln>
                  <a:noFill/>
                </a:ln>
                <a:effectLst/>
                <a:uLnTx/>
                <a:uFillTx/>
                <a:latin typeface="Times New Roman" panose="02020603050405020304" pitchFamily="18" charset="0"/>
                <a:cs typeface="Times New Roman" panose="02020603050405020304" pitchFamily="18" charset="0"/>
                <a:sym typeface="+mn-ea"/>
              </a:rPr>
              <a:t>）</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森林的遍历主要包括先序遍历和中序遍历。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森林的先序遍历思想如下：</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若森林不空，则</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（1）访问森林中第一棵树的根结点；</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（2）先序遍历森林中第一棵树的子树森林； </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（3）先序遍历森林中（除第一棵树之外）其余树构成的森林。</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7234555" y="1564005"/>
          <a:ext cx="1581428" cy="1440000"/>
        </p:xfrm>
        <a:graphic>
          <a:graphicData uri="http://schemas.openxmlformats.org/presentationml/2006/ole">
            <mc:AlternateContent xmlns:mc="http://schemas.openxmlformats.org/markup-compatibility/2006">
              <mc:Choice xmlns:v="urn:schemas-microsoft-com:vml" Requires="v">
                <p:oleObj spid="_x0000_s7" name="" r:id="rId1" imgW="2028825" imgH="1847850" progId="Paint.Picture">
                  <p:embed/>
                </p:oleObj>
              </mc:Choice>
              <mc:Fallback>
                <p:oleObj name="" r:id="rId1" imgW="2028825" imgH="1847850" progId="Paint.Picture">
                  <p:embed/>
                  <p:pic>
                    <p:nvPicPr>
                      <p:cNvPr id="0" name="图片 6"/>
                      <p:cNvPicPr/>
                      <p:nvPr/>
                    </p:nvPicPr>
                    <p:blipFill>
                      <a:blip r:embed="rId2"/>
                      <a:stretch>
                        <a:fillRect/>
                      </a:stretch>
                    </p:blipFill>
                    <p:spPr>
                      <a:xfrm>
                        <a:off x="7234555" y="1564005"/>
                        <a:ext cx="1581428"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 calcmode="lin" valueType="num">
                                      <p:cBhvr additive="base">
                                        <p:cTn id="5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9" end="9"/>
                                            </p:txEl>
                                          </p:spTgt>
                                        </p:tgtEl>
                                        <p:attrNameLst>
                                          <p:attrName>style.visibility</p:attrName>
                                        </p:attrNameLst>
                                      </p:cBhvr>
                                      <p:to>
                                        <p:strVal val="visible"/>
                                      </p:to>
                                    </p:set>
                                    <p:anim calcmode="lin" valueType="num">
                                      <p:cBhvr additive="base">
                                        <p:cTn id="61"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5.1 树的概述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术语</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4434205" cy="26149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祖先结点：从根结点到某结点的双亲结点所构成路径上的结点都是该结点的祖先结点，</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右图中A、B和E都是结点K的祖先结点。</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子孙结点：某结点的所有分支所指向的子树上的所有结点都是该结点的子孙结点，</a:t>
            </a:r>
            <a:r>
              <a:rPr lang="zh-CN" sz="2000" noProof="0" dirty="0">
                <a:ln>
                  <a:noFill/>
                </a:ln>
                <a:effectLst/>
                <a:uLnTx/>
                <a:uFillTx/>
                <a:latin typeface="Times New Roman" panose="02020603050405020304" pitchFamily="18" charset="0"/>
                <a:cs typeface="Times New Roman" panose="02020603050405020304" pitchFamily="18" charset="0"/>
                <a:sym typeface="+mn-ea"/>
              </a:rPr>
              <a:t>右图中</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结点E、F、K和L都是结点B的子孙。</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7" name="" r:id="rId1" imgW="5105400" imgH="2286000" progId="Paint.Picture">
                  <p:embed/>
                </p:oleObj>
              </mc:Choice>
              <mc:Fallback>
                <p:oleObj name="" r:id="rId1" imgW="5105400" imgH="2286000" progId="Paint.Picture">
                  <p:embed/>
                  <p:pic>
                    <p:nvPicPr>
                      <p:cNvPr id="0" name="图片 6"/>
                      <p:cNvPicPr/>
                      <p:nvPr/>
                    </p:nvPicPr>
                    <p:blipFill>
                      <a:blip r:embed="rId2"/>
                      <a:stretch>
                        <a:fillRect/>
                      </a:stretch>
                    </p:blipFill>
                    <p:spPr>
                      <a:xfrm>
                        <a:off x="4859655" y="843915"/>
                        <a:ext cx="4020150" cy="1800000"/>
                      </a:xfrm>
                      <a:prstGeom prst="rect">
                        <a:avLst/>
                      </a:prstGeom>
                    </p:spPr>
                  </p:pic>
                </p:oleObj>
              </mc:Fallback>
            </mc:AlternateContent>
          </a:graphicData>
        </a:graphic>
      </p:graphicFrame>
      <p:sp>
        <p:nvSpPr>
          <p:cNvPr id="3" name="文本框 2"/>
          <p:cNvSpPr txBox="1"/>
          <p:nvPr/>
        </p:nvSpPr>
        <p:spPr>
          <a:xfrm>
            <a:off x="323850" y="3796030"/>
            <a:ext cx="8087360" cy="1014730"/>
          </a:xfrm>
          <a:prstGeom prst="rect">
            <a:avLst/>
          </a:prstGeom>
          <a:noFill/>
        </p:spPr>
        <p:txBody>
          <a:bodyPr wrap="square" rtlCol="0" anchor="t">
            <a:spAutoFit/>
          </a:bodyPr>
          <a:p>
            <a:pPr marL="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结点的层次：结点所处的层次，设根结点的层次为1，其他结点层次等于其双亲结点的层次加1，上图中结点</a:t>
            </a:r>
            <a:r>
              <a:rPr lang="en-US" altLang="zh-CN" sz="2000" noProof="0" dirty="0">
                <a:ln>
                  <a:noFill/>
                </a:ln>
                <a:effectLst/>
                <a:uLnTx/>
                <a:uFillTx/>
                <a:latin typeface="Times New Roman" panose="02020603050405020304" pitchFamily="18" charset="0"/>
                <a:cs typeface="Times New Roman" panose="02020603050405020304" pitchFamily="18" charset="0"/>
                <a:sym typeface="+mn-ea"/>
              </a:rPr>
              <a:t>A</a:t>
            </a:r>
            <a:r>
              <a:rPr lang="zh-CN" sz="2000" noProof="0" dirty="0">
                <a:ln>
                  <a:noFill/>
                </a:ln>
                <a:effectLst/>
                <a:uLnTx/>
                <a:uFillTx/>
                <a:latin typeface="Times New Roman" panose="02020603050405020304" pitchFamily="18" charset="0"/>
                <a:cs typeface="Times New Roman" panose="02020603050405020304" pitchFamily="18" charset="0"/>
                <a:sym typeface="+mn-ea"/>
              </a:rPr>
              <a:t>的层次为1，结点B、C和D的层次为2，结点K、L和M的层次为4，其他结点的层次为3。</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树与森林的遍历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775700" cy="33534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森林的先序遍历</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r>
              <a:rPr sz="2000" noProof="0" dirty="0">
                <a:ln>
                  <a:noFill/>
                </a:ln>
                <a:effectLst/>
                <a:uLnTx/>
                <a:uFillTx/>
                <a:latin typeface="Times New Roman" panose="02020603050405020304" pitchFamily="18" charset="0"/>
                <a:cs typeface="Times New Roman" panose="02020603050405020304" pitchFamily="18" charset="0"/>
                <a:sym typeface="+mn-ea"/>
              </a:rPr>
              <a:t>依次从左至右对森林中的每一棵树进行先根遍历。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右</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中</a:t>
            </a:r>
            <a:r>
              <a:rPr sz="2000" noProof="0" dirty="0">
                <a:ln>
                  <a:noFill/>
                </a:ln>
                <a:effectLst/>
                <a:uLnTx/>
                <a:uFillTx/>
                <a:latin typeface="Times New Roman" panose="02020603050405020304" pitchFamily="18" charset="0"/>
                <a:cs typeface="Times New Roman" panose="02020603050405020304" pitchFamily="18" charset="0"/>
                <a:sym typeface="+mn-ea"/>
              </a:rPr>
              <a:t>的森林的先序遍历序列为B E F C D G H I J K。</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森林的中序遍历思想如下：</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若森林不空，则</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（1）中序遍历森林中第一棵树的子树森林；</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（2）访问森林中第一棵树的根结点；</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sz="2000" noProof="0" dirty="0">
                <a:ln>
                  <a:noFill/>
                </a:ln>
                <a:effectLst/>
                <a:uLnTx/>
                <a:uFillTx/>
                <a:latin typeface="Times New Roman" panose="02020603050405020304" pitchFamily="18" charset="0"/>
                <a:cs typeface="Times New Roman" panose="02020603050405020304" pitchFamily="18" charset="0"/>
                <a:sym typeface="+mn-ea"/>
              </a:rPr>
              <a:t>（3）中序遍历森林中（除第一棵树之外）其余树构成的森林。</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森林的中序遍历</a:t>
            </a:r>
            <a:r>
              <a:rPr sz="2000" noProof="0" dirty="0">
                <a:ln>
                  <a:noFill/>
                </a:ln>
                <a:effectLst/>
                <a:uLnTx/>
                <a:uFillTx/>
                <a:latin typeface="Times New Roman" panose="02020603050405020304" pitchFamily="18" charset="0"/>
                <a:cs typeface="Times New Roman" panose="02020603050405020304" pitchFamily="18" charset="0"/>
                <a:sym typeface="+mn-ea"/>
              </a:rPr>
              <a:t>：依次从左至右对森林中的每一棵树进行后根遍历。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noProof="0" dirty="0">
                <a:ln>
                  <a:noFill/>
                </a:ln>
                <a:effectLst/>
                <a:uLnTx/>
                <a:uFillTx/>
                <a:latin typeface="Times New Roman" panose="02020603050405020304" pitchFamily="18" charset="0"/>
                <a:cs typeface="Times New Roman" panose="02020603050405020304" pitchFamily="18" charset="0"/>
                <a:sym typeface="+mn-ea"/>
              </a:rPr>
              <a:t>右上</a:t>
            </a:r>
            <a:r>
              <a:rPr sz="2000" noProof="0" dirty="0">
                <a:ln>
                  <a:noFill/>
                </a:ln>
                <a:effectLst/>
                <a:uLnTx/>
                <a:uFillTx/>
                <a:latin typeface="Times New Roman" panose="02020603050405020304" pitchFamily="18" charset="0"/>
                <a:cs typeface="Times New Roman" panose="02020603050405020304" pitchFamily="18" charset="0"/>
                <a:sym typeface="+mn-ea"/>
              </a:rPr>
              <a:t>图</a:t>
            </a:r>
            <a:r>
              <a:rPr lang="zh-CN" sz="2000" noProof="0" dirty="0">
                <a:ln>
                  <a:noFill/>
                </a:ln>
                <a:effectLst/>
                <a:uLnTx/>
                <a:uFillTx/>
                <a:latin typeface="Times New Roman" panose="02020603050405020304" pitchFamily="18" charset="0"/>
                <a:cs typeface="Times New Roman" panose="02020603050405020304" pitchFamily="18" charset="0"/>
                <a:sym typeface="+mn-ea"/>
              </a:rPr>
              <a:t>中</a:t>
            </a:r>
            <a:r>
              <a:rPr sz="2000" noProof="0" dirty="0">
                <a:ln>
                  <a:noFill/>
                </a:ln>
                <a:effectLst/>
                <a:uLnTx/>
                <a:uFillTx/>
                <a:latin typeface="Times New Roman" panose="02020603050405020304" pitchFamily="18" charset="0"/>
                <a:cs typeface="Times New Roman" panose="02020603050405020304" pitchFamily="18" charset="0"/>
                <a:sym typeface="+mn-ea"/>
              </a:rPr>
              <a:t>的森林的中序遍历序列为E F B C I J K H G D。</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6660515" y="1707515"/>
          <a:ext cx="1581428" cy="1440000"/>
        </p:xfrm>
        <a:graphic>
          <a:graphicData uri="http://schemas.openxmlformats.org/presentationml/2006/ole">
            <mc:AlternateContent xmlns:mc="http://schemas.openxmlformats.org/markup-compatibility/2006">
              <mc:Choice xmlns:v="urn:schemas-microsoft-com:vml" Requires="v">
                <p:oleObj spid="_x0000_s7" name="" r:id="rId1" imgW="2028825" imgH="1847850" progId="Paint.Picture">
                  <p:embed/>
                </p:oleObj>
              </mc:Choice>
              <mc:Fallback>
                <p:oleObj name="" r:id="rId1" imgW="2028825" imgH="1847850" progId="Paint.Picture">
                  <p:embed/>
                  <p:pic>
                    <p:nvPicPr>
                      <p:cNvPr id="0" name="图片 6"/>
                      <p:cNvPicPr/>
                      <p:nvPr/>
                    </p:nvPicPr>
                    <p:blipFill>
                      <a:blip r:embed="rId2"/>
                      <a:stretch>
                        <a:fillRect/>
                      </a:stretch>
                    </p:blipFill>
                    <p:spPr>
                      <a:xfrm>
                        <a:off x="6660515" y="1707515"/>
                        <a:ext cx="1581428"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 calcmode="lin" valueType="num">
                                      <p:cBhvr additive="base">
                                        <p:cTn id="5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5.6 树与森林</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树与森林的遍历</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8775700" cy="76835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可以把树和森林的遍历转换为对应二叉树的遍历。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noProof="0" dirty="0">
                <a:ln>
                  <a:noFill/>
                </a:ln>
                <a:effectLst/>
                <a:uLnTx/>
                <a:uFillTx/>
                <a:latin typeface="Times New Roman" panose="02020603050405020304" pitchFamily="18" charset="0"/>
                <a:cs typeface="Times New Roman" panose="02020603050405020304" pitchFamily="18" charset="0"/>
                <a:sym typeface="+mn-ea"/>
              </a:rPr>
              <a:t>树、森林的遍历和二叉树遍历的对应关系如表5-2所示</a:t>
            </a:r>
            <a:r>
              <a:rPr lang="zh-CN" sz="2000" noProof="0" dirty="0">
                <a:ln>
                  <a:noFill/>
                </a:ln>
                <a:effectLst/>
                <a:uLnTx/>
                <a:uFillTx/>
                <a:latin typeface="Times New Roman" panose="02020603050405020304" pitchFamily="18" charset="0"/>
                <a:cs typeface="Times New Roman" panose="02020603050405020304" pitchFamily="18" charset="0"/>
                <a:sym typeface="+mn-ea"/>
              </a:rPr>
              <a:t>：</a:t>
            </a:r>
            <a:endParaRPr lang="zh-CN" sz="2000"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683260" y="2044065"/>
          <a:ext cx="4299767" cy="1080000"/>
        </p:xfrm>
        <a:graphic>
          <a:graphicData uri="http://schemas.openxmlformats.org/presentationml/2006/ole">
            <mc:AlternateContent xmlns:mc="http://schemas.openxmlformats.org/markup-compatibility/2006">
              <mc:Choice xmlns:v="urn:schemas-microsoft-com:vml" Requires="v">
                <p:oleObj spid="_x0000_s4" name="" r:id="rId1" imgW="6067425" imgH="1524000" progId="Paint.Picture">
                  <p:embed/>
                </p:oleObj>
              </mc:Choice>
              <mc:Fallback>
                <p:oleObj name="" r:id="rId1" imgW="6067425" imgH="1524000" progId="Paint.Picture">
                  <p:embed/>
                  <p:pic>
                    <p:nvPicPr>
                      <p:cNvPr id="0" name="图片 3"/>
                      <p:cNvPicPr/>
                      <p:nvPr/>
                    </p:nvPicPr>
                    <p:blipFill>
                      <a:blip r:embed="rId2"/>
                      <a:stretch>
                        <a:fillRect/>
                      </a:stretch>
                    </p:blipFill>
                    <p:spPr>
                      <a:xfrm>
                        <a:off x="683260" y="2044065"/>
                        <a:ext cx="4299767"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5.7 并查集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并查集</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347662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并查集，也称不相交集合（Disjoint Set），将编号分别为1…n的n个元素划分为若干个不相交集合，在每个集合中，选择其中某个元素代表其所在的集合。</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并查集</a:t>
            </a:r>
            <a:r>
              <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常见操作：（1）合并两个集合；（2）查找某元素属于哪个集合。</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并查集中的每个集合可用一棵树（采用双亲表示法存储）表示。</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若用数组 P[n+1]（n为元素个数，下标从1开始用）表示并查集的存储结构，则有：</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（1）若P[i] = i，则表示 i 是某个集合（树）的根；</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（2）若P[i] = j（j!=i），表示 j 是 i 的父结点。</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5.7 并查集</a:t>
            </a:r>
            <a:endParaRPr sz="3200" noProof="0" dirty="0">
              <a:ln>
                <a:noFill/>
              </a:ln>
              <a:effectLst/>
              <a:uLnTx/>
              <a:uFillTx/>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并查集</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398"/>
            <a:ext cx="7754938" cy="26149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示例，</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P</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数组如下：</a:t>
            </a:r>
            <a:endParaRPr 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则包含</a:t>
            </a:r>
            <a:r>
              <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3</a:t>
            </a:r>
            <a:r>
              <a:rPr lang="zh-CN" altLang="en-US"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个</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集合（树），</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具体如下</a:t>
            </a:r>
            <a:r>
              <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0" marR="0" lvl="1" algn="l" defTabSz="914400" rtl="0" eaLnBrk="1" fontAlgn="base" latinLnBrk="0" hangingPunct="1">
              <a:lnSpc>
                <a:spcPct val="100000"/>
              </a:lnSpc>
              <a:spcBef>
                <a:spcPct val="20000"/>
              </a:spcBef>
              <a:spcAft>
                <a:spcPct val="0"/>
              </a:spcAft>
              <a:buClr>
                <a:schemeClr val="accent2"/>
              </a:buClr>
              <a:buSzTx/>
              <a:buFont typeface="Wingdings" panose="05000000000000000000" charset="0"/>
              <a:defRPr/>
            </a:pP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459105" y="1635760"/>
          <a:ext cx="6211186" cy="720000"/>
        </p:xfrm>
        <a:graphic>
          <a:graphicData uri="http://schemas.openxmlformats.org/presentationml/2006/ole">
            <mc:AlternateContent xmlns:mc="http://schemas.openxmlformats.org/markup-compatibility/2006">
              <mc:Choice xmlns:v="urn:schemas-microsoft-com:vml" Requires="v">
                <p:oleObj spid="_x0000_s4" name="" r:id="rId1" imgW="7477125" imgH="866775" progId="Paint.Picture">
                  <p:embed/>
                </p:oleObj>
              </mc:Choice>
              <mc:Fallback>
                <p:oleObj name="" r:id="rId1" imgW="7477125" imgH="866775" progId="Paint.Picture">
                  <p:embed/>
                  <p:pic>
                    <p:nvPicPr>
                      <p:cNvPr id="0" name="图片 3"/>
                      <p:cNvPicPr/>
                      <p:nvPr/>
                    </p:nvPicPr>
                    <p:blipFill>
                      <a:blip r:embed="rId2"/>
                      <a:stretch>
                        <a:fillRect/>
                      </a:stretch>
                    </p:blipFill>
                    <p:spPr>
                      <a:xfrm>
                        <a:off x="459105" y="1635760"/>
                        <a:ext cx="6211186" cy="720000"/>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539115" y="2715895"/>
          <a:ext cx="2198812" cy="1080000"/>
        </p:xfrm>
        <a:graphic>
          <a:graphicData uri="http://schemas.openxmlformats.org/presentationml/2006/ole">
            <mc:AlternateContent xmlns:mc="http://schemas.openxmlformats.org/markup-compatibility/2006">
              <mc:Choice xmlns:v="urn:schemas-microsoft-com:vml" Requires="v">
                <p:oleObj spid="_x0000_s7" name="" r:id="rId3" imgW="2695575" imgH="1323975" progId="Paint.Picture">
                  <p:embed/>
                </p:oleObj>
              </mc:Choice>
              <mc:Fallback>
                <p:oleObj name="" r:id="rId3" imgW="2695575" imgH="1323975" progId="Paint.Picture">
                  <p:embed/>
                  <p:pic>
                    <p:nvPicPr>
                      <p:cNvPr id="0" name="图片 6"/>
                      <p:cNvPicPr/>
                      <p:nvPr/>
                    </p:nvPicPr>
                    <p:blipFill>
                      <a:blip r:embed="rId4"/>
                      <a:stretch>
                        <a:fillRect/>
                      </a:stretch>
                    </p:blipFill>
                    <p:spPr>
                      <a:xfrm>
                        <a:off x="539115" y="2715895"/>
                        <a:ext cx="2198812" cy="108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5.7 并查集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并查集</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13650" cy="18148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若要查某个结点所属的集合，则当P[x]!=x时反复执行x=P[x]。</a:t>
            </a:r>
            <a:endParaRPr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altLang="zh-CN" sz="2000" noProof="0" dirty="0">
                <a:ln>
                  <a:noFill/>
                </a:ln>
                <a:effectLst/>
                <a:uLnTx/>
                <a:uFillTx/>
                <a:latin typeface="Times New Roman" panose="02020603050405020304" pitchFamily="18" charset="0"/>
                <a:cs typeface="Times New Roman" panose="02020603050405020304" pitchFamily="18" charset="0"/>
                <a:sym typeface="+mn-ea"/>
              </a:rPr>
              <a:t>对于并操作，若两个结点x、y的父结点fx、fy不同，则可把P[fy]置为fx。</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一开始可把每个结点视为一个集合。</a:t>
            </a:r>
            <a:endPar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并查集算法实现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395605" y="3018790"/>
            <a:ext cx="7568565" cy="2030095"/>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const int N = 1001;</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数组长度，最大的结点数</a:t>
            </a:r>
            <a:r>
              <a:rPr lang="en-US" sz="1800">
                <a:latin typeface="Courier New" panose="02070309020205020404" charset="0"/>
                <a:ea typeface="宋体" panose="02010600030101010101" pitchFamily="2" charset="-122"/>
              </a:rPr>
              <a:t>+1int P[N];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存放父结点下标，从</a:t>
            </a:r>
            <a:r>
              <a:rPr lang="en-US" sz="1800">
                <a:latin typeface="Courier New" panose="02070309020205020404" charset="0"/>
                <a:ea typeface="宋体" panose="02010600030101010101" pitchFamily="2" charset="-122"/>
              </a:rPr>
              <a:t>1</a:t>
            </a:r>
            <a:r>
              <a:rPr lang="zh-CN" sz="1800">
                <a:latin typeface="Courier New" panose="02070309020205020404" charset="0"/>
                <a:ea typeface="宋体" panose="02010600030101010101" pitchFamily="2" charset="-122"/>
              </a:rPr>
              <a:t>开始用</a:t>
            </a:r>
            <a:r>
              <a:rPr lang="en-US" sz="1800">
                <a:latin typeface="Courier New" panose="02070309020205020404" charset="0"/>
                <a:ea typeface="宋体" panose="02010600030101010101" pitchFamily="2" charset="-122"/>
              </a:rPr>
              <a:t>void Init(int n)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初始化，每个结点作为一个集合</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for(int i=1; i&lt;=n; 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P[i] = i;</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additive="base">
                                        <p:cTn id="31" dur="500" fill="hold"/>
                                        <p:tgtEl>
                                          <p:spTgt spid="100"/>
                                        </p:tgtEl>
                                        <p:attrNameLst>
                                          <p:attrName>ppt_x</p:attrName>
                                        </p:attrNameLst>
                                      </p:cBhvr>
                                      <p:tavLst>
                                        <p:tav tm="0">
                                          <p:val>
                                            <p:strVal val="#ppt_x"/>
                                          </p:val>
                                        </p:tav>
                                        <p:tav tm="100000">
                                          <p:val>
                                            <p:strVal val="#ppt_x"/>
                                          </p:val>
                                        </p:tav>
                                      </p:tavLst>
                                    </p:anim>
                                    <p:anim calcmode="lin" valueType="num">
                                      <p:cBhvr additive="base">
                                        <p:cTn id="3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0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5.7 并查集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并查集</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1365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并查集算法实现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3" name="文本框 2"/>
          <p:cNvSpPr txBox="1"/>
          <p:nvPr/>
        </p:nvSpPr>
        <p:spPr>
          <a:xfrm>
            <a:off x="395605" y="1635760"/>
            <a:ext cx="8007350" cy="3415030"/>
          </a:xfrm>
          <a:prstGeom prst="rect">
            <a:avLst/>
          </a:prstGeom>
          <a:noFill/>
          <a:ln w="9525">
            <a:noFill/>
          </a:ln>
        </p:spPr>
        <p:txBody>
          <a:bodyPr wrap="square">
            <a:spAutoFit/>
          </a:bodyPr>
          <a:p>
            <a:r>
              <a:rPr lang="en-US" sz="1800">
                <a:latin typeface="Courier New" panose="02070309020205020404" charset="0"/>
                <a:ea typeface="宋体" panose="02010600030101010101" pitchFamily="2" charset="-122"/>
              </a:rPr>
              <a:t>int Find(int x)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查操作</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y = x;</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暂存原结点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while(P[x] != x) {// </a:t>
            </a:r>
            <a:r>
              <a:rPr lang="zh-CN" sz="1800">
                <a:latin typeface="Courier New" panose="02070309020205020404" charset="0"/>
                <a:ea typeface="宋体" panose="02010600030101010101" pitchFamily="2" charset="-122"/>
              </a:rPr>
              <a:t>寻找根结点</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最终</a:t>
            </a:r>
            <a:r>
              <a:rPr lang="en-US" sz="1800">
                <a:latin typeface="Courier New" panose="02070309020205020404" charset="0"/>
                <a:ea typeface="宋体" panose="02010600030101010101" pitchFamily="2" charset="-122"/>
              </a:rPr>
              <a:t>x</a:t>
            </a:r>
            <a:r>
              <a:rPr lang="zh-CN" sz="1800">
                <a:latin typeface="Courier New" panose="02070309020205020404" charset="0"/>
                <a:ea typeface="宋体" panose="02010600030101010101" pitchFamily="2" charset="-122"/>
              </a:rPr>
              <a:t>就是该集合的根结点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x = P[x];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把</a:t>
            </a:r>
            <a:r>
              <a:rPr lang="en-US" sz="1800">
                <a:latin typeface="Courier New" panose="02070309020205020404" charset="0"/>
                <a:ea typeface="宋体" panose="02010600030101010101" pitchFamily="2" charset="-122"/>
              </a:rPr>
              <a:t>x</a:t>
            </a:r>
            <a:r>
              <a:rPr lang="zh-CN" sz="1800">
                <a:latin typeface="Courier New" panose="02070309020205020404" charset="0"/>
                <a:ea typeface="宋体" panose="02010600030101010101" pitchFamily="2" charset="-122"/>
              </a:rPr>
              <a:t>置为其父结点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while(y != x) {</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路径压缩，当还未找到根结点</a:t>
            </a:r>
            <a:r>
              <a:rPr lang="en-US" sz="1800">
                <a:latin typeface="Courier New" panose="02070309020205020404" charset="0"/>
                <a:ea typeface="宋体" panose="02010600030101010101" pitchFamily="2" charset="-122"/>
              </a:rPr>
              <a:t>x</a:t>
            </a:r>
            <a:r>
              <a:rPr lang="zh-CN" sz="1800">
                <a:latin typeface="Courier New" panose="02070309020205020404" charset="0"/>
                <a:ea typeface="宋体" panose="02010600030101010101" pitchFamily="2" charset="-122"/>
              </a:rPr>
              <a:t>时执行</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int t = P[y];</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暂存结点</a:t>
            </a:r>
            <a:r>
              <a:rPr lang="en-US" sz="1800">
                <a:latin typeface="Courier New" panose="02070309020205020404" charset="0"/>
                <a:ea typeface="宋体" panose="02010600030101010101" pitchFamily="2" charset="-122"/>
              </a:rPr>
              <a:t>y</a:t>
            </a:r>
            <a:r>
              <a:rPr lang="zh-CN" sz="1800">
                <a:latin typeface="Courier New" panose="02070309020205020404" charset="0"/>
                <a:ea typeface="宋体" panose="02010600030101010101" pitchFamily="2" charset="-122"/>
              </a:rPr>
              <a:t>的父结点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P[y] = x;</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把结点</a:t>
            </a:r>
            <a:r>
              <a:rPr lang="en-US" sz="1800">
                <a:latin typeface="Courier New" panose="02070309020205020404" charset="0"/>
                <a:ea typeface="宋体" panose="02010600030101010101" pitchFamily="2" charset="-122"/>
              </a:rPr>
              <a:t>y</a:t>
            </a:r>
            <a:r>
              <a:rPr lang="zh-CN" sz="1800">
                <a:latin typeface="Courier New" panose="02070309020205020404" charset="0"/>
                <a:ea typeface="宋体" panose="02010600030101010101" pitchFamily="2" charset="-122"/>
              </a:rPr>
              <a:t>的父结点置为根结点</a:t>
            </a:r>
            <a:r>
              <a:rPr lang="en-US" sz="1800">
                <a:latin typeface="Courier New" panose="02070309020205020404" charset="0"/>
                <a:ea typeface="宋体" panose="02010600030101010101" pitchFamily="2" charset="-122"/>
              </a:rPr>
              <a:t>x</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y = 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下次继续处理</a:t>
            </a:r>
            <a:r>
              <a:rPr lang="en-US" sz="1800">
                <a:latin typeface="Courier New" panose="02070309020205020404" charset="0"/>
                <a:ea typeface="宋体" panose="02010600030101010101" pitchFamily="2" charset="-122"/>
              </a:rPr>
              <a:t>y</a:t>
            </a:r>
            <a:r>
              <a:rPr lang="zh-CN" sz="1800">
                <a:latin typeface="Courier New" panose="02070309020205020404" charset="0"/>
                <a:ea typeface="宋体" panose="02010600030101010101" pitchFamily="2" charset="-122"/>
              </a:rPr>
              <a:t>原来的父结点</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return x;</a:t>
            </a:r>
            <a:r>
              <a:rPr lang="en-US" sz="1800">
                <a:latin typeface="Courier New" panose="02070309020205020404" charset="0"/>
                <a:ea typeface="宋体" panose="02010600030101010101" pitchFamily="2" charset="-122"/>
                <a:cs typeface="Courier New" panose="02070309020205020404" charset="0"/>
              </a:rPr>
              <a:t>         </a:t>
            </a:r>
            <a:r>
              <a:rPr lang="en-US" sz="1800">
                <a:latin typeface="Courier New" panose="02070309020205020404" charset="0"/>
                <a:ea typeface="宋体" panose="02010600030101010101" pitchFamily="2" charset="-122"/>
              </a:rPr>
              <a:t>// </a:t>
            </a:r>
            <a:r>
              <a:rPr lang="zh-CN" sz="1800">
                <a:latin typeface="Courier New" panose="02070309020205020404" charset="0"/>
                <a:ea typeface="宋体" panose="02010600030101010101" pitchFamily="2" charset="-122"/>
              </a:rPr>
              <a:t>返回根结点</a:t>
            </a:r>
            <a:endParaRPr lang="en-US" sz="1800">
              <a:latin typeface="Times New Roman" panose="02020603050405020304" pitchFamily="18" charset="0"/>
              <a:ea typeface="宋体" panose="02010600030101010101" pitchFamily="2" charset="-122"/>
            </a:endParaRPr>
          </a:p>
          <a:p>
            <a:r>
              <a:rPr lang="en-US" sz="1800">
                <a:latin typeface="Courier New" panose="02070309020205020404" charset="0"/>
                <a:ea typeface="宋体" panose="02010600030101010101" pitchFamily="2" charset="-122"/>
              </a:rPr>
              <a:t>}</a:t>
            </a:r>
            <a:endParaRPr lang="en-US" sz="1800">
              <a:latin typeface="Courier New" panose="0207030902020502040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5.7 并查集</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并查集</a:t>
            </a:r>
            <a:r>
              <a:rPr altLang="zh-CN" sz="2000" strike="noStrike" noProof="0" dirty="0">
                <a:ln>
                  <a:noFill/>
                </a:ln>
                <a:effectLst/>
                <a:uLnTx/>
                <a:uFillTx/>
                <a:latin typeface="Times New Roman" panose="02020603050405020304" pitchFamily="18" charset="0"/>
                <a:cs typeface="Times New Roman" panose="02020603050405020304" pitchFamily="18" charset="0"/>
                <a:sym typeface="+mn-ea"/>
              </a:rPr>
              <a:t>基础</a:t>
            </a:r>
            <a:endParaRPr alt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13650" cy="39878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rPr>
              <a:t>并查集算法实现</a:t>
            </a:r>
            <a:endParaRPr lang="en-US" altLang="zh-CN" sz="2000" strike="noStrike" noProof="0" dirty="0">
              <a:ln>
                <a:noFill/>
              </a:ln>
              <a:effectLst/>
              <a:uLnTx/>
              <a:uFillTx/>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100" name="文本框 99"/>
          <p:cNvSpPr txBox="1"/>
          <p:nvPr/>
        </p:nvSpPr>
        <p:spPr>
          <a:xfrm>
            <a:off x="404495" y="1618615"/>
            <a:ext cx="8111490" cy="2306955"/>
          </a:xfrm>
          <a:prstGeom prst="rect">
            <a:avLst/>
          </a:prstGeom>
          <a:noFill/>
          <a:ln w="9525">
            <a:noFill/>
          </a:ln>
        </p:spPr>
        <p:txBody>
          <a:bodyPr wrap="square">
            <a:spAutoFit/>
          </a:bodyPr>
          <a:p>
            <a:r>
              <a:rPr lang="en-US" sz="1800">
                <a:solidFill>
                  <a:schemeClr val="tx1"/>
                </a:solidFill>
                <a:latin typeface="Courier New" panose="02070309020205020404" charset="0"/>
                <a:ea typeface="宋体" panose="02010600030101010101" pitchFamily="2" charset="-122"/>
              </a:rPr>
              <a:t>bool Union(int x, int y) {</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 </a:t>
            </a:r>
            <a:r>
              <a:rPr lang="zh-CN" sz="1800">
                <a:solidFill>
                  <a:schemeClr val="tx1"/>
                </a:solidFill>
                <a:latin typeface="Courier New" panose="02070309020205020404" charset="0"/>
                <a:ea typeface="宋体" panose="02010600030101010101" pitchFamily="2" charset="-122"/>
              </a:rPr>
              <a:t>并操作</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int fx, fy;    </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 </a:t>
            </a:r>
            <a:r>
              <a:rPr lang="zh-CN" sz="1800">
                <a:solidFill>
                  <a:schemeClr val="tx1"/>
                </a:solidFill>
                <a:latin typeface="Courier New" panose="02070309020205020404" charset="0"/>
                <a:ea typeface="宋体" panose="02010600030101010101" pitchFamily="2" charset="-122"/>
              </a:rPr>
              <a:t>存放</a:t>
            </a:r>
            <a:r>
              <a:rPr lang="en-US" sz="1800">
                <a:solidFill>
                  <a:schemeClr val="tx1"/>
                </a:solidFill>
                <a:latin typeface="Courier New" panose="02070309020205020404" charset="0"/>
                <a:ea typeface="宋体" panose="02010600030101010101" pitchFamily="2" charset="-122"/>
              </a:rPr>
              <a:t>x,y </a:t>
            </a:r>
            <a:r>
              <a:rPr lang="zh-CN" sz="1800">
                <a:solidFill>
                  <a:schemeClr val="tx1"/>
                </a:solidFill>
                <a:latin typeface="Courier New" panose="02070309020205020404" charset="0"/>
                <a:ea typeface="宋体" panose="02010600030101010101" pitchFamily="2" charset="-122"/>
              </a:rPr>
              <a:t>的根结点</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fx = Find(x);</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 </a:t>
            </a:r>
            <a:r>
              <a:rPr lang="zh-CN" sz="1800">
                <a:solidFill>
                  <a:schemeClr val="tx1"/>
                </a:solidFill>
                <a:latin typeface="Courier New" panose="02070309020205020404" charset="0"/>
                <a:ea typeface="宋体" panose="02010600030101010101" pitchFamily="2" charset="-122"/>
              </a:rPr>
              <a:t>查找</a:t>
            </a:r>
            <a:r>
              <a:rPr lang="en-US" sz="1800">
                <a:solidFill>
                  <a:schemeClr val="tx1"/>
                </a:solidFill>
                <a:latin typeface="Courier New" panose="02070309020205020404" charset="0"/>
                <a:ea typeface="宋体" panose="02010600030101010101" pitchFamily="2" charset="-122"/>
              </a:rPr>
              <a:t>x</a:t>
            </a:r>
            <a:r>
              <a:rPr lang="zh-CN" sz="1800">
                <a:solidFill>
                  <a:schemeClr val="tx1"/>
                </a:solidFill>
                <a:latin typeface="Courier New" panose="02070309020205020404" charset="0"/>
                <a:ea typeface="宋体" panose="02010600030101010101" pitchFamily="2" charset="-122"/>
              </a:rPr>
              <a:t>的父结点保存在</a:t>
            </a:r>
            <a:r>
              <a:rPr lang="en-US" sz="1800">
                <a:solidFill>
                  <a:schemeClr val="tx1"/>
                </a:solidFill>
                <a:latin typeface="Courier New" panose="02070309020205020404" charset="0"/>
                <a:ea typeface="宋体" panose="02010600030101010101" pitchFamily="2" charset="-122"/>
              </a:rPr>
              <a:t>fx</a:t>
            </a:r>
            <a:r>
              <a:rPr lang="zh-CN" sz="1800">
                <a:solidFill>
                  <a:schemeClr val="tx1"/>
                </a:solidFill>
                <a:latin typeface="Courier New" panose="02070309020205020404" charset="0"/>
                <a:ea typeface="宋体" panose="02010600030101010101" pitchFamily="2" charset="-122"/>
              </a:rPr>
              <a:t>中</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fy = Find(y);</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 </a:t>
            </a:r>
            <a:r>
              <a:rPr lang="zh-CN" sz="1800">
                <a:solidFill>
                  <a:schemeClr val="tx1"/>
                </a:solidFill>
                <a:latin typeface="Courier New" panose="02070309020205020404" charset="0"/>
                <a:ea typeface="宋体" panose="02010600030101010101" pitchFamily="2" charset="-122"/>
              </a:rPr>
              <a:t>查找</a:t>
            </a:r>
            <a:r>
              <a:rPr lang="en-US" sz="1800">
                <a:solidFill>
                  <a:schemeClr val="tx1"/>
                </a:solidFill>
                <a:latin typeface="Courier New" panose="02070309020205020404" charset="0"/>
                <a:ea typeface="宋体" panose="02010600030101010101" pitchFamily="2" charset="-122"/>
              </a:rPr>
              <a:t>x</a:t>
            </a:r>
            <a:r>
              <a:rPr lang="zh-CN" sz="1800">
                <a:solidFill>
                  <a:schemeClr val="tx1"/>
                </a:solidFill>
                <a:latin typeface="Courier New" panose="02070309020205020404" charset="0"/>
                <a:ea typeface="宋体" panose="02010600030101010101" pitchFamily="2" charset="-122"/>
              </a:rPr>
              <a:t>的父结点保存在</a:t>
            </a:r>
            <a:r>
              <a:rPr lang="en-US" sz="1800">
                <a:solidFill>
                  <a:schemeClr val="tx1"/>
                </a:solidFill>
                <a:latin typeface="Courier New" panose="02070309020205020404" charset="0"/>
                <a:ea typeface="宋体" panose="02010600030101010101" pitchFamily="2" charset="-122"/>
              </a:rPr>
              <a:t>fy</a:t>
            </a:r>
            <a:r>
              <a:rPr lang="zh-CN" sz="1800">
                <a:solidFill>
                  <a:schemeClr val="tx1"/>
                </a:solidFill>
                <a:latin typeface="Courier New" panose="02070309020205020404" charset="0"/>
                <a:ea typeface="宋体" panose="02010600030101010101" pitchFamily="2" charset="-122"/>
              </a:rPr>
              <a:t>中</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if (fx == fy) return false;// </a:t>
            </a:r>
            <a:r>
              <a:rPr lang="zh-CN" sz="1800">
                <a:solidFill>
                  <a:schemeClr val="tx1"/>
                </a:solidFill>
                <a:latin typeface="Courier New" panose="02070309020205020404" charset="0"/>
                <a:ea typeface="宋体" panose="02010600030101010101" pitchFamily="2" charset="-122"/>
              </a:rPr>
              <a:t>若</a:t>
            </a:r>
            <a:r>
              <a:rPr lang="en-US" sz="1800">
                <a:solidFill>
                  <a:schemeClr val="tx1"/>
                </a:solidFill>
                <a:latin typeface="Courier New" panose="02070309020205020404" charset="0"/>
                <a:ea typeface="宋体" panose="02010600030101010101" pitchFamily="2" charset="-122"/>
              </a:rPr>
              <a:t>x</a:t>
            </a:r>
            <a:r>
              <a:rPr lang="zh-CN" sz="1800">
                <a:solidFill>
                  <a:schemeClr val="tx1"/>
                </a:solidFill>
                <a:latin typeface="Courier New" panose="02070309020205020404" charset="0"/>
                <a:ea typeface="宋体" panose="02010600030101010101" pitchFamily="2" charset="-122"/>
              </a:rPr>
              <a:t>、</a:t>
            </a:r>
            <a:r>
              <a:rPr lang="en-US" sz="1800">
                <a:solidFill>
                  <a:schemeClr val="tx1"/>
                </a:solidFill>
                <a:latin typeface="Courier New" panose="02070309020205020404" charset="0"/>
                <a:ea typeface="宋体" panose="02010600030101010101" pitchFamily="2" charset="-122"/>
              </a:rPr>
              <a:t>y</a:t>
            </a:r>
            <a:r>
              <a:rPr lang="zh-CN" sz="1800">
                <a:solidFill>
                  <a:schemeClr val="tx1"/>
                </a:solidFill>
                <a:latin typeface="Courier New" panose="02070309020205020404" charset="0"/>
                <a:ea typeface="宋体" panose="02010600030101010101" pitchFamily="2" charset="-122"/>
              </a:rPr>
              <a:t>在同一集合，则不能并</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P[fy] = fx;</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 </a:t>
            </a:r>
            <a:r>
              <a:rPr lang="zh-CN" sz="1800">
                <a:solidFill>
                  <a:schemeClr val="tx1"/>
                </a:solidFill>
                <a:latin typeface="Courier New" panose="02070309020205020404" charset="0"/>
                <a:ea typeface="宋体" panose="02010600030101010101" pitchFamily="2" charset="-122"/>
              </a:rPr>
              <a:t>完成并操作，把结点</a:t>
            </a:r>
            <a:r>
              <a:rPr lang="en-US" sz="1800">
                <a:solidFill>
                  <a:schemeClr val="tx1"/>
                </a:solidFill>
                <a:latin typeface="Courier New" panose="02070309020205020404" charset="0"/>
                <a:ea typeface="宋体" panose="02010600030101010101" pitchFamily="2" charset="-122"/>
              </a:rPr>
              <a:t>fy</a:t>
            </a:r>
            <a:r>
              <a:rPr lang="zh-CN" sz="1800">
                <a:solidFill>
                  <a:schemeClr val="tx1"/>
                </a:solidFill>
                <a:latin typeface="Courier New" panose="02070309020205020404" charset="0"/>
                <a:ea typeface="宋体" panose="02010600030101010101" pitchFamily="2" charset="-122"/>
              </a:rPr>
              <a:t>的父结点置为</a:t>
            </a:r>
            <a:r>
              <a:rPr lang="en-US" sz="1800">
                <a:solidFill>
                  <a:schemeClr val="tx1"/>
                </a:solidFill>
                <a:latin typeface="Courier New" panose="02070309020205020404" charset="0"/>
                <a:ea typeface="宋体" panose="02010600030101010101" pitchFamily="2" charset="-122"/>
              </a:rPr>
              <a:t>fx</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return true;</a:t>
            </a:r>
            <a:r>
              <a:rPr lang="en-US" sz="1800">
                <a:solidFill>
                  <a:schemeClr val="tx1"/>
                </a:solidFill>
                <a:latin typeface="Courier New" panose="02070309020205020404" charset="0"/>
                <a:ea typeface="宋体" panose="02010600030101010101" pitchFamily="2" charset="-122"/>
                <a:cs typeface="Courier New" panose="02070309020205020404" charset="0"/>
              </a:rPr>
              <a:t>     </a:t>
            </a:r>
            <a:r>
              <a:rPr lang="en-US" sz="1800">
                <a:solidFill>
                  <a:schemeClr val="tx1"/>
                </a:solidFill>
                <a:latin typeface="Courier New" panose="02070309020205020404" charset="0"/>
                <a:ea typeface="宋体" panose="02010600030101010101" pitchFamily="2" charset="-122"/>
              </a:rPr>
              <a:t>// </a:t>
            </a:r>
            <a:r>
              <a:rPr lang="zh-CN" sz="1800">
                <a:solidFill>
                  <a:schemeClr val="tx1"/>
                </a:solidFill>
                <a:latin typeface="Courier New" panose="02070309020205020404" charset="0"/>
                <a:ea typeface="宋体" panose="02010600030101010101" pitchFamily="2" charset="-122"/>
              </a:rPr>
              <a:t>返回</a:t>
            </a:r>
            <a:r>
              <a:rPr lang="en-US" sz="1800">
                <a:solidFill>
                  <a:schemeClr val="tx1"/>
                </a:solidFill>
                <a:latin typeface="Courier New" panose="02070309020205020404" charset="0"/>
                <a:ea typeface="宋体" panose="02010600030101010101" pitchFamily="2" charset="-122"/>
              </a:rPr>
              <a:t>true</a:t>
            </a:r>
            <a:r>
              <a:rPr lang="zh-CN" sz="1800">
                <a:solidFill>
                  <a:schemeClr val="tx1"/>
                </a:solidFill>
                <a:latin typeface="Courier New" panose="02070309020205020404" charset="0"/>
                <a:ea typeface="宋体" panose="02010600030101010101" pitchFamily="2" charset="-122"/>
              </a:rPr>
              <a:t>表示正常完成并操作</a:t>
            </a:r>
            <a:r>
              <a:rPr lang="en-US" sz="1800">
                <a:solidFill>
                  <a:schemeClr val="tx1"/>
                </a:solidFill>
                <a:latin typeface="Courier New" panose="02070309020205020404" charset="0"/>
                <a:ea typeface="宋体" panose="02010600030101010101" pitchFamily="2" charset="-122"/>
              </a:rPr>
              <a:t>}</a:t>
            </a:r>
            <a:endParaRPr lang="en-US" altLang="en-US" sz="1800">
              <a:solidFill>
                <a:schemeClr val="tx1"/>
              </a:solidFill>
              <a:latin typeface="Courier New" panose="0207030902020502040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5.8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例5.8.1 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258445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根据带虚结点的先序序列建立二叉树，输出该二叉树的中序、后序遍历序列。</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测试数据有多组，处理到文件尾。每组测试数据在一行中输入一个字符串（不含空格且长度不超过80），表示二叉树的先序遍历序列，其中字符'*'表示虚结点（对应的子树为空）。</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cs typeface="Times New Roman" panose="02020603050405020304" pitchFamily="18" charset="0"/>
              </a:rPr>
              <a:t>       </a:t>
            </a:r>
            <a:r>
              <a:rPr sz="1800">
                <a:cs typeface="Times New Roman" panose="02020603050405020304" pitchFamily="18" charset="0"/>
              </a:rPr>
              <a:t>对于每组测试，分别在两行输出所建立二叉树的中序遍历序列和后序遍历序列。</a:t>
            </a:r>
            <a:endParaRPr sz="180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例5.8.1 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1476375"/>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HDA**C*B**GF*E***</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ADCBHFEG</a:t>
            </a:r>
            <a:endParaRPr lang="en-US"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ABCDEFGH</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487680" y="2931795"/>
            <a:ext cx="7559675" cy="92202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a:t>
            </a:r>
            <a:r>
              <a:rPr sz="1800">
                <a:latin typeface="Times New Roman" panose="02020603050405020304" pitchFamily="18" charset="0"/>
                <a:ea typeface="宋体" panose="02010600030101010101" pitchFamily="2" charset="-122"/>
              </a:rPr>
              <a:t>根据带虚结点的先序序列建立二叉树可调用5.4节中的CreateBiTree算法，二叉树的中序、后序遍历可调用5.3.2小节的InOrder算法和PostOrder算法。</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例5.8.1 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275715"/>
            <a:ext cx="5080000" cy="2061210"/>
          </a:xfrm>
          <a:prstGeom prst="rect">
            <a:avLst/>
          </a:prstGeom>
          <a:noFill/>
          <a:ln w="9525">
            <a:noFill/>
          </a:ln>
        </p:spPr>
        <p:txBody>
          <a:bodyPr>
            <a:spAutoFit/>
          </a:bodyPr>
          <a:p>
            <a:r>
              <a:rPr lang="en-US" sz="1600">
                <a:latin typeface="Courier New" panose="02070309020205020404" charset="0"/>
                <a:ea typeface="宋体" panose="02010600030101010101" pitchFamily="2" charset="-122"/>
              </a:rPr>
              <a:t>#include&lt;iostream&gt;#include&lt;string&gt;using namespace std; struct BiTNode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char 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*lchild, *rchild;};</a:t>
            </a:r>
            <a:endParaRPr lang="zh-CN" altLang="en-US" sz="16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5.1 树的概述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术语</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4434205" cy="335343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树的深度：或称树的高度，指树中叶子结点所在的最大层次，</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右图中的树深度为4。</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有序树：子树之间存在确定的次序关系，例如二叉树是有序树，其子树有左、右之分。</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无序树：子树之间不存在确定的次序关系。</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森林：是m（m≥0）棵互不相交的树构成的集合，m=0时是空森林。</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5" name="对象 4"/>
          <p:cNvGraphicFramePr>
            <a:graphicFrameLocks noChangeAspect="1"/>
          </p:cNvGraphicFramePr>
          <p:nvPr/>
        </p:nvGraphicFramePr>
        <p:xfrm>
          <a:off x="4859655" y="843915"/>
          <a:ext cx="4020150" cy="1800000"/>
        </p:xfrm>
        <a:graphic>
          <a:graphicData uri="http://schemas.openxmlformats.org/presentationml/2006/ole">
            <mc:AlternateContent xmlns:mc="http://schemas.openxmlformats.org/markup-compatibility/2006">
              <mc:Choice xmlns:v="urn:schemas-microsoft-com:vml" Requires="v">
                <p:oleObj spid="_x0000_s7" name="" r:id="rId1" imgW="5105400" imgH="2286000" progId="Paint.Picture">
                  <p:embed/>
                </p:oleObj>
              </mc:Choice>
              <mc:Fallback>
                <p:oleObj name="" r:id="rId1" imgW="5105400" imgH="2286000" progId="Paint.Picture">
                  <p:embed/>
                  <p:pic>
                    <p:nvPicPr>
                      <p:cNvPr id="0" name="图片 6"/>
                      <p:cNvPicPr/>
                      <p:nvPr/>
                    </p:nvPicPr>
                    <p:blipFill>
                      <a:blip r:embed="rId2"/>
                      <a:stretch>
                        <a:fillRect/>
                      </a:stretch>
                    </p:blipFill>
                    <p:spPr>
                      <a:xfrm>
                        <a:off x="4859655" y="843915"/>
                        <a:ext cx="4020150" cy="1800000"/>
                      </a:xfrm>
                      <a:prstGeom prst="rect">
                        <a:avLst/>
                      </a:prstGeom>
                    </p:spPr>
                  </p:pic>
                </p:oleObj>
              </mc:Fallback>
            </mc:AlternateContent>
          </a:graphicData>
        </a:graphic>
      </p:graphicFrame>
      <p:sp>
        <p:nvSpPr>
          <p:cNvPr id="4" name="文本框 3"/>
          <p:cNvSpPr txBox="1"/>
          <p:nvPr/>
        </p:nvSpPr>
        <p:spPr>
          <a:xfrm>
            <a:off x="4652645" y="3003550"/>
            <a:ext cx="4434205" cy="1630045"/>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任何一棵非空树可以表示为一个二元组(root，F)，其中，root 被称为根结点，F 被称为子树森林，</a:t>
            </a: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上图的树包含一个根结点A和三棵分别以结点B、C、D为根的子树森林。</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4"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例5.8.1 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215" y="1275715"/>
            <a:ext cx="7644765"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BiTNode* CreateBiTree(string &amp;s)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if(s[0]=='*')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遇到特殊字符</a:t>
            </a:r>
            <a:r>
              <a:rPr lang="en-US" sz="1600">
                <a:latin typeface="Courier New" panose="02070309020205020404" charset="0"/>
                <a:ea typeface="宋体" panose="02010600030101010101" pitchFamily="2" charset="-122"/>
              </a:rPr>
              <a: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s=s.substr(1);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去掉首字符</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返回空指针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*p=new BiTNode;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创建根结点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p-&gt;data=s[0];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处理根结点数据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s=s.substr(1);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去掉首字符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p-&gt;lchild=CreateBiTree(s);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处理左子树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p-&gt;rchild=CreateBiTree(s);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处理右子树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例5.8.1 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215" y="1275715"/>
            <a:ext cx="7607935" cy="329184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InOrder(BiTNode* 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中序遍历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(T==NULL)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若为空树则返回</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中序遍历左子树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输出根结点数据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InOrder(T-&gt;rchild);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中序遍历右子树</a:t>
            </a:r>
            <a:r>
              <a:rPr lang="en-US" sz="1600">
                <a:latin typeface="Courier New" panose="02070309020205020404" charset="0"/>
                <a:ea typeface="宋体" panose="02010600030101010101" pitchFamily="2" charset="-122"/>
              </a:rPr>
              <a:t>} void PostOrder(BiTNode* T) {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后序遍历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(T==NULL)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若为空树则返回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PostOrder(T-&gt;lchild);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后序遍历左子树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PostOrder(T-&gt;rchild);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后序遍历右子树</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cout&lt;&lt;T-&gt;data;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输出根结点数据</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例5.8.1 二叉树的建立与遍历</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215" y="1347787"/>
            <a:ext cx="5080000" cy="2799715"/>
          </a:xfrm>
          <a:prstGeom prst="rect">
            <a:avLst/>
          </a:prstGeom>
          <a:noFill/>
          <a:ln w="9525">
            <a:noFill/>
          </a:ln>
        </p:spPr>
        <p:txBody>
          <a:bodyPr>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string 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while(cin&gt;&gt;s)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root=CreateBiTree(s);</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InOrder(root);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PostOrder(root);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5.8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3138170"/>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二叉树采用二叉链表存储，要求根据给定的先序遍历序列和中序遍历序列建立二叉树，并输出后序遍历序列、结点总数、叶子数、度为1的结点数、度为2的结点数。</a:t>
            </a:r>
            <a:endParaRPr sz="1800">
              <a:latin typeface="Times New Roman" panose="02020603050405020304" pitchFamily="18" charset="0"/>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测试数据有多组，处理到文件尾。每组测试数据的第一行输入结点数n（1≤n≤10），第二、三行各输入n个整数，分别表示二叉树的先序遍历序列和中序遍历序列。</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对于每组测试，在一行上分别输出该二叉树的后序遍历序列，结点总数，叶子数，度为1的结点数，度为2的结点数。每两个数据之间留一个空格。</a:t>
            </a:r>
            <a:endParaRPr sz="1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2861310"/>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9</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1 2 4 7 3 5 8 9 6</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4 7 2 1 8 5 9 3 6</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1 2 4 7 8 9 3 5 6 10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7 4 9 8 2 1 5 6 10 3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7 4 2 8 9 5 6 3 1 9 4 2 3</a:t>
            </a:r>
            <a:endParaRPr lang="en-US"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7 9 8 4 2 10 6 5 3 1 10 3 5 2</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3420745" y="1779905"/>
            <a:ext cx="4883150" cy="1476375"/>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a:t>
            </a:r>
            <a:r>
              <a:rPr sz="1800">
                <a:latin typeface="Times New Roman" panose="02020603050405020304" pitchFamily="18" charset="0"/>
                <a:ea typeface="宋体" panose="02010600030101010101" pitchFamily="2" charset="-122"/>
              </a:rPr>
              <a:t>根据给定的先序遍历序列和中序遍历序列建立二叉树可使用5.4节的createBT算法（数组类型改为int），</a:t>
            </a:r>
            <a:r>
              <a:rPr lang="zh-CN" sz="1800">
                <a:latin typeface="Times New Roman" panose="02020603050405020304" pitchFamily="18" charset="0"/>
                <a:ea typeface="宋体" panose="02010600030101010101" pitchFamily="2" charset="-122"/>
              </a:rPr>
              <a:t>之</a:t>
            </a:r>
            <a:r>
              <a:rPr sz="1800">
                <a:latin typeface="Times New Roman" panose="02020603050405020304" pitchFamily="18" charset="0"/>
                <a:ea typeface="宋体" panose="02010600030101010101" pitchFamily="2" charset="-122"/>
              </a:rPr>
              <a:t>后</a:t>
            </a:r>
            <a:r>
              <a:rPr lang="zh-CN" sz="1800">
                <a:latin typeface="Times New Roman" panose="02020603050405020304" pitchFamily="18" charset="0"/>
                <a:ea typeface="宋体" panose="02010600030101010101" pitchFamily="2" charset="-122"/>
              </a:rPr>
              <a:t>进行后</a:t>
            </a:r>
            <a:r>
              <a:rPr sz="1800">
                <a:latin typeface="Times New Roman" panose="02020603050405020304" pitchFamily="18" charset="0"/>
                <a:ea typeface="宋体" panose="02010600030101010101" pitchFamily="2" charset="-122"/>
              </a:rPr>
              <a:t>序遍历、</a:t>
            </a:r>
            <a:r>
              <a:rPr lang="zh-CN" sz="1800">
                <a:latin typeface="Times New Roman" panose="02020603050405020304" pitchFamily="18" charset="0"/>
                <a:ea typeface="宋体" panose="02010600030101010101" pitchFamily="2" charset="-122"/>
              </a:rPr>
              <a:t>基于遍历算法</a:t>
            </a:r>
            <a:r>
              <a:rPr sz="1800">
                <a:latin typeface="Times New Roman" panose="02020603050405020304" pitchFamily="18" charset="0"/>
                <a:ea typeface="宋体" panose="02010600030101010101" pitchFamily="2" charset="-122"/>
              </a:rPr>
              <a:t>统计叶子数</a:t>
            </a:r>
            <a:r>
              <a:rPr lang="zh-CN" sz="1800">
                <a:latin typeface="Times New Roman" panose="02020603050405020304" pitchFamily="18" charset="0"/>
                <a:ea typeface="宋体" panose="02010600030101010101" pitchFamily="2" charset="-122"/>
              </a:rPr>
              <a:t>、</a:t>
            </a:r>
            <a:r>
              <a:rPr sz="1800">
                <a:latin typeface="Times New Roman" panose="02020603050405020304" pitchFamily="18" charset="0"/>
                <a:ea typeface="宋体" panose="02010600030101010101" pitchFamily="2" charset="-122"/>
              </a:rPr>
              <a:t>度为1和度为2的结点数</a:t>
            </a:r>
            <a:r>
              <a:rPr lang="zh-CN" sz="1800">
                <a:latin typeface="Times New Roman" panose="02020603050405020304" pitchFamily="18" charset="0"/>
                <a:ea typeface="宋体" panose="02010600030101010101" pitchFamily="2" charset="-122"/>
              </a:rPr>
              <a:t>及</a:t>
            </a:r>
            <a:r>
              <a:rPr sz="1800">
                <a:latin typeface="Times New Roman" panose="02020603050405020304" pitchFamily="18" charset="0"/>
                <a:ea typeface="宋体" panose="02010600030101010101" pitchFamily="2" charset="-122"/>
              </a:rPr>
              <a:t>结点总数。</a:t>
            </a:r>
            <a:endParaRPr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327785"/>
            <a:ext cx="6397625"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using namespace std; struct BiTNode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data;</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*lchild,*rchild;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BiTNode(int c,BiTNode *left,BiTNode *right)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data=c;</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lchild=left;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rchild=right;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95605" y="1265555"/>
            <a:ext cx="7696200"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 </a:t>
            </a:r>
            <a:r>
              <a:rPr lang="zh-CN" sz="1600">
                <a:ea typeface="宋体" panose="02010600030101010101" pitchFamily="2" charset="-122"/>
              </a:rPr>
              <a:t>根据先序序列</a:t>
            </a:r>
            <a:r>
              <a:rPr lang="en-US" sz="1600">
                <a:latin typeface="Courier New" panose="02070309020205020404" charset="0"/>
                <a:ea typeface="宋体" panose="02010600030101010101" pitchFamily="2" charset="-122"/>
              </a:rPr>
              <a:t>pre</a:t>
            </a:r>
            <a:r>
              <a:rPr lang="zh-CN" sz="1600">
                <a:ea typeface="宋体" panose="02010600030101010101" pitchFamily="2" charset="-122"/>
              </a:rPr>
              <a:t>、中序序列</a:t>
            </a:r>
            <a:r>
              <a:rPr lang="en-US" sz="1600">
                <a:latin typeface="Courier New" panose="02070309020205020404" charset="0"/>
                <a:ea typeface="宋体" panose="02010600030101010101" pitchFamily="2" charset="-122"/>
              </a:rPr>
              <a:t>in</a:t>
            </a:r>
            <a:r>
              <a:rPr lang="zh-CN" sz="1600">
                <a:ea typeface="宋体" panose="02010600030101010101" pitchFamily="2" charset="-122"/>
              </a:rPr>
              <a:t>建</a:t>
            </a:r>
            <a:r>
              <a:rPr lang="zh-CN" sz="1600">
                <a:latin typeface="Courier New" panose="02070309020205020404" charset="0"/>
                <a:ea typeface="宋体" panose="02010600030101010101" pitchFamily="2" charset="-122"/>
              </a:rPr>
              <a:t>立二叉</a:t>
            </a:r>
            <a:r>
              <a:rPr lang="zh-CN" sz="1600">
                <a:ea typeface="宋体" panose="02010600030101010101" pitchFamily="2" charset="-122"/>
              </a:rPr>
              <a:t>树</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n</a:t>
            </a:r>
            <a:r>
              <a:rPr lang="zh-CN" sz="1600">
                <a:latin typeface="Courier New" panose="02070309020205020404" charset="0"/>
                <a:ea typeface="宋体" panose="02010600030101010101" pitchFamily="2" charset="-122"/>
              </a:rPr>
              <a:t>为结点总数</a:t>
            </a:r>
            <a:r>
              <a:rPr lang="en-US" sz="1600">
                <a:latin typeface="Courier New" panose="02070309020205020404" charset="0"/>
                <a:ea typeface="宋体" panose="02010600030101010101" pitchFamily="2" charset="-122"/>
              </a:rPr>
              <a:t>BiTNode* CreateBT(int* pre,int *in,int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if(n==0) return NULL;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char root=pre[0];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for(i=0; i&lt;n;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if(in[i]==root) 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preleft=pre+1;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preright=pre+i+1;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inleft=in;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inright=in+i+1;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left=CreateBT(preleft,inleft,i);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right=CreateBT(preright,inright,n-i-1);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p=new BiTNode(root,left,right);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p;</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60045" y="1327785"/>
            <a:ext cx="7018655" cy="279971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PostOrder(BiTNode*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后序遍历</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 return;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PostOrder(p-&gt;lchild);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PostOrder(p-&gt;rchild);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cout&lt;&lt;p-&gt;data&lt;&lt;" ";} int CountAll(BiTNode*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统计结点总数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 return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CountAll(p-&gt;lchild)+CountAll(p-&gt;rchild)+1;</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23850" y="1256030"/>
            <a:ext cx="8581390"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CountLeaf(BiTNode*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统计叶子数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 return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if(p-&gt;lchild==NULL&amp;&amp;p-&gt;rchild==NULL) return 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else return CountLeaf(p-&gt;lchild)+CountLeaf(p-&gt;rchild);} int CountSingle(BiTNode*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统计度为</a:t>
            </a:r>
            <a:r>
              <a:rPr lang="en-US" sz="1600">
                <a:latin typeface="Courier New" panose="02070309020205020404" charset="0"/>
                <a:ea typeface="宋体" panose="02010600030101010101" pitchFamily="2" charset="-122"/>
              </a:rPr>
              <a:t>1</a:t>
            </a:r>
            <a:r>
              <a:rPr lang="zh-CN" sz="1600">
                <a:ea typeface="宋体" panose="02010600030101010101" pitchFamily="2" charset="-122"/>
              </a:rPr>
              <a:t>的结点总数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 return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cnt=0;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if((p-&gt;lchild &amp;&amp; !p-&gt;rchild)||(!p-&gt;lchild &amp;&amp; p-&gt;rchild)) cnt=1;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cnt+=CountSingle(p-&gt;lchild);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cnt+=CountSingle(p-&gt;rchild);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cnt;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323850" y="1256030"/>
            <a:ext cx="6360795" cy="206121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CountBoth(BiTNode* p)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ea typeface="宋体" panose="02010600030101010101" pitchFamily="2" charset="-122"/>
              </a:rPr>
              <a:t>统计度为</a:t>
            </a:r>
            <a:r>
              <a:rPr lang="en-US" sz="1600">
                <a:latin typeface="Courier New" panose="02070309020205020404" charset="0"/>
                <a:ea typeface="宋体" panose="02010600030101010101" pitchFamily="2" charset="-122"/>
              </a:rPr>
              <a:t>2</a:t>
            </a:r>
            <a:r>
              <a:rPr lang="zh-CN" sz="1600">
                <a:ea typeface="宋体" panose="02010600030101010101" pitchFamily="2" charset="-122"/>
              </a:rPr>
              <a:t>的结点总数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 return 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cnt=0;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if(p-&gt;lchild &amp;&amp; p-&gt;rchild) cnt=1;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cnt+=CountBoth(p-&gt;lchild);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cnt+=CountBoth(p-&gt;rchild);</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cnt;</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5.1 树的概述</a:t>
            </a:r>
            <a:endParaRPr sz="3200" noProof="0" dirty="0">
              <a:latin typeface="黑体" panose="02010609060101010101" pitchFamily="2" charset="-122"/>
              <a:ea typeface="黑体" panose="02010609060101010101" pitchFamily="2" charset="-122"/>
              <a:sym typeface="+mn-ea"/>
            </a:endParaRPr>
          </a:p>
        </p:txBody>
      </p:sp>
      <p:sp>
        <p:nvSpPr>
          <p:cNvPr id="2" name="文本框 1"/>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rPr>
              <a:t>术语</a:t>
            </a:r>
            <a:endParaRPr lang="zh-CN" altLang="en-US"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323215" y="1275715"/>
            <a:ext cx="7616825" cy="2614930"/>
          </a:xfrm>
          <a:prstGeom prst="rect">
            <a:avLst/>
          </a:prstGeom>
          <a:noFill/>
        </p:spPr>
        <p:txBody>
          <a:bodyPr wrap="square" rtlCol="0" anchor="t">
            <a:spAutoFit/>
          </a:bodyPr>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表5-1列出了树和线性结构的结构特点对比情况。</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a:p>
            <a:pPr marL="342900" marR="0" lvl="1" indent="-342900" algn="l" defTabSz="914400" rtl="0" eaLnBrk="1" fontAlgn="base" latinLnBrk="0" hangingPunct="1">
              <a:lnSpc>
                <a:spcPct val="100000"/>
              </a:lnSpc>
              <a:spcBef>
                <a:spcPct val="20000"/>
              </a:spcBef>
              <a:spcAft>
                <a:spcPct val="0"/>
              </a:spcAft>
              <a:buClr>
                <a:schemeClr val="accent2"/>
              </a:buClr>
              <a:buSzTx/>
              <a:buFont typeface="Wingdings" panose="05000000000000000000" charset="0"/>
              <a:buChar char="Ø"/>
              <a:defRPr/>
            </a:pPr>
            <a:r>
              <a:rPr lang="zh-CN" sz="2000" strike="noStrike" noProof="0" dirty="0">
                <a:ln>
                  <a:noFill/>
                </a:ln>
                <a:effectLst/>
                <a:uLnTx/>
                <a:uFillTx/>
                <a:latin typeface="Times New Roman" panose="02020603050405020304" pitchFamily="18" charset="0"/>
                <a:cs typeface="Times New Roman" panose="02020603050405020304" pitchFamily="18" charset="0"/>
                <a:sym typeface="+mn-ea"/>
              </a:rPr>
              <a:t>树的基本操作包含创建、遍历、查找、插入结点和删除结点等。</a:t>
            </a:r>
            <a:endParaRPr lang="zh-CN" sz="2000" strike="noStrike" noProof="0" dirty="0">
              <a:ln>
                <a:noFill/>
              </a:ln>
              <a:effectLst/>
              <a:uLnTx/>
              <a:uFillTx/>
              <a:latin typeface="Times New Roman" panose="02020603050405020304" pitchFamily="18" charset="0"/>
              <a:cs typeface="Times New Roman" panose="02020603050405020304" pitchFamily="18" charset="0"/>
              <a:sym typeface="+mn-ea"/>
            </a:endParaRPr>
          </a:p>
        </p:txBody>
      </p:sp>
      <p:graphicFrame>
        <p:nvGraphicFramePr>
          <p:cNvPr id="3" name="对象 2"/>
          <p:cNvGraphicFramePr>
            <a:graphicFrameLocks noChangeAspect="1"/>
          </p:cNvGraphicFramePr>
          <p:nvPr/>
        </p:nvGraphicFramePr>
        <p:xfrm>
          <a:off x="755650" y="1707515"/>
          <a:ext cx="6502727" cy="1440000"/>
        </p:xfrm>
        <a:graphic>
          <a:graphicData uri="http://schemas.openxmlformats.org/presentationml/2006/ole">
            <mc:AlternateContent xmlns:mc="http://schemas.openxmlformats.org/markup-compatibility/2006">
              <mc:Choice xmlns:v="urn:schemas-microsoft-com:vml" Requires="v">
                <p:oleObj spid="_x0000_s4" name="" r:id="rId1" imgW="9077325" imgH="2009775" progId="Paint.Picture">
                  <p:embed/>
                </p:oleObj>
              </mc:Choice>
              <mc:Fallback>
                <p:oleObj name="" r:id="rId1" imgW="9077325" imgH="2009775" progId="Paint.Picture">
                  <p:embed/>
                  <p:pic>
                    <p:nvPicPr>
                      <p:cNvPr id="0" name="图片 3"/>
                      <p:cNvPicPr/>
                      <p:nvPr/>
                    </p:nvPicPr>
                    <p:blipFill>
                      <a:blip r:embed="rId2"/>
                      <a:stretch>
                        <a:fillRect/>
                      </a:stretch>
                    </p:blipFill>
                    <p:spPr>
                      <a:xfrm>
                        <a:off x="755650" y="1707515"/>
                        <a:ext cx="6502727" cy="14400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anim calcmode="lin" valueType="num">
                                      <p:cBhvr additive="base">
                                        <p:cTn id="19"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例5.8.2 二叉树</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23215" y="1327785"/>
            <a:ext cx="7119620" cy="353822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pre[n];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in[n];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i&lt;n; i++) cin&gt;&gt;pre[i];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i=0; i&lt;n; i++) cin&gt;&gt;in[i];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BiTNode* p=CreateBT(pre,in,n);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PostOrder(p);</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cout&lt;&lt;CountAll(p)&lt;&lt;" "&lt;&lt;CountLeaf(p)&lt;&lt;"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cout&lt;&lt;CountSingle(p)&lt;&lt;" "&lt;&lt;CountBoth(p)&lt;&lt;endl;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5.8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例5.8.3 生物进化</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2030095"/>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在研究生物进化时，常用一种类似树状分支的图形来概括各种（类）生物之间的亲缘关系。</a:t>
            </a:r>
            <a:endParaRPr sz="1800">
              <a:latin typeface="Times New Roman" panose="02020603050405020304" pitchFamily="18" charset="0"/>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这里采用有根树描述生物之间的亲缘关系。有根树是具有方向的树，选择其中某个确定的结点，将其作为树中所有物种的共同祖先（根）。有根树这种结构在计算机科学中极为常见，尤其适用表述层次结构。下面就是在计算机科学中常见的有根树的示意图（注意：这里把树根放在了图的顶部，树叶放在了底部）。</a:t>
            </a:r>
            <a:endParaRPr sz="1800">
              <a:cs typeface="Times New Roman" panose="02020603050405020304" pitchFamily="18" charset="0"/>
            </a:endParaRPr>
          </a:p>
        </p:txBody>
      </p:sp>
      <p:graphicFrame>
        <p:nvGraphicFramePr>
          <p:cNvPr id="2" name="对象 1"/>
          <p:cNvGraphicFramePr>
            <a:graphicFrameLocks noChangeAspect="1"/>
          </p:cNvGraphicFramePr>
          <p:nvPr>
            <p:custDataLst>
              <p:tags r:id="rId1"/>
            </p:custDataLst>
          </p:nvPr>
        </p:nvGraphicFramePr>
        <p:xfrm>
          <a:off x="539750" y="3364230"/>
          <a:ext cx="1529543" cy="1440000"/>
        </p:xfrm>
        <a:graphic>
          <a:graphicData uri="http://schemas.openxmlformats.org/presentationml/2006/ole">
            <mc:AlternateContent xmlns:mc="http://schemas.openxmlformats.org/markup-compatibility/2006">
              <mc:Choice xmlns:v="urn:schemas-microsoft-com:vml" Requires="v">
                <p:oleObj spid="_x0000_s4" name="" r:id="rId2" imgW="2124075" imgH="2000250" progId="Paint.Picture">
                  <p:embed/>
                </p:oleObj>
              </mc:Choice>
              <mc:Fallback>
                <p:oleObj name="" r:id="rId2" imgW="2124075" imgH="2000250" progId="Paint.Picture">
                  <p:embed/>
                  <p:pic>
                    <p:nvPicPr>
                      <p:cNvPr id="0" name="图片 3"/>
                      <p:cNvPicPr/>
                      <p:nvPr/>
                    </p:nvPicPr>
                    <p:blipFill>
                      <a:blip r:embed="rId3"/>
                      <a:stretch>
                        <a:fillRect/>
                      </a:stretch>
                    </p:blipFill>
                    <p:spPr>
                      <a:xfrm>
                        <a:off x="539750" y="3364230"/>
                        <a:ext cx="1529543" cy="1440000"/>
                      </a:xfrm>
                      <a:prstGeom prst="rect">
                        <a:avLst/>
                      </a:prstGeom>
                    </p:spPr>
                  </p:pic>
                </p:oleObj>
              </mc:Fallback>
            </mc:AlternateContent>
          </a:graphicData>
        </a:graphic>
      </p:graphicFrame>
      <p:sp>
        <p:nvSpPr>
          <p:cNvPr id="5" name="文本框 4"/>
          <p:cNvSpPr txBox="1"/>
          <p:nvPr/>
        </p:nvSpPr>
        <p:spPr>
          <a:xfrm>
            <a:off x="2123440" y="3346450"/>
            <a:ext cx="5903595" cy="1476375"/>
          </a:xfrm>
          <a:prstGeom prst="rect">
            <a:avLst/>
          </a:prstGeom>
          <a:noFill/>
          <a:ln w="9525">
            <a:noFill/>
          </a:ln>
        </p:spPr>
        <p:txBody>
          <a:bodyPr wrap="square">
            <a:spAutoFit/>
          </a:bodyPr>
          <a:p>
            <a:pPr indent="266700"/>
            <a:r>
              <a:rPr lang="en-US" altLang="zh-CN" sz="1800">
                <a:ea typeface="宋体" panose="02010600030101010101" pitchFamily="2" charset="-122"/>
              </a:rPr>
              <a:t>   </a:t>
            </a:r>
            <a:r>
              <a:rPr lang="zh-CN" sz="1800">
                <a:ea typeface="宋体" panose="02010600030101010101" pitchFamily="2" charset="-122"/>
              </a:rPr>
              <a:t>给定</a:t>
            </a:r>
            <a:r>
              <a:rPr lang="en-US" sz="1800">
                <a:latin typeface="Times New Roman" panose="02020603050405020304" pitchFamily="18" charset="0"/>
                <a:ea typeface="宋体" panose="02010600030101010101" pitchFamily="2" charset="-122"/>
              </a:rPr>
              <a:t>2</a:t>
            </a:r>
            <a:r>
              <a:rPr lang="zh-CN" sz="1800">
                <a:ea typeface="宋体" panose="02010600030101010101" pitchFamily="2" charset="-122"/>
              </a:rPr>
              <a:t>种生物的种类，请判断它们具有哪一个相同的祖先，当然由于树根一定满足这个要求，可能的答案不唯一，这里只要求给出离这</a:t>
            </a:r>
            <a:r>
              <a:rPr lang="en-US" sz="1800">
                <a:latin typeface="Times New Roman" panose="02020603050405020304" pitchFamily="18" charset="0"/>
                <a:ea typeface="宋体" panose="02010600030101010101" pitchFamily="2" charset="-122"/>
              </a:rPr>
              <a:t>2</a:t>
            </a:r>
            <a:r>
              <a:rPr lang="zh-CN" sz="1800">
                <a:ea typeface="宋体" panose="02010600030101010101" pitchFamily="2" charset="-122"/>
              </a:rPr>
              <a:t>种生物最近的祖先。</a:t>
            </a:r>
            <a:endParaRPr lang="zh-CN" sz="1800">
              <a:ea typeface="宋体" panose="02010600030101010101" pitchFamily="2" charset="-122"/>
            </a:endParaRPr>
          </a:p>
          <a:p>
            <a:pPr indent="266700"/>
            <a:r>
              <a:rPr lang="en-US" altLang="zh-CN" sz="1800">
                <a:ea typeface="宋体" panose="02010600030101010101" pitchFamily="2" charset="-122"/>
              </a:rPr>
              <a:t>       </a:t>
            </a:r>
            <a:r>
              <a:rPr lang="zh-CN" sz="1800">
                <a:ea typeface="宋体" panose="02010600030101010101" pitchFamily="2" charset="-122"/>
              </a:rPr>
              <a:t>例如：对于</a:t>
            </a:r>
            <a:r>
              <a:rPr lang="zh-CN" sz="1800">
                <a:ea typeface="宋体" panose="02010600030101010101" pitchFamily="2" charset="-122"/>
              </a:rPr>
              <a:t>左图，</a:t>
            </a:r>
            <a:r>
              <a:rPr lang="en-US" sz="1800">
                <a:latin typeface="Times New Roman" panose="02020603050405020304" pitchFamily="18" charset="0"/>
                <a:ea typeface="宋体" panose="02010600030101010101" pitchFamily="2" charset="-122"/>
              </a:rPr>
              <a:t>2</a:t>
            </a:r>
            <a:r>
              <a:rPr lang="zh-CN" sz="1800">
                <a:latin typeface="Times New Roman" panose="02020603050405020304" pitchFamily="18" charset="0"/>
                <a:ea typeface="宋体" panose="02010600030101010101" pitchFamily="2" charset="-122"/>
              </a:rPr>
              <a:t>和</a:t>
            </a:r>
            <a:r>
              <a:rPr lang="en-US" sz="1800">
                <a:latin typeface="Times New Roman" panose="02020603050405020304" pitchFamily="18" charset="0"/>
                <a:ea typeface="宋体" panose="02010600030101010101" pitchFamily="2" charset="-122"/>
              </a:rPr>
              <a:t>3</a:t>
            </a:r>
            <a:r>
              <a:rPr lang="zh-CN" sz="1800">
                <a:ea typeface="宋体" panose="02010600030101010101" pitchFamily="2" charset="-122"/>
              </a:rPr>
              <a:t>的最近祖先是</a:t>
            </a:r>
            <a:r>
              <a:rPr lang="en-US" sz="1800">
                <a:latin typeface="Times New Roman" panose="02020603050405020304" pitchFamily="18" charset="0"/>
                <a:ea typeface="宋体" panose="02010600030101010101" pitchFamily="2" charset="-122"/>
              </a:rPr>
              <a:t>10</a:t>
            </a:r>
            <a:r>
              <a:rPr lang="zh-CN" sz="1800">
                <a:ea typeface="宋体" panose="02010600030101010101" pitchFamily="2" charset="-122"/>
              </a:rPr>
              <a:t>，而</a:t>
            </a:r>
            <a:r>
              <a:rPr lang="en-US" sz="1800">
                <a:latin typeface="Times New Roman" panose="02020603050405020304" pitchFamily="18" charset="0"/>
                <a:ea typeface="宋体" panose="02010600030101010101" pitchFamily="2" charset="-122"/>
              </a:rPr>
              <a:t>9</a:t>
            </a:r>
            <a:r>
              <a:rPr lang="zh-CN" sz="1800">
                <a:latin typeface="Times New Roman" panose="02020603050405020304" pitchFamily="18" charset="0"/>
                <a:ea typeface="宋体" panose="02010600030101010101" pitchFamily="2" charset="-122"/>
              </a:rPr>
              <a:t>和</a:t>
            </a:r>
            <a:r>
              <a:rPr lang="en-US" sz="1800">
                <a:latin typeface="Times New Roman" panose="02020603050405020304" pitchFamily="18" charset="0"/>
                <a:ea typeface="宋体" panose="02010600030101010101" pitchFamily="2" charset="-122"/>
              </a:rPr>
              <a:t>7</a:t>
            </a:r>
            <a:r>
              <a:rPr lang="zh-CN" sz="1800">
                <a:ea typeface="宋体" panose="02010600030101010101" pitchFamily="2" charset="-122"/>
              </a:rPr>
              <a:t>的最近祖先是</a:t>
            </a:r>
            <a:r>
              <a:rPr lang="en-US" sz="1800">
                <a:latin typeface="Times New Roman" panose="02020603050405020304" pitchFamily="18" charset="0"/>
                <a:ea typeface="宋体" panose="02010600030101010101" pitchFamily="2" charset="-122"/>
              </a:rPr>
              <a:t>8</a:t>
            </a:r>
            <a:r>
              <a:rPr lang="zh-CN" sz="1800">
                <a:ea typeface="宋体" panose="02010600030101010101" pitchFamily="2" charset="-122"/>
              </a:rPr>
              <a:t>，特别需要注意，</a:t>
            </a:r>
            <a:r>
              <a:rPr lang="en-US" sz="1800">
                <a:latin typeface="Times New Roman" panose="02020603050405020304" pitchFamily="18" charset="0"/>
                <a:ea typeface="宋体" panose="02010600030101010101" pitchFamily="2" charset="-122"/>
              </a:rPr>
              <a:t>10</a:t>
            </a:r>
            <a:r>
              <a:rPr lang="zh-CN" sz="1800">
                <a:latin typeface="Times New Roman" panose="02020603050405020304" pitchFamily="18" charset="0"/>
                <a:ea typeface="宋体" panose="02010600030101010101" pitchFamily="2" charset="-122"/>
              </a:rPr>
              <a:t>和</a:t>
            </a:r>
            <a:r>
              <a:rPr lang="en-US" sz="1800">
                <a:latin typeface="Times New Roman" panose="02020603050405020304" pitchFamily="18" charset="0"/>
                <a:ea typeface="宋体" panose="02010600030101010101" pitchFamily="2" charset="-122"/>
              </a:rPr>
              <a:t>11</a:t>
            </a:r>
            <a:r>
              <a:rPr lang="zh-CN" sz="1800">
                <a:ea typeface="宋体" panose="02010600030101010101" pitchFamily="2" charset="-122"/>
              </a:rPr>
              <a:t>的最近祖先是</a:t>
            </a:r>
            <a:r>
              <a:rPr lang="en-US" sz="1800">
                <a:latin typeface="Times New Roman" panose="02020603050405020304" pitchFamily="18" charset="0"/>
                <a:ea typeface="宋体" panose="02010600030101010101" pitchFamily="2" charset="-122"/>
              </a:rPr>
              <a:t>10</a:t>
            </a:r>
            <a:r>
              <a:rPr lang="zh-CN" sz="1800">
                <a:ea typeface="宋体" panose="02010600030101010101" pitchFamily="2" charset="-122"/>
              </a:rPr>
              <a:t>。</a:t>
            </a:r>
            <a:endParaRPr lang="zh-CN" altLang="en-US" sz="180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n>
                  <a:noFill/>
                </a:ln>
                <a:effectLst/>
                <a:uLnTx/>
                <a:uFillTx/>
                <a:latin typeface="黑体" panose="02010609060101010101" pitchFamily="2" charset="-122"/>
                <a:ea typeface="黑体" panose="02010609060101010101" pitchFamily="2" charset="-122"/>
                <a:sym typeface="+mn-ea"/>
              </a:rPr>
              <a:t>5.8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例5.8.3 生物进化</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3138170"/>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整数T，表示测试数据的组数，然后是T组测试数据。每组测试数据第一行输入一个整数n（2≤n≤1000），表示结点总数（结点编号从1到n），然后是n-1个整数对a、b（1≤a，b≤n，且a≠b），表示a是b的父结点（直接祖先）。请注意，n个结点（物种）的有根树恰好具有n-1条边。接下来是最多不超过1000次的询问（各占一行），每个询问包含2个互不相同的整数c、d（1≤c，d≤n），请你求解c、d的最近祖先。当c、d同时为0时，表示本组测试结束。具体格式请参看输入样例。</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cs typeface="Times New Roman" panose="02020603050405020304" pitchFamily="18" charset="0"/>
              </a:rPr>
              <a:t>       </a:t>
            </a:r>
            <a:r>
              <a:rPr sz="1800">
                <a:cs typeface="Times New Roman" panose="02020603050405020304" pitchFamily="18" charset="0"/>
              </a:rPr>
              <a:t>对于每组测试，每次查询输出一行，包含一个整数，表示求得的最近祖先。</a:t>
            </a:r>
            <a:endParaRPr sz="180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例5.8.3 生物进化</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1527810" cy="3692525"/>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1</a:t>
            </a:r>
            <a:endParaRPr lang="en-US"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5</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2 3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5 1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5 2</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5 4</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1 3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5 1</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0 0</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5</a:t>
            </a:r>
            <a:endParaRPr lang="en-US"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5</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2627630" y="3507740"/>
            <a:ext cx="5245735" cy="119888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解析：在并查集的查操作中，需要从一个结点出发找到根结点，若在查找过程中把该结点及其祖先结点保存起来，则查找两个结点的公共祖先很容易求得。因此，可以通过修改并查集的代码求解本例。</a:t>
            </a: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例5.8.3 生物进化</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292100" y="1327785"/>
            <a:ext cx="8523605"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#include&lt;iostream&gt;using namespace std;const int N = 1001;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数组长度，最大的结点数</a:t>
            </a:r>
            <a:r>
              <a:rPr lang="en-US" sz="1600">
                <a:latin typeface="Courier New" panose="02070309020205020404" charset="0"/>
                <a:ea typeface="宋体" panose="02010600030101010101" pitchFamily="2" charset="-122"/>
              </a:rPr>
              <a:t>+1int P[N];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存放父结点下标，从</a:t>
            </a:r>
            <a:r>
              <a:rPr lang="en-US" sz="1600">
                <a:latin typeface="Courier New" panose="02070309020205020404" charset="0"/>
                <a:ea typeface="宋体" panose="02010600030101010101" pitchFamily="2" charset="-122"/>
              </a:rPr>
              <a:t>1</a:t>
            </a:r>
            <a:r>
              <a:rPr lang="zh-CN" sz="1600">
                <a:latin typeface="Courier New" panose="02070309020205020404" charset="0"/>
                <a:ea typeface="宋体" panose="02010600030101010101" pitchFamily="2" charset="-122"/>
              </a:rPr>
              <a:t>开始用</a:t>
            </a:r>
            <a:r>
              <a:rPr lang="en-US" sz="1600">
                <a:latin typeface="Courier New" panose="02070309020205020404" charset="0"/>
                <a:ea typeface="宋体" panose="02010600030101010101" pitchFamily="2" charset="-122"/>
              </a:rPr>
              <a:t>void Init(int 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sym typeface="+mn-ea"/>
              </a:rPr>
              <a:t>// </a:t>
            </a:r>
            <a:r>
              <a:rPr lang="zh-CN" sz="1600">
                <a:latin typeface="Courier New" panose="02070309020205020404" charset="0"/>
                <a:sym typeface="+mn-ea"/>
              </a:rPr>
              <a:t>初始化，每个结点作为一个集合</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i=1; i&lt;=n;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P[i] = i;}// </a:t>
            </a:r>
            <a:r>
              <a:rPr lang="zh-CN" sz="1600">
                <a:latin typeface="Courier New" panose="02070309020205020404" charset="0"/>
                <a:ea typeface="宋体" panose="02010600030101010101" pitchFamily="2" charset="-122"/>
              </a:rPr>
              <a:t>在找</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的根结点的过程中把</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及其祖先逐个存放在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数组中，祖先个数用引用参数</a:t>
            </a:r>
            <a:r>
              <a:rPr lang="en-US" sz="1600">
                <a:latin typeface="Courier New" panose="02070309020205020404" charset="0"/>
                <a:ea typeface="宋体" panose="02010600030101010101" pitchFamily="2" charset="-122"/>
              </a:rPr>
              <a:t>cnt</a:t>
            </a:r>
            <a:r>
              <a:rPr lang="zh-CN" sz="1600">
                <a:latin typeface="Courier New" panose="02070309020205020404" charset="0"/>
                <a:ea typeface="宋体" panose="02010600030101010101" pitchFamily="2" charset="-122"/>
              </a:rPr>
              <a:t>返回 </a:t>
            </a:r>
            <a:r>
              <a:rPr lang="en-US" sz="1600">
                <a:latin typeface="Courier New" panose="02070309020205020404" charset="0"/>
                <a:ea typeface="宋体" panose="02010600030101010101" pitchFamily="2" charset="-122"/>
              </a:rPr>
              <a:t>void Find(int x, int a[], int &amp;cnt)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查操作</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while(P[x] != 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寻找根结点</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最终</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就是该集合的根结点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a[cnt++]=x;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x</a:t>
            </a:r>
            <a:r>
              <a:rPr lang="zh-CN" sz="1600">
                <a:latin typeface="Courier New" panose="02070309020205020404" charset="0"/>
                <a:ea typeface="宋体" panose="02010600030101010101" pitchFamily="2" charset="-122"/>
              </a:rPr>
              <a:t>存放在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数组中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x = P[x];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置为其父结点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a[cnt++]=x;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把根结点存在</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数组中</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例5.8.3 生物进化</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95605" y="1275715"/>
            <a:ext cx="7131050" cy="3784600"/>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rPr>
              <a:t>void Union(int x, int y) {</a:t>
            </a:r>
            <a:r>
              <a:rPr lang="en-US" sz="1600">
                <a:latin typeface="Courier New" panose="02070309020205020404" charset="0"/>
                <a:sym typeface="+mn-ea"/>
              </a:rPr>
              <a:t>// </a:t>
            </a:r>
            <a:r>
              <a:rPr lang="zh-CN" sz="1600">
                <a:latin typeface="Courier New" panose="02070309020205020404" charset="0"/>
                <a:sym typeface="+mn-ea"/>
              </a:rPr>
              <a:t>并操作，依题意把</a:t>
            </a:r>
            <a:r>
              <a:rPr lang="en-US" sz="1600">
                <a:latin typeface="Courier New" panose="02070309020205020404" charset="0"/>
                <a:sym typeface="+mn-ea"/>
              </a:rPr>
              <a:t>x</a:t>
            </a:r>
            <a:r>
              <a:rPr lang="zh-CN" sz="1600">
                <a:latin typeface="Courier New" panose="02070309020205020404" charset="0"/>
                <a:sym typeface="+mn-ea"/>
              </a:rPr>
              <a:t>作为</a:t>
            </a:r>
            <a:r>
              <a:rPr lang="en-US" sz="1600">
                <a:latin typeface="Courier New" panose="02070309020205020404" charset="0"/>
                <a:sym typeface="+mn-ea"/>
              </a:rPr>
              <a:t>y</a:t>
            </a:r>
            <a:r>
              <a:rPr lang="zh-CN" sz="1600">
                <a:latin typeface="Courier New" panose="02070309020205020404" charset="0"/>
                <a:sym typeface="+mn-ea"/>
              </a:rPr>
              <a:t>的父结点</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P[y] = x;</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int main()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 (T--)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n, i;</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Init(n);</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初始化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for(i=1; i&lt;n; i++) {// </a:t>
            </a:r>
            <a:r>
              <a:rPr lang="zh-CN" sz="1600">
                <a:latin typeface="Courier New" panose="02070309020205020404" charset="0"/>
                <a:ea typeface="宋体" panose="02010600030101010101" pitchFamily="2" charset="-122"/>
              </a:rPr>
              <a:t>输入</a:t>
            </a:r>
            <a:r>
              <a:rPr lang="en-US" sz="1600">
                <a:latin typeface="Courier New" panose="02070309020205020404" charset="0"/>
                <a:ea typeface="宋体" panose="02010600030101010101" pitchFamily="2" charset="-122"/>
              </a:rPr>
              <a:t>n-1</a:t>
            </a:r>
            <a:r>
              <a:rPr lang="zh-CN" sz="1600">
                <a:latin typeface="Courier New" panose="02070309020205020404" charset="0"/>
                <a:ea typeface="宋体" panose="02010600030101010101" pitchFamily="2" charset="-122"/>
              </a:rPr>
              <a:t>条边建树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a,b;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cin&gt;&gt;a&gt;&gt;b;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Union(a,b);</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 </a:t>
            </a:r>
            <a:r>
              <a:rPr lang="zh-CN" sz="1600">
                <a:latin typeface="Courier New" panose="02070309020205020404" charset="0"/>
                <a:ea typeface="宋体" panose="02010600030101010101" pitchFamily="2" charset="-122"/>
              </a:rPr>
              <a:t>通过并操作使结点</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成为</a:t>
            </a:r>
            <a:r>
              <a:rPr lang="en-US" sz="1600">
                <a:latin typeface="Courier New" panose="02070309020205020404" charset="0"/>
                <a:ea typeface="宋体" panose="02010600030101010101" pitchFamily="2" charset="-122"/>
              </a:rPr>
              <a:t>b</a:t>
            </a:r>
            <a:r>
              <a:rPr lang="zh-CN" sz="1600">
                <a:latin typeface="Courier New" panose="02070309020205020404" charset="0"/>
                <a:ea typeface="宋体" panose="02010600030101010101" pitchFamily="2" charset="-122"/>
              </a:rPr>
              <a:t>的父结点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endParaRPr lang="zh-CN" altLang="en-US" sz="160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例5.8.3 生物进化</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95605" y="1275715"/>
            <a:ext cx="7800340" cy="255333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x,y;</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while(cin&gt;&gt;x&gt;&gt;y)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if(x==0 &amp;&amp; y==0) break;</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int a[N], b[N], cnt1=0, cnt2=0;</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从</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开始查找</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的祖先存放到</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数组中，</a:t>
            </a:r>
            <a:r>
              <a:rPr lang="en-US" sz="1600">
                <a:latin typeface="Courier New" panose="02070309020205020404" charset="0"/>
                <a:ea typeface="宋体" panose="02010600030101010101" pitchFamily="2" charset="-122"/>
              </a:rPr>
              <a:t>cnt1</a:t>
            </a:r>
            <a:r>
              <a:rPr lang="zh-CN" sz="1600">
                <a:latin typeface="Courier New" panose="02070309020205020404" charset="0"/>
                <a:ea typeface="宋体" panose="02010600030101010101" pitchFamily="2" charset="-122"/>
              </a:rPr>
              <a:t>是</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的祖先个数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Find(x, a, cnt1);</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从</a:t>
            </a:r>
            <a:r>
              <a:rPr lang="en-US" sz="1600">
                <a:latin typeface="Courier New" panose="02070309020205020404" charset="0"/>
                <a:ea typeface="宋体" panose="02010600030101010101" pitchFamily="2" charset="-122"/>
              </a:rPr>
              <a:t>y</a:t>
            </a:r>
            <a:r>
              <a:rPr lang="zh-CN" sz="1600">
                <a:latin typeface="Courier New" panose="02070309020205020404" charset="0"/>
                <a:ea typeface="宋体" panose="02010600030101010101" pitchFamily="2" charset="-122"/>
              </a:rPr>
              <a:t>开始查找</a:t>
            </a:r>
            <a:r>
              <a:rPr lang="en-US" sz="1600">
                <a:latin typeface="Courier New" panose="02070309020205020404" charset="0"/>
                <a:ea typeface="宋体" panose="02010600030101010101" pitchFamily="2" charset="-122"/>
              </a:rPr>
              <a:t>y</a:t>
            </a:r>
            <a:r>
              <a:rPr lang="zh-CN" sz="1600">
                <a:latin typeface="Courier New" panose="02070309020205020404" charset="0"/>
                <a:ea typeface="宋体" panose="02010600030101010101" pitchFamily="2" charset="-122"/>
              </a:rPr>
              <a:t>的祖先存放到</a:t>
            </a:r>
            <a:r>
              <a:rPr lang="en-US" sz="1600">
                <a:latin typeface="Courier New" panose="02070309020205020404" charset="0"/>
                <a:ea typeface="宋体" panose="02010600030101010101" pitchFamily="2" charset="-122"/>
              </a:rPr>
              <a:t>b</a:t>
            </a:r>
            <a:r>
              <a:rPr lang="zh-CN" sz="1600">
                <a:latin typeface="Courier New" panose="02070309020205020404" charset="0"/>
                <a:ea typeface="宋体" panose="02010600030101010101" pitchFamily="2" charset="-122"/>
              </a:rPr>
              <a:t>数组中，</a:t>
            </a:r>
            <a:r>
              <a:rPr lang="en-US" sz="1600">
                <a:latin typeface="Courier New" panose="02070309020205020404" charset="0"/>
                <a:ea typeface="宋体" panose="02010600030101010101" pitchFamily="2" charset="-122"/>
              </a:rPr>
              <a:t>cnt2</a:t>
            </a:r>
            <a:r>
              <a:rPr lang="zh-CN" sz="1600">
                <a:latin typeface="Courier New" panose="02070309020205020404" charset="0"/>
                <a:ea typeface="宋体" panose="02010600030101010101" pitchFamily="2" charset="-122"/>
              </a:rPr>
              <a:t>是</a:t>
            </a:r>
            <a:r>
              <a:rPr lang="en-US" sz="1600">
                <a:latin typeface="Courier New" panose="02070309020205020404" charset="0"/>
                <a:ea typeface="宋体" panose="02010600030101010101" pitchFamily="2" charset="-122"/>
              </a:rPr>
              <a:t>y</a:t>
            </a:r>
            <a:r>
              <a:rPr lang="zh-CN" sz="1600">
                <a:latin typeface="Courier New" panose="02070309020205020404" charset="0"/>
                <a:ea typeface="宋体" panose="02010600030101010101" pitchFamily="2" charset="-122"/>
              </a:rPr>
              <a:t>的祖先个数</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Find(y, b, cnt2);</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zh-CN" sz="1600">
                <a:latin typeface="Courier New" panose="02070309020205020404" charset="0"/>
                <a:ea typeface="宋体" panose="02010600030101010101" pitchFamily="2" charset="-122"/>
              </a:rPr>
              <a:t>比较</a:t>
            </a:r>
            <a:r>
              <a:rPr lang="en-US" sz="1600">
                <a:latin typeface="Courier New" panose="02070309020205020404" charset="0"/>
                <a:ea typeface="宋体" panose="02010600030101010101" pitchFamily="2" charset="-122"/>
              </a:rPr>
              <a:t>a</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b</a:t>
            </a:r>
            <a:r>
              <a:rPr lang="zh-CN" sz="1600">
                <a:latin typeface="Courier New" panose="02070309020205020404" charset="0"/>
                <a:ea typeface="宋体" panose="02010600030101010101" pitchFamily="2" charset="-122"/>
              </a:rPr>
              <a:t>数组，查找</a:t>
            </a:r>
            <a:r>
              <a:rPr lang="en-US" sz="1600">
                <a:latin typeface="Courier New" panose="02070309020205020404" charset="0"/>
                <a:ea typeface="宋体" panose="02010600030101010101" pitchFamily="2" charset="-122"/>
              </a:rPr>
              <a:t>x</a:t>
            </a:r>
            <a:r>
              <a:rPr lang="zh-CN"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rPr>
              <a:t>y</a:t>
            </a:r>
            <a:r>
              <a:rPr lang="zh-CN" sz="1600">
                <a:latin typeface="Courier New" panose="02070309020205020404" charset="0"/>
                <a:ea typeface="宋体" panose="02010600030101010101" pitchFamily="2" charset="-122"/>
              </a:rPr>
              <a:t>的公共祖先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bool flag=false;</a:t>
            </a:r>
            <a:r>
              <a:rPr lang="en-US" sz="1600">
                <a:latin typeface="Courier New" panose="02070309020205020404" charset="0"/>
                <a:ea typeface="宋体" panose="02010600030101010101" pitchFamily="2" charset="-122"/>
                <a:cs typeface="Courier New" panose="02070309020205020404" charset="0"/>
              </a:rPr>
              <a:t>            </a:t>
            </a:r>
            <a:endParaRPr lang="zh-CN" altLang="en-US" sz="160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例5.8.3 生物进化</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2" name="文本框 1"/>
          <p:cNvSpPr txBox="1"/>
          <p:nvPr/>
        </p:nvSpPr>
        <p:spPr>
          <a:xfrm>
            <a:off x="395605" y="1275715"/>
            <a:ext cx="7800340" cy="3046095"/>
          </a:xfrm>
          <a:prstGeom prst="rect">
            <a:avLst/>
          </a:prstGeom>
          <a:noFill/>
          <a:ln w="9525">
            <a:noFill/>
          </a:ln>
        </p:spPr>
        <p:txBody>
          <a:bodyPr wrap="square">
            <a:spAutoFit/>
          </a:bodyPr>
          <a:p>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j=0; j&lt;cnt1 &amp;&amp; !flag; j++)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for(int k=0; k&lt;cnt2 &amp;&amp; !flag; 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if (a[j]==b[k]) {</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cout&lt;&lt;a[j]&lt;&lt;endl;</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flag=true;</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a:t>
            </a:r>
            <a:r>
              <a:rPr lang="en-US" sz="1600">
                <a:latin typeface="Courier New" panose="02070309020205020404" charset="0"/>
                <a:ea typeface="宋体" panose="02010600030101010101" pitchFamily="2" charset="-122"/>
                <a:cs typeface="Courier New" panose="02070309020205020404" charset="0"/>
              </a:rPr>
              <a:t>    </a:t>
            </a:r>
            <a:r>
              <a:rPr lang="en-US" sz="1600">
                <a:latin typeface="Courier New" panose="02070309020205020404" charset="0"/>
                <a:ea typeface="宋体" panose="02010600030101010101" pitchFamily="2" charset="-122"/>
              </a:rPr>
              <a:t>return 0;</a:t>
            </a:r>
            <a:endParaRPr lang="en-US" sz="1600">
              <a:latin typeface="Times New Roman" panose="02020603050405020304" pitchFamily="18" charset="0"/>
              <a:ea typeface="宋体" panose="02010600030101010101" pitchFamily="2" charset="-122"/>
            </a:endParaRPr>
          </a:p>
          <a:p>
            <a:r>
              <a:rPr lang="en-US" sz="1600">
                <a:latin typeface="Courier New" panose="02070309020205020404" charset="0"/>
                <a:ea typeface="宋体" panose="02010600030101010101" pitchFamily="2" charset="-122"/>
              </a:rPr>
              <a:t>}</a:t>
            </a:r>
            <a:endParaRPr lang="en-US" sz="1600">
              <a:latin typeface="Courier New" panose="02070309020205020404" charset="0"/>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sz="3200" noProof="0" dirty="0">
                <a:latin typeface="黑体" panose="02010609060101010101" pitchFamily="2" charset="-122"/>
                <a:ea typeface="黑体" panose="02010609060101010101" pitchFamily="2" charset="-122"/>
                <a:sym typeface="+mn-ea"/>
              </a:rPr>
              <a:t>5.8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36195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例5.8.4 热闹的聚会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7484110" cy="1476375"/>
          </a:xfrm>
          <a:prstGeom prst="rect">
            <a:avLst/>
          </a:prstGeom>
          <a:noFill/>
          <a:ln w="9525">
            <a:noFill/>
          </a:ln>
        </p:spPr>
        <p:txBody>
          <a:bodyPr wrap="square">
            <a:spAutoFit/>
          </a:bodyPr>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今天是小明的生日，他邀请了许多朋友参加聚会，当然，有些朋友之间由于互不认识，因此不愿意坐在同一张桌上，但是如果A认识B，且B认识C，那么A和C就算是认识的。</a:t>
            </a:r>
            <a:endParaRPr sz="1800">
              <a:latin typeface="Times New Roman" panose="02020603050405020304" pitchFamily="18" charset="0"/>
              <a:cs typeface="Times New Roman" panose="02020603050405020304" pitchFamily="18" charset="0"/>
            </a:endParaRPr>
          </a:p>
          <a:p>
            <a:r>
              <a:rPr lang="en-US" sz="1800">
                <a:latin typeface="Times New Roman" panose="02020603050405020304" pitchFamily="18" charset="0"/>
                <a:cs typeface="Times New Roman" panose="02020603050405020304" pitchFamily="18" charset="0"/>
              </a:rPr>
              <a:t>        </a:t>
            </a:r>
            <a:r>
              <a:rPr sz="1800">
                <a:latin typeface="Times New Roman" panose="02020603050405020304" pitchFamily="18" charset="0"/>
                <a:cs typeface="Times New Roman" panose="02020603050405020304" pitchFamily="18" charset="0"/>
              </a:rPr>
              <a:t>为了使得聚会更加热闹，就应该尽可能少用桌子。那么，最热闹（人数最多的）的那一桌一共有多少人？</a:t>
            </a:r>
            <a:endParaRPr sz="1800">
              <a:latin typeface="Times New Roman" panose="02020603050405020304" pitchFamily="18" charset="0"/>
              <a:cs typeface="Times New Roman" panose="02020603050405020304" pitchFamily="18" charset="0"/>
            </a:endParaRPr>
          </a:p>
        </p:txBody>
      </p:sp>
      <p:sp>
        <p:nvSpPr>
          <p:cNvPr id="6" name="文本框 5"/>
          <p:cNvSpPr txBox="1"/>
          <p:nvPr/>
        </p:nvSpPr>
        <p:spPr>
          <a:xfrm>
            <a:off x="485140" y="2834640"/>
            <a:ext cx="7484110" cy="2030095"/>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        </a:t>
            </a:r>
            <a:r>
              <a:rPr sz="1800">
                <a:latin typeface="Times New Roman" panose="02020603050405020304" pitchFamily="18" charset="0"/>
                <a:ea typeface="宋体" panose="02010600030101010101" pitchFamily="2" charset="-122"/>
                <a:cs typeface="Times New Roman" panose="02020603050405020304" pitchFamily="18" charset="0"/>
              </a:rPr>
              <a:t>首先输入一个整数T，表示测试数据的组数，然后是T组测试数据。每组测试数据首先输入2个整数n和m（1≤n，m≤1000）。其中n表示朋友总数，并且编号从1到n；然后输入m行数据，每行2个整数A和B（A≠B），表示朋友A和B相互认识。</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cs typeface="Times New Roman" panose="02020603050405020304" pitchFamily="18" charset="0"/>
              </a:rPr>
              <a:t>       </a:t>
            </a:r>
            <a:r>
              <a:rPr sz="1800">
                <a:cs typeface="Times New Roman" panose="02020603050405020304" pitchFamily="18" charset="0"/>
              </a:rPr>
              <a:t>对于每组测试，输出最热闹的那一桌的总人数。</a:t>
            </a:r>
            <a:endParaRPr sz="180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4"/>
          <p:cNvSpPr txBox="1"/>
          <p:nvPr/>
        </p:nvSpPr>
        <p:spPr>
          <a:xfrm>
            <a:off x="214313" y="285750"/>
            <a:ext cx="6286500" cy="642938"/>
          </a:xfrm>
          <a:prstGeom prst="rect">
            <a:avLst/>
          </a:prstGeom>
          <a:noFill/>
          <a:ln w="9525">
            <a:noFill/>
          </a:ln>
        </p:spPr>
        <p:txBody>
          <a:bodyPr anchor="t" anchorCtr="0"/>
          <a:p>
            <a:pPr marL="342900" indent="-342900">
              <a:spcBef>
                <a:spcPct val="20000"/>
              </a:spcBef>
              <a:buClr>
                <a:schemeClr val="tx2"/>
              </a:buClr>
              <a:buSzPct val="70000"/>
            </a:pPr>
            <a:r>
              <a:rPr lang="en-US" sz="3200" noProof="0" dirty="0">
                <a:latin typeface="黑体" panose="02010609060101010101" pitchFamily="2" charset="-122"/>
                <a:ea typeface="黑体" panose="02010609060101010101" pitchFamily="2" charset="-122"/>
                <a:sym typeface="+mn-ea"/>
              </a:rPr>
              <a:t>5</a:t>
            </a:r>
            <a:r>
              <a:rPr sz="3200" noProof="0" dirty="0">
                <a:latin typeface="黑体" panose="02010609060101010101" pitchFamily="2" charset="-122"/>
                <a:ea typeface="黑体" panose="02010609060101010101" pitchFamily="2" charset="-122"/>
                <a:sym typeface="+mn-ea"/>
              </a:rPr>
              <a:t>.</a:t>
            </a:r>
            <a:r>
              <a:rPr lang="en-US" sz="3200" noProof="0" dirty="0">
                <a:latin typeface="黑体" panose="02010609060101010101" pitchFamily="2" charset="-122"/>
                <a:ea typeface="黑体" panose="02010609060101010101" pitchFamily="2" charset="-122"/>
                <a:sym typeface="+mn-ea"/>
              </a:rPr>
              <a:t>8</a:t>
            </a:r>
            <a:r>
              <a:rPr sz="3200" noProof="0" dirty="0">
                <a:latin typeface="黑体" panose="02010609060101010101" pitchFamily="2" charset="-122"/>
                <a:ea typeface="黑体" panose="02010609060101010101" pitchFamily="2" charset="-122"/>
                <a:sym typeface="+mn-ea"/>
              </a:rPr>
              <a:t> 在线题目求解</a:t>
            </a:r>
            <a:endParaRPr sz="3200" noProof="0" dirty="0">
              <a:latin typeface="黑体" panose="02010609060101010101" pitchFamily="2" charset="-122"/>
              <a:ea typeface="黑体" panose="02010609060101010101" pitchFamily="2" charset="-122"/>
              <a:sym typeface="+mn-ea"/>
            </a:endParaRPr>
          </a:p>
        </p:txBody>
      </p:sp>
      <p:sp>
        <p:nvSpPr>
          <p:cNvPr id="3" name="文本框 2"/>
          <p:cNvSpPr txBox="1"/>
          <p:nvPr/>
        </p:nvSpPr>
        <p:spPr>
          <a:xfrm>
            <a:off x="292100" y="928688"/>
            <a:ext cx="7754938" cy="398780"/>
          </a:xfrm>
          <a:prstGeom prst="rect">
            <a:avLst/>
          </a:prstGeom>
          <a:noFill/>
        </p:spPr>
        <p:txBody>
          <a:bodyPr wrap="square" rtlCol="0" anchor="t">
            <a:spAutoFit/>
          </a:bodyPr>
          <a:p>
            <a:pPr marL="0" marR="0" lvl="1" indent="-361950" algn="l" defTabSz="914400" rtl="0" eaLnBrk="1" fontAlgn="base" latinLnBrk="0" hangingPunct="1">
              <a:lnSpc>
                <a:spcPct val="100000"/>
              </a:lnSpc>
              <a:spcBef>
                <a:spcPct val="20000"/>
              </a:spcBef>
              <a:spcAft>
                <a:spcPct val="0"/>
              </a:spcAft>
              <a:buClr>
                <a:schemeClr val="accent2"/>
              </a:buClr>
              <a:buSzTx/>
              <a:buFont typeface="Wingdings" panose="05000000000000000000" pitchFamily="2" charset="2"/>
              <a:buChar char="l"/>
              <a:defRPr/>
            </a:pPr>
            <a:r>
              <a:rPr sz="2000" noProof="0" dirty="0">
                <a:ln>
                  <a:noFill/>
                </a:ln>
                <a:effectLst/>
                <a:uLnTx/>
                <a:uFillTx/>
                <a:latin typeface="Times New Roman" panose="02020603050405020304" pitchFamily="18" charset="0"/>
                <a:cs typeface="Times New Roman" panose="02020603050405020304" pitchFamily="18" charset="0"/>
                <a:sym typeface="+mn-ea"/>
              </a:rPr>
              <a:t>例5.8.4 热闹的聚会</a:t>
            </a:r>
            <a:endParaRPr sz="2000" noProof="0" dirty="0">
              <a:ln>
                <a:noFill/>
              </a:ln>
              <a:effectLst/>
              <a:uLnTx/>
              <a:uFillTx/>
              <a:latin typeface="Times New Roman" panose="02020603050405020304" pitchFamily="18" charset="0"/>
              <a:cs typeface="Times New Roman" panose="02020603050405020304" pitchFamily="18" charset="0"/>
              <a:sym typeface="+mn-ea"/>
            </a:endParaRPr>
          </a:p>
        </p:txBody>
      </p:sp>
      <p:sp>
        <p:nvSpPr>
          <p:cNvPr id="100" name="文本框 99"/>
          <p:cNvSpPr txBox="1"/>
          <p:nvPr/>
        </p:nvSpPr>
        <p:spPr>
          <a:xfrm>
            <a:off x="485140" y="1327785"/>
            <a:ext cx="1527810" cy="2584450"/>
          </a:xfrm>
          <a:prstGeom prst="rect">
            <a:avLst/>
          </a:prstGeom>
          <a:noFill/>
          <a:ln w="9525">
            <a:noFill/>
          </a:ln>
        </p:spPr>
        <p:txBody>
          <a:bodyPr wrap="square">
            <a:spAutoFit/>
          </a:bodyPr>
          <a:p>
            <a:r>
              <a:rPr sz="1800" b="1">
                <a:latin typeface="Times New Roman" panose="02020603050405020304" pitchFamily="18" charset="0"/>
                <a:ea typeface="宋体" panose="02010600030101010101" pitchFamily="2" charset="-122"/>
                <a:cs typeface="Times New Roman" panose="02020603050405020304" pitchFamily="18" charset="0"/>
              </a:rPr>
              <a:t>输入样例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1</a:t>
            </a:r>
            <a:endParaRPr lang="en-US"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5 3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1 2</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2 3</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a:latin typeface="Times New Roman" panose="02020603050405020304" pitchFamily="18" charset="0"/>
                <a:ea typeface="宋体" panose="02010600030101010101" pitchFamily="2" charset="-122"/>
                <a:cs typeface="Times New Roman" panose="02020603050405020304" pitchFamily="18" charset="0"/>
              </a:rPr>
              <a:t>4 5</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sz="1800" b="1">
                <a:latin typeface="Times New Roman" panose="02020603050405020304" pitchFamily="18" charset="0"/>
                <a:ea typeface="宋体" panose="02010600030101010101" pitchFamily="2" charset="-122"/>
                <a:cs typeface="Times New Roman" panose="02020603050405020304" pitchFamily="18" charset="0"/>
              </a:rPr>
              <a:t>输出样例</a:t>
            </a:r>
            <a:r>
              <a:rPr sz="1800">
                <a:latin typeface="Times New Roman" panose="02020603050405020304" pitchFamily="18" charset="0"/>
                <a:ea typeface="宋体" panose="02010600030101010101" pitchFamily="2" charset="-122"/>
                <a:cs typeface="Times New Roman" panose="02020603050405020304" pitchFamily="18" charset="0"/>
              </a:rPr>
              <a:t>:</a:t>
            </a:r>
            <a:endParaRPr sz="1800">
              <a:latin typeface="Times New Roman" panose="02020603050405020304" pitchFamily="18" charset="0"/>
              <a:ea typeface="宋体" panose="02010600030101010101" pitchFamily="2" charset="-122"/>
              <a:cs typeface="Times New Roman" panose="02020603050405020304" pitchFamily="18" charset="0"/>
            </a:endParaRPr>
          </a:p>
          <a:p>
            <a:r>
              <a:rPr lang="en-US" sz="1800">
                <a:latin typeface="Times New Roman" panose="02020603050405020304" pitchFamily="18" charset="0"/>
                <a:ea typeface="宋体" panose="02010600030101010101" pitchFamily="2" charset="-122"/>
                <a:cs typeface="Times New Roman" panose="02020603050405020304" pitchFamily="18" charset="0"/>
              </a:rPr>
              <a:t>3</a:t>
            </a:r>
            <a:endParaRPr lang="en-US" sz="18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2555875" y="3580130"/>
            <a:ext cx="5245735" cy="645160"/>
          </a:xfrm>
          <a:prstGeom prst="rect">
            <a:avLst/>
          </a:prstGeom>
          <a:noFill/>
          <a:ln w="9525">
            <a:noFill/>
          </a:ln>
        </p:spPr>
        <p:txBody>
          <a:bodyPr wrap="square">
            <a:spAutoFit/>
          </a:bodyPr>
          <a:p>
            <a:r>
              <a:rPr lang="zh-CN" sz="1800">
                <a:latin typeface="Times New Roman" panose="02020603050405020304" pitchFamily="18" charset="0"/>
                <a:ea typeface="宋体" panose="02010600030101010101" pitchFamily="2" charset="-122"/>
              </a:rPr>
              <a:t>解析：本例是求结点个数最多的集合及其结点数。因此，可用增加一个计数器数组的并查集求解</a:t>
            </a:r>
            <a:r>
              <a:rPr lang="zh-CN" sz="1800">
                <a:latin typeface="Times New Roman" panose="02020603050405020304" pitchFamily="18" charset="0"/>
                <a:ea typeface="宋体" panose="02010600030101010101" pitchFamily="2" charset="-122"/>
              </a:rPr>
              <a:t>。</a:t>
            </a:r>
            <a:endParaRPr lang="zh-CN" sz="180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UNIT_PLACING_PICTURE_USER_VIEWPORT" val="{&quot;height&quot;:3828,&quot;width&quot;:6200}"/>
</p:tagLst>
</file>

<file path=ppt/tags/tag2.xml><?xml version="1.0" encoding="utf-8"?>
<p:tagLst xmlns:p="http://schemas.openxmlformats.org/presentationml/2006/main">
  <p:tag name="KSO_WM_UNIT_PLACING_PICTURE_USER_VIEWPORT" val="{&quot;height&quot;:3152,&quot;width&quot;:3348}"/>
</p:tagLst>
</file>

<file path=ppt/tags/tag3.xml><?xml version="1.0" encoding="utf-8"?>
<p:tagLst xmlns:p="http://schemas.openxmlformats.org/presentationml/2006/main">
  <p:tag name="COMMONDATA" val="eyJoZGlkIjoiMTY3YmRkOGRkNmRmNWNmMjQzYWM5NGE2NTQ4YTQ3MDUifQ=="/>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0</TotalTime>
  <Words>23560</Words>
  <Application>WPS 演示</Application>
  <PresentationFormat>自定义</PresentationFormat>
  <Paragraphs>1354</Paragraphs>
  <Slides>103</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62</vt:i4>
      </vt:variant>
      <vt:variant>
        <vt:lpstr>幻灯片标题</vt:lpstr>
      </vt:variant>
      <vt:variant>
        <vt:i4>103</vt:i4>
      </vt:variant>
    </vt:vector>
  </HeadingPairs>
  <TitlesOfParts>
    <vt:vector size="176" baseType="lpstr">
      <vt:lpstr>Arial</vt:lpstr>
      <vt:lpstr>宋体</vt:lpstr>
      <vt:lpstr>Wingdings</vt:lpstr>
      <vt:lpstr>微软雅黑</vt:lpstr>
      <vt:lpstr>黑体</vt:lpstr>
      <vt:lpstr>Times New Roman</vt:lpstr>
      <vt:lpstr>Wingdings</vt:lpstr>
      <vt:lpstr>Arial Unicode MS</vt:lpstr>
      <vt:lpstr>Calibri</vt:lpstr>
      <vt:lpstr>Courier New</vt:lpstr>
      <vt:lpstr>Network</vt:lpstr>
      <vt:lpstr>Paint.Picture</vt:lpstr>
      <vt:lpstr>Paint.Picture</vt:lpstr>
      <vt:lpstr>Paint.Picture</vt:lpstr>
      <vt:lpstr>Paint.Picture</vt:lpstr>
      <vt:lpstr>Paint.Picture</vt:lpstr>
      <vt:lpstr>Equation.KSEE3</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Equation.KSEE3</vt:lpstr>
      <vt:lpstr>Equation.KSEE3</vt:lpstr>
      <vt:lpstr>Equation.KSEE3</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数组</dc:title>
  <dc:creator>微软用户</dc:creator>
  <cp:lastModifiedBy>Administrator</cp:lastModifiedBy>
  <cp:revision>807</cp:revision>
  <dcterms:created xsi:type="dcterms:W3CDTF">2007-09-26T00:31:00Z</dcterms:created>
  <dcterms:modified xsi:type="dcterms:W3CDTF">2022-06-14T02:03:48Z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E40570A158E04A96B08416F4653A943B</vt:lpwstr>
  </property>
  <property fmtid="{D5CDD505-2E9C-101B-9397-08002B2CF9AE}" pid="4" name="commondata">
    <vt:lpwstr>eyJoZGlkIjoiMTM0ZmI2OThiYTg1NjEzMmZmOTY2ZjZiNTk0ZmU0NWQifQ==</vt:lpwstr>
  </property>
</Properties>
</file>