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71"/>
  </p:handoutMasterIdLst>
  <p:sldIdLst>
    <p:sldId id="256" r:id="rId3"/>
    <p:sldId id="690" r:id="rId4"/>
    <p:sldId id="330" r:id="rId5"/>
    <p:sldId id="866" r:id="rId6"/>
    <p:sldId id="1027" r:id="rId7"/>
    <p:sldId id="1028" r:id="rId8"/>
    <p:sldId id="1026" r:id="rId9"/>
    <p:sldId id="1049" r:id="rId10"/>
    <p:sldId id="1050" r:id="rId11"/>
    <p:sldId id="1051" r:id="rId12"/>
    <p:sldId id="1052" r:id="rId13"/>
    <p:sldId id="1053" r:id="rId14"/>
    <p:sldId id="1054" r:id="rId15"/>
    <p:sldId id="1055" r:id="rId16"/>
    <p:sldId id="1056" r:id="rId17"/>
    <p:sldId id="1058" r:id="rId18"/>
    <p:sldId id="1059" r:id="rId19"/>
    <p:sldId id="1060" r:id="rId20"/>
    <p:sldId id="1025" r:id="rId21"/>
    <p:sldId id="1080" r:id="rId22"/>
    <p:sldId id="1081" r:id="rId23"/>
    <p:sldId id="1085" r:id="rId24"/>
    <p:sldId id="1082" r:id="rId25"/>
    <p:sldId id="1083" r:id="rId26"/>
    <p:sldId id="1084" r:id="rId27"/>
    <p:sldId id="1086" r:id="rId28"/>
    <p:sldId id="1024" r:id="rId29"/>
    <p:sldId id="1087" r:id="rId30"/>
    <p:sldId id="1089" r:id="rId31"/>
    <p:sldId id="1088" r:id="rId32"/>
    <p:sldId id="1090" r:id="rId33"/>
    <p:sldId id="1091" r:id="rId34"/>
    <p:sldId id="1092" r:id="rId35"/>
    <p:sldId id="1023" r:id="rId36"/>
    <p:sldId id="1094" r:id="rId37"/>
    <p:sldId id="1095" r:id="rId38"/>
    <p:sldId id="1096" r:id="rId39"/>
    <p:sldId id="1097" r:id="rId40"/>
    <p:sldId id="1098" r:id="rId41"/>
    <p:sldId id="1099" r:id="rId42"/>
    <p:sldId id="1100" r:id="rId43"/>
    <p:sldId id="1101" r:id="rId44"/>
    <p:sldId id="1102" r:id="rId45"/>
    <p:sldId id="1103" r:id="rId46"/>
    <p:sldId id="1022" r:id="rId47"/>
    <p:sldId id="1105" r:id="rId48"/>
    <p:sldId id="1107" r:id="rId49"/>
    <p:sldId id="1106" r:id="rId50"/>
    <p:sldId id="1108" r:id="rId51"/>
    <p:sldId id="1109" r:id="rId52"/>
    <p:sldId id="1110" r:id="rId53"/>
    <p:sldId id="1111" r:id="rId54"/>
    <p:sldId id="1104" r:id="rId55"/>
    <p:sldId id="1021" r:id="rId56"/>
    <p:sldId id="1029" r:id="rId57"/>
    <p:sldId id="1030" r:id="rId58"/>
    <p:sldId id="1031" r:id="rId59"/>
    <p:sldId id="1032" r:id="rId60"/>
    <p:sldId id="1033" r:id="rId61"/>
    <p:sldId id="1035" r:id="rId62"/>
    <p:sldId id="1034" r:id="rId63"/>
    <p:sldId id="1036" r:id="rId64"/>
    <p:sldId id="1037" r:id="rId65"/>
    <p:sldId id="1038" r:id="rId66"/>
    <p:sldId id="847" r:id="rId67"/>
    <p:sldId id="859" r:id="rId68"/>
    <p:sldId id="1019" r:id="rId69"/>
    <p:sldId id="1018" r:id="rId70"/>
  </p:sldIdLst>
  <p:sldSz cx="9144000" cy="5143500"/>
  <p:notesSz cx="6858000" cy="9144000"/>
  <p:custDataLst>
    <p:tags r:id="rId7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0FA2C"/>
    <a:srgbClr val="660033"/>
    <a:srgbClr val="333300"/>
    <a:srgbClr val="666699"/>
    <a:srgbClr val="000099"/>
    <a:srgbClr val="DCD82E"/>
    <a:srgbClr val="9C9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397"/>
    <p:restoredTop sz="94623"/>
  </p:normalViewPr>
  <p:slideViewPr>
    <p:cSldViewPr showGuides="1">
      <p:cViewPr varScale="1">
        <p:scale>
          <a:sx n="103" d="100"/>
          <a:sy n="103" d="100"/>
        </p:scale>
        <p:origin x="-90" y="-504"/>
      </p:cViewPr>
      <p:guideLst>
        <p:guide orient="horz" pos="1756"/>
        <p:guide pos="28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5" Type="http://schemas.openxmlformats.org/officeDocument/2006/relationships/tags" Target="tags/tag1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handoutMaster" Target="handoutMasters/handoutMaster1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9FF808-0381-4864-B945-58B7BBD795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0514" name="Line 2"/>
          <p:cNvSpPr>
            <a:spLocks noChangeShapeType="1"/>
          </p:cNvSpPr>
          <p:nvPr userDrawn="1"/>
        </p:nvSpPr>
        <p:spPr bwMode="auto">
          <a:xfrm>
            <a:off x="7962900" y="1143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92075"/>
            <a:ext cx="7543800" cy="971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289050"/>
            <a:ext cx="8229600" cy="330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47345"/>
            <a:r>
              <a:rPr lang="zh-CN" altLang="en-US" dirty="0"/>
              <a:t>第二级</a:t>
            </a:r>
            <a:endParaRPr lang="zh-CN" altLang="en-US" dirty="0"/>
          </a:p>
          <a:p>
            <a:pPr lvl="2" indent="-293370"/>
            <a:r>
              <a:rPr lang="zh-CN" altLang="en-US" dirty="0"/>
              <a:t>第三级</a:t>
            </a:r>
            <a:endParaRPr lang="zh-CN" altLang="en-US" dirty="0"/>
          </a:p>
          <a:p>
            <a:pPr lvl="3" indent="-292100"/>
            <a:r>
              <a:rPr lang="zh-CN" altLang="en-US" dirty="0"/>
              <a:t>第四级</a:t>
            </a:r>
            <a:endParaRPr lang="zh-CN" altLang="en-US" dirty="0"/>
          </a:p>
          <a:p>
            <a:pPr lvl="4" indent="-3162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0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1031" name="Group 8"/>
          <p:cNvGrpSpPr/>
          <p:nvPr userDrawn="1"/>
        </p:nvGrpSpPr>
        <p:grpSpPr>
          <a:xfrm>
            <a:off x="8153400" y="114300"/>
            <a:ext cx="792163" cy="971550"/>
            <a:chOff x="5136" y="960"/>
            <a:chExt cx="528" cy="864"/>
          </a:xfrm>
        </p:grpSpPr>
        <p:sp>
          <p:nvSpPr>
            <p:cNvPr id="3205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TextBox 39"/>
          <p:cNvSpPr txBox="1"/>
          <p:nvPr userDrawn="1"/>
        </p:nvSpPr>
        <p:spPr>
          <a:xfrm>
            <a:off x="1371600" y="4814888"/>
            <a:ext cx="6902450" cy="2755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数据结构与算法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，上海交通大学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</a:t>
            </a:r>
            <a:endParaRPr lang="zh-CN" sz="12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61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3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5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7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slide" Target="slide65.xml"/><Relationship Id="rId7" Type="http://schemas.openxmlformats.org/officeDocument/2006/relationships/slide" Target="slide54.xml"/><Relationship Id="rId6" Type="http://schemas.openxmlformats.org/officeDocument/2006/relationships/slide" Target="slide45.xml"/><Relationship Id="rId5" Type="http://schemas.openxmlformats.org/officeDocument/2006/relationships/slide" Target="slide34.xml"/><Relationship Id="rId4" Type="http://schemas.openxmlformats.org/officeDocument/2006/relationships/slide" Target="slide27.xml"/><Relationship Id="rId3" Type="http://schemas.openxmlformats.org/officeDocument/2006/relationships/slide" Target="slide19.xml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6.bin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8.bin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0.bin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1.xml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5.bin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7.bin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>
              <a:buSzTx/>
            </a:pPr>
            <a:r>
              <a:rPr lang="en-US" altLang="zh-CN" sz="4000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排序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67995" y="844550"/>
            <a:ext cx="6741160" cy="3524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1" action="ppaction://hlinksldjump"/>
              </a:rPr>
              <a:t>8.1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排序概述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2" action="ppaction://hlinksldjump"/>
              </a:rPr>
              <a:t>8.2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插入排序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sldjump"/>
              </a:rPr>
              <a:t>8.3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简单选择排序和冒泡排序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sldjump"/>
              </a:rPr>
              <a:t>8.4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快速排序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5" action="ppaction://hlinksldjump"/>
              </a:rPr>
              <a:t>8.5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堆排序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6" action="ppaction://hlinksldjump"/>
              </a:rPr>
              <a:t>8.6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二路归并排序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7" action="ppaction://hlinksldjump"/>
              </a:rPr>
              <a:t>8.7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STL与排序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8" action="ppaction://hlinksldjump"/>
              </a:rPr>
              <a:t>8.8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在线题目求解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indent="-609600" defTabSz="914400">
              <a:spcBef>
                <a:spcPct val="20000"/>
              </a:spcBef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直接插入排序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8657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直接插入排序算法实现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1530985"/>
            <a:ext cx="75780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对顺序表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作直接插入排序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InsertSort( SqList &amp;L 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i=2; i&lt;=L.length;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(L.r[i].key&gt;=L.r[i-1].key)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continue;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L.r[0]=L.r[i];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复制为监视哨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j;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(j=i-1; L.r[0].key&lt;L.r[j].key; j--)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L.r[j+1]=L.r[j];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记录后移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L.r[j+1]=L.r[0];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插入到正确位置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indent="-609600" defTabSz="914400">
              <a:spcBef>
                <a:spcPct val="20000"/>
              </a:spcBef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直接插入排序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865745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直接插入排序算法的结论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（1）直接插入排序最好时间复杂度为O(n)（初始已升序排列，仅需比较n-1次），最坏时间复杂度为O(n</a:t>
            </a:r>
            <a:r>
              <a:rPr lang="en-US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)（初始是降序序列，比较和移动次数都等于1+2+3+…+(n-1)=n(n-1)/2），平均时间复杂度为O(n</a:t>
            </a:r>
            <a:r>
              <a:rPr lang="en-US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)；</a:t>
            </a:r>
            <a:endParaRPr 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（2）直接插入排序的空间复杂度为O(1)（使用R[0]作为辅助变量）；</a:t>
            </a:r>
            <a:endParaRPr 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（3）稳定，因为待插入元素的关键字大于等于所比较的元素时结束移动。</a:t>
            </a:r>
            <a:endParaRPr 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indent="-609600" defTabSz="914400">
              <a:spcBef>
                <a:spcPct val="20000"/>
              </a:spcBef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直接插入排序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8657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直接插入排序算法的简写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由于排序是按关键字进行比较，交换时直接交换整个记录，其他数据项可以暂不考虑，此后讨论的排序算法直接考虑整型关键字数组。</a:t>
            </a:r>
            <a:endParaRPr 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2212975"/>
            <a:ext cx="764984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对关键字数组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作直接插入排序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InsertSortSimple( int R[ ], int n 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i=2; i&lt;=n; i++ 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(R[i]&gt;=R[i-1]) continue;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R[0] = R[i];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复制为监视哨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j;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(j=i-1; R[0]&lt;R[j]; j--)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R[j+1]=R[j];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记录后移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R[j+1]=R[0];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插入到正确位置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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indent="-609600" defTabSz="914400">
              <a:spcBef>
                <a:spcPct val="20000"/>
              </a:spcBef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折半插入排序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358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在直接插入排序中，对于第i趟排序而言，下标从1到i-1的记录已按关键字非递减序排列，因此查找第i个记录的插入位置可用折半查找。如此可减少比较次数，从而提高算法时间效率。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算法实现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2499360"/>
            <a:ext cx="763524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折半插入排序，查找插入位置时采用折半查找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InsertSortBs(int R[], int n)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i=2; i&lt;=n;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R[0]=R[i];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low=1,high=i-1;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while(low&lt;=high)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mid=(low+high)/2;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(R[0]&gt;=R[mid]) low=mid+1;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 high=mid-1;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indent="-609600" defTabSz="914400">
              <a:spcBef>
                <a:spcPct val="20000"/>
              </a:spcBef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折半插入排序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358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算法实现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1494790"/>
            <a:ext cx="763524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j=i-1; j&gt;high; j--)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R[j+1]=R[j];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R[high+1]=R[0];</a:t>
            </a:r>
            <a:endParaRPr lang="en-US" sz="1600">
              <a:solidFill>
                <a:srgbClr val="FF0000"/>
              </a:solidFill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8460" y="2766060"/>
            <a:ext cx="763587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折半插入排序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找到插入位置后，移动元素的次数与直接插入排序相同，因此折半插入排序的时间复杂度依然为O(n</a:t>
            </a:r>
            <a:r>
              <a:rPr lang="zh-CN" altLang="en-US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)，而空间复杂度也依然为O(1)。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折半查找效率高于顺序查找，折半插入算法的时间效率较之直接插入排序一般情况下更高。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indent="-609600" defTabSz="914400">
              <a:spcBef>
                <a:spcPct val="20000"/>
              </a:spcBef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希尔排序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358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直接插入排序在元素个数较少且待排序列基本有序时效率较高。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希尔排序从“减少元素个数”和“序列基本有序”两方面改进直接插入排序。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希尔排序，也称缩小增量排序。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希尔排序的基本思想：采用分组插入的方法，先将待排序列按同一个增量分成若干组（例如，n=10时，第一趟以5为增量分成5组）分别进行直接插入排序，再缩小增量重新分组（例如，n=10时，第二趟以3为增量分成3组）进行直接插入排序，直到增量为1时进行最后一次直接插入排序得到有序序列。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indent="-609600" defTabSz="914400">
              <a:spcBef>
                <a:spcPct val="20000"/>
              </a:spcBef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希尔排序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358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例8.2.2 希尔排序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对于关键字序列(16, 25, 15, 30, 7, 10, 20, 29, 9, 18)，写出采用希尔排序（增量依次取5、3、1）进行升序排序的每趟结果。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67360" y="2208530"/>
          <a:ext cx="5400000" cy="657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6257925" imgH="762000" progId="Paint.Picture">
                  <p:embed/>
                </p:oleObj>
              </mc:Choice>
              <mc:Fallback>
                <p:oleObj name="" r:id="rId1" imgW="6257925" imgH="7620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7360" y="2208530"/>
                        <a:ext cx="5400000" cy="6575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5605" y="2932430"/>
          <a:ext cx="5400000" cy="60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6172200" imgH="695325" progId="Paint.Picture">
                  <p:embed/>
                </p:oleObj>
              </mc:Choice>
              <mc:Fallback>
                <p:oleObj name="" r:id="rId3" imgW="6172200" imgH="6953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605" y="2932430"/>
                        <a:ext cx="5400000" cy="608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5605" y="3651885"/>
          <a:ext cx="5400000" cy="647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6200775" imgH="742950" progId="Paint.Picture">
                  <p:embed/>
                </p:oleObj>
              </mc:Choice>
              <mc:Fallback>
                <p:oleObj name="" r:id="rId5" imgW="6200775" imgH="74295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605" y="3651885"/>
                        <a:ext cx="5400000" cy="6470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95605" y="4228465"/>
            <a:ext cx="7699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对于每趟的准备阶段（含初态），下划线相同（或不带下划线）的关键字为一组。</a:t>
            </a:r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indent="-609600" defTabSz="914400">
              <a:spcBef>
                <a:spcPct val="20000"/>
              </a:spcBef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希尔排序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358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算法实现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5605" y="1459230"/>
            <a:ext cx="764032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一趟希尔排序，对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数组中的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个关键字以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为增量进行一趟希尔排序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ShellInsert(int R[], int n, int d)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i=d+1; i&lt;=n;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(R[i]&gt;=R[i-d]) continue;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R[0]=R[i];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j;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for(j=i-d; j&gt;0 &amp;&amp; R[0]&lt;R[j]; j-=d)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R[j+d]=R[j];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R[j+d]=R[0];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}</a:t>
            </a:r>
            <a:endParaRPr lang="en-US" sz="1600">
              <a:latin typeface="Courier New" panose="02070309020205020404" charset="0"/>
              <a:cs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indent="-609600" defTabSz="914400">
              <a:spcBef>
                <a:spcPct val="20000"/>
              </a:spcBef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希尔排序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358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算法实现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5605" y="1459230"/>
            <a:ext cx="76403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对存放在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数组中的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个关键字排序，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deta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是增量数组，共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个数组元素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ShellSort(int R[], int n, int deta[], int m)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i=0; i&lt;m;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ShellInsert(R, n, deta[i]);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}</a:t>
            </a:r>
            <a:endParaRPr lang="en-US" sz="1600">
              <a:latin typeface="Courier New" panose="02070309020205020404" charset="0"/>
              <a:cs typeface="Courier New" panose="020703090202050204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855" y="3004185"/>
            <a:ext cx="8266430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希尔排序的结论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（1）平均时间复杂度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约为O(n</a:t>
            </a:r>
            <a:r>
              <a:rPr lang="zh-CN" altLang="en-US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1.3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)；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（2）空间复杂度为O(1)；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（3）不稳定，例如，待排关键字序列(</a:t>
            </a:r>
            <a:r>
              <a:rPr lang="zh-CN" altLang="en-US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2 1 1 1)排序后得到(1 1 1 2 </a:t>
            </a:r>
            <a:r>
              <a:rPr lang="zh-CN" altLang="en-US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8.3 简单选择排序和冒泡排序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简单选择排序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2614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简单选择排序的基本思想：对n个关键字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非递减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序排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，共进行n-1趟排序；每一趟从待排序的数列中选出最小的一个关键字，放到待排序列的最前位置。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其中，对于第i（1≤i≤n-1）趟排序，先假设待排数列中最前面的关键字（下标为i）最小，以假设的最小关键字（下标为k，初值为i）与后面的关键字（下标为j，且i&lt;j≤n）比较，若后面的关键字小，则记录其下标到k中，即k=j，最后若实际最小关键字不在待排序列的最前位置，即k!=i，则交换下标为k、i的两个元素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7995" y="844550"/>
            <a:ext cx="74942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latin typeface="Arial" panose="020B0604020202020204" pitchFamily="34" charset="0"/>
                <a:ea typeface="黑体" panose="02010609060101010101" pitchFamily="2" charset="-122"/>
              </a:rPr>
              <a:t>学习目标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1. 记忆和理解排序的基本概念和术语。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2. 熟练掌握各种排序的方法。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3. 学会插入排序、快速排序、堆排序和二路归并排序等排序算法的实现。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4. 能够对排序算法作基本的时间/空间效率分析。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5. 学会运用STL之sort和nth_element。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>
              <a:buSzTx/>
            </a:pPr>
            <a:r>
              <a:rPr lang="en-US" altLang="zh-CN" sz="40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排序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8.3 简单选择排序和冒泡排序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简单选择排序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例8.3.1 简单选择排序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对于关键字序列(16, 25, 15, 30, 7, 10, 20, 29, 9, 18)，写出采用简单选择排序进行升序排序的每趟结果。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215" y="2284095"/>
            <a:ext cx="469392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第一趟：(7) 25 15 30 16 10 20 29 9 18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第二趟：(7 9) 15 30 16 10 20 29 25 18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第三趟：(7 9 10) 30 16 15 20 29 25 18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第四趟：(7 9 10 15) 16 30 20 29 25 18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第五趟：(7 9 10 15 16) 30 20 29 25 18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第六趟：(7 9 10 15 16 18) 20 29 25 30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第七趟：(7 9 10 15 16 18 20) 29 25 30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第八趟：(7 9 10 15 16 18 20 25) 29 30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第九趟：(7 9 10 15 16 18 20 25 29) 30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8.3 简单选择排序和冒泡排序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简单选择排序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简单选择排序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05130" y="1680845"/>
            <a:ext cx="784479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对记录序列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R[1..n]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作简单选择排序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SelectSort(int R[], int n 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i=1; i&lt;n;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从区间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R[i..n]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之间选出最小的记录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k=i;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j=i+1; j&lt;=n; j++)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if(R[j]&lt;R[k]) k=j;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if(i!=k) swap(R[k], R[i]);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与第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个记录互换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8.3 简单选择排序和冒泡排序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简单选择排序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简单选择排序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结论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（1）最好、最坏和平均时间复杂度都为O(n</a:t>
            </a:r>
            <a:r>
              <a:rPr 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)；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（2）空间复杂度为O(1)（交换需用一个辅助变量）；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（3）不稳定，例如，待排关键字序列(</a:t>
            </a:r>
            <a:r>
              <a:rPr 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2 1)排序后得到(1 2 </a:t>
            </a:r>
            <a:r>
              <a:rPr 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8.3 简单选择排序和冒泡排序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冒泡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冒泡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的基本思想：对n个关键字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非递减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序排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，共进行n-1趟排序；每一趟依次比较相邻的两个关键字，将小者放在前面，大者放在后面，每一趟排序结束时，将待排序列的最大关键字放到待排序列的最后位置。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其中，对于第i（1≤i&lt;n）趟排序，从第一个数开始依次比较相邻的两个关键字（由于待排序列中共有n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-i+1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个关键字，因此共需要进行n-i次比较），若前面的关键字比后面的大，则交换这两个关键字。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8.3 简单选择排序和冒泡排序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冒泡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例8.3.2 冒泡排序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对于关键字序列(16, 25, 15, 30, 7, 10, 20, 29, 9, 18)，写出采用冒泡排序进行升序排序的每趟结果。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215" y="2284095"/>
            <a:ext cx="469392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第一趟：16 15 25 7 10 20 29 9 18 (30)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第二趟：15 16 7 10 20 25 9 18 (29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第三趟：15 7 10 16 20 9 18 (25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第四趟：7 10 15 16 9 18 (20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第五趟：7 10 15 9 16 (18 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第六趟：7 10 9 15 (16 18 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第七趟：7 9 10 (15 16 18 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第八趟：7 9 (10 15 16 18 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第九趟：7 (9 10 15 16 18 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7900" y="2787650"/>
            <a:ext cx="38455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实际上，若某趟排序过程中未发生交换操作，则表现排序已完成，可</a:t>
            </a:r>
            <a:r>
              <a:rPr lang="zh-CN" altLang="en-US"/>
              <a:t>提前结束</a:t>
            </a:r>
            <a:r>
              <a:rPr lang="zh-CN" altLang="en-US"/>
              <a:t>排序。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87900" y="3867785"/>
            <a:ext cx="384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故本例只需写出前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趟结果即可。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8.3 简单选择排序和冒泡排序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冒泡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冒泡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1674495"/>
            <a:ext cx="808291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对记录序列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R[1..n]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作冒泡排序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BubbleSort(int R[ ], int n)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i=1; i&lt;n;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bool flag=false;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是否交换的标记，初值为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false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j=1; j&lt;=n-i; j++){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(R[j+1]&lt;R[j])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swap(R[j], R[j+1]);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flag=true;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发生交换则修改标记为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true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(flag==false) break;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若未发生交换，则提前结束排序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8.3 简单选择排序和冒泡排序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冒泡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冒泡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结论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（1）最好时间复杂度为O(n)（初始是升序序列），最坏时间复杂度为O(n</a:t>
            </a:r>
            <a:r>
              <a:rPr 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)（初始是降序序列），平均时间复杂度为O(n</a:t>
            </a:r>
            <a:r>
              <a:rPr 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)；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（2）空间复杂度为O(1)（交换操作需用一个辅助变量）；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（3）稳定，因为两个关键字相等时不作交换。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8.4 快速排序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24789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快速排序的基本思想：n个记录进行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非递减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序排序，共进行若干趟划分；每次划分找一个记录（一般设为第一个），以它作为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“枢轴”（也称“支点”）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，凡关键字小于枢轴关键字的记录均移动至枢轴之前；凡关键字大于枢轴关键字的记录均移动至该记录之后。从而使得一趟划分把待排记录序列R[s..t]以枢轴为界分割成两个子序列：R[s..i-1]和R[i+1..t]，且它们满足R[ j].key≤R[i].key≤R[k].key，其中s≤ j≤i-1，i+1≤k≤t。之后分别对分割所得的两个子序列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“递归”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进行快速排序，即对于枢轴前后的两个子序列，继续按相同方法进行划分，直到记录数小于2。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8.4 快速排序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7620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一趟快速排序（一次划分）的基本思想：设立了两个指针（实际上是下标）low 和high，它们的初值分别为 s 和 t 。从high所指记录开始与枢轴比较，把关键字小于枢轴的记录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“交换”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到左边的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“空位”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（low所指）；再从low 所指记录开始与枢轴比较，把关键字大于枢轴的记录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“交换”到右边的“空位”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（high所指）；如此反复执行，直到low==high，在该处放置枢轴。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由于在确定最终位置前把枢轴放到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“空位”上没有什么意义，因此这里的“交换”操作是指把需要调整位置的记录直接放到“空位”上，如此可以仅执行一条赋值语句就完成“交换”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操作，从而提高算法的时间效率。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8.4 快速排序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76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例8.4.1 快速排序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对于关键字序列(16, 25, 15, 30, 7, 10, 20, 29, 9, 18)，写出采用快速排序进行升序排序的每趟结果。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2715895"/>
            <a:ext cx="426402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第一趟：[9 10 15 7] 16 [30 20 29 25 18]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第二趟：[7] 9 [15 10] 16 [30 20 29 25 18]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第三趟：7 9 [10] 15 16 [30 20 29 25 18]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第四趟：7 9 10 15 16 [18 20 29 25] 30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第五趟：7 9 10 15 16 18 [20 29 25] 30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第六趟：7 9 10 15 16 18 20 [29 25] 30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第七趟：7 9 10 15 16 18 20 [25] 29 30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2355850"/>
            <a:ext cx="76523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把每次划分视作一趟快速排序，且每次划分以待排序列的首元素作为枢轴。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556125" y="4227830"/>
            <a:ext cx="33058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每</a:t>
            </a:r>
            <a:r>
              <a:rPr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趟快速排序</a:t>
            </a:r>
            <a:r>
              <a:rPr 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的结果</a:t>
            </a:r>
            <a:r>
              <a:rPr 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如何得到？</a:t>
            </a:r>
            <a:endParaRPr lang="zh-CN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4" grpId="0"/>
      <p:bldP spid="3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8.1 排序概述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排序的定义与术语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排序是数据处理中一种很重要、很常用的操作，一般数据处理工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作25%的时间都在进行排序。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排序是计算机内经常进行的一种操作，其目的是将一组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“无序”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的记录序列调整为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“有序”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的记录序列。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例如，将关键字序列(16, 25, 15, 30, 7, 10, 20, 29, 9, 18)调整为(7, 9, 10, 15, 16, 18, 20, 25, 29, 30)，就完成了关键字序列的升序排序。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3850" y="3436620"/>
            <a:ext cx="8032750" cy="1309370"/>
            <a:chOff x="510" y="5412"/>
            <a:chExt cx="12650" cy="2062"/>
          </a:xfrm>
        </p:grpSpPr>
        <p:sp>
          <p:nvSpPr>
            <p:cNvPr id="7" name="文本框 6"/>
            <p:cNvSpPr txBox="1"/>
            <p:nvPr/>
          </p:nvSpPr>
          <p:spPr>
            <a:xfrm>
              <a:off x="510" y="5412"/>
              <a:ext cx="12650" cy="206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285750" marR="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一般情况下，假设含n个记录的序列为(R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1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R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…, R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n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)，其相应的关键字序列为(K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1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K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…, K</a:t>
              </a:r>
              <a:r>
                <a:rPr altLang="zh-CN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n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)，这些关键字相互之间可以进行比较，即在它们之间存在</a:t>
              </a:r>
              <a:endParaRPr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 marL="0" marR="0" lvl="1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defRPr/>
              </a:pPr>
              <a:r>
                <a:rPr lang="en-US"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                                         </a:t>
              </a:r>
              <a:r>
                <a:rPr 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的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关系，将上述记录序列重新排列为 </a:t>
              </a:r>
              <a:endParaRPr altLang="zh-CN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 marL="0" marR="0" lvl="1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defRPr/>
              </a:pP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   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的操作称作</a:t>
              </a:r>
              <a:r>
                <a:rPr altLang="zh-CN" b="1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排序</a:t>
              </a:r>
              <a:r>
                <a:rPr altLang="zh-CN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。</a:t>
              </a:r>
              <a:endParaRPr lang="zh-CN" altLang="en-US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077" y="6318"/>
            <a:ext cx="3245" cy="4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1" imgW="4362450" imgH="647700" progId="Paint.Picture">
                    <p:embed/>
                  </p:oleObj>
                </mc:Choice>
                <mc:Fallback>
                  <p:oleObj name="" r:id="rId1" imgW="4362450" imgH="647700" progId="Paint.Picture">
                    <p:embed/>
                    <p:pic>
                      <p:nvPicPr>
                        <p:cNvPr id="0" name="图片 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77" y="6318"/>
                          <a:ext cx="3245" cy="4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0351" y="6318"/>
            <a:ext cx="2411" cy="5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3" imgW="3600450" imgH="762000" progId="Paint.Picture">
                    <p:embed/>
                  </p:oleObj>
                </mc:Choice>
                <mc:Fallback>
                  <p:oleObj name="" r:id="rId3" imgW="3600450" imgH="762000" progId="Paint.Picture">
                    <p:embed/>
                    <p:pic>
                      <p:nvPicPr>
                        <p:cNvPr id="0" name="图片 1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0351" y="6318"/>
                          <a:ext cx="2411" cy="5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8.4 快速排序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276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sym typeface="+mn-ea"/>
              </a:rPr>
              <a:t>快速排序的划分算法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4970" y="1530985"/>
            <a:ext cx="806259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一趟快速排序（一次划分）算法，待排序列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R[low, high]int Partition(int R[], int low, int high)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R[0] = R[low];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枢轴（支点）暂存于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R[0]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(low&lt;high)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当待排区间多于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个元素时重复执行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(low&lt;high &amp;&amp; R[high]&gt;=R[0])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high--;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从右向左扫描，找一个关键字小于枢轴的记录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R[low] = R[high];//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把小于枢轴关键字的记录</a:t>
            </a:r>
            <a:r>
              <a:rPr lang="en-US" sz="16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1600">
                <a:latin typeface="宋体" panose="02010600030101010101" pitchFamily="2" charset="-122"/>
                <a:cs typeface="宋体" panose="02010600030101010101" pitchFamily="2" charset="-122"/>
              </a:rPr>
              <a:t>换</a:t>
            </a:r>
            <a:r>
              <a:rPr lang="en-US" sz="16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到左边空位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(low&lt;high &amp;&amp; R[low]&lt;=R[0])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low++;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从左向右扫描，找一个关键字大于枢轴的记录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R[high] = R[low];//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把大于枢轴关键字的记录</a:t>
            </a:r>
            <a:r>
              <a:rPr lang="en-US" sz="160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1600">
                <a:latin typeface="宋体" panose="02010600030101010101" pitchFamily="2" charset="-122"/>
                <a:cs typeface="宋体" panose="02010600030101010101" pitchFamily="2" charset="-122"/>
              </a:rPr>
              <a:t>换</a:t>
            </a:r>
            <a:r>
              <a:rPr lang="en-US" sz="160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到右边空位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R[low] = R[0];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枢轴存入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low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（或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high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）所指存储单元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low;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返回枢轴所在位置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8.4 快速排序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276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sym typeface="+mn-ea"/>
              </a:rPr>
              <a:t>快速排序算法实现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140" y="1530985"/>
            <a:ext cx="825436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快速排序，对记录序列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R[s..t]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进行快速排序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QuickSort(int R[],  int s,  int  t 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(s &gt;= t) return;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待排区间长度小于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2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k = Partition(R, s, t);//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R[s..t]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进行一次划分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QuickSort(R, s, k-1);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对左子序列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R[s..k-1]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递归快速排序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QuickSort(R, k+1, t);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对右子序列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R[k+1..t]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递归快速排序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3364230"/>
            <a:ext cx="82175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QuickSort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算法对记录序列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R[1..n]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进行快速排序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QSort( int R[ ], int n) {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QuickSort(R, 1, n);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8.4 快速排序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通常认为，在所有数量级为O(nlog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n)的排序方法中，快速排序的平均性能是最好的。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快速排序算法在数据量极少（n≤20）的的情况下其性能不如插入排序。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快速排序算法适用于初始记录无序且n较大的情况。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8.4 快速排序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快速排序算法实现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快速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结论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（1）最好情况下，枢轴每次将待排序列分为左右大致均匀的两半，快速排序递归树的深度的数量级为O(log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n)，而n个元素时定位枢轴位置的时间数量级为O(n)，因此最好时间复杂度为O(nlog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n)。若待排记录的初始状态为按关键字有序时，对n个元素进行划分仅得到一个左区间或右区间，此时快速排序退化为冒泡排序，其时间复杂度为O(n</a:t>
            </a:r>
            <a:r>
              <a:rPr 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)。快速排序的平均时间复杂度为O(nlog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（2）快速排序算法是递归算法，需要用一个栈保存相关数据，其空间复杂度与递归树深度一致，最好为O(log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n)，最坏为O(n)。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（3）不稳定；例如，待排序列(2 1 </a:t>
            </a:r>
            <a:r>
              <a:rPr 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)排序后为(</a:t>
            </a:r>
            <a:r>
              <a:rPr 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1 2)。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8.5 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堆是满足下列性质的数列(r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 r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 …，r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00020" y="1883410"/>
            <a:ext cx="429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或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826135" y="2715895"/>
            <a:ext cx="10102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大顶堆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4354830" y="2644140"/>
            <a:ext cx="1033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小顶堆</a:t>
            </a:r>
            <a:endParaRPr lang="zh-CN" altLang="en-US" sz="2000"/>
          </a:p>
        </p:txBody>
      </p:sp>
      <p:sp>
        <p:nvSpPr>
          <p:cNvPr id="10" name="文本框 9"/>
          <p:cNvSpPr txBox="1"/>
          <p:nvPr/>
        </p:nvSpPr>
        <p:spPr>
          <a:xfrm>
            <a:off x="363855" y="3075940"/>
            <a:ext cx="762000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例如，数列(12, 36, 27, 65, 40, 34, 98, 81, 73, 55, 49)是一个小顶堆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数列(12, 36, 27, 65, 40, 14, 98, 81, 73, 55, 49)不是堆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因为r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=27&gt;14=r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，r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=27&lt;98=r</a:t>
            </a:r>
            <a:r>
              <a:rPr 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7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1" name="对象 10"/>
          <p:cNvGraphicFramePr/>
          <p:nvPr/>
        </p:nvGraphicFramePr>
        <p:xfrm>
          <a:off x="539750" y="1711325"/>
          <a:ext cx="1801495" cy="10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" imgW="1800225" imgH="1123950" progId="Paint.Picture">
                  <p:embed/>
                </p:oleObj>
              </mc:Choice>
              <mc:Fallback>
                <p:oleObj name="" r:id="rId1" imgW="1800225" imgH="1123950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9750" y="1711325"/>
                        <a:ext cx="1801495" cy="10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/>
          <p:nvPr/>
        </p:nvGraphicFramePr>
        <p:xfrm>
          <a:off x="3923030" y="1659255"/>
          <a:ext cx="1725295" cy="10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1724025" imgH="1104900" progId="Paint.Picture">
                  <p:embed/>
                </p:oleObj>
              </mc:Choice>
              <mc:Fallback>
                <p:oleObj name="" r:id="rId3" imgW="1724025" imgH="1104900" progId="Paint.Picture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23030" y="1659255"/>
                        <a:ext cx="1725295" cy="10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8" grpId="0"/>
      <p:bldP spid="9" grpId="0"/>
      <p:bldP spid="10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8.5 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若将数列按顺序从上往下、从左往右建立二叉树，则得到一棵完全二叉树，其中，r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2i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 r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的左孩子，r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2i+1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是 r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的右孩子。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114425" y="1995805"/>
          <a:ext cx="1911183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" imgW="2705100" imgH="2038350" progId="Paint.Picture">
                  <p:embed/>
                </p:oleObj>
              </mc:Choice>
              <mc:Fallback>
                <p:oleObj name="" r:id="rId1" imgW="2705100" imgH="2038350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4425" y="1995805"/>
                        <a:ext cx="1911183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572760" y="2054225"/>
          <a:ext cx="1854870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2638425" imgH="2047875" progId="Paint.Picture">
                  <p:embed/>
                </p:oleObj>
              </mc:Choice>
              <mc:Fallback>
                <p:oleObj name="" r:id="rId3" imgW="2638425" imgH="2047875" progId="Paint.Picture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72760" y="2054225"/>
                        <a:ext cx="1854870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617980" y="358013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1800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小顶堆</a:t>
            </a:r>
            <a:endParaRPr lang="zh-CN" sz="1800" noProof="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76950" y="356616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1800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不是堆</a:t>
            </a:r>
            <a:endParaRPr lang="zh-CN" sz="1800" noProof="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4630" y="3993515"/>
            <a:ext cx="3992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(12, 36, 27, 65, 40, 34, 98, 81, 73, 55, 49)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643755" y="4006215"/>
            <a:ext cx="3992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(12, 36, 27, 65, 40, </a:t>
            </a:r>
            <a:r>
              <a:rPr lang="en-US" altLang="zh-CN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noProof="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4, 98, 81, 73, 55, 49)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92100" y="4335145"/>
            <a:ext cx="78968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800">
                <a:ea typeface="宋体" panose="02010600030101010101" pitchFamily="2" charset="-122"/>
              </a:rPr>
              <a:t>       </a:t>
            </a:r>
            <a:r>
              <a:rPr lang="zh-CN" sz="1800">
                <a:ea typeface="宋体" panose="02010600030101010101" pitchFamily="2" charset="-122"/>
              </a:rPr>
              <a:t>在小顶堆对应的完全二叉树中，任意一个非叶结点的关键字都不</a:t>
            </a:r>
            <a:r>
              <a:rPr lang="zh-CN" sz="1800">
                <a:ea typeface="宋体" panose="02010600030101010101" pitchFamily="2" charset="-122"/>
              </a:rPr>
              <a:t>大于它的左、右孩子的关键字。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7" grpId="0"/>
      <p:bldP spid="15" grpId="0"/>
      <p:bldP spid="18" grpId="0"/>
      <p:bldP spid="16" grpId="0"/>
      <p:bldP spid="10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8.5 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堆排序就是利用堆的特性对记录序列进行排序的一种排序方法。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堆排序的基本思想：若对n个记录构成的待排序列按关键字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非递减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序排序，则先按待排记录的关键字建立初始堆，再进行n-1趟堆排序。对于每趟堆排序，交换根结点（堆顶元素）和待排序列中的最后一个结点，并把交换后的待排序列（不含原堆顶元素）重新调整为一个堆。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对于初始堆，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通常非递减序排序时建大顶堆，非递增序排序时建小顶堆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8.5 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实现堆排序需要解决两个问题：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（1）建初始堆：如何把一个无序序列建成一个堆？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（2）筛选堆：如何去掉原堆顶元素之后，调整剩余元素成为一个新的堆？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筛选堆指的是对一棵左、右子树均为堆的完全二叉树，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“调整”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根结点使整个二叉树成为一个堆。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筛选堆的算法思想：对于大顶堆，不断地把根结点root与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其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左、右孩子中关键字大者进行交换，直到把root放在合适的位置（最终二叉树满足堆的特性）；对于小顶堆，不断地把根结点root与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其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左、右孩子中关键字小者交换，直到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把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root放在合适的位置。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8.5 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筛选堆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示例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95605" y="1779905"/>
          <a:ext cx="1766053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2838450" imgH="2314575" progId="Paint.Picture">
                  <p:embed/>
                </p:oleObj>
              </mc:Choice>
              <mc:Fallback>
                <p:oleObj name="" r:id="rId1" imgW="2838450" imgH="23145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605" y="1779905"/>
                        <a:ext cx="1766053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52115" y="1779905"/>
          <a:ext cx="1816796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2847975" imgH="2257425" progId="Paint.Picture">
                  <p:embed/>
                </p:oleObj>
              </mc:Choice>
              <mc:Fallback>
                <p:oleObj name="" r:id="rId3" imgW="2847975" imgH="22574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52115" y="1779905"/>
                        <a:ext cx="1816796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846445" y="1779905"/>
          <a:ext cx="177249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2790825" imgH="2266950" progId="Paint.Picture">
                  <p:embed/>
                </p:oleObj>
              </mc:Choice>
              <mc:Fallback>
                <p:oleObj name="" r:id="rId5" imgW="2790825" imgH="226695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46445" y="1779905"/>
                        <a:ext cx="177249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84530" y="3435985"/>
            <a:ext cx="934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大顶堆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17700" y="3364230"/>
            <a:ext cx="36607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交换根结点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98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和最后一个结点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后，除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98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之外的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其他结点不构成大顶堆，但结点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的左、右子树都是堆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46445" y="3364230"/>
            <a:ext cx="23152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一趟筛选后的结果，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在筛选过程中，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依次与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81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73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交换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8.5 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3215" y="1275715"/>
            <a:ext cx="7350760" cy="1629410"/>
            <a:chOff x="509" y="2009"/>
            <a:chExt cx="11576" cy="2566"/>
          </a:xfrm>
        </p:grpSpPr>
        <p:sp>
          <p:nvSpPr>
            <p:cNvPr id="6" name="文本框 5"/>
            <p:cNvSpPr txBox="1"/>
            <p:nvPr/>
          </p:nvSpPr>
          <p:spPr>
            <a:xfrm>
              <a:off x="509" y="2009"/>
              <a:ext cx="11577" cy="25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342900" marR="0" lvl="1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建初始堆实际上是一个从下往上反复筛选的过程。对于无序序列构成的 n 个结点的完全二叉树，其最后一个非</a:t>
              </a:r>
              <a:r>
                <a:rPr 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叶</a:t>
              </a:r>
              <a:r>
                <a:rPr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结点是第</a:t>
              </a:r>
              <a:r>
                <a:rPr 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       </a:t>
              </a:r>
              <a:r>
                <a:rPr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个结点，筛选只需从第</a:t>
              </a:r>
              <a:r>
                <a:rPr 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       </a:t>
              </a:r>
              <a:r>
                <a:rPr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个结点为根的子树开始筛选，使该子树成为堆，然后依次向前对各结点为根的子树进行筛选，使之成为堆，直到根结点完成筛选过程为止。</a:t>
              </a:r>
              <a:endPara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3" name="对象 -2147482441"/>
            <p:cNvGraphicFramePr>
              <a:graphicFrameLocks noChangeAspect="1"/>
            </p:cNvGraphicFramePr>
            <p:nvPr/>
          </p:nvGraphicFramePr>
          <p:xfrm>
            <a:off x="1530" y="3009"/>
            <a:ext cx="767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292100" imgH="215900" progId="Equation.KSEE3">
                    <p:embed/>
                  </p:oleObj>
                </mc:Choice>
                <mc:Fallback>
                  <p:oleObj name="" r:id="rId1" imgW="292100" imgH="215900" progId="Equation.KSEE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30" y="3009"/>
                          <a:ext cx="767" cy="5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-2147482441"/>
            <p:cNvGraphicFramePr>
              <a:graphicFrameLocks noChangeAspect="1"/>
            </p:cNvGraphicFramePr>
            <p:nvPr/>
          </p:nvGraphicFramePr>
          <p:xfrm>
            <a:off x="6296" y="3009"/>
            <a:ext cx="767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" r:id="rId3" imgW="292100" imgH="215900" progId="Equation.KSEE3">
                    <p:embed/>
                  </p:oleObj>
                </mc:Choice>
                <mc:Fallback>
                  <p:oleObj name="" r:id="rId3" imgW="292100" imgH="215900" progId="Equation.KSEE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296" y="3009"/>
                          <a:ext cx="767" cy="5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8.1 排序概述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排序的定义与术语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各不相同的关键字从小到大排列称为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升序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，当有相同关键字时称为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非递减序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；各不相同的关键字从大到小排列称为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降序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，当有相同关键字时称为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非递增序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对关键字相同的数据元素，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排序前后它们的领先关系保持不变，则称该排序方法是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稳定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的，反之就是不稳定的。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例如，对关键字序列(</a:t>
            </a:r>
            <a:r>
              <a:rPr alt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 2, 1)进行简单选择排序，得到非递减序的关键字序列(1, 2, </a:t>
            </a:r>
            <a:r>
              <a:rPr altLang="zh-CN"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)，相同的关键字2的相对次序发生变化，因此可认为简单选择排序是不稳定的。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8.5 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20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例8.5.1 大顶堆的建立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请根据给定的关键字序列(40, 55, 49, 73, 12, 27, 98, 81, 64, 36)建立初始大顶堆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79550" y="3866515"/>
            <a:ext cx="1783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根据给定序列建立</a:t>
            </a:r>
            <a:r>
              <a:rPr lang="zh-CN" altLang="en-US"/>
              <a:t>完全二叉树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208780" y="3867785"/>
            <a:ext cx="2931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初始堆，依次筛选以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73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为根的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子树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400175" y="2352040"/>
          <a:ext cx="1813645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" imgW="2867025" imgH="2276475" progId="Paint.Picture">
                  <p:embed/>
                </p:oleObj>
              </mc:Choice>
              <mc:Fallback>
                <p:oleObj name="" r:id="rId1" imgW="2867025" imgH="2276475" progId="Paint.Picture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0175" y="2352040"/>
                        <a:ext cx="1813645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711700" y="2355850"/>
          <a:ext cx="1835670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3" imgW="2914650" imgH="2286000" progId="Paint.Picture">
                  <p:embed/>
                </p:oleObj>
              </mc:Choice>
              <mc:Fallback>
                <p:oleObj name="" r:id="rId3" imgW="2914650" imgH="2286000" progId="Paint.Picture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1700" y="2355850"/>
                        <a:ext cx="1835670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8.5 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060450"/>
            <a:ext cx="7620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例8.5.2 堆排序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对于关键字序列(16, 25, 15, 30, 7, 10, 20, 29, 9, 18)，写出采用堆排序进行升序排序的每趟结果。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850" y="2068195"/>
            <a:ext cx="47478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初始堆：30 29 20 25 18 10 15 16 9 7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第一趟：29 25 20 16 18 10 15 7 9 (30)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第二趟：25 18 20 16 9 10 15 7 (29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第三趟：20 18 15 16 9 10 7 (25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第四趟：18 16 15 7 9 10 (20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第五趟：16 10 15 7 9 (18 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第六趟：15 10 9 7 (16 18 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第七趟：10 7 9 (15 16 18 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第八趟：9 7 (10 15 16 18 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第九趟：7 (9 10 15 16 18 20 25 29 30)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9700" y="4011930"/>
            <a:ext cx="2510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初始堆如何</a:t>
            </a:r>
            <a:r>
              <a:rPr lang="zh-CN" altLang="en-US"/>
              <a:t>得到？</a:t>
            </a:r>
            <a:endParaRPr lang="zh-CN" altLang="en-US"/>
          </a:p>
          <a:p>
            <a:r>
              <a:rPr lang="zh-CN" altLang="en-US"/>
              <a:t>每趟堆排序的过程</a:t>
            </a:r>
            <a:r>
              <a:rPr lang="zh-CN" altLang="en-US"/>
              <a:t>如何？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 build="p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8.5 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2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筛选算法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459230"/>
            <a:ext cx="790257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/*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已知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R[s..m]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中记录的关键字除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R[s]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之外均满足堆的特征，函数自上而下调整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R[s]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的关键字，使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R[s..m]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也成为一个大顶堆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*/void HeapAdjust (int R[ ], int s, int m){    int rc = R[s];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暂存堆顶记录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R[s]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（根）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自上而下的筛选过程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j=2*s; j&lt;=m; j*=2 ) { // 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的左孩子为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2s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左、右子树的“根”之间先相互比较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,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令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指向其中的关键字大者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 j&lt;m &amp;&amp; R[j]&lt;R[j+1] )  j++;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 rc &gt;= R[j] )  break;  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“根”和大的“子树根”之间比较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R[s] = R[j];  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左、右孩子中关键字大者调到父结点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 = j;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下移指向左、右孩子中关键字大的结点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R[s] = rc;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将调整前的堆顶记录插入到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位置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8.5 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20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堆排序算法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堆排序先建立初始堆，然后进行n-1趟排序，每趟排序先交换堆顶元素和待排序列中的最后一个元素，再把待排序列重新调整为堆。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2137410"/>
            <a:ext cx="756856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堆排序算法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 HeapSort ( int R[ ], int n) {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进行堆排序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i=n/2;   i&gt;0;   i-- )    // 建大顶堆        HeapAdjust ( R, i, n);         for (int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i=n; i&gt;1; i-- 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进行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n-1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趟排序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将堆顶记录和待排序列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R[1..i]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中最后一个记录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R[i]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交换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swap(R[1],  R[i]);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交换堆顶元素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R[1]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R[i]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HeapAdjust(R, 1, i-1);//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将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R[1..i-1]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重新调整为大顶堆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8.5 堆排序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堆排序算法实现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597140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堆排序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的结论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（1）最好、最坏和平均时间复杂度都为O(nlog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n)；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（2）空间复杂度为O(1)；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（3）不稳定，例如，关键字序列(</a:t>
            </a:r>
            <a:r>
              <a:rPr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1)排序后的序列为(1 </a:t>
            </a:r>
            <a:r>
              <a:rPr sz="2000" u="sng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8.6 二路归并排序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545705" cy="1999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归并排序将两个或两个以上的有序子序列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“归并”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为一个有序序列。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二路归并排序是一种最常用的归并排序，其基本思想：n个记录进行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非递减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序排序，共进行若干趟归并；每趟归并把位置相邻的两个有序子序列归并为一个有序序列，如此反复归并，直到最终得到一个长度为n的有序序列。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2100" y="3220720"/>
            <a:ext cx="7545070" cy="1322070"/>
            <a:chOff x="460" y="5072"/>
            <a:chExt cx="11882" cy="2082"/>
          </a:xfrm>
        </p:grpSpPr>
        <p:graphicFrame>
          <p:nvGraphicFramePr>
            <p:cNvPr id="3" name="对象 -2147482417"/>
            <p:cNvGraphicFramePr>
              <a:graphicFrameLocks noChangeAspect="1"/>
            </p:cNvGraphicFramePr>
            <p:nvPr/>
          </p:nvGraphicFramePr>
          <p:xfrm>
            <a:off x="6406" y="5638"/>
            <a:ext cx="767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292100" imgH="215900" progId="Equation.KSEE3">
                    <p:embed/>
                  </p:oleObj>
                </mc:Choice>
                <mc:Fallback>
                  <p:oleObj name="" r:id="rId1" imgW="292100" imgH="215900" progId="Equation.KSEE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406" y="5638"/>
                          <a:ext cx="767" cy="5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460" y="5072"/>
              <a:ext cx="11883" cy="208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342900" marR="0" lvl="1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alt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若采用迭代的二路归并排序，则可假设每个记录已有序，然后相邻的两个记录归并，共得到</a:t>
              </a:r>
              <a:r>
                <a:rPr 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       </a:t>
              </a:r>
              <a:r>
                <a:rPr alt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个长度为2或1的有序子序列，再相邻的两个有序子序列归并，……，如此反复，直到得到一个长度为n的有序序列。</a:t>
              </a:r>
              <a:endPara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8.6 二路归并排序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5457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例8.6.1 归并排序（迭代法）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对于关键字序列(16, 25, 35, 30, 27, 40, 20, 29, 59, 18)，写出采用迭代的二路归并排序进行升序排序的每趟结果。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605" y="2355850"/>
            <a:ext cx="73355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初始：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[16] [25] [35] [30] [27] [40] [20] [29] [59] [18]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第一趟：[16 25] [30 35] [27 40] [20 29] [18 59]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第二趟：[16 25 30 35] [20 27 29 40] [18 59]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第三趟：[16 20 25 27 29 30 35 40] [18 59]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第四趟：[16 18 20 25 27 29 30 35 40 59]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8.6 二路归并排序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5457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若无序记录序列R[s..t]所分成的两部分R[s..m]和R[m+1..t]（m= (s+t)/2）已分别按关键字有序，则可很容易将它们归并成为一个有序序列。由此，应该先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“递归”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地分别对这两部分进行二路归并排序。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递归的二路归并排序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对于给定的n个元素的待排序列，先进行拆分，直到得到n个仅有一个元素的有序子序列，再进行相邻有序子序列的归并，直到得到一个长度为n的有序序列。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递归的二路归并排序要注意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“在哪里拆分，就在哪里归并”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8.6 二路归并排序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5457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例8.6.2 归并排序（递归法）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对于关键字序列(16, 25, 35, 30, 27, 40, 20, 29, 59, 18)，写出采用递归的二路归并排序进行升序排序的每趟结果。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3850" y="2140585"/>
            <a:ext cx="73355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先拆分：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{16 25 35 30 27} {40 20 29 59 18}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{16 25 35} {30 27} {40 20 29} {59 18}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{16 25} [35] [30] [27] {40 20} [29] [59] [18]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[16] [25] [35] [30] [27] [40] [20] [29] [59] [18]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再归并：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第一趟：[16 25] [35] [30] [27] [20 40] [29] [59] [18]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第二趟：[16 25 35] [27 30] [20 29 40] [18 59]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第三趟：[16 25 27 30 35] [18 20 29 40 59]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>
                <a:latin typeface="Times New Roman" panose="02020603050405020304" pitchFamily="18" charset="0"/>
                <a:cs typeface="Times New Roman" panose="02020603050405020304" pitchFamily="18" charset="0"/>
              </a:rPr>
              <a:t>第四趟：[16 18 20 25 27 29 30 35 40 59]</a:t>
            </a: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8.6 二路归并排序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54570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归并算法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归并算法是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二路归并的核心算法，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其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基本思想：逐个比较两个有序子序列中元素，把其中的小者存放到结果数组中，直到其中一个子序列的所有记录都存放好为止。此时，另一个子序列还包含一些剩余记录，需把它们再逐个复制到结果数组中。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2787650"/>
            <a:ext cx="78924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alt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归并算法原型：</a:t>
            </a: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void Merge(int SR[ ],int TR[],int i,int m,int n);</a:t>
            </a:r>
            <a:endParaRPr lang="zh-CN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实现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分别有序的记录序列 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SR[i..m] 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 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SR[m+1..n]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归并为有序的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SR[i..n]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</a:t>
            </a:r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是辅助数组。</a:t>
            </a:r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8.1 排序概述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排序的分类</a:t>
            </a:r>
            <a:endParaRPr alt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若整个排序过程不需要访问外存便能完成，则称此类排序方法为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内部排序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；反之，若待排序记录的数量很大，整个序列的排序过程不可能仅在内存中完成，而需借助外存，则称此类排序方法为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外部排序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内部排序的过程是一个逐步扩大记录的有序序列长度的过程。基于不同的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“扩大”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有序序列长度的方法，内部排序方法大致可分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插入类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交换类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选择类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归并类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分配类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等类型。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插入类排序将无序子序列中的一个记录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“插入”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到有序序列中，从而增加记录的有序子序列的长度。直接插入排序、折半插入排序和希尔排序属于插入类排序。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8.6 二路归并排序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5457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归并算法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8780" y="1420495"/>
            <a:ext cx="84054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Merge(int SR[ ], int TR[], int i, int m, int n)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j=m+1, k=i, s=i;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i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分别指向第一、二个有序子序列的开始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 i&lt;=m &amp;&amp; j&lt;=n) {//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当两个有序子序列都还有元素时比较并归并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(SR[i]&lt;=SR[j]) 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把两个有序子序列当前的小者存放到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TR[]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TR[k++] = SR[i++];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TR[k++] = SR[j++];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(i&lt;=m) TR[k++] = SR[i++]; 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复制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SR[i..m]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的剩余部分到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TR[]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(j&lt;=n)  TR[k++] = SR[j++];//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复制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SR[j..n]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的剩余部分到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TR[]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(s&lt;=n) 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把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TR[]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复制回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SR[]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SR[s] = TR[s];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s++;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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8.6 二路归并排序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4180" y="1131570"/>
            <a:ext cx="73152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二路归并排序算法将无序记录序列R[s..t]（s&lt;t）分成两部分R[s..m]和R[m+1..t]（m= (s+t)/2），并在对这两个子序列分别递归进行二路归并排序后，调用归并算法Merge进行归并。     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360" y="2499995"/>
            <a:ext cx="76168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对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SR[s..t]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进行二路归并排序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, TR[ ]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为辅助数组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void MergeSort( int SR[ ], int TR[ ], int s, int t ) {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if (s&gt;=t) return;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待排区间长度小于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2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int m = (s+t)/2;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将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SR[s..t]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平分为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SR[s..m]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和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SR[m+1..t]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MergeSort(SR, TR, s, m);  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递归处理左半部分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MergeSort(SR, TR, m+1, t);//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递归处理右半部分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Merge(SR, TR, s, m, t);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进行一次归并</a:t>
            </a:r>
            <a:endParaRPr lang="en-US" sz="16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8.6 二路归并排序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100" y="1131570"/>
            <a:ext cx="75406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对关键字序列R[1..n]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可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以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调用二路归并排序算法MergeSort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564005"/>
            <a:ext cx="72459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R[1..n]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进行二路归并排序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MSort (int R[ ] , int Length)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*TR=new int [Length+1];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辅助数组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MergeSort(R, TR, 1, Length);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delete [ ] TR;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8.6 二路归并排序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59714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二路归并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的结论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（1）二路归并排序的最好、最坏和平均时间复杂度都为O(nlog</a:t>
            </a:r>
            <a:r>
              <a:rPr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n)；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（2）二路归并空间复杂度为O(n)；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（3）稳定，因为对于两个相等关键字的记录，位于前面的记录先放入结果数组，因此相同关键字的记录的相对位置不会发生改变。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8.7 STL与排序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STL提供了较多的排序算法，包括sort、nth_element、stable_sort和partial_sort等，相应的头文件为algorithm。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sort可能采用快速排序、堆排序或插入排序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nth_element采用快速排序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stable_sort 采用归并排序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partial_sort 采用堆排序。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8.7 STL与排序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STL之sort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255713"/>
            <a:ext cx="7754938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STL中的sort算法，采用混合算法：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（1）在数据量少的时候，算法转入插入排序;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（2）其他情况下则优先采用快速排序;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（3）针对快速排序最坏情况性能会下降到O(n</a:t>
            </a:r>
            <a:r>
              <a:rPr alt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)，引入一个递归计数，当递归深度超过一定阈值，则算法转入一个相对较慢但最坏情况也是O(nlog</a:t>
            </a:r>
            <a:r>
              <a:rPr altLang="zh-CN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n)的算法，比如堆排序。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sort的常用的方式：sort(first, last [, cmp]);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表示对待排的闭开区间[first, last)内的元素按可选的比较函数参数cmp所指定的比较规则进行排序。若cmp参数省略，则默认为非递减序排序。first、last可以是迭代器或地址参数。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8.7 STL与排序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STL之sort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11220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使用sort的简单示例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491615"/>
            <a:ext cx="788416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#include&lt;iostream&gt;#include&lt;algorithm&gt;using namespace std;void Print(int a[], int n);bool cmp(int a, int b);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  <a:cs typeface="Courier New" panose="02070309020205020404" charset="0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main()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string s="0h2yn1y2r9y";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sort(s.begin(),s.end());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对字符串非递减排序，参数为迭代器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cout&lt;&lt;s&lt;&lt;endl;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输出：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01229hnryyy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R[11]= {0, 16, 25, 15, 30, 7, 10, 20, 29, 9, 18};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sort(R+1,R+11);//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排序区间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[&amp;R[1], &amp;R[10]+1)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，参数为数组元素地址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Print(R,10);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输出：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7 9 10 15 16 18 20 25 29 30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   </a:t>
            </a:r>
            <a:r>
              <a:rPr lang="en-US" sz="1600">
                <a:latin typeface="Courier New" panose="02070309020205020404" charset="0"/>
                <a:sym typeface="+mn-ea"/>
              </a:rPr>
              <a:t>sort(R+1,R+11,cmp);// </a:t>
            </a:r>
            <a:r>
              <a:rPr lang="zh-CN" sz="1600">
                <a:latin typeface="Courier New" panose="02070309020205020404" charset="0"/>
                <a:sym typeface="+mn-ea"/>
              </a:rPr>
              <a:t>排序区间</a:t>
            </a:r>
            <a:r>
              <a:rPr lang="en-US" sz="1600">
                <a:latin typeface="Courier New" panose="02070309020205020404" charset="0"/>
                <a:sym typeface="+mn-ea"/>
              </a:rPr>
              <a:t>[&amp;R[1], &amp;R[10]+1)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8.7 STL与排序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STL之sort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11220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使用sort的简单示例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511300"/>
            <a:ext cx="788416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Print(R,10);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输出：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30 29 25 20 18 16 15 10 9 7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0;}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sym typeface="+mn-ea"/>
              </a:rPr>
              <a:t>// </a:t>
            </a:r>
            <a:r>
              <a:rPr lang="zh-CN" sz="1600">
                <a:latin typeface="Courier New" panose="02070309020205020404" charset="0"/>
                <a:sym typeface="+mn-ea"/>
              </a:rPr>
              <a:t>比较函数，若作为</a:t>
            </a:r>
            <a:r>
              <a:rPr lang="en-US" sz="1600">
                <a:latin typeface="Courier New" panose="02070309020205020404" charset="0"/>
                <a:sym typeface="+mn-ea"/>
              </a:rPr>
              <a:t>sort</a:t>
            </a:r>
            <a:r>
              <a:rPr lang="zh-CN" sz="1600">
                <a:latin typeface="Courier New" panose="02070309020205020404" charset="0"/>
                <a:sym typeface="+mn-ea"/>
              </a:rPr>
              <a:t>的第三个参数，则将按降序排序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bool cmp(int a, int b)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a&gt;b;}void Print(int a[], int n)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输出函数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i=1; i&lt;=n; i++)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(i&gt;1) cout &lt;&lt; " ";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 &lt;&lt; a[i];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 &lt;&lt; endl;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8.7 STL与排序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STL之sort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11220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结构体数组排序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1511300"/>
            <a:ext cx="771842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#include&lt;string&gt;#include&lt;algorithm&gt;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头文件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struct Item{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结构体类型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key;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关键字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string otherinfo;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其他数据项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};bool cmp(Item a, Item b)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比较函数，指定按关键字从大到小排序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a.key&gt;b.key ;}Item R[100];sort (R, R+100, cmp);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对全部元素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R[0]~R[99]</a:t>
            </a:r>
            <a:r>
              <a:rPr lang="zh-CN" sz="1600">
                <a:ea typeface="宋体" panose="02010600030101010101" pitchFamily="2" charset="-122"/>
              </a:rPr>
              <a:t>进行排序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sort (R, R+10, cmp);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对前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10</a:t>
            </a:r>
            <a:r>
              <a:rPr lang="zh-CN" sz="1600">
                <a:ea typeface="宋体" panose="02010600030101010101" pitchFamily="2" charset="-122"/>
              </a:rPr>
              <a:t>个元素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R[0]~R[9]</a:t>
            </a:r>
            <a:r>
              <a:rPr lang="zh-CN" sz="1600">
                <a:ea typeface="宋体" panose="02010600030101010101" pitchFamily="2" charset="-122"/>
              </a:rPr>
              <a:t>进行排序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stable_sort (R, R+100, cmp);  // 对全部元素进行稳定排序</a:t>
            </a:r>
            <a:endParaRPr lang="en-US" sz="1600">
              <a:latin typeface="Courier New" panose="02070309020205020404" charset="0"/>
              <a:cs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8.7 STL与排序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STL之nth_element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112520"/>
            <a:ext cx="7620000" cy="1999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nth_element的常用的方式：nth_element(first, nth, last [, cmp]);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表示从待排的闭开区间[first, last)内的元素中，按可选的比较函数参数cmp所指定的比较规则，选出第n（从0开始）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“小”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的元素放在nth所指定的位置，且其左边元素的关键字不大于、其右边元素的关键字不小于nth所指元素。若cmp参数省略，则默认为按非递减序。first、last、nth可以是迭代器或地址参数。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8.1 排序概述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排序的分类</a:t>
            </a:r>
            <a:endParaRPr alt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交换类排序通过“交换”无序序列中的记录从而得到其中关键字最小或最大的记录，并将它加入到有序子序列中，以此方法增加记录的有序子序列的长度。冒泡排序和快速排序属于交换类排序。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选择类排序从记录的无序子序列中“选择”关键字最小或最大的记录，并将它加入到有序子序列中，以此方法增加记录的有序子序列的长度。简单选择排序和堆排序属于选择类排序。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归并类排序通过“归并”两个或两个以上的记录有序子序列，逐步增加记录有序序列的长度。二路归并排序属于归并类排序。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分配类排序主要通过“分配”和“收集”这两个操作完成排序，不需进行关键字的比较。桶排序和基数排序属于分配类排序。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8.7 STL与排序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STL之nth_element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112520"/>
            <a:ext cx="762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nth_element的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简单示例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439545"/>
            <a:ext cx="862393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#include&lt;iostream&gt;#include&lt;algorithm&gt;using namespace std;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Print(int R[],int n);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main(){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A[12] = {7, 2, 6, 11, 9, 3, 12, 10, 8, 4, 1, 5};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处理范围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[&amp;A[0], &amp;A[11]+1)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，但只保证第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6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小的元素存放于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A[6]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nth_element(A, A + 6, A + 12); 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结果：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5 2 1 4 3 6 </a:t>
            </a:r>
            <a:r>
              <a:rPr lang="en-US" sz="1600" b="1">
                <a:solidFill>
                  <a:srgbClr val="FF0000"/>
                </a:solidFill>
                <a:latin typeface="Courier New" panose="02070309020205020404" charset="0"/>
                <a:ea typeface="宋体" panose="02010600030101010101" pitchFamily="2" charset="-122"/>
              </a:rPr>
              <a:t>7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8 9 11 10 12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Print(A,12);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0;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8.7 STL与排序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STL之nth_element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112520"/>
            <a:ext cx="762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nth_element的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简单示例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439545"/>
            <a:ext cx="86239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Print(int R[],int n)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i=0; i&lt;n; i++)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(i&gt;0) cout &lt;&lt; " ";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 &lt;&lt; R[i];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 &lt;&lt; endl; 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8.7 STL与排序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STL之nth_element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112520"/>
            <a:ext cx="7620000" cy="2738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nth_element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与partial_sort的区别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nth_element(A, A + 6, A + 12)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把所有12个元素中第6小（习语中的第7小）的放到A[6]中。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nth_element函数的时间复杂度约为O(n)，效率非常高，采用快速排序的划分思想，故能保证前面的6个元素均不大于A[6]，而后面的n-7个元素均不小于A[6]。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partial_sort(A, A + 6, A + 12)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在所有12个元素中选出最小的6个放到A[0]~A[5]中，而A[6]~A[11]不保证有序。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8.7 STL与排序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STL之nth_element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112520"/>
            <a:ext cx="762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使用partial_sort的简单示例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491615"/>
            <a:ext cx="756348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#include&lt;iostream&gt;#include&lt;algorithm&gt;using namespace std;void Print(int R[],int n);int main(){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A[12] = {7, 2, 6, 11, 9, 3, 12, 10, 8, 4, 1, 5};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/*</a:t>
            </a:r>
            <a:r>
              <a:rPr lang="zh-CN" sz="1600">
                <a:ea typeface="宋体" panose="02010600030101010101" pitchFamily="2" charset="-122"/>
              </a:rPr>
              <a:t>下面的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partial_sort</a:t>
            </a:r>
            <a:r>
              <a:rPr lang="zh-CN" sz="1600">
                <a:ea typeface="宋体" panose="02010600030101010101" pitchFamily="2" charset="-122"/>
              </a:rPr>
              <a:t>处理范围是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[&amp;A[0], &amp;A[11]+1)</a:t>
            </a:r>
            <a:r>
              <a:rPr lang="zh-CN" sz="1600">
                <a:ea typeface="宋体" panose="02010600030101010101" pitchFamily="2" charset="-122"/>
              </a:rPr>
              <a:t>，但排序的结果</a:t>
            </a:r>
            <a:endParaRPr lang="zh-CN" sz="1600">
              <a:ea typeface="宋体" panose="02010600030101010101" pitchFamily="2" charset="-122"/>
            </a:endParaRPr>
          </a:p>
          <a:p>
            <a:r>
              <a:rPr lang="zh-CN" sz="1600">
                <a:ea typeface="宋体" panose="02010600030101010101" pitchFamily="2" charset="-122"/>
              </a:rPr>
              <a:t> </a:t>
            </a:r>
            <a:r>
              <a:rPr lang="en-US" altLang="zh-CN" sz="1600">
                <a:ea typeface="宋体" panose="02010600030101010101" pitchFamily="2" charset="-122"/>
              </a:rPr>
              <a:t>            </a:t>
            </a:r>
            <a:r>
              <a:rPr lang="zh-CN" sz="1600">
                <a:ea typeface="宋体" panose="02010600030101010101" pitchFamily="2" charset="-122"/>
              </a:rPr>
              <a:t>只能保证最小的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6</a:t>
            </a:r>
            <a:r>
              <a:rPr lang="zh-CN" sz="1600">
                <a:ea typeface="宋体" panose="02010600030101010101" pitchFamily="2" charset="-122"/>
              </a:rPr>
              <a:t>个元素都已经在合适的位置（即，分别位于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A[0..5]</a:t>
            </a:r>
            <a:r>
              <a:rPr lang="zh-CN" sz="1600">
                <a:ea typeface="宋体" panose="02010600030101010101" pitchFamily="2" charset="-122"/>
              </a:rPr>
              <a:t>），</a:t>
            </a:r>
            <a:endParaRPr lang="zh-CN" sz="1600">
              <a:ea typeface="宋体" panose="02010600030101010101" pitchFamily="2" charset="-122"/>
            </a:endParaRPr>
          </a:p>
          <a:p>
            <a:r>
              <a:rPr lang="zh-CN" sz="1600">
                <a:ea typeface="宋体" panose="02010600030101010101" pitchFamily="2" charset="-122"/>
              </a:rPr>
              <a:t> </a:t>
            </a:r>
            <a:r>
              <a:rPr lang="en-US" altLang="zh-CN" sz="1600">
                <a:ea typeface="宋体" panose="02010600030101010101" pitchFamily="2" charset="-122"/>
              </a:rPr>
              <a:t>            </a:t>
            </a:r>
            <a:r>
              <a:rPr lang="zh-CN" sz="1600">
                <a:ea typeface="宋体" panose="02010600030101010101" pitchFamily="2" charset="-122"/>
              </a:rPr>
              <a:t>而后面的元素则不保证有序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*/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partial_sort(A, A + 6, A + 12);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Print(A,12);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0;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8.7 STL与排序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STL之nth_element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112520"/>
            <a:ext cx="7620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使用partial_sort的简单示例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491615"/>
            <a:ext cx="756348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Print(int R[],int n)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i=0; i&lt;n; i++)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(i&gt;0) cout &lt;&lt; " ";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 &lt;&lt; R[i];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 &lt;&lt; endl; 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8.8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例8.8.1 寻找第k小的数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74841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给定若干整数，请设计一个高效的算法，确定第k小的数。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测试数据有多组，处理到文件尾。每组测试数据的第1行输入2个整数n，k（1≤k≤n≤1000000）。第2行输入n个整数，每个数据的取值范围在0到1000000之间。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cs typeface="Times New Roman" panose="02020603050405020304" pitchFamily="18" charset="0"/>
              </a:rPr>
              <a:t>       </a:t>
            </a:r>
            <a:r>
              <a:rPr sz="1800">
                <a:cs typeface="Times New Roman" panose="02020603050405020304" pitchFamily="18" charset="0"/>
              </a:rPr>
              <a:t>对于每组测试，输出第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sz="1800">
                <a:cs typeface="Times New Roman" panose="02020603050405020304" pitchFamily="18" charset="0"/>
              </a:rPr>
              <a:t>小的数。</a:t>
            </a:r>
            <a:endParaRPr sz="1800"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输入样例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9 3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1 2 3 4 5 6 9 8 7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输出样例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endParaRPr lang="en-US"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03575" y="3796030"/>
            <a:ext cx="45923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解析：</a:t>
            </a:r>
            <a:r>
              <a:rPr sz="1800">
                <a:latin typeface="Times New Roman" panose="02020603050405020304" pitchFamily="18" charset="0"/>
              </a:rPr>
              <a:t>本题可以对快速排序算法稍作修改来实现算法，即若某趟划分返回的枢轴等于k即可结束快速排序。</a:t>
            </a:r>
            <a:endParaRPr sz="1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例8.8.1 寻找第k小的数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1275715"/>
            <a:ext cx="74593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#include&lt;iostream&gt;using namespace std;int partition(int a[],int low,int high);void qsort(int a[],int low,int high, int, int&amp;);int a[1000001];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数组较大，作为外部数组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main()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n,k;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while(scanf("%d%d", &amp;n, &amp;k)!=EOF)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i, res=0;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for(i=1; i&lt;=n; i++) scanf("%d", a+i);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qsort(a,1,n,k,res);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cout&lt;&lt;res&lt;&lt;endl;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0;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  <p:sp>
        <p:nvSpPr>
          <p:cNvPr id="5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8.8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例8.8.1 寻找第k小的数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8.8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327785"/>
            <a:ext cx="784860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partition(int a[],int low,int high)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一趟快速排序划分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pivotkey=a[low];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while(low&lt;high)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while(low&lt;high&amp;&amp;a[high]&gt;=pivotkey) high--;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a[low]=a[high];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while(low&lt;high&amp;&amp;a[low]&lt;=pivotkey) low++;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a[high]=a[low];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a[low]=pivotkey;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low;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例8.8.1 寻找第k小的数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8.8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27785"/>
            <a:ext cx="801433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ea typeface="宋体" panose="02010600030101010101" pitchFamily="2" charset="-122"/>
              </a:rPr>
              <a:t>快速排序，用引用参数返回第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</a:t>
            </a:r>
            <a:r>
              <a:rPr lang="zh-CN" sz="1600">
                <a:ea typeface="宋体" panose="02010600030101010101" pitchFamily="2" charset="-122"/>
              </a:rPr>
              <a:t>小数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qsort(int a[],int low, int high, int k, int &amp;res)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if(low&gt;high) return;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pivotloc=partition(a,low,high);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(pivotloc==k)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ea typeface="宋体" panose="02010600030101010101" pitchFamily="2" charset="-122"/>
              </a:rPr>
              <a:t>枢轴等于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则</a:t>
            </a:r>
            <a:r>
              <a:rPr lang="zh-CN" sz="1600">
                <a:ea typeface="宋体" panose="02010600030101010101" pitchFamily="2" charset="-122"/>
              </a:rPr>
              <a:t>结束排序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res=a[k];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 if (pivotloc&gt;k)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qsort(a,low,pivotloc-1,k, res);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qsort(a,pivotloc+1,high, k, res);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直接插入排序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直接插入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算法思想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对n个元素进行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非递减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序排序，共进行n-1趟，每趟插入排序（设待插入元素为R[i]，2≤i≤n）分三步进行：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（1）在R[1..i-1]中查找R[i]的插入位置，使得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R[1.. j].key</a:t>
            </a: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≤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R[i].key &lt; R[ j+1..i-1].key；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（2）将R[ j+1..i-1]中的所有记录均后移一个位置；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（3）将R[i] 插入（复制）到R[ j+1]的位置上。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indent="-609600" defTabSz="914400">
              <a:spcBef>
                <a:spcPct val="20000"/>
              </a:spcBef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直接插入排序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060133"/>
            <a:ext cx="7754938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例8.2.1 直接插入排序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对于关键字序列(16, 25, 15, 30, 7, 10, 20, 29, 9, 18)，写出采用直接插入排序进行升序排序的每趟结果。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950" y="2092960"/>
            <a:ext cx="43465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>
                <a:sym typeface="+mn-ea"/>
              </a:rPr>
              <a:t>初态：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  (16) 25 15 30 7 10 20 29 9 18</a:t>
            </a:r>
            <a:endParaRPr lang="en-US">
              <a:latin typeface="Times New Roman" panose="02020603050405020304" pitchFamily="18" charset="0"/>
              <a:sym typeface="+mn-ea"/>
            </a:endParaRPr>
          </a:p>
          <a:p>
            <a:r>
              <a:rPr lang="zh-CN">
                <a:sym typeface="+mn-ea"/>
              </a:rPr>
              <a:t>第一趟：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(16 25) 15 30 7 10 20 29 9 18</a:t>
            </a:r>
            <a:endParaRPr lang="en-US">
              <a:latin typeface="Times New Roman" panose="02020603050405020304" pitchFamily="18" charset="0"/>
              <a:sym typeface="+mn-ea"/>
            </a:endParaRPr>
          </a:p>
          <a:p>
            <a:r>
              <a:rPr lang="zh-CN">
                <a:sym typeface="+mn-ea"/>
              </a:rPr>
              <a:t>第二趟：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(15 16 25) 30 7 10 20 29 9 18</a:t>
            </a:r>
            <a:endParaRPr lang="en-US">
              <a:latin typeface="Times New Roman" panose="02020603050405020304" pitchFamily="18" charset="0"/>
              <a:sym typeface="+mn-ea"/>
            </a:endParaRPr>
          </a:p>
          <a:p>
            <a:r>
              <a:rPr lang="zh-CN">
                <a:sym typeface="+mn-ea"/>
              </a:rPr>
              <a:t>第三趟：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(15 16 25 30) 7 10 20 29 9 18</a:t>
            </a:r>
            <a:endParaRPr lang="en-US">
              <a:latin typeface="Times New Roman" panose="02020603050405020304" pitchFamily="18" charset="0"/>
              <a:sym typeface="+mn-ea"/>
            </a:endParaRPr>
          </a:p>
          <a:p>
            <a:r>
              <a:rPr lang="zh-CN">
                <a:sym typeface="+mn-ea"/>
              </a:rPr>
              <a:t>第四趟：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15 16 25 30) 10 20 29 9 18</a:t>
            </a:r>
            <a:endParaRPr lang="en-US">
              <a:latin typeface="Times New Roman" panose="02020603050405020304" pitchFamily="18" charset="0"/>
              <a:sym typeface="+mn-ea"/>
            </a:endParaRPr>
          </a:p>
          <a:p>
            <a:r>
              <a:rPr lang="zh-CN">
                <a:sym typeface="+mn-ea"/>
              </a:rPr>
              <a:t>第五趟：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10 15 16 25 30) 20 29 9 18</a:t>
            </a:r>
            <a:endParaRPr lang="en-US">
              <a:latin typeface="Times New Roman" panose="02020603050405020304" pitchFamily="18" charset="0"/>
              <a:sym typeface="+mn-ea"/>
            </a:endParaRPr>
          </a:p>
          <a:p>
            <a:r>
              <a:rPr lang="zh-CN">
                <a:sym typeface="+mn-ea"/>
              </a:rPr>
              <a:t>第六趟：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10 15 16 20 25 30) 29 9 18</a:t>
            </a:r>
            <a:endParaRPr lang="en-US">
              <a:latin typeface="Times New Roman" panose="02020603050405020304" pitchFamily="18" charset="0"/>
              <a:sym typeface="+mn-ea"/>
            </a:endParaRPr>
          </a:p>
          <a:p>
            <a:r>
              <a:rPr lang="zh-CN">
                <a:sym typeface="+mn-ea"/>
              </a:rPr>
              <a:t>第七趟：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10 15 16 20 25 29 30) 9 18</a:t>
            </a:r>
            <a:endParaRPr lang="en-US">
              <a:latin typeface="Times New Roman" panose="02020603050405020304" pitchFamily="18" charset="0"/>
              <a:sym typeface="+mn-ea"/>
            </a:endParaRPr>
          </a:p>
          <a:p>
            <a:r>
              <a:rPr lang="zh-CN">
                <a:sym typeface="+mn-ea"/>
              </a:rPr>
              <a:t>第八趟：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9 10 15 16 20 25 29 30) 18</a:t>
            </a:r>
            <a:endParaRPr lang="en-US">
              <a:latin typeface="Times New Roman" panose="02020603050405020304" pitchFamily="18" charset="0"/>
              <a:sym typeface="+mn-ea"/>
            </a:endParaRPr>
          </a:p>
          <a:p>
            <a:r>
              <a:rPr lang="zh-CN">
                <a:sym typeface="+mn-ea"/>
              </a:rPr>
              <a:t>第九趟：</a:t>
            </a:r>
            <a:r>
              <a:rPr lang="en-US">
                <a:latin typeface="Times New Roman" panose="02020603050405020304" pitchFamily="18" charset="0"/>
                <a:sym typeface="+mn-ea"/>
              </a:rPr>
              <a:t>(7 9 10 15 16 18 20 25 29 30)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609600" marR="0" indent="-609600" defTabSz="914400">
              <a:spcBef>
                <a:spcPct val="20000"/>
              </a:spcBef>
              <a:buClr>
                <a:schemeClr val="hlink"/>
              </a:buClr>
              <a:buSzPct val="70000"/>
              <a:buFontTx/>
              <a:buNone/>
              <a:defRPr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8.2 插入排序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直接插入排序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8657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直接插入排序算法实现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在直接插入排序的查找插入位置的过程中，对于那些关键字大于待插入记录（元素）的记录，可以在查找的同时实现记录向后移动。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2211705"/>
            <a:ext cx="765238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typedef string InfoType;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其他数据项的类型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const int MaxSize = 1000;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待排顺序表最大长度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struct ElemType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记录类型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key;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关键字项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,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关键字类型默认为整型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InfoType info;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其他数据项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};struct SqList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顺序表类型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ElemType r[MaxSize+1];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r[0]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闲置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length;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顺序表长度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};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tags/tag1.xml><?xml version="1.0" encoding="utf-8"?>
<p:tagLst xmlns:p="http://schemas.openxmlformats.org/presentationml/2006/main">
  <p:tag name="COMMONDATA" val="eyJoZGlkIjoiMTM0ZmI2OThiYTg1NjEzMmZmOTY2ZjZiNTk0ZmU0NWQifQ=="/>
</p:tagLst>
</file>

<file path=ppt/theme/theme1.xml><?xml version="1.0" encoding="utf-8"?>
<a:theme xmlns:a="http://schemas.openxmlformats.org/drawingml/2006/main" name="Network">
  <a:themeElements>
    <a:clrScheme name="Office 主题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19622</Words>
  <Application>WPS 演示</Application>
  <PresentationFormat>自定义</PresentationFormat>
  <Paragraphs>937</Paragraphs>
  <Slides>68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68</vt:i4>
      </vt:variant>
    </vt:vector>
  </HeadingPairs>
  <TitlesOfParts>
    <vt:vector size="96" baseType="lpstr">
      <vt:lpstr>Arial</vt:lpstr>
      <vt:lpstr>宋体</vt:lpstr>
      <vt:lpstr>Wingdings</vt:lpstr>
      <vt:lpstr>微软雅黑</vt:lpstr>
      <vt:lpstr>黑体</vt:lpstr>
      <vt:lpstr>Times New Roman</vt:lpstr>
      <vt:lpstr>Wingdings</vt:lpstr>
      <vt:lpstr>Courier New</vt:lpstr>
      <vt:lpstr>Arial Unicode MS</vt:lpstr>
      <vt:lpstr>Calibri</vt:lpstr>
      <vt:lpstr>Network</vt:lpstr>
      <vt:lpstr>Paint.Picture</vt:lpstr>
      <vt:lpstr>Paint.Picture</vt:lpstr>
      <vt:lpstr>Paint.Picture</vt:lpstr>
      <vt:lpstr>Paint.Picture</vt:lpstr>
      <vt:lpstr>Equation.KSEE3</vt:lpstr>
      <vt:lpstr>Equation.KSEE3</vt:lpstr>
      <vt:lpstr>Paint.Picture</vt:lpstr>
      <vt:lpstr>Paint.Picture</vt:lpstr>
      <vt:lpstr>Equation.KSEE3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数组</dc:title>
  <dc:creator>微软用户</dc:creator>
  <cp:lastModifiedBy>Administrator</cp:lastModifiedBy>
  <cp:revision>834</cp:revision>
  <dcterms:created xsi:type="dcterms:W3CDTF">2007-09-26T00:31:00Z</dcterms:created>
  <dcterms:modified xsi:type="dcterms:W3CDTF">2022-06-04T13:29:08Z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FAEC90223027415395CA703EF03A1BDF</vt:lpwstr>
  </property>
</Properties>
</file>