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75"/>
  </p:handoutMasterIdLst>
  <p:sldIdLst>
    <p:sldId id="256" r:id="rId3"/>
    <p:sldId id="690" r:id="rId4"/>
    <p:sldId id="330" r:id="rId5"/>
    <p:sldId id="715" r:id="rId6"/>
    <p:sldId id="732" r:id="rId7"/>
    <p:sldId id="734" r:id="rId8"/>
    <p:sldId id="755" r:id="rId9"/>
    <p:sldId id="756" r:id="rId10"/>
    <p:sldId id="758" r:id="rId11"/>
    <p:sldId id="757" r:id="rId12"/>
    <p:sldId id="759" r:id="rId13"/>
    <p:sldId id="760" r:id="rId14"/>
    <p:sldId id="761" r:id="rId15"/>
    <p:sldId id="762" r:id="rId16"/>
    <p:sldId id="763" r:id="rId17"/>
    <p:sldId id="735" r:id="rId18"/>
    <p:sldId id="785" r:id="rId19"/>
    <p:sldId id="786" r:id="rId20"/>
    <p:sldId id="788" r:id="rId21"/>
    <p:sldId id="787" r:id="rId22"/>
    <p:sldId id="789" r:id="rId23"/>
    <p:sldId id="790" r:id="rId24"/>
    <p:sldId id="791" r:id="rId25"/>
    <p:sldId id="792" r:id="rId26"/>
    <p:sldId id="733" r:id="rId27"/>
    <p:sldId id="793" r:id="rId28"/>
    <p:sldId id="797" r:id="rId29"/>
    <p:sldId id="794" r:id="rId30"/>
    <p:sldId id="798" r:id="rId31"/>
    <p:sldId id="799" r:id="rId32"/>
    <p:sldId id="795" r:id="rId33"/>
    <p:sldId id="796" r:id="rId34"/>
    <p:sldId id="801" r:id="rId35"/>
    <p:sldId id="800" r:id="rId36"/>
    <p:sldId id="802" r:id="rId37"/>
    <p:sldId id="803" r:id="rId38"/>
    <p:sldId id="825" r:id="rId39"/>
    <p:sldId id="826" r:id="rId40"/>
    <p:sldId id="827" r:id="rId41"/>
    <p:sldId id="736" r:id="rId42"/>
    <p:sldId id="828" r:id="rId43"/>
    <p:sldId id="829" r:id="rId44"/>
    <p:sldId id="830" r:id="rId45"/>
    <p:sldId id="831" r:id="rId46"/>
    <p:sldId id="832" r:id="rId47"/>
    <p:sldId id="833" r:id="rId48"/>
    <p:sldId id="834" r:id="rId49"/>
    <p:sldId id="835" r:id="rId50"/>
    <p:sldId id="836" r:id="rId51"/>
    <p:sldId id="709" r:id="rId52"/>
    <p:sldId id="711" r:id="rId53"/>
    <p:sldId id="838" r:id="rId54"/>
    <p:sldId id="716" r:id="rId55"/>
    <p:sldId id="837" r:id="rId56"/>
    <p:sldId id="717" r:id="rId57"/>
    <p:sldId id="718" r:id="rId58"/>
    <p:sldId id="719" r:id="rId59"/>
    <p:sldId id="720" r:id="rId60"/>
    <p:sldId id="839" r:id="rId61"/>
    <p:sldId id="721" r:id="rId62"/>
    <p:sldId id="723" r:id="rId63"/>
    <p:sldId id="722" r:id="rId64"/>
    <p:sldId id="724" r:id="rId65"/>
    <p:sldId id="840" r:id="rId66"/>
    <p:sldId id="725" r:id="rId67"/>
    <p:sldId id="727" r:id="rId68"/>
    <p:sldId id="841" r:id="rId69"/>
    <p:sldId id="729" r:id="rId70"/>
    <p:sldId id="842" r:id="rId71"/>
    <p:sldId id="730" r:id="rId72"/>
    <p:sldId id="843" r:id="rId73"/>
    <p:sldId id="731" r:id="rId74"/>
  </p:sldIdLst>
  <p:sldSz cx="9144000" cy="5143500"/>
  <p:notesSz cx="6858000" cy="9144000"/>
  <p:custDataLst>
    <p:tags r:id="rId7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397"/>
    <p:restoredTop sz="94623"/>
  </p:normalViewPr>
  <p:slideViewPr>
    <p:cSldViewPr showGuides="1">
      <p:cViewPr varScale="1">
        <p:scale>
          <a:sx n="103" d="100"/>
          <a:sy n="103" d="100"/>
        </p:scale>
        <p:origin x="-90" y="-504"/>
      </p:cViewPr>
      <p:guideLst>
        <p:guide orient="horz" pos="1710"/>
        <p:guide pos="2858"/>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9" Type="http://schemas.openxmlformats.org/officeDocument/2006/relationships/tags" Target="tags/tag1.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handoutMaster" Target="handoutMasters/handoutMaster1.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p>
            <a:pPr lvl="0"/>
            <a:r>
              <a:rPr lang="zh-CN" altLang="en-US" dirty="0"/>
              <a:t>单击此处编辑母版文本样式</a:t>
            </a:r>
            <a:endParaRPr lang="zh-CN" altLang="en-US" dirty="0"/>
          </a:p>
          <a:p>
            <a:pPr lvl="1" indent="-347345"/>
            <a:r>
              <a:rPr lang="zh-CN" altLang="en-US" dirty="0"/>
              <a:t>第二级</a:t>
            </a:r>
            <a:endParaRPr lang="zh-CN" altLang="en-US" dirty="0"/>
          </a:p>
          <a:p>
            <a:pPr lvl="2" indent="-293370"/>
            <a:r>
              <a:rPr lang="zh-CN" altLang="en-US" dirty="0"/>
              <a:t>第三级</a:t>
            </a:r>
            <a:endParaRPr lang="zh-CN" altLang="en-US" dirty="0"/>
          </a:p>
          <a:p>
            <a:pPr lvl="3" indent="-292100"/>
            <a:r>
              <a:rPr lang="zh-CN" altLang="en-US" dirty="0"/>
              <a:t>第四级</a:t>
            </a:r>
            <a:endParaRPr lang="zh-CN" altLang="en-US" dirty="0"/>
          </a:p>
          <a:p>
            <a:pPr lvl="4" indent="-316230"/>
            <a:r>
              <a:rPr lang="zh-CN" altLang="en-US" dirty="0"/>
              <a:t>第五级</a:t>
            </a:r>
            <a:endParaRPr lang="zh-CN" altLang="en-US" dirty="0"/>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p>
            <a:pPr marL="0" marR="0" lvl="0" indent="0" algn="ctr" defTabSz="914400" rtl="0" eaLnBrk="0" fontAlgn="base" latinLnBrk="0" hangingPunct="0">
              <a:lnSpc>
                <a:spcPct val="100000"/>
              </a:lnSpc>
              <a:spcBef>
                <a:spcPct val="0"/>
              </a:spcBef>
              <a:spcAft>
                <a:spcPct val="0"/>
              </a:spcAft>
              <a:buClrTx/>
              <a:buSzTx/>
              <a:buFontTx/>
              <a:buNone/>
              <a:defRPr/>
            </a:pPr>
            <a:r>
              <a:rPr lang="zh-CN" sz="1200" noProof="0" dirty="0">
                <a:ln>
                  <a:noFill/>
                </a:ln>
                <a:effectLst/>
                <a:uLnTx/>
                <a:uFillTx/>
                <a:latin typeface="微软雅黑" panose="020B0503020204020204" pitchFamily="34" charset="-122"/>
                <a:ea typeface="微软雅黑" panose="020B0503020204020204" pitchFamily="34" charset="-122"/>
                <a:sym typeface="+mn-ea"/>
              </a:rPr>
              <a:t>数据结构与算法</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slide" Target="slide50.xml"/><Relationship Id="rId5" Type="http://schemas.openxmlformats.org/officeDocument/2006/relationships/slide" Target="slide40.xml"/><Relationship Id="rId4" Type="http://schemas.openxmlformats.org/officeDocument/2006/relationships/slide" Target="slide23.xml"/><Relationship Id="rId3" Type="http://schemas.openxmlformats.org/officeDocument/2006/relationships/slide" Target="slide16.xml"/><Relationship Id="rId2" Type="http://schemas.openxmlformats.org/officeDocument/2006/relationships/slide" Target="slide5.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xml"/><Relationship Id="rId4" Type="http://schemas.openxmlformats.org/officeDocument/2006/relationships/image" Target="../media/image4.wmf"/><Relationship Id="rId3" Type="http://schemas.openxmlformats.org/officeDocument/2006/relationships/oleObject" Target="../embeddings/oleObject4.bin"/><Relationship Id="rId2" Type="http://schemas.openxmlformats.org/officeDocument/2006/relationships/image" Target="../media/image3.wmf"/><Relationship Id="rId1"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1.xml"/><Relationship Id="rId2" Type="http://schemas.openxmlformats.org/officeDocument/2006/relationships/image" Target="../media/image5.wmf"/><Relationship Id="rId1"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1.xml"/><Relationship Id="rId4" Type="http://schemas.openxmlformats.org/officeDocument/2006/relationships/image" Target="../media/image7.wmf"/><Relationship Id="rId3" Type="http://schemas.openxmlformats.org/officeDocument/2006/relationships/oleObject" Target="../embeddings/oleObject7.bin"/><Relationship Id="rId2" Type="http://schemas.openxmlformats.org/officeDocument/2006/relationships/image" Target="../media/image6.wmf"/><Relationship Id="rId1"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1.xml"/><Relationship Id="rId2" Type="http://schemas.openxmlformats.org/officeDocument/2006/relationships/image" Target="../media/image8.wmf"/><Relationship Id="rId1" Type="http://schemas.openxmlformats.org/officeDocument/2006/relationships/oleObject" Target="../embeddings/oleObject8.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1.xml"/><Relationship Id="rId2" Type="http://schemas.openxmlformats.org/officeDocument/2006/relationships/image" Target="../media/image9.wmf"/><Relationship Id="rId1" Type="http://schemas.openxmlformats.org/officeDocument/2006/relationships/oleObject" Target="../embeddings/oleObject9.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1.xml"/><Relationship Id="rId2" Type="http://schemas.openxmlformats.org/officeDocument/2006/relationships/image" Target="../media/image10.wmf"/><Relationship Id="rId1" Type="http://schemas.openxmlformats.org/officeDocument/2006/relationships/oleObject" Target="../embeddings/oleObject10.bin"/></Relationships>
</file>

<file path=ppt/slides/_rels/slide38.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1.xml"/><Relationship Id="rId2" Type="http://schemas.openxmlformats.org/officeDocument/2006/relationships/image" Target="../media/image11.wmf"/><Relationship Id="rId1" Type="http://schemas.openxmlformats.org/officeDocument/2006/relationships/oleObject" Target="../embeddings/oleObject11.bin"/></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1.xml"/><Relationship Id="rId2" Type="http://schemas.openxmlformats.org/officeDocument/2006/relationships/image" Target="../media/image12.wmf"/><Relationship Id="rId1" Type="http://schemas.openxmlformats.org/officeDocument/2006/relationships/oleObject" Target="../embeddings/oleObject12.bin"/></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1.wmf"/><Relationship Id="rId1"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xml"/><Relationship Id="rId2" Type="http://schemas.openxmlformats.org/officeDocument/2006/relationships/image" Target="../media/image2.wmf"/><Relationship Id="rId1"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txBox="1">
            <a:spLocks noRot="1"/>
          </p:cNvSpPr>
          <p:nvPr/>
        </p:nvSpPr>
        <p:spPr>
          <a:xfrm>
            <a:off x="428625" y="0"/>
            <a:ext cx="6254750" cy="857250"/>
          </a:xfrm>
          <a:prstGeom prst="rect">
            <a:avLst/>
          </a:prstGeom>
          <a:noFill/>
          <a:ln w="9525">
            <a:noFill/>
          </a:ln>
        </p:spPr>
        <p:txBody>
          <a:bodyPr anchor="b" anchorCtr="0"/>
          <a:p>
            <a:pPr>
              <a:buSzTx/>
            </a:pPr>
            <a:r>
              <a:rPr lang="en-US" altLang="zh-CN" sz="4000" dirty="0">
                <a:latin typeface="黑体" panose="02010609060101010101" pitchFamily="2" charset="-122"/>
                <a:ea typeface="黑体" panose="02010609060101010101" pitchFamily="2" charset="-122"/>
              </a:rPr>
              <a:t>2</a:t>
            </a:r>
            <a:r>
              <a:rPr lang="zh-CN" altLang="en-US" sz="4000">
                <a:latin typeface="黑体" panose="02010609060101010101" pitchFamily="2" charset="-122"/>
                <a:ea typeface="黑体" panose="02010609060101010101" pitchFamily="2" charset="-122"/>
              </a:rPr>
              <a:t> </a:t>
            </a:r>
            <a:r>
              <a:rPr lang="zh-CN" altLang="en-US" sz="4000">
                <a:latin typeface="黑体" panose="02010609060101010101" pitchFamily="2" charset="-122"/>
                <a:ea typeface="黑体" panose="02010609060101010101" pitchFamily="2" charset="-122"/>
              </a:rPr>
              <a:t>线性表</a:t>
            </a:r>
            <a:endParaRPr lang="zh-CN" altLang="en-US" sz="400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2659380"/>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1" action="ppaction://hlinksldjump"/>
              </a:rPr>
              <a:t>2.1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线性表基础</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2" action="ppaction://hlinksldjump"/>
              </a:rPr>
              <a:t>2.2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顺序表</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2.3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STL之vector</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2.4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链表</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2.5</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STL之list</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2.6</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在线题目求解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2.2 顺序表</a:t>
            </a:r>
            <a:endParaRPr lang="zh-CN" altLang="en-US" sz="3200" dirty="0">
              <a:latin typeface="黑体" panose="02010609060101010101" pitchFamily="2" charset="-122"/>
              <a:ea typeface="黑体" panose="02010609060101010101" pitchFamily="2" charset="-122"/>
            </a:endParaRPr>
          </a:p>
        </p:txBody>
      </p:sp>
      <p:sp>
        <p:nvSpPr>
          <p:cNvPr id="6" name="文本框 5"/>
          <p:cNvSpPr txBox="1"/>
          <p:nvPr/>
        </p:nvSpPr>
        <p:spPr>
          <a:xfrm>
            <a:off x="323850" y="842963"/>
            <a:ext cx="7754938" cy="76835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顺序表的实现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插入</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82625" y="1492250"/>
            <a:ext cx="7335520" cy="2306955"/>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cs typeface="Times New Roman" panose="02020603050405020304" pitchFamily="18" charset="0"/>
              </a:rPr>
              <a:t>// 在顺序表的第 i 个元素（下标为i-1）之前插入新的元素e</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void SqList:: InsertBefore( int i, ElemType e) {</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if (i &lt; 1 || i &gt; length+1) return ;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 若插入位置非法，则不做插入操作</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for (int j = length-1; j &gt;= i-1;  j--)  </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elem[j+1]= elem[j];             // 插入位置及之后的元素后挪</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elem[i-1]= e;                              // 插入e</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length ++;                                  </a:t>
            </a:r>
            <a:r>
              <a:rPr lang="en-US" sz="1800">
                <a:latin typeface="Times New Roman" panose="02020603050405020304" pitchFamily="18" charset="0"/>
                <a:ea typeface="宋体" panose="02010600030101010101" pitchFamily="2" charset="-122"/>
                <a:cs typeface="Times New Roman" panose="02020603050405020304" pitchFamily="18" charset="0"/>
              </a:rPr>
              <a:t>/</a:t>
            </a:r>
            <a:r>
              <a:rPr sz="1800">
                <a:latin typeface="Times New Roman" panose="02020603050405020304" pitchFamily="18" charset="0"/>
                <a:ea typeface="宋体" panose="02010600030101010101" pitchFamily="2" charset="-122"/>
                <a:cs typeface="Times New Roman" panose="02020603050405020304" pitchFamily="18" charset="0"/>
              </a:rPr>
              <a:t>/ 表长增1</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755650" y="3867785"/>
            <a:ext cx="2917190" cy="36830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时间复杂度为</a:t>
            </a:r>
            <a:r>
              <a:rPr lang="en-US" altLang="zh-CN" sz="1800">
                <a:latin typeface="Times New Roman" panose="02020603050405020304" pitchFamily="18" charset="0"/>
                <a:ea typeface="宋体" panose="02010600030101010101" pitchFamily="2" charset="-122"/>
              </a:rPr>
              <a:t>O(n)</a:t>
            </a:r>
            <a:r>
              <a:rPr sz="1800">
                <a:latin typeface="Times New Roman" panose="02020603050405020304" pitchFamily="18" charset="0"/>
                <a:ea typeface="宋体" panose="02010600030101010101" pitchFamily="2" charset="-122"/>
              </a:rPr>
              <a:t>。</a:t>
            </a:r>
            <a:endParaRPr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2.2 顺序表</a:t>
            </a:r>
            <a:endParaRPr lang="zh-CN" altLang="en-US" sz="3200" dirty="0">
              <a:latin typeface="黑体" panose="02010609060101010101" pitchFamily="2" charset="-122"/>
              <a:ea typeface="黑体" panose="02010609060101010101" pitchFamily="2" charset="-122"/>
            </a:endParaRPr>
          </a:p>
        </p:txBody>
      </p:sp>
      <p:sp>
        <p:nvSpPr>
          <p:cNvPr id="6" name="文本框 5"/>
          <p:cNvSpPr txBox="1"/>
          <p:nvPr/>
        </p:nvSpPr>
        <p:spPr>
          <a:xfrm>
            <a:off x="323850" y="842963"/>
            <a:ext cx="7754938" cy="76835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顺序表的实现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插入</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82625" y="1492250"/>
            <a:ext cx="7335520" cy="922020"/>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cs typeface="Times New Roman" panose="02020603050405020304" pitchFamily="18" charset="0"/>
              </a:rPr>
              <a:t>考虑移动元素的平均情况，假设在第 i 个元素之前插入的概率为pi，则在长度为n 的线性表中插入一个元素所需移动元素次数的期望值（平均次数）如</a:t>
            </a:r>
            <a:r>
              <a:rPr lang="zh-CN" sz="1800">
                <a:latin typeface="Times New Roman" panose="02020603050405020304" pitchFamily="18" charset="0"/>
                <a:ea typeface="宋体" panose="02010600030101010101" pitchFamily="2" charset="-122"/>
                <a:cs typeface="Times New Roman" panose="02020603050405020304" pitchFamily="18" charset="0"/>
              </a:rPr>
              <a:t>下</a:t>
            </a:r>
            <a:r>
              <a:rPr lang="zh-CN" sz="1800">
                <a:latin typeface="Times New Roman" panose="02020603050405020304" pitchFamily="18" charset="0"/>
                <a:ea typeface="宋体" panose="02010600030101010101" pitchFamily="2" charset="-122"/>
                <a:cs typeface="Times New Roman" panose="02020603050405020304" pitchFamily="18" charset="0"/>
              </a:rPr>
              <a:t>：</a:t>
            </a:r>
            <a:endParaRPr lang="zh-CN"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827405" y="3220085"/>
            <a:ext cx="7007860" cy="645160"/>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rPr>
              <a:t>若假定在线性表中任何一个位置i（1≤i≤n+1）上进行插入的概率都是相等的，则移动元素的期望值如</a:t>
            </a:r>
            <a:r>
              <a:rPr lang="zh-CN" sz="1800">
                <a:latin typeface="Times New Roman" panose="02020603050405020304" pitchFamily="18" charset="0"/>
                <a:ea typeface="宋体" panose="02010600030101010101" pitchFamily="2" charset="-122"/>
              </a:rPr>
              <a:t>下</a:t>
            </a:r>
            <a:r>
              <a:rPr lang="zh-CN" sz="1800">
                <a:latin typeface="Times New Roman" panose="02020603050405020304" pitchFamily="18" charset="0"/>
                <a:ea typeface="宋体" panose="02010600030101010101" pitchFamily="2" charset="-122"/>
              </a:rPr>
              <a:t>：</a:t>
            </a:r>
            <a:endParaRPr lang="zh-CN" sz="1800">
              <a:latin typeface="Times New Roman" panose="02020603050405020304" pitchFamily="18" charset="0"/>
              <a:ea typeface="宋体" panose="02010600030101010101" pitchFamily="2" charset="-122"/>
            </a:endParaRPr>
          </a:p>
        </p:txBody>
      </p:sp>
      <p:graphicFrame>
        <p:nvGraphicFramePr>
          <p:cNvPr id="2" name="对象 -2147482608"/>
          <p:cNvGraphicFramePr>
            <a:graphicFrameLocks noChangeAspect="1"/>
          </p:cNvGraphicFramePr>
          <p:nvPr/>
        </p:nvGraphicFramePr>
        <p:xfrm>
          <a:off x="2771775" y="2427605"/>
          <a:ext cx="2234483" cy="720000"/>
        </p:xfrm>
        <a:graphic>
          <a:graphicData uri="http://schemas.openxmlformats.org/presentationml/2006/ole">
            <mc:AlternateContent xmlns:mc="http://schemas.openxmlformats.org/markup-compatibility/2006">
              <mc:Choice xmlns:v="urn:schemas-microsoft-com:vml" Requires="v">
                <p:oleObj spid="_x0000_s3076" name="" r:id="rId1" imgW="1143000" imgH="368300" progId="Equation.KSEE3">
                  <p:embed/>
                </p:oleObj>
              </mc:Choice>
              <mc:Fallback>
                <p:oleObj name="" r:id="rId1" imgW="1143000" imgH="368300" progId="Equation.KSEE3">
                  <p:embed/>
                  <p:pic>
                    <p:nvPicPr>
                      <p:cNvPr id="0" name="图片 3075"/>
                      <p:cNvPicPr/>
                      <p:nvPr/>
                    </p:nvPicPr>
                    <p:blipFill>
                      <a:blip r:embed="rId2"/>
                      <a:stretch>
                        <a:fillRect/>
                      </a:stretch>
                    </p:blipFill>
                    <p:spPr>
                      <a:xfrm>
                        <a:off x="2771775" y="2427605"/>
                        <a:ext cx="2234483" cy="720000"/>
                      </a:xfrm>
                      <a:prstGeom prst="rect">
                        <a:avLst/>
                      </a:prstGeom>
                      <a:noFill/>
                      <a:ln w="38100">
                        <a:noFill/>
                        <a:miter/>
                      </a:ln>
                    </p:spPr>
                  </p:pic>
                </p:oleObj>
              </mc:Fallback>
            </mc:AlternateContent>
          </a:graphicData>
        </a:graphic>
      </p:graphicFrame>
      <p:graphicFrame>
        <p:nvGraphicFramePr>
          <p:cNvPr id="3" name="对象 -2147482607"/>
          <p:cNvGraphicFramePr>
            <a:graphicFrameLocks noChangeAspect="1"/>
          </p:cNvGraphicFramePr>
          <p:nvPr/>
        </p:nvGraphicFramePr>
        <p:xfrm>
          <a:off x="2771775" y="3820160"/>
          <a:ext cx="2979310" cy="720000"/>
        </p:xfrm>
        <a:graphic>
          <a:graphicData uri="http://schemas.openxmlformats.org/presentationml/2006/ole">
            <mc:AlternateContent xmlns:mc="http://schemas.openxmlformats.org/markup-compatibility/2006">
              <mc:Choice xmlns:v="urn:schemas-microsoft-com:vml" Requires="v">
                <p:oleObj spid="_x0000_s5" name="" r:id="rId3" imgW="1524000" imgH="368300" progId="Equation.DSMT4">
                  <p:embed/>
                </p:oleObj>
              </mc:Choice>
              <mc:Fallback>
                <p:oleObj name="" r:id="rId3" imgW="1524000" imgH="368300" progId="Equation.DSMT4">
                  <p:embed/>
                  <p:pic>
                    <p:nvPicPr>
                      <p:cNvPr id="0" name="图片 1"/>
                      <p:cNvPicPr/>
                      <p:nvPr/>
                    </p:nvPicPr>
                    <p:blipFill>
                      <a:blip r:embed="rId4"/>
                      <a:stretch>
                        <a:fillRect/>
                      </a:stretch>
                    </p:blipFill>
                    <p:spPr>
                      <a:xfrm>
                        <a:off x="2771775" y="3820160"/>
                        <a:ext cx="2979310" cy="7200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2.2 顺序表</a:t>
            </a:r>
            <a:endParaRPr lang="zh-CN" altLang="en-US" sz="3200" dirty="0">
              <a:latin typeface="黑体" panose="02010609060101010101" pitchFamily="2" charset="-122"/>
              <a:ea typeface="黑体" panose="02010609060101010101" pitchFamily="2" charset="-122"/>
            </a:endParaRPr>
          </a:p>
        </p:txBody>
      </p:sp>
      <p:sp>
        <p:nvSpPr>
          <p:cNvPr id="6" name="文本框 5"/>
          <p:cNvSpPr txBox="1"/>
          <p:nvPr/>
        </p:nvSpPr>
        <p:spPr>
          <a:xfrm>
            <a:off x="323850" y="842963"/>
            <a:ext cx="7754938" cy="76835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顺序表的实现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删除</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 name="文本框 3"/>
          <p:cNvSpPr txBox="1"/>
          <p:nvPr/>
        </p:nvSpPr>
        <p:spPr>
          <a:xfrm>
            <a:off x="683260" y="1611630"/>
            <a:ext cx="7395845" cy="2584450"/>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rPr>
              <a:t>顺序表操作Delete (i, &amp;e)实现删除顺序表中的第i个元素，并通过引用参数e返回该元素。</a:t>
            </a:r>
            <a:endParaRPr sz="1800">
              <a:latin typeface="Times New Roman" panose="02020603050405020304" pitchFamily="18" charset="0"/>
              <a:ea typeface="宋体" panose="02010600030101010101" pitchFamily="2" charset="-122"/>
            </a:endParaRPr>
          </a:p>
          <a:p>
            <a:endParaRPr sz="1800">
              <a:latin typeface="Times New Roman" panose="02020603050405020304" pitchFamily="18" charset="0"/>
              <a:ea typeface="宋体" panose="02010600030101010101" pitchFamily="2" charset="-122"/>
            </a:endParaRPr>
          </a:p>
          <a:p>
            <a:r>
              <a:rPr sz="1800">
                <a:latin typeface="Times New Roman" panose="02020603050405020304" pitchFamily="18" charset="0"/>
                <a:ea typeface="宋体" panose="02010600030101010101" pitchFamily="2" charset="-122"/>
              </a:rPr>
              <a:t>设删除元素a</a:t>
            </a:r>
            <a:r>
              <a:rPr sz="1800" baseline="-25000">
                <a:latin typeface="Times New Roman" panose="02020603050405020304" pitchFamily="18" charset="0"/>
                <a:ea typeface="宋体" panose="02010600030101010101" pitchFamily="2" charset="-122"/>
              </a:rPr>
              <a:t>i</a:t>
            </a:r>
            <a:r>
              <a:rPr sz="1800">
                <a:latin typeface="Times New Roman" panose="02020603050405020304" pitchFamily="18" charset="0"/>
                <a:ea typeface="宋体" panose="02010600030101010101" pitchFamily="2" charset="-122"/>
              </a:rPr>
              <a:t>，则线性表从(a</a:t>
            </a:r>
            <a:r>
              <a:rPr sz="1800" baseline="-25000">
                <a:latin typeface="Times New Roman" panose="02020603050405020304" pitchFamily="18" charset="0"/>
                <a:ea typeface="宋体" panose="02010600030101010101" pitchFamily="2" charset="-122"/>
              </a:rPr>
              <a:t>1</a:t>
            </a:r>
            <a:r>
              <a:rPr sz="1800">
                <a:latin typeface="Times New Roman" panose="02020603050405020304" pitchFamily="18" charset="0"/>
                <a:ea typeface="宋体" panose="02010600030101010101" pitchFamily="2" charset="-122"/>
              </a:rPr>
              <a:t>, …, 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 a</a:t>
            </a:r>
            <a:r>
              <a:rPr sz="1800" baseline="-25000">
                <a:latin typeface="Times New Roman" panose="02020603050405020304" pitchFamily="18" charset="0"/>
                <a:ea typeface="宋体" panose="02010600030101010101" pitchFamily="2" charset="-122"/>
              </a:rPr>
              <a:t>i</a:t>
            </a:r>
            <a:r>
              <a:rPr sz="1800">
                <a:latin typeface="Times New Roman" panose="02020603050405020304" pitchFamily="18" charset="0"/>
                <a:ea typeface="宋体" panose="02010600030101010101" pitchFamily="2" charset="-122"/>
              </a:rPr>
              <a:t>, 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 …, a</a:t>
            </a:r>
            <a:r>
              <a:rPr sz="1800" baseline="-25000">
                <a:latin typeface="Times New Roman" panose="02020603050405020304" pitchFamily="18" charset="0"/>
                <a:ea typeface="宋体" panose="02010600030101010101" pitchFamily="2" charset="-122"/>
              </a:rPr>
              <a:t>n</a:t>
            </a:r>
            <a:r>
              <a:rPr sz="1800">
                <a:latin typeface="Times New Roman" panose="02020603050405020304" pitchFamily="18" charset="0"/>
                <a:ea typeface="宋体" panose="02010600030101010101" pitchFamily="2" charset="-122"/>
              </a:rPr>
              <a:t>)改变为</a:t>
            </a:r>
            <a:endParaRPr sz="1800">
              <a:latin typeface="Times New Roman" panose="02020603050405020304" pitchFamily="18" charset="0"/>
              <a:ea typeface="宋体" panose="02010600030101010101" pitchFamily="2" charset="-122"/>
            </a:endParaRPr>
          </a:p>
          <a:p>
            <a:r>
              <a:rPr sz="1800">
                <a:latin typeface="Times New Roman" panose="02020603050405020304" pitchFamily="18" charset="0"/>
                <a:ea typeface="宋体" panose="02010600030101010101" pitchFamily="2" charset="-122"/>
              </a:rPr>
              <a:t> </a:t>
            </a:r>
            <a:r>
              <a:rPr lang="en-US" sz="1800">
                <a:latin typeface="Times New Roman" panose="02020603050405020304" pitchFamily="18" charset="0"/>
                <a:ea typeface="宋体" panose="02010600030101010101" pitchFamily="2" charset="-122"/>
              </a:rPr>
              <a:t>                                             </a:t>
            </a:r>
            <a:r>
              <a:rPr sz="1800">
                <a:latin typeface="Times New Roman" panose="02020603050405020304" pitchFamily="18" charset="0"/>
                <a:ea typeface="宋体" panose="02010600030101010101" pitchFamily="2" charset="-122"/>
              </a:rPr>
              <a:t>(a</a:t>
            </a:r>
            <a:r>
              <a:rPr sz="1800" baseline="-25000">
                <a:latin typeface="Times New Roman" panose="02020603050405020304" pitchFamily="18" charset="0"/>
                <a:ea typeface="宋体" panose="02010600030101010101" pitchFamily="2" charset="-122"/>
              </a:rPr>
              <a:t>1</a:t>
            </a:r>
            <a:r>
              <a:rPr sz="1800">
                <a:latin typeface="Times New Roman" panose="02020603050405020304" pitchFamily="18" charset="0"/>
                <a:ea typeface="宋体" panose="02010600030101010101" pitchFamily="2" charset="-122"/>
              </a:rPr>
              <a:t>, …, 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 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 …, a</a:t>
            </a:r>
            <a:r>
              <a:rPr sz="1800" baseline="-25000">
                <a:latin typeface="Times New Roman" panose="02020603050405020304" pitchFamily="18" charset="0"/>
                <a:ea typeface="宋体" panose="02010600030101010101" pitchFamily="2" charset="-122"/>
              </a:rPr>
              <a:t>n</a:t>
            </a:r>
            <a:r>
              <a:rPr sz="1800">
                <a:latin typeface="Times New Roman" panose="02020603050405020304" pitchFamily="18" charset="0"/>
                <a:ea typeface="宋体" panose="02010600030101010101" pitchFamily="2" charset="-122"/>
              </a:rPr>
              <a:t>)，</a:t>
            </a:r>
            <a:endParaRPr sz="1800">
              <a:latin typeface="Times New Roman" panose="02020603050405020304" pitchFamily="18" charset="0"/>
              <a:ea typeface="宋体" panose="02010600030101010101" pitchFamily="2" charset="-122"/>
            </a:endParaRPr>
          </a:p>
          <a:p>
            <a:r>
              <a:rPr sz="1800">
                <a:latin typeface="Times New Roman" panose="02020603050405020304" pitchFamily="18" charset="0"/>
                <a:ea typeface="宋体" panose="02010600030101010101" pitchFamily="2" charset="-122"/>
              </a:rPr>
              <a:t>即从两个有序对&lt;a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 a</a:t>
            </a:r>
            <a:r>
              <a:rPr sz="1800" baseline="-25000">
                <a:latin typeface="Times New Roman" panose="02020603050405020304" pitchFamily="18" charset="0"/>
                <a:ea typeface="宋体" panose="02010600030101010101" pitchFamily="2" charset="-122"/>
              </a:rPr>
              <a:t>i</a:t>
            </a:r>
            <a:r>
              <a:rPr sz="1800">
                <a:latin typeface="Times New Roman" panose="02020603050405020304" pitchFamily="18" charset="0"/>
                <a:ea typeface="宋体" panose="02010600030101010101" pitchFamily="2" charset="-122"/>
              </a:rPr>
              <a:t>&gt;, &lt;a</a:t>
            </a:r>
            <a:r>
              <a:rPr sz="1800" baseline="-25000">
                <a:latin typeface="Times New Roman" panose="02020603050405020304" pitchFamily="18" charset="0"/>
                <a:ea typeface="宋体" panose="02010600030101010101" pitchFamily="2" charset="-122"/>
              </a:rPr>
              <a:t>i</a:t>
            </a:r>
            <a:r>
              <a:rPr sz="1800">
                <a:latin typeface="Times New Roman" panose="02020603050405020304" pitchFamily="18" charset="0"/>
                <a:ea typeface="宋体" panose="02010600030101010101" pitchFamily="2" charset="-122"/>
              </a:rPr>
              <a:t>, 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&gt;变为一个有序对&lt;a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 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&gt;，</a:t>
            </a:r>
            <a:endParaRPr sz="1800">
              <a:latin typeface="Times New Roman" panose="02020603050405020304" pitchFamily="18" charset="0"/>
              <a:ea typeface="宋体" panose="02010600030101010101" pitchFamily="2" charset="-122"/>
            </a:endParaRPr>
          </a:p>
          <a:p>
            <a:r>
              <a:rPr sz="1800">
                <a:latin typeface="Times New Roman" panose="02020603050405020304" pitchFamily="18" charset="0"/>
                <a:ea typeface="宋体" panose="02010600030101010101" pitchFamily="2" charset="-122"/>
              </a:rPr>
              <a:t>且表长length减1。</a:t>
            </a:r>
            <a:endParaRPr sz="1800">
              <a:latin typeface="Times New Roman" panose="02020603050405020304" pitchFamily="18" charset="0"/>
              <a:ea typeface="宋体" panose="02010600030101010101" pitchFamily="2" charset="-122"/>
            </a:endParaRPr>
          </a:p>
          <a:p>
            <a:endParaRPr sz="1800">
              <a:latin typeface="Times New Roman" panose="02020603050405020304" pitchFamily="18" charset="0"/>
              <a:ea typeface="宋体" panose="02010600030101010101" pitchFamily="2" charset="-122"/>
            </a:endParaRPr>
          </a:p>
          <a:p>
            <a:r>
              <a:rPr lang="zh-CN" sz="1800">
                <a:latin typeface="Times New Roman" panose="02020603050405020304" pitchFamily="18" charset="0"/>
                <a:ea typeface="宋体" panose="02010600030101010101" pitchFamily="2" charset="-122"/>
              </a:rPr>
              <a:t>删除</a:t>
            </a:r>
            <a:r>
              <a:rPr sz="1800">
                <a:latin typeface="Times New Roman" panose="02020603050405020304" pitchFamily="18" charset="0"/>
                <a:ea typeface="宋体" panose="02010600030101010101" pitchFamily="2" charset="-122"/>
              </a:rPr>
              <a:t>前后的示意图如</a:t>
            </a:r>
            <a:r>
              <a:rPr lang="zh-CN" sz="1800">
                <a:latin typeface="Times New Roman" panose="02020603050405020304" pitchFamily="18" charset="0"/>
                <a:ea typeface="宋体" panose="02010600030101010101" pitchFamily="2" charset="-122"/>
              </a:rPr>
              <a:t>右：</a:t>
            </a:r>
            <a:endParaRPr lang="zh-CN" sz="1800">
              <a:latin typeface="Times New Roman" panose="02020603050405020304" pitchFamily="18" charset="0"/>
              <a:ea typeface="宋体" panose="02010600030101010101" pitchFamily="2" charset="-122"/>
            </a:endParaRPr>
          </a:p>
        </p:txBody>
      </p:sp>
      <p:graphicFrame>
        <p:nvGraphicFramePr>
          <p:cNvPr id="5" name="对象 4"/>
          <p:cNvGraphicFramePr>
            <a:graphicFrameLocks noChangeAspect="1"/>
          </p:cNvGraphicFramePr>
          <p:nvPr/>
        </p:nvGraphicFramePr>
        <p:xfrm>
          <a:off x="3275965" y="3939540"/>
          <a:ext cx="3571345" cy="900000"/>
        </p:xfrm>
        <a:graphic>
          <a:graphicData uri="http://schemas.openxmlformats.org/presentationml/2006/ole">
            <mc:AlternateContent xmlns:mc="http://schemas.openxmlformats.org/markup-compatibility/2006">
              <mc:Choice xmlns:v="urn:schemas-microsoft-com:vml" Requires="v">
                <p:oleObj spid="_x0000_s7" name="" r:id="rId1" imgW="6010275" imgH="1514475" progId="Paint.Picture">
                  <p:embed/>
                </p:oleObj>
              </mc:Choice>
              <mc:Fallback>
                <p:oleObj name="" r:id="rId1" imgW="6010275" imgH="1514475" progId="Paint.Picture">
                  <p:embed/>
                  <p:pic>
                    <p:nvPicPr>
                      <p:cNvPr id="0" name="图片 6"/>
                      <p:cNvPicPr/>
                      <p:nvPr/>
                    </p:nvPicPr>
                    <p:blipFill>
                      <a:blip r:embed="rId2"/>
                      <a:stretch>
                        <a:fillRect/>
                      </a:stretch>
                    </p:blipFill>
                    <p:spPr>
                      <a:xfrm>
                        <a:off x="3275965" y="3939540"/>
                        <a:ext cx="3571345" cy="90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additive="base">
                                        <p:cTn id="1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 calcmode="lin" valueType="num">
                                      <p:cBhvr additive="base">
                                        <p:cTn id="2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 calcmode="lin" valueType="num">
                                      <p:cBhvr additive="base">
                                        <p:cTn id="2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 calcmode="lin" valueType="num">
                                      <p:cBhvr additive="base">
                                        <p:cTn id="3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2.2 顺序表</a:t>
            </a:r>
            <a:endParaRPr lang="zh-CN" altLang="en-US" sz="3200" dirty="0">
              <a:latin typeface="黑体" panose="02010609060101010101" pitchFamily="2" charset="-122"/>
              <a:ea typeface="黑体" panose="02010609060101010101" pitchFamily="2" charset="-122"/>
            </a:endParaRPr>
          </a:p>
        </p:txBody>
      </p:sp>
      <p:sp>
        <p:nvSpPr>
          <p:cNvPr id="6" name="文本框 5"/>
          <p:cNvSpPr txBox="1"/>
          <p:nvPr/>
        </p:nvSpPr>
        <p:spPr>
          <a:xfrm>
            <a:off x="323850" y="842963"/>
            <a:ext cx="7754938" cy="76835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顺序表的实现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删除</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82625" y="1492250"/>
            <a:ext cx="7335520" cy="2306955"/>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cs typeface="Times New Roman" panose="02020603050405020304" pitchFamily="18" charset="0"/>
              </a:rPr>
              <a:t>//顺序表中输出第i个元素，通过引用参数e返回该元素</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void SqList:: Delete (int i, ElemType &amp;e) {</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if (i &lt; 1|| i &gt; length)  return;             // 待删位置非法，则返回</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e = elem[i-1];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 被删除元素的值赋给 e</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 被删除元素之后的元素左移</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for (int j=i; j &lt;= length-1; j++)  elem[j-1]=elem[j];</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length--;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 表长减1</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683895" y="3867785"/>
            <a:ext cx="7391400" cy="64516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待删元素通过引用参数e返回，若删除之后无需再用到该元素，则可省略引用参数e。</a:t>
            </a:r>
            <a:endParaRPr lang="zh-CN" sz="1800">
              <a:latin typeface="Times New Roman" panose="02020603050405020304" pitchFamily="18" charset="0"/>
              <a:ea typeface="宋体" panose="02010600030101010101" pitchFamily="2" charset="-122"/>
            </a:endParaRPr>
          </a:p>
        </p:txBody>
      </p:sp>
      <p:sp>
        <p:nvSpPr>
          <p:cNvPr id="2" name="文本框 1"/>
          <p:cNvSpPr txBox="1"/>
          <p:nvPr/>
        </p:nvSpPr>
        <p:spPr>
          <a:xfrm>
            <a:off x="683895" y="4519930"/>
            <a:ext cx="2917190" cy="36830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时间复杂度为</a:t>
            </a:r>
            <a:r>
              <a:rPr lang="en-US" altLang="zh-CN" sz="1800">
                <a:latin typeface="Times New Roman" panose="02020603050405020304" pitchFamily="18" charset="0"/>
                <a:ea typeface="宋体" panose="02010600030101010101" pitchFamily="2" charset="-122"/>
              </a:rPr>
              <a:t>O(n)</a:t>
            </a:r>
            <a:r>
              <a:rPr sz="1800">
                <a:latin typeface="Times New Roman" panose="02020603050405020304" pitchFamily="18" charset="0"/>
                <a:ea typeface="宋体" panose="02010600030101010101" pitchFamily="2" charset="-122"/>
              </a:rPr>
              <a:t>。</a:t>
            </a:r>
            <a:endParaRPr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2.2 顺序表</a:t>
            </a:r>
            <a:endParaRPr lang="zh-CN" altLang="en-US" sz="3200" dirty="0">
              <a:latin typeface="黑体" panose="02010609060101010101" pitchFamily="2" charset="-122"/>
              <a:ea typeface="黑体" panose="02010609060101010101" pitchFamily="2" charset="-122"/>
            </a:endParaRPr>
          </a:p>
        </p:txBody>
      </p:sp>
      <p:sp>
        <p:nvSpPr>
          <p:cNvPr id="6" name="文本框 5"/>
          <p:cNvSpPr txBox="1"/>
          <p:nvPr/>
        </p:nvSpPr>
        <p:spPr>
          <a:xfrm>
            <a:off x="323850" y="842963"/>
            <a:ext cx="7754938" cy="76835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顺序表的实现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删除</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82625" y="1492250"/>
            <a:ext cx="7335520" cy="922020"/>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cs typeface="Times New Roman" panose="02020603050405020304" pitchFamily="18" charset="0"/>
              </a:rPr>
              <a:t>考虑移动元素的平均情况，假设删除第 i 个元素的概率为q</a:t>
            </a:r>
            <a:r>
              <a:rPr sz="1800" baseline="-25000">
                <a:latin typeface="Times New Roman" panose="02020603050405020304" pitchFamily="18" charset="0"/>
                <a:ea typeface="宋体" panose="02010600030101010101" pitchFamily="2" charset="-122"/>
                <a:cs typeface="Times New Roman" panose="02020603050405020304" pitchFamily="18" charset="0"/>
              </a:rPr>
              <a:t>i</a:t>
            </a:r>
            <a:r>
              <a:rPr sz="1800">
                <a:latin typeface="Times New Roman" panose="02020603050405020304" pitchFamily="18" charset="0"/>
                <a:ea typeface="宋体" panose="02010600030101010101" pitchFamily="2" charset="-122"/>
                <a:cs typeface="Times New Roman" panose="02020603050405020304" pitchFamily="18" charset="0"/>
              </a:rPr>
              <a:t> ，则在长度为n的线性表中删除一个元素所需移动元素次数的期望值（平均次数）如</a:t>
            </a:r>
            <a:r>
              <a:rPr lang="zh-CN" sz="1800">
                <a:latin typeface="Times New Roman" panose="02020603050405020304" pitchFamily="18" charset="0"/>
                <a:ea typeface="宋体" panose="02010600030101010101" pitchFamily="2" charset="-122"/>
                <a:cs typeface="Times New Roman" panose="02020603050405020304" pitchFamily="18" charset="0"/>
              </a:rPr>
              <a:t>下：</a:t>
            </a:r>
            <a:endParaRPr lang="zh-CN"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755650" y="3220085"/>
            <a:ext cx="7191375" cy="645160"/>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rPr>
              <a:t>若假定在线性表中任何一个位置上进行删除的概率都是相等的，则移动元素的期望值如</a:t>
            </a:r>
            <a:r>
              <a:rPr lang="zh-CN" sz="1800">
                <a:latin typeface="Times New Roman" panose="02020603050405020304" pitchFamily="18" charset="0"/>
                <a:ea typeface="宋体" panose="02010600030101010101" pitchFamily="2" charset="-122"/>
              </a:rPr>
              <a:t>下：</a:t>
            </a:r>
            <a:endParaRPr lang="zh-CN" sz="1800">
              <a:latin typeface="Times New Roman" panose="02020603050405020304" pitchFamily="18" charset="0"/>
              <a:ea typeface="宋体" panose="02010600030101010101" pitchFamily="2" charset="-122"/>
            </a:endParaRPr>
          </a:p>
        </p:txBody>
      </p:sp>
      <p:graphicFrame>
        <p:nvGraphicFramePr>
          <p:cNvPr id="2" name="对象 -2147482606"/>
          <p:cNvGraphicFramePr>
            <a:graphicFrameLocks noChangeAspect="1"/>
          </p:cNvGraphicFramePr>
          <p:nvPr/>
        </p:nvGraphicFramePr>
        <p:xfrm>
          <a:off x="3060065" y="2427605"/>
          <a:ext cx="1886896" cy="720000"/>
        </p:xfrm>
        <a:graphic>
          <a:graphicData uri="http://schemas.openxmlformats.org/presentationml/2006/ole">
            <mc:AlternateContent xmlns:mc="http://schemas.openxmlformats.org/markup-compatibility/2006">
              <mc:Choice xmlns:v="urn:schemas-microsoft-com:vml" Requires="v">
                <p:oleObj spid="_x0000_s7" name="" r:id="rId1" imgW="965200" imgH="368300" progId="Equation.KSEE3">
                  <p:embed/>
                </p:oleObj>
              </mc:Choice>
              <mc:Fallback>
                <p:oleObj name="" r:id="rId1" imgW="965200" imgH="368300" progId="Equation.KSEE3">
                  <p:embed/>
                  <p:pic>
                    <p:nvPicPr>
                      <p:cNvPr id="0" name="图片 6"/>
                      <p:cNvPicPr/>
                      <p:nvPr/>
                    </p:nvPicPr>
                    <p:blipFill>
                      <a:blip r:embed="rId2"/>
                      <a:stretch>
                        <a:fillRect/>
                      </a:stretch>
                    </p:blipFill>
                    <p:spPr>
                      <a:xfrm>
                        <a:off x="3060065" y="2427605"/>
                        <a:ext cx="1886896" cy="720000"/>
                      </a:xfrm>
                      <a:prstGeom prst="rect">
                        <a:avLst/>
                      </a:prstGeom>
                      <a:noFill/>
                      <a:ln w="38100">
                        <a:noFill/>
                        <a:miter/>
                      </a:ln>
                    </p:spPr>
                  </p:pic>
                </p:oleObj>
              </mc:Fallback>
            </mc:AlternateContent>
          </a:graphicData>
        </a:graphic>
      </p:graphicFrame>
      <p:graphicFrame>
        <p:nvGraphicFramePr>
          <p:cNvPr id="3" name="对象 -2147482605"/>
          <p:cNvGraphicFramePr>
            <a:graphicFrameLocks noChangeAspect="1"/>
          </p:cNvGraphicFramePr>
          <p:nvPr/>
        </p:nvGraphicFramePr>
        <p:xfrm>
          <a:off x="2987675" y="3937635"/>
          <a:ext cx="2656552" cy="720000"/>
        </p:xfrm>
        <a:graphic>
          <a:graphicData uri="http://schemas.openxmlformats.org/presentationml/2006/ole">
            <mc:AlternateContent xmlns:mc="http://schemas.openxmlformats.org/markup-compatibility/2006">
              <mc:Choice xmlns:v="urn:schemas-microsoft-com:vml" Requires="v">
                <p:oleObj spid="_x0000_s8" name="" r:id="rId3" imgW="1358900" imgH="368300" progId="Equation.DSMT4">
                  <p:embed/>
                </p:oleObj>
              </mc:Choice>
              <mc:Fallback>
                <p:oleObj name="" r:id="rId3" imgW="1358900" imgH="368300" progId="Equation.DSMT4">
                  <p:embed/>
                  <p:pic>
                    <p:nvPicPr>
                      <p:cNvPr id="0" name="图片 7"/>
                      <p:cNvPicPr/>
                      <p:nvPr/>
                    </p:nvPicPr>
                    <p:blipFill>
                      <a:blip r:embed="rId4"/>
                      <a:stretch>
                        <a:fillRect/>
                      </a:stretch>
                    </p:blipFill>
                    <p:spPr>
                      <a:xfrm>
                        <a:off x="2987675" y="3937635"/>
                        <a:ext cx="2656552" cy="7200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2.2 顺序表</a:t>
            </a:r>
            <a:endParaRPr lang="zh-CN" altLang="en-US" sz="3200" dirty="0">
              <a:latin typeface="黑体" panose="02010609060101010101" pitchFamily="2" charset="-122"/>
              <a:ea typeface="黑体" panose="02010609060101010101" pitchFamily="2" charset="-122"/>
            </a:endParaRPr>
          </a:p>
        </p:txBody>
      </p:sp>
      <p:sp>
        <p:nvSpPr>
          <p:cNvPr id="6" name="文本框 5"/>
          <p:cNvSpPr txBox="1"/>
          <p:nvPr/>
        </p:nvSpPr>
        <p:spPr>
          <a:xfrm>
            <a:off x="323850" y="842963"/>
            <a:ext cx="7754938" cy="76835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顺序表的实现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其他</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操作</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82625" y="1492250"/>
            <a:ext cx="3569335" cy="1476375"/>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cs typeface="Times New Roman" panose="02020603050405020304" pitchFamily="18" charset="0"/>
              </a:rPr>
              <a:t>// 清空顺序表，时间复杂度为O(1)</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void SqList::Clear() {</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delete [] elem; </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length=0;</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文本框 2"/>
          <p:cNvSpPr txBox="1"/>
          <p:nvPr/>
        </p:nvSpPr>
        <p:spPr>
          <a:xfrm>
            <a:off x="4932045" y="1489710"/>
            <a:ext cx="3808095" cy="2306955"/>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cs typeface="Times New Roman" panose="02020603050405020304" pitchFamily="18" charset="0"/>
              </a:rPr>
              <a:t>// 遍历顺序表，时间复杂度为O(n)</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void SqList::Travese() {</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for (int i=0; i &lt; length; i++) {</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if (i&gt;0) cout&lt;&lt;" ";</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cout &lt;&lt; elem[i];</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cout&lt;&lt;endl;</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682625" y="3075940"/>
            <a:ext cx="4552315" cy="1198880"/>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cs typeface="Times New Roman" panose="02020603050405020304" pitchFamily="18" charset="0"/>
              </a:rPr>
              <a:t>// 判断是否空顺序表，时间复杂度为O(1)</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bool SqList::Empty() { </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return length==0;</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2.3 STL之vector</a:t>
            </a:r>
            <a:endParaRPr lang="zh-CN" altLang="en-US" sz="3200" dirty="0">
              <a:latin typeface="黑体" panose="02010609060101010101" pitchFamily="2" charset="-122"/>
              <a:ea typeface="黑体" panose="02010609060101010101" pitchFamily="2" charset="-122"/>
            </a:endParaRPr>
          </a:p>
        </p:txBody>
      </p:sp>
      <p:sp>
        <p:nvSpPr>
          <p:cNvPr id="6" name="文本框 5"/>
          <p:cNvSpPr txBox="1"/>
          <p:nvPr/>
        </p:nvSpPr>
        <p:spPr>
          <a:xfrm>
            <a:off x="323850" y="842963"/>
            <a:ext cx="7754938" cy="298450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基础知识</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STL之vector（向量）可用于表示顺序表，头文件是vector。</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定义向量时，可同时指定其长度。</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例如：</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int n; </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cin&gt;&gt;n; </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vetcor &lt;int&gt; a(n);    //指定a的每个元素的类型都是int</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，长度为</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 calcmode="lin" valueType="num">
                                      <p:cBhvr additive="base">
                                        <p:cTn id="23"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 calcmode="lin" valueType="num">
                                      <p:cBhvr additive="base">
                                        <p:cTn id="2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anim calcmode="lin" valueType="num">
                                      <p:cBhvr additive="base">
                                        <p:cTn id="3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2.3 STL之vector</a:t>
            </a:r>
            <a:endParaRPr lang="zh-CN" altLang="en-US" sz="3200" dirty="0">
              <a:latin typeface="黑体" panose="02010609060101010101" pitchFamily="2" charset="-122"/>
              <a:ea typeface="黑体" panose="02010609060101010101" pitchFamily="2" charset="-122"/>
            </a:endParaRPr>
          </a:p>
        </p:txBody>
      </p:sp>
      <p:graphicFrame>
        <p:nvGraphicFramePr>
          <p:cNvPr id="2" name="对象 1"/>
          <p:cNvGraphicFramePr/>
          <p:nvPr/>
        </p:nvGraphicFramePr>
        <p:xfrm>
          <a:off x="2266315" y="843280"/>
          <a:ext cx="6739255" cy="4318635"/>
        </p:xfrm>
        <a:graphic>
          <a:graphicData uri="http://schemas.openxmlformats.org/presentationml/2006/ole">
            <mc:AlternateContent xmlns:mc="http://schemas.openxmlformats.org/markup-compatibility/2006">
              <mc:Choice xmlns:v="urn:schemas-microsoft-com:vml" Requires="v">
                <p:oleObj spid="_x0000_s3" name="" r:id="rId1" imgW="6734175" imgH="4314825" progId="Paint.Picture">
                  <p:embed/>
                </p:oleObj>
              </mc:Choice>
              <mc:Fallback>
                <p:oleObj name="" r:id="rId1" imgW="6734175" imgH="4314825" progId="Paint.Picture">
                  <p:embed/>
                  <p:pic>
                    <p:nvPicPr>
                      <p:cNvPr id="0" name="图片 2"/>
                      <p:cNvPicPr/>
                      <p:nvPr/>
                    </p:nvPicPr>
                    <p:blipFill>
                      <a:blip r:embed="rId2"/>
                      <a:stretch>
                        <a:fillRect/>
                      </a:stretch>
                    </p:blipFill>
                    <p:spPr>
                      <a:xfrm>
                        <a:off x="2266315" y="843280"/>
                        <a:ext cx="6739255" cy="4318635"/>
                      </a:xfrm>
                      <a:prstGeom prst="rect">
                        <a:avLst/>
                      </a:prstGeom>
                    </p:spPr>
                  </p:pic>
                </p:oleObj>
              </mc:Fallback>
            </mc:AlternateContent>
          </a:graphicData>
        </a:graphic>
      </p:graphicFrame>
      <p:sp>
        <p:nvSpPr>
          <p:cNvPr id="4" name="文本框 3"/>
          <p:cNvSpPr txBox="1"/>
          <p:nvPr/>
        </p:nvSpPr>
        <p:spPr>
          <a:xfrm>
            <a:off x="179705" y="917575"/>
            <a:ext cx="2039620" cy="181483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基础知识</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vetcor 部分常用成员函数</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向量a元素</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为</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1、3、5、7。</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 calcmode="lin" valueType="num">
                                      <p:cBhvr additive="base">
                                        <p:cTn id="1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2.3 STL之vector</a:t>
            </a:r>
            <a:endParaRPr lang="zh-CN" altLang="en-US" sz="3200" dirty="0">
              <a:latin typeface="黑体" panose="02010609060101010101" pitchFamily="2" charset="-122"/>
              <a:ea typeface="黑体" panose="02010609060101010101" pitchFamily="2" charset="-122"/>
            </a:endParaRPr>
          </a:p>
        </p:txBody>
      </p:sp>
      <p:sp>
        <p:nvSpPr>
          <p:cNvPr id="4" name="文本框 3"/>
          <p:cNvSpPr txBox="1"/>
          <p:nvPr/>
        </p:nvSpPr>
        <p:spPr>
          <a:xfrm>
            <a:off x="179705" y="917575"/>
            <a:ext cx="3660775"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例2.3.1 一维vector使用方法</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251460" y="1347470"/>
            <a:ext cx="8315960"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#include &lt;iostream&gt;#include &lt;vector&gt;using namespace std;void prtVector(vector&lt;int&gt; a);int main()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n,i;</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vector &lt;int&gt; v(n);</a:t>
            </a:r>
            <a:endParaRPr lang="en-US" sz="1800">
              <a:latin typeface="Courier New" panose="02070309020205020404" charset="0"/>
              <a:ea typeface="宋体" panose="02010600030101010101" pitchFamily="2" charset="-122"/>
            </a:endParaRPr>
          </a:p>
          <a:p>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for(i=0; i&lt;v.size(); i++) v[i]=i+1;</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v.push_back(123);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在</a:t>
            </a:r>
            <a:r>
              <a:rPr lang="zh-CN" sz="1800">
                <a:latin typeface="Courier New" panose="02070309020205020404" charset="0"/>
                <a:ea typeface="宋体" panose="02010600030101010101" pitchFamily="2" charset="-122"/>
              </a:rPr>
              <a:t>尾部</a:t>
            </a:r>
            <a:r>
              <a:rPr lang="zh-CN" sz="1800">
                <a:ea typeface="宋体" panose="02010600030101010101" pitchFamily="2" charset="-122"/>
              </a:rPr>
              <a:t>插入</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v.insert(v.begin(), 456);</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在</a:t>
            </a:r>
            <a:r>
              <a:rPr lang="zh-CN" sz="1800">
                <a:latin typeface="Courier New" panose="02070309020205020404" charset="0"/>
                <a:ea typeface="宋体" panose="02010600030101010101" pitchFamily="2" charset="-122"/>
              </a:rPr>
              <a:t>头部</a:t>
            </a:r>
            <a:r>
              <a:rPr lang="zh-CN" sz="1800">
                <a:ea typeface="宋体" panose="02010600030101010101" pitchFamily="2" charset="-122"/>
              </a:rPr>
              <a:t>插入</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v.erase(v.begin()+1);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删除第二个元素</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2.3 STL之vector</a:t>
            </a:r>
            <a:endParaRPr lang="zh-CN" altLang="en-US" sz="3200" dirty="0">
              <a:latin typeface="黑体" panose="02010609060101010101" pitchFamily="2" charset="-122"/>
              <a:ea typeface="黑体" panose="02010609060101010101" pitchFamily="2" charset="-122"/>
            </a:endParaRPr>
          </a:p>
        </p:txBody>
      </p:sp>
      <p:sp>
        <p:nvSpPr>
          <p:cNvPr id="4" name="文本框 3"/>
          <p:cNvSpPr txBox="1"/>
          <p:nvPr/>
        </p:nvSpPr>
        <p:spPr>
          <a:xfrm>
            <a:off x="179705" y="917575"/>
            <a:ext cx="3660775"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例2.3.1 一维vector使用方法</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251460" y="1347470"/>
            <a:ext cx="8315960" cy="175323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prtVector(v);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latin typeface="Courier New" panose="02070309020205020404" charset="0"/>
                <a:ea typeface="宋体" panose="02010600030101010101" pitchFamily="2" charset="-122"/>
              </a:rPr>
              <a:t>输出向量元素</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v.clear();</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清空</a:t>
            </a:r>
            <a:r>
              <a:rPr lang="zh-CN" sz="1800">
                <a:latin typeface="Courier New" panose="02070309020205020404" charset="0"/>
                <a:ea typeface="宋体" panose="02010600030101010101" pitchFamily="2" charset="-122"/>
              </a:rPr>
              <a:t>向量</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v.resize(n*2);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重新定义</a:t>
            </a:r>
            <a:r>
              <a:rPr lang="zh-CN" sz="1800">
                <a:latin typeface="Courier New" panose="02070309020205020404" charset="0"/>
                <a:ea typeface="宋体" panose="02010600030101010101" pitchFamily="2" charset="-122"/>
              </a:rPr>
              <a:t>长度</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cout&lt;&lt;v.size()&lt;&lt;endl;</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0;}</a:t>
            </a:r>
            <a:endParaRPr lang="zh-CN" altLang="en-US" sz="1800"/>
          </a:p>
        </p:txBody>
      </p:sp>
      <p:sp>
        <p:nvSpPr>
          <p:cNvPr id="5" name="文本框 4"/>
          <p:cNvSpPr txBox="1"/>
          <p:nvPr/>
        </p:nvSpPr>
        <p:spPr>
          <a:xfrm>
            <a:off x="324485" y="2940050"/>
            <a:ext cx="8315325" cy="203009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void prtVector(vector&lt;int&gt; a) {</a:t>
            </a:r>
            <a:r>
              <a:rPr lang="en-US" sz="1800">
                <a:latin typeface="Courier New" panose="02070309020205020404" charset="0"/>
                <a:sym typeface="+mn-ea"/>
              </a:rPr>
              <a:t>//</a:t>
            </a:r>
            <a:r>
              <a:rPr lang="zh-CN" sz="1800">
                <a:sym typeface="+mn-ea"/>
              </a:rPr>
              <a:t>输出向量中所有元素</a:t>
            </a:r>
            <a:r>
              <a:rPr lang="zh-CN" sz="1800">
                <a:latin typeface="Courier New" panose="02070309020205020404" charset="0"/>
                <a:sym typeface="+mn-ea"/>
              </a:rPr>
              <a:t>，以</a:t>
            </a:r>
            <a:r>
              <a:rPr lang="zh-CN" sz="1800">
                <a:latin typeface="Courier New" panose="02070309020205020404" charset="0"/>
                <a:sym typeface="+mn-ea"/>
              </a:rPr>
              <a:t>空格</a:t>
            </a:r>
            <a:r>
              <a:rPr lang="zh-CN" sz="1800">
                <a:latin typeface="Courier New" panose="02070309020205020404" charset="0"/>
                <a:sym typeface="+mn-ea"/>
              </a:rPr>
              <a:t>间隔</a:t>
            </a:r>
            <a:endParaRPr lang="en-US" sz="1800">
              <a:latin typeface="Courier New" panose="02070309020205020404" charset="0"/>
              <a:sym typeface="+mn-ea"/>
            </a:endParaRPr>
          </a:p>
          <a:p>
            <a:pPr algn="l">
              <a:buClrTx/>
              <a:buSzTx/>
              <a:buFontTx/>
            </a:pP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for(int i=0; i&lt;a.size(); 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(i&gt;0) cout&lt;&lt;"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cout&lt;&lt;a[i];</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cout&lt;&lt;endl;</a:t>
            </a:r>
            <a:endParaRPr lang="en-US" sz="1800">
              <a:latin typeface="Times New Roman" panose="02020603050405020304" pitchFamily="18" charset="0"/>
              <a:ea typeface="宋体" panose="02010600030101010101" pitchFamily="2" charset="-122"/>
            </a:endParaRPr>
          </a:p>
          <a:p>
            <a:pPr algn="l">
              <a:buClrTx/>
              <a:buSzTx/>
              <a:buFontTx/>
            </a:pPr>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67995" y="844550"/>
            <a:ext cx="6622415" cy="1938020"/>
          </a:xfrm>
          <a:prstGeom prst="rect">
            <a:avLst/>
          </a:prstGeom>
          <a:noFill/>
          <a:ln w="9525">
            <a:noFill/>
          </a:ln>
        </p:spPr>
        <p:txBody>
          <a:bodyPr wrap="square">
            <a:spAutoFit/>
          </a:bodyPr>
          <a:p>
            <a:r>
              <a:rPr lang="zh-CN" sz="2400" b="1">
                <a:latin typeface="Arial" panose="020B0604020202020204" pitchFamily="34" charset="0"/>
                <a:ea typeface="黑体" panose="02010609060101010101" pitchFamily="2" charset="-122"/>
              </a:rPr>
              <a:t>学习目标</a:t>
            </a:r>
            <a:endParaRPr lang="en-US"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1. 记忆和理解线性表、顺序表和链表的基础知识。</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2. 掌握顺序表、链表的实现。</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3. 学会运用顺序表、链表求解具体问题。</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4. 学会运用STL之vector、list求解具体问题。</a:t>
            </a:r>
            <a:endParaRPr sz="2400">
              <a:latin typeface="Times New Roman" panose="02020603050405020304" pitchFamily="18" charset="0"/>
              <a:ea typeface="宋体" panose="02010600030101010101" pitchFamily="2" charset="-122"/>
            </a:endParaRPr>
          </a:p>
        </p:txBody>
      </p:sp>
      <p:sp>
        <p:nvSpPr>
          <p:cNvPr id="2" name="Rectangle 2"/>
          <p:cNvSpPr txBox="1">
            <a:spLocks noRot="1"/>
          </p:cNvSpPr>
          <p:nvPr/>
        </p:nvSpPr>
        <p:spPr>
          <a:xfrm>
            <a:off x="428625" y="0"/>
            <a:ext cx="6254750" cy="857250"/>
          </a:xfrm>
          <a:prstGeom prst="rect">
            <a:avLst/>
          </a:prstGeom>
          <a:noFill/>
          <a:ln w="9525">
            <a:noFill/>
          </a:ln>
        </p:spPr>
        <p:txBody>
          <a:bodyPr anchor="b" anchorCtr="0"/>
          <a:p>
            <a:pPr>
              <a:buSzTx/>
            </a:pPr>
            <a:r>
              <a:rPr lang="en-US" altLang="zh-CN" sz="4000" dirty="0">
                <a:latin typeface="黑体" panose="02010609060101010101" pitchFamily="2" charset="-122"/>
                <a:ea typeface="黑体" panose="02010609060101010101" pitchFamily="2" charset="-122"/>
              </a:rPr>
              <a:t>2</a:t>
            </a:r>
            <a:r>
              <a:rPr lang="zh-CN" altLang="en-US" sz="4000">
                <a:latin typeface="黑体" panose="02010609060101010101" pitchFamily="2" charset="-122"/>
                <a:ea typeface="黑体" panose="02010609060101010101" pitchFamily="2" charset="-122"/>
              </a:rPr>
              <a:t> </a:t>
            </a:r>
            <a:r>
              <a:rPr lang="zh-CN" altLang="en-US" sz="4000">
                <a:latin typeface="黑体" panose="02010609060101010101" pitchFamily="2" charset="-122"/>
                <a:ea typeface="黑体" panose="02010609060101010101" pitchFamily="2" charset="-122"/>
              </a:rPr>
              <a:t>线性表</a:t>
            </a:r>
            <a:endParaRPr lang="zh-CN" altLang="en-US" sz="400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2.3 STL之vector</a:t>
            </a:r>
            <a:endParaRPr lang="zh-CN" altLang="en-US" sz="3200" dirty="0">
              <a:latin typeface="黑体" panose="02010609060101010101" pitchFamily="2" charset="-122"/>
              <a:ea typeface="黑体" panose="02010609060101010101" pitchFamily="2" charset="-122"/>
            </a:endParaRPr>
          </a:p>
        </p:txBody>
      </p:sp>
      <p:sp>
        <p:nvSpPr>
          <p:cNvPr id="4" name="文本框 3"/>
          <p:cNvSpPr txBox="1"/>
          <p:nvPr/>
        </p:nvSpPr>
        <p:spPr>
          <a:xfrm>
            <a:off x="179705" y="917575"/>
            <a:ext cx="3660775"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例2.3.2 二维vector简单示例</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539750" y="1347470"/>
            <a:ext cx="7407910" cy="369252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#include &lt;iostream&gt;#include &lt;vector&gt;using namespace std;int main()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i;</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r,c;</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cin&gt;&gt;r&gt;&gt;c;</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下面的语句直接定义</a:t>
            </a:r>
            <a:r>
              <a:rPr lang="en-US" sz="1800">
                <a:latin typeface="Courier New" panose="02070309020205020404" charset="0"/>
                <a:ea typeface="宋体" panose="02010600030101010101" pitchFamily="2" charset="-122"/>
              </a:rPr>
              <a:t>r</a:t>
            </a:r>
            <a:r>
              <a:rPr lang="zh-CN" sz="1800">
                <a:ea typeface="宋体" panose="02010600030101010101" pitchFamily="2" charset="-122"/>
              </a:rPr>
              <a:t>行</a:t>
            </a:r>
            <a:r>
              <a:rPr lang="en-US" sz="1800">
                <a:latin typeface="Courier New" panose="02070309020205020404" charset="0"/>
                <a:ea typeface="宋体" panose="02010600030101010101" pitchFamily="2" charset="-122"/>
              </a:rPr>
              <a:t>c</a:t>
            </a:r>
            <a:r>
              <a:rPr lang="zh-CN" sz="1800">
                <a:ea typeface="宋体" panose="02010600030101010101" pitchFamily="2" charset="-122"/>
              </a:rPr>
              <a:t>列的二维动态数组</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vector &lt; vector&lt;int&gt; &gt; tv(r, vector&lt;int&gt; (c));</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for(i=0; i&lt;r; 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for(int j=0; j&lt;c; j++)</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cin&gt;&gt;tv[i][j];</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zh-CN" altLang="en-US" sz="18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2.3 STL之vector</a:t>
            </a:r>
            <a:endParaRPr lang="zh-CN" altLang="en-US" sz="3200" dirty="0">
              <a:latin typeface="黑体" panose="02010609060101010101" pitchFamily="2" charset="-122"/>
              <a:ea typeface="黑体" panose="02010609060101010101" pitchFamily="2" charset="-122"/>
            </a:endParaRPr>
          </a:p>
        </p:txBody>
      </p:sp>
      <p:sp>
        <p:nvSpPr>
          <p:cNvPr id="4" name="文本框 3"/>
          <p:cNvSpPr txBox="1"/>
          <p:nvPr/>
        </p:nvSpPr>
        <p:spPr>
          <a:xfrm>
            <a:off x="179705" y="917575"/>
            <a:ext cx="3660775"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例2.3.2 二维vector简单示例</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539750" y="1347470"/>
            <a:ext cx="7609840" cy="286131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for(i=0; i&lt;r; 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for(int j=0; j&lt;c; j++)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(j&gt;0) cout &lt;&lt;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 &lt;&lt; tv[i][j];</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 &lt;&lt; endl;</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tv.clear();</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0;</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2.3 STL之vector</a:t>
            </a:r>
            <a:endParaRPr lang="zh-CN" altLang="en-US" sz="3200" dirty="0">
              <a:latin typeface="黑体" panose="02010609060101010101" pitchFamily="2" charset="-122"/>
              <a:ea typeface="黑体" panose="02010609060101010101" pitchFamily="2" charset="-122"/>
            </a:endParaRPr>
          </a:p>
        </p:txBody>
      </p:sp>
      <p:sp>
        <p:nvSpPr>
          <p:cNvPr id="4" name="文本框 3"/>
          <p:cNvSpPr txBox="1"/>
          <p:nvPr/>
        </p:nvSpPr>
        <p:spPr>
          <a:xfrm>
            <a:off x="179705" y="917575"/>
            <a:ext cx="3660775"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例2.3.2 二维vector简单示例</a:t>
            </a:r>
            <a:endParaRPr lang="zh-CN"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95605" y="1419225"/>
            <a:ext cx="8212455" cy="323024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vector &lt; vector&lt;int&gt; &gt; tv (r, vector&lt;int&gt; (c));定义一个r行c列的二维向量，注意</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&gt; &gt;</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中两个&gt;之间有空格，否则会被编译器理解为</a:t>
            </a:r>
            <a:r>
              <a:rPr altLang="zh-CN" sz="2000" noProof="0" dirty="0">
                <a:ln>
                  <a:noFill/>
                </a:ln>
                <a:effectLst/>
                <a:uLnTx/>
                <a:uFillTx/>
                <a:latin typeface="Times New Roman" panose="02020603050405020304" pitchFamily="18" charset="0"/>
                <a:cs typeface="Times New Roman" panose="02020603050405020304" pitchFamily="18" charset="0"/>
                <a:sym typeface="+mn-ea"/>
              </a:rPr>
              <a:t>&gt;&gt;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运算符而出错；</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定义二维向量</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的另一种</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写法：</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vector &lt;vector &lt;int&gt; &gt; tv;                        // 定义二维向量</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tv.resize(r);                                       </a:t>
            </a:r>
            <a:r>
              <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重置第一维长度（行数）为r</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for(i=0; i&lt;r; i++) tv[i].resize(c);             </a:t>
            </a:r>
            <a:r>
              <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重置第二维长度（列数）为c</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二维vector的每行的列数可以不一样</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for(i=0; i&lt;r; i++) tv[i].resize(i+1);          //</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定义了一个下三角矩阵</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 calcmode="lin" valueType="num">
                                      <p:cBhvr additive="base">
                                        <p:cTn id="2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 calcmode="lin" valueType="num">
                                      <p:cBhvr additive="base">
                                        <p:cTn id="3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anim calcmode="lin" valueType="num">
                                      <p:cBhvr additive="base">
                                        <p:cTn id="3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链表概述</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18148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cs typeface="Times New Roman" panose="02020603050405020304" pitchFamily="18" charset="0"/>
                <a:sym typeface="+mn-ea"/>
              </a:rPr>
              <a:t>链表用一组地址任意的存储单元存放线性表中的数据元素。</a:t>
            </a:r>
            <a:endParaRPr altLang="zh-CN" sz="2000" strike="noStrike" noProof="0" dirty="0">
              <a:ln>
                <a:noFill/>
              </a:ln>
              <a:effectLst/>
              <a:uLnTx/>
              <a:uFillTx/>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链表可认为是以</a:t>
            </a:r>
            <a:r>
              <a:rPr sz="2000" strike="noStrike" noProof="0" dirty="0">
                <a:ln>
                  <a:noFill/>
                </a:ln>
                <a:effectLst/>
                <a:uLnTx/>
                <a:uFillTx/>
                <a:latin typeface="宋体" panose="02010600030101010101" pitchFamily="2" charset="-122"/>
                <a:cs typeface="宋体" panose="02010600030101010101" pitchFamily="2" charset="-122"/>
                <a:sym typeface="+mn-ea"/>
              </a:rPr>
              <a:t>“结点的序列”</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表示的线性表。</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链表中的一个结点包含数据域和指针域两部分，其中，数据域存放数据元素，而指针域存放其他结点的地址。</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单链表结点类型</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66750" y="3218180"/>
            <a:ext cx="6503035" cy="119888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struct LNode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结点结构体类型</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data;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数据域</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*next;// </a:t>
            </a:r>
            <a:r>
              <a:rPr lang="zh-CN" sz="1800">
                <a:latin typeface="Courier New" panose="02070309020205020404" charset="0"/>
                <a:ea typeface="宋体" panose="02010600030101010101" pitchFamily="2" charset="-122"/>
              </a:rPr>
              <a:t>指针域，用于存放下一个结点的地址</a:t>
            </a:r>
            <a:r>
              <a:rPr lang="en-US" sz="1800">
                <a:latin typeface="Courier New" panose="02070309020205020404" charset="0"/>
                <a:ea typeface="宋体" panose="02010600030101010101" pitchFamily="2" charset="-122"/>
              </a:rPr>
              <a:t>};</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anim calcmode="lin" valueType="num">
                                      <p:cBhvr additive="base">
                                        <p:cTn id="29" dur="500" fill="hold"/>
                                        <p:tgtEl>
                                          <p:spTgt spid="100"/>
                                        </p:tgtEl>
                                        <p:attrNameLst>
                                          <p:attrName>ppt_x</p:attrName>
                                        </p:attrNameLst>
                                      </p:cBhvr>
                                      <p:tavLst>
                                        <p:tav tm="0">
                                          <p:val>
                                            <p:strVal val="#ppt_x"/>
                                          </p:val>
                                        </p:tav>
                                        <p:tav tm="100000">
                                          <p:val>
                                            <p:strVal val="#ppt_x"/>
                                          </p:val>
                                        </p:tav>
                                      </p:tavLst>
                                    </p:anim>
                                    <p:anim calcmode="lin" valueType="num">
                                      <p:cBhvr additive="base">
                                        <p:cTn id="3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P spid="10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链表概述</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cs typeface="Times New Roman" panose="02020603050405020304" pitchFamily="18" charset="0"/>
                <a:sym typeface="+mn-ea"/>
              </a:rPr>
              <a:t>带头结点的单</a:t>
            </a:r>
            <a:r>
              <a:rPr altLang="zh-CN" sz="2000" strike="noStrike" noProof="0" dirty="0">
                <a:ln>
                  <a:noFill/>
                </a:ln>
                <a:effectLst/>
                <a:uLnTx/>
                <a:uFillTx/>
                <a:cs typeface="Times New Roman" panose="02020603050405020304" pitchFamily="18" charset="0"/>
                <a:sym typeface="+mn-ea"/>
              </a:rPr>
              <a:t>链表</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
          <p:cNvGraphicFramePr/>
          <p:nvPr/>
        </p:nvGraphicFramePr>
        <p:xfrm>
          <a:off x="653415" y="1707515"/>
          <a:ext cx="7549515" cy="867410"/>
        </p:xfrm>
        <a:graphic>
          <a:graphicData uri="http://schemas.openxmlformats.org/presentationml/2006/ole">
            <mc:AlternateContent xmlns:mc="http://schemas.openxmlformats.org/markup-compatibility/2006">
              <mc:Choice xmlns:v="urn:schemas-microsoft-com:vml" Requires="v">
                <p:oleObj spid="_x0000_s4" name="" r:id="rId1" imgW="7543800" imgH="866775" progId="Paint.Picture">
                  <p:embed/>
                </p:oleObj>
              </mc:Choice>
              <mc:Fallback>
                <p:oleObj name="" r:id="rId1" imgW="7543800" imgH="866775" progId="Paint.Picture">
                  <p:embed/>
                  <p:pic>
                    <p:nvPicPr>
                      <p:cNvPr id="0" name="图片 3"/>
                      <p:cNvPicPr/>
                      <p:nvPr/>
                    </p:nvPicPr>
                    <p:blipFill>
                      <a:blip r:embed="rId2"/>
                      <a:stretch>
                        <a:fillRect/>
                      </a:stretch>
                    </p:blipFill>
                    <p:spPr>
                      <a:xfrm>
                        <a:off x="653415" y="1707515"/>
                        <a:ext cx="7549515" cy="867410"/>
                      </a:xfrm>
                      <a:prstGeom prst="rect">
                        <a:avLst/>
                      </a:prstGeom>
                    </p:spPr>
                  </p:pic>
                </p:oleObj>
              </mc:Fallback>
            </mc:AlternateContent>
          </a:graphicData>
        </a:graphic>
      </p:graphicFrame>
      <p:sp>
        <p:nvSpPr>
          <p:cNvPr id="5" name="文本框 4"/>
          <p:cNvSpPr txBox="1"/>
          <p:nvPr/>
        </p:nvSpPr>
        <p:spPr>
          <a:xfrm>
            <a:off x="746125" y="2571750"/>
            <a:ext cx="7477125" cy="2245360"/>
          </a:xfrm>
          <a:prstGeom prst="rect">
            <a:avLst/>
          </a:prstGeom>
          <a:noFill/>
          <a:ln w="9525">
            <a:noFill/>
          </a:ln>
        </p:spPr>
        <p:txBody>
          <a:bodyPr wrap="square">
            <a:spAutoFit/>
          </a:bodyPr>
          <a:p>
            <a:pPr marL="342900" indent="-342900">
              <a:buFont typeface="Arial" panose="020B0604020202020204" pitchFamily="34" charset="0"/>
              <a:buChar char="•"/>
            </a:pPr>
            <a:r>
              <a:rPr lang="zh-CN" sz="2000">
                <a:latin typeface="Times New Roman" panose="02020603050405020304" pitchFamily="18" charset="0"/>
                <a:ea typeface="宋体" panose="02010600030101010101" pitchFamily="2" charset="-122"/>
                <a:cs typeface="Times New Roman" panose="02020603050405020304" pitchFamily="18" charset="0"/>
              </a:rPr>
              <a:t>头结点：该结点的数据域不存放有效数据</a:t>
            </a:r>
            <a:endParaRPr lang="zh-CN" sz="2000">
              <a:latin typeface="Times New Roman" panose="02020603050405020304" pitchFamily="18" charset="0"/>
              <a:ea typeface="宋体" panose="02010600030101010101" pitchFamily="2" charset="-122"/>
              <a:cs typeface="Times New Roman" panose="02020603050405020304" pitchFamily="18" charset="0"/>
            </a:endParaRPr>
          </a:p>
          <a:p>
            <a:pPr marL="342900" indent="-342900">
              <a:buFont typeface="Arial" panose="020B0604020202020204" pitchFamily="34" charset="0"/>
              <a:buChar char="•"/>
            </a:pPr>
            <a:r>
              <a:rPr lang="zh-CN" altLang="en-US" sz="2000">
                <a:latin typeface="Times New Roman" panose="02020603050405020304" pitchFamily="18" charset="0"/>
                <a:cs typeface="Times New Roman" panose="02020603050405020304" pitchFamily="18" charset="0"/>
                <a:sym typeface="+mn-ea"/>
              </a:rPr>
              <a:t>头指针：存放</a:t>
            </a:r>
            <a:r>
              <a:rPr lang="zh-CN" altLang="en-US" sz="2000">
                <a:latin typeface="Times New Roman" panose="02020603050405020304" pitchFamily="18" charset="0"/>
                <a:ea typeface="宋体" panose="02010600030101010101" pitchFamily="2" charset="-122"/>
                <a:cs typeface="Times New Roman" panose="02020603050405020304" pitchFamily="18" charset="0"/>
              </a:rPr>
              <a:t>头结点的地址的指针变量，通常取名为</a:t>
            </a:r>
            <a:r>
              <a:rPr lang="zh-CN" altLang="en-US" sz="2000">
                <a:latin typeface="Times New Roman" panose="02020603050405020304" pitchFamily="18" charset="0"/>
                <a:cs typeface="Times New Roman" panose="02020603050405020304" pitchFamily="18" charset="0"/>
                <a:sym typeface="+mn-ea"/>
              </a:rPr>
              <a:t>head</a:t>
            </a:r>
            <a:endParaRPr lang="zh-CN" altLang="en-US" sz="2000">
              <a:latin typeface="Times New Roman" panose="02020603050405020304" pitchFamily="18" charset="0"/>
              <a:cs typeface="Times New Roman" panose="02020603050405020304" pitchFamily="18" charset="0"/>
              <a:sym typeface="+mn-ea"/>
            </a:endParaRPr>
          </a:p>
          <a:p>
            <a:pPr marL="342900" indent="-342900">
              <a:buFont typeface="Arial" panose="020B0604020202020204" pitchFamily="34" charset="0"/>
              <a:buChar char="•"/>
            </a:pPr>
            <a:r>
              <a:rPr lang="zh-CN" altLang="en-US" sz="2000">
                <a:latin typeface="Times New Roman" panose="02020603050405020304" pitchFamily="18" charset="0"/>
                <a:cs typeface="Times New Roman" panose="02020603050405020304" pitchFamily="18" charset="0"/>
                <a:sym typeface="+mn-ea"/>
              </a:rPr>
              <a:t>链表结束标志：</a:t>
            </a:r>
            <a:r>
              <a:rPr lang="zh-CN" altLang="en-US" sz="2000">
                <a:latin typeface="Times New Roman" panose="02020603050405020304" pitchFamily="18" charset="0"/>
                <a:ea typeface="宋体" panose="02010600030101010101" pitchFamily="2" charset="-122"/>
                <a:cs typeface="Times New Roman" panose="02020603050405020304" pitchFamily="18" charset="0"/>
                <a:sym typeface="+mn-ea"/>
              </a:rPr>
              <a:t>空指针NULL，图中以“∧”表示</a:t>
            </a:r>
            <a:endParaRPr lang="zh-CN" altLang="en-US" sz="2000">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indent="-342900">
              <a:buFont typeface="Arial" panose="020B0604020202020204" pitchFamily="34" charset="0"/>
              <a:buChar char="•"/>
            </a:pPr>
            <a:r>
              <a:rPr lang="zh-CN" altLang="en-US" sz="2000">
                <a:latin typeface="Times New Roman" panose="02020603050405020304" pitchFamily="18" charset="0"/>
                <a:ea typeface="宋体" panose="02010600030101010101" pitchFamily="2" charset="-122"/>
                <a:cs typeface="Times New Roman" panose="02020603050405020304" pitchFamily="18" charset="0"/>
                <a:sym typeface="+mn-ea"/>
              </a:rPr>
              <a:t>前驱与后继</a:t>
            </a:r>
            <a:r>
              <a:rPr lang="zh-CN" altLang="en-US" sz="2000">
                <a:latin typeface="Times New Roman" panose="02020603050405020304" pitchFamily="18" charset="0"/>
                <a:ea typeface="宋体" panose="02010600030101010101" pitchFamily="2" charset="-122"/>
                <a:cs typeface="Times New Roman" panose="02020603050405020304" pitchFamily="18" charset="0"/>
                <a:sym typeface="+mn-ea"/>
              </a:rPr>
              <a:t>：后继（后一个结点）的地址存放在前驱（前一个结点）的指针域，前驱的指针域指向后继</a:t>
            </a:r>
            <a:endParaRPr lang="zh-CN" altLang="en-US" sz="2000">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indent="-342900">
              <a:buFont typeface="Arial" panose="020B0604020202020204" pitchFamily="34" charset="0"/>
              <a:buChar char="•"/>
            </a:pPr>
            <a:r>
              <a:rPr lang="zh-CN" altLang="en-US" sz="2000">
                <a:latin typeface="Times New Roman" panose="02020603050405020304" pitchFamily="18" charset="0"/>
                <a:ea typeface="宋体" panose="02010600030101010101" pitchFamily="2" charset="-122"/>
                <a:cs typeface="Times New Roman" panose="02020603050405020304" pitchFamily="18" charset="0"/>
                <a:sym typeface="+mn-ea"/>
              </a:rPr>
              <a:t>单链表的访问规则</a:t>
            </a:r>
            <a:r>
              <a:rPr lang="zh-CN" altLang="en-US" sz="2000">
                <a:latin typeface="Times New Roman" panose="02020603050405020304" pitchFamily="18" charset="0"/>
                <a:ea typeface="宋体" panose="02010600030101010101" pitchFamily="2" charset="-122"/>
                <a:cs typeface="Times New Roman" panose="02020603050405020304" pitchFamily="18" charset="0"/>
                <a:sym typeface="+mn-ea"/>
              </a:rPr>
              <a:t>：从头开始、顺序访问</a:t>
            </a:r>
            <a:endParaRPr lang="zh-CN" altLang="en-US" sz="2000">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indent="-342900">
              <a:buFont typeface="Arial" panose="020B0604020202020204" pitchFamily="34" charset="0"/>
              <a:buChar char="•"/>
            </a:pPr>
            <a:r>
              <a:rPr lang="zh-CN" altLang="en-US" sz="2000">
                <a:latin typeface="Times New Roman" panose="02020603050405020304" pitchFamily="18" charset="0"/>
                <a:cs typeface="Times New Roman" panose="02020603050405020304" pitchFamily="18" charset="0"/>
                <a:sym typeface="+mn-ea"/>
              </a:rPr>
              <a:t>何时宜用链表：</a:t>
            </a:r>
            <a:r>
              <a:rPr lang="zh-CN" altLang="en-US" sz="2000">
                <a:latin typeface="Times New Roman" panose="02020603050405020304" pitchFamily="18" charset="0"/>
                <a:cs typeface="Times New Roman" panose="02020603050405020304" pitchFamily="18" charset="0"/>
                <a:sym typeface="+mn-ea"/>
              </a:rPr>
              <a:t>频繁进行</a:t>
            </a:r>
            <a:r>
              <a:rPr lang="zh-CN" altLang="en-US" sz="2000">
                <a:latin typeface="Times New Roman" panose="02020603050405020304" pitchFamily="18" charset="0"/>
                <a:ea typeface="宋体" panose="02010600030101010101" pitchFamily="2" charset="-122"/>
                <a:cs typeface="Times New Roman" panose="02020603050405020304" pitchFamily="18" charset="0"/>
                <a:sym typeface="+mn-ea"/>
              </a:rPr>
              <a:t>插入和删除操作</a:t>
            </a:r>
            <a:endParaRPr lang="zh-CN" altLang="en-US" sz="2000">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带头结点的链表的结构体类型LinkList</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65125" y="1708150"/>
            <a:ext cx="7350760"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typedef int ElemType;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定义</a:t>
            </a:r>
            <a:r>
              <a:rPr lang="en-US" sz="1600">
                <a:latin typeface="Courier New" panose="02070309020205020404" charset="0"/>
                <a:ea typeface="宋体" panose="02010600030101010101" pitchFamily="2" charset="-122"/>
              </a:rPr>
              <a:t>ElemType</a:t>
            </a:r>
            <a:r>
              <a:rPr lang="zh-CN" sz="1600">
                <a:latin typeface="Courier New" panose="02070309020205020404" charset="0"/>
                <a:ea typeface="宋体" panose="02010600030101010101" pitchFamily="2" charset="-122"/>
              </a:rPr>
              <a:t>为</a:t>
            </a:r>
            <a:r>
              <a:rPr lang="en-US" sz="1600">
                <a:latin typeface="Courier New" panose="02070309020205020404" charset="0"/>
                <a:ea typeface="宋体" panose="02010600030101010101" pitchFamily="2" charset="-122"/>
              </a:rPr>
              <a:t>int</a:t>
            </a:r>
            <a:r>
              <a:rPr lang="zh-CN" sz="1600">
                <a:latin typeface="Courier New" panose="02070309020205020404" charset="0"/>
                <a:ea typeface="宋体" panose="02010600030101010101" pitchFamily="2" charset="-122"/>
              </a:rPr>
              <a:t>类型的别名</a:t>
            </a:r>
            <a:r>
              <a:rPr lang="en-US" sz="1600">
                <a:latin typeface="Courier New" panose="02070309020205020404" charset="0"/>
                <a:ea typeface="宋体" panose="02010600030101010101" pitchFamily="2" charset="-122"/>
              </a:rPr>
              <a:t>struct LinkList{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声明链表结构体类型</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LNode *head;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头指针，指向头结点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Init();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初始化</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Clear();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清空链表</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Create(int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建立含</a:t>
            </a:r>
            <a:r>
              <a:rPr lang="en-US" sz="1600">
                <a:latin typeface="Courier New" panose="02070309020205020404" charset="0"/>
                <a:ea typeface="宋体" panose="02010600030101010101" pitchFamily="2" charset="-122"/>
              </a:rPr>
              <a:t>n</a:t>
            </a:r>
            <a:r>
              <a:rPr lang="zh-CN" sz="1600">
                <a:latin typeface="Courier New" panose="02070309020205020404" charset="0"/>
                <a:ea typeface="宋体" panose="02010600030101010101" pitchFamily="2" charset="-122"/>
              </a:rPr>
              <a:t>个结点的单链表</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Locate(ElemType 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查找</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InsertBefore(int i, ElemType e); // </a:t>
            </a:r>
            <a:r>
              <a:rPr lang="zh-CN" sz="1600">
                <a:latin typeface="Courier New" panose="02070309020205020404" charset="0"/>
                <a:ea typeface="宋体" panose="02010600030101010101" pitchFamily="2" charset="-122"/>
              </a:rPr>
              <a:t>插入元素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Delete(int i, ElemType &amp;e);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删除元素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void Traverse();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遍历</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bool Empty();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判断空链表</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初始化（创建空链表）</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779270"/>
            <a:ext cx="7277100" cy="147637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创建结点并用头指针指向，并置其指针域为空指针</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Courier New" panose="02070309020205020404" charset="0"/>
                <a:ea typeface="宋体" panose="02010600030101010101" pitchFamily="2" charset="-122"/>
              </a:rPr>
              <a:t>void LinkList::Init()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head = new 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head-&gt;next = NULL;</a:t>
            </a:r>
            <a:r>
              <a:rPr lang="en-US" sz="1800">
                <a:latin typeface="Times New Roman" panose="02020603050405020304" pitchFamily="18" charset="0"/>
                <a:ea typeface="宋体" panose="02010600030101010101" pitchFamily="2" charset="-122"/>
              </a:rPr>
              <a:t>}</a:t>
            </a:r>
            <a:endParaRPr lang="zh-CN" altLang="en-US" sz="1800"/>
          </a:p>
        </p:txBody>
      </p:sp>
      <p:sp>
        <p:nvSpPr>
          <p:cNvPr id="3" name="文本框 2"/>
          <p:cNvSpPr txBox="1"/>
          <p:nvPr/>
        </p:nvSpPr>
        <p:spPr>
          <a:xfrm>
            <a:off x="323850" y="3291840"/>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判断是否空链表</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95605" y="3726815"/>
            <a:ext cx="7548880" cy="119888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若头指针所指结点的指针域为空指针则返回</a:t>
            </a:r>
            <a:r>
              <a:rPr lang="en-US" sz="1800">
                <a:latin typeface="Courier New" panose="02070309020205020404" charset="0"/>
                <a:ea typeface="宋体" panose="02010600030101010101" pitchFamily="2" charset="-122"/>
              </a:rPr>
              <a:t>true</a:t>
            </a:r>
            <a:r>
              <a:rPr lang="zh-CN" sz="1800">
                <a:latin typeface="Courier New" panose="02070309020205020404" charset="0"/>
                <a:ea typeface="宋体" panose="02010600030101010101" pitchFamily="2" charset="-122"/>
              </a:rPr>
              <a:t>，否则返回</a:t>
            </a:r>
            <a:r>
              <a:rPr lang="en-US" sz="1800">
                <a:latin typeface="Courier New" panose="02070309020205020404" charset="0"/>
                <a:ea typeface="宋体" panose="02010600030101010101" pitchFamily="2" charset="-122"/>
              </a:rPr>
              <a:t>falsebool LinkList::Empty()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head-&gt;next == NULL;}</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0"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插入结点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：在</a:t>
            </a:r>
            <a:r>
              <a:rPr lang="zh-CN" sz="2000">
                <a:latin typeface="Times New Roman" panose="02020603050405020304" pitchFamily="18" charset="0"/>
                <a:cs typeface="Times New Roman" panose="02020603050405020304" pitchFamily="18" charset="0"/>
                <a:sym typeface="+mn-ea"/>
              </a:rPr>
              <a:t>第</a:t>
            </a:r>
            <a:r>
              <a:rPr lang="en-US" sz="2000" i="1">
                <a:latin typeface="Times New Roman" panose="02020603050405020304" pitchFamily="18" charset="0"/>
                <a:cs typeface="Times New Roman" panose="02020603050405020304" pitchFamily="18" charset="0"/>
                <a:sym typeface="+mn-ea"/>
              </a:rPr>
              <a:t>i</a:t>
            </a:r>
            <a:r>
              <a:rPr lang="zh-CN" sz="2000">
                <a:latin typeface="Times New Roman" panose="02020603050405020304" pitchFamily="18" charset="0"/>
                <a:cs typeface="Times New Roman" panose="02020603050405020304" pitchFamily="18" charset="0"/>
                <a:sym typeface="+mn-ea"/>
              </a:rPr>
              <a:t>个结点之前插入数据域值为</a:t>
            </a:r>
            <a:r>
              <a:rPr lang="en-US" altLang="zh-CN" sz="2000">
                <a:latin typeface="Times New Roman" panose="02020603050405020304" pitchFamily="18" charset="0"/>
                <a:cs typeface="Times New Roman" panose="02020603050405020304" pitchFamily="18" charset="0"/>
                <a:sym typeface="+mn-ea"/>
              </a:rPr>
              <a:t>e</a:t>
            </a:r>
            <a:r>
              <a:rPr lang="zh-CN" altLang="en-US" sz="2000">
                <a:latin typeface="Times New Roman" panose="02020603050405020304" pitchFamily="18" charset="0"/>
                <a:cs typeface="Times New Roman" panose="02020603050405020304" pitchFamily="18" charset="0"/>
                <a:sym typeface="+mn-ea"/>
              </a:rPr>
              <a:t>的结点</a:t>
            </a:r>
            <a:endParaRPr lang="zh-CN" altLang="en-US" sz="2000">
              <a:latin typeface="Times New Roman" panose="02020603050405020304" pitchFamily="18" charset="0"/>
              <a:cs typeface="Times New Roman" panose="02020603050405020304" pitchFamily="18" charset="0"/>
              <a:sym typeface="+mn-ea"/>
            </a:endParaRPr>
          </a:p>
        </p:txBody>
      </p:sp>
      <p:grpSp>
        <p:nvGrpSpPr>
          <p:cNvPr id="3" name="Group 13"/>
          <p:cNvGrpSpPr/>
          <p:nvPr/>
        </p:nvGrpSpPr>
        <p:grpSpPr>
          <a:xfrm>
            <a:off x="3076575" y="3219450"/>
            <a:ext cx="1066800" cy="457200"/>
            <a:chOff x="2544" y="3600"/>
            <a:chExt cx="672" cy="384"/>
          </a:xfrm>
        </p:grpSpPr>
        <p:sp>
          <p:nvSpPr>
            <p:cNvPr id="6160" name="Rectangle 14"/>
            <p:cNvSpPr>
              <a:spLocks noChangeArrowheads="1"/>
            </p:cNvSpPr>
            <p:nvPr/>
          </p:nvSpPr>
          <p:spPr bwMode="auto">
            <a:xfrm>
              <a:off x="2544" y="3600"/>
              <a:ext cx="672" cy="384"/>
            </a:xfrm>
            <a:prstGeom prst="rect">
              <a:avLst/>
            </a:prstGeom>
            <a:noFill/>
            <a:ln w="25400">
              <a:solidFill>
                <a:srgbClr val="C00000"/>
              </a:solidFill>
              <a:miter lim="800000"/>
            </a:ln>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1200" cap="none" spc="0" normalizeH="0" baseline="0" noProof="0" dirty="0">
                  <a:ln>
                    <a:noFill/>
                  </a:ln>
                  <a:solidFill>
                    <a:srgbClr val="990000"/>
                  </a:solidFill>
                  <a:effectLst/>
                  <a:uLnTx/>
                  <a:uFillTx/>
                  <a:latin typeface="Times New Roman" panose="02020603050405020304" pitchFamily="18" charset="0"/>
                  <a:ea typeface="宋体" panose="02010600030101010101" pitchFamily="2" charset="-122"/>
                  <a:cs typeface="+mn-cs"/>
                </a:rPr>
                <a:t> e</a:t>
              </a:r>
              <a:endParaRPr kumimoji="1" lang="en-US" altLang="zh-CN" sz="3600" b="0" i="0" u="none" strike="noStrike" kern="12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161" name="Line 15"/>
            <p:cNvSpPr>
              <a:spLocks noChangeShapeType="1"/>
            </p:cNvSpPr>
            <p:nvPr/>
          </p:nvSpPr>
          <p:spPr bwMode="auto">
            <a:xfrm>
              <a:off x="3024" y="3600"/>
              <a:ext cx="0" cy="384"/>
            </a:xfrm>
            <a:prstGeom prst="line">
              <a:avLst/>
            </a:prstGeom>
            <a:noFill/>
            <a:ln w="25400">
              <a:solidFill>
                <a:srgbClr val="C00000"/>
              </a:solidFill>
              <a:round/>
            </a:ln>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grpSp>
      <p:sp>
        <p:nvSpPr>
          <p:cNvPr id="24580" name="Line 17"/>
          <p:cNvSpPr/>
          <p:nvPr/>
        </p:nvSpPr>
        <p:spPr>
          <a:xfrm>
            <a:off x="2328863" y="2590800"/>
            <a:ext cx="2133600" cy="0"/>
          </a:xfrm>
          <a:prstGeom prst="line">
            <a:avLst/>
          </a:prstGeom>
          <a:ln w="31750" cap="flat" cmpd="sng">
            <a:solidFill>
              <a:schemeClr val="tx1"/>
            </a:solidFill>
            <a:prstDash val="solid"/>
            <a:round/>
            <a:headEnd type="oval" w="sm" len="sm"/>
            <a:tailEnd type="triangle" w="med" len="lg"/>
          </a:ln>
        </p:spPr>
      </p:sp>
      <p:sp>
        <p:nvSpPr>
          <p:cNvPr id="24581" name="Rectangle 18"/>
          <p:cNvSpPr/>
          <p:nvPr/>
        </p:nvSpPr>
        <p:spPr>
          <a:xfrm>
            <a:off x="4462463" y="2362200"/>
            <a:ext cx="1066800" cy="457200"/>
          </a:xfrm>
          <a:prstGeom prst="rect">
            <a:avLst/>
          </a:prstGeom>
          <a:noFill/>
          <a:ln w="22225" cap="flat" cmpd="sng">
            <a:solidFill>
              <a:schemeClr val="tx1"/>
            </a:solidFill>
            <a:prstDash val="solid"/>
            <a:miter/>
            <a:headEnd type="none" w="med" len="med"/>
            <a:tailEnd type="none" w="med" len="med"/>
          </a:ln>
        </p:spPr>
        <p:txBody>
          <a:bodyPr wrap="none" anchor="ctr" anchorCtr="0"/>
          <a:p>
            <a:r>
              <a:rPr lang="en-US" altLang="zh-CN" sz="2800" b="1" dirty="0">
                <a:latin typeface="Times New Roman" panose="02020603050405020304" pitchFamily="18" charset="0"/>
                <a:ea typeface="宋体" panose="02010600030101010101" pitchFamily="2" charset="-122"/>
              </a:rPr>
              <a:t>a</a:t>
            </a:r>
            <a:r>
              <a:rPr lang="en-US" altLang="zh-CN" sz="2800" b="1" baseline="-25000" dirty="0">
                <a:latin typeface="Times New Roman" panose="02020603050405020304" pitchFamily="18" charset="0"/>
                <a:ea typeface="宋体" panose="02010600030101010101" pitchFamily="2" charset="-122"/>
              </a:rPr>
              <a:t>i</a:t>
            </a:r>
            <a:endParaRPr lang="en-US" altLang="zh-CN" sz="2800" dirty="0">
              <a:latin typeface="Times New Roman" panose="02020603050405020304" pitchFamily="18" charset="0"/>
              <a:ea typeface="宋体" panose="02010600030101010101" pitchFamily="2" charset="-122"/>
            </a:endParaRPr>
          </a:p>
        </p:txBody>
      </p:sp>
      <p:sp>
        <p:nvSpPr>
          <p:cNvPr id="24582" name="Line 19"/>
          <p:cNvSpPr/>
          <p:nvPr/>
        </p:nvSpPr>
        <p:spPr>
          <a:xfrm>
            <a:off x="5224463" y="2362200"/>
            <a:ext cx="0" cy="457200"/>
          </a:xfrm>
          <a:prstGeom prst="line">
            <a:avLst/>
          </a:prstGeom>
          <a:ln w="9525" cap="flat" cmpd="sng">
            <a:solidFill>
              <a:schemeClr val="tx1"/>
            </a:solidFill>
            <a:prstDash val="solid"/>
            <a:round/>
            <a:headEnd type="none" w="med" len="med"/>
            <a:tailEnd type="none" w="med" len="med"/>
          </a:ln>
        </p:spPr>
      </p:sp>
      <p:sp>
        <p:nvSpPr>
          <p:cNvPr id="24583" name="Line 20"/>
          <p:cNvSpPr/>
          <p:nvPr/>
        </p:nvSpPr>
        <p:spPr>
          <a:xfrm>
            <a:off x="5376863" y="2590800"/>
            <a:ext cx="838200" cy="0"/>
          </a:xfrm>
          <a:prstGeom prst="line">
            <a:avLst/>
          </a:prstGeom>
          <a:ln w="31750" cap="flat" cmpd="sng">
            <a:solidFill>
              <a:schemeClr val="tx1"/>
            </a:solidFill>
            <a:prstDash val="solid"/>
            <a:round/>
            <a:headEnd type="oval" w="sm" len="sm"/>
            <a:tailEnd type="triangle" w="med" len="lg"/>
          </a:ln>
        </p:spPr>
      </p:sp>
      <p:sp useBgFill="1">
        <p:nvSpPr>
          <p:cNvPr id="77845" name="Rectangle 21"/>
          <p:cNvSpPr/>
          <p:nvPr/>
        </p:nvSpPr>
        <p:spPr>
          <a:xfrm>
            <a:off x="2235200" y="2490788"/>
            <a:ext cx="2209800" cy="228600"/>
          </a:xfrm>
          <a:prstGeom prst="rect">
            <a:avLst/>
          </a:prstGeom>
          <a:ln w="9525">
            <a:noFill/>
          </a:ln>
        </p:spPr>
        <p:txBody>
          <a:bodyPr wrap="none" anchor="ctr" anchorCtr="0"/>
          <a:p>
            <a:endParaRPr lang="zh-CN" altLang="en-US" dirty="0">
              <a:latin typeface="Garamond" panose="02020404030301010803" pitchFamily="18" charset="0"/>
              <a:ea typeface="宋体" panose="02010600030101010101" pitchFamily="2" charset="-122"/>
            </a:endParaRPr>
          </a:p>
        </p:txBody>
      </p:sp>
      <p:cxnSp>
        <p:nvCxnSpPr>
          <p:cNvPr id="77846" name="AutoShape 22"/>
          <p:cNvCxnSpPr/>
          <p:nvPr/>
        </p:nvCxnSpPr>
        <p:spPr>
          <a:xfrm>
            <a:off x="2357438" y="2576513"/>
            <a:ext cx="661987" cy="857250"/>
          </a:xfrm>
          <a:prstGeom prst="bentConnector3">
            <a:avLst>
              <a:gd name="adj1" fmla="val 50120"/>
            </a:avLst>
          </a:prstGeom>
          <a:ln w="31750" cap="flat" cmpd="sng">
            <a:solidFill>
              <a:srgbClr val="C00000"/>
            </a:solidFill>
            <a:prstDash val="solid"/>
            <a:miter/>
            <a:headEnd type="oval" w="sm" len="sm"/>
            <a:tailEnd type="triangle" w="med" len="lg"/>
          </a:ln>
        </p:spPr>
      </p:cxnSp>
      <p:cxnSp>
        <p:nvCxnSpPr>
          <p:cNvPr id="77847" name="AutoShape 23"/>
          <p:cNvCxnSpPr/>
          <p:nvPr/>
        </p:nvCxnSpPr>
        <p:spPr>
          <a:xfrm flipV="1">
            <a:off x="4071938" y="2827338"/>
            <a:ext cx="923925" cy="606425"/>
          </a:xfrm>
          <a:prstGeom prst="bentConnector3">
            <a:avLst>
              <a:gd name="adj1" fmla="val 100898"/>
            </a:avLst>
          </a:prstGeom>
          <a:ln w="31750" cap="flat" cmpd="sng">
            <a:solidFill>
              <a:srgbClr val="C00000"/>
            </a:solidFill>
            <a:prstDash val="solid"/>
            <a:miter/>
            <a:headEnd type="oval" w="sm" len="sm"/>
            <a:tailEnd type="triangle" w="med" len="lg"/>
          </a:ln>
        </p:spPr>
      </p:cxnSp>
      <p:sp>
        <p:nvSpPr>
          <p:cNvPr id="24587" name="Rectangle 10"/>
          <p:cNvSpPr/>
          <p:nvPr/>
        </p:nvSpPr>
        <p:spPr>
          <a:xfrm>
            <a:off x="1414463" y="2362200"/>
            <a:ext cx="1066800" cy="457200"/>
          </a:xfrm>
          <a:prstGeom prst="rect">
            <a:avLst/>
          </a:prstGeom>
          <a:noFill/>
          <a:ln w="22225" cap="flat" cmpd="sng">
            <a:solidFill>
              <a:schemeClr val="tx1"/>
            </a:solidFill>
            <a:prstDash val="solid"/>
            <a:miter/>
            <a:headEnd type="none" w="med" len="med"/>
            <a:tailEnd type="none" w="med" len="med"/>
          </a:ln>
        </p:spPr>
        <p:txBody>
          <a:bodyPr wrap="none" anchor="ctr" anchorCtr="0"/>
          <a:p>
            <a:r>
              <a:rPr lang="en-US" altLang="zh-CN" sz="2800" b="1" dirty="0">
                <a:latin typeface="Times New Roman" panose="02020603050405020304" pitchFamily="18" charset="0"/>
                <a:ea typeface="宋体" panose="02010600030101010101" pitchFamily="2" charset="-122"/>
              </a:rPr>
              <a:t>a</a:t>
            </a:r>
            <a:r>
              <a:rPr lang="en-US" altLang="zh-CN" sz="2800" b="1" baseline="-25000" dirty="0">
                <a:latin typeface="Times New Roman" panose="02020603050405020304" pitchFamily="18" charset="0"/>
                <a:ea typeface="宋体" panose="02010600030101010101" pitchFamily="2" charset="-122"/>
              </a:rPr>
              <a:t>i-1</a:t>
            </a:r>
            <a:endParaRPr lang="en-US" altLang="zh-CN" sz="2800" dirty="0">
              <a:latin typeface="Times New Roman" panose="02020603050405020304" pitchFamily="18" charset="0"/>
              <a:ea typeface="宋体" panose="02010600030101010101" pitchFamily="2" charset="-122"/>
            </a:endParaRPr>
          </a:p>
        </p:txBody>
      </p:sp>
      <p:sp>
        <p:nvSpPr>
          <p:cNvPr id="24588" name="Line 11"/>
          <p:cNvSpPr/>
          <p:nvPr/>
        </p:nvSpPr>
        <p:spPr>
          <a:xfrm>
            <a:off x="2176463" y="2362200"/>
            <a:ext cx="0" cy="457200"/>
          </a:xfrm>
          <a:prstGeom prst="line">
            <a:avLst/>
          </a:prstGeom>
          <a:ln w="9525" cap="flat" cmpd="sng">
            <a:solidFill>
              <a:schemeClr val="tx1"/>
            </a:solidFill>
            <a:prstDash val="solid"/>
            <a:round/>
            <a:headEnd type="none" w="med" len="med"/>
            <a:tailEnd type="none" w="med" len="med"/>
          </a:ln>
        </p:spPr>
      </p:sp>
      <p:sp>
        <p:nvSpPr>
          <p:cNvPr id="24589" name="Line 12"/>
          <p:cNvSpPr/>
          <p:nvPr/>
        </p:nvSpPr>
        <p:spPr>
          <a:xfrm>
            <a:off x="500063" y="2590800"/>
            <a:ext cx="914400" cy="0"/>
          </a:xfrm>
          <a:prstGeom prst="line">
            <a:avLst/>
          </a:prstGeom>
          <a:ln w="31750" cap="flat" cmpd="sng">
            <a:solidFill>
              <a:schemeClr val="tx1"/>
            </a:solidFill>
            <a:prstDash val="solid"/>
            <a:round/>
            <a:headEnd type="oval" w="sm" len="sm"/>
            <a:tailEnd type="triangle" w="med" len="lg"/>
          </a:ln>
        </p:spPr>
      </p:sp>
      <p:sp>
        <p:nvSpPr>
          <p:cNvPr id="19" name="矩形 18"/>
          <p:cNvSpPr/>
          <p:nvPr/>
        </p:nvSpPr>
        <p:spPr>
          <a:xfrm>
            <a:off x="5214938" y="3360738"/>
            <a:ext cx="3500437" cy="1476375"/>
          </a:xfrm>
          <a:prstGeom prst="rect">
            <a:avLst/>
          </a:prstGeom>
          <a:noFill/>
          <a:ln w="9525">
            <a:noFill/>
          </a:ln>
        </p:spPr>
        <p:txBody>
          <a:bodyPr anchor="t" anchorCtr="0">
            <a:spAutoFit/>
          </a:bodyPr>
          <a:p>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）指针</a:t>
            </a:r>
            <a:r>
              <a:rPr lang="en-US" altLang="zh-CN" b="1" dirty="0">
                <a:latin typeface="宋体" panose="02010600030101010101" pitchFamily="2" charset="-122"/>
                <a:ea typeface="宋体" panose="02010600030101010101" pitchFamily="2" charset="-122"/>
              </a:rPr>
              <a:t>p</a:t>
            </a:r>
            <a:r>
              <a:rPr lang="zh-CN" altLang="en-US" b="1" dirty="0">
                <a:latin typeface="宋体" panose="02010600030101010101" pitchFamily="2" charset="-122"/>
                <a:ea typeface="宋体" panose="02010600030101010101" pitchFamily="2" charset="-122"/>
              </a:rPr>
              <a:t>指向第</a:t>
            </a:r>
            <a:r>
              <a:rPr lang="en-US" altLang="zh-CN" b="1" dirty="0">
                <a:latin typeface="宋体" panose="02010600030101010101" pitchFamily="2" charset="-122"/>
                <a:ea typeface="宋体" panose="02010600030101010101" pitchFamily="2" charset="-122"/>
              </a:rPr>
              <a:t>i-1</a:t>
            </a:r>
            <a:r>
              <a:rPr lang="zh-CN" altLang="en-US" b="1" dirty="0">
                <a:latin typeface="宋体" panose="02010600030101010101" pitchFamily="2" charset="-122"/>
                <a:ea typeface="宋体" panose="02010600030101010101" pitchFamily="2" charset="-122"/>
              </a:rPr>
              <a:t>个结点</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）创建一个新结点由指针</a:t>
            </a:r>
            <a:r>
              <a:rPr lang="en-US" altLang="zh-CN" b="1" dirty="0">
                <a:latin typeface="宋体" panose="02010600030101010101" pitchFamily="2" charset="-122"/>
                <a:ea typeface="宋体" panose="02010600030101010101" pitchFamily="2" charset="-122"/>
              </a:rPr>
              <a:t>q</a:t>
            </a:r>
            <a:r>
              <a:rPr lang="zh-CN" altLang="en-US" b="1" dirty="0">
                <a:latin typeface="宋体" panose="02010600030101010101" pitchFamily="2" charset="-122"/>
                <a:ea typeface="宋体" panose="02010600030101010101" pitchFamily="2" charset="-122"/>
              </a:rPr>
              <a:t>指向</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a:t>
            </a:r>
            <a:r>
              <a:rPr lang="en-US" altLang="zh-CN" b="1" dirty="0">
                <a:latin typeface="宋体" panose="02010600030101010101" pitchFamily="2" charset="-122"/>
                <a:ea typeface="宋体" panose="02010600030101010101" pitchFamily="2" charset="-122"/>
              </a:rPr>
              <a:t>q</a:t>
            </a:r>
            <a:r>
              <a:rPr lang="zh-CN" altLang="en-US" b="1" dirty="0">
                <a:latin typeface="宋体" panose="02010600030101010101" pitchFamily="2" charset="-122"/>
                <a:ea typeface="宋体" panose="02010600030101010101" pitchFamily="2" charset="-122"/>
              </a:rPr>
              <a:t>所指结点数据域赋值为</a:t>
            </a:r>
            <a:r>
              <a:rPr lang="en-US" altLang="zh-CN" b="1" dirty="0">
                <a:latin typeface="宋体" panose="02010600030101010101" pitchFamily="2" charset="-122"/>
                <a:ea typeface="宋体" panose="02010600030101010101" pitchFamily="2" charset="-122"/>
              </a:rPr>
              <a:t>e</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4</a:t>
            </a:r>
            <a:r>
              <a:rPr lang="zh-CN" altLang="en-US" b="1" dirty="0">
                <a:latin typeface="宋体" panose="02010600030101010101" pitchFamily="2" charset="-122"/>
                <a:ea typeface="宋体" panose="02010600030101010101" pitchFamily="2" charset="-122"/>
              </a:rPr>
              <a:t>）修改</a:t>
            </a:r>
            <a:r>
              <a:rPr lang="en-US" altLang="zh-CN" b="1" dirty="0">
                <a:latin typeface="宋体" panose="02010600030101010101" pitchFamily="2" charset="-122"/>
                <a:ea typeface="宋体" panose="02010600030101010101" pitchFamily="2" charset="-122"/>
              </a:rPr>
              <a:t>q</a:t>
            </a:r>
            <a:r>
              <a:rPr lang="zh-CN" altLang="en-US" b="1" dirty="0">
                <a:latin typeface="宋体" panose="02010600030101010101" pitchFamily="2" charset="-122"/>
                <a:ea typeface="宋体" panose="02010600030101010101" pitchFamily="2" charset="-122"/>
              </a:rPr>
              <a:t>所指结点的</a:t>
            </a:r>
            <a:r>
              <a:rPr lang="en-US" altLang="zh-CN" b="1" dirty="0">
                <a:latin typeface="宋体" panose="02010600030101010101" pitchFamily="2" charset="-122"/>
                <a:ea typeface="宋体" panose="02010600030101010101" pitchFamily="2" charset="-122"/>
              </a:rPr>
              <a:t>next</a:t>
            </a:r>
            <a:r>
              <a:rPr lang="zh-CN" altLang="en-US" b="1" dirty="0">
                <a:latin typeface="宋体" panose="02010600030101010101" pitchFamily="2" charset="-122"/>
                <a:ea typeface="宋体" panose="02010600030101010101" pitchFamily="2" charset="-122"/>
              </a:rPr>
              <a:t>指针值</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5</a:t>
            </a:r>
            <a:r>
              <a:rPr lang="zh-CN" altLang="en-US" b="1" dirty="0">
                <a:latin typeface="宋体" panose="02010600030101010101" pitchFamily="2" charset="-122"/>
                <a:ea typeface="宋体" panose="02010600030101010101" pitchFamily="2" charset="-122"/>
              </a:rPr>
              <a:t>）修改</a:t>
            </a:r>
            <a:r>
              <a:rPr lang="en-US" altLang="zh-CN" b="1" dirty="0">
                <a:latin typeface="宋体" panose="02010600030101010101" pitchFamily="2" charset="-122"/>
                <a:ea typeface="宋体" panose="02010600030101010101" pitchFamily="2" charset="-122"/>
              </a:rPr>
              <a:t>p</a:t>
            </a:r>
            <a:r>
              <a:rPr lang="zh-CN" altLang="en-US" b="1" dirty="0">
                <a:latin typeface="宋体" panose="02010600030101010101" pitchFamily="2" charset="-122"/>
                <a:ea typeface="宋体" panose="02010600030101010101" pitchFamily="2" charset="-122"/>
              </a:rPr>
              <a:t>所指结点的</a:t>
            </a:r>
            <a:r>
              <a:rPr lang="en-US" altLang="zh-CN" b="1" dirty="0">
                <a:latin typeface="宋体" panose="02010600030101010101" pitchFamily="2" charset="-122"/>
                <a:ea typeface="宋体" panose="02010600030101010101" pitchFamily="2" charset="-122"/>
              </a:rPr>
              <a:t>next</a:t>
            </a:r>
            <a:r>
              <a:rPr lang="zh-CN" altLang="en-US" b="1" dirty="0">
                <a:latin typeface="宋体" panose="02010600030101010101" pitchFamily="2" charset="-122"/>
                <a:ea typeface="宋体" panose="02010600030101010101" pitchFamily="2" charset="-122"/>
              </a:rPr>
              <a:t>值</a:t>
            </a:r>
            <a:endParaRPr lang="zh-CN" altLang="en-US" b="1" dirty="0">
              <a:latin typeface="宋体" panose="02010600030101010101" pitchFamily="2" charset="-122"/>
              <a:ea typeface="Times New Roman" panose="02020603050405020304" pitchFamily="18" charset="0"/>
            </a:endParaRPr>
          </a:p>
        </p:txBody>
      </p:sp>
      <p:sp>
        <p:nvSpPr>
          <p:cNvPr id="22" name="Line 3"/>
          <p:cNvSpPr/>
          <p:nvPr/>
        </p:nvSpPr>
        <p:spPr>
          <a:xfrm>
            <a:off x="2286000" y="3576638"/>
            <a:ext cx="762000" cy="0"/>
          </a:xfrm>
          <a:prstGeom prst="line">
            <a:avLst/>
          </a:prstGeom>
          <a:ln w="38100" cap="flat" cmpd="sng">
            <a:solidFill>
              <a:schemeClr val="tx1"/>
            </a:solidFill>
            <a:prstDash val="solid"/>
            <a:round/>
            <a:headEnd type="none" w="med" len="med"/>
            <a:tailEnd type="triangle" w="med" len="med"/>
          </a:ln>
        </p:spPr>
      </p:sp>
      <p:sp>
        <p:nvSpPr>
          <p:cNvPr id="24" name="AutoShape 25"/>
          <p:cNvSpPr/>
          <p:nvPr/>
        </p:nvSpPr>
        <p:spPr>
          <a:xfrm>
            <a:off x="1785938" y="3290888"/>
            <a:ext cx="571500" cy="342900"/>
          </a:xfrm>
          <a:prstGeom prst="wedgeRoundRectCallout">
            <a:avLst>
              <a:gd name="adj1" fmla="val 49472"/>
              <a:gd name="adj2" fmla="val 1630"/>
              <a:gd name="adj3" fmla="val 16667"/>
            </a:avLst>
          </a:prstGeom>
          <a:noFill/>
          <a:ln w="12700">
            <a:noFill/>
          </a:ln>
        </p:spPr>
        <p:txBody>
          <a:bodyPr wrap="none" anchor="ctr" anchorCtr="0"/>
          <a:p>
            <a:pPr algn="ctr"/>
            <a:r>
              <a:rPr lang="en-US" altLang="zh-CN" sz="3200" dirty="0">
                <a:latin typeface="Times New Roman" panose="02020603050405020304" pitchFamily="18" charset="0"/>
                <a:ea typeface="宋体" panose="02010600030101010101" pitchFamily="2" charset="-122"/>
              </a:rPr>
              <a:t>q</a:t>
            </a:r>
            <a:endParaRPr lang="en-US" altLang="zh-CN" sz="3200" dirty="0">
              <a:latin typeface="Times New Roman" panose="02020603050405020304" pitchFamily="18" charset="0"/>
              <a:ea typeface="Times New Roman" panose="02020603050405020304" pitchFamily="18" charset="0"/>
            </a:endParaRPr>
          </a:p>
        </p:txBody>
      </p:sp>
      <p:sp>
        <p:nvSpPr>
          <p:cNvPr id="34" name="AutoShape 25"/>
          <p:cNvSpPr/>
          <p:nvPr/>
        </p:nvSpPr>
        <p:spPr>
          <a:xfrm>
            <a:off x="500063" y="1646238"/>
            <a:ext cx="571500" cy="342900"/>
          </a:xfrm>
          <a:prstGeom prst="wedgeRoundRectCallout">
            <a:avLst>
              <a:gd name="adj1" fmla="val 49472"/>
              <a:gd name="adj2" fmla="val 1630"/>
              <a:gd name="adj3" fmla="val 16667"/>
            </a:avLst>
          </a:prstGeom>
          <a:noFill/>
          <a:ln w="12700">
            <a:noFill/>
          </a:ln>
        </p:spPr>
        <p:txBody>
          <a:bodyPr wrap="none" anchor="ctr" anchorCtr="0"/>
          <a:p>
            <a:pPr algn="ctr"/>
            <a:r>
              <a:rPr lang="en-US" altLang="zh-CN" sz="3200" dirty="0">
                <a:latin typeface="Times New Roman" panose="02020603050405020304" pitchFamily="18" charset="0"/>
                <a:ea typeface="宋体" panose="02010600030101010101" pitchFamily="2" charset="-122"/>
              </a:rPr>
              <a:t>p</a:t>
            </a:r>
            <a:endParaRPr lang="en-US" altLang="zh-CN" sz="3200" dirty="0">
              <a:latin typeface="Times New Roman" panose="02020603050405020304" pitchFamily="18" charset="0"/>
              <a:ea typeface="Times New Roman" panose="02020603050405020304" pitchFamily="18" charset="0"/>
            </a:endParaRPr>
          </a:p>
        </p:txBody>
      </p:sp>
      <p:sp>
        <p:nvSpPr>
          <p:cNvPr id="35" name="Line 3"/>
          <p:cNvSpPr/>
          <p:nvPr/>
        </p:nvSpPr>
        <p:spPr>
          <a:xfrm>
            <a:off x="1071563" y="1933575"/>
            <a:ext cx="714375" cy="357188"/>
          </a:xfrm>
          <a:prstGeom prst="line">
            <a:avLst/>
          </a:prstGeom>
          <a:ln w="38100" cap="flat" cmpd="sng">
            <a:solidFill>
              <a:schemeClr val="tx1"/>
            </a:solidFill>
            <a:prstDash val="solid"/>
            <a:round/>
            <a:headEnd type="none" w="med" len="med"/>
            <a:tailEnd type="triangle" w="med" len="med"/>
          </a:ln>
        </p:spPr>
      </p:sp>
      <p:sp>
        <p:nvSpPr>
          <p:cNvPr id="36" name="TextBox 35"/>
          <p:cNvSpPr txBox="1"/>
          <p:nvPr/>
        </p:nvSpPr>
        <p:spPr>
          <a:xfrm>
            <a:off x="3214688" y="3290888"/>
            <a:ext cx="357187" cy="369887"/>
          </a:xfrm>
          <a:prstGeom prst="rect">
            <a:avLst/>
          </a:prstGeom>
          <a:solidFill>
            <a:schemeClr val="bg1"/>
          </a:solidFill>
          <a:ln w="9525">
            <a:noFill/>
          </a:ln>
        </p:spPr>
        <p:txBody>
          <a:bodyPr anchor="t" anchorCtr="0">
            <a:spAutoFit/>
          </a:bodyPr>
          <a:p>
            <a:endParaRPr lang="zh-CN" altLang="en-US" dirty="0">
              <a:latin typeface="Garamond" panose="02020404030301010803" pitchFamily="18" charset="0"/>
              <a:ea typeface="宋体" panose="02010600030101010101" pitchFamily="2" charset="-122"/>
            </a:endParaRPr>
          </a:p>
        </p:txBody>
      </p:sp>
      <p:sp>
        <p:nvSpPr>
          <p:cNvPr id="37" name="矩形 36"/>
          <p:cNvSpPr/>
          <p:nvPr/>
        </p:nvSpPr>
        <p:spPr>
          <a:xfrm>
            <a:off x="5500688" y="2932113"/>
            <a:ext cx="2508250" cy="369887"/>
          </a:xfrm>
          <a:prstGeom prst="rect">
            <a:avLst/>
          </a:prstGeom>
          <a:noFill/>
          <a:ln w="9525">
            <a:noFill/>
          </a:ln>
        </p:spPr>
        <p:txBody>
          <a:bodyPr wrap="none" anchor="t" anchorCtr="0">
            <a:spAutoFit/>
          </a:bodyPr>
          <a:p>
            <a:r>
              <a:rPr lang="zh-CN" altLang="en-US" b="1" dirty="0">
                <a:latin typeface="宋体" panose="02010600030101010101" pitchFamily="2" charset="-122"/>
                <a:ea typeface="宋体" panose="02010600030101010101" pitchFamily="2" charset="-122"/>
              </a:rPr>
              <a:t>插入结点对应的工作：</a:t>
            </a:r>
            <a:endParaRPr lang="en-US" altLang="zh-CN" b="1" dirty="0">
              <a:latin typeface="宋体" panose="02010600030101010101" pitchFamily="2" charset="-122"/>
              <a:ea typeface="Times New Roman" panose="02020603050405020304" pitchFamily="18" charset="0"/>
            </a:endParaRPr>
          </a:p>
        </p:txBody>
      </p:sp>
      <p:sp>
        <p:nvSpPr>
          <p:cNvPr id="38" name="矩形 37"/>
          <p:cNvSpPr/>
          <p:nvPr/>
        </p:nvSpPr>
        <p:spPr>
          <a:xfrm>
            <a:off x="5214938" y="3290570"/>
            <a:ext cx="3643313" cy="15208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right)">
                                      <p:cBhvr>
                                        <p:cTn id="7" dur="500"/>
                                        <p:tgtEl>
                                          <p:spTgt spid="34"/>
                                        </p:tgtEl>
                                      </p:cBhvr>
                                    </p:animEffect>
                                  </p:childTnLst>
                                </p:cTn>
                              </p:par>
                              <p:par>
                                <p:cTn id="8" presetID="1"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9">
                                            <p:txEl>
                                              <p:charRg st="0" end="15"/>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right)">
                                      <p:cBhvr>
                                        <p:cTn id="18" dur="500"/>
                                        <p:tgtEl>
                                          <p:spTgt spid="24"/>
                                        </p:tgtEl>
                                      </p:cBhvr>
                                    </p:animEffect>
                                  </p:childTnLst>
                                </p:cTn>
                              </p:par>
                              <p:par>
                                <p:cTn id="19" presetID="22" presetClass="entr" presetSubtype="8"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par>
                                <p:cTn id="22" presetID="1"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9">
                                            <p:txEl>
                                              <p:charRg st="15" end="31"/>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3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9">
                                            <p:txEl>
                                              <p:charRg st="31" end="43"/>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77847"/>
                                        </p:tgtEl>
                                        <p:attrNameLst>
                                          <p:attrName>style.visibility</p:attrName>
                                        </p:attrNameLst>
                                      </p:cBhvr>
                                      <p:to>
                                        <p:strVal val="visible"/>
                                      </p:to>
                                    </p:set>
                                    <p:animEffect transition="in" filter="wipe(left)">
                                      <p:cBhvr>
                                        <p:cTn id="40" dur="500"/>
                                        <p:tgtEl>
                                          <p:spTgt spid="77847"/>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9">
                                            <p:txEl>
                                              <p:charRg st="43" end="57"/>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77845"/>
                                        </p:tgtEl>
                                        <p:attrNameLst>
                                          <p:attrName>style.visibility</p:attrName>
                                        </p:attrNameLst>
                                      </p:cBhvr>
                                      <p:to>
                                        <p:strVal val="visible"/>
                                      </p:to>
                                    </p:set>
                                    <p:animEffect transition="in" filter="wipe(up)">
                                      <p:cBhvr>
                                        <p:cTn id="49" dur="500"/>
                                        <p:tgtEl>
                                          <p:spTgt spid="77845"/>
                                        </p:tgtEl>
                                      </p:cBhvr>
                                    </p:animEffect>
                                  </p:childTnLst>
                                </p:cTn>
                              </p:par>
                            </p:childTnLst>
                          </p:cTn>
                        </p:par>
                        <p:par>
                          <p:cTn id="50" fill="hold">
                            <p:stCondLst>
                              <p:cond delay="500"/>
                            </p:stCondLst>
                            <p:childTnLst>
                              <p:par>
                                <p:cTn id="51" presetID="22" presetClass="entr" presetSubtype="8" fill="hold" nodeType="afterEffect">
                                  <p:stCondLst>
                                    <p:cond delay="0"/>
                                  </p:stCondLst>
                                  <p:childTnLst>
                                    <p:set>
                                      <p:cBhvr>
                                        <p:cTn id="52" dur="1" fill="hold">
                                          <p:stCondLst>
                                            <p:cond delay="0"/>
                                          </p:stCondLst>
                                        </p:cTn>
                                        <p:tgtEl>
                                          <p:spTgt spid="77846"/>
                                        </p:tgtEl>
                                        <p:attrNameLst>
                                          <p:attrName>style.visibility</p:attrName>
                                        </p:attrNameLst>
                                      </p:cBhvr>
                                      <p:to>
                                        <p:strVal val="visible"/>
                                      </p:to>
                                    </p:set>
                                    <p:animEffect transition="in" filter="wipe(left)">
                                      <p:cBhvr>
                                        <p:cTn id="53" dur="500"/>
                                        <p:tgtEl>
                                          <p:spTgt spid="77846"/>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9">
                                            <p:txEl>
                                              <p:charRg st="57" end="82"/>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37"/>
                                        </p:tgtEl>
                                        <p:attrNameLst>
                                          <p:attrName>style.visibility</p:attrName>
                                        </p:attrNameLst>
                                      </p:cBhvr>
                                      <p:to>
                                        <p:strVal val="visible"/>
                                      </p:to>
                                    </p:set>
                                  </p:childTnLst>
                                </p:cTn>
                              </p:par>
                              <p:par>
                                <p:cTn id="62" presetID="3" presetClass="entr" presetSubtype="1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blinds(horizontal)">
                                      <p:cBhvr>
                                        <p:cTn id="6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45" grpId="0" animBg="1"/>
      <p:bldP spid="19" grpId="0" uiExpand="1" build="allAtOnce"/>
      <p:bldP spid="24" grpId="0"/>
      <p:bldP spid="36" grpId="0" bldLvl="0" animBg="1"/>
      <p:bldP spid="37" grpId="0"/>
      <p:bldP spid="38"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插入结点</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95605" y="1767205"/>
            <a:ext cx="8611235"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a:t>
            </a:r>
            <a:r>
              <a:rPr lang="zh-CN" sz="1800">
                <a:ea typeface="宋体" panose="02010600030101010101" pitchFamily="2" charset="-122"/>
              </a:rPr>
              <a:t>在</a:t>
            </a:r>
            <a:r>
              <a:rPr lang="zh-CN" sz="1800">
                <a:latin typeface="Courier New" panose="02070309020205020404" charset="0"/>
                <a:ea typeface="宋体" panose="02010600030101010101" pitchFamily="2" charset="-122"/>
              </a:rPr>
              <a:t>带头结点的</a:t>
            </a:r>
            <a:r>
              <a:rPr lang="zh-CN" sz="1800">
                <a:ea typeface="宋体" panose="02010600030101010101" pitchFamily="2" charset="-122"/>
              </a:rPr>
              <a:t>单链表</a:t>
            </a:r>
            <a:r>
              <a:rPr lang="zh-CN" sz="1800">
                <a:latin typeface="Courier New" panose="02070309020205020404" charset="0"/>
                <a:ea typeface="宋体" panose="02010600030101010101" pitchFamily="2" charset="-122"/>
              </a:rPr>
              <a:t>的</a:t>
            </a:r>
            <a:r>
              <a:rPr lang="zh-CN" sz="1800">
                <a:ea typeface="宋体" panose="02010600030101010101" pitchFamily="2" charset="-122"/>
              </a:rPr>
              <a:t>第</a:t>
            </a:r>
            <a:r>
              <a:rPr lang="en-US" sz="1800">
                <a:latin typeface="Courier New" panose="02070309020205020404" charset="0"/>
                <a:ea typeface="宋体" panose="02010600030101010101" pitchFamily="2" charset="-122"/>
              </a:rPr>
              <a:t>i</a:t>
            </a:r>
            <a:r>
              <a:rPr lang="zh-CN"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rPr>
              <a:t>1&lt;=i&lt;=n+1</a:t>
            </a:r>
            <a:r>
              <a:rPr lang="zh-CN" sz="1800">
                <a:latin typeface="Courier New" panose="02070309020205020404" charset="0"/>
                <a:ea typeface="宋体" panose="02010600030101010101" pitchFamily="2" charset="-122"/>
              </a:rPr>
              <a:t>）</a:t>
            </a:r>
            <a:r>
              <a:rPr lang="zh-CN" sz="1800">
                <a:ea typeface="宋体" panose="02010600030101010101" pitchFamily="2" charset="-122"/>
              </a:rPr>
              <a:t>个结点之前插入</a:t>
            </a:r>
            <a:r>
              <a:rPr lang="zh-CN" sz="1800">
                <a:latin typeface="Courier New" panose="02070309020205020404" charset="0"/>
                <a:ea typeface="宋体" panose="02010600030101010101" pitchFamily="2" charset="-122"/>
              </a:rPr>
              <a:t>数据域值为</a:t>
            </a:r>
            <a:r>
              <a:rPr lang="en-US" sz="1800">
                <a:latin typeface="Courier New" panose="02070309020205020404" charset="0"/>
                <a:ea typeface="宋体" panose="02010600030101010101" pitchFamily="2" charset="-122"/>
              </a:rPr>
              <a:t>e</a:t>
            </a:r>
            <a:r>
              <a:rPr lang="zh-CN" sz="1800">
                <a:ea typeface="宋体" panose="02010600030101010101" pitchFamily="2" charset="-122"/>
              </a:rPr>
              <a:t>的</a:t>
            </a:r>
            <a:r>
              <a:rPr lang="zh-CN" sz="1800">
                <a:latin typeface="Courier New" panose="02070309020205020404" charset="0"/>
                <a:ea typeface="宋体" panose="02010600030101010101" pitchFamily="2" charset="-122"/>
              </a:rPr>
              <a:t>结点</a:t>
            </a:r>
            <a:r>
              <a:rPr lang="en-US" sz="1800">
                <a:latin typeface="Courier New" panose="02070309020205020404" charset="0"/>
                <a:ea typeface="宋体" panose="02010600030101010101" pitchFamily="2" charset="-122"/>
              </a:rPr>
              <a:t>void LinkList::InsertBefore(int i, ElemType e)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 = head;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 (p &amp;&amp; i&gt;1){</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找第</a:t>
            </a:r>
            <a:r>
              <a:rPr lang="en-US" sz="1800">
                <a:latin typeface="Courier New" panose="02070309020205020404" charset="0"/>
                <a:ea typeface="宋体" panose="02010600030101010101" pitchFamily="2" charset="-122"/>
              </a:rPr>
              <a:t>i-1</a:t>
            </a:r>
            <a:r>
              <a:rPr lang="zh-CN" sz="1800">
                <a:ea typeface="宋体" panose="02010600030101010101" pitchFamily="2" charset="-122"/>
              </a:rPr>
              <a:t>个结点，用</a:t>
            </a:r>
            <a:r>
              <a:rPr lang="en-US" sz="1800">
                <a:latin typeface="Courier New" panose="02070309020205020404" charset="0"/>
                <a:ea typeface="宋体" panose="02010600030101010101" pitchFamily="2" charset="-122"/>
              </a:rPr>
              <a:t>p</a:t>
            </a:r>
            <a:r>
              <a:rPr lang="zh-CN" sz="1800">
                <a:ea typeface="宋体" panose="02010600030101010101" pitchFamily="2" charset="-122"/>
              </a:rPr>
              <a:t>指向该结点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p=p-&gt;next,i--;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(p==NULL || i &lt;1)  return;// </a:t>
            </a:r>
            <a:r>
              <a:rPr lang="zh-CN" sz="1800">
                <a:latin typeface="Courier New" panose="02070309020205020404" charset="0"/>
                <a:ea typeface="宋体" panose="02010600030101010101" pitchFamily="2" charset="-122"/>
              </a:rPr>
              <a:t>若</a:t>
            </a:r>
            <a:r>
              <a:rPr lang="en-US" sz="1800">
                <a:latin typeface="Courier New" panose="02070309020205020404" charset="0"/>
                <a:ea typeface="宋体" panose="02010600030101010101" pitchFamily="2" charset="-122"/>
              </a:rPr>
              <a:t>i</a:t>
            </a:r>
            <a:r>
              <a:rPr lang="zh-CN" sz="1800">
                <a:latin typeface="Courier New" panose="02070309020205020404" charset="0"/>
                <a:ea typeface="宋体" panose="02010600030101010101" pitchFamily="2" charset="-122"/>
              </a:rPr>
              <a:t>超出范围，则插入位置非法</a:t>
            </a:r>
            <a:r>
              <a:rPr lang="en-US" sz="1800">
                <a:latin typeface="Courier New" panose="02070309020205020404" charset="0"/>
                <a:ea typeface="宋体" panose="02010600030101010101" pitchFamily="2" charset="-122"/>
              </a:rPr>
              <a: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 = new LNode; // </a:t>
            </a:r>
            <a:r>
              <a:rPr lang="zh-CN" sz="1800">
                <a:ea typeface="宋体" panose="02010600030101010101" pitchFamily="2" charset="-122"/>
              </a:rPr>
              <a:t>生成新结点</a:t>
            </a:r>
            <a:r>
              <a:rPr lang="zh-CN" sz="1800">
                <a:latin typeface="Courier New" panose="02070309020205020404" charset="0"/>
                <a:ea typeface="宋体" panose="02010600030101010101" pitchFamily="2" charset="-122"/>
              </a:rPr>
              <a:t>，用</a:t>
            </a:r>
            <a:r>
              <a:rPr lang="en-US" sz="1800">
                <a:latin typeface="Courier New" panose="02070309020205020404" charset="0"/>
                <a:ea typeface="宋体" panose="02010600030101010101" pitchFamily="2" charset="-122"/>
              </a:rPr>
              <a:t>q</a:t>
            </a:r>
            <a:r>
              <a:rPr lang="zh-CN" sz="1800">
                <a:latin typeface="Courier New" panose="02070309020205020404" charset="0"/>
                <a:ea typeface="宋体" panose="02010600030101010101" pitchFamily="2" charset="-122"/>
              </a:rPr>
              <a:t>指向该结点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q-&gt;data = e;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q-&gt;next = p-&gt;next;// </a:t>
            </a:r>
            <a:r>
              <a:rPr lang="zh-CN" sz="1800">
                <a:latin typeface="Courier New" panose="02070309020205020404" charset="0"/>
                <a:ea typeface="宋体" panose="02010600030101010101" pitchFamily="2" charset="-122"/>
              </a:rPr>
              <a:t>新结点链到第</a:t>
            </a:r>
            <a:r>
              <a:rPr lang="en-US" sz="1800">
                <a:latin typeface="Courier New" panose="02070309020205020404" charset="0"/>
                <a:ea typeface="宋体" panose="02010600030101010101" pitchFamily="2" charset="-122"/>
              </a:rPr>
              <a:t>i</a:t>
            </a:r>
            <a:r>
              <a:rPr lang="zh-CN" sz="1800">
                <a:latin typeface="Courier New" panose="02070309020205020404" charset="0"/>
                <a:ea typeface="宋体" panose="02010600030101010101" pitchFamily="2" charset="-122"/>
              </a:rPr>
              <a:t>个结点之前</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p-&gt;next = q;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新结点链到第</a:t>
            </a:r>
            <a:r>
              <a:rPr lang="en-US" sz="1800">
                <a:latin typeface="Courier New" panose="02070309020205020404" charset="0"/>
                <a:ea typeface="宋体" panose="02010600030101010101" pitchFamily="2" charset="-122"/>
              </a:rPr>
              <a:t>i-1</a:t>
            </a:r>
            <a:r>
              <a:rPr lang="zh-CN" sz="1800">
                <a:latin typeface="Courier New" panose="02070309020205020404" charset="0"/>
                <a:ea typeface="宋体" panose="02010600030101010101" pitchFamily="2" charset="-122"/>
              </a:rPr>
              <a:t>个结点之后</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删除</a:t>
            </a:r>
            <a:r>
              <a:rPr sz="2000" strike="noStrike" noProof="0" dirty="0">
                <a:ln>
                  <a:noFill/>
                </a:ln>
                <a:effectLst/>
                <a:uLnTx/>
                <a:uFillTx/>
                <a:latin typeface="Times New Roman" panose="02020603050405020304" pitchFamily="18" charset="0"/>
                <a:cs typeface="Times New Roman" panose="02020603050405020304" pitchFamily="18" charset="0"/>
                <a:sym typeface="+mn-ea"/>
              </a:rPr>
              <a:t>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：删除</a:t>
            </a:r>
            <a:r>
              <a:rPr lang="zh-CN" sz="2000">
                <a:latin typeface="Times New Roman" panose="02020603050405020304" pitchFamily="18" charset="0"/>
                <a:cs typeface="Times New Roman" panose="02020603050405020304" pitchFamily="18" charset="0"/>
                <a:sym typeface="+mn-ea"/>
              </a:rPr>
              <a:t>第</a:t>
            </a:r>
            <a:r>
              <a:rPr lang="en-US" sz="2000" i="1">
                <a:latin typeface="Times New Roman" panose="02020603050405020304" pitchFamily="18" charset="0"/>
                <a:cs typeface="Times New Roman" panose="02020603050405020304" pitchFamily="18" charset="0"/>
                <a:sym typeface="+mn-ea"/>
              </a:rPr>
              <a:t>i</a:t>
            </a:r>
            <a:r>
              <a:rPr lang="zh-CN" sz="2000">
                <a:latin typeface="Times New Roman" panose="02020603050405020304" pitchFamily="18" charset="0"/>
                <a:cs typeface="Times New Roman" panose="02020603050405020304" pitchFamily="18" charset="0"/>
                <a:sym typeface="+mn-ea"/>
              </a:rPr>
              <a:t>个结点（数据域值通过引用参数</a:t>
            </a:r>
            <a:r>
              <a:rPr lang="en-US" altLang="zh-CN" sz="2000">
                <a:latin typeface="Times New Roman" panose="02020603050405020304" pitchFamily="18" charset="0"/>
                <a:cs typeface="Times New Roman" panose="02020603050405020304" pitchFamily="18" charset="0"/>
                <a:sym typeface="+mn-ea"/>
              </a:rPr>
              <a:t>e</a:t>
            </a:r>
            <a:r>
              <a:rPr lang="zh-CN" altLang="en-US" sz="2000">
                <a:latin typeface="Times New Roman" panose="02020603050405020304" pitchFamily="18" charset="0"/>
                <a:cs typeface="Times New Roman" panose="02020603050405020304" pitchFamily="18" charset="0"/>
                <a:sym typeface="+mn-ea"/>
              </a:rPr>
              <a:t>返回</a:t>
            </a:r>
            <a:r>
              <a:rPr lang="zh-CN" sz="2000">
                <a:latin typeface="Times New Roman" panose="02020603050405020304" pitchFamily="18" charset="0"/>
                <a:cs typeface="Times New Roman" panose="02020603050405020304" pitchFamily="18" charset="0"/>
                <a:sym typeface="+mn-ea"/>
              </a:rPr>
              <a:t>）</a:t>
            </a:r>
            <a:endParaRPr lang="zh-CN" sz="2000">
              <a:latin typeface="Times New Roman" panose="02020603050405020304" pitchFamily="18" charset="0"/>
              <a:cs typeface="Times New Roman" panose="02020603050405020304" pitchFamily="18" charset="0"/>
              <a:sym typeface="+mn-ea"/>
            </a:endParaRPr>
          </a:p>
        </p:txBody>
      </p:sp>
      <p:sp>
        <p:nvSpPr>
          <p:cNvPr id="27649" name="Line 6"/>
          <p:cNvSpPr/>
          <p:nvPr/>
        </p:nvSpPr>
        <p:spPr>
          <a:xfrm>
            <a:off x="2185988" y="2258060"/>
            <a:ext cx="0" cy="609600"/>
          </a:xfrm>
          <a:prstGeom prst="line">
            <a:avLst/>
          </a:prstGeom>
          <a:ln w="9525" cap="flat" cmpd="sng">
            <a:solidFill>
              <a:schemeClr val="tx1"/>
            </a:solidFill>
            <a:prstDash val="solid"/>
            <a:round/>
            <a:headEnd type="none" w="med" len="med"/>
            <a:tailEnd type="none" w="med" len="med"/>
          </a:ln>
        </p:spPr>
      </p:sp>
      <p:sp>
        <p:nvSpPr>
          <p:cNvPr id="27650" name="Line 7"/>
          <p:cNvSpPr/>
          <p:nvPr/>
        </p:nvSpPr>
        <p:spPr>
          <a:xfrm>
            <a:off x="433388" y="2562860"/>
            <a:ext cx="990600" cy="0"/>
          </a:xfrm>
          <a:prstGeom prst="line">
            <a:avLst/>
          </a:prstGeom>
          <a:ln w="31750" cap="flat" cmpd="sng">
            <a:solidFill>
              <a:schemeClr val="tx1"/>
            </a:solidFill>
            <a:prstDash val="solid"/>
            <a:round/>
            <a:headEnd type="oval" w="sm" len="sm"/>
            <a:tailEnd type="triangle" w="med" len="lg"/>
          </a:ln>
        </p:spPr>
      </p:sp>
      <p:sp>
        <p:nvSpPr>
          <p:cNvPr id="27651" name="Rectangle 9"/>
          <p:cNvSpPr/>
          <p:nvPr/>
        </p:nvSpPr>
        <p:spPr>
          <a:xfrm>
            <a:off x="3400425" y="2246948"/>
            <a:ext cx="1066800" cy="609600"/>
          </a:xfrm>
          <a:prstGeom prst="rect">
            <a:avLst/>
          </a:prstGeom>
          <a:noFill/>
          <a:ln w="28575" cap="flat" cmpd="sng">
            <a:solidFill>
              <a:srgbClr val="C00000"/>
            </a:solidFill>
            <a:prstDash val="solid"/>
            <a:miter/>
            <a:headEnd type="none" w="med" len="med"/>
            <a:tailEnd type="none" w="med" len="med"/>
          </a:ln>
        </p:spPr>
        <p:txBody>
          <a:bodyPr wrap="none" anchor="ctr" anchorCtr="0"/>
          <a:p>
            <a:r>
              <a:rPr lang="en-US" altLang="zh-CN" sz="3600" b="1" dirty="0">
                <a:solidFill>
                  <a:srgbClr val="000099"/>
                </a:solidFill>
                <a:latin typeface="Times New Roman" panose="02020603050405020304" pitchFamily="18" charset="0"/>
                <a:ea typeface="宋体" panose="02010600030101010101" pitchFamily="2" charset="-122"/>
              </a:rPr>
              <a:t>e</a:t>
            </a:r>
            <a:endParaRPr lang="en-US" altLang="zh-CN" sz="3600" dirty="0">
              <a:latin typeface="Times New Roman" panose="02020603050405020304" pitchFamily="18" charset="0"/>
              <a:ea typeface="宋体" panose="02010600030101010101" pitchFamily="2" charset="-122"/>
            </a:endParaRPr>
          </a:p>
        </p:txBody>
      </p:sp>
      <p:sp>
        <p:nvSpPr>
          <p:cNvPr id="27652" name="Line 10"/>
          <p:cNvSpPr/>
          <p:nvPr/>
        </p:nvSpPr>
        <p:spPr>
          <a:xfrm>
            <a:off x="4162425" y="2246948"/>
            <a:ext cx="0" cy="609600"/>
          </a:xfrm>
          <a:prstGeom prst="line">
            <a:avLst/>
          </a:prstGeom>
          <a:ln w="9525" cap="flat" cmpd="sng">
            <a:solidFill>
              <a:srgbClr val="C00000"/>
            </a:solidFill>
            <a:prstDash val="solid"/>
            <a:round/>
            <a:headEnd type="none" w="med" len="med"/>
            <a:tailEnd type="none" w="med" len="med"/>
          </a:ln>
        </p:spPr>
      </p:sp>
      <p:sp>
        <p:nvSpPr>
          <p:cNvPr id="27653" name="Line 11"/>
          <p:cNvSpPr/>
          <p:nvPr/>
        </p:nvSpPr>
        <p:spPr>
          <a:xfrm>
            <a:off x="2290763" y="2551748"/>
            <a:ext cx="1066800" cy="0"/>
          </a:xfrm>
          <a:prstGeom prst="line">
            <a:avLst/>
          </a:prstGeom>
          <a:ln w="31750" cap="flat" cmpd="sng">
            <a:solidFill>
              <a:schemeClr val="tx1"/>
            </a:solidFill>
            <a:prstDash val="solid"/>
            <a:round/>
            <a:headEnd type="oval" w="sm" len="sm"/>
            <a:tailEnd type="triangle" w="med" len="lg"/>
          </a:ln>
        </p:spPr>
      </p:sp>
      <p:sp>
        <p:nvSpPr>
          <p:cNvPr id="27654" name="Rectangle 13"/>
          <p:cNvSpPr/>
          <p:nvPr/>
        </p:nvSpPr>
        <p:spPr>
          <a:xfrm>
            <a:off x="5381625" y="2246948"/>
            <a:ext cx="1066800" cy="609600"/>
          </a:xfrm>
          <a:prstGeom prst="rect">
            <a:avLst/>
          </a:prstGeom>
          <a:noFill/>
          <a:ln w="28575" cap="flat" cmpd="sng">
            <a:solidFill>
              <a:schemeClr val="tx1"/>
            </a:solidFill>
            <a:prstDash val="solid"/>
            <a:miter/>
            <a:headEnd type="none" w="med" len="med"/>
            <a:tailEnd type="none" w="med" len="med"/>
          </a:ln>
        </p:spPr>
        <p:txBody>
          <a:bodyPr wrap="none" anchor="ctr" anchorCtr="0"/>
          <a:p>
            <a:r>
              <a:rPr lang="en-US" altLang="zh-CN" sz="3600" b="1" dirty="0">
                <a:solidFill>
                  <a:srgbClr val="000099"/>
                </a:solidFill>
                <a:latin typeface="Times New Roman" panose="02020603050405020304" pitchFamily="18" charset="0"/>
                <a:ea typeface="宋体" panose="02010600030101010101" pitchFamily="2" charset="-122"/>
              </a:rPr>
              <a:t>a</a:t>
            </a:r>
            <a:r>
              <a:rPr lang="en-US" altLang="zh-CN" sz="3600" b="1" baseline="-25000" dirty="0">
                <a:solidFill>
                  <a:srgbClr val="000099"/>
                </a:solidFill>
                <a:latin typeface="Times New Roman" panose="02020603050405020304" pitchFamily="18" charset="0"/>
                <a:ea typeface="宋体" panose="02010600030101010101" pitchFamily="2" charset="-122"/>
              </a:rPr>
              <a:t>i+1</a:t>
            </a:r>
            <a:endParaRPr lang="en-US" altLang="zh-CN" sz="3600" dirty="0">
              <a:latin typeface="Times New Roman" panose="02020603050405020304" pitchFamily="18" charset="0"/>
              <a:ea typeface="宋体" panose="02010600030101010101" pitchFamily="2" charset="-122"/>
            </a:endParaRPr>
          </a:p>
        </p:txBody>
      </p:sp>
      <p:sp>
        <p:nvSpPr>
          <p:cNvPr id="27655" name="Line 14"/>
          <p:cNvSpPr/>
          <p:nvPr/>
        </p:nvSpPr>
        <p:spPr>
          <a:xfrm>
            <a:off x="6143625" y="2246948"/>
            <a:ext cx="0" cy="609600"/>
          </a:xfrm>
          <a:prstGeom prst="line">
            <a:avLst/>
          </a:prstGeom>
          <a:ln w="9525" cap="flat" cmpd="sng">
            <a:solidFill>
              <a:schemeClr val="tx1"/>
            </a:solidFill>
            <a:prstDash val="solid"/>
            <a:round/>
            <a:headEnd type="none" w="med" len="med"/>
            <a:tailEnd type="none" w="med" len="med"/>
          </a:ln>
        </p:spPr>
      </p:sp>
      <p:sp>
        <p:nvSpPr>
          <p:cNvPr id="27656" name="Line 15"/>
          <p:cNvSpPr/>
          <p:nvPr/>
        </p:nvSpPr>
        <p:spPr>
          <a:xfrm>
            <a:off x="4314825" y="2551748"/>
            <a:ext cx="1066800" cy="0"/>
          </a:xfrm>
          <a:prstGeom prst="line">
            <a:avLst/>
          </a:prstGeom>
          <a:ln w="31750" cap="flat" cmpd="sng">
            <a:solidFill>
              <a:schemeClr val="tx1"/>
            </a:solidFill>
            <a:prstDash val="solid"/>
            <a:round/>
            <a:headEnd type="oval" w="sm" len="sm"/>
            <a:tailEnd type="triangle" w="med" len="lg"/>
          </a:ln>
        </p:spPr>
      </p:sp>
      <p:sp>
        <p:nvSpPr>
          <p:cNvPr id="27657" name="Line 16"/>
          <p:cNvSpPr/>
          <p:nvPr/>
        </p:nvSpPr>
        <p:spPr>
          <a:xfrm>
            <a:off x="6296025" y="2551748"/>
            <a:ext cx="1066800" cy="0"/>
          </a:xfrm>
          <a:prstGeom prst="line">
            <a:avLst/>
          </a:prstGeom>
          <a:ln w="31750" cap="flat" cmpd="sng">
            <a:solidFill>
              <a:schemeClr val="tx1"/>
            </a:solidFill>
            <a:prstDash val="solid"/>
            <a:round/>
            <a:headEnd type="oval" w="sm" len="sm"/>
            <a:tailEnd type="triangle" w="med" len="lg"/>
          </a:ln>
        </p:spPr>
      </p:sp>
      <p:sp useBgFill="1">
        <p:nvSpPr>
          <p:cNvPr id="31" name="Rectangle 17"/>
          <p:cNvSpPr/>
          <p:nvPr/>
        </p:nvSpPr>
        <p:spPr>
          <a:xfrm>
            <a:off x="2214563" y="2432685"/>
            <a:ext cx="1143000" cy="228600"/>
          </a:xfrm>
          <a:prstGeom prst="rect">
            <a:avLst/>
          </a:prstGeom>
          <a:ln w="9525">
            <a:noFill/>
          </a:ln>
        </p:spPr>
        <p:txBody>
          <a:bodyPr wrap="none" anchor="ctr" anchorCtr="0"/>
          <a:p>
            <a:endParaRPr lang="zh-CN" altLang="en-US" dirty="0">
              <a:latin typeface="Garamond" panose="02020404030301010803" pitchFamily="18" charset="0"/>
              <a:ea typeface="宋体" panose="02010600030101010101" pitchFamily="2" charset="-122"/>
            </a:endParaRPr>
          </a:p>
        </p:txBody>
      </p:sp>
      <p:sp>
        <p:nvSpPr>
          <p:cNvPr id="27659" name="Rectangle 19"/>
          <p:cNvSpPr/>
          <p:nvPr/>
        </p:nvSpPr>
        <p:spPr>
          <a:xfrm>
            <a:off x="1433513" y="2258060"/>
            <a:ext cx="1066800" cy="609600"/>
          </a:xfrm>
          <a:prstGeom prst="rect">
            <a:avLst/>
          </a:prstGeom>
          <a:noFill/>
          <a:ln w="28575" cap="flat" cmpd="sng">
            <a:solidFill>
              <a:schemeClr val="tx1"/>
            </a:solidFill>
            <a:prstDash val="solid"/>
            <a:miter/>
            <a:headEnd type="none" w="med" len="med"/>
            <a:tailEnd type="none" w="med" len="med"/>
          </a:ln>
        </p:spPr>
        <p:txBody>
          <a:bodyPr wrap="none" anchor="ctr" anchorCtr="0"/>
          <a:p>
            <a:r>
              <a:rPr lang="en-US" altLang="zh-CN" sz="3600" b="1" dirty="0">
                <a:solidFill>
                  <a:srgbClr val="000099"/>
                </a:solidFill>
                <a:latin typeface="Times New Roman" panose="02020603050405020304" pitchFamily="18" charset="0"/>
                <a:ea typeface="宋体" panose="02010600030101010101" pitchFamily="2" charset="-122"/>
              </a:rPr>
              <a:t>a</a:t>
            </a:r>
            <a:r>
              <a:rPr lang="en-US" altLang="zh-CN" sz="3600" b="1" baseline="-25000" dirty="0">
                <a:solidFill>
                  <a:srgbClr val="000099"/>
                </a:solidFill>
                <a:latin typeface="Times New Roman" panose="02020603050405020304" pitchFamily="18" charset="0"/>
                <a:ea typeface="宋体" panose="02010600030101010101" pitchFamily="2" charset="-122"/>
              </a:rPr>
              <a:t>i-1</a:t>
            </a:r>
            <a:endParaRPr lang="en-US" altLang="zh-CN" sz="3600" dirty="0">
              <a:latin typeface="Times New Roman" panose="02020603050405020304" pitchFamily="18" charset="0"/>
              <a:ea typeface="宋体" panose="02010600030101010101" pitchFamily="2" charset="-122"/>
            </a:endParaRPr>
          </a:p>
        </p:txBody>
      </p:sp>
      <p:cxnSp>
        <p:nvCxnSpPr>
          <p:cNvPr id="4" name="AutoShape 21"/>
          <p:cNvCxnSpPr/>
          <p:nvPr/>
        </p:nvCxnSpPr>
        <p:spPr>
          <a:xfrm>
            <a:off x="2500313" y="2551748"/>
            <a:ext cx="3414712" cy="319087"/>
          </a:xfrm>
          <a:prstGeom prst="bentConnector4">
            <a:avLst>
              <a:gd name="adj1" fmla="val 12972"/>
              <a:gd name="adj2" fmla="val 204523"/>
            </a:avLst>
          </a:prstGeom>
          <a:ln w="31750" cap="flat" cmpd="sng">
            <a:solidFill>
              <a:srgbClr val="C00000"/>
            </a:solidFill>
            <a:prstDash val="solid"/>
            <a:miter/>
            <a:headEnd type="oval" w="sm" len="med"/>
            <a:tailEnd type="triangle" w="med" len="lg"/>
          </a:ln>
        </p:spPr>
      </p:cxnSp>
      <p:sp useBgFill="1">
        <p:nvSpPr>
          <p:cNvPr id="5" name="Rectangle 22"/>
          <p:cNvSpPr/>
          <p:nvPr/>
        </p:nvSpPr>
        <p:spPr>
          <a:xfrm>
            <a:off x="3300413" y="2170748"/>
            <a:ext cx="2057400" cy="762000"/>
          </a:xfrm>
          <a:prstGeom prst="rect">
            <a:avLst/>
          </a:prstGeom>
          <a:ln w="9525">
            <a:noFill/>
          </a:ln>
        </p:spPr>
        <p:txBody>
          <a:bodyPr wrap="none" anchor="ctr" anchorCtr="0"/>
          <a:p>
            <a:endParaRPr lang="zh-CN" altLang="en-US" dirty="0">
              <a:latin typeface="Garamond" panose="02020404030301010803" pitchFamily="18" charset="0"/>
              <a:ea typeface="宋体" panose="02010600030101010101" pitchFamily="2" charset="-122"/>
            </a:endParaRPr>
          </a:p>
        </p:txBody>
      </p:sp>
      <p:sp>
        <p:nvSpPr>
          <p:cNvPr id="7" name="AutoShape 25"/>
          <p:cNvSpPr/>
          <p:nvPr/>
        </p:nvSpPr>
        <p:spPr>
          <a:xfrm>
            <a:off x="500063" y="1575435"/>
            <a:ext cx="571500" cy="342900"/>
          </a:xfrm>
          <a:prstGeom prst="wedgeRoundRectCallout">
            <a:avLst>
              <a:gd name="adj1" fmla="val 49472"/>
              <a:gd name="adj2" fmla="val 1630"/>
              <a:gd name="adj3" fmla="val 16667"/>
            </a:avLst>
          </a:prstGeom>
          <a:noFill/>
          <a:ln w="12700">
            <a:noFill/>
          </a:ln>
        </p:spPr>
        <p:txBody>
          <a:bodyPr wrap="none" anchor="ctr" anchorCtr="0"/>
          <a:p>
            <a:pPr algn="ctr"/>
            <a:r>
              <a:rPr lang="en-US" altLang="zh-CN" sz="3200" dirty="0">
                <a:latin typeface="Times New Roman" panose="02020603050405020304" pitchFamily="18" charset="0"/>
                <a:ea typeface="宋体" panose="02010600030101010101" pitchFamily="2" charset="-122"/>
              </a:rPr>
              <a:t>q</a:t>
            </a:r>
            <a:endParaRPr lang="en-US" altLang="zh-CN" sz="3200" dirty="0">
              <a:latin typeface="Times New Roman" panose="02020603050405020304" pitchFamily="18" charset="0"/>
              <a:ea typeface="Times New Roman" panose="02020603050405020304" pitchFamily="18" charset="0"/>
            </a:endParaRPr>
          </a:p>
        </p:txBody>
      </p:sp>
      <p:sp>
        <p:nvSpPr>
          <p:cNvPr id="8" name="Line 3"/>
          <p:cNvSpPr/>
          <p:nvPr/>
        </p:nvSpPr>
        <p:spPr>
          <a:xfrm>
            <a:off x="1071563" y="1789748"/>
            <a:ext cx="714375" cy="357187"/>
          </a:xfrm>
          <a:prstGeom prst="line">
            <a:avLst/>
          </a:prstGeom>
          <a:ln w="38100" cap="flat" cmpd="sng">
            <a:solidFill>
              <a:schemeClr val="tx1"/>
            </a:solidFill>
            <a:prstDash val="solid"/>
            <a:round/>
            <a:headEnd type="none" w="med" len="med"/>
            <a:tailEnd type="triangle" w="med" len="med"/>
          </a:ln>
        </p:spPr>
      </p:sp>
      <p:sp>
        <p:nvSpPr>
          <p:cNvPr id="39" name="Line 3"/>
          <p:cNvSpPr/>
          <p:nvPr/>
        </p:nvSpPr>
        <p:spPr>
          <a:xfrm>
            <a:off x="3214688" y="1789748"/>
            <a:ext cx="714375" cy="357187"/>
          </a:xfrm>
          <a:prstGeom prst="line">
            <a:avLst/>
          </a:prstGeom>
          <a:ln w="38100" cap="flat" cmpd="sng">
            <a:solidFill>
              <a:schemeClr val="tx1"/>
            </a:solidFill>
            <a:prstDash val="solid"/>
            <a:round/>
            <a:headEnd type="none" w="med" len="med"/>
            <a:tailEnd type="triangle" w="med" len="med"/>
          </a:ln>
        </p:spPr>
      </p:sp>
      <p:sp>
        <p:nvSpPr>
          <p:cNvPr id="40" name="AutoShape 25"/>
          <p:cNvSpPr/>
          <p:nvPr/>
        </p:nvSpPr>
        <p:spPr>
          <a:xfrm>
            <a:off x="2571750" y="1646873"/>
            <a:ext cx="571500" cy="342900"/>
          </a:xfrm>
          <a:prstGeom prst="wedgeRoundRectCallout">
            <a:avLst>
              <a:gd name="adj1" fmla="val 49472"/>
              <a:gd name="adj2" fmla="val 1630"/>
              <a:gd name="adj3" fmla="val 16667"/>
            </a:avLst>
          </a:prstGeom>
          <a:noFill/>
          <a:ln w="12700">
            <a:noFill/>
          </a:ln>
        </p:spPr>
        <p:txBody>
          <a:bodyPr wrap="none" anchor="ctr" anchorCtr="0"/>
          <a:p>
            <a:pPr algn="ctr"/>
            <a:r>
              <a:rPr lang="en-US" altLang="zh-CN" sz="3200" dirty="0">
                <a:latin typeface="Times New Roman" panose="02020603050405020304" pitchFamily="18" charset="0"/>
                <a:ea typeface="宋体" panose="02010600030101010101" pitchFamily="2" charset="-122"/>
              </a:rPr>
              <a:t>p</a:t>
            </a:r>
            <a:endParaRPr lang="en-US" altLang="zh-CN" sz="3200" dirty="0">
              <a:latin typeface="Times New Roman" panose="02020603050405020304" pitchFamily="18" charset="0"/>
              <a:ea typeface="Times New Roman" panose="02020603050405020304" pitchFamily="18" charset="0"/>
            </a:endParaRPr>
          </a:p>
        </p:txBody>
      </p:sp>
      <p:sp>
        <p:nvSpPr>
          <p:cNvPr id="43" name="矩形 42"/>
          <p:cNvSpPr/>
          <p:nvPr/>
        </p:nvSpPr>
        <p:spPr>
          <a:xfrm>
            <a:off x="5715000" y="3218498"/>
            <a:ext cx="2508250" cy="369887"/>
          </a:xfrm>
          <a:prstGeom prst="rect">
            <a:avLst/>
          </a:prstGeom>
          <a:noFill/>
          <a:ln w="9525">
            <a:noFill/>
          </a:ln>
        </p:spPr>
        <p:txBody>
          <a:bodyPr wrap="none" anchor="t" anchorCtr="0">
            <a:spAutoFit/>
          </a:bodyPr>
          <a:p>
            <a:r>
              <a:rPr lang="zh-CN" altLang="en-US" b="1" dirty="0">
                <a:latin typeface="宋体" panose="02010600030101010101" pitchFamily="2" charset="-122"/>
                <a:ea typeface="宋体" panose="02010600030101010101" pitchFamily="2" charset="-122"/>
              </a:rPr>
              <a:t>删除结点对应的工作：</a:t>
            </a:r>
            <a:endParaRPr lang="en-US" altLang="zh-CN" b="1" dirty="0">
              <a:latin typeface="宋体" panose="02010600030101010101" pitchFamily="2" charset="-122"/>
              <a:ea typeface="Times New Roman" panose="02020603050405020304" pitchFamily="18" charset="0"/>
            </a:endParaRPr>
          </a:p>
        </p:txBody>
      </p:sp>
      <p:sp>
        <p:nvSpPr>
          <p:cNvPr id="44" name="矩形 43"/>
          <p:cNvSpPr/>
          <p:nvPr/>
        </p:nvSpPr>
        <p:spPr>
          <a:xfrm>
            <a:off x="4643438" y="3575685"/>
            <a:ext cx="4214813" cy="12144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7" name="矩形 46"/>
          <p:cNvSpPr/>
          <p:nvPr/>
        </p:nvSpPr>
        <p:spPr>
          <a:xfrm>
            <a:off x="4714875" y="3597910"/>
            <a:ext cx="4071938" cy="1198563"/>
          </a:xfrm>
          <a:prstGeom prst="rect">
            <a:avLst/>
          </a:prstGeom>
          <a:noFill/>
          <a:ln w="9525">
            <a:noFill/>
          </a:ln>
        </p:spPr>
        <p:txBody>
          <a:bodyPr anchor="t" anchorCtr="0">
            <a:spAutoFit/>
          </a:bodyPr>
          <a:p>
            <a:r>
              <a:rPr lang="en-US" altLang="zh-CN" b="1" dirty="0">
                <a:latin typeface="宋体" panose="02010600030101010101" pitchFamily="2" charset="-122"/>
                <a:ea typeface="宋体" panose="02010600030101010101" pitchFamily="2" charset="-122"/>
              </a:rPr>
              <a:t>1</a:t>
            </a:r>
            <a:r>
              <a:rPr lang="zh-CN" altLang="en-US" b="1" dirty="0">
                <a:latin typeface="宋体" panose="02010600030101010101" pitchFamily="2" charset="-122"/>
                <a:ea typeface="宋体" panose="02010600030101010101" pitchFamily="2" charset="-122"/>
              </a:rPr>
              <a:t>）指针</a:t>
            </a:r>
            <a:r>
              <a:rPr lang="en-US" altLang="zh-CN" b="1" dirty="0">
                <a:latin typeface="宋体" panose="02010600030101010101" pitchFamily="2" charset="-122"/>
                <a:ea typeface="宋体" panose="02010600030101010101" pitchFamily="2" charset="-122"/>
              </a:rPr>
              <a:t>q</a:t>
            </a:r>
            <a:r>
              <a:rPr lang="zh-CN" altLang="en-US" b="1" dirty="0">
                <a:latin typeface="宋体" panose="02010600030101010101" pitchFamily="2" charset="-122"/>
                <a:ea typeface="宋体" panose="02010600030101010101" pitchFamily="2" charset="-122"/>
              </a:rPr>
              <a:t>指向待删结点的前驱</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2</a:t>
            </a:r>
            <a:r>
              <a:rPr lang="zh-CN" altLang="en-US" b="1" dirty="0">
                <a:latin typeface="宋体" panose="02010600030101010101" pitchFamily="2" charset="-122"/>
                <a:ea typeface="宋体" panose="02010600030101010101" pitchFamily="2" charset="-122"/>
              </a:rPr>
              <a:t>）指针</a:t>
            </a:r>
            <a:r>
              <a:rPr lang="en-US" altLang="zh-CN" b="1" dirty="0">
                <a:latin typeface="宋体" panose="02010600030101010101" pitchFamily="2" charset="-122"/>
                <a:ea typeface="宋体" panose="02010600030101010101" pitchFamily="2" charset="-122"/>
              </a:rPr>
              <a:t>p</a:t>
            </a:r>
            <a:r>
              <a:rPr lang="zh-CN" altLang="en-US" b="1" dirty="0">
                <a:latin typeface="宋体" panose="02010600030101010101" pitchFamily="2" charset="-122"/>
                <a:ea typeface="宋体" panose="02010600030101010101" pitchFamily="2" charset="-122"/>
              </a:rPr>
              <a:t>指向待删结点</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3</a:t>
            </a:r>
            <a:r>
              <a:rPr lang="zh-CN" altLang="en-US" b="1" dirty="0">
                <a:latin typeface="宋体" panose="02010600030101010101" pitchFamily="2" charset="-122"/>
                <a:ea typeface="宋体" panose="02010600030101010101" pitchFamily="2" charset="-122"/>
              </a:rPr>
              <a:t>）修改</a:t>
            </a:r>
            <a:r>
              <a:rPr lang="en-US" altLang="zh-CN" b="1" dirty="0">
                <a:latin typeface="宋体" panose="02010600030101010101" pitchFamily="2" charset="-122"/>
                <a:ea typeface="宋体" panose="02010600030101010101" pitchFamily="2" charset="-122"/>
              </a:rPr>
              <a:t>q</a:t>
            </a:r>
            <a:r>
              <a:rPr lang="zh-CN" altLang="en-US" b="1" dirty="0">
                <a:latin typeface="宋体" panose="02010600030101010101" pitchFamily="2" charset="-122"/>
                <a:ea typeface="宋体" panose="02010600030101010101" pitchFamily="2" charset="-122"/>
              </a:rPr>
              <a:t>所指结点的</a:t>
            </a:r>
            <a:r>
              <a:rPr lang="en-US" altLang="zh-CN" b="1" dirty="0">
                <a:latin typeface="宋体" panose="02010600030101010101" pitchFamily="2" charset="-122"/>
                <a:ea typeface="宋体" panose="02010600030101010101" pitchFamily="2" charset="-122"/>
              </a:rPr>
              <a:t>next</a:t>
            </a:r>
            <a:r>
              <a:rPr lang="zh-CN" altLang="en-US" b="1" dirty="0">
                <a:latin typeface="宋体" panose="02010600030101010101" pitchFamily="2" charset="-122"/>
                <a:ea typeface="宋体" panose="02010600030101010101" pitchFamily="2" charset="-122"/>
              </a:rPr>
              <a:t>指针值</a:t>
            </a:r>
            <a:endParaRPr lang="en-US" altLang="zh-CN" b="1" dirty="0">
              <a:latin typeface="宋体" panose="02010600030101010101" pitchFamily="2" charset="-122"/>
              <a:ea typeface="宋体" panose="02010600030101010101" pitchFamily="2" charset="-122"/>
            </a:endParaRPr>
          </a:p>
          <a:p>
            <a:r>
              <a:rPr lang="en-US" altLang="zh-CN" b="1" dirty="0">
                <a:latin typeface="宋体" panose="02010600030101010101" pitchFamily="2" charset="-122"/>
                <a:ea typeface="宋体" panose="02010600030101010101" pitchFamily="2" charset="-122"/>
              </a:rPr>
              <a:t>4</a:t>
            </a:r>
            <a:r>
              <a:rPr lang="zh-CN" altLang="en-US" b="1" dirty="0">
                <a:latin typeface="宋体" panose="02010600030101010101" pitchFamily="2" charset="-122"/>
                <a:ea typeface="宋体" panose="02010600030101010101" pitchFamily="2" charset="-122"/>
              </a:rPr>
              <a:t>）释放所删结点的空间</a:t>
            </a:r>
            <a:endParaRPr lang="zh-CN" altLang="en-US" b="1" dirty="0">
              <a:latin typeface="宋体" panose="02010600030101010101" pitchFamily="2" charset="-122"/>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1"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7">
                                            <p:txEl>
                                              <p:charRg st="0" end="18"/>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9"/>
                                        </p:tgtEl>
                                        <p:attrNameLst>
                                          <p:attrName>style.visibility</p:attrName>
                                        </p:attrNameLst>
                                      </p:cBhvr>
                                      <p:to>
                                        <p:strVal val="visible"/>
                                      </p:to>
                                    </p:set>
                                  </p:childTnLst>
                                </p:cTn>
                              </p:par>
                              <p:par>
                                <p:cTn id="18" presetID="22" presetClass="entr" presetSubtype="2"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right)">
                                      <p:cBhvr>
                                        <p:cTn id="20" dur="50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7">
                                            <p:txEl>
                                              <p:charRg st="18" end="3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up)">
                                      <p:cBhvr>
                                        <p:cTn id="29" dur="500"/>
                                        <p:tgtEl>
                                          <p:spTgt spid="31"/>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47">
                                            <p:txEl>
                                              <p:charRg st="33" end="47"/>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7">
                                            <p:txEl>
                                              <p:charRg st="47" end="6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par>
                                <p:cTn id="51" presetID="3" presetClass="entr" presetSubtype="1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blinds(horizontal)">
                                      <p:cBhvr>
                                        <p:cTn id="5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 grpId="0" animBg="1"/>
      <p:bldP spid="43" grpId="0"/>
      <p:bldP spid="44" grpId="0" bldLvl="0" animBg="1"/>
      <p:bldP spid="47" grpId="0"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2.1 线性表基础</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47662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线性表</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)是一种最简单的线性结构，是n个特性相同的数据元素构成的有限序列；其中，n称为线性表的</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表长</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；n=0的线性表称为</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空表</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；i称为数据元素a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位序</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线性表(a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)具有以下</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基本特征</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（1）存在唯一的一个“首元素”（第一个元素），即a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（2）存在唯一的一个“尾元素”（最后一个元素），即a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（3）除首元素之外，其他元素均仅有一个前驱，如a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的前驱为a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的前驱为a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n-1</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（4）除尾元素之外，其他元素均仅有一个后继，如a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的后继为a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n-1</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的后继为a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删除</a:t>
            </a:r>
            <a:r>
              <a:rPr sz="2000" strike="noStrike" noProof="0" dirty="0">
                <a:ln>
                  <a:noFill/>
                </a:ln>
                <a:effectLst/>
                <a:uLnTx/>
                <a:uFillTx/>
                <a:latin typeface="Times New Roman" panose="02020603050405020304" pitchFamily="18" charset="0"/>
                <a:cs typeface="Times New Roman" panose="02020603050405020304" pitchFamily="18" charset="0"/>
                <a:sym typeface="+mn-ea"/>
              </a:rPr>
              <a:t>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：删除</a:t>
            </a:r>
            <a:r>
              <a:rPr lang="zh-CN" sz="2000">
                <a:latin typeface="Times New Roman" panose="02020603050405020304" pitchFamily="18" charset="0"/>
                <a:cs typeface="Times New Roman" panose="02020603050405020304" pitchFamily="18" charset="0"/>
                <a:sym typeface="+mn-ea"/>
              </a:rPr>
              <a:t>第</a:t>
            </a:r>
            <a:r>
              <a:rPr lang="en-US" sz="2000" i="1">
                <a:latin typeface="Times New Roman" panose="02020603050405020304" pitchFamily="18" charset="0"/>
                <a:cs typeface="Times New Roman" panose="02020603050405020304" pitchFamily="18" charset="0"/>
                <a:sym typeface="+mn-ea"/>
              </a:rPr>
              <a:t>i</a:t>
            </a:r>
            <a:r>
              <a:rPr lang="zh-CN" sz="2000">
                <a:latin typeface="Times New Roman" panose="02020603050405020304" pitchFamily="18" charset="0"/>
                <a:cs typeface="Times New Roman" panose="02020603050405020304" pitchFamily="18" charset="0"/>
                <a:sym typeface="+mn-ea"/>
              </a:rPr>
              <a:t>个结点（数据域值通过引用参数</a:t>
            </a:r>
            <a:r>
              <a:rPr lang="en-US" altLang="zh-CN" sz="2000">
                <a:latin typeface="Times New Roman" panose="02020603050405020304" pitchFamily="18" charset="0"/>
                <a:cs typeface="Times New Roman" panose="02020603050405020304" pitchFamily="18" charset="0"/>
                <a:sym typeface="+mn-ea"/>
              </a:rPr>
              <a:t>e</a:t>
            </a:r>
            <a:r>
              <a:rPr lang="zh-CN" altLang="en-US" sz="2000">
                <a:latin typeface="Times New Roman" panose="02020603050405020304" pitchFamily="18" charset="0"/>
                <a:cs typeface="Times New Roman" panose="02020603050405020304" pitchFamily="18" charset="0"/>
                <a:sym typeface="+mn-ea"/>
              </a:rPr>
              <a:t>返回</a:t>
            </a:r>
            <a:r>
              <a:rPr lang="zh-CN" sz="2000">
                <a:latin typeface="Times New Roman" panose="02020603050405020304" pitchFamily="18" charset="0"/>
                <a:cs typeface="Times New Roman" panose="02020603050405020304" pitchFamily="18" charset="0"/>
                <a:sym typeface="+mn-ea"/>
              </a:rPr>
              <a:t>）</a:t>
            </a:r>
            <a:endParaRPr lang="zh-CN" sz="2000">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708150"/>
            <a:ext cx="8674100"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a:t>
            </a:r>
            <a:r>
              <a:rPr lang="zh-CN" sz="1800">
                <a:ea typeface="宋体" panose="02010600030101010101" pitchFamily="2" charset="-122"/>
              </a:rPr>
              <a:t>删除</a:t>
            </a:r>
            <a:r>
              <a:rPr lang="zh-CN" sz="1800">
                <a:latin typeface="Courier New" panose="02070309020205020404" charset="0"/>
                <a:ea typeface="宋体" panose="02010600030101010101" pitchFamily="2" charset="-122"/>
              </a:rPr>
              <a:t>带头结点的</a:t>
            </a:r>
            <a:r>
              <a:rPr lang="zh-CN" sz="1800">
                <a:ea typeface="宋体" panose="02010600030101010101" pitchFamily="2" charset="-122"/>
              </a:rPr>
              <a:t>单链表中第</a:t>
            </a:r>
            <a:r>
              <a:rPr lang="en-US" sz="1800">
                <a:latin typeface="Courier New" panose="02070309020205020404" charset="0"/>
                <a:ea typeface="宋体" panose="02010600030101010101" pitchFamily="2" charset="-122"/>
              </a:rPr>
              <a:t> i</a:t>
            </a:r>
            <a:r>
              <a:rPr lang="zh-CN"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rPr>
              <a:t>1&lt;=i&lt;=n</a:t>
            </a:r>
            <a:r>
              <a:rPr lang="zh-CN" sz="1800">
                <a:latin typeface="Courier New" panose="02070309020205020404" charset="0"/>
                <a:ea typeface="宋体" panose="02010600030101010101" pitchFamily="2" charset="-122"/>
              </a:rPr>
              <a:t>）</a:t>
            </a:r>
            <a:r>
              <a:rPr lang="zh-CN" sz="1800">
                <a:ea typeface="宋体" panose="02010600030101010101" pitchFamily="2" charset="-122"/>
              </a:rPr>
              <a:t>个结点</a:t>
            </a:r>
            <a:r>
              <a:rPr lang="zh-CN" sz="1800">
                <a:latin typeface="Courier New" panose="02070309020205020404" charset="0"/>
                <a:ea typeface="宋体" panose="02010600030101010101" pitchFamily="2" charset="-122"/>
              </a:rPr>
              <a:t>，并用引用参数</a:t>
            </a:r>
            <a:r>
              <a:rPr lang="en-US" sz="1800">
                <a:latin typeface="Courier New" panose="02070309020205020404" charset="0"/>
                <a:ea typeface="宋体" panose="02010600030101010101" pitchFamily="2" charset="-122"/>
              </a:rPr>
              <a:t>e</a:t>
            </a:r>
            <a:r>
              <a:rPr lang="zh-CN" sz="1800">
                <a:latin typeface="Courier New" panose="02070309020205020404" charset="0"/>
                <a:ea typeface="宋体" panose="02010600030101010101" pitchFamily="2" charset="-122"/>
              </a:rPr>
              <a:t>返回其值</a:t>
            </a:r>
            <a:r>
              <a:rPr lang="en-US" sz="1800">
                <a:latin typeface="Courier New" panose="02070309020205020404" charset="0"/>
                <a:ea typeface="宋体" panose="02010600030101010101" pitchFamily="2" charset="-122"/>
              </a:rPr>
              <a:t>void LinkList::Delete (int i, ElemType &amp;e)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q = head, *p;</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j = 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找</a:t>
            </a:r>
            <a:r>
              <a:rPr lang="zh-CN" sz="1800">
                <a:latin typeface="Courier New" panose="02070309020205020404" charset="0"/>
                <a:ea typeface="宋体" panose="02010600030101010101" pitchFamily="2" charset="-122"/>
              </a:rPr>
              <a:t>到</a:t>
            </a:r>
            <a:r>
              <a:rPr lang="zh-CN" sz="1800">
                <a:ea typeface="宋体" panose="02010600030101010101" pitchFamily="2" charset="-122"/>
              </a:rPr>
              <a:t>第</a:t>
            </a:r>
            <a:r>
              <a:rPr lang="en-US" sz="1800">
                <a:latin typeface="Courier New" panose="02070309020205020404" charset="0"/>
                <a:ea typeface="宋体" panose="02010600030101010101" pitchFamily="2" charset="-122"/>
              </a:rPr>
              <a:t>i-1</a:t>
            </a:r>
            <a:r>
              <a:rPr lang="zh-CN" sz="1800">
                <a:ea typeface="宋体" panose="02010600030101010101" pitchFamily="2" charset="-122"/>
              </a:rPr>
              <a:t>个结点，用</a:t>
            </a:r>
            <a:r>
              <a:rPr lang="en-US" sz="1800">
                <a:latin typeface="Courier New" panose="02070309020205020404" charset="0"/>
                <a:ea typeface="宋体" panose="02010600030101010101" pitchFamily="2" charset="-122"/>
              </a:rPr>
              <a:t>q</a:t>
            </a:r>
            <a:r>
              <a:rPr lang="zh-CN" sz="1800">
                <a:ea typeface="宋体" panose="02010600030101010101" pitchFamily="2" charset="-122"/>
              </a:rPr>
              <a:t>指向该结点，则</a:t>
            </a:r>
            <a:r>
              <a:rPr lang="en-US" sz="1800">
                <a:latin typeface="Courier New" panose="02070309020205020404" charset="0"/>
                <a:ea typeface="宋体" panose="02010600030101010101" pitchFamily="2" charset="-122"/>
              </a:rPr>
              <a:t>q-&gt;next</a:t>
            </a:r>
            <a:r>
              <a:rPr lang="zh-CN" sz="1800">
                <a:ea typeface="宋体" panose="02010600030101010101" pitchFamily="2" charset="-122"/>
              </a:rPr>
              <a:t>指向第</a:t>
            </a:r>
            <a:r>
              <a:rPr lang="en-US" sz="1800">
                <a:latin typeface="Courier New" panose="02070309020205020404" charset="0"/>
                <a:ea typeface="宋体" panose="02010600030101010101" pitchFamily="2" charset="-122"/>
              </a:rPr>
              <a:t>i</a:t>
            </a:r>
            <a:r>
              <a:rPr lang="zh-CN" sz="1800">
                <a:ea typeface="宋体" panose="02010600030101010101" pitchFamily="2" charset="-122"/>
              </a:rPr>
              <a:t>个结点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 (q-&gt;next &amp;&amp; j &lt; i-1){</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 = q-&gt;next,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j++;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if(!(q-&gt;next) || j &gt; i-1) return;//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a:t>
            </a:r>
            <a:r>
              <a:rPr lang="zh-CN" sz="1800">
                <a:latin typeface="Courier New" panose="02070309020205020404" charset="0"/>
                <a:ea typeface="宋体" panose="02010600030101010101" pitchFamily="2" charset="-122"/>
              </a:rPr>
              <a:t>超出范围，</a:t>
            </a:r>
            <a:r>
              <a:rPr lang="zh-CN" sz="1800">
                <a:ea typeface="宋体" panose="02010600030101010101" pitchFamily="2" charset="-122"/>
              </a:rPr>
              <a:t>删除位置非法</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 = q-&gt;next, </a:t>
            </a:r>
            <a:r>
              <a:rPr lang="en-US" sz="1800">
                <a:latin typeface="Courier New" panose="02070309020205020404" charset="0"/>
                <a:sym typeface="+mn-ea"/>
              </a:rPr>
              <a:t>e = p-&gt;data;</a:t>
            </a:r>
            <a:r>
              <a:rPr lang="en-US" sz="1800">
                <a:latin typeface="Courier New" panose="02070309020205020404" charset="0"/>
                <a:ea typeface="宋体" panose="02010600030101010101" pitchFamily="2" charset="-122"/>
              </a:rPr>
              <a: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q-&gt;next=p-&gt;next, delete p;       </a:t>
            </a:r>
            <a:r>
              <a:rPr lang="en-US" sz="1800">
                <a:latin typeface="Courier New" panose="02070309020205020404" charset="0"/>
                <a:sym typeface="+mn-ea"/>
              </a:rPr>
              <a:t>// </a:t>
            </a:r>
            <a:r>
              <a:rPr lang="zh-CN" sz="1800">
                <a:sym typeface="+mn-ea"/>
              </a:rPr>
              <a:t>删除并释放结点</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清空链表</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394970" y="1750060"/>
            <a:ext cx="5141595" cy="230695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将单链表重新置为一个空表</a:t>
            </a:r>
            <a:r>
              <a:rPr lang="en-US" sz="1800">
                <a:latin typeface="Courier New" panose="02070309020205020404" charset="0"/>
                <a:ea typeface="宋体" panose="02010600030101010101" pitchFamily="2" charset="-122"/>
              </a:rPr>
              <a:t>void LinkList::Clear( ) {    while (head-&gt;next)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LNode*p=head-&gt;next;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head-&gt;next=p-&gt;next;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delete p;</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查找</a:t>
            </a: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结点</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393065" y="1708150"/>
            <a:ext cx="7190105"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在单链表中查找数据域值</a:t>
            </a:r>
            <a:r>
              <a:rPr lang="zh-CN" sz="1800">
                <a:latin typeface="Courier New" panose="02070309020205020404" charset="0"/>
                <a:ea typeface="宋体" panose="02010600030101010101" pitchFamily="2" charset="-122"/>
              </a:rPr>
              <a:t>为</a:t>
            </a:r>
            <a:r>
              <a:rPr lang="en-US" sz="1800">
                <a:latin typeface="Courier New" panose="02070309020205020404" charset="0"/>
                <a:ea typeface="宋体" panose="02010600030101010101" pitchFamily="2" charset="-122"/>
              </a:rPr>
              <a:t>e</a:t>
            </a:r>
            <a:r>
              <a:rPr lang="zh-CN" sz="1800">
                <a:latin typeface="Courier New" panose="02070309020205020404" charset="0"/>
                <a:ea typeface="宋体" panose="02010600030101010101" pitchFamily="2" charset="-122"/>
              </a:rPr>
              <a:t>的结点，</a:t>
            </a:r>
            <a:endParaRPr lang="zh-CN" sz="1800">
              <a:latin typeface="Courier New" panose="02070309020205020404" charset="0"/>
              <a:ea typeface="宋体" panose="02010600030101010101" pitchFamily="2" charset="-122"/>
            </a:endParaRPr>
          </a:p>
          <a:p>
            <a:r>
              <a:rPr lang="en-US" altLang="zh-CN" sz="1800">
                <a:latin typeface="Courier New" panose="02070309020205020404" charset="0"/>
                <a:ea typeface="宋体" panose="02010600030101010101" pitchFamily="2" charset="-122"/>
              </a:rPr>
              <a:t>// </a:t>
            </a:r>
            <a:r>
              <a:rPr lang="zh-CN" sz="1800">
                <a:ea typeface="宋体" panose="02010600030101010101" pitchFamily="2" charset="-122"/>
              </a:rPr>
              <a:t>若找到，返回指向该</a:t>
            </a:r>
            <a:r>
              <a:rPr lang="zh-CN" sz="1800">
                <a:latin typeface="Courier New" panose="02070309020205020404" charset="0"/>
                <a:ea typeface="宋体" panose="02010600030101010101" pitchFamily="2" charset="-122"/>
              </a:rPr>
              <a:t>结</a:t>
            </a:r>
            <a:r>
              <a:rPr lang="zh-CN" sz="1800">
                <a:ea typeface="宋体" panose="02010600030101010101" pitchFamily="2" charset="-122"/>
              </a:rPr>
              <a:t>点的</a:t>
            </a:r>
            <a:r>
              <a:rPr lang="zh-CN" sz="1800">
                <a:latin typeface="Courier New" panose="02070309020205020404" charset="0"/>
                <a:ea typeface="宋体" panose="02010600030101010101" pitchFamily="2" charset="-122"/>
              </a:rPr>
              <a:t>位序</a:t>
            </a:r>
            <a:r>
              <a:rPr lang="zh-CN" sz="1800">
                <a:ea typeface="宋体" panose="02010600030101010101" pitchFamily="2" charset="-122"/>
              </a:rPr>
              <a:t>，否则返回</a:t>
            </a:r>
            <a:r>
              <a:rPr lang="en-US" sz="1800">
                <a:latin typeface="Courier New" panose="02070309020205020404" charset="0"/>
                <a:ea typeface="宋体" panose="02010600030101010101" pitchFamily="2" charset="-122"/>
              </a:rPr>
              <a:t>0int LinkList::Locate(ElemType e) {      LNode *p=head-&gt;next;    int i=1;</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while(p)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(e==p-&gt;data) break;</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 p=p-&gt;next;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(!p) return 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else return i;</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创建链表</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11505" y="2212340"/>
            <a:ext cx="7337425" cy="286131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a:t>
            </a:r>
            <a:r>
              <a:rPr lang="zh-CN" sz="1800">
                <a:latin typeface="Courier New" panose="02070309020205020404" charset="0"/>
                <a:ea typeface="宋体" panose="02010600030101010101" pitchFamily="2" charset="-122"/>
              </a:rPr>
              <a:t>创建包含</a:t>
            </a:r>
            <a:r>
              <a:rPr lang="en-US" sz="1800">
                <a:latin typeface="Courier New" panose="02070309020205020404" charset="0"/>
                <a:ea typeface="宋体" panose="02010600030101010101" pitchFamily="2" charset="-122"/>
              </a:rPr>
              <a:t>n</a:t>
            </a:r>
            <a:r>
              <a:rPr lang="zh-CN" sz="1800">
                <a:latin typeface="Courier New" panose="02070309020205020404" charset="0"/>
                <a:ea typeface="宋体" panose="02010600030101010101" pitchFamily="2" charset="-122"/>
              </a:rPr>
              <a:t>个元素的</a:t>
            </a:r>
            <a:r>
              <a:rPr lang="zh-CN" sz="1800">
                <a:ea typeface="宋体" panose="02010600030101010101" pitchFamily="2" charset="-122"/>
              </a:rPr>
              <a:t>逆序链表</a:t>
            </a:r>
            <a:r>
              <a:rPr lang="en-US" sz="1800">
                <a:latin typeface="Courier New" panose="02070309020205020404" charset="0"/>
                <a:ea typeface="宋体" panose="02010600030101010101" pitchFamily="2" charset="-122"/>
              </a:rPr>
              <a:t>void LinkList:: Create(int 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Init();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 (int i=n; i&gt;0; 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q=new 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cin&gt;&gt;q-&gt;data;</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q-&gt;next=head-&gt;next;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head-&gt;next=q;</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
        <p:nvSpPr>
          <p:cNvPr id="4" name="文本框 3"/>
          <p:cNvSpPr txBox="1"/>
          <p:nvPr/>
        </p:nvSpPr>
        <p:spPr>
          <a:xfrm>
            <a:off x="610870" y="1779270"/>
            <a:ext cx="7364730" cy="398780"/>
          </a:xfrm>
          <a:prstGeom prst="rect">
            <a:avLst/>
          </a:prstGeom>
          <a:noFill/>
          <a:ln w="9525">
            <a:noFill/>
          </a:ln>
        </p:spPr>
        <p:txBody>
          <a:bodyPr wrap="square">
            <a:spAutoFit/>
          </a:bodyPr>
          <a:p>
            <a:r>
              <a:rPr lang="zh-CN" sz="2000">
                <a:latin typeface="Times New Roman" panose="02020603050405020304" pitchFamily="18" charset="0"/>
                <a:sym typeface="+mn-ea"/>
              </a:rPr>
              <a:t>逆序链表：</a:t>
            </a:r>
            <a:r>
              <a:rPr lang="zh-CN" sz="2000">
                <a:latin typeface="Times New Roman" panose="02020603050405020304" pitchFamily="18" charset="0"/>
                <a:ea typeface="宋体" panose="02010600030101010101" pitchFamily="2" charset="-122"/>
              </a:rPr>
              <a:t>新结点插入到头结点之后，第一个数据结点之前。</a:t>
            </a:r>
            <a:endParaRPr lang="zh-CN" altLang="en-US" sz="20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遍历链表</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95605" y="1779905"/>
            <a:ext cx="5929630"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a:t>
            </a:r>
            <a:r>
              <a:rPr lang="zh-CN" sz="1800">
                <a:ea typeface="宋体" panose="02010600030101010101" pitchFamily="2" charset="-122"/>
              </a:rPr>
              <a:t>遍历单链表</a:t>
            </a:r>
            <a:r>
              <a:rPr lang="en-US" sz="1800">
                <a:latin typeface="Courier New" panose="02070309020205020404" charset="0"/>
                <a:ea typeface="宋体" panose="02010600030101010101" pitchFamily="2" charset="-122"/>
              </a:rPr>
              <a:t>void LinkList::Traverse(){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p=head-&gt;next;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cnt=0;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 (p)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cnt++;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(cnt&gt;1) cout &lt;&lt;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cout&lt;&lt;p-&gt;data;</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p=p-&gt;next;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 &lt;&lt; endl;</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调用链表基本操作</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708150"/>
            <a:ext cx="7727950"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#include&lt;iostream&gt;using namespace std;int main(){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m, n, 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LinkList L;</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定义链表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L.Init();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初始化链表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zh-CN" sz="1800">
                <a:latin typeface="Courier New" panose="02070309020205020404" charset="0"/>
                <a:ea typeface="宋体" panose="02010600030101010101" pitchFamily="2" charset="-122"/>
              </a:rPr>
              <a:t>调用</a:t>
            </a:r>
            <a:r>
              <a:rPr lang="en-US" sz="1800">
                <a:latin typeface="Courier New" panose="02070309020205020404" charset="0"/>
                <a:ea typeface="宋体" panose="02010600030101010101" pitchFamily="2" charset="-122"/>
              </a:rPr>
              <a:t>InsertBefore</a:t>
            </a:r>
            <a:r>
              <a:rPr lang="zh-CN" sz="1800">
                <a:latin typeface="Courier New" panose="02070309020205020404" charset="0"/>
                <a:ea typeface="宋体" panose="02010600030101010101" pitchFamily="2" charset="-122"/>
              </a:rPr>
              <a:t>算法创建顺序链表，时间复杂度为平方阶</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for(int i=0;i&lt;n;i++){</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L.InsertBefore(i+1,t);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插入结点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zh-CN" altLang="en-US" sz="180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单链表基本操作及其实现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调用链表基本操作</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779905"/>
            <a:ext cx="7727950" cy="203009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L.Traverse();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遍历链表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cout&lt;&lt;L.Locate(5)&lt;&lt;endl;	// </a:t>
            </a:r>
            <a:r>
              <a:rPr lang="zh-CN" sz="1800">
                <a:latin typeface="Courier New" panose="02070309020205020404" charset="0"/>
                <a:ea typeface="宋体" panose="02010600030101010101" pitchFamily="2" charset="-122"/>
              </a:rPr>
              <a:t>查找结点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L.Delete(5, m);</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删除结点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L.Traverse();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遍历链表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L.Clear();</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清空链表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0;</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其他形式的链表</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循环单链表</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635635" y="1767205"/>
            <a:ext cx="7411720" cy="398780"/>
          </a:xfrm>
          <a:prstGeom prst="rect">
            <a:avLst/>
          </a:prstGeom>
          <a:noFill/>
          <a:ln w="9525">
            <a:noFill/>
          </a:ln>
        </p:spPr>
        <p:txBody>
          <a:bodyPr wrap="square">
            <a:spAutoFit/>
          </a:bodyPr>
          <a:p>
            <a:r>
              <a:rPr lang="zh-CN" sz="2000">
                <a:ea typeface="宋体" panose="02010600030101010101" pitchFamily="2" charset="-122"/>
              </a:rPr>
              <a:t>循环</a:t>
            </a:r>
            <a:r>
              <a:rPr lang="zh-CN" sz="2000">
                <a:latin typeface="Times New Roman" panose="02020603050405020304" pitchFamily="18" charset="0"/>
                <a:ea typeface="宋体" panose="02010600030101010101" pitchFamily="2" charset="-122"/>
              </a:rPr>
              <a:t>单</a:t>
            </a:r>
            <a:r>
              <a:rPr lang="zh-CN" sz="2000">
                <a:ea typeface="宋体" panose="02010600030101010101" pitchFamily="2" charset="-122"/>
              </a:rPr>
              <a:t>链表</a:t>
            </a:r>
            <a:r>
              <a:rPr lang="zh-CN" sz="2000">
                <a:latin typeface="Times New Roman" panose="02020603050405020304" pitchFamily="18" charset="0"/>
                <a:ea typeface="宋体" panose="02010600030101010101" pitchFamily="2" charset="-122"/>
              </a:rPr>
              <a:t>是</a:t>
            </a:r>
            <a:r>
              <a:rPr lang="zh-CN" sz="2000">
                <a:ea typeface="宋体" panose="02010600030101010101" pitchFamily="2" charset="-122"/>
              </a:rPr>
              <a:t>最后一个结点的指针域的指针又指回头结点的链表。</a:t>
            </a:r>
            <a:endParaRPr lang="zh-CN" altLang="en-US" sz="2000"/>
          </a:p>
        </p:txBody>
      </p:sp>
      <p:graphicFrame>
        <p:nvGraphicFramePr>
          <p:cNvPr id="4" name="对象 3"/>
          <p:cNvGraphicFramePr>
            <a:graphicFrameLocks noChangeAspect="1"/>
          </p:cNvGraphicFramePr>
          <p:nvPr/>
        </p:nvGraphicFramePr>
        <p:xfrm>
          <a:off x="683895" y="2186305"/>
          <a:ext cx="7200000" cy="901614"/>
        </p:xfrm>
        <a:graphic>
          <a:graphicData uri="http://schemas.openxmlformats.org/presentationml/2006/ole">
            <mc:AlternateContent xmlns:mc="http://schemas.openxmlformats.org/markup-compatibility/2006">
              <mc:Choice xmlns:v="urn:schemas-microsoft-com:vml" Requires="v">
                <p:oleObj spid="_x0000_s5" name="" r:id="rId1" imgW="9201150" imgH="1152525" progId="Paint.Picture">
                  <p:embed/>
                </p:oleObj>
              </mc:Choice>
              <mc:Fallback>
                <p:oleObj name="" r:id="rId1" imgW="9201150" imgH="1152525" progId="Paint.Picture">
                  <p:embed/>
                  <p:pic>
                    <p:nvPicPr>
                      <p:cNvPr id="0" name="图片 4"/>
                      <p:cNvPicPr/>
                      <p:nvPr/>
                    </p:nvPicPr>
                    <p:blipFill>
                      <a:blip r:embed="rId2"/>
                      <a:stretch>
                        <a:fillRect/>
                      </a:stretch>
                    </p:blipFill>
                    <p:spPr>
                      <a:xfrm>
                        <a:off x="683895" y="2186305"/>
                        <a:ext cx="7200000" cy="901614"/>
                      </a:xfrm>
                      <a:prstGeom prst="rect">
                        <a:avLst/>
                      </a:prstGeom>
                    </p:spPr>
                  </p:pic>
                </p:oleObj>
              </mc:Fallback>
            </mc:AlternateContent>
          </a:graphicData>
        </a:graphic>
      </p:graphicFrame>
      <p:sp>
        <p:nvSpPr>
          <p:cNvPr id="7" name="文本框 6"/>
          <p:cNvSpPr txBox="1"/>
          <p:nvPr/>
        </p:nvSpPr>
        <p:spPr>
          <a:xfrm>
            <a:off x="635635" y="3291840"/>
            <a:ext cx="7412355" cy="645160"/>
          </a:xfrm>
          <a:prstGeom prst="rect">
            <a:avLst/>
          </a:prstGeom>
          <a:noFill/>
          <a:ln w="9525">
            <a:noFill/>
          </a:ln>
        </p:spPr>
        <p:txBody>
          <a:bodyPr wrap="square">
            <a:spAutoFit/>
          </a:bodyPr>
          <a:p>
            <a:r>
              <a:rPr lang="zh-CN" sz="1800">
                <a:ea typeface="宋体" panose="02010600030101010101" pitchFamily="2" charset="-122"/>
              </a:rPr>
              <a:t>循环</a:t>
            </a:r>
            <a:r>
              <a:rPr lang="zh-CN" sz="1800">
                <a:latin typeface="Times New Roman" panose="02020603050405020304" pitchFamily="18" charset="0"/>
                <a:ea typeface="宋体" panose="02010600030101010101" pitchFamily="2" charset="-122"/>
              </a:rPr>
              <a:t>单</a:t>
            </a:r>
            <a:r>
              <a:rPr lang="zh-CN" sz="1800">
                <a:ea typeface="宋体" panose="02010600030101010101" pitchFamily="2" charset="-122"/>
              </a:rPr>
              <a:t>链表和单链表的差别仅在于：判别链表中最后一个结点的条件不再是“后继是否为空”，而是“</a:t>
            </a:r>
            <a:r>
              <a:rPr lang="zh-CN" sz="1800">
                <a:ea typeface="宋体" panose="02010600030101010101" pitchFamily="2" charset="-122"/>
              </a:rPr>
              <a:t>后继是否为头结点”。</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其他形式的链表</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双向链表</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635635" y="1767205"/>
            <a:ext cx="7411720" cy="398780"/>
          </a:xfrm>
          <a:prstGeom prst="rect">
            <a:avLst/>
          </a:prstGeom>
          <a:noFill/>
          <a:ln w="9525">
            <a:noFill/>
          </a:ln>
        </p:spPr>
        <p:txBody>
          <a:bodyPr wrap="square">
            <a:spAutoFit/>
          </a:bodyPr>
          <a:p>
            <a:r>
              <a:rPr lang="zh-CN" sz="2000">
                <a:ea typeface="宋体" panose="02010600030101010101" pitchFamily="2" charset="-122"/>
              </a:rPr>
              <a:t>双向链表包含两个指针域，其中一个指向前驱，另一个指向后继。</a:t>
            </a:r>
            <a:endParaRPr lang="zh-CN" sz="2000">
              <a:ea typeface="宋体" panose="02010600030101010101" pitchFamily="2" charset="-122"/>
            </a:endParaRPr>
          </a:p>
        </p:txBody>
      </p:sp>
      <p:sp>
        <p:nvSpPr>
          <p:cNvPr id="7" name="文本框 6"/>
          <p:cNvSpPr txBox="1"/>
          <p:nvPr/>
        </p:nvSpPr>
        <p:spPr>
          <a:xfrm>
            <a:off x="683260" y="3075940"/>
            <a:ext cx="7412355" cy="64516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cs typeface="Times New Roman" panose="02020603050405020304" pitchFamily="18" charset="0"/>
              </a:rPr>
              <a:t>设双向链表中的指向前驱的指针域为prior，指向后继的指针域为next，则在p所指结点之后插入一个q所指的新结点的语句序列：</a:t>
            </a:r>
            <a:endParaRPr lang="zh-CN" sz="18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683260" y="2228215"/>
          <a:ext cx="7200000" cy="725404"/>
        </p:xfrm>
        <a:graphic>
          <a:graphicData uri="http://schemas.openxmlformats.org/presentationml/2006/ole">
            <mc:AlternateContent xmlns:mc="http://schemas.openxmlformats.org/markup-compatibility/2006">
              <mc:Choice xmlns:v="urn:schemas-microsoft-com:vml" Requires="v">
                <p:oleObj spid="_x0000_s9" name="" r:id="rId1" imgW="8791575" imgH="885825" progId="Paint.Picture">
                  <p:embed/>
                </p:oleObj>
              </mc:Choice>
              <mc:Fallback>
                <p:oleObj name="" r:id="rId1" imgW="8791575" imgH="885825" progId="Paint.Picture">
                  <p:embed/>
                  <p:pic>
                    <p:nvPicPr>
                      <p:cNvPr id="0" name="图片 8"/>
                      <p:cNvPicPr/>
                      <p:nvPr/>
                    </p:nvPicPr>
                    <p:blipFill>
                      <a:blip r:embed="rId2"/>
                      <a:stretch>
                        <a:fillRect/>
                      </a:stretch>
                    </p:blipFill>
                    <p:spPr>
                      <a:xfrm>
                        <a:off x="683260" y="2228215"/>
                        <a:ext cx="7200000" cy="725404"/>
                      </a:xfrm>
                      <a:prstGeom prst="rect">
                        <a:avLst/>
                      </a:prstGeom>
                    </p:spPr>
                  </p:pic>
                </p:oleObj>
              </mc:Fallback>
            </mc:AlternateContent>
          </a:graphicData>
        </a:graphic>
      </p:graphicFrame>
      <p:sp>
        <p:nvSpPr>
          <p:cNvPr id="100" name="文本框 99"/>
          <p:cNvSpPr txBox="1"/>
          <p:nvPr/>
        </p:nvSpPr>
        <p:spPr>
          <a:xfrm>
            <a:off x="755650" y="3652520"/>
            <a:ext cx="2644775" cy="119888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q-&gt;next=p-&gt;next;p-&gt;next-&gt;prior=q;p-&gt;next=q;q-&gt;prior=p;</a:t>
            </a:r>
            <a:endParaRPr lang="en-US" altLang="en-US" sz="1800">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
                                        </p:tgtEl>
                                        <p:attrNameLst>
                                          <p:attrName>style.visibility</p:attrName>
                                        </p:attrNameLst>
                                      </p:cBhvr>
                                      <p:to>
                                        <p:strVal val="visible"/>
                                      </p:to>
                                    </p:set>
                                    <p:anim calcmode="lin" valueType="num">
                                      <p:cBhvr additive="base">
                                        <p:cTn id="25" dur="500" fill="hold"/>
                                        <p:tgtEl>
                                          <p:spTgt spid="100"/>
                                        </p:tgtEl>
                                        <p:attrNameLst>
                                          <p:attrName>ppt_x</p:attrName>
                                        </p:attrNameLst>
                                      </p:cBhvr>
                                      <p:tavLst>
                                        <p:tav tm="0">
                                          <p:val>
                                            <p:strVal val="#ppt_x"/>
                                          </p:val>
                                        </p:tav>
                                        <p:tav tm="100000">
                                          <p:val>
                                            <p:strVal val="#ppt_x"/>
                                          </p:val>
                                        </p:tav>
                                      </p:tavLst>
                                    </p:anim>
                                    <p:anim calcmode="lin" valueType="num">
                                      <p:cBhvr additive="base">
                                        <p:cTn id="2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p:bldP spid="10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2.4 链表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其他形式的链表</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双向链表</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683260" y="1712595"/>
            <a:ext cx="7412355" cy="36830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cs typeface="Times New Roman" panose="02020603050405020304" pitchFamily="18" charset="0"/>
              </a:rPr>
              <a:t>删除p所指结点的后继的语句序列（不考虑释放所删结点的空间）：</a:t>
            </a:r>
            <a:endParaRPr lang="zh-CN"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746125" y="2068195"/>
            <a:ext cx="5080000" cy="645160"/>
          </a:xfrm>
          <a:prstGeom prst="rect">
            <a:avLst/>
          </a:prstGeom>
          <a:noFill/>
          <a:ln w="9525">
            <a:noFill/>
          </a:ln>
        </p:spPr>
        <p:txBody>
          <a:bodyPr>
            <a:spAutoFit/>
          </a:bodyPr>
          <a:p>
            <a:r>
              <a:rPr lang="en-US" sz="1800">
                <a:latin typeface="Courier New" panose="02070309020205020404" charset="0"/>
                <a:ea typeface="宋体" panose="02010600030101010101" pitchFamily="2" charset="-122"/>
              </a:rPr>
              <a:t>p-&gt;next-&gt;next-&gt;prior=p;</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p-&gt;next=p-&gt;next-&gt;next;</a:t>
            </a:r>
            <a:endParaRPr lang="en-US" sz="18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2.1 线性表基础</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181483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6个英文字母可构成线性表(A, B, C, D, E, F)</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5个整数可构成线性表(1, 2, 3, 4, 5)。</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线性表具有创建、遍历、插入、删除、修改和查询等基本操作。</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线性表既可采用</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顺序存储结构</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，又可采用</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链式存储结构</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，相应的线性表分别称为</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顺序表</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和</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链表</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2.5 STL之list</a:t>
            </a:r>
            <a:endParaRPr lang="zh-CN" altLang="en-US" sz="3200" dirty="0">
              <a:latin typeface="黑体" panose="02010609060101010101" pitchFamily="2" charset="-122"/>
              <a:ea typeface="黑体" panose="02010609060101010101" pitchFamily="2" charset="-122"/>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基础</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知识</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18148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STL之list对应双向链表，相当于每个结点既有后继指针，又有前驱指针，则list可以从前往后访问，也可以从后往前访问。</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使用list首先需要包含头文件list。</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定义数据元素类型为整型的list的代码</a:t>
            </a: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list &lt;int&gt; myList;                              //用int类型实例化list</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2.5 STL之list</a:t>
            </a:r>
            <a:endParaRPr lang="zh-CN" altLang="en-US" sz="3200" dirty="0">
              <a:latin typeface="黑体" panose="02010609060101010101" pitchFamily="2" charset="-122"/>
              <a:ea typeface="黑体" panose="02010609060101010101" pitchFamily="2" charset="-122"/>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基础</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知识</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list常用</a:t>
            </a: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成员函数</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2" name="对象 1"/>
          <p:cNvGraphicFramePr>
            <a:graphicFrameLocks noChangeAspect="1"/>
          </p:cNvGraphicFramePr>
          <p:nvPr/>
        </p:nvGraphicFramePr>
        <p:xfrm>
          <a:off x="2627630" y="751840"/>
          <a:ext cx="5784873" cy="4320000"/>
        </p:xfrm>
        <a:graphic>
          <a:graphicData uri="http://schemas.openxmlformats.org/presentationml/2006/ole">
            <mc:AlternateContent xmlns:mc="http://schemas.openxmlformats.org/markup-compatibility/2006">
              <mc:Choice xmlns:v="urn:schemas-microsoft-com:vml" Requires="v">
                <p:oleObj spid="_x0000_s4" name="" r:id="rId1" imgW="9591675" imgH="7162800" progId="Paint.Picture">
                  <p:embed/>
                </p:oleObj>
              </mc:Choice>
              <mc:Fallback>
                <p:oleObj name="" r:id="rId1" imgW="9591675" imgH="7162800" progId="Paint.Picture">
                  <p:embed/>
                  <p:pic>
                    <p:nvPicPr>
                      <p:cNvPr id="0" name="图片 3"/>
                      <p:cNvPicPr/>
                      <p:nvPr/>
                    </p:nvPicPr>
                    <p:blipFill>
                      <a:blip r:embed="rId2"/>
                      <a:stretch>
                        <a:fillRect/>
                      </a:stretch>
                    </p:blipFill>
                    <p:spPr>
                      <a:xfrm>
                        <a:off x="2627630" y="751840"/>
                        <a:ext cx="5784873" cy="432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2.5 STL之list</a:t>
            </a:r>
            <a:endParaRPr lang="zh-CN" altLang="en-US" sz="3200" dirty="0">
              <a:latin typeface="黑体" panose="02010609060101010101" pitchFamily="2" charset="-122"/>
              <a:ea typeface="黑体" panose="02010609060101010101" pitchFamily="2" charset="-122"/>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应用</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举例</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例2.5.1 建立顺序链表</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733425" y="1707515"/>
            <a:ext cx="6871970"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#include &lt;iostream&gt;#include &lt;list&gt;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包含</a:t>
            </a:r>
            <a:r>
              <a:rPr lang="en-US" sz="1800">
                <a:latin typeface="Courier New" panose="02070309020205020404" charset="0"/>
                <a:ea typeface="宋体" panose="02010600030101010101" pitchFamily="2" charset="-122"/>
              </a:rPr>
              <a:t>list</a:t>
            </a:r>
            <a:r>
              <a:rPr lang="zh-CN" sz="1800">
                <a:ea typeface="宋体" panose="02010600030101010101" pitchFamily="2" charset="-122"/>
              </a:rPr>
              <a:t>头文件</a:t>
            </a:r>
            <a:r>
              <a:rPr lang="en-US" sz="1800">
                <a:latin typeface="Courier New" panose="02070309020205020404" charset="0"/>
                <a:ea typeface="宋体" panose="02010600030101010101" pitchFamily="2" charset="-122"/>
              </a:rPr>
              <a:t>using namespace std;list&lt;int&gt; createList(int n) {//</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建立顺序链表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list&lt;int&gt; myList;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for(int i=0; i&lt;n; 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myList.push_back(t); //</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元素</a:t>
            </a:r>
            <a:r>
              <a:rPr lang="en-US" sz="1800">
                <a:latin typeface="Courier New" panose="02070309020205020404" charset="0"/>
                <a:ea typeface="宋体" panose="02010600030101010101" pitchFamily="2" charset="-122"/>
              </a:rPr>
              <a:t>t</a:t>
            </a:r>
            <a:r>
              <a:rPr lang="zh-CN" sz="1800">
                <a:ea typeface="宋体" panose="02010600030101010101" pitchFamily="2" charset="-122"/>
              </a:rPr>
              <a:t>链接到表尾</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myList;}</a:t>
            </a:r>
            <a:endParaRPr lang="en-US" sz="18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2.5 STL之list</a:t>
            </a:r>
            <a:endParaRPr lang="zh-CN" altLang="en-US" sz="3200" dirty="0">
              <a:latin typeface="黑体" panose="02010609060101010101" pitchFamily="2" charset="-122"/>
              <a:ea typeface="黑体" panose="02010609060101010101" pitchFamily="2" charset="-122"/>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应用</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举例</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例2.5.1 建立顺序链表</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733425" y="1707515"/>
            <a:ext cx="7804785" cy="2584450"/>
          </a:xfrm>
          <a:prstGeom prst="rect">
            <a:avLst/>
          </a:prstGeom>
          <a:noFill/>
          <a:ln w="9525">
            <a:noFill/>
          </a:ln>
        </p:spPr>
        <p:txBody>
          <a:bodyPr wrap="square">
            <a:spAutoFit/>
          </a:bodyPr>
          <a:p>
            <a:pPr algn="l">
              <a:buClrTx/>
              <a:buSzTx/>
              <a:buFontTx/>
            </a:pPr>
            <a:r>
              <a:rPr lang="en-US" sz="1800">
                <a:latin typeface="Courier New" panose="02070309020205020404" charset="0"/>
                <a:ea typeface="宋体" panose="02010600030101010101" pitchFamily="2" charset="-122"/>
              </a:rPr>
              <a:t>void prtList(list&lt;int&gt; myList) {//</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输出链表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list&lt;int&gt;::iterator it;     //</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迭代器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for(it=myList.begin(); it!=myList.end(); it++)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(it!=myList.begin()) //</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若</a:t>
            </a:r>
            <a:r>
              <a:rPr lang="en-US" sz="1800">
                <a:latin typeface="Courier New" panose="02070309020205020404" charset="0"/>
                <a:ea typeface="宋体" panose="02010600030101010101" pitchFamily="2" charset="-122"/>
              </a:rPr>
              <a:t>it</a:t>
            </a:r>
            <a:r>
              <a:rPr lang="zh-CN" sz="1800">
                <a:ea typeface="宋体" panose="02010600030101010101" pitchFamily="2" charset="-122"/>
              </a:rPr>
              <a:t>所指的不是第一个数据</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则先输出一个空格</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cout&lt;&lt;*it;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输出</a:t>
            </a:r>
            <a:r>
              <a:rPr lang="en-US" sz="1800">
                <a:latin typeface="Courier New" panose="02070309020205020404" charset="0"/>
                <a:ea typeface="宋体" panose="02010600030101010101" pitchFamily="2" charset="-122"/>
              </a:rPr>
              <a:t>it</a:t>
            </a:r>
            <a:r>
              <a:rPr lang="zh-CN" sz="1800">
                <a:ea typeface="宋体" panose="02010600030101010101" pitchFamily="2" charset="-122"/>
              </a:rPr>
              <a:t>所指的数据</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cout&lt;&lt;endl;}</a:t>
            </a:r>
            <a:endParaRPr lang="en-US" sz="18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2.5 STL之list</a:t>
            </a:r>
            <a:endParaRPr lang="zh-CN" altLang="en-US" sz="3200" dirty="0">
              <a:latin typeface="黑体" panose="02010609060101010101" pitchFamily="2" charset="-122"/>
              <a:ea typeface="黑体" panose="02010609060101010101" pitchFamily="2" charset="-122"/>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应用</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举例</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例2.5.1 建立顺序链表</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61670" y="1707515"/>
            <a:ext cx="6903085" cy="2030095"/>
          </a:xfrm>
          <a:prstGeom prst="rect">
            <a:avLst/>
          </a:prstGeom>
          <a:noFill/>
          <a:ln w="9525">
            <a:noFill/>
          </a:ln>
        </p:spPr>
        <p:txBody>
          <a:bodyPr wrap="square">
            <a:spAutoFit/>
          </a:bodyPr>
          <a:p>
            <a:pPr algn="l">
              <a:buClrTx/>
              <a:buSzTx/>
              <a:buFontTx/>
            </a:pPr>
            <a:r>
              <a:rPr lang="en-US" sz="1800">
                <a:latin typeface="Courier New" panose="02070309020205020404" charset="0"/>
                <a:ea typeface="宋体" panose="02010600030101010101" pitchFamily="2" charset="-122"/>
              </a:rPr>
              <a:t>int main()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输入数据个数</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list&lt;int&gt; lst=createList(n); //</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建立顺序链表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prtList(lst);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0;</a:t>
            </a:r>
            <a:endParaRPr lang="en-US" sz="1800">
              <a:latin typeface="Times New Roman" panose="02020603050405020304" pitchFamily="18" charset="0"/>
              <a:ea typeface="宋体" panose="02010600030101010101" pitchFamily="2" charset="-122"/>
            </a:endParaRPr>
          </a:p>
          <a:p>
            <a:pPr algn="l">
              <a:buClrTx/>
              <a:buSzTx/>
              <a:buFontTx/>
            </a:pPr>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2.5 STL之list</a:t>
            </a:r>
            <a:endParaRPr lang="zh-CN" altLang="en-US" sz="3200" dirty="0">
              <a:latin typeface="黑体" panose="02010609060101010101" pitchFamily="2" charset="-122"/>
              <a:ea typeface="黑体" panose="02010609060101010101" pitchFamily="2" charset="-122"/>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运用list实现大整数加法</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150685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例2.5.2 大整数A+B</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给定非负整数A和B，请计算A+B的值。要求采用链表或list完成。</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例如，输入：2222222222222222 58944444444444444444</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则输出：58946666666666666666</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2875280"/>
            <a:ext cx="7351395" cy="1938020"/>
          </a:xfrm>
          <a:prstGeom prst="rect">
            <a:avLst/>
          </a:prstGeom>
          <a:noFill/>
        </p:spPr>
        <p:txBody>
          <a:bodyPr wrap="square" rtlCol="0">
            <a:spAutoFit/>
          </a:bodyPr>
          <a:p>
            <a:r>
              <a:rPr lang="zh-CN" altLang="en-US" sz="2000"/>
              <a:t>基本思路：两个非负整数作为字符串输入，并用输入的字符串创建逆序链表，再根据“右对齐、逐位相加”的方法进行运算。因创建的是逆序链表，按从头开始、顺序访问即可实现右对齐逐位相加。另外，在进位处理方面，可以用一个整型变量表示，其初值一开始设</a:t>
            </a:r>
            <a:r>
              <a:rPr lang="zh-CN" altLang="en-US" sz="2000">
                <a:latin typeface="Times New Roman" panose="02020603050405020304" pitchFamily="18" charset="0"/>
                <a:cs typeface="Times New Roman" panose="02020603050405020304" pitchFamily="18" charset="0"/>
              </a:rPr>
              <a:t>为0，在</a:t>
            </a:r>
            <a:r>
              <a:rPr lang="zh-CN" altLang="en-US" sz="2000"/>
              <a:t>计算过程中把其加到当前和中，并不断更新为最新的进位。</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2.5 STL之list</a:t>
            </a:r>
            <a:endParaRPr lang="zh-CN" altLang="en-US" sz="3200" dirty="0">
              <a:latin typeface="黑体" panose="02010609060101010101" pitchFamily="2" charset="-122"/>
              <a:ea typeface="黑体" panose="02010609060101010101" pitchFamily="2" charset="-122"/>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运用list实现大整数加法</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例2.5.2 大整数A+B</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71195" y="1707515"/>
            <a:ext cx="7801610" cy="313817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list&lt;int&gt; bigAddList(list&lt;int&gt; La, list&lt;int&gt; Lb)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list&lt;int&gt; Lc;</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list&lt;int&gt; ::iterator it1,it2;</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it1=La.begin(),it2=Lb.begin();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carry=0;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保存进位</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当两个链表没有处理完毕时，逐位相加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while(it1!=La.end() || it2!=Lb.end())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c=carry;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c</a:t>
            </a:r>
            <a:r>
              <a:rPr lang="zh-CN" sz="1800">
                <a:latin typeface="Courier New" panose="02070309020205020404" charset="0"/>
                <a:ea typeface="宋体" panose="02010600030101010101" pitchFamily="2" charset="-122"/>
              </a:rPr>
              <a:t>暂存当前和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if(it1!=La.end()) {</a:t>
            </a:r>
            <a:r>
              <a:rPr lang="zh-CN" sz="1800">
                <a:latin typeface="Courier New" panose="02070309020205020404" charset="0"/>
                <a:ea typeface="宋体" panose="02010600030101010101" pitchFamily="2" charset="-122"/>
              </a:rPr>
              <a: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 = c + *it1, it1++;</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2.5 STL之list</a:t>
            </a:r>
            <a:endParaRPr lang="zh-CN" altLang="en-US" sz="3200" dirty="0">
              <a:latin typeface="黑体" panose="02010609060101010101" pitchFamily="2" charset="-122"/>
              <a:ea typeface="黑体" panose="02010609060101010101" pitchFamily="2" charset="-122"/>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运用list实现大整数加法</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例2.5.2 大整数A+B</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71195" y="1707515"/>
            <a:ext cx="7299325" cy="286131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if(it2!=Lb.end()) {</a:t>
            </a:r>
            <a:r>
              <a:rPr lang="zh-CN" sz="1800">
                <a:latin typeface="Courier New" panose="02070309020205020404" charset="0"/>
                <a:ea typeface="宋体" panose="02010600030101010101" pitchFamily="2" charset="-122"/>
              </a:rPr>
              <a: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 = c + *it2;</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it2++;</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carry=c/10;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求得新的进位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Lc.push_front(c%10);</a:t>
            </a:r>
            <a:r>
              <a:rPr lang="zh-CN" sz="1800">
                <a:latin typeface="Courier New" panose="02070309020205020404" charset="0"/>
                <a:ea typeface="宋体" panose="02010600030101010101" pitchFamily="2" charset="-122"/>
              </a:rPr>
              <a: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if(carry&gt;0) Lc.push_front(carry);// </a:t>
            </a:r>
            <a:r>
              <a:rPr lang="zh-CN" sz="1800">
                <a:latin typeface="Courier New" panose="02070309020205020404" charset="0"/>
                <a:ea typeface="宋体" panose="02010600030101010101" pitchFamily="2" charset="-122"/>
              </a:rPr>
              <a:t>处理最后的进位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Lc;}</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2.5 STL之list</a:t>
            </a:r>
            <a:endParaRPr lang="zh-CN" altLang="en-US" sz="3200" dirty="0">
              <a:latin typeface="黑体" panose="02010609060101010101" pitchFamily="2" charset="-122"/>
              <a:ea typeface="黑体" panose="02010609060101010101" pitchFamily="2" charset="-122"/>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运用list实现大整数加法</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例2.5.2 大整数A+B</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659765" y="1746885"/>
            <a:ext cx="3120390" cy="119888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#include &lt;iostream&gt;#include &lt;list&gt;include &lt;string&gt;using namespace std;</a:t>
            </a:r>
            <a:endParaRPr lang="en-US" altLang="en-US" sz="1800">
              <a:latin typeface="Courier New" panose="02070309020205020404" charset="0"/>
              <a:ea typeface="宋体" panose="02010600030101010101" pitchFamily="2" charset="-122"/>
            </a:endParaRPr>
          </a:p>
        </p:txBody>
      </p:sp>
      <p:sp>
        <p:nvSpPr>
          <p:cNvPr id="4" name="文本框 3"/>
          <p:cNvSpPr txBox="1"/>
          <p:nvPr/>
        </p:nvSpPr>
        <p:spPr>
          <a:xfrm>
            <a:off x="683260" y="2859405"/>
            <a:ext cx="7858760" cy="203009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int main()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string s,t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cin&gt;&gt;s&gt;&gt;t;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非负整数作为字符串输入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list &lt;int&gt; La, Lb, Lc;</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for(int i=0; i&lt;s.size(); 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创建</a:t>
            </a:r>
            <a:r>
              <a:rPr lang="zh-CN" sz="1800">
                <a:latin typeface="Courier New" panose="02070309020205020404" charset="0"/>
                <a:sym typeface="+mn-ea"/>
              </a:rPr>
              <a:t>第一个</a:t>
            </a:r>
            <a:r>
              <a:rPr lang="zh-CN" sz="1800">
                <a:latin typeface="Courier New" panose="02070309020205020404" charset="0"/>
                <a:ea typeface="宋体" panose="02010600030101010101" pitchFamily="2" charset="-122"/>
              </a:rPr>
              <a:t>逆序链表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La.push_front(s[i]-'0');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2.5 STL之list</a:t>
            </a:r>
            <a:endParaRPr lang="zh-CN" altLang="en-US" sz="3200" dirty="0">
              <a:latin typeface="黑体" panose="02010609060101010101" pitchFamily="2" charset="-122"/>
              <a:ea typeface="黑体" panose="02010609060101010101" pitchFamily="2" charset="-122"/>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运用list实现大整数加法</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6" name="文本框 5"/>
          <p:cNvSpPr txBox="1"/>
          <p:nvPr/>
        </p:nvSpPr>
        <p:spPr>
          <a:xfrm>
            <a:off x="292100" y="1348105"/>
            <a:ext cx="82124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例2.5.2 大整数A+B</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755650" y="1707515"/>
            <a:ext cx="7858760"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for(int i=0; i&lt;t.size(); i++) {</a:t>
            </a:r>
            <a:r>
              <a:rPr lang="en-US" sz="1800">
                <a:latin typeface="Courier New" panose="02070309020205020404" charset="0"/>
                <a:ea typeface="宋体" panose="02010600030101010101" pitchFamily="2" charset="-122"/>
                <a:cs typeface="Courier New" panose="02070309020205020404" charset="0"/>
              </a:rPr>
              <a:t>  //</a:t>
            </a:r>
            <a:r>
              <a:rPr lang="zh-CN" sz="1800">
                <a:latin typeface="Courier New" panose="02070309020205020404" charset="0"/>
                <a:sym typeface="+mn-ea"/>
              </a:rPr>
              <a:t>创建第二个逆序链表</a:t>
            </a:r>
            <a:r>
              <a:rPr lang="zh-CN" sz="1800">
                <a:latin typeface="Courier New" panose="02070309020205020404" charset="0"/>
                <a:ea typeface="宋体" panose="02010600030101010101" pitchFamily="2" charset="-122"/>
              </a:rPr>
              <a: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Lb.push_front(t[i]-'0');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Lc=bigAddList(La, Lb);// </a:t>
            </a:r>
            <a:r>
              <a:rPr lang="zh-CN" sz="1800">
                <a:latin typeface="Courier New" panose="02070309020205020404" charset="0"/>
                <a:ea typeface="宋体" panose="02010600030101010101" pitchFamily="2" charset="-122"/>
              </a:rPr>
              <a:t>调用</a:t>
            </a:r>
            <a:r>
              <a:rPr lang="en-US" sz="1800">
                <a:latin typeface="Courier New" panose="02070309020205020404" charset="0"/>
                <a:ea typeface="宋体" panose="02010600030101010101" pitchFamily="2" charset="-122"/>
              </a:rPr>
              <a:t>bigAddList</a:t>
            </a:r>
            <a:r>
              <a:rPr lang="zh-CN" sz="1800">
                <a:latin typeface="Courier New" panose="02070309020205020404" charset="0"/>
                <a:ea typeface="宋体" panose="02010600030101010101" pitchFamily="2" charset="-122"/>
              </a:rPr>
              <a:t>求解两个整数相加 </a:t>
            </a:r>
            <a:endParaRPr lang="en-US" sz="1800">
              <a:latin typeface="Courier New" panose="02070309020205020404" charset="0"/>
              <a:ea typeface="宋体" panose="02010600030101010101" pitchFamily="2" charset="-122"/>
              <a:cs typeface="Courier New" panose="02070309020205020404" charset="0"/>
            </a:endParaRPr>
          </a:p>
          <a:p>
            <a:r>
              <a:rPr lang="en-US" sz="1800">
                <a:latin typeface="Courier New" panose="02070309020205020404" charset="0"/>
                <a:sym typeface="+mn-ea"/>
              </a:rPr>
              <a:t>    list&lt;int&gt;::iterator it;</a:t>
            </a:r>
            <a:r>
              <a:rPr lang="en-US" sz="1800">
                <a:latin typeface="Courier New" panose="02070309020205020404" charset="0"/>
                <a:ea typeface="宋体" panose="02010600030101010101" pitchFamily="2" charset="-122"/>
                <a:cs typeface="Courier New" panose="02070309020205020404" charset="0"/>
              </a:rPr>
              <a:t>    </a:t>
            </a:r>
            <a:endParaRPr lang="en-US" sz="1800">
              <a:latin typeface="Courier New" panose="02070309020205020404" charset="0"/>
              <a:ea typeface="宋体" panose="02010600030101010101" pitchFamily="2" charset="-122"/>
              <a:cs typeface="Courier New" panose="02070309020205020404" charset="0"/>
            </a:endParaRPr>
          </a:p>
          <a:p>
            <a:r>
              <a:rPr lang="en-US" sz="1800">
                <a:latin typeface="Courier New" panose="02070309020205020404" charset="0"/>
                <a:ea typeface="宋体" panose="02010600030101010101" pitchFamily="2" charset="-122"/>
              </a:rPr>
              <a:t>    // </a:t>
            </a:r>
            <a:r>
              <a:rPr lang="zh-CN" sz="1800">
                <a:latin typeface="Courier New" panose="02070309020205020404" charset="0"/>
                <a:ea typeface="宋体" panose="02010600030101010101" pitchFamily="2" charset="-122"/>
              </a:rPr>
              <a:t>遍历输出结果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 (it = Lc.begin(); it != Lc.end(); it++)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cout&lt;&lt;*it;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cout&lt;&lt;endl;</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0;</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2.2 顺序表</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107632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顺序表</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是采用顺序存储结构的线性表，用一组地址连续的存储单元依次存放线性表中的数据元素。</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线性表(a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)的顺序存储示意图</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2123440" y="1995805"/>
          <a:ext cx="3936855" cy="540000"/>
        </p:xfrm>
        <a:graphic>
          <a:graphicData uri="http://schemas.openxmlformats.org/presentationml/2006/ole">
            <mc:AlternateContent xmlns:mc="http://schemas.openxmlformats.org/markup-compatibility/2006">
              <mc:Choice xmlns:v="urn:schemas-microsoft-com:vml" Requires="v">
                <p:oleObj spid="_x0000_s5" name="" r:id="rId1" imgW="5972175" imgH="819150" progId="Paint.Picture">
                  <p:embed/>
                </p:oleObj>
              </mc:Choice>
              <mc:Fallback>
                <p:oleObj name="" r:id="rId1" imgW="5972175" imgH="819150" progId="Paint.Picture">
                  <p:embed/>
                  <p:pic>
                    <p:nvPicPr>
                      <p:cNvPr id="0" name="图片 4"/>
                      <p:cNvPicPr/>
                      <p:nvPr/>
                    </p:nvPicPr>
                    <p:blipFill>
                      <a:blip r:embed="rId2"/>
                      <a:stretch>
                        <a:fillRect/>
                      </a:stretch>
                    </p:blipFill>
                    <p:spPr>
                      <a:xfrm>
                        <a:off x="2123440" y="1995805"/>
                        <a:ext cx="3936855" cy="540000"/>
                      </a:xfrm>
                      <a:prstGeom prst="rect">
                        <a:avLst/>
                      </a:prstGeom>
                    </p:spPr>
                  </p:pic>
                </p:oleObj>
              </mc:Fallback>
            </mc:AlternateContent>
          </a:graphicData>
        </a:graphic>
      </p:graphicFrame>
      <p:sp>
        <p:nvSpPr>
          <p:cNvPr id="6" name="文本框 5"/>
          <p:cNvSpPr txBox="1"/>
          <p:nvPr/>
        </p:nvSpPr>
        <p:spPr>
          <a:xfrm>
            <a:off x="323215" y="2571433"/>
            <a:ext cx="7754938" cy="218376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在顺序表中，以“存储位置相邻”表示有序对&lt;a</a:t>
            </a:r>
            <a:r>
              <a:rPr lang="zh-CN" altLang="zh-CN" sz="2000" baseline="-25000" noProof="0" dirty="0">
                <a:ln>
                  <a:noFill/>
                </a:ln>
                <a:effectLst/>
                <a:uLnTx/>
                <a:uFillTx/>
                <a:latin typeface="Times New Roman" panose="02020603050405020304" pitchFamily="18" charset="0"/>
                <a:cs typeface="Times New Roman" panose="02020603050405020304" pitchFamily="18" charset="0"/>
                <a:sym typeface="+mn-ea"/>
              </a:rPr>
              <a:t>i-1</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，a</a:t>
            </a:r>
            <a:r>
              <a:rPr lang="zh-CN" altLang="zh-CN" sz="2000" baseline="-25000" noProof="0" dirty="0">
                <a:ln>
                  <a:noFill/>
                </a:ln>
                <a:effectLst/>
                <a:uLnTx/>
                <a:uFillTx/>
                <a:latin typeface="Times New Roman" panose="02020603050405020304" pitchFamily="18" charset="0"/>
                <a:cs typeface="Times New Roman" panose="02020603050405020304" pitchFamily="18" charset="0"/>
                <a:sym typeface="+mn-ea"/>
              </a:rPr>
              <a:t>i</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&gt;</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数据</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元素a</a:t>
            </a:r>
            <a:r>
              <a:rPr lang="zh-CN" altLang="zh-CN" sz="2000" baseline="-25000" noProof="0" dirty="0">
                <a:ln>
                  <a:noFill/>
                </a:ln>
                <a:effectLst/>
                <a:uLnTx/>
                <a:uFillTx/>
                <a:latin typeface="Times New Roman" panose="02020603050405020304" pitchFamily="18" charset="0"/>
                <a:cs typeface="Times New Roman" panose="02020603050405020304" pitchFamily="18" charset="0"/>
                <a:sym typeface="+mn-ea"/>
              </a:rPr>
              <a:t>i</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的存储地址</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LOC(a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 LOC(a</a:t>
            </a:r>
            <a:r>
              <a:rPr lang="zh-CN"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i-1</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)+C，</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C表示一个数据元素所占的存储量。</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首元素a</a:t>
            </a:r>
            <a:r>
              <a:rPr lang="en-US"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的地址LOC(a</a:t>
            </a:r>
            <a:r>
              <a:rPr lang="en-US"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)称为线性表的</a:t>
            </a:r>
            <a:r>
              <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起始地址</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或</a:t>
            </a:r>
            <a:r>
              <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基地址</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因</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线性表中的所有其他数据元素的存储位置均取决于首元素a</a:t>
            </a:r>
            <a:r>
              <a:rPr lang="en-US"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的存储位置，</a:t>
            </a: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故</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LOC(a</a:t>
            </a:r>
            <a:r>
              <a:rPr lang="zh-CN" altLang="zh-CN" sz="2000" b="1"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 LOC(a</a:t>
            </a:r>
            <a:r>
              <a:rPr lang="zh-CN" altLang="zh-CN" sz="2000" b="1"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lang="zh-CN"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 (i-1)×C</a:t>
            </a:r>
            <a:endPar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anim calcmode="lin" valueType="num">
                                      <p:cBhvr additive="base">
                                        <p:cTn id="3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 calcmode="lin" valueType="num">
                                      <p:cBhvr additive="base">
                                        <p:cTn id="3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 calcmode="lin" valueType="num">
                                      <p:cBhvr additive="base">
                                        <p:cTn id="4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4" end="4"/>
                                            </p:txEl>
                                          </p:spTgt>
                                        </p:tgtEl>
                                        <p:attrNameLst>
                                          <p:attrName>style.visibility</p:attrName>
                                        </p:attrNameLst>
                                      </p:cBhvr>
                                      <p:to>
                                        <p:strVal val="visible"/>
                                      </p:to>
                                    </p:set>
                                    <p:anim calcmode="lin" valueType="num">
                                      <p:cBhvr additive="base">
                                        <p:cTn id="4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例2.6.1 顺序表的就地逆置</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341503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试写一算法，实现顺序表的就地逆置，即利用原表的存储空间将线性表(a</a:t>
            </a:r>
            <a:r>
              <a:rPr sz="1800" baseline="-25000">
                <a:latin typeface="Times New Roman" panose="02020603050405020304" pitchFamily="18" charset="0"/>
                <a:cs typeface="Times New Roman" panose="02020603050405020304" pitchFamily="18" charset="0"/>
              </a:rPr>
              <a:t>1</a:t>
            </a:r>
            <a:r>
              <a:rPr sz="1800">
                <a:latin typeface="Times New Roman" panose="02020603050405020304" pitchFamily="18" charset="0"/>
                <a:cs typeface="Times New Roman" panose="02020603050405020304" pitchFamily="18" charset="0"/>
              </a:rPr>
              <a:t>, a</a:t>
            </a:r>
            <a:r>
              <a:rPr sz="1800" baseline="-25000">
                <a:latin typeface="Times New Roman" panose="02020603050405020304" pitchFamily="18" charset="0"/>
                <a:cs typeface="Times New Roman" panose="02020603050405020304" pitchFamily="18" charset="0"/>
              </a:rPr>
              <a:t>2</a:t>
            </a:r>
            <a:r>
              <a:rPr sz="1800">
                <a:latin typeface="Times New Roman" panose="02020603050405020304" pitchFamily="18" charset="0"/>
                <a:cs typeface="Times New Roman" panose="02020603050405020304" pitchFamily="18" charset="0"/>
              </a:rPr>
              <a:t>, ……, a</a:t>
            </a:r>
            <a:r>
              <a:rPr sz="1800" baseline="-25000">
                <a:latin typeface="Times New Roman" panose="02020603050405020304" pitchFamily="18" charset="0"/>
                <a:cs typeface="Times New Roman" panose="02020603050405020304" pitchFamily="18" charset="0"/>
              </a:rPr>
              <a:t>n</a:t>
            </a:r>
            <a:r>
              <a:rPr sz="1800">
                <a:latin typeface="Times New Roman" panose="02020603050405020304" pitchFamily="18" charset="0"/>
                <a:cs typeface="Times New Roman" panose="02020603050405020304" pitchFamily="18" charset="0"/>
              </a:rPr>
              <a:t>)逆置为(a</a:t>
            </a:r>
            <a:r>
              <a:rPr sz="1800" baseline="-25000">
                <a:latin typeface="Times New Roman" panose="02020603050405020304" pitchFamily="18" charset="0"/>
                <a:cs typeface="Times New Roman" panose="02020603050405020304" pitchFamily="18" charset="0"/>
              </a:rPr>
              <a:t>n</a:t>
            </a:r>
            <a:r>
              <a:rPr sz="1800">
                <a:latin typeface="Times New Roman" panose="02020603050405020304" pitchFamily="18" charset="0"/>
                <a:cs typeface="Times New Roman" panose="02020603050405020304" pitchFamily="18" charset="0"/>
              </a:rPr>
              <a:t>, a</a:t>
            </a:r>
            <a:r>
              <a:rPr sz="1800" baseline="-25000">
                <a:latin typeface="Times New Roman" panose="02020603050405020304" pitchFamily="18" charset="0"/>
                <a:cs typeface="Times New Roman" panose="02020603050405020304" pitchFamily="18" charset="0"/>
              </a:rPr>
              <a:t>n-1</a:t>
            </a:r>
            <a:r>
              <a:rPr sz="1800">
                <a:latin typeface="Times New Roman" panose="02020603050405020304" pitchFamily="18" charset="0"/>
                <a:cs typeface="Times New Roman" panose="02020603050405020304" pitchFamily="18" charset="0"/>
              </a:rPr>
              <a:t>, ……, a</a:t>
            </a:r>
            <a:r>
              <a:rPr sz="1800" baseline="-25000">
                <a:latin typeface="Times New Roman" panose="02020603050405020304" pitchFamily="18" charset="0"/>
                <a:cs typeface="Times New Roman" panose="02020603050405020304" pitchFamily="18" charset="0"/>
              </a:rPr>
              <a:t>1</a:t>
            </a:r>
            <a:r>
              <a:rPr sz="1800">
                <a:latin typeface="Times New Roman" panose="02020603050405020304" pitchFamily="18" charset="0"/>
                <a:cs typeface="Times New Roman" panose="02020603050405020304" pitchFamily="18" charset="0"/>
              </a:rPr>
              <a:t>)。</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测试数据有多组，处理到文件尾。每组测试数据在一行上输入数据个数n（n≤15）及n个整数。</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对于每组测试，将顺序表中的元素逆置存储于原表后输出。每两个整数间留一个空格。</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12 32 22 88 25 75 29 5 41 89 83 24 1</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1 24 83 89 41 5 29 75 25 88 22 32</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3215" y="1275715"/>
            <a:ext cx="7567295" cy="107632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实现顺序表的就地逆置的一种算法思想是以中间位置为界，逐个交换左右对称位置上的元素。</a:t>
            </a:r>
            <a:endParaRPr sz="2000">
              <a:latin typeface="Times New Roman" panose="02020603050405020304" pitchFamily="18" charset="0"/>
              <a:cs typeface="Times New Roman" panose="02020603050405020304" pitchFamily="18" charset="0"/>
              <a:sym typeface="+mn-ea"/>
            </a:endParaRPr>
          </a:p>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顺序表的初始化、创建、遍历的实现与前述类似。</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7" name="文本框 6"/>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例2.6.1 顺序表的就地逆置</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8" name="文本框 7"/>
          <p:cNvSpPr txBox="1"/>
          <p:nvPr/>
        </p:nvSpPr>
        <p:spPr>
          <a:xfrm>
            <a:off x="682625" y="2355850"/>
            <a:ext cx="3568065" cy="230695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typedef int ElemType;struct SqList {    ElemType *elem;    int length;    void Init(int n);    void Create(int n);    void Traverse();};</a:t>
            </a:r>
            <a:endParaRPr lang="en-US" altLang="en-US" sz="1800">
              <a:latin typeface="Courier New" panose="02070309020205020404" charset="0"/>
              <a:ea typeface="宋体" panose="02010600030101010101" pitchFamily="2" charset="-122"/>
              <a:cs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7" name="文本框 6"/>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例2.6.1 顺序表的就地逆置</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9" name="文本框 8"/>
          <p:cNvSpPr txBox="1"/>
          <p:nvPr/>
        </p:nvSpPr>
        <p:spPr>
          <a:xfrm>
            <a:off x="755650" y="1347470"/>
            <a:ext cx="7140575" cy="175323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 </a:t>
            </a:r>
            <a:r>
              <a:rPr lang="zh-CN" sz="1800">
                <a:latin typeface="Courier New" panose="02070309020205020404" charset="0"/>
                <a:ea typeface="宋体" panose="02010600030101010101" pitchFamily="2" charset="-122"/>
                <a:cs typeface="Courier New" panose="02070309020205020404" charset="0"/>
              </a:rPr>
              <a:t>逆置顺序表，因需把逆置之后的结果返回，故使用引用参数</a:t>
            </a:r>
            <a:r>
              <a:rPr lang="en-US" sz="1800">
                <a:latin typeface="Courier New" panose="02070309020205020404" charset="0"/>
                <a:ea typeface="宋体" panose="02010600030101010101" pitchFamily="2" charset="-122"/>
                <a:cs typeface="Courier New" panose="02070309020205020404" charset="0"/>
              </a:rPr>
              <a:t>void reverseSqList(SqList &amp;sl) </a:t>
            </a:r>
            <a:r>
              <a:rPr lang="en-US" sz="1800">
                <a:latin typeface="Courier New" panose="02070309020205020404" charset="0"/>
                <a:ea typeface="宋体" panose="02010600030101010101" pitchFamily="2" charset="-122"/>
                <a:cs typeface="Courier New" panose="02070309020205020404" charset="0"/>
              </a:rPr>
              <a:t>{    for(int i=0;i&lt;sl.length/2;i++) {        swap(sl.elem[i], sl.elem[sl.length-1-i]);    }}</a:t>
            </a:r>
            <a:endParaRPr lang="zh-CN" altLang="en-US" sz="1800">
              <a:latin typeface="Courier New" panose="02070309020205020404" charset="0"/>
              <a:cs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7" name="文本框 6"/>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例2.6.1 顺序表的就地逆置</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8" name="文本框 7"/>
          <p:cNvSpPr txBox="1"/>
          <p:nvPr/>
        </p:nvSpPr>
        <p:spPr>
          <a:xfrm>
            <a:off x="395605" y="1327785"/>
            <a:ext cx="4209415" cy="286131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int main() {</a:t>
            </a:r>
            <a:endParaRPr lang="en-US" sz="1800">
              <a:latin typeface="Courier New" panose="02070309020205020404" charset="0"/>
              <a:ea typeface="宋体" panose="02010600030101010101" pitchFamily="2" charset="-122"/>
              <a:cs typeface="Courier New" panose="02070309020205020404" charset="0"/>
            </a:endParaRPr>
          </a:p>
          <a:p>
            <a:r>
              <a:rPr lang="en-US" sz="1800">
                <a:latin typeface="Courier New" panose="02070309020205020404" charset="0"/>
                <a:ea typeface="宋体" panose="02010600030101010101" pitchFamily="2" charset="-122"/>
                <a:cs typeface="Courier New" panose="02070309020205020404" charset="0"/>
              </a:rPr>
              <a:t>    int n;</a:t>
            </a:r>
            <a:endParaRPr lang="en-US" sz="1800">
              <a:latin typeface="Courier New" panose="02070309020205020404" charset="0"/>
              <a:ea typeface="宋体" panose="02010600030101010101" pitchFamily="2" charset="-122"/>
              <a:cs typeface="Courier New" panose="02070309020205020404" charset="0"/>
            </a:endParaRPr>
          </a:p>
          <a:p>
            <a:r>
              <a:rPr lang="en-US" sz="1800">
                <a:latin typeface="Courier New" panose="02070309020205020404" charset="0"/>
                <a:ea typeface="宋体" panose="02010600030101010101" pitchFamily="2" charset="-122"/>
                <a:cs typeface="Courier New" panose="02070309020205020404" charset="0"/>
              </a:rPr>
              <a:t>    while(cin&gt;&gt;n) {</a:t>
            </a:r>
            <a:endParaRPr lang="en-US" sz="1800">
              <a:latin typeface="Courier New" panose="02070309020205020404" charset="0"/>
              <a:ea typeface="宋体" panose="02010600030101010101" pitchFamily="2" charset="-122"/>
              <a:cs typeface="Courier New" panose="02070309020205020404" charset="0"/>
            </a:endParaRPr>
          </a:p>
          <a:p>
            <a:r>
              <a:rPr lang="en-US" sz="1800">
                <a:latin typeface="Courier New" panose="02070309020205020404" charset="0"/>
                <a:ea typeface="宋体" panose="02010600030101010101" pitchFamily="2" charset="-122"/>
                <a:cs typeface="Courier New" panose="02070309020205020404" charset="0"/>
              </a:rPr>
              <a:t>        SqList sl;</a:t>
            </a:r>
            <a:endParaRPr lang="en-US" sz="1800">
              <a:latin typeface="Courier New" panose="02070309020205020404" charset="0"/>
              <a:ea typeface="宋体" panose="02010600030101010101" pitchFamily="2" charset="-122"/>
              <a:cs typeface="Courier New" panose="02070309020205020404" charset="0"/>
            </a:endParaRPr>
          </a:p>
          <a:p>
            <a:r>
              <a:rPr lang="en-US" sz="1800">
                <a:latin typeface="Courier New" panose="02070309020205020404" charset="0"/>
                <a:ea typeface="宋体" panose="02010600030101010101" pitchFamily="2" charset="-122"/>
                <a:cs typeface="Courier New" panose="02070309020205020404" charset="0"/>
              </a:rPr>
              <a:t>        sl.Create(n);</a:t>
            </a:r>
            <a:endParaRPr lang="en-US" sz="1800">
              <a:latin typeface="Courier New" panose="02070309020205020404" charset="0"/>
              <a:ea typeface="宋体" panose="02010600030101010101" pitchFamily="2" charset="-122"/>
              <a:cs typeface="Courier New" panose="02070309020205020404" charset="0"/>
            </a:endParaRPr>
          </a:p>
          <a:p>
            <a:r>
              <a:rPr lang="en-US" sz="1800">
                <a:latin typeface="Courier New" panose="02070309020205020404" charset="0"/>
                <a:ea typeface="宋体" panose="02010600030101010101" pitchFamily="2" charset="-122"/>
                <a:cs typeface="Courier New" panose="02070309020205020404" charset="0"/>
              </a:rPr>
              <a:t>        reverseSqList(sl);</a:t>
            </a:r>
            <a:endParaRPr lang="en-US" sz="1800">
              <a:latin typeface="Courier New" panose="02070309020205020404" charset="0"/>
              <a:ea typeface="宋体" panose="02010600030101010101" pitchFamily="2" charset="-122"/>
              <a:cs typeface="Courier New" panose="02070309020205020404" charset="0"/>
            </a:endParaRPr>
          </a:p>
          <a:p>
            <a:r>
              <a:rPr lang="en-US" sz="1800">
                <a:latin typeface="Courier New" panose="02070309020205020404" charset="0"/>
                <a:ea typeface="宋体" panose="02010600030101010101" pitchFamily="2" charset="-122"/>
                <a:cs typeface="Courier New" panose="02070309020205020404" charset="0"/>
              </a:rPr>
              <a:t>        sl.Traverse();</a:t>
            </a:r>
            <a:endParaRPr lang="en-US" sz="1800">
              <a:latin typeface="Courier New" panose="02070309020205020404" charset="0"/>
              <a:ea typeface="宋体" panose="02010600030101010101" pitchFamily="2" charset="-122"/>
              <a:cs typeface="Courier New" panose="02070309020205020404" charset="0"/>
            </a:endParaRPr>
          </a:p>
          <a:p>
            <a:r>
              <a:rPr lang="en-US" sz="1800">
                <a:latin typeface="Courier New" panose="02070309020205020404" charset="0"/>
                <a:ea typeface="宋体" panose="02010600030101010101" pitchFamily="2" charset="-122"/>
                <a:cs typeface="Courier New" panose="02070309020205020404" charset="0"/>
              </a:rPr>
              <a:t>    }</a:t>
            </a:r>
            <a:endParaRPr lang="en-US" sz="1800">
              <a:latin typeface="Courier New" panose="02070309020205020404" charset="0"/>
              <a:ea typeface="宋体" panose="02010600030101010101" pitchFamily="2" charset="-122"/>
              <a:cs typeface="Courier New" panose="02070309020205020404" charset="0"/>
            </a:endParaRPr>
          </a:p>
          <a:p>
            <a:r>
              <a:rPr lang="en-US" sz="1800">
                <a:latin typeface="Courier New" panose="02070309020205020404" charset="0"/>
                <a:ea typeface="宋体" panose="02010600030101010101" pitchFamily="2" charset="-122"/>
                <a:cs typeface="Courier New" panose="02070309020205020404" charset="0"/>
              </a:rPr>
              <a:t>    return 0;</a:t>
            </a:r>
            <a:endParaRPr lang="en-US" sz="1800">
              <a:latin typeface="Courier New" panose="02070309020205020404" charset="0"/>
              <a:ea typeface="宋体" panose="02010600030101010101" pitchFamily="2" charset="-122"/>
              <a:cs typeface="Courier New" panose="02070309020205020404" charset="0"/>
            </a:endParaRPr>
          </a:p>
          <a:p>
            <a:r>
              <a:rPr lang="en-US" sz="1800">
                <a:latin typeface="Courier New" panose="02070309020205020404" charset="0"/>
                <a:ea typeface="宋体" panose="02010600030101010101" pitchFamily="2" charset="-122"/>
                <a:cs typeface="Courier New" panose="02070309020205020404" charset="0"/>
              </a:rPr>
              <a:t>}</a:t>
            </a:r>
            <a:endParaRPr lang="en-US" sz="1800">
              <a:latin typeface="Courier New" panose="02070309020205020404" charset="0"/>
              <a:ea typeface="宋体" panose="02010600030101010101" pitchFamily="2" charset="-122"/>
              <a:cs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7" name="文本框 6"/>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例2.6.1 顺序表的就地逆置</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9" name="文本框 8"/>
          <p:cNvSpPr txBox="1"/>
          <p:nvPr/>
        </p:nvSpPr>
        <p:spPr>
          <a:xfrm>
            <a:off x="682625" y="1327785"/>
            <a:ext cx="6833870" cy="2306955"/>
          </a:xfrm>
          <a:prstGeom prst="rect">
            <a:avLst/>
          </a:prstGeom>
          <a:noFill/>
          <a:ln w="9525">
            <a:noFill/>
          </a:ln>
        </p:spPr>
        <p:txBody>
          <a:bodyPr wrap="square">
            <a:spAutoFit/>
          </a:bodyPr>
          <a:p>
            <a:r>
              <a:rPr sz="1800">
                <a:latin typeface="Courier New" panose="02070309020205020404" charset="0"/>
                <a:ea typeface="宋体" panose="02010600030101010101" pitchFamily="2" charset="-122"/>
                <a:cs typeface="Courier New" panose="02070309020205020404" charset="0"/>
              </a:rPr>
              <a:t>// 遍历顺序表 </a:t>
            </a:r>
            <a:endParaRPr sz="1800">
              <a:latin typeface="Courier New" panose="02070309020205020404" charset="0"/>
              <a:ea typeface="宋体" panose="02010600030101010101" pitchFamily="2" charset="-122"/>
              <a:cs typeface="Courier New" panose="02070309020205020404" charset="0"/>
            </a:endParaRPr>
          </a:p>
          <a:p>
            <a:r>
              <a:rPr sz="1800">
                <a:latin typeface="Courier New" panose="02070309020205020404" charset="0"/>
                <a:ea typeface="宋体" panose="02010600030101010101" pitchFamily="2" charset="-122"/>
                <a:cs typeface="Courier New" panose="02070309020205020404" charset="0"/>
              </a:rPr>
              <a:t>void SqList::Traverse() {</a:t>
            </a:r>
            <a:endParaRPr sz="1800">
              <a:latin typeface="Courier New" panose="02070309020205020404" charset="0"/>
              <a:ea typeface="宋体" panose="02010600030101010101" pitchFamily="2" charset="-122"/>
              <a:cs typeface="Courier New" panose="02070309020205020404" charset="0"/>
            </a:endParaRPr>
          </a:p>
          <a:p>
            <a:r>
              <a:rPr sz="1800">
                <a:latin typeface="Courier New" panose="02070309020205020404" charset="0"/>
                <a:ea typeface="宋体" panose="02010600030101010101" pitchFamily="2" charset="-122"/>
                <a:cs typeface="Courier New" panose="02070309020205020404" charset="0"/>
              </a:rPr>
              <a:t>    for(</a:t>
            </a:r>
            <a:r>
              <a:rPr sz="1800">
                <a:latin typeface="Courier New" panose="02070309020205020404" charset="0"/>
                <a:cs typeface="Courier New" panose="02070309020205020404" charset="0"/>
                <a:sym typeface="+mn-ea"/>
              </a:rPr>
              <a:t>ElemType *</a:t>
            </a:r>
            <a:r>
              <a:rPr sz="1800">
                <a:latin typeface="Courier New" panose="02070309020205020404" charset="0"/>
                <a:ea typeface="宋体" panose="02010600030101010101" pitchFamily="2" charset="-122"/>
                <a:cs typeface="Courier New" panose="02070309020205020404" charset="0"/>
              </a:rPr>
              <a:t>p=elem; p&lt;elem+length; p++)</a:t>
            </a:r>
            <a:r>
              <a:rPr lang="en-US" sz="1800">
                <a:latin typeface="Courier New" panose="02070309020205020404" charset="0"/>
                <a:ea typeface="宋体" panose="02010600030101010101" pitchFamily="2" charset="-122"/>
                <a:cs typeface="Courier New" panose="02070309020205020404" charset="0"/>
              </a:rPr>
              <a:t> </a:t>
            </a:r>
            <a:r>
              <a:rPr sz="1800">
                <a:latin typeface="Courier New" panose="02070309020205020404" charset="0"/>
                <a:ea typeface="宋体" panose="02010600030101010101" pitchFamily="2" charset="-122"/>
                <a:cs typeface="Courier New" panose="02070309020205020404" charset="0"/>
              </a:rPr>
              <a:t>{</a:t>
            </a:r>
            <a:endParaRPr sz="1800">
              <a:latin typeface="Courier New" panose="02070309020205020404" charset="0"/>
              <a:ea typeface="宋体" panose="02010600030101010101" pitchFamily="2" charset="-122"/>
              <a:cs typeface="Courier New" panose="02070309020205020404" charset="0"/>
            </a:endParaRPr>
          </a:p>
          <a:p>
            <a:r>
              <a:rPr sz="1800">
                <a:latin typeface="Courier New" panose="02070309020205020404" charset="0"/>
                <a:ea typeface="宋体" panose="02010600030101010101" pitchFamily="2" charset="-122"/>
                <a:cs typeface="Courier New" panose="02070309020205020404" charset="0"/>
              </a:rPr>
              <a:t>        if(p!=elem) cout&lt;&lt;" ";</a:t>
            </a:r>
            <a:endParaRPr sz="1800">
              <a:latin typeface="Courier New" panose="02070309020205020404" charset="0"/>
              <a:ea typeface="宋体" panose="02010600030101010101" pitchFamily="2" charset="-122"/>
              <a:cs typeface="Courier New" panose="02070309020205020404" charset="0"/>
            </a:endParaRPr>
          </a:p>
          <a:p>
            <a:r>
              <a:rPr sz="1800">
                <a:latin typeface="Courier New" panose="02070309020205020404" charset="0"/>
                <a:ea typeface="宋体" panose="02010600030101010101" pitchFamily="2" charset="-122"/>
                <a:cs typeface="Courier New" panose="02070309020205020404" charset="0"/>
              </a:rPr>
              <a:t>        cout&lt;&lt;*p;</a:t>
            </a:r>
            <a:endParaRPr sz="1800">
              <a:latin typeface="Courier New" panose="02070309020205020404" charset="0"/>
              <a:ea typeface="宋体" panose="02010600030101010101" pitchFamily="2" charset="-122"/>
              <a:cs typeface="Courier New" panose="02070309020205020404" charset="0"/>
            </a:endParaRPr>
          </a:p>
          <a:p>
            <a:r>
              <a:rPr sz="1800">
                <a:latin typeface="Courier New" panose="02070309020205020404" charset="0"/>
                <a:ea typeface="宋体" panose="02010600030101010101" pitchFamily="2" charset="-122"/>
                <a:cs typeface="Courier New" panose="02070309020205020404" charset="0"/>
              </a:rPr>
              <a:t>    }</a:t>
            </a:r>
            <a:endParaRPr sz="1800">
              <a:latin typeface="Courier New" panose="02070309020205020404" charset="0"/>
              <a:ea typeface="宋体" panose="02010600030101010101" pitchFamily="2" charset="-122"/>
              <a:cs typeface="Courier New" panose="02070309020205020404" charset="0"/>
            </a:endParaRPr>
          </a:p>
          <a:p>
            <a:r>
              <a:rPr sz="1800">
                <a:latin typeface="Courier New" panose="02070309020205020404" charset="0"/>
                <a:ea typeface="宋体" panose="02010600030101010101" pitchFamily="2" charset="-122"/>
                <a:cs typeface="Courier New" panose="02070309020205020404" charset="0"/>
              </a:rPr>
              <a:t>    cout&lt;&lt;endl;</a:t>
            </a:r>
            <a:endParaRPr sz="1800">
              <a:latin typeface="Courier New" panose="02070309020205020404" charset="0"/>
              <a:ea typeface="宋体" panose="02010600030101010101" pitchFamily="2" charset="-122"/>
              <a:cs typeface="Courier New" panose="02070309020205020404" charset="0"/>
            </a:endParaRPr>
          </a:p>
          <a:p>
            <a:r>
              <a:rPr sz="1800">
                <a:latin typeface="Courier New" panose="02070309020205020404" charset="0"/>
                <a:ea typeface="宋体" panose="02010600030101010101" pitchFamily="2" charset="-122"/>
                <a:cs typeface="Courier New" panose="02070309020205020404" charset="0"/>
              </a:rPr>
              <a:t>}</a:t>
            </a:r>
            <a:endParaRPr sz="1800">
              <a:latin typeface="Courier New" panose="02070309020205020404" charset="0"/>
              <a:ea typeface="宋体" panose="02010600030101010101" pitchFamily="2" charset="-122"/>
              <a:cs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7" name="文本框 6"/>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例2.6.1 顺序表的就地逆置</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83260" y="1275715"/>
            <a:ext cx="6657340" cy="147637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初始化顺序表 </a:t>
            </a:r>
            <a:r>
              <a:rPr lang="en-US" sz="1800">
                <a:latin typeface="Courier New" panose="02070309020205020404" charset="0"/>
                <a:ea typeface="宋体" panose="02010600030101010101" pitchFamily="2" charset="-122"/>
              </a:rPr>
              <a:t>void SqList::Init(int 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elem=new ElemType[n];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length=0;}</a:t>
            </a:r>
            <a:endParaRPr lang="zh-CN" altLang="en-US" sz="1800"/>
          </a:p>
        </p:txBody>
      </p:sp>
      <p:sp>
        <p:nvSpPr>
          <p:cNvPr id="2" name="文本框 1"/>
          <p:cNvSpPr txBox="1"/>
          <p:nvPr/>
        </p:nvSpPr>
        <p:spPr>
          <a:xfrm>
            <a:off x="670560" y="2715895"/>
            <a:ext cx="6854190" cy="230695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建立顺序表 </a:t>
            </a:r>
            <a:r>
              <a:rPr lang="en-US" sz="1800">
                <a:latin typeface="Courier New" panose="02070309020205020404" charset="0"/>
                <a:ea typeface="宋体" panose="02010600030101010101" pitchFamily="2" charset="-122"/>
              </a:rPr>
              <a:t>void SqList::Create(int 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Init(n);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for(ElemType *p=elem; p&lt;elem+n; p++)</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cin&gt;&gt;*p;</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length++;</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例2.6.2 合并升序单链表</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286131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各依次输入递增有序若干个不超过100的整数，分别建立两个单链表，将这两个递增的有序单链表合并为一个递增的有序链表。要求结果链表仍使用原来两个链表的存储空间，不另外占用其他的存储空间；且合并后的单链表中不允许包含重复的数据。然后输出合并后的单链表。</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首先输入一个整数T，表示测试数据的组数，然后是T组测试数据。每组测试数据首先在第一行输入数据个数n；再在第二行和第三行分别输入n个依次递增有序的不超过100的整数。</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对于每组测试，输出合并后的单链表，每两个数据之间留一个空格。</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例2.6.2 合并升序单链表</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689850" cy="2030095"/>
          </a:xfrm>
          <a:prstGeom prst="rect">
            <a:avLst/>
          </a:prstGeom>
          <a:noFill/>
          <a:ln w="9525">
            <a:noFill/>
          </a:ln>
        </p:spPr>
        <p:txBody>
          <a:bodyPr wrap="square">
            <a:spAutoFit/>
          </a:bodyPr>
          <a:p>
            <a:r>
              <a:rPr sz="1800" b="1">
                <a:latin typeface="Times New Roman" panose="02020603050405020304" pitchFamily="18" charset="0"/>
                <a:ea typeface="宋体" panose="02010600030101010101" pitchFamily="2" charset="-122"/>
                <a:cs typeface="Times New Roman" panose="02020603050405020304" pitchFamily="18" charset="0"/>
              </a:rPr>
              <a:t>输入样例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1</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15</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14 16 19 22 23 31 33 67 68 75 76 78 81 91 95</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23 25 26 37 38 39 46 52 55 68 75 78 79 86 92</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cs typeface="Times New Roman" panose="02020603050405020304" pitchFamily="18" charset="0"/>
                <a:sym typeface="+mn-ea"/>
              </a:rPr>
              <a:t>输出样例</a:t>
            </a:r>
            <a:r>
              <a:rPr sz="1800">
                <a:latin typeface="Times New Roman" panose="02020603050405020304" pitchFamily="18" charset="0"/>
                <a:cs typeface="Times New Roman" panose="02020603050405020304" pitchFamily="18" charset="0"/>
                <a:sym typeface="+mn-ea"/>
              </a:rPr>
              <a:t>:</a:t>
            </a:r>
            <a:endParaRPr sz="1800">
              <a:latin typeface="Times New Roman" panose="02020603050405020304" pitchFamily="18" charset="0"/>
              <a:cs typeface="Times New Roman" panose="02020603050405020304" pitchFamily="18" charset="0"/>
              <a:sym typeface="+mn-ea"/>
            </a:endParaRPr>
          </a:p>
          <a:p>
            <a:r>
              <a:rPr lang="en-US" sz="1800">
                <a:latin typeface="Times New Roman" panose="02020603050405020304" pitchFamily="18" charset="0"/>
                <a:ea typeface="宋体" panose="02010600030101010101" pitchFamily="2" charset="-122"/>
                <a:cs typeface="Times New Roman" panose="02020603050405020304" pitchFamily="18" charset="0"/>
              </a:rPr>
              <a:t>14 16 19 22 23 25 26 31 33 37 38 39 46 52 55 67 68 75 76 78 79 81 86 91 92 95</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例2.6.2 合并升序单链表</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715"/>
            <a:ext cx="7554595" cy="199961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算法思想</a:t>
            </a:r>
            <a:r>
              <a:rPr lang="zh-CN" sz="2000">
                <a:latin typeface="Times New Roman" panose="02020603050405020304" pitchFamily="18" charset="0"/>
                <a:cs typeface="Times New Roman" panose="02020603050405020304" pitchFamily="18" charset="0"/>
                <a:sym typeface="+mn-ea"/>
              </a:rPr>
              <a:t>：</a:t>
            </a:r>
            <a:r>
              <a:rPr sz="2000">
                <a:latin typeface="Times New Roman" panose="02020603050405020304" pitchFamily="18" charset="0"/>
                <a:cs typeface="Times New Roman" panose="02020603050405020304" pitchFamily="18" charset="0"/>
                <a:sym typeface="+mn-ea"/>
              </a:rPr>
              <a:t>从头开始分别用一个指针指向两个链表中的当前元素，然后逐个比较两个链表中的当前元素，把其中的小者链接到结果链表的尾部。</a:t>
            </a:r>
            <a:endParaRPr sz="2000">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因题目要求不能包含重复的元素，在两个当前元素相等时，把其中一个链接到结果链表中的同时需跳过另一个链表中的相同元素。</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例2.6.2 合并升序单链表</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83895" y="1275715"/>
            <a:ext cx="7209790"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#include&lt;iostream&gt;using namespace std;typedef int ElemType;struct LNode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ElemType data;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数据域</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next;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指针域</a:t>
            </a:r>
            <a:r>
              <a:rPr lang="en-US" sz="1800">
                <a:latin typeface="Courier New" panose="02070309020205020404" charset="0"/>
                <a:ea typeface="宋体" panose="02010600030101010101" pitchFamily="2" charset="-122"/>
              </a:rPr>
              <a:t>};struct LinkList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*head;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头指针</a:t>
            </a:r>
            <a:r>
              <a:rPr lang="en-US" sz="1800">
                <a:latin typeface="Courier New" panose="02070309020205020404" charset="0"/>
                <a:ea typeface="宋体" panose="02010600030101010101" pitchFamily="2" charset="-122"/>
              </a:rPr>
              <a:t>(</a:t>
            </a:r>
            <a:r>
              <a:rPr lang="zh-CN" sz="1800">
                <a:ea typeface="宋体" panose="02010600030101010101" pitchFamily="2" charset="-122"/>
              </a:rPr>
              <a:t>带头结点</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void Create(int 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建立含</a:t>
            </a:r>
            <a:r>
              <a:rPr lang="en-US" sz="1800">
                <a:latin typeface="Courier New" panose="02070309020205020404" charset="0"/>
                <a:ea typeface="宋体" panose="02010600030101010101" pitchFamily="2" charset="-122"/>
              </a:rPr>
              <a:t>n</a:t>
            </a:r>
            <a:r>
              <a:rPr lang="zh-CN" sz="1800">
                <a:ea typeface="宋体" panose="02010600030101010101" pitchFamily="2" charset="-122"/>
              </a:rPr>
              <a:t>个结点的单链表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void Traverse();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遍历，并输出内容</a:t>
            </a:r>
            <a:r>
              <a:rPr lang="en-US" sz="1800">
                <a:latin typeface="Courier New" panose="02070309020205020404" charset="0"/>
                <a:ea typeface="宋体" panose="02010600030101010101" pitchFamily="2" charset="-122"/>
              </a:rPr>
              <a:t>};</a:t>
            </a:r>
            <a:endParaRPr lang="zh-CN" altLang="en-US" sz="18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2.2 顺序表</a:t>
            </a:r>
            <a:endParaRPr lang="zh-CN" altLang="en-US" sz="3200" dirty="0">
              <a:latin typeface="黑体" panose="02010609060101010101" pitchFamily="2" charset="-122"/>
              <a:ea typeface="黑体" panose="02010609060101010101" pitchFamily="2" charset="-122"/>
            </a:endParaRPr>
          </a:p>
        </p:txBody>
      </p:sp>
      <p:sp>
        <p:nvSpPr>
          <p:cNvPr id="6" name="文本框 5"/>
          <p:cNvSpPr txBox="1"/>
          <p:nvPr/>
        </p:nvSpPr>
        <p:spPr>
          <a:xfrm>
            <a:off x="323850" y="842963"/>
            <a:ext cx="7754938" cy="76835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顺序表的实现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结构体定义</a:t>
            </a:r>
            <a:endPar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82625" y="1492250"/>
            <a:ext cx="7335520" cy="3692525"/>
          </a:xfrm>
          <a:prstGeom prst="rect">
            <a:avLst/>
          </a:prstGeom>
          <a:noFill/>
          <a:ln w="9525">
            <a:noFill/>
          </a:ln>
        </p:spPr>
        <p:txBody>
          <a:bodyPr wrap="square">
            <a:spAutoFit/>
          </a:bodyPr>
          <a:p>
            <a:r>
              <a:rPr lang="en-US" sz="1800">
                <a:latin typeface="Times New Roman" panose="02020603050405020304" pitchFamily="18" charset="0"/>
                <a:ea typeface="宋体" panose="02010600030101010101" pitchFamily="2" charset="-122"/>
                <a:cs typeface="Times New Roman" panose="02020603050405020304" pitchFamily="18" charset="0"/>
              </a:rPr>
              <a:t>const int N=80;               // </a:t>
            </a:r>
            <a:r>
              <a:rPr lang="zh-CN" sz="1800">
                <a:latin typeface="Times New Roman" panose="02020603050405020304" pitchFamily="18" charset="0"/>
                <a:ea typeface="宋体" panose="02010600030101010101" pitchFamily="2" charset="-122"/>
                <a:cs typeface="Times New Roman" panose="02020603050405020304" pitchFamily="18" charset="0"/>
              </a:rPr>
              <a:t>顺序表的最大容量为</a:t>
            </a:r>
            <a:r>
              <a:rPr lang="en-US" sz="1800">
                <a:latin typeface="Times New Roman" panose="02020603050405020304" pitchFamily="18" charset="0"/>
                <a:ea typeface="宋体" panose="02010600030101010101" pitchFamily="2" charset="-122"/>
                <a:cs typeface="Times New Roman" panose="02020603050405020304" pitchFamily="18" charset="0"/>
              </a:rPr>
              <a:t>Ntypedef int ElemType;   // </a:t>
            </a:r>
            <a:r>
              <a:rPr lang="zh-CN" sz="1800">
                <a:latin typeface="Times New Roman" panose="02020603050405020304" pitchFamily="18" charset="0"/>
                <a:ea typeface="宋体" panose="02010600030101010101" pitchFamily="2" charset="-122"/>
                <a:cs typeface="Times New Roman" panose="02020603050405020304" pitchFamily="18" charset="0"/>
              </a:rPr>
              <a:t>为</a:t>
            </a:r>
            <a:r>
              <a:rPr lang="en-US" sz="1800">
                <a:latin typeface="Times New Roman" panose="02020603050405020304" pitchFamily="18" charset="0"/>
                <a:ea typeface="宋体" panose="02010600030101010101" pitchFamily="2" charset="-122"/>
                <a:cs typeface="Times New Roman" panose="02020603050405020304" pitchFamily="18" charset="0"/>
              </a:rPr>
              <a:t>int</a:t>
            </a:r>
            <a:r>
              <a:rPr lang="zh-CN" sz="1800">
                <a:latin typeface="Times New Roman" panose="02020603050405020304" pitchFamily="18" charset="0"/>
                <a:ea typeface="宋体" panose="02010600030101010101" pitchFamily="2" charset="-122"/>
                <a:cs typeface="Times New Roman" panose="02020603050405020304" pitchFamily="18" charset="0"/>
              </a:rPr>
              <a:t>类型取别名</a:t>
            </a:r>
            <a:r>
              <a:rPr lang="en-US" sz="1800">
                <a:latin typeface="Times New Roman" panose="02020603050405020304" pitchFamily="18" charset="0"/>
                <a:ea typeface="宋体" panose="02010600030101010101" pitchFamily="2" charset="-122"/>
                <a:cs typeface="Times New Roman" panose="02020603050405020304" pitchFamily="18" charset="0"/>
              </a:rPr>
              <a:t>ElemTypestruct SqList {      ElemType *elem;     // </a:t>
            </a:r>
            <a:r>
              <a:rPr lang="zh-CN" sz="1800">
                <a:latin typeface="Times New Roman" panose="02020603050405020304" pitchFamily="18" charset="0"/>
                <a:ea typeface="宋体" panose="02010600030101010101" pitchFamily="2" charset="-122"/>
                <a:cs typeface="Times New Roman" panose="02020603050405020304" pitchFamily="18" charset="0"/>
              </a:rPr>
              <a:t>存储空间基址</a:t>
            </a:r>
            <a:r>
              <a:rPr lang="en-US" sz="1800">
                <a:latin typeface="Times New Roman" panose="02020603050405020304" pitchFamily="18" charset="0"/>
                <a:ea typeface="宋体" panose="02010600030101010101" pitchFamily="2" charset="-122"/>
                <a:cs typeface="Times New Roman" panose="02020603050405020304" pitchFamily="18" charset="0"/>
              </a:rPr>
              <a:t>      int length;                 // </a:t>
            </a:r>
            <a:r>
              <a:rPr lang="zh-CN" sz="1800">
                <a:latin typeface="Times New Roman" panose="02020603050405020304" pitchFamily="18" charset="0"/>
                <a:ea typeface="宋体" panose="02010600030101010101" pitchFamily="2" charset="-122"/>
                <a:cs typeface="Times New Roman" panose="02020603050405020304" pitchFamily="18" charset="0"/>
              </a:rPr>
              <a:t>当前长度</a:t>
            </a:r>
            <a:r>
              <a:rPr lang="en-US" sz="1800">
                <a:latin typeface="Times New Roman" panose="02020603050405020304" pitchFamily="18" charset="0"/>
                <a:ea typeface="宋体" panose="02010600030101010101" pitchFamily="2" charset="-122"/>
                <a:cs typeface="Times New Roman" panose="02020603050405020304" pitchFamily="18" charset="0"/>
              </a:rPr>
              <a:t>      void Init( );               // </a:t>
            </a:r>
            <a:r>
              <a:rPr lang="zh-CN" sz="1800">
                <a:latin typeface="Times New Roman" panose="02020603050405020304" pitchFamily="18" charset="0"/>
                <a:ea typeface="宋体" panose="02010600030101010101" pitchFamily="2" charset="-122"/>
                <a:cs typeface="Times New Roman" panose="02020603050405020304" pitchFamily="18" charset="0"/>
              </a:rPr>
              <a:t>初始化</a:t>
            </a:r>
            <a:r>
              <a:rPr lang="en-US" sz="1800">
                <a:latin typeface="Times New Roman" panose="02020603050405020304" pitchFamily="18" charset="0"/>
                <a:ea typeface="宋体" panose="02010600030101010101" pitchFamily="2" charset="-122"/>
                <a:cs typeface="Times New Roman" panose="02020603050405020304" pitchFamily="18" charset="0"/>
              </a:rPr>
              <a:t>      void Clear();             // </a:t>
            </a:r>
            <a:r>
              <a:rPr lang="zh-CN" sz="1800">
                <a:latin typeface="Times New Roman" panose="02020603050405020304" pitchFamily="18" charset="0"/>
                <a:ea typeface="宋体" panose="02010600030101010101" pitchFamily="2" charset="-122"/>
                <a:cs typeface="Times New Roman" panose="02020603050405020304" pitchFamily="18" charset="0"/>
              </a:rPr>
              <a:t>清除线性表</a:t>
            </a:r>
            <a:r>
              <a:rPr lang="en-US" sz="1800">
                <a:latin typeface="Times New Roman" panose="02020603050405020304" pitchFamily="18" charset="0"/>
                <a:ea typeface="宋体" panose="02010600030101010101" pitchFamily="2" charset="-122"/>
                <a:cs typeface="Times New Roman" panose="02020603050405020304" pitchFamily="18" charset="0"/>
              </a:rPr>
              <a:t>      int Locate(ElemType e);                      // </a:t>
            </a:r>
            <a:r>
              <a:rPr lang="zh-CN" sz="1800">
                <a:latin typeface="Times New Roman" panose="02020603050405020304" pitchFamily="18" charset="0"/>
                <a:ea typeface="宋体" panose="02010600030101010101" pitchFamily="2" charset="-122"/>
                <a:cs typeface="Times New Roman" panose="02020603050405020304" pitchFamily="18" charset="0"/>
              </a:rPr>
              <a:t>查找</a:t>
            </a:r>
            <a:r>
              <a:rPr lang="en-US" sz="1800">
                <a:latin typeface="Times New Roman" panose="02020603050405020304" pitchFamily="18" charset="0"/>
                <a:ea typeface="宋体" panose="02010600030101010101" pitchFamily="2" charset="-122"/>
                <a:cs typeface="Times New Roman" panose="02020603050405020304" pitchFamily="18" charset="0"/>
              </a:rPr>
              <a:t>      void InsertBefore(int i, ElemType e);  // </a:t>
            </a:r>
            <a:r>
              <a:rPr lang="zh-CN" sz="1800">
                <a:latin typeface="Times New Roman" panose="02020603050405020304" pitchFamily="18" charset="0"/>
                <a:ea typeface="宋体" panose="02010600030101010101" pitchFamily="2" charset="-122"/>
                <a:cs typeface="Times New Roman" panose="02020603050405020304" pitchFamily="18" charset="0"/>
              </a:rPr>
              <a:t>插入元素</a:t>
            </a:r>
            <a:r>
              <a:rPr lang="en-US" sz="1800">
                <a:latin typeface="Times New Roman" panose="02020603050405020304" pitchFamily="18" charset="0"/>
                <a:ea typeface="宋体" panose="02010600030101010101" pitchFamily="2" charset="-122"/>
                <a:cs typeface="Times New Roman" panose="02020603050405020304" pitchFamily="18" charset="0"/>
              </a:rPr>
              <a:t>      void Delete(int i, ElemType &amp;e);         // </a:t>
            </a:r>
            <a:r>
              <a:rPr lang="zh-CN" sz="1800">
                <a:latin typeface="Times New Roman" panose="02020603050405020304" pitchFamily="18" charset="0"/>
                <a:ea typeface="宋体" panose="02010600030101010101" pitchFamily="2" charset="-122"/>
                <a:cs typeface="Times New Roman" panose="02020603050405020304" pitchFamily="18" charset="0"/>
              </a:rPr>
              <a:t>删除元素</a:t>
            </a:r>
            <a:r>
              <a:rPr lang="en-US" sz="1800">
                <a:latin typeface="Times New Roman" panose="02020603050405020304" pitchFamily="18" charset="0"/>
                <a:ea typeface="宋体" panose="02010600030101010101" pitchFamily="2" charset="-122"/>
                <a:cs typeface="Times New Roman" panose="02020603050405020304" pitchFamily="18" charset="0"/>
              </a:rPr>
              <a:t>      bool Empty();                                       // </a:t>
            </a:r>
            <a:r>
              <a:rPr lang="zh-CN" sz="1800">
                <a:latin typeface="Times New Roman" panose="02020603050405020304" pitchFamily="18" charset="0"/>
                <a:ea typeface="宋体" panose="02010600030101010101" pitchFamily="2" charset="-122"/>
                <a:cs typeface="Times New Roman" panose="02020603050405020304" pitchFamily="18" charset="0"/>
              </a:rPr>
              <a:t>判断空表</a:t>
            </a:r>
            <a:r>
              <a:rPr lang="en-US" sz="1800">
                <a:latin typeface="Times New Roman" panose="02020603050405020304" pitchFamily="18" charset="0"/>
                <a:ea typeface="宋体" panose="02010600030101010101" pitchFamily="2" charset="-122"/>
                <a:cs typeface="Times New Roman" panose="02020603050405020304" pitchFamily="18" charset="0"/>
              </a:rPr>
              <a:t>      void Traverse();                                    // </a:t>
            </a:r>
            <a:r>
              <a:rPr lang="zh-CN" sz="1800">
                <a:latin typeface="Times New Roman" panose="02020603050405020304" pitchFamily="18" charset="0"/>
                <a:ea typeface="宋体" panose="02010600030101010101" pitchFamily="2" charset="-122"/>
                <a:cs typeface="Times New Roman" panose="02020603050405020304" pitchFamily="18" charset="0"/>
              </a:rPr>
              <a:t>遍历</a:t>
            </a:r>
            <a:r>
              <a:rPr lang="en-US" sz="180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1800">
              <a:latin typeface="Times New Roman" panose="02020603050405020304" pitchFamily="18" charset="0"/>
              <a:cs typeface="Times New Roman" panose="02020603050405020304" pitchFamily="18" charset="0"/>
            </a:endParaRPr>
          </a:p>
        </p:txBody>
      </p:sp>
      <p:sp>
        <p:nvSpPr>
          <p:cNvPr id="2" name="文本框 1"/>
          <p:cNvSpPr txBox="1"/>
          <p:nvPr/>
        </p:nvSpPr>
        <p:spPr>
          <a:xfrm>
            <a:off x="6145530" y="1491615"/>
            <a:ext cx="2593975" cy="922020"/>
          </a:xfrm>
          <a:prstGeom prst="rect">
            <a:avLst/>
          </a:prstGeom>
          <a:noFill/>
          <a:ln w="9525">
            <a:noFill/>
          </a:ln>
        </p:spPr>
        <p:txBody>
          <a:bodyPr wrap="square">
            <a:spAutoFit/>
          </a:bodyPr>
          <a:p>
            <a:r>
              <a:rPr lang="en-US" sz="1800">
                <a:latin typeface="Times New Roman" panose="02020603050405020304" pitchFamily="18" charset="0"/>
                <a:ea typeface="宋体" panose="02010600030101010101" pitchFamily="2" charset="-122"/>
              </a:rPr>
              <a:t>typedef</a:t>
            </a:r>
            <a:r>
              <a:rPr lang="zh-CN" sz="1800">
                <a:latin typeface="Times New Roman" panose="02020603050405020304" pitchFamily="18" charset="0"/>
                <a:sym typeface="+mn-ea"/>
              </a:rPr>
              <a:t>为</a:t>
            </a:r>
            <a:r>
              <a:rPr lang="zh-CN" sz="1800">
                <a:ea typeface="宋体" panose="02010600030101010101" pitchFamily="2" charset="-122"/>
              </a:rPr>
              <a:t>已有类型</a:t>
            </a:r>
            <a:r>
              <a:rPr lang="en-US" sz="1800">
                <a:latin typeface="Times New Roman" panose="02020603050405020304" pitchFamily="18" charset="0"/>
                <a:ea typeface="宋体" panose="02010600030101010101" pitchFamily="2" charset="-122"/>
              </a:rPr>
              <a:t>int</a:t>
            </a:r>
            <a:r>
              <a:rPr lang="zh-CN" sz="1800">
                <a:ea typeface="宋体" panose="02010600030101010101" pitchFamily="2" charset="-122"/>
              </a:rPr>
              <a:t>取别名</a:t>
            </a:r>
            <a:r>
              <a:rPr lang="en-US" sz="1800">
                <a:latin typeface="Times New Roman" panose="02020603050405020304" pitchFamily="18" charset="0"/>
                <a:ea typeface="宋体" panose="02010600030101010101" pitchFamily="2" charset="-122"/>
              </a:rPr>
              <a:t>ElemType</a:t>
            </a:r>
            <a:r>
              <a:rPr lang="zh-CN" sz="1800">
                <a:ea typeface="宋体" panose="02010600030101010101" pitchFamily="2" charset="-122"/>
              </a:rPr>
              <a:t>，</a:t>
            </a:r>
            <a:r>
              <a:rPr lang="zh-CN" sz="1800">
                <a:latin typeface="Times New Roman" panose="02020603050405020304" pitchFamily="18" charset="0"/>
                <a:ea typeface="宋体" panose="02010600030101010101" pitchFamily="2" charset="-122"/>
              </a:rPr>
              <a:t>从而</a:t>
            </a:r>
            <a:r>
              <a:rPr lang="zh-CN" sz="1800">
                <a:ea typeface="宋体" panose="02010600030101010101" pitchFamily="2" charset="-122"/>
              </a:rPr>
              <a:t>提升代码的可维护性</a:t>
            </a:r>
            <a:r>
              <a:rPr lang="zh-CN" sz="1800">
                <a:latin typeface="Times New Roman" panose="02020603050405020304" pitchFamily="18" charset="0"/>
                <a:ea typeface="宋体" panose="02010600030101010101" pitchFamily="2" charset="-122"/>
              </a:rPr>
              <a:t>。</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2"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例2.6.2 合并升序单链表</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755650" y="1327785"/>
            <a:ext cx="7145655" cy="313817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合并升序链表</a:t>
            </a:r>
            <a:r>
              <a:rPr lang="en-US" sz="1800">
                <a:latin typeface="Courier New" panose="02070309020205020404" charset="0"/>
                <a:ea typeface="宋体" panose="02010600030101010101" pitchFamily="2" charset="-122"/>
              </a:rPr>
              <a:t>void mergeList(LinkList &amp;La,LinkList &amp;Lb,LinkList &amp;Lc)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*pa,*pb,*pc;</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pa=La.head-&gt;next;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pa</a:t>
            </a:r>
            <a:r>
              <a:rPr lang="zh-CN" sz="1800">
                <a:latin typeface="Courier New" panose="02070309020205020404" charset="0"/>
                <a:ea typeface="宋体" panose="02010600030101010101" pitchFamily="2" charset="-122"/>
              </a:rPr>
              <a:t>指向第一个链表</a:t>
            </a:r>
            <a:r>
              <a:rPr lang="en-US" sz="1800">
                <a:latin typeface="Courier New" panose="02070309020205020404" charset="0"/>
                <a:ea typeface="宋体" panose="02010600030101010101" pitchFamily="2" charset="-122"/>
              </a:rPr>
              <a:t>La</a:t>
            </a:r>
            <a:r>
              <a:rPr lang="zh-CN" sz="1800">
                <a:latin typeface="Courier New" panose="02070309020205020404" charset="0"/>
                <a:ea typeface="宋体" panose="02010600030101010101" pitchFamily="2" charset="-122"/>
              </a:rPr>
              <a:t>的首元素</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pb=Lb.head-&gt;next;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pb</a:t>
            </a:r>
            <a:r>
              <a:rPr lang="zh-CN" sz="1800">
                <a:latin typeface="Courier New" panose="02070309020205020404" charset="0"/>
                <a:ea typeface="宋体" panose="02010600030101010101" pitchFamily="2" charset="-122"/>
              </a:rPr>
              <a:t>指向第二个链表</a:t>
            </a:r>
            <a:r>
              <a:rPr lang="en-US" sz="1800">
                <a:latin typeface="Courier New" panose="02070309020205020404" charset="0"/>
                <a:ea typeface="宋体" panose="02010600030101010101" pitchFamily="2" charset="-122"/>
              </a:rPr>
              <a:t>Lb</a:t>
            </a:r>
            <a:r>
              <a:rPr lang="zh-CN" sz="1800">
                <a:latin typeface="Courier New" panose="02070309020205020404" charset="0"/>
                <a:ea typeface="宋体" panose="02010600030101010101" pitchFamily="2" charset="-122"/>
              </a:rPr>
              <a:t>的首元素</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pc=Lc.head=La.head;//</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用</a:t>
            </a:r>
            <a:r>
              <a:rPr lang="en-US" sz="1800">
                <a:latin typeface="Courier New" panose="02070309020205020404" charset="0"/>
                <a:ea typeface="宋体" panose="02010600030101010101" pitchFamily="2" charset="-122"/>
              </a:rPr>
              <a:t>La</a:t>
            </a:r>
            <a:r>
              <a:rPr lang="zh-CN" sz="1800">
                <a:ea typeface="宋体" panose="02010600030101010101" pitchFamily="2" charset="-122"/>
              </a:rPr>
              <a:t>的头结点作为</a:t>
            </a:r>
            <a:r>
              <a:rPr lang="en-US" sz="1800">
                <a:latin typeface="Courier New" panose="02070309020205020404" charset="0"/>
                <a:ea typeface="宋体" panose="02010600030101010101" pitchFamily="2" charset="-122"/>
              </a:rPr>
              <a:t>Lc</a:t>
            </a:r>
            <a:r>
              <a:rPr lang="zh-CN" sz="1800">
                <a:ea typeface="宋体" panose="02010600030101010101" pitchFamily="2" charset="-122"/>
              </a:rPr>
              <a:t>的头结点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while(pa &amp;&amp; pb)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latin typeface="Courier New" panose="02070309020205020404" charset="0"/>
                <a:ea typeface="宋体" panose="02010600030101010101" pitchFamily="2" charset="-122"/>
              </a:rPr>
              <a:t>当两个链表都没有结束时处理</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if(pa-&gt;data&lt;pb-&gt;data)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pc-&gt;next=pa, pc=pa, pa=pa-&gt;next;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zh-CN" altLang="en-US" sz="180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例2.6.2 合并升序单链表</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755650" y="1327785"/>
            <a:ext cx="7145655" cy="369252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else if(pa-&gt;data&gt;pb-&gt;data)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pc-&gt;next=pb, pc=pb, pb=pb-&gt;next;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else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pc-&gt;next=pa, pc=pa, pa=pa-&gt;next;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*q=pb-&gt;next;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delete pb;</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pb=q;</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pc-&gt;next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pa</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pa</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pb;//</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插入</a:t>
            </a:r>
            <a:r>
              <a:rPr lang="en-US" sz="1800">
                <a:latin typeface="Courier New" panose="02070309020205020404" charset="0"/>
                <a:ea typeface="宋体" panose="02010600030101010101" pitchFamily="2" charset="-122"/>
              </a:rPr>
              <a:t>La</a:t>
            </a:r>
            <a:r>
              <a:rPr lang="zh-CN" sz="1800">
                <a:latin typeface="Courier New" panose="02070309020205020404" charset="0"/>
                <a:ea typeface="宋体" panose="02010600030101010101" pitchFamily="2" charset="-122"/>
              </a:rPr>
              <a:t>或</a:t>
            </a:r>
            <a:r>
              <a:rPr lang="en-US" sz="1800">
                <a:latin typeface="Courier New" panose="02070309020205020404" charset="0"/>
                <a:ea typeface="宋体" panose="02010600030101010101" pitchFamily="2" charset="-122"/>
              </a:rPr>
              <a:t>Lb</a:t>
            </a:r>
            <a:r>
              <a:rPr lang="zh-CN" sz="1800">
                <a:latin typeface="Courier New" panose="02070309020205020404" charset="0"/>
                <a:ea typeface="宋体" panose="02010600030101010101" pitchFamily="2" charset="-122"/>
              </a:rPr>
              <a:t>中的</a:t>
            </a:r>
            <a:r>
              <a:rPr lang="zh-CN" sz="1800">
                <a:ea typeface="宋体" panose="02010600030101010101" pitchFamily="2" charset="-122"/>
              </a:rPr>
              <a:t>剩余</a:t>
            </a:r>
            <a:r>
              <a:rPr lang="zh-CN" sz="1800">
                <a:latin typeface="Courier New" panose="02070309020205020404" charset="0"/>
                <a:ea typeface="宋体" panose="02010600030101010101" pitchFamily="2" charset="-122"/>
              </a:rPr>
              <a:t>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delete Lb.head;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释放</a:t>
            </a:r>
            <a:r>
              <a:rPr lang="en-US" sz="1800">
                <a:latin typeface="Courier New" panose="02070309020205020404" charset="0"/>
                <a:ea typeface="宋体" panose="02010600030101010101" pitchFamily="2" charset="-122"/>
              </a:rPr>
              <a:t>Lb</a:t>
            </a:r>
            <a:r>
              <a:rPr lang="zh-CN" sz="1800">
                <a:ea typeface="宋体" panose="02010600030101010101" pitchFamily="2" charset="-122"/>
              </a:rPr>
              <a:t>的头结点</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例2.6.2 合并升序单链表</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83895" y="1203960"/>
            <a:ext cx="5474335" cy="396938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int main()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LinkList a,b,c;</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a.Create(n);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b.Create(n);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mergeList(a,b,c);</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c.Traverse();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0;</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例2.6.2 合并升序单链表</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83260" y="1347470"/>
            <a:ext cx="8082280" cy="369252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创建</a:t>
            </a:r>
            <a:r>
              <a:rPr lang="zh-CN" sz="1800">
                <a:ea typeface="宋体" panose="02010600030101010101" pitchFamily="2" charset="-122"/>
              </a:rPr>
              <a:t>带头结点的单链表</a:t>
            </a:r>
            <a:r>
              <a:rPr lang="en-US" sz="1800">
                <a:latin typeface="Courier New" panose="02070309020205020404" charset="0"/>
                <a:ea typeface="宋体" panose="02010600030101010101" pitchFamily="2" charset="-122"/>
              </a:rPr>
              <a:t>void LinkList::Create(int 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head=new 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创建头结点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head-&gt;next=NULL;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头结点</a:t>
            </a:r>
            <a:r>
              <a:rPr lang="zh-CN" sz="1800">
                <a:latin typeface="Courier New" panose="02070309020205020404" charset="0"/>
                <a:ea typeface="宋体" panose="02010600030101010101" pitchFamily="2" charset="-122"/>
              </a:rPr>
              <a:t>的指针域置为空指针</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*q=head;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q</a:t>
            </a:r>
            <a:r>
              <a:rPr lang="zh-CN" sz="1800">
                <a:latin typeface="Courier New" panose="02070309020205020404" charset="0"/>
                <a:ea typeface="宋体" panose="02010600030101010101" pitchFamily="2" charset="-122"/>
              </a:rPr>
              <a:t>为</a:t>
            </a:r>
            <a:r>
              <a:rPr lang="zh-CN" sz="1800">
                <a:ea typeface="宋体" panose="02010600030101010101" pitchFamily="2" charset="-122"/>
              </a:rPr>
              <a:t>尾指针</a:t>
            </a:r>
            <a:r>
              <a:rPr lang="zh-CN" sz="1800">
                <a:latin typeface="Courier New" panose="02070309020205020404" charset="0"/>
                <a:ea typeface="宋体" panose="02010600030101010101" pitchFamily="2" charset="-122"/>
              </a:rPr>
              <a:t>，指向尾结点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 (int i=0; i&lt;n; 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p=new 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cin&gt;&gt;p-&gt;data;   // </a:t>
            </a:r>
            <a:r>
              <a:rPr lang="zh-CN" sz="1800">
                <a:ea typeface="宋体" panose="02010600030101010101" pitchFamily="2" charset="-122"/>
              </a:rPr>
              <a:t>输入元素值</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p-&gt;next=NULL;</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q-&gt;next=p;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新结点</a:t>
            </a:r>
            <a:r>
              <a:rPr lang="zh-CN" sz="1800">
                <a:ea typeface="宋体" panose="02010600030101010101" pitchFamily="2" charset="-122"/>
              </a:rPr>
              <a:t>链接到尾</a:t>
            </a:r>
            <a:r>
              <a:rPr lang="zh-CN" sz="1800">
                <a:latin typeface="Courier New" panose="02070309020205020404" charset="0"/>
                <a:ea typeface="宋体" panose="02010600030101010101" pitchFamily="2" charset="-122"/>
              </a:rPr>
              <a:t>结点</a:t>
            </a:r>
            <a:r>
              <a:rPr lang="zh-CN" sz="1800">
                <a:ea typeface="宋体" panose="02010600030101010101" pitchFamily="2" charset="-122"/>
              </a:rPr>
              <a:t>之后</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q=p;</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q</a:t>
            </a:r>
            <a:r>
              <a:rPr lang="zh-CN" sz="1800">
                <a:latin typeface="Courier New" panose="02070309020205020404" charset="0"/>
                <a:ea typeface="宋体" panose="02010600030101010101" pitchFamily="2" charset="-122"/>
              </a:rPr>
              <a:t>指向新的尾结点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例2.6.2 合并升序单链表</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755650" y="1327785"/>
            <a:ext cx="5626735"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遍历链表</a:t>
            </a:r>
            <a:r>
              <a:rPr lang="en-US" sz="1800">
                <a:latin typeface="Courier New" panose="02070309020205020404" charset="0"/>
                <a:ea typeface="宋体" panose="02010600030101010101" pitchFamily="2" charset="-122"/>
              </a:rPr>
              <a:t>void LinkList::Traverse()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p=head-&gt;next;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cnt=0;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 (p)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cnt++;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(cnt&gt;1) cout &lt;&lt;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cout&lt;&lt;p-&gt;data;</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p=p-&gt;next;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 &lt;&lt; endl;</a:t>
            </a:r>
            <a:r>
              <a:rPr lang="en-US" sz="1800">
                <a:latin typeface="Times New Roman" panose="02020603050405020304" pitchFamily="18" charset="0"/>
                <a:ea typeface="宋体" panose="02010600030101010101" pitchFamily="2" charset="-122"/>
              </a:rPr>
              <a:t>}</a:t>
            </a:r>
            <a:endParaRPr lang="zh-CN" altLang="en-US" sz="180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a:t>
            </a:r>
            <a:r>
              <a:rPr lang="en-US" sz="2000" noProof="0" dirty="0">
                <a:ln>
                  <a:noFill/>
                </a:ln>
                <a:effectLst/>
                <a:uLnTx/>
                <a:uFillTx/>
                <a:latin typeface="Times New Roman" panose="02020603050405020304" pitchFamily="18" charset="0"/>
                <a:cs typeface="Times New Roman" panose="02020603050405020304" pitchFamily="18" charset="0"/>
                <a:sym typeface="+mn-ea"/>
              </a:rPr>
              <a:t>6</a:t>
            </a:r>
            <a:r>
              <a:rPr sz="2000" noProof="0" dirty="0">
                <a:ln>
                  <a:noFill/>
                </a:ln>
                <a:effectLst/>
                <a:uLnTx/>
                <a:uFillTx/>
                <a:latin typeface="Times New Roman" panose="02020603050405020304" pitchFamily="18" charset="0"/>
                <a:cs typeface="Times New Roman" panose="02020603050405020304" pitchFamily="18" charset="0"/>
                <a:sym typeface="+mn-ea"/>
              </a:rPr>
              <a:t>.3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2306955"/>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按照数据输入的顺序建立一个单链表，并将单链表中重复的元素删除（值相同的元素只保留最早输入的那一个）。</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测试数据有多组，处理到文件尾。对于每组测试，第一行输入元素个数n；第二行输入n个整数。</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对于每组测试，输出两行，第一行输出删除重复元素后的单链表元素个数；第二行输出删除重复元素后的单链表。</a:t>
            </a:r>
            <a:endParaRPr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539750" y="3651885"/>
            <a:ext cx="3027045" cy="922020"/>
          </a:xfrm>
          <a:prstGeom prst="rect">
            <a:avLst/>
          </a:prstGeom>
          <a:noFill/>
          <a:ln w="9525">
            <a:noFill/>
          </a:ln>
        </p:spPr>
        <p:txBody>
          <a:bodyPr wrap="square">
            <a:spAutoFit/>
          </a:bodyPr>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rPr>
              <a:t>1021 30 14 55 32 63 11 30 55 30</a:t>
            </a:r>
            <a:endParaRPr lang="zh-CN" altLang="en-US" sz="1800"/>
          </a:p>
        </p:txBody>
      </p:sp>
      <p:sp>
        <p:nvSpPr>
          <p:cNvPr id="4" name="文本框 3"/>
          <p:cNvSpPr txBox="1"/>
          <p:nvPr/>
        </p:nvSpPr>
        <p:spPr>
          <a:xfrm>
            <a:off x="3923030" y="3634740"/>
            <a:ext cx="2303145" cy="922020"/>
          </a:xfrm>
          <a:prstGeom prst="rect">
            <a:avLst/>
          </a:prstGeom>
          <a:noFill/>
          <a:ln w="9525">
            <a:noFill/>
          </a:ln>
        </p:spPr>
        <p:txBody>
          <a:bodyPr wrap="square">
            <a:spAutoFit/>
          </a:bodyPr>
          <a:p>
            <a:r>
              <a:rPr lang="zh-CN" sz="1800" b="1">
                <a:latin typeface="Times New Roman" panose="02020603050405020304" pitchFamily="18" charset="0"/>
                <a:ea typeface="宋体" panose="02010600030101010101" pitchFamily="2" charset="-122"/>
              </a:rPr>
              <a:t>输出样例</a:t>
            </a:r>
            <a:r>
              <a:rPr lang="en-US" sz="1800" b="1">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rPr>
              <a:t>721 30 14 55 32 63 11</a:t>
            </a:r>
            <a:endParaRPr lang="zh-CN" altLang="en-US" sz="180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a:t>
            </a:r>
            <a:r>
              <a:rPr lang="en-US" sz="2000" noProof="0" dirty="0">
                <a:ln>
                  <a:noFill/>
                </a:ln>
                <a:effectLst/>
                <a:uLnTx/>
                <a:uFillTx/>
                <a:latin typeface="Times New Roman" panose="02020603050405020304" pitchFamily="18" charset="0"/>
                <a:cs typeface="Times New Roman" panose="02020603050405020304" pitchFamily="18" charset="0"/>
                <a:sym typeface="+mn-ea"/>
              </a:rPr>
              <a:t>6</a:t>
            </a:r>
            <a:r>
              <a:rPr sz="2000" noProof="0" dirty="0">
                <a:ln>
                  <a:noFill/>
                </a:ln>
                <a:effectLst/>
                <a:uLnTx/>
                <a:uFillTx/>
                <a:latin typeface="Times New Roman" panose="02020603050405020304" pitchFamily="18" charset="0"/>
                <a:cs typeface="Times New Roman" panose="02020603050405020304" pitchFamily="18" charset="0"/>
                <a:sym typeface="+mn-ea"/>
              </a:rPr>
              <a:t>.3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715"/>
            <a:ext cx="7554595" cy="107632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链表中删除重复元素的一种算法思想是遍历链表，对每个数据结点取数据域值与其后结点相比较，若相等，则删除其后结点。</a:t>
            </a:r>
            <a:endParaRPr sz="2000">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为便于删除操作，可设一个指针指向待删结点的前驱结点。</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a:t>
            </a:r>
            <a:r>
              <a:rPr lang="en-US" sz="2000" noProof="0" dirty="0">
                <a:ln>
                  <a:noFill/>
                </a:ln>
                <a:effectLst/>
                <a:uLnTx/>
                <a:uFillTx/>
                <a:latin typeface="Times New Roman" panose="02020603050405020304" pitchFamily="18" charset="0"/>
                <a:cs typeface="Times New Roman" panose="02020603050405020304" pitchFamily="18" charset="0"/>
                <a:sym typeface="+mn-ea"/>
              </a:rPr>
              <a:t>6</a:t>
            </a:r>
            <a:r>
              <a:rPr sz="2000" noProof="0" dirty="0">
                <a:ln>
                  <a:noFill/>
                </a:ln>
                <a:effectLst/>
                <a:uLnTx/>
                <a:uFillTx/>
                <a:latin typeface="Times New Roman" panose="02020603050405020304" pitchFamily="18" charset="0"/>
                <a:cs typeface="Times New Roman" panose="02020603050405020304" pitchFamily="18" charset="0"/>
                <a:sym typeface="+mn-ea"/>
              </a:rPr>
              <a:t>.3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755650" y="1327785"/>
            <a:ext cx="7563485"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#include&lt;iostream&gt;using namespace std;typedef int ElemType;struct LNode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ElemType data;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数据域</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next;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指针域</a:t>
            </a:r>
            <a:r>
              <a:rPr lang="en-US" sz="1800">
                <a:latin typeface="Courier New" panose="02070309020205020404" charset="0"/>
                <a:ea typeface="宋体" panose="02010600030101010101" pitchFamily="2" charset="-122"/>
              </a:rPr>
              <a:t>};struct LinkList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*head;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头指针</a:t>
            </a:r>
            <a:r>
              <a:rPr lang="en-US" sz="1800">
                <a:latin typeface="Courier New" panose="02070309020205020404" charset="0"/>
                <a:ea typeface="宋体" panose="02010600030101010101" pitchFamily="2" charset="-122"/>
              </a:rPr>
              <a:t>(</a:t>
            </a:r>
            <a:r>
              <a:rPr lang="zh-CN" sz="1800">
                <a:ea typeface="宋体" panose="02010600030101010101" pitchFamily="2" charset="-122"/>
              </a:rPr>
              <a:t>带头结点</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void Create(int 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建立含</a:t>
            </a:r>
            <a:r>
              <a:rPr lang="en-US" sz="1800">
                <a:latin typeface="Courier New" panose="02070309020205020404" charset="0"/>
                <a:ea typeface="宋体" panose="02010600030101010101" pitchFamily="2" charset="-122"/>
              </a:rPr>
              <a:t>n</a:t>
            </a:r>
            <a:r>
              <a:rPr lang="zh-CN" sz="1800">
                <a:ea typeface="宋体" panose="02010600030101010101" pitchFamily="2" charset="-122"/>
              </a:rPr>
              <a:t>个结点的单链表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void Traverse();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遍历，并输出内容</a:t>
            </a:r>
            <a:r>
              <a:rPr lang="en-US" sz="1800">
                <a:latin typeface="Courier New" panose="02070309020205020404" charset="0"/>
                <a:ea typeface="宋体" panose="02010600030101010101" pitchFamily="2" charset="-122"/>
              </a:rPr>
              <a:t>};</a:t>
            </a:r>
            <a:endParaRPr lang="zh-CN" altLang="en-US" sz="180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a:t>
            </a:r>
            <a:r>
              <a:rPr lang="en-US" sz="2000" noProof="0" dirty="0">
                <a:ln>
                  <a:noFill/>
                </a:ln>
                <a:effectLst/>
                <a:uLnTx/>
                <a:uFillTx/>
                <a:latin typeface="Times New Roman" panose="02020603050405020304" pitchFamily="18" charset="0"/>
                <a:cs typeface="Times New Roman" panose="02020603050405020304" pitchFamily="18" charset="0"/>
                <a:sym typeface="+mn-ea"/>
              </a:rPr>
              <a:t>6</a:t>
            </a:r>
            <a:r>
              <a:rPr sz="2000" noProof="0" dirty="0">
                <a:ln>
                  <a:noFill/>
                </a:ln>
                <a:effectLst/>
                <a:uLnTx/>
                <a:uFillTx/>
                <a:latin typeface="Times New Roman" panose="02020603050405020304" pitchFamily="18" charset="0"/>
                <a:cs typeface="Times New Roman" panose="02020603050405020304" pitchFamily="18" charset="0"/>
                <a:sym typeface="+mn-ea"/>
              </a:rPr>
              <a:t>.3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755650" y="1347470"/>
            <a:ext cx="7375525"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void deleteSame(LinkList La, int &amp;n)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*p=La.head-&gt;next;//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a:t>
            </a:r>
            <a:r>
              <a:rPr lang="zh-CN" sz="1800">
                <a:latin typeface="Courier New" panose="02070309020205020404" charset="0"/>
                <a:ea typeface="宋体" panose="02010600030101010101" pitchFamily="2" charset="-122"/>
              </a:rPr>
              <a:t>指向第一个数据结点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while(p)</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latin typeface="Courier New" panose="02070309020205020404" charset="0"/>
                <a:ea typeface="宋体" panose="02010600030101010101" pitchFamily="2" charset="-122"/>
              </a:rPr>
              <a:t>当链表未结束时重复处理</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*q=p, *r=p-&gt;next;//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a:t>
            </a:r>
            <a:r>
              <a:rPr lang="zh-CN" sz="1800">
                <a:latin typeface="Courier New" panose="02070309020205020404" charset="0"/>
                <a:ea typeface="宋体" panose="02010600030101010101" pitchFamily="2" charset="-122"/>
              </a:rPr>
              <a:t>指向待删结点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while(r)</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(r-&gt;data==p-&gt;data)</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s=r;</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q-&gt;next=r-&gt;next;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r=r-&gt;next;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delete s;</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zh-CN" altLang="en-US" sz="180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a:t>
            </a:r>
            <a:r>
              <a:rPr lang="en-US" sz="2000" noProof="0" dirty="0">
                <a:ln>
                  <a:noFill/>
                </a:ln>
                <a:effectLst/>
                <a:uLnTx/>
                <a:uFillTx/>
                <a:latin typeface="Times New Roman" panose="02020603050405020304" pitchFamily="18" charset="0"/>
                <a:cs typeface="Times New Roman" panose="02020603050405020304" pitchFamily="18" charset="0"/>
                <a:sym typeface="+mn-ea"/>
              </a:rPr>
              <a:t>6</a:t>
            </a:r>
            <a:r>
              <a:rPr sz="2000" noProof="0" dirty="0">
                <a:ln>
                  <a:noFill/>
                </a:ln>
                <a:effectLst/>
                <a:uLnTx/>
                <a:uFillTx/>
                <a:latin typeface="Times New Roman" panose="02020603050405020304" pitchFamily="18" charset="0"/>
                <a:cs typeface="Times New Roman" panose="02020603050405020304" pitchFamily="18" charset="0"/>
                <a:sym typeface="+mn-ea"/>
              </a:rPr>
              <a:t>.3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755650" y="1347470"/>
            <a:ext cx="7214235" cy="230695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else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q=r;</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r=r-&gt;next;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p=p-&gt;next;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cs typeface="Courier New" panose="02070309020205020404" charset="0"/>
              </a:rPr>
              <a:t>}</a:t>
            </a:r>
            <a:endParaRPr lang="en-US" sz="1800">
              <a:latin typeface="Courier New" panose="02070309020205020404" charset="0"/>
              <a:cs typeface="Courier New" panose="0207030902020502040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2.2 顺序表</a:t>
            </a:r>
            <a:endParaRPr lang="zh-CN" altLang="en-US" sz="3200" dirty="0">
              <a:latin typeface="黑体" panose="02010609060101010101" pitchFamily="2" charset="-122"/>
              <a:ea typeface="黑体" panose="02010609060101010101" pitchFamily="2" charset="-122"/>
            </a:endParaRPr>
          </a:p>
        </p:txBody>
      </p:sp>
      <p:sp>
        <p:nvSpPr>
          <p:cNvPr id="6" name="文本框 5"/>
          <p:cNvSpPr txBox="1"/>
          <p:nvPr/>
        </p:nvSpPr>
        <p:spPr>
          <a:xfrm>
            <a:off x="323850" y="842963"/>
            <a:ext cx="7754938" cy="76835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顺序表的实现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初始化</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82625" y="1492250"/>
            <a:ext cx="7335520" cy="1476375"/>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cs typeface="Times New Roman" panose="02020603050405020304" pitchFamily="18" charset="0"/>
              </a:rPr>
              <a:t>// 初始化顺序表</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void SqList::Init ( ) {                         // 构造空的顺序表</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elem = new ElemType [N];       // 创建动态数组，首地址存放在elem中</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length = 0;</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683260" y="3075940"/>
            <a:ext cx="7268845" cy="64516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顺序表的初始化操作申请一个长度为</a:t>
            </a:r>
            <a:r>
              <a:rPr lang="en-US" altLang="zh-CN" sz="1800">
                <a:latin typeface="Times New Roman" panose="02020603050405020304" pitchFamily="18" charset="0"/>
                <a:ea typeface="宋体" panose="02010600030101010101" pitchFamily="2" charset="-122"/>
              </a:rPr>
              <a:t>N</a:t>
            </a:r>
            <a:r>
              <a:rPr lang="zh-CN" altLang="en-US" sz="1800">
                <a:latin typeface="Times New Roman" panose="02020603050405020304" pitchFamily="18" charset="0"/>
                <a:ea typeface="宋体" panose="02010600030101010101" pitchFamily="2" charset="-122"/>
              </a:rPr>
              <a:t>的</a:t>
            </a:r>
            <a:r>
              <a:rPr lang="zh-CN" sz="1800">
                <a:latin typeface="Times New Roman" panose="02020603050405020304" pitchFamily="18" charset="0"/>
                <a:ea typeface="宋体" panose="02010600030101010101" pitchFamily="2" charset="-122"/>
              </a:rPr>
              <a:t>动态数组由数据成员</a:t>
            </a:r>
            <a:r>
              <a:rPr lang="en-US" sz="1800" i="1">
                <a:latin typeface="Times New Roman" panose="02020603050405020304" pitchFamily="18" charset="0"/>
                <a:ea typeface="宋体" panose="02010600030101010101" pitchFamily="2" charset="-122"/>
              </a:rPr>
              <a:t>elem</a:t>
            </a:r>
            <a:r>
              <a:rPr lang="zh-CN" sz="1800">
                <a:latin typeface="Times New Roman" panose="02020603050405020304" pitchFamily="18" charset="0"/>
                <a:ea typeface="宋体" panose="02010600030101010101" pitchFamily="2" charset="-122"/>
              </a:rPr>
              <a:t>指向，则</a:t>
            </a:r>
            <a:r>
              <a:rPr lang="en-US" altLang="zh-CN" sz="1800" i="1">
                <a:latin typeface="Times New Roman" panose="02020603050405020304" pitchFamily="18" charset="0"/>
                <a:ea typeface="宋体" panose="02010600030101010101" pitchFamily="2" charset="-122"/>
              </a:rPr>
              <a:t>elem</a:t>
            </a:r>
            <a:r>
              <a:rPr lang="zh-CN" altLang="en-US" sz="1800">
                <a:latin typeface="Times New Roman" panose="02020603050405020304" pitchFamily="18" charset="0"/>
                <a:ea typeface="宋体" panose="02010600030101010101" pitchFamily="2" charset="-122"/>
              </a:rPr>
              <a:t>可视为一个数组名；另外，</a:t>
            </a:r>
            <a:r>
              <a:rPr lang="zh-CN" sz="1800">
                <a:latin typeface="Times New Roman" panose="02020603050405020304" pitchFamily="18" charset="0"/>
                <a:ea typeface="宋体" panose="02010600030101010101" pitchFamily="2" charset="-122"/>
              </a:rPr>
              <a:t>置数据成员</a:t>
            </a:r>
            <a:r>
              <a:rPr lang="en-US" sz="1800" i="1">
                <a:latin typeface="Times New Roman" panose="02020603050405020304" pitchFamily="18" charset="0"/>
                <a:ea typeface="宋体" panose="02010600030101010101" pitchFamily="2" charset="-122"/>
              </a:rPr>
              <a:t>length</a:t>
            </a:r>
            <a:r>
              <a:rPr lang="zh-CN" sz="1800">
                <a:latin typeface="Times New Roman" panose="02020603050405020304" pitchFamily="18" charset="0"/>
                <a:ea typeface="宋体" panose="02010600030101010101" pitchFamily="2" charset="-122"/>
              </a:rPr>
              <a:t>为</a:t>
            </a:r>
            <a:r>
              <a:rPr lang="en-US" sz="1800">
                <a:latin typeface="Times New Roman" panose="02020603050405020304" pitchFamily="18" charset="0"/>
                <a:ea typeface="宋体" panose="02010600030101010101" pitchFamily="2" charset="-122"/>
              </a:rPr>
              <a:t>0</a:t>
            </a:r>
            <a:r>
              <a:rPr lang="zh-CN" altLang="en-US" sz="1800">
                <a:latin typeface="Times New Roman" panose="02020603050405020304" pitchFamily="18" charset="0"/>
                <a:ea typeface="宋体" panose="02010600030101010101" pitchFamily="2" charset="-122"/>
              </a:rPr>
              <a:t>。</a:t>
            </a:r>
            <a:endParaRPr lang="zh-CN" altLang="en-US" sz="1800">
              <a:latin typeface="Times New Roman" panose="02020603050405020304" pitchFamily="18" charset="0"/>
              <a:ea typeface="宋体" panose="02010600030101010101" pitchFamily="2" charset="-122"/>
            </a:endParaRPr>
          </a:p>
        </p:txBody>
      </p:sp>
      <p:sp>
        <p:nvSpPr>
          <p:cNvPr id="3" name="文本框 2"/>
          <p:cNvSpPr txBox="1"/>
          <p:nvPr/>
        </p:nvSpPr>
        <p:spPr>
          <a:xfrm>
            <a:off x="677545" y="3724275"/>
            <a:ext cx="7268845" cy="645160"/>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rPr>
              <a:t>::是类属运算符，表明其后的函数（此处为Init）属于其前的结构体类型（此处为SqList）。</a:t>
            </a:r>
            <a:endParaRPr sz="1800">
              <a:latin typeface="Times New Roman" panose="02020603050405020304" pitchFamily="18" charset="0"/>
              <a:ea typeface="宋体" panose="02010600030101010101" pitchFamily="2" charset="-122"/>
            </a:endParaRPr>
          </a:p>
        </p:txBody>
      </p:sp>
      <p:sp>
        <p:nvSpPr>
          <p:cNvPr id="4" name="文本框 3"/>
          <p:cNvSpPr txBox="1"/>
          <p:nvPr/>
        </p:nvSpPr>
        <p:spPr>
          <a:xfrm>
            <a:off x="715645" y="4371340"/>
            <a:ext cx="2272030" cy="36830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时间复杂度为</a:t>
            </a:r>
            <a:r>
              <a:rPr lang="en-US" altLang="zh-CN" sz="1800">
                <a:latin typeface="Times New Roman" panose="02020603050405020304" pitchFamily="18" charset="0"/>
                <a:ea typeface="宋体" panose="02010600030101010101" pitchFamily="2" charset="-122"/>
              </a:rPr>
              <a:t>O(1)</a:t>
            </a:r>
            <a:r>
              <a:rPr sz="1800">
                <a:latin typeface="Times New Roman" panose="02020603050405020304" pitchFamily="18" charset="0"/>
                <a:ea typeface="宋体" panose="02010600030101010101" pitchFamily="2" charset="-122"/>
              </a:rPr>
              <a:t>。</a:t>
            </a:r>
            <a:endParaRPr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a:t>
            </a:r>
            <a:r>
              <a:rPr lang="en-US" sz="2000" noProof="0" dirty="0">
                <a:ln>
                  <a:noFill/>
                </a:ln>
                <a:effectLst/>
                <a:uLnTx/>
                <a:uFillTx/>
                <a:latin typeface="Times New Roman" panose="02020603050405020304" pitchFamily="18" charset="0"/>
                <a:cs typeface="Times New Roman" panose="02020603050405020304" pitchFamily="18" charset="0"/>
                <a:sym typeface="+mn-ea"/>
              </a:rPr>
              <a:t>6</a:t>
            </a:r>
            <a:r>
              <a:rPr sz="2000" noProof="0" dirty="0">
                <a:ln>
                  <a:noFill/>
                </a:ln>
                <a:effectLst/>
                <a:uLnTx/>
                <a:uFillTx/>
                <a:latin typeface="Times New Roman" panose="02020603050405020304" pitchFamily="18" charset="0"/>
                <a:cs typeface="Times New Roman" panose="02020603050405020304" pitchFamily="18" charset="0"/>
                <a:sym typeface="+mn-ea"/>
              </a:rPr>
              <a:t>.3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83260" y="1347470"/>
            <a:ext cx="5634990" cy="313817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int main()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while(cin&gt;&gt;n)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LinkList lst;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lst.Create(n);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deleteSame(lst,n);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cout&lt;&lt;n&lt;&lt;endl;</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lst.Traverse();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0;</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a:t>
            </a:r>
            <a:r>
              <a:rPr lang="en-US" sz="2000" noProof="0" dirty="0">
                <a:ln>
                  <a:noFill/>
                </a:ln>
                <a:effectLst/>
                <a:uLnTx/>
                <a:uFillTx/>
                <a:latin typeface="Times New Roman" panose="02020603050405020304" pitchFamily="18" charset="0"/>
                <a:cs typeface="Times New Roman" panose="02020603050405020304" pitchFamily="18" charset="0"/>
                <a:sym typeface="+mn-ea"/>
              </a:rPr>
              <a:t>6</a:t>
            </a:r>
            <a:r>
              <a:rPr sz="2000" noProof="0" dirty="0">
                <a:ln>
                  <a:noFill/>
                </a:ln>
                <a:effectLst/>
                <a:uLnTx/>
                <a:uFillTx/>
                <a:latin typeface="Times New Roman" panose="02020603050405020304" pitchFamily="18" charset="0"/>
                <a:cs typeface="Times New Roman" panose="02020603050405020304" pitchFamily="18" charset="0"/>
                <a:sym typeface="+mn-ea"/>
              </a:rPr>
              <a:t>.3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683260" y="1347470"/>
            <a:ext cx="8082280" cy="369252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创建</a:t>
            </a:r>
            <a:r>
              <a:rPr lang="zh-CN" sz="1800">
                <a:ea typeface="宋体" panose="02010600030101010101" pitchFamily="2" charset="-122"/>
              </a:rPr>
              <a:t>带头结点的单链表</a:t>
            </a:r>
            <a:r>
              <a:rPr lang="en-US" sz="1800">
                <a:latin typeface="Courier New" panose="02070309020205020404" charset="0"/>
                <a:ea typeface="宋体" panose="02010600030101010101" pitchFamily="2" charset="-122"/>
              </a:rPr>
              <a:t>void LinkList::Create(int 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head=new 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创建头结点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head-&gt;next=NULL;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头结点</a:t>
            </a:r>
            <a:r>
              <a:rPr lang="zh-CN" sz="1800">
                <a:latin typeface="Courier New" panose="02070309020205020404" charset="0"/>
                <a:ea typeface="宋体" panose="02010600030101010101" pitchFamily="2" charset="-122"/>
              </a:rPr>
              <a:t>的指针域置为空指针</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*q=head;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q</a:t>
            </a:r>
            <a:r>
              <a:rPr lang="zh-CN" sz="1800">
                <a:latin typeface="Courier New" panose="02070309020205020404" charset="0"/>
                <a:ea typeface="宋体" panose="02010600030101010101" pitchFamily="2" charset="-122"/>
              </a:rPr>
              <a:t>为</a:t>
            </a:r>
            <a:r>
              <a:rPr lang="zh-CN" sz="1800">
                <a:ea typeface="宋体" panose="02010600030101010101" pitchFamily="2" charset="-122"/>
              </a:rPr>
              <a:t>尾指针</a:t>
            </a:r>
            <a:r>
              <a:rPr lang="zh-CN" sz="1800">
                <a:latin typeface="Courier New" panose="02070309020205020404" charset="0"/>
                <a:ea typeface="宋体" panose="02010600030101010101" pitchFamily="2" charset="-122"/>
              </a:rPr>
              <a:t>，指向尾结点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 (int i=0; i&lt;n; 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p=new LNode;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cin&gt;&gt;p-&gt;data;   // </a:t>
            </a:r>
            <a:r>
              <a:rPr lang="zh-CN" sz="1800">
                <a:ea typeface="宋体" panose="02010600030101010101" pitchFamily="2" charset="-122"/>
              </a:rPr>
              <a:t>输入元素值</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p-&gt;next=NULL;</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q-&gt;next=p;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新结点</a:t>
            </a:r>
            <a:r>
              <a:rPr lang="zh-CN" sz="1800">
                <a:ea typeface="宋体" panose="02010600030101010101" pitchFamily="2" charset="-122"/>
              </a:rPr>
              <a:t>链接到尾</a:t>
            </a:r>
            <a:r>
              <a:rPr lang="zh-CN" sz="1800">
                <a:latin typeface="Courier New" panose="02070309020205020404" charset="0"/>
                <a:ea typeface="宋体" panose="02010600030101010101" pitchFamily="2" charset="-122"/>
              </a:rPr>
              <a:t>结点</a:t>
            </a:r>
            <a:r>
              <a:rPr lang="zh-CN" sz="1800">
                <a:ea typeface="宋体" panose="02010600030101010101" pitchFamily="2" charset="-122"/>
              </a:rPr>
              <a:t>之后</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q=p;</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q</a:t>
            </a:r>
            <a:r>
              <a:rPr lang="zh-CN" sz="1800">
                <a:latin typeface="Courier New" panose="02070309020205020404" charset="0"/>
                <a:ea typeface="宋体" panose="02010600030101010101" pitchFamily="2" charset="-122"/>
              </a:rPr>
              <a:t>指向新的尾结点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2</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6</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例2.</a:t>
            </a:r>
            <a:r>
              <a:rPr lang="en-US" sz="2000" noProof="0" dirty="0">
                <a:ln>
                  <a:noFill/>
                </a:ln>
                <a:effectLst/>
                <a:uLnTx/>
                <a:uFillTx/>
                <a:latin typeface="Times New Roman" panose="02020603050405020304" pitchFamily="18" charset="0"/>
                <a:cs typeface="Times New Roman" panose="02020603050405020304" pitchFamily="18" charset="0"/>
                <a:sym typeface="+mn-ea"/>
              </a:rPr>
              <a:t>6</a:t>
            </a:r>
            <a:r>
              <a:rPr sz="2000" noProof="0" dirty="0">
                <a:ln>
                  <a:noFill/>
                </a:ln>
                <a:effectLst/>
                <a:uLnTx/>
                <a:uFillTx/>
                <a:latin typeface="Times New Roman" panose="02020603050405020304" pitchFamily="18" charset="0"/>
                <a:cs typeface="Times New Roman" panose="02020603050405020304" pitchFamily="18" charset="0"/>
                <a:sym typeface="+mn-ea"/>
              </a:rPr>
              <a:t>.3 单链表中重复元素的删除</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755650" y="1327785"/>
            <a:ext cx="5626735"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遍历链表</a:t>
            </a:r>
            <a:r>
              <a:rPr lang="en-US" sz="1800">
                <a:latin typeface="Courier New" panose="02070309020205020404" charset="0"/>
                <a:ea typeface="宋体" panose="02010600030101010101" pitchFamily="2" charset="-122"/>
              </a:rPr>
              <a:t>void LinkList::Traverse()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LNode* p=head-&gt;next;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cnt=0;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 (p)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cnt++;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(cnt&gt;1) cout &lt;&lt;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cout&lt;&lt;p-&gt;data;</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p=p-&gt;next;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 &lt;&lt; endl;</a:t>
            </a:r>
            <a:r>
              <a:rPr lang="en-US" sz="1800">
                <a:latin typeface="Times New Roman" panose="02020603050405020304" pitchFamily="18" charset="0"/>
                <a:ea typeface="宋体" panose="02010600030101010101" pitchFamily="2" charset="-122"/>
              </a:rPr>
              <a:t>}</a:t>
            </a:r>
            <a:endParaRPr lang="zh-CN" altLang="en-US" sz="18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2.2 顺序表</a:t>
            </a:r>
            <a:endParaRPr lang="zh-CN" altLang="en-US" sz="3200" dirty="0">
              <a:latin typeface="黑体" panose="02010609060101010101" pitchFamily="2" charset="-122"/>
              <a:ea typeface="黑体" panose="02010609060101010101" pitchFamily="2" charset="-122"/>
            </a:endParaRPr>
          </a:p>
        </p:txBody>
      </p:sp>
      <p:sp>
        <p:nvSpPr>
          <p:cNvPr id="6" name="文本框 5"/>
          <p:cNvSpPr txBox="1"/>
          <p:nvPr/>
        </p:nvSpPr>
        <p:spPr>
          <a:xfrm>
            <a:off x="323850" y="842963"/>
            <a:ext cx="7754938" cy="76835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顺序表的实现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查找</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82625" y="1492250"/>
            <a:ext cx="7335520" cy="2861310"/>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cs typeface="Times New Roman" panose="02020603050405020304" pitchFamily="18" charset="0"/>
              </a:rPr>
              <a:t>// 在顺序表中查找第一个满足判定条件的数据元素，</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a:t>
            </a:r>
            <a:r>
              <a:rPr sz="1800">
                <a:latin typeface="Times New Roman" panose="02020603050405020304" pitchFamily="18" charset="0"/>
                <a:ea typeface="宋体" panose="02010600030101010101" pitchFamily="2" charset="-122"/>
                <a:cs typeface="Times New Roman" panose="02020603050405020304" pitchFamily="18" charset="0"/>
              </a:rPr>
              <a:t>若存在，则返回它的位序，否则返回 0</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int SqList:: Locate (ElemType e) {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 查找</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int i = 1;                                       // i 的初值为第一个元素的位序（即1）</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while (i &lt;= length &amp;&amp; elem[i-1] != e){</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i++;</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if (i &lt;= length)  return i;</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    </a:t>
            </a:r>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else  return 0;</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715645" y="4371340"/>
            <a:ext cx="2917190" cy="36830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时间复杂度为</a:t>
            </a:r>
            <a:r>
              <a:rPr lang="en-US" altLang="zh-CN" sz="1800">
                <a:latin typeface="Times New Roman" panose="02020603050405020304" pitchFamily="18" charset="0"/>
                <a:ea typeface="宋体" panose="02010600030101010101" pitchFamily="2" charset="-122"/>
              </a:rPr>
              <a:t>O(n)</a:t>
            </a:r>
            <a:r>
              <a:rPr sz="1800">
                <a:latin typeface="Times New Roman" panose="02020603050405020304" pitchFamily="18" charset="0"/>
                <a:ea typeface="宋体" panose="02010600030101010101" pitchFamily="2" charset="-122"/>
              </a:rPr>
              <a:t>。</a:t>
            </a:r>
            <a:endParaRPr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2.2 顺序表</a:t>
            </a:r>
            <a:endParaRPr lang="zh-CN" altLang="en-US" sz="3200" dirty="0">
              <a:latin typeface="黑体" panose="02010609060101010101" pitchFamily="2" charset="-122"/>
              <a:ea typeface="黑体" panose="02010609060101010101" pitchFamily="2" charset="-122"/>
            </a:endParaRPr>
          </a:p>
        </p:txBody>
      </p:sp>
      <p:sp>
        <p:nvSpPr>
          <p:cNvPr id="6" name="文本框 5"/>
          <p:cNvSpPr txBox="1"/>
          <p:nvPr/>
        </p:nvSpPr>
        <p:spPr>
          <a:xfrm>
            <a:off x="323850" y="842963"/>
            <a:ext cx="7754938" cy="76835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noProof="0" dirty="0">
                <a:ln>
                  <a:noFill/>
                </a:ln>
                <a:effectLst/>
                <a:uLnTx/>
                <a:uFillTx/>
                <a:latin typeface="Times New Roman" panose="02020603050405020304" pitchFamily="18" charset="0"/>
                <a:cs typeface="Times New Roman" panose="02020603050405020304" pitchFamily="18" charset="0"/>
                <a:sym typeface="+mn-ea"/>
              </a:rPr>
              <a:t>顺序表的实现</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插入</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 name="文本框 3"/>
          <p:cNvSpPr txBox="1"/>
          <p:nvPr/>
        </p:nvSpPr>
        <p:spPr>
          <a:xfrm>
            <a:off x="683260" y="1611630"/>
            <a:ext cx="7225665" cy="2030095"/>
          </a:xfrm>
          <a:prstGeom prst="rect">
            <a:avLst/>
          </a:prstGeom>
          <a:noFill/>
          <a:ln w="9525">
            <a:noFill/>
          </a:ln>
        </p:spPr>
        <p:txBody>
          <a:bodyPr wrap="square">
            <a:spAutoFit/>
          </a:bodyPr>
          <a:p>
            <a:r>
              <a:rPr sz="1800">
                <a:latin typeface="Times New Roman" panose="02020603050405020304" pitchFamily="18" charset="0"/>
                <a:ea typeface="宋体" panose="02010600030101010101" pitchFamily="2" charset="-122"/>
              </a:rPr>
              <a:t>顺序表操作InsertBefore (i, e)实现在顺序表的第i个元素之前插入元素e。</a:t>
            </a:r>
            <a:endParaRPr sz="1800">
              <a:latin typeface="Times New Roman" panose="02020603050405020304" pitchFamily="18" charset="0"/>
              <a:ea typeface="宋体" panose="02010600030101010101" pitchFamily="2" charset="-122"/>
            </a:endParaRPr>
          </a:p>
          <a:p>
            <a:endParaRPr sz="1800">
              <a:latin typeface="Times New Roman" panose="02020603050405020304" pitchFamily="18" charset="0"/>
              <a:ea typeface="宋体" panose="02010600030101010101" pitchFamily="2" charset="-122"/>
            </a:endParaRPr>
          </a:p>
          <a:p>
            <a:r>
              <a:rPr sz="1800">
                <a:latin typeface="Times New Roman" panose="02020603050405020304" pitchFamily="18" charset="0"/>
                <a:ea typeface="宋体" panose="02010600030101010101" pitchFamily="2" charset="-122"/>
              </a:rPr>
              <a:t>在第i个元素之前插入新元素e，将使线性表从(a</a:t>
            </a:r>
            <a:r>
              <a:rPr sz="1800" baseline="-25000">
                <a:latin typeface="Times New Roman" panose="02020603050405020304" pitchFamily="18" charset="0"/>
                <a:ea typeface="宋体" panose="02010600030101010101" pitchFamily="2" charset="-122"/>
              </a:rPr>
              <a:t>1</a:t>
            </a:r>
            <a:r>
              <a:rPr sz="1800">
                <a:latin typeface="Times New Roman" panose="02020603050405020304" pitchFamily="18" charset="0"/>
                <a:ea typeface="宋体" panose="02010600030101010101" pitchFamily="2" charset="-122"/>
              </a:rPr>
              <a:t>, …, 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 a</a:t>
            </a:r>
            <a:r>
              <a:rPr sz="1800" baseline="-25000">
                <a:latin typeface="Times New Roman" panose="02020603050405020304" pitchFamily="18" charset="0"/>
                <a:ea typeface="宋体" panose="02010600030101010101" pitchFamily="2" charset="-122"/>
              </a:rPr>
              <a:t>i</a:t>
            </a:r>
            <a:r>
              <a:rPr sz="1800">
                <a:latin typeface="Times New Roman" panose="02020603050405020304" pitchFamily="18" charset="0"/>
                <a:ea typeface="宋体" panose="02010600030101010101" pitchFamily="2" charset="-122"/>
              </a:rPr>
              <a:t>, …, a</a:t>
            </a:r>
            <a:r>
              <a:rPr sz="1800" baseline="-25000">
                <a:latin typeface="Times New Roman" panose="02020603050405020304" pitchFamily="18" charset="0"/>
                <a:ea typeface="宋体" panose="02010600030101010101" pitchFamily="2" charset="-122"/>
              </a:rPr>
              <a:t>n</a:t>
            </a:r>
            <a:r>
              <a:rPr sz="1800">
                <a:latin typeface="Times New Roman" panose="02020603050405020304" pitchFamily="18" charset="0"/>
                <a:ea typeface="宋体" panose="02010600030101010101" pitchFamily="2" charset="-122"/>
              </a:rPr>
              <a:t>)改变为(a</a:t>
            </a:r>
            <a:r>
              <a:rPr sz="1800" baseline="-25000">
                <a:latin typeface="Times New Roman" panose="02020603050405020304" pitchFamily="18" charset="0"/>
                <a:ea typeface="宋体" panose="02010600030101010101" pitchFamily="2" charset="-122"/>
              </a:rPr>
              <a:t>1</a:t>
            </a:r>
            <a:r>
              <a:rPr sz="1800">
                <a:latin typeface="Times New Roman" panose="02020603050405020304" pitchFamily="18" charset="0"/>
                <a:ea typeface="宋体" panose="02010600030101010101" pitchFamily="2" charset="-122"/>
              </a:rPr>
              <a:t>, …, 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 e, a</a:t>
            </a:r>
            <a:r>
              <a:rPr sz="1800" baseline="-25000">
                <a:latin typeface="Times New Roman" panose="02020603050405020304" pitchFamily="18" charset="0"/>
                <a:ea typeface="宋体" panose="02010600030101010101" pitchFamily="2" charset="-122"/>
              </a:rPr>
              <a:t>i</a:t>
            </a:r>
            <a:r>
              <a:rPr sz="1800">
                <a:latin typeface="Times New Roman" panose="02020603050405020304" pitchFamily="18" charset="0"/>
                <a:ea typeface="宋体" panose="02010600030101010101" pitchFamily="2" charset="-122"/>
              </a:rPr>
              <a:t>, …, a</a:t>
            </a:r>
            <a:r>
              <a:rPr sz="1800" baseline="-25000">
                <a:latin typeface="Times New Roman" panose="02020603050405020304" pitchFamily="18" charset="0"/>
                <a:ea typeface="宋体" panose="02010600030101010101" pitchFamily="2" charset="-122"/>
              </a:rPr>
              <a:t>n</a:t>
            </a:r>
            <a:r>
              <a:rPr sz="1800">
                <a:latin typeface="Times New Roman" panose="02020603050405020304" pitchFamily="18" charset="0"/>
                <a:ea typeface="宋体" panose="02010600030101010101" pitchFamily="2" charset="-122"/>
              </a:rPr>
              <a:t>)，即从一个有序对&lt;a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 a</a:t>
            </a:r>
            <a:r>
              <a:rPr sz="1800" baseline="-25000">
                <a:latin typeface="Times New Roman" panose="02020603050405020304" pitchFamily="18" charset="0"/>
                <a:ea typeface="宋体" panose="02010600030101010101" pitchFamily="2" charset="-122"/>
              </a:rPr>
              <a:t>i</a:t>
            </a:r>
            <a:r>
              <a:rPr sz="1800">
                <a:latin typeface="Times New Roman" panose="02020603050405020304" pitchFamily="18" charset="0"/>
                <a:ea typeface="宋体" panose="02010600030101010101" pitchFamily="2" charset="-122"/>
              </a:rPr>
              <a:t>&gt;变为两个有序对</a:t>
            </a:r>
            <a:endParaRPr sz="1800">
              <a:latin typeface="Times New Roman" panose="02020603050405020304" pitchFamily="18" charset="0"/>
              <a:ea typeface="宋体" panose="02010600030101010101" pitchFamily="2" charset="-122"/>
            </a:endParaRPr>
          </a:p>
          <a:p>
            <a:r>
              <a:rPr sz="1800">
                <a:latin typeface="Times New Roman" panose="02020603050405020304" pitchFamily="18" charset="0"/>
                <a:ea typeface="宋体" panose="02010600030101010101" pitchFamily="2" charset="-122"/>
              </a:rPr>
              <a:t>&lt;a</a:t>
            </a:r>
            <a:r>
              <a:rPr sz="1800" baseline="-25000">
                <a:latin typeface="Times New Roman" panose="02020603050405020304" pitchFamily="18" charset="0"/>
                <a:ea typeface="宋体" panose="02010600030101010101" pitchFamily="2" charset="-122"/>
              </a:rPr>
              <a:t>i-1</a:t>
            </a:r>
            <a:r>
              <a:rPr sz="1800">
                <a:latin typeface="Times New Roman" panose="02020603050405020304" pitchFamily="18" charset="0"/>
                <a:ea typeface="宋体" panose="02010600030101010101" pitchFamily="2" charset="-122"/>
              </a:rPr>
              <a:t>, e&gt;、&lt;e, a</a:t>
            </a:r>
            <a:r>
              <a:rPr sz="1800" baseline="-25000">
                <a:latin typeface="Times New Roman" panose="02020603050405020304" pitchFamily="18" charset="0"/>
                <a:ea typeface="宋体" panose="02010600030101010101" pitchFamily="2" charset="-122"/>
              </a:rPr>
              <a:t>i</a:t>
            </a:r>
            <a:r>
              <a:rPr sz="1800">
                <a:latin typeface="Times New Roman" panose="02020603050405020304" pitchFamily="18" charset="0"/>
                <a:ea typeface="宋体" panose="02010600030101010101" pitchFamily="2" charset="-122"/>
              </a:rPr>
              <a:t>&gt;，且表长增1。</a:t>
            </a:r>
            <a:endParaRPr sz="1800">
              <a:latin typeface="Times New Roman" panose="02020603050405020304" pitchFamily="18" charset="0"/>
              <a:ea typeface="宋体" panose="02010600030101010101" pitchFamily="2" charset="-122"/>
            </a:endParaRPr>
          </a:p>
          <a:p>
            <a:endParaRPr sz="1800">
              <a:latin typeface="Times New Roman" panose="02020603050405020304" pitchFamily="18" charset="0"/>
              <a:ea typeface="宋体" panose="02010600030101010101" pitchFamily="2" charset="-122"/>
            </a:endParaRPr>
          </a:p>
          <a:p>
            <a:r>
              <a:rPr sz="1800">
                <a:latin typeface="Times New Roman" panose="02020603050405020304" pitchFamily="18" charset="0"/>
                <a:ea typeface="宋体" panose="02010600030101010101" pitchFamily="2" charset="-122"/>
              </a:rPr>
              <a:t>插入前后的示意图分别如</a:t>
            </a:r>
            <a:r>
              <a:rPr lang="zh-CN" sz="1800">
                <a:latin typeface="Times New Roman" panose="02020603050405020304" pitchFamily="18" charset="0"/>
                <a:ea typeface="宋体" panose="02010600030101010101" pitchFamily="2" charset="-122"/>
              </a:rPr>
              <a:t>下</a:t>
            </a:r>
            <a:r>
              <a:rPr lang="zh-CN" sz="1800">
                <a:latin typeface="Times New Roman" panose="02020603050405020304" pitchFamily="18" charset="0"/>
                <a:ea typeface="宋体" panose="02010600030101010101" pitchFamily="2" charset="-122"/>
              </a:rPr>
              <a:t>：</a:t>
            </a:r>
            <a:endParaRPr lang="zh-CN" sz="1800">
              <a:latin typeface="Times New Roman" panose="02020603050405020304" pitchFamily="18" charset="0"/>
              <a:ea typeface="宋体" panose="02010600030101010101" pitchFamily="2" charset="-122"/>
            </a:endParaRPr>
          </a:p>
        </p:txBody>
      </p:sp>
      <p:graphicFrame>
        <p:nvGraphicFramePr>
          <p:cNvPr id="5" name="对象 4"/>
          <p:cNvGraphicFramePr>
            <a:graphicFrameLocks noChangeAspect="1"/>
          </p:cNvGraphicFramePr>
          <p:nvPr/>
        </p:nvGraphicFramePr>
        <p:xfrm>
          <a:off x="2051685" y="3651885"/>
          <a:ext cx="3473517" cy="900000"/>
        </p:xfrm>
        <a:graphic>
          <a:graphicData uri="http://schemas.openxmlformats.org/presentationml/2006/ole">
            <mc:AlternateContent xmlns:mc="http://schemas.openxmlformats.org/markup-compatibility/2006">
              <mc:Choice xmlns:v="urn:schemas-microsoft-com:vml" Requires="v">
                <p:oleObj spid="_x0000_s7" name="" r:id="rId1" imgW="6029325" imgH="1562100" progId="Paint.Picture">
                  <p:embed/>
                </p:oleObj>
              </mc:Choice>
              <mc:Fallback>
                <p:oleObj name="" r:id="rId1" imgW="6029325" imgH="1562100" progId="Paint.Picture">
                  <p:embed/>
                  <p:pic>
                    <p:nvPicPr>
                      <p:cNvPr id="0" name="图片 6"/>
                      <p:cNvPicPr/>
                      <p:nvPr/>
                    </p:nvPicPr>
                    <p:blipFill>
                      <a:blip r:embed="rId2"/>
                      <a:stretch>
                        <a:fillRect/>
                      </a:stretch>
                    </p:blipFill>
                    <p:spPr>
                      <a:xfrm>
                        <a:off x="2051685" y="3651885"/>
                        <a:ext cx="3473517" cy="90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 calcmode="lin" valueType="num">
                                      <p:cBhvr additive="base">
                                        <p:cTn id="2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tags/tag1.xml><?xml version="1.0" encoding="utf-8"?>
<p:tagLst xmlns:p="http://schemas.openxmlformats.org/presentationml/2006/main">
  <p:tag name="COMMONDATA" val="eyJoZGlkIjoiMTM0ZmI2OThiYTg1NjEzMmZmOTY2ZjZiNTk0ZmU0NWQifQ=="/>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0</TotalTime>
  <Words>17800</Words>
  <Application>WPS 演示</Application>
  <PresentationFormat>自定义</PresentationFormat>
  <Paragraphs>1085</Paragraphs>
  <Slides>72</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12</vt:i4>
      </vt:variant>
      <vt:variant>
        <vt:lpstr>幻灯片标题</vt:lpstr>
      </vt:variant>
      <vt:variant>
        <vt:i4>72</vt:i4>
      </vt:variant>
    </vt:vector>
  </HeadingPairs>
  <TitlesOfParts>
    <vt:vector size="96" baseType="lpstr">
      <vt:lpstr>Arial</vt:lpstr>
      <vt:lpstr>宋体</vt:lpstr>
      <vt:lpstr>Wingdings</vt:lpstr>
      <vt:lpstr>微软雅黑</vt:lpstr>
      <vt:lpstr>黑体</vt:lpstr>
      <vt:lpstr>Times New Roman</vt:lpstr>
      <vt:lpstr>Wingdings</vt:lpstr>
      <vt:lpstr>Arial Unicode MS</vt:lpstr>
      <vt:lpstr>Calibri</vt:lpstr>
      <vt:lpstr>Courier New</vt:lpstr>
      <vt:lpstr>Garamond</vt:lpstr>
      <vt:lpstr>Network</vt:lpstr>
      <vt:lpstr>Paint.Picture</vt:lpstr>
      <vt:lpstr>Paint.Picture</vt:lpstr>
      <vt:lpstr>Paint.Picture</vt:lpstr>
      <vt:lpstr>Paint.Picture</vt:lpstr>
      <vt:lpstr>Paint.Picture</vt:lpstr>
      <vt:lpstr>Equation.KSEE3</vt:lpstr>
      <vt:lpstr>Equation.DSMT4</vt:lpstr>
      <vt:lpstr>Paint.Picture</vt:lpstr>
      <vt:lpstr>Equation.KSEE3</vt:lpstr>
      <vt:lpstr>Equation.DSMT4</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Administrator</cp:lastModifiedBy>
  <cp:revision>606</cp:revision>
  <dcterms:created xsi:type="dcterms:W3CDTF">2007-09-26T00:31:00Z</dcterms:created>
  <dcterms:modified xsi:type="dcterms:W3CDTF">2022-06-02T03:23:21Z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679BDD6A712A4E4BAB28F1E99BC0B838</vt:lpwstr>
  </property>
</Properties>
</file>