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00"/>
  </p:handoutMasterIdLst>
  <p:sldIdLst>
    <p:sldId id="256" r:id="rId3"/>
    <p:sldId id="690" r:id="rId4"/>
    <p:sldId id="866" r:id="rId5"/>
    <p:sldId id="1061" r:id="rId6"/>
    <p:sldId id="1062" r:id="rId7"/>
    <p:sldId id="1063" r:id="rId8"/>
    <p:sldId id="1064" r:id="rId9"/>
    <p:sldId id="1065" r:id="rId10"/>
    <p:sldId id="1066" r:id="rId11"/>
    <p:sldId id="1067" r:id="rId12"/>
    <p:sldId id="1069" r:id="rId13"/>
    <p:sldId id="1056" r:id="rId14"/>
    <p:sldId id="1070" r:id="rId15"/>
    <p:sldId id="1071" r:id="rId16"/>
    <p:sldId id="1072" r:id="rId17"/>
    <p:sldId id="1073" r:id="rId18"/>
    <p:sldId id="1074" r:id="rId19"/>
    <p:sldId id="1075" r:id="rId20"/>
    <p:sldId id="1076" r:id="rId21"/>
    <p:sldId id="1077" r:id="rId22"/>
    <p:sldId id="1078" r:id="rId23"/>
    <p:sldId id="1079" r:id="rId24"/>
    <p:sldId id="1080" r:id="rId25"/>
    <p:sldId id="1115" r:id="rId26"/>
    <p:sldId id="1116" r:id="rId27"/>
    <p:sldId id="1118" r:id="rId28"/>
    <p:sldId id="1060" r:id="rId29"/>
    <p:sldId id="1152" r:id="rId30"/>
    <p:sldId id="1153" r:id="rId31"/>
    <p:sldId id="1154" r:id="rId32"/>
    <p:sldId id="1155" r:id="rId33"/>
    <p:sldId id="1156" r:id="rId34"/>
    <p:sldId id="1158" r:id="rId35"/>
    <p:sldId id="1157" r:id="rId36"/>
    <p:sldId id="1159" r:id="rId37"/>
    <p:sldId id="1160" r:id="rId38"/>
    <p:sldId id="1161" r:id="rId39"/>
    <p:sldId id="1162" r:id="rId40"/>
    <p:sldId id="1163" r:id="rId41"/>
    <p:sldId id="1165" r:id="rId42"/>
    <p:sldId id="1164" r:id="rId43"/>
    <p:sldId id="1166" r:id="rId44"/>
    <p:sldId id="1168" r:id="rId45"/>
    <p:sldId id="1167" r:id="rId46"/>
    <p:sldId id="1169" r:id="rId47"/>
    <p:sldId id="1171" r:id="rId48"/>
    <p:sldId id="1172" r:id="rId49"/>
    <p:sldId id="1173" r:id="rId50"/>
    <p:sldId id="1058" r:id="rId51"/>
    <p:sldId id="1207" r:id="rId52"/>
    <p:sldId id="1208" r:id="rId53"/>
    <p:sldId id="1209" r:id="rId54"/>
    <p:sldId id="1210" r:id="rId55"/>
    <p:sldId id="1211" r:id="rId56"/>
    <p:sldId id="1212" r:id="rId57"/>
    <p:sldId id="1213" r:id="rId58"/>
    <p:sldId id="1214" r:id="rId59"/>
    <p:sldId id="1215" r:id="rId60"/>
    <p:sldId id="1217" r:id="rId61"/>
    <p:sldId id="1216" r:id="rId62"/>
    <p:sldId id="1057" r:id="rId63"/>
    <p:sldId id="1218" r:id="rId64"/>
    <p:sldId id="1219" r:id="rId65"/>
    <p:sldId id="1220" r:id="rId66"/>
    <p:sldId id="1221" r:id="rId67"/>
    <p:sldId id="1222" r:id="rId68"/>
    <p:sldId id="1223" r:id="rId69"/>
    <p:sldId id="1224" r:id="rId70"/>
    <p:sldId id="709" r:id="rId71"/>
    <p:sldId id="1018" r:id="rId72"/>
    <p:sldId id="1020" r:id="rId73"/>
    <p:sldId id="1022" r:id="rId74"/>
    <p:sldId id="1023" r:id="rId75"/>
    <p:sldId id="1024" r:id="rId76"/>
    <p:sldId id="1028" r:id="rId77"/>
    <p:sldId id="1029" r:id="rId78"/>
    <p:sldId id="1030" r:id="rId79"/>
    <p:sldId id="1034" r:id="rId80"/>
    <p:sldId id="1037" r:id="rId81"/>
    <p:sldId id="1035" r:id="rId82"/>
    <p:sldId id="1036" r:id="rId83"/>
    <p:sldId id="1038" r:id="rId84"/>
    <p:sldId id="1031" r:id="rId85"/>
    <p:sldId id="1032" r:id="rId86"/>
    <p:sldId id="1033" r:id="rId87"/>
    <p:sldId id="1039" r:id="rId88"/>
    <p:sldId id="1041" r:id="rId89"/>
    <p:sldId id="1040" r:id="rId90"/>
    <p:sldId id="1042" r:id="rId91"/>
    <p:sldId id="1043" r:id="rId92"/>
    <p:sldId id="1025" r:id="rId93"/>
    <p:sldId id="1026" r:id="rId94"/>
    <p:sldId id="1044" r:id="rId95"/>
    <p:sldId id="1027" r:id="rId96"/>
    <p:sldId id="1045" r:id="rId97"/>
    <p:sldId id="1047" r:id="rId98"/>
    <p:sldId id="1046" r:id="rId99"/>
  </p:sldIdLst>
  <p:sldSz cx="9144000" cy="5143500"/>
  <p:notesSz cx="6858000" cy="9144000"/>
  <p:custDataLst>
    <p:tags r:id="rId10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10FA2C"/>
    <a:srgbClr val="660033"/>
    <a:srgbClr val="333300"/>
    <a:srgbClr val="666699"/>
    <a:srgbClr val="000099"/>
    <a:srgbClr val="DCD82E"/>
    <a:srgbClr val="9C9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97"/>
    <p:restoredTop sz="94623"/>
  </p:normalViewPr>
  <p:slideViewPr>
    <p:cSldViewPr showGuides="1">
      <p:cViewPr varScale="1">
        <p:scale>
          <a:sx n="103" d="100"/>
          <a:sy n="103" d="100"/>
        </p:scale>
        <p:origin x="-90" y="-504"/>
      </p:cViewPr>
      <p:guideLst>
        <p:guide orient="horz" pos="1710"/>
        <p:guide pos="2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4" Type="http://schemas.openxmlformats.org/officeDocument/2006/relationships/tags" Target="tags/tag2.xml"/><Relationship Id="rId103" Type="http://schemas.openxmlformats.org/officeDocument/2006/relationships/tableStyles" Target="tableStyles.xml"/><Relationship Id="rId102" Type="http://schemas.openxmlformats.org/officeDocument/2006/relationships/viewProps" Target="viewProps.xml"/><Relationship Id="rId101" Type="http://schemas.openxmlformats.org/officeDocument/2006/relationships/presProps" Target="presProps.xml"/><Relationship Id="rId100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8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3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7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14.wmf"/><Relationship Id="rId2" Type="http://schemas.openxmlformats.org/officeDocument/2006/relationships/image" Target="../media/image8.wmf"/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9FF808-0381-4864-B945-58B7BBD795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0514" name="Line 2"/>
          <p:cNvSpPr>
            <a:spLocks noChangeShapeType="1"/>
          </p:cNvSpPr>
          <p:nvPr userDrawn="1"/>
        </p:nvSpPr>
        <p:spPr bwMode="auto">
          <a:xfrm>
            <a:off x="7962900" y="1143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92075"/>
            <a:ext cx="7543800" cy="9715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/>
          </p:nvPr>
        </p:nvSpPr>
        <p:spPr>
          <a:xfrm>
            <a:off x="457200" y="1289050"/>
            <a:ext cx="8229600" cy="330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05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05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  <p:grpSp>
        <p:nvGrpSpPr>
          <p:cNvPr id="1031" name="Group 8"/>
          <p:cNvGrpSpPr/>
          <p:nvPr userDrawn="1"/>
        </p:nvGrpSpPr>
        <p:grpSpPr>
          <a:xfrm>
            <a:off x="8153400" y="114300"/>
            <a:ext cx="792163" cy="971550"/>
            <a:chOff x="5136" y="960"/>
            <a:chExt cx="528" cy="864"/>
          </a:xfrm>
        </p:grpSpPr>
        <p:sp>
          <p:nvSpPr>
            <p:cNvPr id="32052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2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3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4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55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TextBox 39"/>
          <p:cNvSpPr txBox="1"/>
          <p:nvPr userDrawn="1"/>
        </p:nvSpPr>
        <p:spPr>
          <a:xfrm>
            <a:off x="1371600" y="4814888"/>
            <a:ext cx="6902450" cy="2755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数据结构与算法</a:t>
            </a:r>
            <a:r>
              <a:rPr lang="zh-CN" sz="12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，上海交通大学出版社</a:t>
            </a:r>
            <a:endParaRPr kumimoji="0" 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61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3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5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730" indent="-31623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69.xml"/><Relationship Id="rId6" Type="http://schemas.openxmlformats.org/officeDocument/2006/relationships/slide" Target="slide61.xml"/><Relationship Id="rId5" Type="http://schemas.openxmlformats.org/officeDocument/2006/relationships/slide" Target="slide49.xml"/><Relationship Id="rId4" Type="http://schemas.openxmlformats.org/officeDocument/2006/relationships/slide" Target="slide36.xml"/><Relationship Id="rId3" Type="http://schemas.openxmlformats.org/officeDocument/2006/relationships/slide" Target="slide27.xml"/><Relationship Id="rId2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3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1.bin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2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26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30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33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36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38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40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42.bin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wmf"/><Relationship Id="rId1" Type="http://schemas.openxmlformats.org/officeDocument/2006/relationships/oleObject" Target="../embeddings/oleObject44.bin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45.bin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48.bin"/><Relationship Id="rId3" Type="http://schemas.openxmlformats.org/officeDocument/2006/relationships/image" Target="../media/image34.wmf"/><Relationship Id="rId2" Type="http://schemas.openxmlformats.org/officeDocument/2006/relationships/oleObject" Target="../embeddings/oleObject47.bin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8.bin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49.bin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wmf"/><Relationship Id="rId1" Type="http://schemas.openxmlformats.org/officeDocument/2006/relationships/oleObject" Target="../embeddings/oleObject50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9.bin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1.bin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4.bin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SzTx/>
            </a:pP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图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67995" y="844550"/>
            <a:ext cx="6741160" cy="3173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1" action="ppaction://hlinksldjump"/>
              </a:rPr>
              <a:t>6.1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图的概述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2" action="ppaction://hlinksldjump"/>
              </a:rPr>
              <a:t>6.2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图的存储结构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3" action="ppaction://hlinksldjump"/>
              </a:rPr>
              <a:t>6.3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图的遍历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4" action="ppaction://hlinksldjump"/>
              </a:rPr>
              <a:t>6.4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图的最小生成树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5" action="ppaction://hlinksldjump"/>
              </a:rPr>
              <a:t>6.5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最短路径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6" action="ppaction://hlinksldjump"/>
              </a:rPr>
              <a:t>6.6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拓扑排序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None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hlinkClick r:id="rId7" action="ppaction://hlinksldjump"/>
              </a:rPr>
              <a:t>6.7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在线题目求解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468439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假设一个连通图有 n 个顶点和 m 条边，其中 n-1 条边和 n 个顶点构成的一个极小连通子图称为该连通图的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生成树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（后）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（前）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的一个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生成树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76415" y="1275715"/>
          <a:ext cx="1051091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285875" imgH="1762125" progId="Paint.Picture">
                  <p:embed/>
                </p:oleObj>
              </mc:Choice>
              <mc:Fallback>
                <p:oleObj name="" r:id="rId1" imgW="1285875" imgH="176212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76415" y="1275715"/>
                        <a:ext cx="1051091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292090" y="1275080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3" imgW="1276350" imgH="1752600" progId="Paint.Picture">
                  <p:embed/>
                </p:oleObj>
              </mc:Choice>
              <mc:Fallback>
                <p:oleObj name="" r:id="rId3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92090" y="1275080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23215" y="3075940"/>
            <a:ext cx="46094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对于非连通图，各个连通分量的生成树构成此非连通图的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生成森林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（后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前）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的一个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生成森林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299835" y="3115310"/>
          <a:ext cx="2548615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2724150" imgH="962025" progId="Paint.Picture">
                  <p:embed/>
                </p:oleObj>
              </mc:Choice>
              <mc:Fallback>
                <p:oleObj name="" r:id="rId5" imgW="2724150" imgH="9620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99835" y="3115310"/>
                        <a:ext cx="2548615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932045" y="3147695"/>
          <a:ext cx="126301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7" imgW="1562100" imgH="1781175" progId="Paint.Picture">
                  <p:embed/>
                </p:oleObj>
              </mc:Choice>
              <mc:Fallback>
                <p:oleObj name="" r:id="rId7" imgW="1562100" imgH="17811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32045" y="3147695"/>
                        <a:ext cx="126301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473950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线性结构、树结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构和图结构的逻辑结构关系对比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（1）在线性结构中，数据元素之间仅具有线性关系，元素之间的关系为前驱和后继；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（2）在树结构中，结点之间具有层次关系，结点之间的关系为双亲和孩子；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（3）在图结构中，任意两个顶点之间都可能有关系，顶点之间的关系为邻接。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图的存储结构包含邻接矩阵、邻接表、逆邻接表、十字链表和邻接多重表等。这里主要介绍邻接矩阵、邻接表。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" y="1995805"/>
            <a:ext cx="85096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邻接矩阵是表示顶点之间相邻关系的矩阵。</a:t>
            </a:r>
            <a:endParaRPr 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设图G=(V, E )共有n个顶点，则图G的邻接矩阵是一个n阶方阵，其中，邻接矩阵A的元素定义如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上式的含义：若顶点i，j之间有边，则邻接矩阵元素的值为1，否则为0。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说明：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i，j实际上是顶点的下标，但本章不严格区分顶点与顶点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的下标。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11730" y="3003550"/>
          <a:ext cx="3010720" cy="7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4171950" imgH="1047750" progId="Paint.Picture">
                  <p:embed/>
                </p:oleObj>
              </mc:Choice>
              <mc:Fallback>
                <p:oleObj name="" r:id="rId1" imgW="4171950" imgH="10477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1730" y="3003550"/>
                        <a:ext cx="3010720" cy="75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275715"/>
            <a:ext cx="518160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右图（前）是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右图（后）的邻接矩阵。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无向图的邻接矩阵是按主对角线对称的。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编程实现时，邻接矩阵以二维数组表达。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>
                <a:sym typeface="+mn-ea"/>
              </a:rPr>
              <a:t>无向图邻接矩阵表示法特点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948170" y="1059815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1276350" imgH="1752600" progId="Paint.Picture">
                  <p:embed/>
                </p:oleObj>
              </mc:Choice>
              <mc:Fallback>
                <p:oleObj name="" r:id="rId1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48170" y="1059815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63210" y="1131570"/>
          <a:ext cx="143218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743075" imgH="1752600" progId="Paint.Picture">
                  <p:embed/>
                </p:oleObj>
              </mc:Choice>
              <mc:Fallback>
                <p:oleObj name="" r:id="rId3" imgW="1743075" imgH="17526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3210" y="1131570"/>
                        <a:ext cx="143218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51460" y="2715895"/>
            <a:ext cx="776033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）无向图邻接矩阵是对称矩阵，同一条边表示了两次；</a:t>
            </a:r>
            <a:endParaRPr lang="zh-CN" sz="2000">
              <a:sym typeface="+mn-ea"/>
            </a:endParaRP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2</a:t>
            </a:r>
            <a:r>
              <a:rPr lang="zh-CN" sz="2000">
                <a:sym typeface="+mn-ea"/>
              </a:rPr>
              <a:t>）顶点的度等于二维数组对应行（或列）中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的个数； </a:t>
            </a:r>
            <a:endParaRPr lang="zh-CN" sz="2000">
              <a:sym typeface="+mn-ea"/>
            </a:endParaRP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sz="2000">
                <a:sym typeface="+mn-ea"/>
              </a:rPr>
              <a:t>）判断两个顶点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v</a:t>
            </a:r>
            <a:r>
              <a:rPr lang="zh-CN" sz="2000">
                <a:sym typeface="+mn-ea"/>
              </a:rPr>
              <a:t>、</a:t>
            </a:r>
            <a:r>
              <a:rPr lang="en-US" sz="2000" i="1">
                <a:latin typeface="Times New Roman" panose="02020603050405020304" pitchFamily="18" charset="0"/>
                <a:sym typeface="+mn-ea"/>
              </a:rPr>
              <a:t>u</a:t>
            </a:r>
            <a:r>
              <a:rPr lang="zh-CN" sz="2000">
                <a:sym typeface="+mn-ea"/>
              </a:rPr>
              <a:t>是否为邻接点，只需判二维数组对应分量是否为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；</a:t>
            </a:r>
            <a:endParaRPr lang="zh-CN" sz="2000">
              <a:sym typeface="+mn-ea"/>
            </a:endParaRP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sz="2000">
                <a:sym typeface="+mn-ea"/>
              </a:rPr>
              <a:t>）在图中增加、删除边，只需对二维数组对应分量赋值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>
                <a:sym typeface="+mn-ea"/>
              </a:rPr>
              <a:t>或清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0</a:t>
            </a:r>
            <a:r>
              <a:rPr lang="zh-CN" sz="2000">
                <a:sym typeface="+mn-ea"/>
              </a:rPr>
              <a:t>；</a:t>
            </a:r>
            <a:endParaRPr lang="zh-CN" sz="2000">
              <a:sym typeface="+mn-ea"/>
            </a:endParaRPr>
          </a:p>
          <a:p>
            <a:r>
              <a:rPr lang="zh-CN" sz="2000">
                <a:sym typeface="+mn-ea"/>
              </a:rPr>
              <a:t>（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5</a:t>
            </a:r>
            <a:r>
              <a:rPr lang="zh-CN" sz="2000">
                <a:sym typeface="+mn-ea"/>
              </a:rPr>
              <a:t>）占用存储空间只与图中顶点数有关，与边数无关；适用于边稠密的图。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275715"/>
            <a:ext cx="51816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右图（前）是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右图（后）的邻接矩阵。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通常，有向图的邻接矩阵是不对称的；但有时也是对称的，例如，有向完全图的邻接矩阵是对称的。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采用邻接矩阵存储结构，如何编写算法求有向图中各顶点的度？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436235" y="1345565"/>
          <a:ext cx="1072507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362075" imgH="1371600" progId="Paint.Picture">
                  <p:embed/>
                </p:oleObj>
              </mc:Choice>
              <mc:Fallback>
                <p:oleObj name="" r:id="rId1" imgW="1362075" imgH="13716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36235" y="1345565"/>
                        <a:ext cx="1072507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732270" y="1435735"/>
          <a:ext cx="1153816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257300" imgH="981075" progId="Paint.Picture">
                  <p:embed/>
                </p:oleObj>
              </mc:Choice>
              <mc:Fallback>
                <p:oleObj name="" r:id="rId3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32270" y="1435735"/>
                        <a:ext cx="1153816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556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作为示例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，基本操作仅给出初始化图和创建图的实现，其他操作可根据需要补充。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5650" y="1780540"/>
            <a:ext cx="706056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const int N=100;struct MGraph {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图的定义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mat[N][N];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边的信息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 vexnum;  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顶点数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void InitG(int n);         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初始化图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void CreateG(int n, int m);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建图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其他基本操作，根据需要自行补充完整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};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初始化一个顶点总数为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的图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void MGraph::InitG(int n)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vexnum=n;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fill(&amp;mat[0][0], &amp;mat[n-1][n-1]+1, 0);}</a:t>
            </a:r>
            <a:endParaRPr lang="en-US" alt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3652520"/>
            <a:ext cx="75565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若顶点数较多，则在结构体中定义mat数组可能超出栈区内存大小限制，此时可以考虑使用动态数组，也可以直接把表示邻接矩阵的mat数组作为外部数组处理。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3260" y="1131570"/>
            <a:ext cx="70605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创建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个顶点，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条边的无向图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void MGraph::CreateG(int n, int m)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InitG(n);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for(int j=0; j&lt;m; j++){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a, b;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cin&gt;&gt;a&gt;&gt;b;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mat[a][b]=1;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mat[b][a]=1;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若是有向图，则省略本语句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en-US" alt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556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网是边上带权值的图，其邻接矩阵需把权值表达出来，对于网G=(V, E )，邻接矩阵A的元素定义如下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5605" y="2931795"/>
            <a:ext cx="7556500" cy="411480"/>
            <a:chOff x="623" y="4617"/>
            <a:chExt cx="11900" cy="648"/>
          </a:xfrm>
        </p:grpSpPr>
        <p:sp>
          <p:nvSpPr>
            <p:cNvPr id="4" name="文本框 3"/>
            <p:cNvSpPr txBox="1"/>
            <p:nvPr/>
          </p:nvSpPr>
          <p:spPr>
            <a:xfrm>
              <a:off x="623" y="4637"/>
              <a:ext cx="11900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其中，</a:t>
              </a:r>
              <a:r>
                <a:rPr lang="en-US"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lang="zh-CN" altLang="en-US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表示边(i, j )或弧&lt;i, j &gt;上的权值。</a:t>
              </a:r>
              <a:endPara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7" name="对象 -2147482506"/>
            <p:cNvGraphicFramePr>
              <a:graphicFrameLocks noChangeAspect="1"/>
            </p:cNvGraphicFramePr>
            <p:nvPr/>
          </p:nvGraphicFramePr>
          <p:xfrm>
            <a:off x="2211" y="4617"/>
            <a:ext cx="680" cy="5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1" imgW="228600" imgH="190500" progId="Equation.KSEE3">
                    <p:embed/>
                  </p:oleObj>
                </mc:Choice>
                <mc:Fallback>
                  <p:oleObj name="" r:id="rId1" imgW="228600" imgH="190500" progId="Equation.KSEE3">
                    <p:embed/>
                    <p:pic>
                      <p:nvPicPr>
                        <p:cNvPr id="0" name="图片 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211" y="4617"/>
                          <a:ext cx="680" cy="5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8"/>
          <p:cNvSpPr txBox="1"/>
          <p:nvPr/>
        </p:nvSpPr>
        <p:spPr>
          <a:xfrm>
            <a:off x="391795" y="3355975"/>
            <a:ext cx="44494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如下网对应的邻接矩阵如右所示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076190" y="3291840"/>
          <a:ext cx="314926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3562350" imgH="1628775" progId="Paint.Picture">
                  <p:embed/>
                </p:oleObj>
              </mc:Choice>
              <mc:Fallback>
                <p:oleObj name="" r:id="rId3" imgW="3562350" imgH="16287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6190" y="3291840"/>
                        <a:ext cx="314926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99795" y="3755390"/>
          <a:ext cx="266647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3457575" imgH="1400175" progId="Paint.Picture">
                  <p:embed/>
                </p:oleObj>
              </mc:Choice>
              <mc:Fallback>
                <p:oleObj name="" r:id="rId5" imgW="3457575" imgH="14001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9795" y="3755390"/>
                        <a:ext cx="266647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527300" y="1842135"/>
          <a:ext cx="302794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7" imgW="4086225" imgH="1457325" progId="Paint.Picture">
                  <p:embed/>
                </p:oleObj>
              </mc:Choice>
              <mc:Fallback>
                <p:oleObj name="" r:id="rId7" imgW="4086225" imgH="1457325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7300" y="1842135"/>
                        <a:ext cx="302794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184275"/>
            <a:ext cx="75438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const int MaxVal=1001;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设边长不超过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1000  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初始化一个顶点总数为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的网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void MGraph::InitG(int n)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vexnum=n;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fill(&amp;mat[0][0], &amp;mat[n-1][n-1]+1, MaxVal);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for (int i=0; i&lt;n; i++) mat[i][i]=0;}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网的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邻接矩阵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184275"/>
            <a:ext cx="75438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创建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个顶点，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条边的无向网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void MGraph::CreateG(int n, int m)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InitG(n);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for(int j=0; j&lt;m; j++)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int a, b, c;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cin&gt;&gt;a&gt;&gt;b&gt;&gt;c;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是顶点，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c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为边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(a,b)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上的权值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mat[a][b]=c;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a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、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b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之间有边，则其为边上的权值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mat[b][a]=c;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若是有向网，则省略本语句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8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7995" y="844550"/>
            <a:ext cx="74942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 b="1">
                <a:latin typeface="Arial" panose="020B0604020202020204" pitchFamily="34" charset="0"/>
                <a:ea typeface="黑体" panose="02010609060101010101" pitchFamily="2" charset="-122"/>
              </a:rPr>
              <a:t>学习目标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1. 记忆和理解图结构相关的基本概念和术语。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2. 学会合理选择图的存储结构。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3. 学会运用图的遍历算法求解具体问题。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4. 掌握图的最小生成树、最短路径等相关算法，并能运用这些算法求解具体问题。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</a:rPr>
              <a:t>5. 掌握拓扑排序的方法，理解拓扑排序的算法实现。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3" name="Rectangle 2"/>
          <p:cNvSpPr txBox="1">
            <a:spLocks noRot="1"/>
          </p:cNvSpPr>
          <p:nvPr/>
        </p:nvSpPr>
        <p:spPr>
          <a:xfrm>
            <a:off x="428625" y="0"/>
            <a:ext cx="6254750" cy="8572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>
              <a:buSzTx/>
            </a:pPr>
            <a:r>
              <a:rPr lang="en-US" altLang="zh-CN" sz="40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7152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图的邻接表包含两部分，左边是表头结点表，存放顶点信息（包括数据域信息和指向邻接点链表的头指针），右边是由各个顶点的邻接点链表构成的边表。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有向图的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边表中存放的邻接点是弧头结点，则称为有向图的邻接表，在有向图的邻接表中容易找到由该顶点所指向的弧，但不易找到指向该顶点的弧。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若有向图的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边表中存放的邻接点是弧尾结点，则称为有向图的逆邻接表，在逆邻接表中容易找到指向该顶点的弧。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图的邻接表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715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示例，下图（左）的邻接表如下图（中），逆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邻接表如下图（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右）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7360" y="1530985"/>
          <a:ext cx="169777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009775" imgH="1704975" progId="Paint.Picture">
                  <p:embed/>
                </p:oleObj>
              </mc:Choice>
              <mc:Fallback>
                <p:oleObj name="" r:id="rId1" imgW="2009775" imgH="17049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7360" y="1530985"/>
                        <a:ext cx="169777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39975" y="1492885"/>
          <a:ext cx="2880278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381500" imgH="3286125" progId="Paint.Picture">
                  <p:embed/>
                </p:oleObj>
              </mc:Choice>
              <mc:Fallback>
                <p:oleObj name="" r:id="rId3" imgW="4381500" imgH="32861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9975" y="1492885"/>
                        <a:ext cx="2880278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35600" y="1492885"/>
          <a:ext cx="2571339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4343400" imgH="3648075" progId="Paint.Picture">
                  <p:embed/>
                </p:oleObj>
              </mc:Choice>
              <mc:Fallback>
                <p:oleObj name="" r:id="rId5" imgW="4343400" imgH="36480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5600" y="1492885"/>
                        <a:ext cx="2571339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63855" y="3652520"/>
            <a:ext cx="771525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边表结点数据域存放的是邻接点在表头结点表中的下标。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简单操作起见，每个新的邻接点结点可链接到相应链表的头部。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有向图采用邻接表存储结构，如何编写算法求各顶点的度？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105" y="1132205"/>
            <a:ext cx="77152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对于网，邻接表或逆邻接表中需把边上的权值表达出来，因此在链表结点中增加一个权值域。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示例，下图（左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、左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）的邻接表如下图（右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、右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）所示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109595" y="2211705"/>
          <a:ext cx="2407137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3209925" imgH="2400300" progId="Paint.Picture">
                  <p:embed/>
                </p:oleObj>
              </mc:Choice>
              <mc:Fallback>
                <p:oleObj name="" r:id="rId1" imgW="3209925" imgH="240030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09595" y="2211705"/>
                        <a:ext cx="2407137" cy="18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651500" y="2211070"/>
          <a:ext cx="2361165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3086100" imgH="2352675" progId="Paint.Picture">
                  <p:embed/>
                </p:oleObj>
              </mc:Choice>
              <mc:Fallback>
                <p:oleObj name="" r:id="rId3" imgW="3086100" imgH="2352675" progId="Paint.Picture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51500" y="2211070"/>
                        <a:ext cx="2361165" cy="18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95605" y="2357120"/>
          <a:ext cx="2678512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3638550" imgH="1466850" progId="Paint.Picture">
                  <p:embed/>
                </p:oleObj>
              </mc:Choice>
              <mc:Fallback>
                <p:oleObj name="" r:id="rId5" imgW="3638550" imgH="1466850" progId="Paint.Picture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605" y="2357120"/>
                        <a:ext cx="2678512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383540" y="4011930"/>
            <a:ext cx="77152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邻接表占用的存储空间与顶点数、边数均有关，适用于稀疏图。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无向图和有向图的邻接表各有什么特点？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7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360" y="1491615"/>
            <a:ext cx="76263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typedef int InfoType;typedef char VertexType;struct ArcNode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int adjvex;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该弧所指向的顶点的位置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ArcNode *nextarc;//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指向下一条弧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InfoType weight; 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弧上的权值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}; struct VNode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VertexType data; 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顶点信息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ArcNode *firstarc;//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指向第一条依附该顶点的弧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};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32105" y="1132205"/>
            <a:ext cx="7715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有向网的邻接表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360" y="1491615"/>
            <a:ext cx="835977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struct ALGraph {    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邻接表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VNode *head;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指向表头结点表的首元素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int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vexnum;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顶点数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void InitG(int num);//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初始化图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void InsertArc(int from, int to, int weight);//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增加弧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其他基本操作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};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32105" y="1132205"/>
            <a:ext cx="7715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有向网的邻接表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3580130"/>
            <a:ext cx="79108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采用邻接表存储图，则可能导致编码工作量较大。为提高编码效率，可用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vector &lt;int&gt;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类型的数组和链式前向星模拟实现邻接表。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360" y="1491615"/>
            <a:ext cx="856043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初始化一个顶点总数为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num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的图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void ALGraph::InitG(int num)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vexnum=num;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head=new VNode[vexnum];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for(int i=0; i&lt;vexnum; i++) 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head[i].firstarc=NULL;//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指向第一条弧的指针置为空指针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cin&gt;&gt;head[i].data;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输入顶点信息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en-US" sz="1800">
              <a:latin typeface="Courier New" panose="02070309020205020404" charset="0"/>
              <a:cs typeface="Courier New" panose="020703090202050204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105" y="1132205"/>
            <a:ext cx="7715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有向网的邻接表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6.2 图的存储结构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网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360" y="1491615"/>
            <a:ext cx="85604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有向网增加弧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(&lt;from,to&gt;,weight)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的算法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void ALGraph::InsertArc(int from, int to, int weight) {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ArcNode *s=new ArcNode;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s-&gt;weight=weight;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s-&gt;adjvex=to;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s-&gt;nextarc=head[from].firstarc;//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插到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from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顶点对应链表的头部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head[from].firstarc=s;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}</a:t>
            </a:r>
            <a:endParaRPr lang="en-US" sz="1800">
              <a:latin typeface="Courier New" panose="02070309020205020404" charset="0"/>
              <a:cs typeface="Courier New" panose="020703090202050204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105" y="1132205"/>
            <a:ext cx="7715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有向网的邻接表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altLang="en-US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3726815"/>
            <a:ext cx="80238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000">
                <a:ea typeface="宋体" panose="02010600030101010101" pitchFamily="2" charset="-122"/>
              </a:rPr>
              <a:t>       </a:t>
            </a:r>
            <a:r>
              <a:rPr lang="zh-CN" sz="2000">
                <a:ea typeface="宋体" panose="02010600030101010101" pitchFamily="2" charset="-122"/>
              </a:rPr>
              <a:t>对于无向网，一条边在邻接表中存储两次，增加边时需同时调用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InsertArc(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weight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InsertArc(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weight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000">
                <a:ea typeface="宋体" panose="02010600030101010101" pitchFamily="2" charset="-122"/>
              </a:rPr>
              <a:t>。对于图，增加边操作可以自定义仅包含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from</a:t>
            </a:r>
            <a:r>
              <a:rPr lang="zh-CN" sz="2000">
                <a:ea typeface="宋体" panose="02010600030101010101" pitchFamily="2" charset="-122"/>
              </a:rPr>
              <a:t>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zh-CN" sz="2000">
                <a:ea typeface="宋体" panose="02010600030101010101" pitchFamily="2" charset="-122"/>
              </a:rPr>
              <a:t>参数的基本操作，也可以为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InsertArc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函数的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weight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参数增加默认值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图的遍历是指从图中某个顶点出发，访遍图中其余顶点，并且使图中的每个顶点仅被访问一次的过程。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常见的遍历方法包括深度优先搜索（Depth First Search，DFS）和广度优先搜索（Breadth First Search，BFS）。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深度优先搜索（DFS）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" y="2643188"/>
            <a:ext cx="7754938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连通图的DFS算法思想：从图中某个顶点u 出发，访问此顶点，然后依次从u的各个未被访问的邻接点出发进行深度优先搜索，直至图中所有和u有路径相通的顶点都被访问到。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深度优先搜索遍历连通图的过程类似于树的先序遍历。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深度优先搜索（DFS）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42360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例6.3.1 DFS遍历序列及其生成树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写出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图从顶点1出发DFS的遍历序列（编号小的顶点优先访问），并画出对应的DFS生成树。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32045" y="1327785"/>
          <a:ext cx="141164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895475" imgH="1933575" progId="Paint.Picture">
                  <p:embed/>
                </p:oleObj>
              </mc:Choice>
              <mc:Fallback>
                <p:oleObj name="" r:id="rId1" imgW="1895475" imgH="19335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2045" y="1327785"/>
                        <a:ext cx="141164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3850" y="2932430"/>
            <a:ext cx="77000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从顶点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出发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DFS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的遍历序列为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1 2 3 4 5 6 7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，对应的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DFS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生成树如下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47720" y="3291840"/>
          <a:ext cx="1776332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809750" imgH="1466850" progId="Paint.Picture">
                  <p:embed/>
                </p:oleObj>
              </mc:Choice>
              <mc:Fallback>
                <p:oleObj name="" r:id="rId3" imgW="1809750" imgH="14668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720" y="3291840"/>
                        <a:ext cx="1776332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uiExpand="1" build="p"/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深度优先搜索（DFS）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460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连通图的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DFS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285" y="1676400"/>
            <a:ext cx="851154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void DFS(MGraph G, int u) {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采用邻接矩阵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G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存储图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visited[u]=true;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置起点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访问标记为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true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cout&lt;&lt;u;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访问起点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for(int v=0; v&lt;G.vexnum; v++)//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检查每个顶点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if (G.mat[u][v] &amp;&amp; !visited[v])//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是邻接点且未被访问</a:t>
            </a:r>
            <a:endParaRPr lang="zh-CN" sz="18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800">
                <a:latin typeface="Courier New" panose="02070309020205020404" charset="0"/>
                <a:cs typeface="Courier New" panose="02070309020205020404" charset="0"/>
                <a:sym typeface="+mn-ea"/>
              </a:rPr>
              <a:t>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DFS(G, v);//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则从顶点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出发进行深度优先搜索</a:t>
            </a:r>
            <a:endParaRPr 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800">
              <a:latin typeface="Courier New" panose="020703090202050204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360" y="3796030"/>
            <a:ext cx="81800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访问标记数组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bool visited[n]</a:t>
            </a: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1800">
                <a:ea typeface="宋体" panose="02010600030101010101" pitchFamily="2" charset="-122"/>
              </a:rPr>
              <a:t>，一开始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1800">
                <a:ea typeface="宋体" panose="02010600030101010101" pitchFamily="2" charset="-122"/>
              </a:rPr>
              <a:t>个顶点的标记都设为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false</a:t>
            </a:r>
            <a:r>
              <a:rPr lang="zh-CN" sz="1800">
                <a:ea typeface="宋体" panose="02010600030101010101" pitchFamily="2" charset="-122"/>
              </a:rPr>
              <a:t>，一旦某个顶点已被访问，就更改其标记为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true</a:t>
            </a:r>
            <a:r>
              <a:rPr lang="zh-CN" alt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图的定义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G是由一个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顶点集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V 和一个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边集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E 构成的数据结构，表示为 G=( V, E )，其中V是图G中顶点的集合，E是图G中顶点之间边的集合。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若顶点v和w之间的边没有方向，则称这条边为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无向边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，表示为无序对(v, w)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若图中的边都是无向边，则该图称为</a:t>
            </a:r>
            <a:r>
              <a:rPr lang="en-US"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无向图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有G1=( V1, E1 )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V1={A, B, C, D, E, F}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E1={(A, B), (A, E), (B, E), (C, D), (D, F), (B, F), (C, F)}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则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G1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对应的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无向图如右图所示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732270" y="3326130"/>
          <a:ext cx="111128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447800" imgH="1876425" progId="Paint.Picture">
                  <p:embed/>
                </p:oleObj>
              </mc:Choice>
              <mc:Fallback>
                <p:oleObj name="" r:id="rId1" imgW="1447800" imgH="187642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32270" y="3326130"/>
                        <a:ext cx="111128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深度优先搜索（DFS）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460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非连通图的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DFS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对于非连通图，若要进行DFS，则先将每个顶点的访问标记设为false，之后搜索图中每个顶点，若未被访问，则以该顶点为起点进行DFS。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2644140"/>
            <a:ext cx="84924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void DFSTraverse(MGraph G ) { 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深度优先遍历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sym typeface="+mn-ea"/>
              </a:rPr>
              <a:t>// </a:t>
            </a:r>
            <a:r>
              <a:rPr lang="zh-CN" sz="1800">
                <a:latin typeface="Courier New" panose="02070309020205020404" charset="0"/>
                <a:sym typeface="+mn-ea"/>
              </a:rPr>
              <a:t>初始化访问标记数组</a:t>
            </a:r>
            <a:endParaRPr lang="zh-CN" sz="1800">
              <a:latin typeface="Courier New" panose="02070309020205020404" charset="0"/>
              <a:sym typeface="+mn-ea"/>
            </a:endParaRPr>
          </a:p>
          <a:p>
            <a:r>
              <a:rPr lang="zh-CN" sz="1800">
                <a:latin typeface="Courier New" panose="02070309020205020404" charset="0"/>
                <a:sym typeface="+mn-ea"/>
              </a:rPr>
              <a:t> </a:t>
            </a:r>
            <a:r>
              <a:rPr lang="en-US" altLang="zh-CN" sz="1800">
                <a:latin typeface="Courier New" panose="02070309020205020404" charset="0"/>
                <a:sym typeface="+mn-ea"/>
              </a:rPr>
              <a:t>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fill(visited, visited+G.vexnum, false);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for (int v=0; v&lt;G.vexnum; v++)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if (!visited[v]) DFS(G, v);// </a:t>
            </a:r>
            <a:r>
              <a:rPr lang="zh-CN" sz="1800">
                <a:latin typeface="Courier New" panose="02070309020205020404" charset="0"/>
                <a:ea typeface="宋体" panose="02010600030101010101" pitchFamily="2" charset="-122"/>
              </a:rPr>
              <a:t>对尚未访问的顶点调用</a:t>
            </a:r>
            <a:r>
              <a:rPr lang="en-US" sz="1800">
                <a:latin typeface="Courier New" panose="02070309020205020404" charset="0"/>
                <a:ea typeface="宋体" panose="02010600030101010101" pitchFamily="2" charset="-122"/>
              </a:rPr>
              <a:t>DFS}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468235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对于连通图，从起始点u到其余各顶点必定存在路径。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BFS类似于树的层次遍历，依据路径长度递增的顺序访问各个顶点。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连通图的BFS算法思想：从图中某个顶点u出发，并在访问此顶点之后依次访问u的所有未被访问过的邻接点，之后按这些顶点被访问的先后次序依次访问它们的邻接点，直至图中所有顶点都被访问到。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410718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例6.3.2 BFS遍历序列及其生成树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写出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图从顶点1出发BFS的遍历序列（编号小的顶点优先访问），并画出对应的BFS生成树。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32045" y="1184275"/>
          <a:ext cx="141164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895475" imgH="1933575" progId="Paint.Picture">
                  <p:embed/>
                </p:oleObj>
              </mc:Choice>
              <mc:Fallback>
                <p:oleObj name="" r:id="rId1" imgW="1895475" imgH="19335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2045" y="1184275"/>
                        <a:ext cx="141164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3850" y="2788285"/>
            <a:ext cx="6855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从顶点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出发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BFS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的遍历序列为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1 2 5 6 7 3 4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BFS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生成树如下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47720" y="3220085"/>
          <a:ext cx="1960865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2238375" imgH="1438275" progId="Paint.Picture">
                  <p:embed/>
                </p:oleObj>
              </mc:Choice>
              <mc:Fallback>
                <p:oleObj name="" r:id="rId3" imgW="2238375" imgH="1438275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720" y="3220085"/>
                        <a:ext cx="1960865" cy="12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571740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根据连通图的BFS算法思想，若顶点u先于顶点v被访问，则顶点u的邻接点优先于顶点v的邻接点被访问，具有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“先进先出”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的特点，因此借助数据结构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“队列”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实现BFS算法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首先起点入队，并置已访问标记，当队列非空时，取队头元素（设为u）访问并出队，然后把u的所有邻接点入队并置已访问标记。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460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连通图的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420495"/>
            <a:ext cx="83299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BFS(MGraph G, int s) {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出发进行广度优先搜索遍历连通图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 &lt;int&gt; Q; </a:t>
            </a:r>
            <a:r>
              <a:rPr lang="en-US" sz="1600">
                <a:latin typeface="Courier New" panose="02070309020205020404" charset="0"/>
                <a:sym typeface="+mn-ea"/>
              </a:rPr>
              <a:t>Q.push(s);//</a:t>
            </a:r>
            <a:r>
              <a:rPr lang="en-US" sz="1600">
                <a:latin typeface="Courier New" panose="02070309020205020404" charset="0"/>
                <a:cs typeface="Courier New" panose="02070309020205020404" charset="0"/>
                <a:sym typeface="+mn-ea"/>
              </a:rPr>
              <a:t> </a:t>
            </a:r>
            <a:r>
              <a:rPr lang="zh-CN" sz="1600">
                <a:latin typeface="Courier New" panose="02070309020205020404" charset="0"/>
                <a:sym typeface="+mn-ea"/>
              </a:rPr>
              <a:t>起点入队</a:t>
            </a:r>
            <a:endParaRPr lang="en-US" sz="1600">
              <a:latin typeface="Courier New" panose="02070309020205020404" charset="0"/>
              <a:cs typeface="Courier New" panose="02070309020205020404" charset="0"/>
              <a:sym typeface="+mn-ea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visited[s] = 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设置访问标记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(!Q.empty()) {     // 当队列非空时，重复执行        int u=Q.front();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取队头元素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cout&lt;&lt;u;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输出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Q.pop();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队头元素出队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v=0; v&lt;G.vexnum; v++) {//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的每个未访问的邻接点入队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(G.mat[u][v] &amp;&amp; visited[v]==false)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visited[v]=true;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Q.push(v);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6.3 图的遍历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广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度优先搜索（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FS）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460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非连通图的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BFS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算法实现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对于非连通图，从某个顶点出发不能访遍所有顶点，可不断选图中未被访问的顶点作起始点进行广度优先搜索，直至图中所有顶点都被访问到为止。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1160" y="2534920"/>
            <a:ext cx="77870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BFSTraverse(MGraph G){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非连通图的广度优先遍历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fill(visited, visited+G.vexnum, false);//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v=0; v&lt;G.vexnum; v++)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(visited[v]== true )  continue;  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已访问，则跳过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BFS(G, v);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以顶点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为起始点调用连通图的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BFS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连通网的最小生成树（Minimum cost Spanning Tree，MST）是图的一个重要应用，常用Prim（普里姆）算法和Kruskal（克鲁斯卡尔）算法求解。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 个顶点的连通图G 的生成树是包含G 中全部顶点的一个极小连通子图（含有n-1条边）。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连通网的生成树上各边的权值之和称为该生成树的代价。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连通网中的代价最小的生成树称为最小生成树。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3579813"/>
            <a:ext cx="7754938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Prim算法的基本思想：对于连通网G=(V, E )，从已有顶点集U（初始时可选第一个顶点作为起始点置于U中）中的顶点出发，不断找权值最小的边加入（相应的在V-U中的邻接点加入U中），直至包含n个顶点为止。注意，在加边过程中不能构成回路。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03960"/>
            <a:ext cx="44621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例6.4.1 用Prim算法求解最小生成树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用Prim算法构造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图中连通网的最小生成树，要求写出求解过程。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32045" y="771525"/>
          <a:ext cx="1425391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857375" imgH="1876425" progId="Paint.Picture">
                  <p:embed/>
                </p:oleObj>
              </mc:Choice>
              <mc:Fallback>
                <p:oleObj name="" r:id="rId1" imgW="1857375" imgH="18764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2045" y="771525"/>
                        <a:ext cx="1425391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92100" y="2338070"/>
            <a:ext cx="54864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设边以三元组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表示，其中，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是起点、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是终点、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是权值。令初始已有点集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={1}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简单求解过程为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依次选边如下：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(1, 6, 1)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(1, 5, 2)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(5, 4, 5)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(1, 2, 7)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(2, 3, 4)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39790" y="2861310"/>
          <a:ext cx="1671452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819275" imgH="1371600" progId="Paint.Picture">
                  <p:embed/>
                </p:oleObj>
              </mc:Choice>
              <mc:Fallback>
                <p:oleObj name="" r:id="rId3" imgW="1819275" imgH="13716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9790" y="2861310"/>
                        <a:ext cx="1671452" cy="12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939790" y="2643505"/>
            <a:ext cx="29051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最终得到最小生成树如下：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11955" y="4084955"/>
            <a:ext cx="45377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/>
            <a:r>
              <a:rPr lang="zh-CN">
                <a:sym typeface="+mn-ea"/>
              </a:rPr>
              <a:t>所得最小生成树的代价</a:t>
            </a:r>
            <a:r>
              <a:rPr lang="en-US">
                <a:latin typeface="Times New Roman" panose="02020603050405020304" pitchFamily="18" charset="0"/>
                <a:sym typeface="+mn-ea"/>
              </a:rPr>
              <a:t>=1+2+5+7+4=19</a:t>
            </a:r>
            <a:r>
              <a:rPr lang="zh-CN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95445" y="4427220"/>
            <a:ext cx="4335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/>
            <a:r>
              <a:rPr lang="zh-CN">
                <a:sym typeface="+mn-ea"/>
              </a:rPr>
              <a:t>最小生成树</a:t>
            </a:r>
            <a:r>
              <a:rPr lang="zh-CN">
                <a:sym typeface="+mn-ea"/>
              </a:rPr>
              <a:t>的求解过程也可画图</a:t>
            </a:r>
            <a:r>
              <a:rPr lang="zh-CN">
                <a:sym typeface="+mn-ea"/>
              </a:rPr>
              <a:t>表示。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  <p:bldP spid="8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Prim算法的辅助数组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132205"/>
            <a:ext cx="7607935" cy="3723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顶点数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设为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标记数组visited [n]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初值都为false，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visited [i]=true表示把顶点 i 加入已有点集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中；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（当前）最短边权值数组dist [n]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dist [i]表示当前（从已有顶点）进入顶点 i 的最短边的权值。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累加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dist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数组元素即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得最小生成树代价。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邻接点数组adjvex [n]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adjvex [i]表示顶点 i 的邻接点（与当前进入i的最短边相关联）的下标。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扫描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adjvex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数组可得最小生成树的构造情况（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即由哪些边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构成）。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初始时，若无从已有点集U中的顶点到下标为i的顶点的边，则adjvex [i]=-1。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伪代码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256030"/>
            <a:ext cx="72618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000">
                <a:ea typeface="宋体" panose="02010600030101010101" pitchFamily="2" charset="-122"/>
              </a:rPr>
              <a:t>初始化辅助数组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visited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2000">
                <a:ea typeface="宋体" panose="02010600030101010101" pitchFamily="2" charset="-122"/>
              </a:rPr>
              <a:t>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adjvex</a:t>
            </a:r>
            <a:r>
              <a:rPr lang="zh-CN" sz="2000">
                <a:ea typeface="宋体" panose="02010600030101010101" pitchFamily="2" charset="-122"/>
              </a:rPr>
              <a:t>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000">
                <a:ea typeface="宋体" panose="02010600030101010101" pitchFamily="2" charset="-122"/>
              </a:rPr>
              <a:t>将起始顶点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000">
                <a:ea typeface="宋体" panose="02010600030101010101" pitchFamily="2" charset="-122"/>
              </a:rPr>
              <a:t>加入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已有顶点</a:t>
            </a:r>
            <a:r>
              <a:rPr lang="zh-CN" sz="2000">
                <a:ea typeface="宋体" panose="02010600030101010101" pitchFamily="2" charset="-122"/>
              </a:rPr>
              <a:t>集合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000">
                <a:ea typeface="宋体" panose="02010600030101010101" pitchFamily="2" charset="-122"/>
              </a:rPr>
              <a:t>中；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000">
                <a:ea typeface="宋体" panose="02010600030101010101" pitchFamily="2" charset="-122"/>
              </a:rPr>
              <a:t>重复执行下列操作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sz="2000">
                <a:ea typeface="宋体" panose="02010600030101010101" pitchFamily="2" charset="-122"/>
              </a:rPr>
              <a:t>次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2000"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ea typeface="宋体" panose="02010600030101010101" pitchFamily="2" charset="-122"/>
              </a:rPr>
              <a:t>）在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2000">
                <a:ea typeface="宋体" panose="02010600030101010101" pitchFamily="2" charset="-122"/>
              </a:rPr>
              <a:t>中求得最小值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（相应顶点在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中）</a:t>
            </a:r>
            <a:r>
              <a:rPr lang="zh-CN" sz="2000">
                <a:ea typeface="宋体" panose="02010600030101010101" pitchFamily="2" charset="-122"/>
              </a:rPr>
              <a:t>的下标为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2000">
                <a:ea typeface="宋体" panose="02010600030101010101" pitchFamily="2" charset="-122"/>
              </a:rPr>
              <a:t>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zh-CN" sz="2000"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>
                <a:ea typeface="宋体" panose="02010600030101010101" pitchFamily="2" charset="-122"/>
              </a:rPr>
              <a:t>）将顶点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2000">
                <a:ea typeface="宋体" panose="02010600030101010101" pitchFamily="2" charset="-122"/>
              </a:rPr>
              <a:t>加入集合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000">
                <a:ea typeface="宋体" panose="02010600030101010101" pitchFamily="2" charset="-122"/>
              </a:rPr>
              <a:t>中；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zh-CN" sz="2000"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000">
                <a:ea typeface="宋体" panose="02010600030101010101" pitchFamily="2" charset="-122"/>
              </a:rPr>
              <a:t>）调整数组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2000">
                <a:ea typeface="宋体" panose="02010600030101010101" pitchFamily="2" charset="-122"/>
              </a:rPr>
              <a:t>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adjvex</a:t>
            </a:r>
            <a:r>
              <a:rPr lang="zh-CN" sz="2000" i="1">
                <a:ea typeface="宋体" panose="02010600030101010101" pitchFamily="2" charset="-122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图的定义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若从顶点v到w的边有方向，则称这条边为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有向边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（又称为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弧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），表示为有序对&lt;v, w&gt;，有向边的箭头端称为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弧头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，非箭头端称为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弧尾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若图中的边都是有向边，则该图称为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有向图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有G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=( V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E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)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V2={A, B, C, D, E}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E2={&lt;A, B&gt;, &lt;A, E&gt;, &lt;B, C&gt;, &lt;C, D&gt;, &lt;D, B&gt;, &lt;D, A&gt;, &lt;E, C&gt;}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则</a:t>
            </a:r>
            <a:r>
              <a:rPr lang="en-US"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G2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对应的</a:t>
            </a:r>
            <a:r>
              <a:rPr lang="zh-CN" alt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有向图如右图所示</a:t>
            </a:r>
            <a:endParaRPr lang="en-US"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67810" y="3796030"/>
          <a:ext cx="1350062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714500" imgH="914400" progId="Paint.Picture">
                  <p:embed/>
                </p:oleObj>
              </mc:Choice>
              <mc:Fallback>
                <p:oleObj name="" r:id="rId1" imgW="1714500" imgH="9144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67810" y="3796030"/>
                        <a:ext cx="1350062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78517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1112520"/>
            <a:ext cx="75780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const int MaxVal=INT_MAX;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MaxVal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表示无穷大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const int N=100;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最大的顶点数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实际顶点数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bool visited[N];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标记数组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dist[N];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最短边权值数组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adjvex[N];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邻接点数组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MinVertex();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求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V-U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中未被标记，且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值最小的顶点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从顶点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出发构造连通网（采用邻接矩阵存储）的最小生成树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Prim(MGraph G, int u)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i, j, k, cost=0;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初始化辅助数组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dist[i]=G.mat[u][i];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visited[i]=false;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(G.mat[u][i]&lt;MaxVal) adjvex[i]=u;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adjvex[i]=-1;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1184275"/>
            <a:ext cx="75780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visited[u]=true;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＝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{u}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i&lt;n-1; i++) {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选择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(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k=MinVertex( );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加入生成树的下一个顶点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(k)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visited[k] = 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新节点加入集合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调整集合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V-U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中剩余顶点到集合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的最短边权值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(j=0; j&lt;n; j++) 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(visited[j]==false &amp;&amp; G.mat[k][j]&lt;dist[j])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dist[j]=G.mat[k][j];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更新到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的最短边权值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adjvex[j]=k;        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更新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的邻接点为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cost+=dist[i];//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计算最小生成树的代价</a:t>
            </a:r>
            <a:r>
              <a:rPr lang="en-US" sz="1600">
                <a:solidFill>
                  <a:srgbClr val="FF0000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cost;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Prim算法的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03960"/>
            <a:ext cx="71316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寻找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V-U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中未被标记，且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最小的顶点（下标）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MinVertex()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min=MaxVal;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i=0; i&lt;n; i++) 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(dist[i]&lt;min &amp;&amp; visited[i]==false)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min=dist[i];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 = 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k;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4228465"/>
            <a:ext cx="7757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MinVertex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算法的时间复杂度为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6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Prim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算法需要进行</a:t>
            </a:r>
            <a:r>
              <a:rPr lang="en-US" sz="16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次循环，每次调用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MinVertex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函数，故其时间复杂度为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6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6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Kruskal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03960"/>
            <a:ext cx="7644765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Kruskal算法考虑问题的出发点：为使生成树上边的权值之和达到最小，则应使生成树中每一条边的权值尽可能地小。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Kruskal算法采用贪心思想，每次从所有边中选择权值最小的边加入生成树。当然，在加边过程中不能构成回路。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Kruskal算法思想：初始状态为一个只含 n 个顶点的子图 SG，然后从权值最小的边开始，若它的添加不使SG 中产生回路，则在 SG 中加入这条边，如此重复，直至加入 n-1 条边为止。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Kruskal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算法基础知识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03960"/>
            <a:ext cx="48621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例6.4.2 用Kruskal算法求解最小生成树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用Kruskal算法构造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图中连通网的最小生成树，要求写出求解过程。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292090" y="857250"/>
          <a:ext cx="1425391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1857375" imgH="1876425" progId="Paint.Picture">
                  <p:embed/>
                </p:oleObj>
              </mc:Choice>
              <mc:Fallback>
                <p:oleObj name="" r:id="rId1" imgW="1857375" imgH="187642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2090" y="857250"/>
                        <a:ext cx="1425391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292100" y="2338070"/>
            <a:ext cx="55943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设边以三元组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表示，其中，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是起点、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是终点、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weight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是权值。令初始状态为所有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顶点。</a:t>
            </a:r>
            <a:endParaRPr lang="zh-CN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简单求解过程为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依次选边如下：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(1, 6, 1)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(1, 5, 2)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(2, 3, 4)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(4,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5, 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(1, 2, 7)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155055" y="2861310"/>
          <a:ext cx="1671452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819275" imgH="1371600" progId="Paint.Picture">
                  <p:embed/>
                </p:oleObj>
              </mc:Choice>
              <mc:Fallback>
                <p:oleObj name="" r:id="rId3" imgW="1819275" imgH="13716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55055" y="2861310"/>
                        <a:ext cx="1671452" cy="12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155055" y="2643505"/>
            <a:ext cx="29051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最终得到最小生成树如下：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11955" y="4084955"/>
            <a:ext cx="45377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/>
            <a:r>
              <a:rPr lang="zh-CN">
                <a:sym typeface="+mn-ea"/>
              </a:rPr>
              <a:t>所得最小生成树的代价</a:t>
            </a:r>
            <a:r>
              <a:rPr lang="en-US">
                <a:latin typeface="Times New Roman" panose="02020603050405020304" pitchFamily="18" charset="0"/>
                <a:sym typeface="+mn-ea"/>
              </a:rPr>
              <a:t>=1+2+5+7+4=19</a:t>
            </a:r>
            <a:r>
              <a:rPr lang="zh-CN"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95445" y="4427220"/>
            <a:ext cx="4335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266700"/>
            <a:r>
              <a:rPr lang="zh-CN">
                <a:sym typeface="+mn-ea"/>
              </a:rPr>
              <a:t>最小生成树</a:t>
            </a:r>
            <a:r>
              <a:rPr lang="zh-CN">
                <a:sym typeface="+mn-ea"/>
              </a:rPr>
              <a:t>的求解过程也可画图</a:t>
            </a:r>
            <a:r>
              <a:rPr lang="zh-CN">
                <a:sym typeface="+mn-ea"/>
              </a:rPr>
              <a:t>表示。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 build="p"/>
      <p:bldP spid="8" grpId="0"/>
      <p:bldP spid="10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Kruskal算法实现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03960"/>
            <a:ext cx="7625080" cy="2368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Kruskal算法的实现主要考虑两点，一是每次选一条最小权值的边加入SG，二是确保加边过程中不构成回路。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为方便选择权值最小的边加入SG，可以先把所有边按权值从小到大排序。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加边过程中不构成回路可使用并查集的并操作Union来确保。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因此，Kruskal算法的实现之前，应先引入并查集的初始化、查操作、并操作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（详见5.7节）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Kruskal算法实现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715"/>
            <a:ext cx="75799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并查集相关代码，详见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5.7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节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struct Edge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边的结构体类型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from, to;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weight;};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比较函数，边按权值小者优先，权值相等时按起点编号小者优先，</a:t>
            </a:r>
            <a:endParaRPr lang="zh-CN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altLang="zh-CN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否则按终点编号小者优先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bool cmp(Edge e1, Edge e2)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(e1.weight!=e2.weight)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e1.weight&lt;e2.weight;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权值小者优先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(e1.from!=e2.from)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e1.from&lt;e2.from;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起点小者优先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e1.to&lt;e2.to;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终点小者优先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Kruskal算法实现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256030"/>
            <a:ext cx="77609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vector&lt;Edge&gt; result;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保存结果边集的向量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//Kruskal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算法：求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个顶点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条边（保存在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edges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数组中）的无向网的最小生成树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Kruskal(int n, int m, Edge edges[])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result.clear();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sort(edges, edges+m, cmp);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对边数组排序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Init(n);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初始化并查集，详见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5.7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节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(m&lt;n-1) return 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总边数少于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，则不连通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cost=0, </a:t>
            </a:r>
            <a:r>
              <a:rPr lang="en-US" sz="1600">
                <a:latin typeface="Courier New" panose="02070309020205020404" charset="0"/>
                <a:sym typeface="+mn-ea"/>
              </a:rPr>
              <a:t>cnt=0;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代价，</a:t>
            </a:r>
            <a:r>
              <a:rPr lang="zh-CN" sz="1600">
                <a:latin typeface="Courier New" panose="02070309020205020404" charset="0"/>
                <a:sym typeface="+mn-ea"/>
              </a:rPr>
              <a:t>选边计数器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cnt&lt;n-1 &amp;&amp; i&lt;m;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最多选出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条边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用并查集的并操作（详见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5.7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节）判断不构成回路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if(Union(edges[i].from, edges[i].to)==true)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计数器增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cost += edges[i].weight;//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边权值累加到代价中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result.push_back(edges[i]);//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选边加入结果边集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6.4 图的最小生成树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856933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Kruskal算法实现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" y="1256030"/>
            <a:ext cx="77609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if(cnt!=n-1) return 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选边数不足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n-1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，则不连通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else return cost;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7360" y="2427605"/>
            <a:ext cx="75761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Kruskal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算法中，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sort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函数的平均时间复杂度为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log</a:t>
            </a:r>
            <a:r>
              <a:rPr lang="en-US" sz="1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；选边过程中，每次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Union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操作的时间复杂度为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O(log</a:t>
            </a:r>
            <a:r>
              <a:rPr lang="en-US" sz="1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，共执行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min(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-1, 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次，通常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，故选边的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for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循环的时间复杂度可用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log</a:t>
            </a:r>
            <a:r>
              <a:rPr lang="en-US" sz="1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衡量；因此，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Kruskal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算法的平均时间复杂度为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log</a:t>
            </a:r>
            <a:r>
              <a:rPr lang="en-US" sz="1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，与边数相关。</a:t>
            </a:r>
            <a:endParaRPr lang="zh-CN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sz="1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较之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Prim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算法，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Kruskal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算法更适合于求稀疏图的最小生成树。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最短路径求解算法：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Dijkstra（迪杰斯特拉）算法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Floyd（弗洛伊德）算法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适用于求从某个源点到其余各点的最短路径，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Floyd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适用于求每一对顶点之间的最短路径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2643823"/>
            <a:ext cx="7754938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ijkstra算法按最短路径长度递增的次序求得各条路径。其中，第一条最短路径是一条从源点出发的边，并且这条边的权值最小；而源点到其余顶点的最短路径或者是直接从源点到该顶点（只含1条边），或者是从源点经过已求得最短路径的顶点、再到达该顶点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图的基本术语包括网、子图、完全图、稀疏图、稠密图、邻接点、度、入度、出度、路径、路径长度、简单路径、简单回路、连通图、连通分量、强连通图、强连通分量、生成树和生成森林等。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带权的图分别称作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有向网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altLang="zh-CN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无向网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右图中，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(a)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为有向网，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(b)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无向网。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859655" y="2284095"/>
          <a:ext cx="266647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3457575" imgH="1400175" progId="Paint.Picture">
                  <p:embed/>
                </p:oleObj>
              </mc:Choice>
              <mc:Fallback>
                <p:oleObj name="" r:id="rId1" imgW="3457575" imgH="14001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59655" y="2284095"/>
                        <a:ext cx="266647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78885" y="4084320"/>
          <a:ext cx="923053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257300" imgH="981075" progId="Paint.Picture">
                  <p:embed/>
                </p:oleObj>
              </mc:Choice>
              <mc:Fallback>
                <p:oleObj name="" r:id="rId3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885" y="4084320"/>
                        <a:ext cx="923053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834255" y="3796030"/>
          <a:ext cx="2716917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5" imgW="3209925" imgH="1276350" progId="Paint.Picture">
                  <p:embed/>
                </p:oleObj>
              </mc:Choice>
              <mc:Fallback>
                <p:oleObj name="" r:id="rId5" imgW="3209925" imgH="1276350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34255" y="3796030"/>
                        <a:ext cx="2716917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11505" y="4114165"/>
            <a:ext cx="32556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右图（后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）是右图（前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）的两个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子图。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3855" y="3075305"/>
            <a:ext cx="4243070" cy="1014730"/>
            <a:chOff x="509" y="4843"/>
            <a:chExt cx="6682" cy="1598"/>
          </a:xfrm>
        </p:grpSpPr>
        <p:sp>
          <p:nvSpPr>
            <p:cNvPr id="7" name="文本框 6"/>
            <p:cNvSpPr txBox="1"/>
            <p:nvPr/>
          </p:nvSpPr>
          <p:spPr>
            <a:xfrm>
              <a:off x="509" y="4843"/>
              <a:ext cx="6682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lang="en-US"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设图G=( V, E )和图G1=( V1, E1 )，若满足          、         ，则称G1为G的</a:t>
              </a:r>
              <a:r>
                <a:rPr lang="en-US" altLang="zh-CN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子图</a:t>
              </a:r>
              <a:r>
                <a:rPr lang="en-US"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  <p:graphicFrame>
          <p:nvGraphicFramePr>
            <p:cNvPr id="15" name="对象 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324" y="5415"/>
            <a:ext cx="1115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7" imgW="405765" imgH="165100" progId="Equation.KSEE3">
                    <p:embed/>
                  </p:oleObj>
                </mc:Choice>
                <mc:Fallback>
                  <p:oleObj name="" r:id="rId7" imgW="405765" imgH="165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24" y="5415"/>
                          <a:ext cx="1115" cy="4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571" y="5415"/>
            <a:ext cx="1151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9" imgW="419100" imgH="165100" progId="Equation.KSEE3">
                    <p:embed/>
                  </p:oleObj>
                </mc:Choice>
                <mc:Fallback>
                  <p:oleObj name="" r:id="rId9" imgW="419100" imgH="165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571" y="5415"/>
                          <a:ext cx="1151" cy="4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4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275398"/>
            <a:ext cx="7754938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Dijkstra算法思想：把图 G=(V, E ) 的顶点集 V 分为两个集合 S 和 V-S，其中 S 是已有顶点集合（已有点集），V-S是剩余顶点集合；S 存放已经求得最短路径的顶点（S 初始状态只包含源点v，每求得一条最短路径(v, …, k)，就将k 加入 S，并更新从 v 到 k 的邻接点 w 的最短路径长度），按最短路径长度递增的次序把V-S中的顶点逐个加入到S中，直到S=V。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869305" y="3148965"/>
          <a:ext cx="1783418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752725" imgH="1666875" progId="Paint.Picture">
                  <p:embed/>
                </p:oleObj>
              </mc:Choice>
              <mc:Fallback>
                <p:oleObj name="" r:id="rId1" imgW="2752725" imgH="16668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69305" y="3148965"/>
                        <a:ext cx="1783418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23850" y="3141980"/>
            <a:ext cx="52495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例6.5.1 单源点最短路径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请用Dijkstra算法求解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有向网中从顶点A到其余各点的最短路径，要求写出求解过程。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795010" y="483870"/>
          <a:ext cx="1783418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752725" imgH="1666875" progId="Paint.Picture">
                  <p:embed/>
                </p:oleObj>
              </mc:Choice>
              <mc:Fallback>
                <p:oleObj name="" r:id="rId1" imgW="2752725" imgH="16668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95010" y="483870"/>
                        <a:ext cx="1783418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95605" y="1275715"/>
            <a:ext cx="52495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例6.5.1 单源点最短路径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8140" y="1637030"/>
            <a:ext cx="7667625" cy="3073400"/>
            <a:chOff x="564" y="2578"/>
            <a:chExt cx="12075" cy="4840"/>
          </a:xfrm>
        </p:grpSpPr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301" y="2578"/>
            <a:ext cx="11339" cy="48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3" imgW="9372600" imgH="4000500" progId="Paint.Picture">
                    <p:embed/>
                  </p:oleObj>
                </mc:Choice>
                <mc:Fallback>
                  <p:oleObj name="" r:id="rId3" imgW="9372600" imgH="4000500" progId="Paint.Picture">
                    <p:embed/>
                    <p:pic>
                      <p:nvPicPr>
                        <p:cNvPr id="0" name="图片 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01" y="2578"/>
                          <a:ext cx="11339" cy="48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564" y="3597"/>
              <a:ext cx="724" cy="19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/>
                <a:t>求解过程</a:t>
              </a: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" y="1275715"/>
            <a:ext cx="7617460" cy="3353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设置三个辅助数组dist、visited、adjvex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dist [w] 表示当前求得的从源点到顶点 w 的最短路径长度。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dist [w]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取值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dist[w] = &lt;源点到顶点 w 的边上的权值&gt;；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或者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dist[w] = &lt;源点到其他顶点的路径长度&gt; + </a:t>
            </a:r>
            <a:endParaRPr alt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&lt;其他顶点到顶点 w 的边上的权值&gt;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设当前求得最短路径的顶点为k，dist数组的更新方式：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dist[w]=min(dist [w], dist [k]+G.mat [k][w])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" y="1275715"/>
            <a:ext cx="76174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Dijkstra算法的伪代码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635760"/>
            <a:ext cx="718312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000">
                <a:ea typeface="宋体" panose="02010600030101010101" pitchFamily="2" charset="-122"/>
              </a:rPr>
              <a:t>初始化辅助数组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visited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2000">
                <a:ea typeface="宋体" panose="02010600030101010101" pitchFamily="2" charset="-122"/>
              </a:rPr>
              <a:t>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adjvex</a:t>
            </a:r>
            <a:r>
              <a:rPr lang="zh-CN" sz="2000">
                <a:ea typeface="宋体" panose="02010600030101010101" pitchFamily="2" charset="-122"/>
              </a:rPr>
              <a:t>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000">
                <a:ea typeface="宋体" panose="02010600030101010101" pitchFamily="2" charset="-122"/>
              </a:rPr>
              <a:t>将起始顶点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000">
                <a:ea typeface="宋体" panose="02010600030101010101" pitchFamily="2" charset="-122"/>
              </a:rPr>
              <a:t>加入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已有点</a:t>
            </a:r>
            <a:r>
              <a:rPr lang="zh-CN" sz="2000">
                <a:ea typeface="宋体" panose="02010600030101010101" pitchFamily="2" charset="-122"/>
              </a:rPr>
              <a:t>集合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000">
                <a:ea typeface="宋体" panose="02010600030101010101" pitchFamily="2" charset="-122"/>
              </a:rPr>
              <a:t>中；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000">
                <a:ea typeface="宋体" panose="02010600030101010101" pitchFamily="2" charset="-122"/>
              </a:rPr>
              <a:t>重复执行下列操作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sz="2000">
                <a:ea typeface="宋体" panose="02010600030101010101" pitchFamily="2" charset="-122"/>
              </a:rPr>
              <a:t>次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2000"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ea typeface="宋体" panose="02010600030101010101" pitchFamily="2" charset="-122"/>
              </a:rPr>
              <a:t>）在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2000">
                <a:ea typeface="宋体" panose="02010600030101010101" pitchFamily="2" charset="-122"/>
              </a:rPr>
              <a:t>中求得最小值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（相应顶点在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中）</a:t>
            </a:r>
            <a:r>
              <a:rPr lang="zh-CN" sz="2000">
                <a:ea typeface="宋体" panose="02010600030101010101" pitchFamily="2" charset="-122"/>
              </a:rPr>
              <a:t>的下标为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2000">
                <a:ea typeface="宋体" panose="02010600030101010101" pitchFamily="2" charset="-122"/>
              </a:rPr>
              <a:t>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zh-CN" sz="2000"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>
                <a:ea typeface="宋体" panose="02010600030101010101" pitchFamily="2" charset="-122"/>
              </a:rPr>
              <a:t>）将顶点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2000">
                <a:ea typeface="宋体" panose="02010600030101010101" pitchFamily="2" charset="-122"/>
              </a:rPr>
              <a:t>加入集合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000">
                <a:ea typeface="宋体" panose="02010600030101010101" pitchFamily="2" charset="-122"/>
              </a:rPr>
              <a:t>中；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zh-CN" sz="2000"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000">
                <a:ea typeface="宋体" panose="02010600030101010101" pitchFamily="2" charset="-122"/>
              </a:rPr>
              <a:t>）调整数组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2000">
                <a:ea typeface="宋体" panose="02010600030101010101" pitchFamily="2" charset="-122"/>
              </a:rPr>
              <a:t>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adjvex</a:t>
            </a:r>
            <a:r>
              <a:rPr lang="zh-CN" sz="2000" i="1">
                <a:ea typeface="宋体" panose="02010600030101010101" pitchFamily="2" charset="-122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00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1264920"/>
            <a:ext cx="78466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const int MaxVal=1000*99+1;//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设最多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100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个顶点，边上权值最大为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1000const int N=100;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最大结点数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实际顶点数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bool visited[N];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标记数组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dist[N];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最短路径长度数组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adjvex[N];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邻接点数组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MinVertex();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与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Prim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算法相同，具体定义详见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6.4.1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节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 struct MGraph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邻接矩阵结构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mat[N][N];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vexnum;};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15720"/>
            <a:ext cx="754634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求图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G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（采用邻接矩阵）从顶点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出发的单源最短路径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void Dijkstra(MGraph G, int v)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i;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辅助数组初始化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dist[i]=G.mat[v][i];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visited[i]=false;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if (G.mat[v][i]&lt;MaxVal) adjvex[i]=v;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else adjvex[i]=-1;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visited[v]=true;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顶点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加入已有点集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中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for(i=1; i&lt;=n-1; i++) {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循环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n-1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次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k=MinVertex();  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针对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V-S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集合，求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dist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最小的顶点下标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visited[k]=true;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顶点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加入已有点集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S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中</a:t>
            </a:r>
            <a:endParaRPr lang="en-US" alt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Dijkstra算法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15720"/>
            <a:ext cx="853821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w=0; w&lt;n; w++) { // 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调整数组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</a:t>
            </a:r>
            <a:r>
              <a:rPr lang="zh-CN" sz="1600">
                <a:latin typeface="Courier New" panose="02070309020205020404" charset="0"/>
                <a:ea typeface="宋体" panose="02010600030101010101" pitchFamily="2" charset="-122"/>
              </a:rPr>
              <a:t>和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adjvex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(dist[w]&gt;dist[k]+G.mat[k][w] &amp;&amp; visited[w]==false)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dist[w]=dist[k]+G.mat[k][w];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adjvex[w]=k;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(i&gt;0)  cout&lt;&lt;" 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cout&lt;&lt;dist[i];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cout&lt;&lt;endl;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7085" y="3868420"/>
            <a:ext cx="5080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MinVertex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算法的时间复杂度为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Dijkstra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算法需要进行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次循环，每次调用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MinVertex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函数，因此时间复杂度为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O(</a:t>
            </a:r>
            <a:r>
              <a:rPr lang="en-US" sz="18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18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Floyd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275398"/>
            <a:ext cx="7754938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对于网中任意一对顶点之间的最短路径的问题，可每次以一个顶点为源点，共调用Dijkstra算法n次。显然，时间复杂度为O(n</a:t>
            </a:r>
            <a:r>
              <a:rPr alt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任意一对顶点之间的最短路径的问题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采用Floyd算法求解时代码更加简洁，其时间复杂度也是O(n</a:t>
            </a:r>
            <a:r>
              <a:rPr alt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Floyd算法基本思想：对于从顶点（下标）i到j的路径，进行 n 次试探：首先考虑路径(i, 0, j)（即增加中间顶点0）是否存在，如果存在，则比较(i, j)和(i, 0, j)的路径长度，取其中较短者，从而得到从顶点 i 到 j 的中间顶点不大于0的最短路径。然后在路径上再增加一个中间顶点1，依此类推，直到增加中间顶点n-1，在经过 n 次试探后，最后求得的必是从顶点 i 到顶点 j 的最短路径的长度。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Floyd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275398"/>
            <a:ext cx="7754938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设图G的邻接矩阵为mat，定义D为n阶方阵，其中D</a:t>
            </a:r>
            <a:r>
              <a:rPr alt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(k)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[i][ j]表示从顶点i到j的最短路径的长度（中间所经过的顶点不大于k），则D</a:t>
            </a:r>
            <a:r>
              <a:rPr alt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(n-1)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[i][ j]就是最终的结果。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令初始状态D</a:t>
            </a:r>
            <a:r>
              <a:rPr altLang="zh-CN" sz="2000" strike="noStrike" baseline="30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(-1)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[i][ j]=G.mat [i][ j]，即方阵D初始为图G的邻接矩阵，Floyd算法的递推公式如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83260" y="2931795"/>
            <a:ext cx="73964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]=min{D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]+D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], 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]}</a:t>
            </a:r>
            <a:r>
              <a:rPr lang="zh-CN" sz="2000">
                <a:ea typeface="宋体" panose="02010600030101010101" pitchFamily="2" charset="-122"/>
              </a:rPr>
              <a:t>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=0,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1,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2,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-1</a:t>
            </a:r>
            <a:endParaRPr 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其中，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]+D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表示经过中间点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endParaRPr lang="zh-CN" sz="2000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            D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000" i="1" baseline="3000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sz="20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-1)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][ 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表示不经过中间点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sz="2000">
                <a:ea typeface="宋体" panose="02010600030101010101" pitchFamily="2" charset="-122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Floyd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基础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1275715"/>
            <a:ext cx="49129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例6.5.2 任意两点之间的最短路径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用Floyd算法求解右图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的有向网中任意两个顶点之间的最短路径，要求写出求解过程。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5507990" y="916305"/>
          <a:ext cx="2135473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2" imgW="2486025" imgH="1676400" progId="Paint.Picture">
                  <p:embed/>
                </p:oleObj>
              </mc:Choice>
              <mc:Fallback>
                <p:oleObj name="" r:id="rId2" imgW="2486025" imgH="16764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07990" y="916305"/>
                        <a:ext cx="2135473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323850" y="2352040"/>
            <a:ext cx="7271755" cy="2383932"/>
            <a:chOff x="510" y="3704"/>
            <a:chExt cx="11452" cy="3754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23" y="4390"/>
            <a:ext cx="11339" cy="30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4" imgW="9925050" imgH="2686050" progId="Paint.Picture">
                    <p:embed/>
                  </p:oleObj>
                </mc:Choice>
                <mc:Fallback>
                  <p:oleObj name="" r:id="rId4" imgW="9925050" imgH="2686050" progId="Paint.Picture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23" y="4390"/>
                          <a:ext cx="11339" cy="306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10" y="3704"/>
              <a:ext cx="614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求解过程如下，D</a:t>
              </a:r>
              <a:r>
                <a:rPr lang="zh-CN" sz="2000" baseline="30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(3)</a:t>
              </a:r>
              <a:r>
                <a:rPr 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为最终结果：</a:t>
              </a:r>
              <a:endPara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假设图中有n个顶点，m条边，则含有m=n(n-1)/2 条边的无向图称作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无向完全图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；含有m=n(n-1)条弧的有向图称作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有向完全图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若图中的边或弧的个数m&lt;nlog</a:t>
            </a:r>
            <a:r>
              <a:rPr lang="zh-CN" altLang="en-US" sz="2000" strike="noStrike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n，则该图称作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稀疏图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，否则称作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稠密图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对无向图而言，若顶点v和顶点w之间存在一条边，则称顶点v 和w互为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邻接点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，边(v, w)和顶点v和w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相关联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，和顶点v关联的边的数目定义为顶点v的</a:t>
            </a:r>
            <a:r>
              <a:rPr lang="zh-CN" altLang="en-US"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度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，记作TD(v)。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右图中，A、B互为邻接点，边(A, B)与顶点A、B相关联，TD(B)=3、TD(A)=2。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092315" y="3364230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1276350" imgH="1752600" progId="Paint.Picture">
                  <p:embed/>
                </p:oleObj>
              </mc:Choice>
              <mc:Fallback>
                <p:oleObj name="" r:id="rId1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92315" y="3364230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6.5 最短路径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lang="en-US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Floyd</a:t>
            </a: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850" y="1327785"/>
            <a:ext cx="87210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//Floyd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算法，求网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G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中每对顶点间最短路径长度</a:t>
            </a:r>
            <a:endParaRPr lang="zh-CN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alt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结果通过二维数组参数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返回，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为最大的顶点数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void Floyd(MGraph G, int D[N][N])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n=G.vexnum;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i=0; i&lt;n; i++)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j=0; j&lt;n; j++)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D[i][j]=G.mat[i][j];//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初始化辅助数组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递推求解每对顶点间最短路径长度，若邻接矩阵以二维数组D表示，则仅需以下代码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k=0; k&lt;n; k++)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n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次试探，中间经过的顶点编号不大于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k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i=0; i&lt;n; i++)// 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遍历求解顶点对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(i, j)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之间的最短路径长度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j=0; j&lt;n; j++)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D[i][j]=min(D[i][k]+D[k][j], D[i][j]);</a:t>
            </a:r>
            <a:endParaRPr 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855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在一个有向图中，若用顶点表示活动、用弧表示活动之间的优先关系，则称这样的有向图为顶点表示活动的网（Activity On Vertex Network，AOVN），其特点如下：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（1）AOVN中的弧表示活动之间存在的某种制约关系；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（2）AOVN中不能出现回路（环）。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850" y="3267075"/>
            <a:ext cx="7855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有向无环图（Directed Acycline Graph，DAG）是指不存在回路的有向图。显然，AOVN是DAG。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如何判断一个有向图是否存在回路？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可以对有向图进行拓扑排序，若能得到拓扑序列，则不存在回路，否则存在回路。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39560" y="1995805"/>
            <a:ext cx="1407160" cy="1334770"/>
            <a:chOff x="10456" y="3143"/>
            <a:chExt cx="2216" cy="2102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0456" y="3143"/>
            <a:ext cx="2217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1" imgW="1714500" imgH="1095375" progId="Paint.Picture">
                    <p:embed/>
                  </p:oleObj>
                </mc:Choice>
                <mc:Fallback>
                  <p:oleObj name="" r:id="rId1" imgW="1714500" imgH="1095375" progId="Paint.Picture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456" y="3143"/>
                          <a:ext cx="2217" cy="14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文本框 8"/>
            <p:cNvSpPr txBox="1"/>
            <p:nvPr/>
          </p:nvSpPr>
          <p:spPr>
            <a:xfrm>
              <a:off x="10956" y="4617"/>
              <a:ext cx="1444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altLang="zh-CN" sz="2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AOVN</a:t>
              </a:r>
              <a:endParaRPr lang="zh-CN"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uiExpand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拓扑排序基础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8555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拓扑排序的方法具体如下：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（1）从有向图中选取一个没有前驱的顶点，并输出；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（2）从有向图中删去此顶点以及所有以它为尾的弧；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（3）重复上述两步，直到全部顶点都被输出，或图中不再存在无前驱的顶点。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例6.6.1 拓扑序列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写出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图的有向图的拓扑序列（至少写6个）。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723890" y="2931795"/>
          <a:ext cx="1975909" cy="10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962275" imgH="1619250" progId="Paint.Picture">
                  <p:embed/>
                </p:oleObj>
              </mc:Choice>
              <mc:Fallback>
                <p:oleObj name="" r:id="rId1" imgW="2962275" imgH="161925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23890" y="2931795"/>
                        <a:ext cx="1975909" cy="108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23850" y="3796030"/>
            <a:ext cx="46374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latin typeface="Times New Roman" panose="02020603050405020304" pitchFamily="18" charset="0"/>
                <a:sym typeface="+mn-ea"/>
              </a:rPr>
              <a:t>A B C D G H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A B C H D G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endParaRPr lang="zh-CN" sz="2000">
              <a:latin typeface="Times New Roman" panose="02020603050405020304" pitchFamily="18" charset="0"/>
              <a:sym typeface="+mn-ea"/>
            </a:endParaRPr>
          </a:p>
          <a:p>
            <a:r>
              <a:rPr lang="en-US" sz="2000">
                <a:latin typeface="Times New Roman" panose="02020603050405020304" pitchFamily="18" charset="0"/>
                <a:sym typeface="+mn-ea"/>
              </a:rPr>
              <a:t>A B H C D G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A C B D G H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endParaRPr lang="zh-CN" sz="2000">
              <a:latin typeface="Times New Roman" panose="02020603050405020304" pitchFamily="18" charset="0"/>
              <a:sym typeface="+mn-ea"/>
            </a:endParaRPr>
          </a:p>
          <a:p>
            <a:r>
              <a:rPr lang="en-US" sz="2000">
                <a:latin typeface="Times New Roman" panose="02020603050405020304" pitchFamily="18" charset="0"/>
                <a:sym typeface="+mn-ea"/>
              </a:rPr>
              <a:t>A C D B G H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；</a:t>
            </a:r>
            <a:r>
              <a:rPr lang="en-US" sz="2000">
                <a:latin typeface="Times New Roman" panose="02020603050405020304" pitchFamily="18" charset="0"/>
                <a:sym typeface="+mn-ea"/>
              </a:rPr>
              <a:t>A C D B H G F E</a:t>
            </a:r>
            <a:r>
              <a:rPr lang="zh-CN" sz="2000"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855585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考虑算法实现，前述拓扑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排序方法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中的定性描述转换为定量表达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“没有前驱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的顶点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”用“入度为零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的顶点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”替代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“删除顶点及以它为尾的弧”用“待删顶点相关联弧的弧头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顶点的入度减1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替代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拓扑排序的算法实现通常考虑采用邻接表存储图，如此可以取得较高的效率。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邻接表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表头结点表中的顶点结构包括顶点信息vertex，指向第一条弧的指针first；边表中的结点包含邻接点域adjvex和指向下一条弧的指针域next。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对于n个顶点，使用入度数组in[n]保存各顶点的入度。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8555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alt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伪代码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61950" y="1674495"/>
            <a:ext cx="77450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计数</a:t>
            </a:r>
            <a:r>
              <a:rPr lang="zh-CN" sz="2000">
                <a:ea typeface="宋体" panose="02010600030101010101" pitchFamily="2" charset="-122"/>
              </a:rPr>
              <a:t>器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cnt</a:t>
            </a:r>
            <a:r>
              <a:rPr lang="zh-CN" sz="2000">
                <a:ea typeface="宋体" panose="02010600030101010101" pitchFamily="2" charset="-122"/>
              </a:rPr>
              <a:t>初始化；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000">
                <a:ea typeface="宋体" panose="02010600030101010101" pitchFamily="2" charset="-122"/>
              </a:rPr>
              <a:t>扫描入度数组，将入度为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000">
                <a:ea typeface="宋体" panose="02010600030101010101" pitchFamily="2" charset="-122"/>
              </a:rPr>
              <a:t>的顶点入队；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000">
                <a:ea typeface="宋体" panose="02010600030101010101" pitchFamily="2" charset="-122"/>
              </a:rPr>
              <a:t>当队列非空时进行循环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sz="2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sz="2000">
                <a:ea typeface="宋体" panose="02010600030101010101" pitchFamily="2" charset="-122"/>
              </a:rPr>
              <a:t>取队头元素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000">
                <a:ea typeface="宋体" panose="02010600030101010101" pitchFamily="2" charset="-122"/>
              </a:rPr>
              <a:t>并输出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000">
                <a:ea typeface="宋体" panose="02010600030101010101" pitchFamily="2" charset="-122"/>
              </a:rPr>
              <a:t>队头元素出队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cnt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++</a:t>
            </a:r>
            <a:r>
              <a:rPr lang="zh-CN" sz="2000">
                <a:ea typeface="宋体" panose="02010600030101010101" pitchFamily="2" charset="-122"/>
              </a:rPr>
              <a:t>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sz="2000">
                <a:ea typeface="宋体" panose="02010600030101010101" pitchFamily="2" charset="-122"/>
              </a:rPr>
              <a:t>将顶点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000">
                <a:ea typeface="宋体" panose="02010600030101010101" pitchFamily="2" charset="-122"/>
              </a:rPr>
              <a:t>的各个邻接点的入度减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，若产生</a:t>
            </a:r>
            <a:r>
              <a:rPr lang="zh-CN" sz="2000">
                <a:ea typeface="宋体" panose="02010600030101010101" pitchFamily="2" charset="-122"/>
              </a:rPr>
              <a:t>新的入度为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000">
                <a:ea typeface="宋体" panose="02010600030101010101" pitchFamily="2" charset="-122"/>
              </a:rPr>
              <a:t>的顶点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，则把它</a:t>
            </a:r>
            <a:r>
              <a:rPr lang="zh-CN" sz="2000">
                <a:ea typeface="宋体" panose="02010600030101010101" pitchFamily="2" charset="-122"/>
              </a:rPr>
              <a:t>入队；</a:t>
            </a:r>
            <a:endParaRPr lang="zh-CN" sz="2000">
              <a:ea typeface="宋体" panose="02010600030101010101" pitchFamily="2" charset="-122"/>
            </a:endParaRPr>
          </a:p>
          <a:p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cnt</a:t>
            </a:r>
            <a:r>
              <a:rPr lang="en-US" sz="2000"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zh-CN" sz="2000">
                <a:ea typeface="宋体" panose="02010600030101010101" pitchFamily="2" charset="-122"/>
              </a:rPr>
              <a:t>顶点数</a:t>
            </a:r>
            <a:r>
              <a:rPr lang="en-US" sz="2000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000">
                <a:latin typeface="Times New Roman" panose="02020603050405020304" pitchFamily="18" charset="0"/>
                <a:ea typeface="宋体" panose="02010600030101010101" pitchFamily="2" charset="-122"/>
              </a:rPr>
              <a:t>，则</a:t>
            </a:r>
            <a:r>
              <a:rPr lang="zh-CN" sz="2000">
                <a:ea typeface="宋体" panose="02010600030101010101" pitchFamily="2" charset="-122"/>
              </a:rPr>
              <a:t>输出有回路信息（拓扑排序失败）。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0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815" y="1275080"/>
            <a:ext cx="750506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struct ArcNode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边表结点结构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adjvex;         // </a:t>
            </a:r>
            <a:r>
              <a:rPr lang="zh-CN" sz="1600">
                <a:ea typeface="宋体" panose="02010600030101010101" pitchFamily="2" charset="-122"/>
              </a:rPr>
              <a:t>该弧所指向的顶点的位置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ArcNode *next;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指向下一条弧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}; struct VNode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表头结点表结构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vertex;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顶点信息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ArcNode *first;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指向第一条依附该顶点的弧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}; const int N=100;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最大顶点数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int in[N];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入度数组 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CountInDegree(VNode adjList[], int n);// 统计各顶点的入度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715"/>
            <a:ext cx="764476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ea typeface="宋体" panose="02010600030101010101" pitchFamily="2" charset="-122"/>
              </a:rPr>
              <a:t>拓扑排序算法，对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</a:t>
            </a:r>
            <a:r>
              <a:rPr lang="zh-CN" sz="1600">
                <a:ea typeface="宋体" panose="02010600030101010101" pitchFamily="2" charset="-122"/>
              </a:rPr>
              <a:t>个顶点的有向图（以邻接表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adjList</a:t>
            </a:r>
            <a:r>
              <a:rPr lang="zh-CN" sz="1600">
                <a:ea typeface="宋体" panose="02010600030101010101" pitchFamily="2" charset="-122"/>
              </a:rPr>
              <a:t>存储）进行拓扑排序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void TopSort(VNode adjList[], int n)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 &lt;int&gt; Q;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定义队列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(in[i]==0) Q.push(i); // </a:t>
            </a:r>
            <a:r>
              <a:rPr lang="zh-CN" sz="1600">
                <a:ea typeface="宋体" panose="02010600030101010101" pitchFamily="2" charset="-122"/>
              </a:rPr>
              <a:t>入度为零的顶点（下标）入队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cnt=0;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定义计数器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 (Q.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e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mpty()==false)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队列非空时循环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v=Q.front();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取队头元素（下标）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(cnt&gt;0) cout&lt;&lt;" 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控制每两个顶点之间留一个空格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cout&lt;&lt;adjList[v].vertex; // </a:t>
            </a:r>
            <a:r>
              <a:rPr lang="zh-CN" sz="1600">
                <a:ea typeface="宋体" panose="02010600030101010101" pitchFamily="2" charset="-122"/>
              </a:rPr>
              <a:t>输出队头元素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Q.pop();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出队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cnt++;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计数器加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715"/>
            <a:ext cx="764476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ArcNode *p=adjList[v].first;// p</a:t>
            </a:r>
            <a:r>
              <a:rPr lang="zh-CN" sz="1600">
                <a:ea typeface="宋体" panose="02010600030101010101" pitchFamily="2" charset="-122"/>
              </a:rPr>
              <a:t>指向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ea typeface="宋体" panose="02010600030101010101" pitchFamily="2" charset="-122"/>
              </a:rPr>
              <a:t>为弧尾的邻接点链表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while(p!=NULL) {       // </a:t>
            </a:r>
            <a:r>
              <a:rPr lang="zh-CN" sz="1600">
                <a:ea typeface="宋体" panose="02010600030101010101" pitchFamily="2" charset="-122"/>
              </a:rPr>
              <a:t>对以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ea typeface="宋体" panose="02010600030101010101" pitchFamily="2" charset="-122"/>
              </a:rPr>
              <a:t>为弧尾的每个邻接点入度减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w=p-&gt;adjvex;       // </a:t>
            </a:r>
            <a:r>
              <a:rPr lang="zh-CN" sz="1600">
                <a:ea typeface="宋体" panose="02010600030101010101" pitchFamily="2" charset="-122"/>
              </a:rPr>
              <a:t>取邻接点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in[w]--;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         // </a:t>
            </a:r>
            <a:r>
              <a:rPr lang="zh-CN" sz="1600">
                <a:ea typeface="宋体" panose="02010600030101010101" pitchFamily="2" charset="-122"/>
              </a:rPr>
              <a:t>弧头顶点的入度减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(in[w]==0)  Q.push(w); // </a:t>
            </a:r>
            <a:r>
              <a:rPr lang="zh-CN" sz="1600">
                <a:ea typeface="宋体" panose="02010600030101010101" pitchFamily="2" charset="-122"/>
              </a:rPr>
              <a:t>入度为零的顶点入队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p=p-&gt;next;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p</a:t>
            </a:r>
            <a:r>
              <a:rPr lang="zh-CN" sz="1600">
                <a:ea typeface="宋体" panose="02010600030101010101" pitchFamily="2" charset="-122"/>
              </a:rPr>
              <a:t>指向下一个结点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(cnt&lt;n) cout&lt;&lt;"Fail";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ea typeface="宋体" panose="02010600030101010101" pitchFamily="2" charset="-122"/>
              </a:rPr>
              <a:t>拓扑排序失败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cout&lt;&lt;endl;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6.6 拓扑排序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拓扑排序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算法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实现</a:t>
            </a:r>
            <a:endParaRPr 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220" y="1327785"/>
            <a:ext cx="761301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对各顶点求入度，存放到数组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中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void CountInDegree(VNode adjList[], int n)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i=0; i&lt;n; i++)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in[i]=0;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初始化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for (int j=0; j&lt;n; j++) {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ArcNode *p=adjList[j].first;// p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指向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j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为弧尾的邻接点链表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while(p!=NULL) {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对以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v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为弧尾的每个邻接点入度</a:t>
            </a:r>
            <a:r>
              <a:rPr lang="zh-CN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增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int w=p-&gt;adjvex;   // 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取邻接点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w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in[w]++;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     // 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弧头顶点的入度增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1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p=p-&gt;next;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// p</a:t>
            </a:r>
            <a:r>
              <a:rPr lang="zh-CN" sz="1600">
                <a:solidFill>
                  <a:schemeClr val="tx1"/>
                </a:solidFill>
                <a:ea typeface="宋体" panose="02010600030101010101" pitchFamily="2" charset="-122"/>
              </a:rPr>
              <a:t>指向下一个结点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solidFill>
                  <a:schemeClr val="tx1"/>
                </a:solidFill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solidFill>
                <a:schemeClr val="tx1"/>
              </a:solidFill>
              <a:latin typeface="Courier New" panose="020703090202050204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例6.7.1 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某省调查城镇交通状况，得到现有城镇道路统计表，表中列出了每条道路直接连通的城镇。省政府“畅通工程”的目标是使全省任何两个城镇间都可以相互可达（但不一定有直接的道路相连，只要互相间接通过道路可达即可）。问最少还需要建设多少条道路？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测试数据有多组。对于每组测试，先输入两个正整数，分别是城镇数目n ( 1&lt;n&lt; 1000 )和道路数目M；随后的M行对应M条道路，每行给出一对正整数，分别是该条道路直接连通的两个城镇的编号。为简单起见，城镇从1到n编号。 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注意：两个城市之间可以有多条道路相通，也就是说如下输入也是合法的。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对有向图而言，顶点的度包括入度和出度。其中，顶点的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入度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是以该顶点为弧头的弧的数目，对于顶点v，其入度记作ID(v)；顶点的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出度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是以该顶点为弧尾的弧的数目，对于顶点v，其出度记作OD(v)；顶点的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度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等于入度和出度之和，对于顶点v，其度TD(v)=ID(v)+OD(v)。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图中，ID(B)=2，OD(B)=1，TD(B)=3。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299835" y="2571750"/>
          <a:ext cx="923053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" imgW="1257300" imgH="981075" progId="Paint.Picture">
                  <p:embed/>
                </p:oleObj>
              </mc:Choice>
              <mc:Fallback>
                <p:oleObj name="" r:id="rId1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99835" y="2571750"/>
                        <a:ext cx="923053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324485" y="3220720"/>
            <a:ext cx="7754620" cy="1014730"/>
            <a:chOff x="511" y="5072"/>
            <a:chExt cx="12212" cy="1598"/>
          </a:xfrm>
        </p:grpSpPr>
        <p:graphicFrame>
          <p:nvGraphicFramePr>
            <p:cNvPr id="3" name="对象 -2147482517"/>
            <p:cNvGraphicFramePr>
              <a:graphicFrameLocks noChangeAspect="1"/>
            </p:cNvGraphicFramePr>
            <p:nvPr/>
          </p:nvGraphicFramePr>
          <p:xfrm>
            <a:off x="2664" y="5668"/>
            <a:ext cx="371" cy="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3" imgW="114300" imgH="139700" progId="Equation.KSEE3">
                    <p:embed/>
                  </p:oleObj>
                </mc:Choice>
                <mc:Fallback>
                  <p:oleObj name="" r:id="rId3" imgW="114300" imgH="139700" progId="Equation.KSEE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664" y="5668"/>
                          <a:ext cx="371" cy="4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511" y="5072"/>
              <a:ext cx="12213" cy="159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342900" marR="0" lvl="1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Tx/>
                <a:buFont typeface="Wingdings" panose="05000000000000000000" charset="0"/>
                <a:buChar char="Ø"/>
                <a:defRPr/>
              </a:pP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设图G=(V, E )中的一个顶点序列{ u=v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i,0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i,1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 …,  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i,k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=w }中，有(v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i,j-1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, v</a:t>
              </a:r>
              <a:r>
                <a:rPr lang="zh-CN" altLang="en-US" sz="2000" strike="noStrike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i,j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</a:t>
              </a:r>
              <a:r>
                <a:rPr lang="en-US" altLang="zh-CN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E , 1≤j≤k，则称从顶点u 到顶点w 之间存在一条</a:t>
              </a:r>
              <a:r>
                <a:rPr lang="zh-CN" altLang="en-US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路径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。路径上边的数目称作</a:t>
              </a:r>
              <a:r>
                <a:rPr lang="zh-CN" altLang="en-US" sz="2000" b="1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路径长度</a:t>
              </a:r>
              <a:r>
                <a:rPr lang="zh-CN" altLang="en-US" sz="2000" strike="noStrike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。</a:t>
              </a:r>
              <a:endPara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3850" y="415575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例如，右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上图中，路径{A, B, C, D}的路径长度3。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例6.7.1 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3 3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1 2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1 2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2 1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当n为0时，输入结束。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cs typeface="Times New Roman" panose="02020603050405020304" pitchFamily="18" charset="0"/>
              </a:rPr>
              <a:t>对于每组测试，输出一行，包含一个整数，表示最少还需要建设的道路数目。</a:t>
            </a:r>
            <a:endParaRPr sz="1800"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4 2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1 3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4 3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endParaRPr sz="1800"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785" y="350774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输出样例</a:t>
            </a:r>
            <a:r>
              <a:rPr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03575" y="3435350"/>
            <a:ext cx="47879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本题实际上是求非连通图共有几个连通分量，可以从未被访问顶点出发调用连通图的DFS或BFS求解，每调用一次则计数器cnt加1，最后结果为cnt-1。由于顶点数较多，直接使用外部数组表示邻接矩阵。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例6.7.1 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850" y="1327785"/>
            <a:ext cx="50800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 &lt;iostream&gt;#include &lt;queue&gt;using namespace std;const int N=1000;int mat[N][N];bool visited[N];int n;</a:t>
            </a:r>
            <a:endParaRPr lang="en-US" altLang="en-US" sz="1600">
              <a:latin typeface="Courier New" panose="0207030902020502040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" y="3220720"/>
            <a:ext cx="66732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dfs(int i)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visited[i]=true;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j=0; j&lt;n; j++)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if(visited[j]==false &amp;&amp; mat[i][j]==1) dfs(j);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例6.7.1 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27785"/>
            <a:ext cx="66732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bfs(int s)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queue&lt;int&gt; Q;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visited[s]=true;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Q.push(s);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while(Q.empty()==false)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v=Q.front();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Q.pop();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(mat[v][i]==1 &amp;&amp; visited[i]==false)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visited[i]=true;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Q.push(i);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例6.7.1 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275715"/>
            <a:ext cx="65500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while(true)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i, m, a, b;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(n==0) break;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fill(&amp;mat[0][0], &amp;mat[n-1][n-1]+1, 0);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fill(visited, visited+n, false);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cin&gt;&gt;a&gt;&gt;b;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mat[a][b]=1;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mat[b][a]=1;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例6.7.1 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275715"/>
            <a:ext cx="65500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cnt=0;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(visited[i]==true) continue;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cnt++;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dfs(i);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//bfs(i);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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cout&lt;&lt;cnt-1&lt;&lt;endl;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某省调查乡村交通状况，得到的统计表中列出了任意两村庄间的距离。省政府</a:t>
            </a: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“畅通工程”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的目标是使全省任何两个村庄间都可以实现公路交通（但不一定有直接的公路相连，只要能间接通过公路可达即可），并要求铺设的公路总长度为最小。请计算最小的公路总长度。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。每组测试数据的第一行输入村庄数目N（N&lt;100）；随后的N(N-1)/2行对应村庄间的距离，每行给出一对正整数，分别是两个村庄的编号，以及此两村庄间的距离（&lt;1000）。简单起见，村庄从1到N编号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当输入N为0时，表示输入结束。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cs typeface="Times New Roman" panose="02020603050405020304" pitchFamily="18" charset="0"/>
                <a:sym typeface="+mn-ea"/>
              </a:rPr>
              <a:t>       </a:t>
            </a:r>
            <a:r>
              <a:rPr sz="1800">
                <a:cs typeface="Times New Roman" panose="02020603050405020304" pitchFamily="18" charset="0"/>
                <a:sym typeface="+mn-ea"/>
              </a:rPr>
              <a:t>对于每组测试，在一行上输出最小的公路总长度。</a:t>
            </a:r>
            <a:endParaRPr sz="1800"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1 2 1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1 3 2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2 3 4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140" y="3579495"/>
            <a:ext cx="74117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依题意易知，本题是一个最小生成树问题。本题的顶点数最多100个，采用自定义图的邻接矩阵存储图，最小生成树的代价直接以Prim算法求解。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1327468"/>
            <a:ext cx="5080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 &lt;iostream&gt;using namespace std; const int N=100, Max=1000;struct G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mat[N][N];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Init(int 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CreateG(int n, int m);};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256030"/>
            <a:ext cx="67068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G::Init(int num)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n=num;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fill(&amp;mat[0][0], &amp;mat[n-1][n-1]+1, Max);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i&lt;n; i++) mat[i][i]=0;}void G::CreateG(int num, int m)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Init(num);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a,b,c;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cin&gt;&gt;a&gt;&gt;b&gt;&gt;c;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a--;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mat[a][b]=</a:t>
            </a:r>
            <a:r>
              <a:rPr lang="en-US" sz="1600">
                <a:latin typeface="Courier New" panose="02070309020205020404" charset="0"/>
                <a:sym typeface="+mn-ea"/>
              </a:rPr>
              <a:t>mat[b][a]=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275715"/>
            <a:ext cx="61963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dist[N];bool visited[N]; int min(G g)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m=Max;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i&lt;g.n;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(dist[i]&lt;m &amp;&amp; visited[i]==false)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m=dist[i];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k=i;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k;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398"/>
            <a:ext cx="7754938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简单路径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是顶点序列中顶点不重复出现的路径。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图中，路径{A, B, C, D}是一条简单路径。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简单回路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是顶点序列中第一个顶点和最后一个顶点相同的路径。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右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图中，路径{A, B, C, D, A}是一个简单回路。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对于无向图，若图中任意两个顶点之间都有路径相通，则此图称为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，否则称为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；对于非连通图，图中各个极大连通子图称作此图的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连通分量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右图中，前图为连通图，后图为非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连通图；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marR="0" lvl="1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defRPr/>
            </a:pP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后图中的上、下两个连通图为该图的连通</a:t>
            </a:r>
            <a:r>
              <a:rPr lang="zh-CN" altLang="en-US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分量。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659880" y="1203960"/>
          <a:ext cx="923053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" imgW="1257300" imgH="981075" progId="Paint.Picture">
                  <p:embed/>
                </p:oleObj>
              </mc:Choice>
              <mc:Fallback>
                <p:oleObj name="" r:id="rId1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659880" y="1203960"/>
                        <a:ext cx="923053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770370" y="3435985"/>
          <a:ext cx="1263014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562100" imgH="1781175" progId="Paint.Picture">
                  <p:embed/>
                </p:oleObj>
              </mc:Choice>
              <mc:Fallback>
                <p:oleObj name="" r:id="rId3" imgW="1562100" imgH="17811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70370" y="3435985"/>
                        <a:ext cx="1263014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650865" y="3364230"/>
          <a:ext cx="1048458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1276350" imgH="1752600" progId="Paint.Picture">
                  <p:embed/>
                </p:oleObj>
              </mc:Choice>
              <mc:Fallback>
                <p:oleObj name="" r:id="rId5" imgW="1276350" imgH="1752600" progId="Paint.Picture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50865" y="3364230"/>
                        <a:ext cx="1048458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347470"/>
            <a:ext cx="77063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Prim(G g, int s)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i&lt;g.n;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dist[i]=g.mat[s][i];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visited[i]=false;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visited[s]=true;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i&lt;g.n-1;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k=min(g);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visited[k]=true;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j=0; j&lt;g.n; j++)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(g.mat[k][j]&lt;dist[j] &amp;&amp; visited[j]==false)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dist[j]=g.mat[k][j];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275715"/>
            <a:ext cx="6872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sum=0;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i&lt;g.n;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sum+=dist[i];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sum;}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例6.7.2 还是畅通工程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605" y="1275715"/>
            <a:ext cx="687260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while(true)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 g;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n, 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cin&gt;&gt;n;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(n==0) break;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m=n*(n-1)/2;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g.CreateG(n, m);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cost=Prim(g, 0);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cout&lt;&lt;cost&lt;&lt;endl;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有一张自驾旅游路线图，已给定城市间的高速公路长度以及该公路要收取的过路费。请编写程序，帮助前来咨询的游客找一条出发地和目的地之间的最短路径。如果有若干条路径都是最短的，那么需要输出最便宜的一条路径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组测试数据第1行输入4个正整数N、M、S、D，其中N（2≤N≤500）表示城市的个数，城市的编号为0~N-1；M是高速公路的条数；S是出发地的城市编号；D是目的地的城市编号；随后的M行中，每行输入一条高速公路的信息，分别是：城市1、城市2、高速公路长度、收费额，中间用空格分开，数字均为整数且不超过500。输入保证解的存在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输出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cs typeface="Times New Roman" panose="02020603050405020304" pitchFamily="18" charset="0"/>
              </a:rPr>
              <a:t>       </a:t>
            </a:r>
            <a:r>
              <a:rPr sz="1800">
                <a:cs typeface="Times New Roman" panose="02020603050405020304" pitchFamily="18" charset="0"/>
              </a:rPr>
              <a:t>在一行上输出路径的长度和收费总额，每两个数字之间以一个空格分隔。</a:t>
            </a:r>
            <a:endParaRPr sz="1800"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4 5 0 3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0 1 1 20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1 3 2 30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0 3 4 10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0 2 2 20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2 3 1 20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7585" y="2211705"/>
            <a:ext cx="17405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输出样例</a:t>
            </a:r>
            <a:r>
              <a:rPr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3 40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55875" y="3220085"/>
            <a:ext cx="59048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解析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：本题是一个综合考虑路径长度和费用的二维最短路径问题。可以修改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Dijkstra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算法，把路径长度和收费都考虑进去。这里把每个城市作为一个顶点，两个顶点之间的路径长度和收费作为一个整体（声明一个结构体类型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）。邻接矩阵以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类型的二维向量表示，标记数组</a:t>
            </a:r>
            <a:r>
              <a:rPr lang="en-US" sz="1600" i="1">
                <a:latin typeface="Times New Roman" panose="02020603050405020304" pitchFamily="18" charset="0"/>
                <a:ea typeface="宋体" panose="02010600030101010101" pitchFamily="2" charset="-122"/>
              </a:rPr>
              <a:t>visited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、保存最短路径长度的数组</a:t>
            </a:r>
            <a:r>
              <a:rPr lang="en-US" sz="1600" i="1">
                <a:latin typeface="Times New Roman" panose="02020603050405020304" pitchFamily="18" charset="0"/>
                <a:ea typeface="宋体" panose="02010600030101010101" pitchFamily="2" charset="-122"/>
              </a:rPr>
              <a:t>dist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、保存最小费用的数组</a:t>
            </a:r>
            <a:r>
              <a:rPr lang="en-US" sz="1600" i="1">
                <a:latin typeface="Times New Roman" panose="02020603050405020304" pitchFamily="18" charset="0"/>
                <a:ea typeface="宋体" panose="02010600030101010101" pitchFamily="2" charset="-122"/>
              </a:rPr>
              <a:t>cost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都以一维向量表示。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47470"/>
            <a:ext cx="39052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 &lt;iostream&gt;#include &lt;vector&gt;using namespace std; const int MAX=501*501;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struct P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d,c;};vector&lt; vector&lt;P&gt; &gt; mat;vector&lt;bool&gt; visited;vector&lt;int&gt; dist;vector&lt;int&gt; cost;int n;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615" y="1327785"/>
            <a:ext cx="7642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minVertex()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next=-1;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(int 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(!visited[i] &amp;&amp; (next==-1 || dist[i]&lt;dist[next] ||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(dist[i]==dist[next] &amp;&amp; cost[i]&lt;cost[next])))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next=i;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next;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27785"/>
            <a:ext cx="76244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Dijkstra(int source)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dist[i]=mat[source][i].d;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cost[i]=mat[source][i].c;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fill(visited.begin(), visited.end(), false);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visited[source]=true;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while(true)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next=minVertex();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(next==-1) break;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visited[next]=true;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327785"/>
            <a:ext cx="85686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 (i=0; i&lt;n; i++)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(!visited[i] &amp;&amp; (dist[i]&gt;mat[next][i].d+dist[next] ||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(dist[i]==mat[next][i].d+dist[next]&amp;&amp;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cost[i]&gt;mat[next][i].c+cost[next])))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dist[i]=mat[next][i].d+dist[next];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cost[i]=mat[next][i].c+cost[next];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256030"/>
            <a:ext cx="75501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run()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i,m;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cin&gt;&gt;n&gt;&gt;m;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x,y;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cin&gt;&gt;x&gt;&gt;y;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mat.resize(n);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mat[i].resize(n);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j=0; j&lt;n; j++)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mat[i][j].c=mat[i][j].d=MAX;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mat[i][i].c=mat[i][i].d=0;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visited.resize(n);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dist.resize(n);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cost.resize(n);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6.1 图的概述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alt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图的基本术语</a:t>
            </a:r>
            <a:endParaRPr altLang="zh-CN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215" y="1275715"/>
            <a:ext cx="765683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对于有向图，若图中任意两个顶点之间都存在一条有向路径，则此有向图称为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强连通图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，否则称为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非强连通图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；非强连通图中的各个强连通子图称作它的</a:t>
            </a:r>
            <a:r>
              <a:rPr sz="2000" b="1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强连通分量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342900" marR="0" lvl="1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charset="0"/>
              <a:buChar char="Ø"/>
              <a:defRPr/>
            </a:pP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例如，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（左）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是一个强连通图，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（中）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是一个非强连通图，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下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（右）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zh-CN"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下图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（中）</a:t>
            </a:r>
            <a:r>
              <a:rPr sz="2000" strike="noStrike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的一个强连通分量。</a:t>
            </a:r>
            <a:endParaRPr lang="zh-CN" altLang="en-US" sz="2000" strike="noStrike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619885" y="3291840"/>
          <a:ext cx="1153816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" imgW="1257300" imgH="981075" progId="Paint.Picture">
                  <p:embed/>
                </p:oleObj>
              </mc:Choice>
              <mc:Fallback>
                <p:oleObj name="" r:id="rId1" imgW="1257300" imgH="981075" progId="Paint.Picture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9885" y="3291840"/>
                        <a:ext cx="1153816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419475" y="3291840"/>
          <a:ext cx="1115845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276350" imgH="1028700" progId="Paint.Picture">
                  <p:embed/>
                </p:oleObj>
              </mc:Choice>
              <mc:Fallback>
                <p:oleObj name="" r:id="rId3" imgW="1276350" imgH="10287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9475" y="3291840"/>
                        <a:ext cx="1115845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7945" y="3292475"/>
          <a:ext cx="1118788" cy="9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1314450" imgH="1057275" progId="Paint.Picture">
                  <p:embed/>
                </p:oleObj>
              </mc:Choice>
              <mc:Fallback>
                <p:oleObj name="" r:id="rId5" imgW="1314450" imgH="1057275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7945" y="3292475"/>
                        <a:ext cx="1118788" cy="9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例6.7.3 旅游规划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256030"/>
            <a:ext cx="7550150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a,b,c,d;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cin&gt;&gt;a&gt;&gt;b&gt;&gt;d&gt;&gt;c;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mat[a][b].c =mat[b][a].c=c;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mat[a][b].d =mat[b][a].d=d;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Dijkstra(x);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 &lt;&lt; dist[y] &lt;&lt; " " &lt;&lt; cost[y] &lt;&lt; endl;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run();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2936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有N个比赛队（编号依次为1，2，3，……，N）进行比赛，比赛结束后，裁判委员会要将所有参赛队伍从前往后依次排名，但现在裁判委员会不能直接获得每个队的比赛成绩，只知道每场比赛的结果，即P</a:t>
            </a:r>
            <a:r>
              <a:rPr sz="1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赢P</a:t>
            </a:r>
            <a:r>
              <a:rPr sz="1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，用P</a:t>
            </a:r>
            <a:r>
              <a:rPr sz="1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sz="1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表示，排名时P</a:t>
            </a:r>
            <a:r>
              <a:rPr sz="1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在P</a:t>
            </a:r>
            <a:r>
              <a:rPr sz="18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之前。现在请编程确定排名。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其他说明：符合条件的排名可能不是唯一的，此时要求输出时编号小的队伍在前；输入数据保证是正确的，即输入数据确保一定能有一个符合要求的排名。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sz="1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输入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测试数据有多组，处理到文件尾。每组测试第一行输入二个整数N（1≤N≤500）和M，其中N表示队伍的个数，M表示接着有M行输入数据；接下来的M行数据中，每行输入两个整数P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，P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，表示P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队赢了P</a:t>
            </a:r>
            <a:r>
              <a:rPr sz="18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队。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5140" y="1327785"/>
            <a:ext cx="74841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对于每组测试，给出一个符合要求的队伍号排名。每两个数据之间留一个空格。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输入样例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1 2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sz="1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输出样例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1 2 4 3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1347470"/>
            <a:ext cx="770636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sz="1800">
                <a:latin typeface="Times New Roman" panose="02020603050405020304" pitchFamily="18" charset="0"/>
                <a:ea typeface="宋体" panose="02010600030101010101" pitchFamily="2" charset="-122"/>
              </a:rPr>
              <a:t>本题是一个拓扑排序问题，要求给出字典序最小的拓扑序列。这里采用邻接表存储图，简单起见，表头结点结构和边表结点结构相同，包含入度indeg、顶点编号no、指向的弧的指针域next；表头结点表采用一维结构体向量表达。拓扑排序的主要工作是找到入度为0的顶点输出，并删除该顶点（相应邻接点入度减1），这里分别定义findFirstNode、delNode函数来实现。因findFirstNode函数每次都是从头（下标为0）开始扫描表头结点表查找入度为0的顶点，故能够保证最终得到的拓扑序列满足字典序最小。</a:t>
            </a:r>
            <a:endParaRPr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850" y="1256030"/>
            <a:ext cx="597916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#include &lt;bits/stdc++.h&gt;using namespace std;struct Node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indeg, </a:t>
            </a:r>
            <a:r>
              <a:rPr lang="en-US" sz="1600">
                <a:latin typeface="Courier New" panose="02070309020205020404" charset="0"/>
                <a:sym typeface="+mn-ea"/>
              </a:rPr>
              <a:t>no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Node* next;};int findFirstNode(vector &lt;Node&gt; &amp;v)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i&lt;v.size();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(v[i].indeg==0)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v[i].indeg=-1;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v[i].no;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-1;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275715"/>
            <a:ext cx="51238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delNode(vector &lt;Node&gt; &amp;v,int no)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Node* p=v[no].next;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while(p!=NULL)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v[p-&gt;no].indeg--;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p=p-&gt;next;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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9520" y="2571115"/>
            <a:ext cx="47428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void topSort(vector &lt;Node&gt; v)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for(int i=0; i&lt;v.size();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no=findFirstNode(v);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if(i&gt;0) cout&lt;&lt;" ";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cout&lt;&lt;no+1;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delNode(v,no);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cout&lt;&lt;endl;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715"/>
            <a:ext cx="59651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bool run()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i,n,m;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if (!(cin&gt;&gt;n&gt;&gt;m)) return false;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vector&lt;Node&gt; v(n);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i&lt;n;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v[i].indeg=0;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v[i].no=i;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v[i].next=NULL;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for(i=0; i&lt;m; i++)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int x,y;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cin&gt;&gt;x&gt;&gt;y;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x--;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y--;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4"/>
          <p:cNvSpPr txBox="1"/>
          <p:nvPr/>
        </p:nvSpPr>
        <p:spPr>
          <a:xfrm>
            <a:off x="214313" y="285750"/>
            <a:ext cx="6286500" cy="642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sz="3200" noProof="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.7 在线题目求解</a:t>
            </a:r>
            <a:endParaRPr sz="3200" noProof="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100" y="928688"/>
            <a:ext cx="7754938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1950" marR="0" lvl="1" indent="-3619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Char char="l"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例6.7.4 确定比赛名次</a:t>
            </a:r>
            <a:endParaRPr sz="2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3215" y="1275715"/>
            <a:ext cx="59651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Node* p=new Node;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p-&gt;no=y;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p-&gt;next=v[x].next;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v[x].next=p;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v[y].indeg++;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topSort(v);</a:t>
            </a:r>
            <a:endParaRPr lang="en-US" sz="1600">
              <a:latin typeface="Courier New" panose="02070309020205020404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true;} int main() {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while(run());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  <a:cs typeface="Courier New" panose="02070309020205020404" charset="0"/>
              </a:rPr>
              <a:t>    </a:t>
            </a:r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return 0;</a:t>
            </a:r>
            <a:endParaRPr lang="en-US" sz="16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1600">
                <a:latin typeface="Courier New" panose="02070309020205020404" charset="0"/>
                <a:ea typeface="宋体" panose="02010600030101010101" pitchFamily="2" charset="-122"/>
              </a:rPr>
              <a:t>}</a:t>
            </a:r>
            <a:endParaRPr lang="en-US" sz="1600">
              <a:latin typeface="Courier New" panose="020703090202050204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5920" y="393954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可以直接用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vector &lt;int&gt;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类型的数组模拟邻接表，每个数组元素是一个</a:t>
            </a:r>
            <a:r>
              <a:rPr lang="en-US" sz="1600">
                <a:latin typeface="Times New Roman" panose="02020603050405020304" pitchFamily="18" charset="0"/>
                <a:ea typeface="宋体" panose="02010600030101010101" pitchFamily="2" charset="-122"/>
              </a:rPr>
              <a:t>int</a:t>
            </a:r>
            <a:r>
              <a:rPr lang="zh-CN" sz="1600">
                <a:latin typeface="Times New Roman" panose="02020603050405020304" pitchFamily="18" charset="0"/>
                <a:ea typeface="宋体" panose="02010600030101010101" pitchFamily="2" charset="-122"/>
              </a:rPr>
              <a:t>类型的一维向量，从而减少编码工作量。具体代码详见教材。</a:t>
            </a:r>
            <a:endParaRPr lang="zh-CN" sz="1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267.716535433071,&quot;width&quot;:3362.9496062992125}"/>
</p:tagLst>
</file>

<file path=ppt/tags/tag2.xml><?xml version="1.0" encoding="utf-8"?>
<p:tagLst xmlns:p="http://schemas.openxmlformats.org/presentationml/2006/main">
  <p:tag name="COMMONDATA" val="eyJoZGlkIjoiMTM0ZmI2OThiYTg1NjEzMmZmOTY2ZjZiNTk0ZmU0NWQifQ=="/>
</p:tagLst>
</file>

<file path=ppt/theme/theme1.xml><?xml version="1.0" encoding="utf-8"?>
<a:theme xmlns:a="http://schemas.openxmlformats.org/drawingml/2006/main" name="Network">
  <a:themeElements>
    <a:clrScheme name="Office 主题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25870</Words>
  <Application>WPS 演示</Application>
  <PresentationFormat>自定义</PresentationFormat>
  <Paragraphs>1383</Paragraphs>
  <Slides>97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50</vt:i4>
      </vt:variant>
      <vt:variant>
        <vt:lpstr>幻灯片标题</vt:lpstr>
      </vt:variant>
      <vt:variant>
        <vt:i4>97</vt:i4>
      </vt:variant>
    </vt:vector>
  </HeadingPairs>
  <TitlesOfParts>
    <vt:vector size="158" baseType="lpstr">
      <vt:lpstr>Arial</vt:lpstr>
      <vt:lpstr>宋体</vt:lpstr>
      <vt:lpstr>Wingdings</vt:lpstr>
      <vt:lpstr>微软雅黑</vt:lpstr>
      <vt:lpstr>黑体</vt:lpstr>
      <vt:lpstr>Times New Roman</vt:lpstr>
      <vt:lpstr>Wingdings</vt:lpstr>
      <vt:lpstr>Arial Unicode MS</vt:lpstr>
      <vt:lpstr>Calibri</vt:lpstr>
      <vt:lpstr>Courier New</vt:lpstr>
      <vt:lpstr>Network</vt:lpstr>
      <vt:lpstr>Paint.Picture</vt:lpstr>
      <vt:lpstr>Equation.KSEE3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Equation.KSEE3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Equation.KSEE3</vt:lpstr>
      <vt:lpstr>Equation.KSEE3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数组</dc:title>
  <dc:creator>微软用户</dc:creator>
  <cp:lastModifiedBy>Administrator</cp:lastModifiedBy>
  <cp:revision>849</cp:revision>
  <dcterms:created xsi:type="dcterms:W3CDTF">2007-09-26T00:31:00Z</dcterms:created>
  <dcterms:modified xsi:type="dcterms:W3CDTF">2022-06-04T13:37:08Z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2052-11.1.0.11744</vt:lpwstr>
  </property>
  <property fmtid="{D5CDD505-2E9C-101B-9397-08002B2CF9AE}" pid="3" name="ICV">
    <vt:lpwstr>79C444070E344992ACDA1C3C830BA480</vt:lpwstr>
  </property>
</Properties>
</file>