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</p:sldIdLst>
  <p:sldSz cx="9144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1" Type="http://schemas.openxmlformats.org/officeDocument/2006/relationships/viewProps" Target="viewProps.xml"/><Relationship Id="rId60" Type="http://schemas.openxmlformats.org/officeDocument/2006/relationships/tableStyles" Target="tableStyles.xml"/><Relationship Id="rId6" Type="http://schemas.openxmlformats.org/officeDocument/2006/relationships/slide" Target="slides/slide5.xml"/><Relationship Id="rId59" Type="http://schemas.openxmlformats.org/officeDocument/2006/relationships/presProps" Target="presProps.xml"/><Relationship Id="rId58" Type="http://schemas.openxmlformats.org/officeDocument/2006/relationships/slide" Target="slides/slide57.xml"/><Relationship Id="rId57" Type="http://schemas.openxmlformats.org/officeDocument/2006/relationships/slide" Target="slides/slide56.xml"/><Relationship Id="rId56" Type="http://schemas.openxmlformats.org/officeDocument/2006/relationships/slide" Target="slides/slide55.xml"/><Relationship Id="rId55" Type="http://schemas.openxmlformats.org/officeDocument/2006/relationships/slide" Target="slides/slide54.xml"/><Relationship Id="rId54" Type="http://schemas.openxmlformats.org/officeDocument/2006/relationships/slide" Target="slides/slide53.xml"/><Relationship Id="rId53" Type="http://schemas.openxmlformats.org/officeDocument/2006/relationships/slide" Target="slides/slide52.xml"/><Relationship Id="rId52" Type="http://schemas.openxmlformats.org/officeDocument/2006/relationships/slide" Target="slides/slide51.xml"/><Relationship Id="rId51" Type="http://schemas.openxmlformats.org/officeDocument/2006/relationships/slide" Target="slides/slide50.xml"/><Relationship Id="rId50" Type="http://schemas.openxmlformats.org/officeDocument/2006/relationships/slide" Target="slides/slide49.xml"/><Relationship Id="rId5" Type="http://schemas.openxmlformats.org/officeDocument/2006/relationships/slide" Target="slides/slide4.xml"/><Relationship Id="rId49" Type="http://schemas.openxmlformats.org/officeDocument/2006/relationships/slide" Target="slides/slide48.xml"/><Relationship Id="rId48" Type="http://schemas.openxmlformats.org/officeDocument/2006/relationships/slide" Target="slides/slide47.xml"/><Relationship Id="rId47" Type="http://schemas.openxmlformats.org/officeDocument/2006/relationships/slide" Target="slides/slide46.xml"/><Relationship Id="rId46" Type="http://schemas.openxmlformats.org/officeDocument/2006/relationships/slide" Target="slides/slide45.xml"/><Relationship Id="rId45" Type="http://schemas.openxmlformats.org/officeDocument/2006/relationships/slide" Target="slides/slide44.xml"/><Relationship Id="rId44" Type="http://schemas.openxmlformats.org/officeDocument/2006/relationships/slide" Target="slides/slide43.xml"/><Relationship Id="rId43" Type="http://schemas.openxmlformats.org/officeDocument/2006/relationships/slide" Target="slides/slide42.xml"/><Relationship Id="rId42" Type="http://schemas.openxmlformats.org/officeDocument/2006/relationships/slide" Target="slides/slide41.xml"/><Relationship Id="rId41" Type="http://schemas.openxmlformats.org/officeDocument/2006/relationships/slide" Target="slides/slide40.xml"/><Relationship Id="rId40" Type="http://schemas.openxmlformats.org/officeDocument/2006/relationships/slide" Target="slides/slide39.xml"/><Relationship Id="rId4" Type="http://schemas.openxmlformats.org/officeDocument/2006/relationships/slide" Target="slides/slide3.xml"/><Relationship Id="rId39" Type="http://schemas.openxmlformats.org/officeDocument/2006/relationships/slide" Target="slides/slide38.xml"/><Relationship Id="rId38" Type="http://schemas.openxmlformats.org/officeDocument/2006/relationships/slide" Target="slides/slide37.xml"/><Relationship Id="rId37" Type="http://schemas.openxmlformats.org/officeDocument/2006/relationships/slide" Target="slides/slide36.xml"/><Relationship Id="rId36" Type="http://schemas.openxmlformats.org/officeDocument/2006/relationships/slide" Target="slides/slide35.xml"/><Relationship Id="rId35" Type="http://schemas.openxmlformats.org/officeDocument/2006/relationships/slide" Target="slides/slide34.xml"/><Relationship Id="rId34" Type="http://schemas.openxmlformats.org/officeDocument/2006/relationships/slide" Target="slides/slide33.xml"/><Relationship Id="rId33" Type="http://schemas.openxmlformats.org/officeDocument/2006/relationships/slide" Target="slides/slide32.xml"/><Relationship Id="rId32" Type="http://schemas.openxmlformats.org/officeDocument/2006/relationships/slide" Target="slides/slide31.xml"/><Relationship Id="rId31" Type="http://schemas.openxmlformats.org/officeDocument/2006/relationships/slide" Target="slides/slide30.xml"/><Relationship Id="rId30" Type="http://schemas.openxmlformats.org/officeDocument/2006/relationships/slide" Target="slides/slide29.xml"/><Relationship Id="rId3" Type="http://schemas.openxmlformats.org/officeDocument/2006/relationships/slide" Target="slides/slide2.xml"/><Relationship Id="rId29" Type="http://schemas.openxmlformats.org/officeDocument/2006/relationships/slide" Target="slides/slide28.xml"/><Relationship Id="rId28" Type="http://schemas.openxmlformats.org/officeDocument/2006/relationships/slide" Target="slides/slide27.xml"/><Relationship Id="rId27" Type="http://schemas.openxmlformats.org/officeDocument/2006/relationships/slide" Target="slides/slide26.xml"/><Relationship Id="rId26" Type="http://schemas.openxmlformats.org/officeDocument/2006/relationships/slide" Target="slides/slide25.xml"/><Relationship Id="rId25" Type="http://schemas.openxmlformats.org/officeDocument/2006/relationships/slide" Target="slides/slide24.xml"/><Relationship Id="rId24" Type="http://schemas.openxmlformats.org/officeDocument/2006/relationships/slide" Target="slides/slide23.xml"/><Relationship Id="rId23" Type="http://schemas.openxmlformats.org/officeDocument/2006/relationships/slide" Target="slides/slide22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19" Type="http://schemas.openxmlformats.org/officeDocument/2006/relationships/slide" Target="slides/slide18.xml"/><Relationship Id="rId18" Type="http://schemas.openxmlformats.org/officeDocument/2006/relationships/slide" Target="slides/slide17.xml"/><Relationship Id="rId17" Type="http://schemas.openxmlformats.org/officeDocument/2006/relationships/slide" Target="slides/slide16.xml"/><Relationship Id="rId16" Type="http://schemas.openxmlformats.org/officeDocument/2006/relationships/slide" Target="slides/slide15.xml"/><Relationship Id="rId15" Type="http://schemas.openxmlformats.org/officeDocument/2006/relationships/slide" Target="slides/slide14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image" Target="../media/image41.jpe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5.jpeg"/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8.jpeg"/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image" Target="../media/image51.jpeg"/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image" Target="../media/image56.jpeg"/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image" Target="../media/image59.jpeg"/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image" Target="../media/image65.jpeg"/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image" Target="../media/image76.jpeg"/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image" Target="../media/image82.jpeg"/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" name="textbox 4"/>
          <p:cNvSpPr/>
          <p:nvPr/>
        </p:nvSpPr>
        <p:spPr>
          <a:xfrm>
            <a:off x="711207" y="303987"/>
            <a:ext cx="7320280" cy="53384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19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64769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版面设计-2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spcBef>
                <a:spcPts val="2172"/>
              </a:spcBef>
              <a:tabLst/>
            </a:pPr>
            <a:r>
              <a:rPr sz="7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文字版面设计要点</a:t>
            </a:r>
            <a:endParaRPr sz="7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6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64769" algn="l" rtl="0" eaLnBrk="0">
              <a:lnSpc>
                <a:spcPct val="97000"/>
              </a:lnSpc>
              <a:spcBef>
                <a:spcPts val="370"/>
              </a:spcBef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源于文字的规律性,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66039" algn="l" rtl="0" eaLnBrk="0">
              <a:lnSpc>
                <a:spcPct val="97000"/>
              </a:lnSpc>
              <a:spcBef>
                <a:spcPts val="762"/>
              </a:spcBef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文字是版面设计中最重要的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视觉元素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66039" algn="l" rtl="0" eaLnBrk="0">
              <a:lnSpc>
                <a:spcPct val="97000"/>
              </a:lnSpc>
              <a:spcBef>
                <a:spcPts val="370"/>
              </a:spcBef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文字在版面设计中是确切的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64769" algn="l" rtl="0" eaLnBrk="0">
              <a:lnSpc>
                <a:spcPct val="94000"/>
              </a:lnSpc>
              <a:spcBef>
                <a:spcPts val="767"/>
              </a:spcBef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对文字精准的控制力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和 表达特征（反映一个人的审美品位）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64769" algn="l" rtl="0" eaLnBrk="0">
              <a:lnSpc>
                <a:spcPct val="97000"/>
              </a:lnSpc>
              <a:spcBef>
                <a:spcPts val="1"/>
              </a:spcBef>
              <a:tabLst/>
            </a:pP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对版面中的文字有设计判断力-----非常难以形成！！！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picture 6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picture 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058667" y="333756"/>
            <a:ext cx="3645408" cy="2447543"/>
          </a:xfrm>
          <a:prstGeom prst="rect">
            <a:avLst/>
          </a:prstGeom>
        </p:spPr>
      </p:pic>
      <p:pic>
        <p:nvPicPr>
          <p:cNvPr id="66" name="picture 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131820" y="3368039"/>
            <a:ext cx="2232660" cy="3156204"/>
          </a:xfrm>
          <a:prstGeom prst="rect">
            <a:avLst/>
          </a:prstGeom>
        </p:spPr>
      </p:pic>
      <p:pic>
        <p:nvPicPr>
          <p:cNvPr id="68" name="picture 6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940552" y="3357371"/>
            <a:ext cx="2232659" cy="3156204"/>
          </a:xfrm>
          <a:prstGeom prst="rect">
            <a:avLst/>
          </a:prstGeom>
        </p:spPr>
      </p:pic>
      <p:pic>
        <p:nvPicPr>
          <p:cNvPr id="70" name="picture 7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67868" y="3429000"/>
            <a:ext cx="2130551" cy="3008376"/>
          </a:xfrm>
          <a:prstGeom prst="rect">
            <a:avLst/>
          </a:prstGeom>
        </p:spPr>
      </p:pic>
      <p:pic>
        <p:nvPicPr>
          <p:cNvPr id="72" name="picture 7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539496" y="260604"/>
            <a:ext cx="1830323" cy="256184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39496" y="1629155"/>
            <a:ext cx="4981955" cy="3614928"/>
          </a:xfrm>
          <a:prstGeom prst="rect">
            <a:avLst/>
          </a:prstGeom>
        </p:spPr>
      </p:pic>
      <p:pic>
        <p:nvPicPr>
          <p:cNvPr id="78" name="picture 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870448" y="1629155"/>
            <a:ext cx="2508503" cy="3614928"/>
          </a:xfrm>
          <a:prstGeom prst="rect">
            <a:avLst/>
          </a:prstGeom>
        </p:spPr>
      </p:pic>
      <p:sp>
        <p:nvSpPr>
          <p:cNvPr id="80" name="textbox 80"/>
          <p:cNvSpPr/>
          <p:nvPr/>
        </p:nvSpPr>
        <p:spPr>
          <a:xfrm>
            <a:off x="549656" y="6282334"/>
            <a:ext cx="2309495" cy="2038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19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点线面的与版面空间、文字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的互动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rect 84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6" name="textbox 86"/>
          <p:cNvSpPr/>
          <p:nvPr/>
        </p:nvSpPr>
        <p:spPr>
          <a:xfrm>
            <a:off x="1249350" y="1397882"/>
            <a:ext cx="4856479" cy="50292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51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2384" algn="l" rtl="0" eaLnBrk="0">
              <a:lnSpc>
                <a:spcPct val="89000"/>
              </a:lnSpc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点、线、面符号的典型性，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33019" algn="l" rtl="0" eaLnBrk="0">
              <a:lnSpc>
                <a:spcPts val="2520"/>
              </a:lnSpc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小元素、大文章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32384" algn="l" rtl="0" eaLnBrk="0">
              <a:lnSpc>
                <a:spcPct val="97000"/>
              </a:lnSpc>
              <a:spcBef>
                <a:spcPts val="1029"/>
              </a:spcBef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版面不再缺少视觉元素，不再无料可设计，丰富版面表情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31750" algn="l" rtl="0" eaLnBrk="0">
              <a:lnSpc>
                <a:spcPct val="89000"/>
              </a:lnSpc>
              <a:spcBef>
                <a:spcPts val="887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符号创造----新的视觉平</a:t>
            </a: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衡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31115" algn="l" rtl="0" eaLnBrk="0">
              <a:lnSpc>
                <a:spcPts val="2522"/>
              </a:lnSpc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是版面中重要的调节手段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2384" algn="l" rtl="0" eaLnBrk="0">
              <a:lnSpc>
                <a:spcPct val="89000"/>
              </a:lnSpc>
              <a:spcBef>
                <a:spcPts val="425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与文字、版面空间结合的视觉特点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39369" algn="l" rtl="0" eaLnBrk="0">
              <a:lnSpc>
                <a:spcPts val="2519"/>
              </a:lnSpc>
              <a:tabLst/>
            </a:pPr>
            <a:r>
              <a:rPr sz="14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常见版面辅助符号运用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31750" algn="l" rtl="0" eaLnBrk="0">
              <a:lnSpc>
                <a:spcPct val="97000"/>
              </a:lnSpc>
              <a:spcBef>
                <a:spcPts val="1034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辅助或主导版面结构，使版面设计语言更清晰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1750" algn="l" rtl="0" eaLnBrk="0">
              <a:lnSpc>
                <a:spcPct val="97000"/>
              </a:lnSpc>
              <a:spcBef>
                <a:spcPts val="420"/>
              </a:spcBef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抽象的点线面</a:t>
            </a: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不影响版面阅读、不干扰视觉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00964" indent="-69214" algn="l" rtl="0" eaLnBrk="0">
              <a:lnSpc>
                <a:spcPct val="138000"/>
              </a:lnSpc>
              <a:spcBef>
                <a:spcPts val="3"/>
              </a:spcBef>
              <a:tabLst/>
            </a:pPr>
            <a:r>
              <a:rPr sz="14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作为阅读信息的文字、与作为设计要素的文字是完全不同的，</a:t>
            </a:r>
            <a:r>
              <a:rPr sz="1400" kern="0" spc="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3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（很多时候被前者所困，忘了后者）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ect 8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0" name="textbox 90"/>
          <p:cNvSpPr/>
          <p:nvPr/>
        </p:nvSpPr>
        <p:spPr>
          <a:xfrm>
            <a:off x="2443395" y="2405303"/>
            <a:ext cx="4065904" cy="28752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518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3200" kern="0" spc="-5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黑 /</a:t>
            </a:r>
            <a:r>
              <a:rPr sz="3200" kern="0" spc="34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3200" kern="0" spc="-5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白 / 灰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35889" algn="l" rtl="0" eaLnBrk="0">
              <a:lnSpc>
                <a:spcPct val="89000"/>
              </a:lnSpc>
              <a:spcBef>
                <a:spcPts val="369"/>
              </a:spcBef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黑----体量感、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视觉对比、强调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47954" algn="l" rtl="0" eaLnBrk="0">
              <a:lnSpc>
                <a:spcPts val="2880"/>
              </a:lnSpc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白----版面留白、空间感、通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透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5254" indent="-1270" algn="l" rtl="0" eaLnBrk="0">
              <a:lnSpc>
                <a:spcPct val="190000"/>
              </a:lnSpc>
              <a:spcBef>
                <a:spcPts val="411"/>
              </a:spcBef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灰----文字灰面、灰色图形、黑白的过渡色、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避免版面单调</a:t>
            </a: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主调、黑白灰阶度，层次对比、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200" dirty="0">
              <a:latin typeface="Arial"/>
              <a:ea typeface="Arial"/>
              <a:cs typeface="Arial"/>
            </a:endParaRPr>
          </a:p>
          <a:p>
            <a:pPr marL="134620" algn="l" rtl="0" eaLnBrk="0">
              <a:lnSpc>
                <a:spcPct val="97000"/>
              </a:lnSpc>
              <a:spcBef>
                <a:spcPts val="6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远、中、近的版面印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象差别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92" name="picture 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665097"/>
            <a:ext cx="1423542" cy="3418839"/>
          </a:xfrm>
          <a:prstGeom prst="rect">
            <a:avLst/>
          </a:prstGeom>
        </p:spPr>
      </p:pic>
      <p:sp>
        <p:nvSpPr>
          <p:cNvPr id="94" name="textbox 94"/>
          <p:cNvSpPr/>
          <p:nvPr/>
        </p:nvSpPr>
        <p:spPr>
          <a:xfrm>
            <a:off x="2564868" y="5517648"/>
            <a:ext cx="3607434" cy="2933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75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800" kern="0" spc="-4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不好的版面一定有  混乱的黑白灰！</a:t>
            </a:r>
            <a:endParaRPr sz="18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72000" y="1478279"/>
            <a:ext cx="4341876" cy="3171444"/>
          </a:xfrm>
          <a:prstGeom prst="rect">
            <a:avLst/>
          </a:prstGeom>
        </p:spPr>
      </p:pic>
      <p:pic>
        <p:nvPicPr>
          <p:cNvPr id="98" name="picture 9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4383" y="1629156"/>
            <a:ext cx="4102608" cy="2974847"/>
          </a:xfrm>
          <a:prstGeom prst="rect">
            <a:avLst/>
          </a:prstGeom>
        </p:spPr>
      </p:pic>
      <p:sp>
        <p:nvSpPr>
          <p:cNvPr id="100" name="textbox 100"/>
          <p:cNvSpPr/>
          <p:nvPr/>
        </p:nvSpPr>
        <p:spPr>
          <a:xfrm>
            <a:off x="332790" y="5200853"/>
            <a:ext cx="4457065" cy="7473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36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黑底、白底与文字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776"/>
              </a:spcBef>
              <a:tabLst/>
            </a:pPr>
            <a:r>
              <a:rPr sz="12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黑中白、白中黑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4604" algn="l" rtl="0" eaLnBrk="0">
              <a:lnSpc>
                <a:spcPct val="94000"/>
              </a:lnSpc>
              <a:spcBef>
                <a:spcPts val="7"/>
              </a:spcBef>
              <a:tabLst/>
            </a:pPr>
            <a:r>
              <a:rPr sz="1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强化版面黑白、同时用文字灰面协调版面层次（灰是优雅的存在）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" name="table 102"/>
          <p:cNvGraphicFramePr>
            <a:graphicFrameLocks noGrp="1"/>
          </p:cNvGraphicFramePr>
          <p:nvPr/>
        </p:nvGraphicFramePr>
        <p:xfrm>
          <a:off x="682625" y="979804"/>
          <a:ext cx="3459479" cy="4611370"/>
        </p:xfrm>
        <a:graphic>
          <a:graphicData uri="http://schemas.openxmlformats.org/drawingml/2006/table">
            <a:tbl>
              <a:tblPr/>
              <a:tblGrid>
                <a:gridCol w="3459479"/>
              </a:tblGrid>
              <a:tr h="460819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D4CC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D4CC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D4CC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D4CCC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4" name="table 104"/>
          <p:cNvGraphicFramePr>
            <a:graphicFrameLocks noGrp="1"/>
          </p:cNvGraphicFramePr>
          <p:nvPr/>
        </p:nvGraphicFramePr>
        <p:xfrm>
          <a:off x="5001767" y="979932"/>
          <a:ext cx="3458845" cy="4611370"/>
        </p:xfrm>
        <a:graphic>
          <a:graphicData uri="http://schemas.openxmlformats.org/drawingml/2006/table">
            <a:tbl>
              <a:tblPr/>
              <a:tblGrid>
                <a:gridCol w="3458845"/>
              </a:tblGrid>
              <a:tr h="460819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5F5F5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6" name="picture 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84276" y="981456"/>
            <a:ext cx="3456432" cy="4608575"/>
          </a:xfrm>
          <a:prstGeom prst="rect">
            <a:avLst/>
          </a:prstGeom>
        </p:spPr>
      </p:pic>
      <p:pic>
        <p:nvPicPr>
          <p:cNvPr id="108" name="picture 1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003291" y="981455"/>
            <a:ext cx="3256788" cy="4597908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" name="table 110"/>
          <p:cNvGraphicFramePr>
            <a:graphicFrameLocks noGrp="1"/>
          </p:cNvGraphicFramePr>
          <p:nvPr/>
        </p:nvGraphicFramePr>
        <p:xfrm>
          <a:off x="3346704" y="1411223"/>
          <a:ext cx="2811145" cy="3747134"/>
        </p:xfrm>
        <a:graphic>
          <a:graphicData uri="http://schemas.openxmlformats.org/drawingml/2006/table">
            <a:tbl>
              <a:tblPr/>
              <a:tblGrid>
                <a:gridCol w="2811145"/>
              </a:tblGrid>
              <a:tr h="374395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2" name="picture 1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348228" y="1412747"/>
            <a:ext cx="2808732" cy="3733800"/>
          </a:xfrm>
          <a:prstGeom prst="rect">
            <a:avLst/>
          </a:prstGeom>
        </p:spPr>
      </p:pic>
      <p:pic>
        <p:nvPicPr>
          <p:cNvPr id="114" name="picture 1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51459" y="1341119"/>
            <a:ext cx="2756916" cy="3793236"/>
          </a:xfrm>
          <a:prstGeom prst="rect">
            <a:avLst/>
          </a:prstGeom>
        </p:spPr>
      </p:pic>
      <p:graphicFrame>
        <p:nvGraphicFramePr>
          <p:cNvPr id="116" name="table 116"/>
          <p:cNvGraphicFramePr>
            <a:graphicFrameLocks noGrp="1"/>
          </p:cNvGraphicFramePr>
          <p:nvPr/>
        </p:nvGraphicFramePr>
        <p:xfrm>
          <a:off x="6493763" y="1411223"/>
          <a:ext cx="2512695" cy="3747134"/>
        </p:xfrm>
        <a:graphic>
          <a:graphicData uri="http://schemas.openxmlformats.org/drawingml/2006/table">
            <a:tbl>
              <a:tblPr/>
              <a:tblGrid>
                <a:gridCol w="2512695"/>
              </a:tblGrid>
              <a:tr h="374395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18" name="picture 1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493763" y="1412747"/>
            <a:ext cx="2513075" cy="3744468"/>
          </a:xfrm>
          <a:prstGeom prst="rect">
            <a:avLst/>
          </a:prstGeom>
        </p:spPr>
      </p:pic>
      <p:sp>
        <p:nvSpPr>
          <p:cNvPr id="120" name="textbox 120"/>
          <p:cNvSpPr/>
          <p:nvPr/>
        </p:nvSpPr>
        <p:spPr>
          <a:xfrm>
            <a:off x="260705" y="5848908"/>
            <a:ext cx="2919095" cy="20192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45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一点有特征的灰的介入，改变了版面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的单调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 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" name="textbox 8"/>
          <p:cNvSpPr/>
          <p:nvPr/>
        </p:nvSpPr>
        <p:spPr>
          <a:xfrm>
            <a:off x="2132482" y="1684452"/>
            <a:ext cx="3778884" cy="34385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41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2859" algn="l" rtl="0" eaLnBrk="0">
              <a:lnSpc>
                <a:spcPct val="98000"/>
              </a:lnSpc>
              <a:tabLst/>
            </a:pPr>
            <a:r>
              <a:rPr sz="3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 / 线 / 面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360"/>
              </a:spcBef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点形文字----单字，散点排列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1590" algn="l" rtl="0" eaLnBrk="0">
              <a:lnSpc>
                <a:spcPct val="97000"/>
              </a:lnSpc>
              <a:spcBef>
                <a:spcPts val="761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-------------标题、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均衡版面、强化版面结构、装饰作用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370"/>
              </a:spcBef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线形文字----字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行，或1-3行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1590" algn="l" rtl="0" eaLnBrk="0">
              <a:lnSpc>
                <a:spcPct val="97000"/>
              </a:lnSpc>
              <a:spcBef>
                <a:spcPts val="769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-------------长度强调 /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引导方向 / 空间分割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4604" algn="l" rtl="0" eaLnBrk="0">
              <a:lnSpc>
                <a:spcPct val="97000"/>
              </a:lnSpc>
              <a:spcBef>
                <a:spcPts val="365"/>
              </a:spcBef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面形文字----文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字段落，文字块面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21590" algn="l" rtl="0" eaLnBrk="0">
              <a:lnSpc>
                <a:spcPct val="97000"/>
              </a:lnSpc>
              <a:spcBef>
                <a:spcPts val="4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----------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---灰面、平衡黑白灰层次、正文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649984"/>
            <a:ext cx="1456055" cy="343395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picture 1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500371" y="1581911"/>
            <a:ext cx="4489704" cy="3294888"/>
          </a:xfrm>
          <a:prstGeom prst="rect">
            <a:avLst/>
          </a:prstGeom>
        </p:spPr>
      </p:pic>
      <p:pic>
        <p:nvPicPr>
          <p:cNvPr id="124" name="picture 1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1786128"/>
            <a:ext cx="4245863" cy="2884931"/>
          </a:xfrm>
          <a:prstGeom prst="rect">
            <a:avLst/>
          </a:prstGeom>
        </p:spPr>
      </p:pic>
      <p:sp>
        <p:nvSpPr>
          <p:cNvPr id="126" name="textbox 126"/>
          <p:cNvSpPr/>
          <p:nvPr/>
        </p:nvSpPr>
        <p:spPr>
          <a:xfrm>
            <a:off x="332790" y="5274005"/>
            <a:ext cx="2003425" cy="10261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4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黑的量感----多、少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216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黑---为视觉张力而生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4604" algn="l" rtl="0" eaLnBrk="0">
              <a:lnSpc>
                <a:spcPct val="97000"/>
              </a:lnSpc>
              <a:spcBef>
                <a:spcPts val="885"/>
              </a:spcBef>
              <a:tabLst/>
            </a:pPr>
            <a:r>
              <a:rPr sz="1200" kern="0" spc="-5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强化版面力量、层次变化，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7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用来提神，使版面不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再软踏踏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rect 12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96969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30" name="picture 1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5904" y="982980"/>
            <a:ext cx="3456432" cy="4660391"/>
          </a:xfrm>
          <a:prstGeom prst="rect">
            <a:avLst/>
          </a:prstGeom>
        </p:spPr>
      </p:pic>
      <p:pic>
        <p:nvPicPr>
          <p:cNvPr id="132" name="picture 1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931663" y="982980"/>
            <a:ext cx="3456432" cy="4660391"/>
          </a:xfrm>
          <a:prstGeom prst="rect">
            <a:avLst/>
          </a:prstGeom>
        </p:spPr>
      </p:pic>
      <p:sp>
        <p:nvSpPr>
          <p:cNvPr id="134" name="textbox 134"/>
          <p:cNvSpPr/>
          <p:nvPr/>
        </p:nvSpPr>
        <p:spPr>
          <a:xfrm>
            <a:off x="764692" y="6161633"/>
            <a:ext cx="1393825" cy="2038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22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文字的黑白结构支撑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extbox 136"/>
          <p:cNvSpPr/>
          <p:nvPr/>
        </p:nvSpPr>
        <p:spPr>
          <a:xfrm>
            <a:off x="1123594" y="1303833"/>
            <a:ext cx="3806190" cy="46405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20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6509" algn="l" rtl="0" eaLnBrk="0">
              <a:lnSpc>
                <a:spcPct val="98000"/>
              </a:lnSpc>
              <a:tabLst/>
            </a:pPr>
            <a:r>
              <a:rPr sz="32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版面留白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922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视觉休息作用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89000"/>
              </a:lnSpc>
              <a:spcBef>
                <a:spcPts val="760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版面边缘的留白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216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版面节奏感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888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空灵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8415" algn="l" rtl="0" eaLnBrk="0">
              <a:lnSpc>
                <a:spcPct val="94000"/>
              </a:lnSpc>
              <a:spcBef>
                <a:spcPts val="371"/>
              </a:spcBef>
              <a:tabLst/>
            </a:pPr>
            <a:r>
              <a:rPr sz="1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留白的整体性----留白形整、版面则整（多看、多</a:t>
            </a:r>
            <a:r>
              <a:rPr sz="1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比较）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11580" algn="l" rtl="0" eaLnBrk="0">
              <a:lnSpc>
                <a:spcPct val="89000"/>
              </a:lnSpc>
              <a:spcBef>
                <a:spcPts val="800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反之，留白细碎、版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面则乱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8415" algn="l" rtl="0" eaLnBrk="0">
              <a:lnSpc>
                <a:spcPts val="2159"/>
              </a:lnSpc>
              <a:tabLst/>
            </a:pPr>
            <a:r>
              <a:rPr sz="1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留白空间归纳及调整（计白当黑、掏白）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8415" algn="l" rtl="0" eaLnBrk="0">
              <a:lnSpc>
                <a:spcPct val="98000"/>
              </a:lnSpc>
              <a:spcBef>
                <a:spcPts val="361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留白的大小、位置对比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754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利用留白的文图再设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计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6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敢于版面留白的设计特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picture 1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416295" y="1232916"/>
            <a:ext cx="3723132" cy="3375659"/>
          </a:xfrm>
          <a:prstGeom prst="rect">
            <a:avLst/>
          </a:prstGeom>
        </p:spPr>
      </p:pic>
      <p:pic>
        <p:nvPicPr>
          <p:cNvPr id="140" name="picture 1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51459" y="1274064"/>
            <a:ext cx="2386583" cy="3334511"/>
          </a:xfrm>
          <a:prstGeom prst="rect">
            <a:avLst/>
          </a:prstGeom>
        </p:spPr>
      </p:pic>
      <p:pic>
        <p:nvPicPr>
          <p:cNvPr id="142" name="picture 1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2926079" y="1284731"/>
            <a:ext cx="2205227" cy="3323844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picture 1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5240" y="1990344"/>
            <a:ext cx="3936491" cy="2950464"/>
          </a:xfrm>
          <a:prstGeom prst="rect">
            <a:avLst/>
          </a:prstGeom>
        </p:spPr>
      </p:pic>
      <p:pic>
        <p:nvPicPr>
          <p:cNvPr id="146" name="picture 14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226052" y="1973580"/>
            <a:ext cx="2362200" cy="2967227"/>
          </a:xfrm>
          <a:prstGeom prst="rect">
            <a:avLst/>
          </a:prstGeom>
        </p:spPr>
      </p:pic>
      <p:pic>
        <p:nvPicPr>
          <p:cNvPr id="148" name="picture 1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868667" y="1973579"/>
            <a:ext cx="2023871" cy="2941320"/>
          </a:xfrm>
          <a:prstGeom prst="rect">
            <a:avLst/>
          </a:prstGeom>
        </p:spPr>
      </p:pic>
      <p:sp>
        <p:nvSpPr>
          <p:cNvPr id="150" name="textbox 150"/>
          <p:cNvSpPr/>
          <p:nvPr/>
        </p:nvSpPr>
        <p:spPr>
          <a:xfrm>
            <a:off x="260400" y="6066535"/>
            <a:ext cx="3130550" cy="4622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44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8415" algn="l" rtl="0" eaLnBrk="0">
              <a:lnSpc>
                <a:spcPct val="89000"/>
              </a:lnSpc>
              <a:tabLst/>
            </a:pPr>
            <a:r>
              <a:rPr sz="1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留白---没东西处也有美</a:t>
            </a: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，（</a:t>
            </a:r>
            <a:r>
              <a:rPr sz="1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留</a:t>
            </a:r>
            <a:r>
              <a:rPr sz="1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白是一种美德）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2160"/>
              </a:lnSpc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别忽略空白、留白要有与结构、元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素互动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rect 15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54" name="picture 1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671447"/>
            <a:ext cx="1782699" cy="3475227"/>
          </a:xfrm>
          <a:prstGeom prst="rect">
            <a:avLst/>
          </a:prstGeom>
        </p:spPr>
      </p:pic>
      <p:sp>
        <p:nvSpPr>
          <p:cNvPr id="156" name="textbox 156"/>
          <p:cNvSpPr/>
          <p:nvPr/>
        </p:nvSpPr>
        <p:spPr>
          <a:xfrm>
            <a:off x="2222576" y="2909106"/>
            <a:ext cx="2127250" cy="24161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26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8415" algn="l" rtl="0" eaLnBrk="0">
              <a:lnSpc>
                <a:spcPct val="98000"/>
              </a:lnSpc>
              <a:tabLst/>
            </a:pPr>
            <a:r>
              <a:rPr sz="3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字组关系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spcBef>
                <a:spcPts val="363"/>
              </a:spcBef>
              <a:tabLst/>
            </a:pPr>
            <a:r>
              <a:rPr sz="1200" kern="0" spc="-4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局部文字  的相互组织关系：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760"/>
              </a:spcBef>
              <a:tabLst/>
            </a:pPr>
            <a:r>
              <a:rPr sz="1200" kern="0" spc="-7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堆砌、主从、对比、穿插、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334" algn="l" rtl="0" eaLnBrk="0">
              <a:lnSpc>
                <a:spcPct val="97000"/>
              </a:lnSpc>
              <a:spcBef>
                <a:spcPts val="762"/>
              </a:spcBef>
              <a:tabLst/>
            </a:pPr>
            <a:r>
              <a:rPr sz="1200" kern="0" spc="-6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散点、裁切、叠加、正负、、、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3"/>
              </a:spcBef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版面是  结构之上的  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关系设计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picture 1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7868" y="1629155"/>
            <a:ext cx="2606039" cy="3471672"/>
          </a:xfrm>
          <a:prstGeom prst="rect">
            <a:avLst/>
          </a:prstGeom>
        </p:spPr>
      </p:pic>
      <p:pic>
        <p:nvPicPr>
          <p:cNvPr id="160" name="picture 1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227063" y="1700783"/>
            <a:ext cx="2542032" cy="3256788"/>
          </a:xfrm>
          <a:prstGeom prst="rect">
            <a:avLst/>
          </a:prstGeom>
        </p:spPr>
      </p:pic>
      <p:pic>
        <p:nvPicPr>
          <p:cNvPr id="162" name="picture 1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348228" y="1700783"/>
            <a:ext cx="2375916" cy="3326892"/>
          </a:xfrm>
          <a:prstGeom prst="rect">
            <a:avLst/>
          </a:prstGeom>
        </p:spPr>
      </p:pic>
      <p:sp>
        <p:nvSpPr>
          <p:cNvPr id="164" name="textbox 164"/>
          <p:cNvSpPr/>
          <p:nvPr/>
        </p:nvSpPr>
        <p:spPr>
          <a:xfrm>
            <a:off x="837850" y="6208934"/>
            <a:ext cx="1668779" cy="4629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57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tabLst/>
            </a:pPr>
            <a:r>
              <a:rPr sz="1200" kern="0" spc="-8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文字的大小、主从关系、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4604" algn="l" rtl="0" eaLnBrk="0">
              <a:lnSpc>
                <a:spcPts val="2161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强中弱的堆砌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picture 1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24611" y="333756"/>
            <a:ext cx="4030979" cy="3313175"/>
          </a:xfrm>
          <a:prstGeom prst="rect">
            <a:avLst/>
          </a:prstGeom>
        </p:spPr>
      </p:pic>
      <p:pic>
        <p:nvPicPr>
          <p:cNvPr id="168" name="picture 1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076444" y="3140964"/>
            <a:ext cx="3750563" cy="3471671"/>
          </a:xfrm>
          <a:prstGeom prst="rect">
            <a:avLst/>
          </a:prstGeom>
        </p:spPr>
      </p:pic>
      <p:pic>
        <p:nvPicPr>
          <p:cNvPr id="170" name="picture 17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076444" y="306323"/>
            <a:ext cx="3692651" cy="2592323"/>
          </a:xfrm>
          <a:prstGeom prst="rect">
            <a:avLst/>
          </a:prstGeom>
        </p:spPr>
      </p:pic>
      <p:sp>
        <p:nvSpPr>
          <p:cNvPr id="172" name="textbox 172"/>
          <p:cNvSpPr/>
          <p:nvPr/>
        </p:nvSpPr>
        <p:spPr>
          <a:xfrm>
            <a:off x="259181" y="5993383"/>
            <a:ext cx="3096260" cy="4775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22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4604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文字的自由堆砌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5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不是任何字体都适合堆砌-----反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复试验、调整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picture 1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987039" y="1620011"/>
            <a:ext cx="3147060" cy="3328416"/>
          </a:xfrm>
          <a:prstGeom prst="rect">
            <a:avLst/>
          </a:prstGeom>
        </p:spPr>
      </p:pic>
      <p:pic>
        <p:nvPicPr>
          <p:cNvPr id="176" name="picture 17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58495" y="1594104"/>
            <a:ext cx="2456687" cy="3354323"/>
          </a:xfrm>
          <a:prstGeom prst="rect">
            <a:avLst/>
          </a:prstGeom>
        </p:spPr>
      </p:pic>
      <p:pic>
        <p:nvPicPr>
          <p:cNvPr id="178" name="picture 17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519671" y="1650491"/>
            <a:ext cx="2418588" cy="3406140"/>
          </a:xfrm>
          <a:prstGeom prst="rect">
            <a:avLst/>
          </a:prstGeom>
        </p:spPr>
      </p:pic>
      <p:sp>
        <p:nvSpPr>
          <p:cNvPr id="180" name="textbox 180"/>
          <p:cNvSpPr/>
          <p:nvPr/>
        </p:nvSpPr>
        <p:spPr>
          <a:xfrm>
            <a:off x="331723" y="5848908"/>
            <a:ext cx="3086100" cy="7518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4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89000"/>
              </a:lnSpc>
              <a:tabLst/>
            </a:pPr>
            <a:r>
              <a:rPr sz="1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文字的空间从属关系（</a:t>
            </a:r>
            <a:r>
              <a:rPr sz="1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大中小、整体与局部）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2159"/>
              </a:lnSpc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拉开文字大小比例、才有空间穿插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的可能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创造字组的----设计机会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rect 18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969696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84" name="picture 18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27531" y="1053083"/>
            <a:ext cx="3675888" cy="4552188"/>
          </a:xfrm>
          <a:prstGeom prst="rect">
            <a:avLst/>
          </a:prstGeom>
        </p:spPr>
      </p:pic>
      <p:pic>
        <p:nvPicPr>
          <p:cNvPr id="186" name="picture 1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454395" y="1053083"/>
            <a:ext cx="2305811" cy="4552188"/>
          </a:xfrm>
          <a:prstGeom prst="rect">
            <a:avLst/>
          </a:prstGeom>
        </p:spPr>
      </p:pic>
      <p:sp>
        <p:nvSpPr>
          <p:cNvPr id="188" name="textbox 188"/>
          <p:cNvSpPr/>
          <p:nvPr/>
        </p:nvSpPr>
        <p:spPr>
          <a:xfrm>
            <a:off x="836472" y="5921508"/>
            <a:ext cx="3239135" cy="7473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57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89000"/>
              </a:lnSpc>
              <a:tabLst/>
            </a:pPr>
            <a:r>
              <a:rPr sz="1200" kern="0" spc="-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文字的空间从属关系、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2161"/>
              </a:lnSpc>
              <a:tabLst/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局部利用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4000"/>
              </a:lnSpc>
              <a:spcBef>
                <a:spcPts val="6"/>
              </a:spcBef>
              <a:tabLst/>
            </a:pP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看不到机会，即看不到设计（锻</a:t>
            </a: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炼设计的眼力）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43628" y="1196340"/>
            <a:ext cx="3983735" cy="381000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51459" y="1203959"/>
            <a:ext cx="3810000" cy="3810000"/>
          </a:xfrm>
          <a:prstGeom prst="rect">
            <a:avLst/>
          </a:prstGeom>
        </p:spPr>
      </p:pic>
      <p:sp>
        <p:nvSpPr>
          <p:cNvPr id="16" name="textbox 16"/>
          <p:cNvSpPr/>
          <p:nvPr/>
        </p:nvSpPr>
        <p:spPr>
          <a:xfrm>
            <a:off x="4723917" y="5267655"/>
            <a:ext cx="2920364" cy="13004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22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-5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不同方向的点、线形文字分割版面</a:t>
            </a:r>
            <a:r>
              <a:rPr sz="1200" kern="0" spc="-6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334" algn="l" rtl="0" eaLnBrk="0">
              <a:lnSpc>
                <a:spcPct val="97000"/>
              </a:lnSpc>
              <a:spcBef>
                <a:spcPts val="757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形成强弱对比、远近视觉、空间穿插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的节奏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97000"/>
              </a:lnSpc>
              <a:spcBef>
                <a:spcPts val="1"/>
              </a:spcBef>
              <a:tabLst/>
            </a:pPr>
            <a:r>
              <a:rPr sz="1200" b="1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视觉特征的点线面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8" name="textbox 18"/>
          <p:cNvSpPr/>
          <p:nvPr/>
        </p:nvSpPr>
        <p:spPr>
          <a:xfrm>
            <a:off x="337820" y="6397548"/>
            <a:ext cx="1236980" cy="2032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1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b="1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阅读特征的点线面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351020" y="0"/>
            <a:ext cx="9143" cy="6742112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picture 1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2859" y="1267967"/>
            <a:ext cx="2977895" cy="4248912"/>
          </a:xfrm>
          <a:prstGeom prst="rect">
            <a:avLst/>
          </a:prstGeom>
        </p:spPr>
      </p:pic>
      <p:pic>
        <p:nvPicPr>
          <p:cNvPr id="192" name="picture 1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203447" y="1484376"/>
            <a:ext cx="2737104" cy="3858767"/>
          </a:xfrm>
          <a:prstGeom prst="rect">
            <a:avLst/>
          </a:prstGeom>
        </p:spPr>
      </p:pic>
      <p:pic>
        <p:nvPicPr>
          <p:cNvPr id="194" name="picture 19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227063" y="1484376"/>
            <a:ext cx="2671572" cy="3788664"/>
          </a:xfrm>
          <a:prstGeom prst="rect">
            <a:avLst/>
          </a:prstGeom>
        </p:spPr>
      </p:pic>
      <p:sp>
        <p:nvSpPr>
          <p:cNvPr id="196" name="textbox 196"/>
          <p:cNvSpPr/>
          <p:nvPr/>
        </p:nvSpPr>
        <p:spPr>
          <a:xfrm>
            <a:off x="332790" y="6137859"/>
            <a:ext cx="2155825" cy="2038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22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文字的从属、散点、交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错、方向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picture 1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098291" y="1097280"/>
            <a:ext cx="2741676" cy="3916679"/>
          </a:xfrm>
          <a:prstGeom prst="rect">
            <a:avLst/>
          </a:prstGeom>
        </p:spPr>
      </p:pic>
      <p:pic>
        <p:nvPicPr>
          <p:cNvPr id="200" name="picture 2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156959" y="1196340"/>
            <a:ext cx="2633471" cy="3759707"/>
          </a:xfrm>
          <a:prstGeom prst="rect">
            <a:avLst/>
          </a:prstGeom>
        </p:spPr>
      </p:pic>
      <p:pic>
        <p:nvPicPr>
          <p:cNvPr id="202" name="picture 20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01752" y="1207007"/>
            <a:ext cx="2468879" cy="3749040"/>
          </a:xfrm>
          <a:prstGeom prst="rect">
            <a:avLst/>
          </a:prstGeom>
        </p:spPr>
      </p:pic>
      <p:sp>
        <p:nvSpPr>
          <p:cNvPr id="204" name="textbox 204"/>
          <p:cNvSpPr/>
          <p:nvPr/>
        </p:nvSpPr>
        <p:spPr>
          <a:xfrm>
            <a:off x="261467" y="5733084"/>
            <a:ext cx="1851025" cy="4794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392"/>
              </a:lnSpc>
              <a:tabLst/>
            </a:pPr>
            <a:r>
              <a:rPr sz="11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文字的叠加、</a:t>
            </a:r>
            <a:endParaRPr sz="11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spcBef>
                <a:spcPts val="4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文字色彩、透叠、大小对比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textbox 206"/>
          <p:cNvSpPr/>
          <p:nvPr/>
        </p:nvSpPr>
        <p:spPr>
          <a:xfrm>
            <a:off x="1051813" y="1377232"/>
            <a:ext cx="3447415" cy="32632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91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9050" algn="l" rtl="0" eaLnBrk="0">
              <a:lnSpc>
                <a:spcPct val="99000"/>
              </a:lnSpc>
              <a:tabLst/>
            </a:pPr>
            <a:r>
              <a:rPr sz="3200" kern="0" spc="-2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字组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4000"/>
              </a:lnSpc>
              <a:spcBef>
                <a:spcPts val="902"/>
              </a:spcBef>
              <a:tabLst/>
            </a:pPr>
            <a:r>
              <a:rPr sz="1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发现、创造文字空间关系（字组关系）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970" indent="-1270" algn="l" rtl="0" eaLnBrk="0">
              <a:lnSpc>
                <a:spcPct val="140000"/>
              </a:lnSpc>
              <a:spcBef>
                <a:spcPts val="333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从字体特征、大小差距、位置变化中寻找字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组设计</a:t>
            </a: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关系即设计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spcBef>
                <a:spcPts val="370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利用文字负空间、局部的字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组设计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334" algn="l" rtl="0" eaLnBrk="0">
              <a:lnSpc>
                <a:spcPts val="2161"/>
              </a:lnSpc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局部文字版面的丰富性及视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觉特征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4000"/>
              </a:lnSpc>
              <a:spcBef>
                <a:spcPts val="1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视觉化（符号化）文字  与   阅读化文字的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空间结合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rect 20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10" name="textbox 210"/>
          <p:cNvSpPr/>
          <p:nvPr/>
        </p:nvSpPr>
        <p:spPr>
          <a:xfrm>
            <a:off x="2420188" y="2937290"/>
            <a:ext cx="2725420" cy="27343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0320" algn="l" rtl="0" eaLnBrk="0">
              <a:lnSpc>
                <a:spcPts val="4015"/>
              </a:lnSpc>
              <a:tabLst/>
            </a:pPr>
            <a:r>
              <a:rPr sz="3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横竖排关系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368"/>
              </a:spcBef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横排----最常用的文字排版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4604" algn="l" rtl="0" eaLnBrk="0">
              <a:lnSpc>
                <a:spcPct val="139000"/>
              </a:lnSpc>
              <a:spcBef>
                <a:spcPts val="320"/>
              </a:spcBef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竖排----对比作用、方向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引导、空间穿插 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竖排，传统版面的延伸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760"/>
              </a:spcBef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横竖混排丰富性、避免横向的单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调感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2"/>
              </a:spcBef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方向对比的力量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12" name="picture 2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721611"/>
            <a:ext cx="1566799" cy="336232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picture 2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427220" y="1453895"/>
            <a:ext cx="3995927" cy="3383280"/>
          </a:xfrm>
          <a:prstGeom prst="rect">
            <a:avLst/>
          </a:prstGeom>
        </p:spPr>
      </p:pic>
      <p:pic>
        <p:nvPicPr>
          <p:cNvPr id="216" name="picture 2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51459" y="1463040"/>
            <a:ext cx="3977640" cy="3374135"/>
          </a:xfrm>
          <a:prstGeom prst="rect">
            <a:avLst/>
          </a:prstGeom>
        </p:spPr>
      </p:pic>
      <p:sp>
        <p:nvSpPr>
          <p:cNvPr id="218" name="textbox 218"/>
          <p:cNvSpPr/>
          <p:nvPr/>
        </p:nvSpPr>
        <p:spPr>
          <a:xfrm>
            <a:off x="331723" y="5561482"/>
            <a:ext cx="2461895" cy="752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08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98000"/>
              </a:lnSpc>
              <a:tabLst/>
            </a:pPr>
            <a:r>
              <a:rPr sz="1200" kern="0" spc="-2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竖排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756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优点：传统美感、优雅、形式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感强化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6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缺点：大段落不便阅读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picture 2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572255" y="765047"/>
            <a:ext cx="3663696" cy="4475988"/>
          </a:xfrm>
          <a:prstGeom prst="rect">
            <a:avLst/>
          </a:prstGeom>
        </p:spPr>
      </p:pic>
      <p:pic>
        <p:nvPicPr>
          <p:cNvPr id="222" name="picture 2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792479"/>
            <a:ext cx="3381755" cy="4504944"/>
          </a:xfrm>
          <a:prstGeom prst="rect">
            <a:avLst/>
          </a:prstGeom>
        </p:spPr>
      </p:pic>
      <p:pic>
        <p:nvPicPr>
          <p:cNvPr id="224" name="picture 2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7399019" y="765047"/>
            <a:ext cx="1729740" cy="4419600"/>
          </a:xfrm>
          <a:prstGeom prst="rect">
            <a:avLst/>
          </a:prstGeom>
        </p:spPr>
      </p:pic>
      <p:sp>
        <p:nvSpPr>
          <p:cNvPr id="226" name="textbox 226"/>
          <p:cNvSpPr/>
          <p:nvPr/>
        </p:nvSpPr>
        <p:spPr>
          <a:xfrm>
            <a:off x="404266" y="5632805"/>
            <a:ext cx="2629535" cy="10217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44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4604" algn="l" rtl="0" eaLnBrk="0">
              <a:lnSpc>
                <a:spcPct val="89000"/>
              </a:lnSpc>
              <a:tabLst/>
            </a:pPr>
            <a:r>
              <a:rPr sz="1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弱化的竖排（短）、强化的竖排（长）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970" algn="l" rtl="0" eaLnBrk="0">
              <a:lnSpc>
                <a:spcPts val="2162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竖排的版面节奏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4604" algn="l" rtl="0" eaLnBrk="0">
              <a:lnSpc>
                <a:spcPct val="97000"/>
              </a:lnSpc>
              <a:spcBef>
                <a:spcPts val="887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长竖排与短横排结合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4000"/>
              </a:lnSpc>
              <a:spcBef>
                <a:spcPts val="2"/>
              </a:spcBef>
              <a:tabLst/>
            </a:pPr>
            <a:r>
              <a:rPr sz="1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短竖排（从属、穿插、装饰性的味道）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picture 2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405127"/>
            <a:ext cx="5812535" cy="3253740"/>
          </a:xfrm>
          <a:prstGeom prst="rect">
            <a:avLst/>
          </a:prstGeom>
        </p:spPr>
      </p:pic>
      <p:pic>
        <p:nvPicPr>
          <p:cNvPr id="230" name="picture 2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516623" y="1412747"/>
            <a:ext cx="2420111" cy="3246120"/>
          </a:xfrm>
          <a:prstGeom prst="rect">
            <a:avLst/>
          </a:prstGeom>
        </p:spPr>
      </p:pic>
      <p:sp>
        <p:nvSpPr>
          <p:cNvPr id="232" name="textbox 232"/>
          <p:cNvSpPr/>
          <p:nvPr/>
        </p:nvSpPr>
        <p:spPr>
          <a:xfrm>
            <a:off x="765149" y="5561482"/>
            <a:ext cx="1395094" cy="4781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223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5875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强调横向的竖排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1"/>
              </a:spcBef>
              <a:tabLst/>
            </a:pPr>
            <a:r>
              <a:rPr sz="12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版面方向与文字方向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picture 2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55904" y="405383"/>
            <a:ext cx="7056119" cy="5292852"/>
          </a:xfrm>
          <a:prstGeom prst="rect">
            <a:avLst/>
          </a:prstGeom>
        </p:spPr>
      </p:pic>
      <p:sp>
        <p:nvSpPr>
          <p:cNvPr id="236" name="textbox 236"/>
          <p:cNvSpPr/>
          <p:nvPr/>
        </p:nvSpPr>
        <p:spPr>
          <a:xfrm>
            <a:off x="764235" y="6137859"/>
            <a:ext cx="3529965" cy="4775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12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5240" algn="l" rtl="0" eaLnBrk="0">
              <a:lnSpc>
                <a:spcPct val="98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两横两竖的交错排列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横竖排不是矛盾的，而是丰富变化与层次的设计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语言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picture 2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539496" y="440436"/>
            <a:ext cx="4104132" cy="5541263"/>
          </a:xfrm>
          <a:prstGeom prst="rect">
            <a:avLst/>
          </a:prstGeom>
        </p:spPr>
      </p:pic>
      <p:pic>
        <p:nvPicPr>
          <p:cNvPr id="240" name="picture 2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076444" y="588264"/>
            <a:ext cx="3506723" cy="5245607"/>
          </a:xfrm>
          <a:prstGeom prst="rect">
            <a:avLst/>
          </a:prstGeom>
        </p:spPr>
      </p:pic>
      <p:sp>
        <p:nvSpPr>
          <p:cNvPr id="242" name="textbox 242"/>
          <p:cNvSpPr/>
          <p:nvPr/>
        </p:nvSpPr>
        <p:spPr>
          <a:xfrm>
            <a:off x="836777" y="6126334"/>
            <a:ext cx="1590039" cy="4730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35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英文的横竖混排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4000"/>
              </a:lnSpc>
              <a:spcBef>
                <a:spcPts val="4"/>
              </a:spcBef>
              <a:tabLst/>
            </a:pPr>
            <a:r>
              <a:rPr sz="1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英文竖排（旋转90度）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rect 244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46" name="textbox 246"/>
          <p:cNvSpPr/>
          <p:nvPr/>
        </p:nvSpPr>
        <p:spPr>
          <a:xfrm>
            <a:off x="2198376" y="2678464"/>
            <a:ext cx="3383279" cy="3162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4031"/>
              </a:lnSpc>
              <a:tabLst/>
            </a:pPr>
            <a:r>
              <a:rPr sz="3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文字与空间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20320" algn="l" rtl="0" eaLnBrk="0">
              <a:lnSpc>
                <a:spcPct val="97000"/>
              </a:lnSpc>
              <a:spcBef>
                <a:spcPts val="371"/>
              </a:spcBef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突破---- 两 维</a:t>
            </a:r>
            <a:r>
              <a:rPr sz="1200" kern="0" spc="6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平</a:t>
            </a:r>
            <a:r>
              <a:rPr sz="1200" kern="0" spc="4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9684" indent="-635" algn="l" rtl="0" eaLnBrk="0">
              <a:lnSpc>
                <a:spcPct val="139000"/>
              </a:lnSpc>
              <a:spcBef>
                <a:spcPts val="314"/>
              </a:spcBef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利用透视、透叠、空间折转、空间穿插的字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体版面</a:t>
            </a: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更具视觉张力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2225" algn="l" rtl="0" eaLnBrk="0">
              <a:lnSpc>
                <a:spcPct val="97000"/>
              </a:lnSpc>
              <a:spcBef>
                <a:spcPts val="766"/>
              </a:spcBef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强调文字视觉的空间变化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9050" algn="l" rtl="0" eaLnBrk="0">
              <a:lnSpc>
                <a:spcPct val="97000"/>
              </a:lnSpc>
              <a:spcBef>
                <a:spcPts val="2"/>
              </a:spcBef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版面从来不是平的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48" name="picture 2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721611"/>
            <a:ext cx="1412747" cy="341871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21920" y="0"/>
            <a:ext cx="5247132" cy="6857998"/>
          </a:xfrm>
          <a:prstGeom prst="rect">
            <a:avLst/>
          </a:prstGeom>
        </p:spPr>
      </p:pic>
      <p:sp>
        <p:nvSpPr>
          <p:cNvPr id="24" name="textbox 24"/>
          <p:cNvSpPr/>
          <p:nvPr/>
        </p:nvSpPr>
        <p:spPr>
          <a:xfrm>
            <a:off x="5502859" y="5385257"/>
            <a:ext cx="2640964" cy="13004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1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点、线文字处于视觉的第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二层次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764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视觉平衡的黑色块  与  版面空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间的作用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20320" algn="l" rtl="0" eaLnBrk="0">
              <a:lnSpc>
                <a:spcPct val="97000"/>
              </a:lnSpc>
              <a:spcBef>
                <a:spcPts val="1"/>
              </a:spcBef>
              <a:tabLst/>
            </a:pPr>
            <a:r>
              <a:rPr sz="12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阅读特征文字+视觉特征符号强化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rect 250"/>
          <p:cNvSpPr/>
          <p:nvPr/>
        </p:nvSpPr>
        <p:spPr>
          <a:xfrm>
            <a:off x="0" y="0"/>
            <a:ext cx="9144000" cy="6842759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52" name="picture 2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79832" y="1773935"/>
            <a:ext cx="4411979" cy="2756916"/>
          </a:xfrm>
          <a:prstGeom prst="rect">
            <a:avLst/>
          </a:prstGeom>
        </p:spPr>
      </p:pic>
      <p:pic>
        <p:nvPicPr>
          <p:cNvPr id="254" name="picture 2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788408" y="1773935"/>
            <a:ext cx="4113275" cy="2756916"/>
          </a:xfrm>
          <a:prstGeom prst="rect">
            <a:avLst/>
          </a:prstGeom>
        </p:spPr>
      </p:pic>
      <p:sp>
        <p:nvSpPr>
          <p:cNvPr id="256" name="textbox 256"/>
          <p:cNvSpPr/>
          <p:nvPr/>
        </p:nvSpPr>
        <p:spPr>
          <a:xfrm>
            <a:off x="242265" y="4886655"/>
            <a:ext cx="1396364" cy="2038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19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AI里文字的变形工具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picture 2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51459" y="2002535"/>
            <a:ext cx="3816095" cy="2807208"/>
          </a:xfrm>
          <a:prstGeom prst="rect">
            <a:avLst/>
          </a:prstGeom>
        </p:spPr>
      </p:pic>
      <p:pic>
        <p:nvPicPr>
          <p:cNvPr id="260" name="picture 2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736080" y="2002535"/>
            <a:ext cx="2084832" cy="2808732"/>
          </a:xfrm>
          <a:prstGeom prst="rect">
            <a:avLst/>
          </a:prstGeom>
        </p:spPr>
      </p:pic>
      <p:pic>
        <p:nvPicPr>
          <p:cNvPr id="262" name="picture 2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405883" y="2002535"/>
            <a:ext cx="2028444" cy="2807208"/>
          </a:xfrm>
          <a:prstGeom prst="rect">
            <a:avLst/>
          </a:prstGeom>
        </p:spPr>
      </p:pic>
      <p:sp>
        <p:nvSpPr>
          <p:cNvPr id="264" name="textbox 264"/>
          <p:cNvSpPr/>
          <p:nvPr/>
        </p:nvSpPr>
        <p:spPr>
          <a:xfrm>
            <a:off x="318160" y="5489606"/>
            <a:ext cx="2009775" cy="7531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57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89000"/>
              </a:lnSpc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文字的空间交错、方向的变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化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2161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视觉层次对比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5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色彩层次的强化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picture 2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42759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rect 268"/>
          <p:cNvSpPr/>
          <p:nvPr/>
        </p:nvSpPr>
        <p:spPr>
          <a:xfrm>
            <a:off x="0" y="0"/>
            <a:ext cx="9144000" cy="6842759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70" name="picture 2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42103" y="1184147"/>
            <a:ext cx="4005072" cy="4611623"/>
          </a:xfrm>
          <a:prstGeom prst="rect">
            <a:avLst/>
          </a:prstGeom>
        </p:spPr>
      </p:pic>
      <p:pic>
        <p:nvPicPr>
          <p:cNvPr id="272" name="picture 2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84276" y="1184147"/>
            <a:ext cx="3461003" cy="4611623"/>
          </a:xfrm>
          <a:prstGeom prst="rect">
            <a:avLst/>
          </a:prstGeom>
        </p:spPr>
      </p:pic>
      <p:sp>
        <p:nvSpPr>
          <p:cNvPr id="274" name="textbox 274"/>
          <p:cNvSpPr/>
          <p:nvPr/>
        </p:nvSpPr>
        <p:spPr>
          <a:xfrm>
            <a:off x="743972" y="6208934"/>
            <a:ext cx="1089660" cy="2044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30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文字的空间变形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picture 2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243072" y="1700784"/>
            <a:ext cx="2891027" cy="3717035"/>
          </a:xfrm>
          <a:prstGeom prst="rect">
            <a:avLst/>
          </a:prstGeom>
        </p:spPr>
      </p:pic>
      <p:pic>
        <p:nvPicPr>
          <p:cNvPr id="278" name="picture 2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96595" y="1700784"/>
            <a:ext cx="2621279" cy="3717035"/>
          </a:xfrm>
          <a:prstGeom prst="rect">
            <a:avLst/>
          </a:prstGeom>
        </p:spPr>
      </p:pic>
      <p:pic>
        <p:nvPicPr>
          <p:cNvPr id="280" name="picture 28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542531" y="1700784"/>
            <a:ext cx="2601468" cy="3717035"/>
          </a:xfrm>
          <a:prstGeom prst="rect">
            <a:avLst/>
          </a:prstGeom>
        </p:spPr>
      </p:pic>
      <p:sp>
        <p:nvSpPr>
          <p:cNvPr id="282" name="textbox 282"/>
          <p:cNvSpPr/>
          <p:nvPr/>
        </p:nvSpPr>
        <p:spPr>
          <a:xfrm>
            <a:off x="328218" y="5993383"/>
            <a:ext cx="1089025" cy="2038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17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文字的空间变形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textbox 284"/>
          <p:cNvSpPr/>
          <p:nvPr/>
        </p:nvSpPr>
        <p:spPr>
          <a:xfrm>
            <a:off x="764844" y="2536647"/>
            <a:ext cx="4138929" cy="13004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1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文字海报常用的设计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5875" algn="l" rtl="0" eaLnBrk="0">
              <a:lnSpc>
                <a:spcPct val="97000"/>
              </a:lnSpc>
              <a:spcBef>
                <a:spcPts val="763"/>
              </a:spcBef>
              <a:tabLst/>
            </a:pPr>
            <a:r>
              <a:rPr sz="1200" kern="0" spc="-6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强化版面空间透视、空间层次感、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763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利用视错觉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139000"/>
              </a:lnSpc>
              <a:spcBef>
                <a:spcPts val="319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通过文字的透视、透叠、变形、折叠形成文字版面的立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体空间</a:t>
            </a: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符号化、视觉化的文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字版面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rect 28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88" name="textbox 288"/>
          <p:cNvSpPr/>
          <p:nvPr/>
        </p:nvSpPr>
        <p:spPr>
          <a:xfrm>
            <a:off x="1970074" y="2981757"/>
            <a:ext cx="3279140" cy="20212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737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9050" algn="l" rtl="0" eaLnBrk="0">
              <a:lnSpc>
                <a:spcPct val="98000"/>
              </a:lnSpc>
              <a:tabLst/>
            </a:pPr>
            <a:r>
              <a:rPr sz="3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文字的打散与重构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89000"/>
              </a:lnSpc>
              <a:spcBef>
                <a:spcPts val="368"/>
              </a:spcBef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文字打散 ( 文字创建轮廓、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解组 )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2160"/>
              </a:lnSpc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解构与再建构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970" algn="l" rtl="0" eaLnBrk="0">
              <a:lnSpc>
                <a:spcPct val="97000"/>
              </a:lnSpc>
              <a:spcBef>
                <a:spcPts val="888"/>
              </a:spcBef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文字自由排列、方向变化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1"/>
              </a:spcBef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版面空间、节奏、方向对比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的建立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90" name="picture 2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665097"/>
            <a:ext cx="1538605" cy="3475227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rect 29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94" name="picture 2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428744" y="1412747"/>
            <a:ext cx="4290060" cy="4011168"/>
          </a:xfrm>
          <a:prstGeom prst="rect">
            <a:avLst/>
          </a:prstGeom>
        </p:spPr>
      </p:pic>
      <p:pic>
        <p:nvPicPr>
          <p:cNvPr id="296" name="picture 2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00811" y="1412747"/>
            <a:ext cx="3739895" cy="4011168"/>
          </a:xfrm>
          <a:prstGeom prst="rect">
            <a:avLst/>
          </a:prstGeom>
        </p:spPr>
      </p:pic>
      <p:sp>
        <p:nvSpPr>
          <p:cNvPr id="298" name="textbox 298"/>
          <p:cNvSpPr/>
          <p:nvPr/>
        </p:nvSpPr>
        <p:spPr>
          <a:xfrm>
            <a:off x="480618" y="6071108"/>
            <a:ext cx="2155825" cy="2038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17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AI里的文字创建轮廓与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解组文字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picture 3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66115" y="1700783"/>
            <a:ext cx="5885688" cy="2863596"/>
          </a:xfrm>
          <a:prstGeom prst="rect">
            <a:avLst/>
          </a:prstGeom>
        </p:spPr>
      </p:pic>
      <p:pic>
        <p:nvPicPr>
          <p:cNvPr id="302" name="picture 3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185915" y="1700783"/>
            <a:ext cx="2849879" cy="2863596"/>
          </a:xfrm>
          <a:prstGeom prst="rect">
            <a:avLst/>
          </a:prstGeom>
        </p:spPr>
      </p:pic>
      <p:sp>
        <p:nvSpPr>
          <p:cNvPr id="304" name="textbox 304"/>
          <p:cNvSpPr/>
          <p:nvPr/>
        </p:nvSpPr>
        <p:spPr>
          <a:xfrm>
            <a:off x="248672" y="5489606"/>
            <a:ext cx="1089660" cy="2038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35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文字的空间聚散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picture 3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27531" y="1341119"/>
            <a:ext cx="4389120" cy="3628644"/>
          </a:xfrm>
          <a:prstGeom prst="rect">
            <a:avLst/>
          </a:prstGeom>
        </p:spPr>
      </p:pic>
      <p:pic>
        <p:nvPicPr>
          <p:cNvPr id="308" name="picture 3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724144" y="1341119"/>
            <a:ext cx="2377439" cy="3666744"/>
          </a:xfrm>
          <a:prstGeom prst="rect">
            <a:avLst/>
          </a:prstGeom>
        </p:spPr>
      </p:pic>
      <p:sp>
        <p:nvSpPr>
          <p:cNvPr id="310" name="textbox 310"/>
          <p:cNvSpPr/>
          <p:nvPr/>
        </p:nvSpPr>
        <p:spPr>
          <a:xfrm>
            <a:off x="849579" y="5632805"/>
            <a:ext cx="1211580" cy="2051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03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DADA的自由版面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355591" y="3573779"/>
            <a:ext cx="3986784" cy="2950464"/>
          </a:xfrm>
          <a:prstGeom prst="rect">
            <a:avLst/>
          </a:prstGeom>
        </p:spPr>
      </p:pic>
      <p:pic>
        <p:nvPicPr>
          <p:cNvPr id="28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355591" y="333756"/>
            <a:ext cx="3973067" cy="2776727"/>
          </a:xfrm>
          <a:prstGeom prst="rect">
            <a:avLst/>
          </a:prstGeom>
        </p:spPr>
      </p:pic>
      <p:graphicFrame>
        <p:nvGraphicFramePr>
          <p:cNvPr id="30" name="table 30"/>
          <p:cNvGraphicFramePr>
            <a:graphicFrameLocks noGrp="1"/>
          </p:cNvGraphicFramePr>
          <p:nvPr/>
        </p:nvGraphicFramePr>
        <p:xfrm>
          <a:off x="467741" y="354965"/>
          <a:ext cx="2233929" cy="3747134"/>
        </p:xfrm>
        <a:graphic>
          <a:graphicData uri="http://schemas.openxmlformats.org/drawingml/2006/table">
            <a:tbl>
              <a:tblPr/>
              <a:tblGrid>
                <a:gridCol w="2233929"/>
              </a:tblGrid>
              <a:tr h="3743959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3175" cap="flat" cmpd="sng" algn="ctr">
                      <a:solidFill>
                        <a:srgbClr val="E3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E3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E3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E3DDD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2" name="picture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67868" y="405383"/>
            <a:ext cx="2186939" cy="3695700"/>
          </a:xfrm>
          <a:prstGeom prst="rect">
            <a:avLst/>
          </a:prstGeom>
        </p:spPr>
      </p:pic>
      <p:sp>
        <p:nvSpPr>
          <p:cNvPr id="34" name="path 34"/>
          <p:cNvSpPr/>
          <p:nvPr/>
        </p:nvSpPr>
        <p:spPr>
          <a:xfrm>
            <a:off x="3344995" y="3713802"/>
            <a:ext cx="920865" cy="920865"/>
          </a:xfrm>
          <a:custGeom>
            <a:avLst/>
            <a:gdLst/>
            <a:ahLst/>
            <a:cxnLst/>
            <a:rect l="0" t="0" r="0" b="0"/>
            <a:pathLst>
              <a:path w="1450" h="1450">
                <a:moveTo>
                  <a:pt x="5" y="5"/>
                </a:moveTo>
                <a:lnTo>
                  <a:pt x="1445" y="1445"/>
                </a:lnTo>
              </a:path>
            </a:pathLst>
          </a:custGeom>
          <a:noFill/>
          <a:ln w="9143" cap="flat">
            <a:solidFill>
              <a:srgbClr val="FFFFCC"/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6" name="textbox 36"/>
          <p:cNvSpPr/>
          <p:nvPr/>
        </p:nvSpPr>
        <p:spPr>
          <a:xfrm>
            <a:off x="369370" y="5921508"/>
            <a:ext cx="1852929" cy="4629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57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作为点、线、面出现的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334" algn="l" rtl="0" eaLnBrk="0">
              <a:lnSpc>
                <a:spcPts val="2161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及文字版面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2" name="picture 3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716779" y="1126235"/>
            <a:ext cx="3639311" cy="4390644"/>
          </a:xfrm>
          <a:prstGeom prst="rect">
            <a:avLst/>
          </a:prstGeom>
        </p:spPr>
      </p:pic>
      <p:pic>
        <p:nvPicPr>
          <p:cNvPr id="314" name="picture 3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900683" y="1126235"/>
            <a:ext cx="3332988" cy="4390644"/>
          </a:xfrm>
          <a:prstGeom prst="rect">
            <a:avLst/>
          </a:prstGeom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" name="picture 3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021222" y="1623945"/>
            <a:ext cx="4818591" cy="3285054"/>
          </a:xfrm>
          <a:prstGeom prst="rect">
            <a:avLst/>
          </a:prstGeom>
        </p:spPr>
      </p:pic>
      <p:pic>
        <p:nvPicPr>
          <p:cNvPr id="318" name="picture 3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24611" y="1598676"/>
            <a:ext cx="3450335" cy="3278123"/>
          </a:xfrm>
          <a:prstGeom prst="rect">
            <a:avLst/>
          </a:prstGeom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0" name="table 320"/>
          <p:cNvGraphicFramePr>
            <a:graphicFrameLocks noGrp="1"/>
          </p:cNvGraphicFramePr>
          <p:nvPr/>
        </p:nvGraphicFramePr>
        <p:xfrm>
          <a:off x="364236" y="260604"/>
          <a:ext cx="3956050" cy="5798184"/>
        </p:xfrm>
        <a:graphic>
          <a:graphicData uri="http://schemas.openxmlformats.org/drawingml/2006/table">
            <a:tbl>
              <a:tblPr/>
              <a:tblGrid>
                <a:gridCol w="3956050"/>
              </a:tblGrid>
              <a:tr h="5791834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22" name="table 322"/>
          <p:cNvGraphicFramePr>
            <a:graphicFrameLocks noGrp="1"/>
          </p:cNvGraphicFramePr>
          <p:nvPr/>
        </p:nvGraphicFramePr>
        <p:xfrm>
          <a:off x="4861560" y="256032"/>
          <a:ext cx="3949700" cy="5803265"/>
        </p:xfrm>
        <a:graphic>
          <a:graphicData uri="http://schemas.openxmlformats.org/drawingml/2006/table">
            <a:tbl>
              <a:tblPr/>
              <a:tblGrid>
                <a:gridCol w="3949700"/>
              </a:tblGrid>
              <a:tr h="579691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24" name="picture 3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68808" y="260604"/>
            <a:ext cx="3951732" cy="5798819"/>
          </a:xfrm>
          <a:prstGeom prst="rect">
            <a:avLst/>
          </a:prstGeom>
        </p:spPr>
      </p:pic>
      <p:pic>
        <p:nvPicPr>
          <p:cNvPr id="326" name="picture 3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887467" y="260604"/>
            <a:ext cx="3924300" cy="5798819"/>
          </a:xfrm>
          <a:prstGeom prst="rect">
            <a:avLst/>
          </a:prstGeom>
        </p:spPr>
      </p:pic>
      <p:sp>
        <p:nvSpPr>
          <p:cNvPr id="328" name="textbox 328"/>
          <p:cNvSpPr/>
          <p:nvPr/>
        </p:nvSpPr>
        <p:spPr>
          <a:xfrm>
            <a:off x="427431" y="6377736"/>
            <a:ext cx="3071495" cy="2032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1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运用大小不同文字、不同字体的几何化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化拼贴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picture 3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355591" y="981456"/>
            <a:ext cx="3965448" cy="4823459"/>
          </a:xfrm>
          <a:prstGeom prst="rect">
            <a:avLst/>
          </a:prstGeom>
        </p:spPr>
      </p:pic>
      <p:graphicFrame>
        <p:nvGraphicFramePr>
          <p:cNvPr id="332" name="table 332"/>
          <p:cNvGraphicFramePr>
            <a:graphicFrameLocks noGrp="1"/>
          </p:cNvGraphicFramePr>
          <p:nvPr/>
        </p:nvGraphicFramePr>
        <p:xfrm>
          <a:off x="4351020" y="976884"/>
          <a:ext cx="3974464" cy="4688840"/>
        </p:xfrm>
        <a:graphic>
          <a:graphicData uri="http://schemas.openxmlformats.org/drawingml/2006/table">
            <a:tbl>
              <a:tblPr/>
              <a:tblGrid>
                <a:gridCol w="3974464"/>
              </a:tblGrid>
              <a:tr h="468249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96969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34" name="picture 3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755904" y="981456"/>
            <a:ext cx="2907791" cy="4680203"/>
          </a:xfrm>
          <a:prstGeom prst="rect">
            <a:avLst/>
          </a:prstGeom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6" name="picture 3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picture 3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picture 3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rect 342"/>
          <p:cNvSpPr/>
          <p:nvPr/>
        </p:nvSpPr>
        <p:spPr>
          <a:xfrm>
            <a:off x="0" y="0"/>
            <a:ext cx="9144000" cy="6844283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44" name="textbox 344"/>
          <p:cNvSpPr/>
          <p:nvPr/>
        </p:nvSpPr>
        <p:spPr>
          <a:xfrm>
            <a:off x="568553" y="3758006"/>
            <a:ext cx="4758054" cy="16516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26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4604" algn="l" rtl="0" eaLnBrk="0">
              <a:lnSpc>
                <a:spcPct val="97000"/>
              </a:lnSpc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文字既是版面元素、又形成版面结构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4604" algn="l" rtl="0" eaLnBrk="0">
              <a:lnSpc>
                <a:spcPct val="189000"/>
              </a:lnSpc>
              <a:spcBef>
                <a:spcPts val="316"/>
              </a:spcBef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文字既是可读信息、又可在版面设计中强调为视觉化灰面、线条、符号</a:t>
            </a:r>
            <a:r>
              <a:rPr sz="1200" kern="0" spc="3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文字、文字版面的视觉张力、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89000"/>
              </a:lnSpc>
              <a:spcBef>
                <a:spcPts val="1481"/>
              </a:spcBef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不可读的文字版面----文字符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号化、图形化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4604" algn="l" rtl="0" eaLnBrk="0">
              <a:lnSpc>
                <a:spcPts val="2880"/>
              </a:lnSpc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文字版面的实验及创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造力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graphicFrame>
        <p:nvGraphicFramePr>
          <p:cNvPr id="346" name="table 346"/>
          <p:cNvGraphicFramePr>
            <a:graphicFrameLocks noGrp="1"/>
          </p:cNvGraphicFramePr>
          <p:nvPr/>
        </p:nvGraphicFramePr>
        <p:xfrm>
          <a:off x="1487424" y="2500884"/>
          <a:ext cx="5986145" cy="366395"/>
        </p:xfrm>
        <a:graphic>
          <a:graphicData uri="http://schemas.openxmlformats.org/drawingml/2006/table">
            <a:tbl>
              <a:tblPr/>
              <a:tblGrid>
                <a:gridCol w="1372869"/>
                <a:gridCol w="1458595"/>
                <a:gridCol w="1610995"/>
                <a:gridCol w="1543685"/>
              </a:tblGrid>
              <a:tr h="36639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13000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387984" algn="l" rtl="0" eaLnBrk="0">
                        <a:lnSpc>
                          <a:spcPts val="1860"/>
                        </a:lnSpc>
                        <a:spcBef>
                          <a:spcPts val="3"/>
                        </a:spcBef>
                        <a:tabLst/>
                      </a:pPr>
                      <a:r>
                        <a:rPr sz="1500" kern="0" spc="80" dirty="0">
                          <a:solidFill>
                            <a:srgbClr val="00B0F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黑白灰</a:t>
                      </a:r>
                      <a:endParaRPr sz="15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276859" algn="l" rtl="0" eaLnBrk="0">
                        <a:lnSpc>
                          <a:spcPts val="1863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1500" kern="0" spc="80" dirty="0">
                          <a:solidFill>
                            <a:srgbClr val="00B0F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字组关系</a:t>
                      </a:r>
                      <a:endParaRPr sz="15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290829" algn="l" rtl="0" eaLnBrk="0">
                        <a:lnSpc>
                          <a:spcPts val="1863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1500" kern="0" spc="90" dirty="0">
                          <a:solidFill>
                            <a:srgbClr val="00B0F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横竖排关系</a:t>
                      </a:r>
                      <a:endParaRPr sz="15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4000"/>
                        </a:lnSpc>
                        <a:tabLst/>
                      </a:pPr>
                      <a:endParaRPr sz="6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267334" algn="l" rtl="0" eaLnBrk="0">
                        <a:lnSpc>
                          <a:spcPts val="1871"/>
                        </a:lnSpc>
                        <a:spcBef>
                          <a:spcPts val="5"/>
                        </a:spcBef>
                        <a:tabLst/>
                      </a:pPr>
                      <a:r>
                        <a:rPr sz="1500" kern="0" spc="80" dirty="0">
                          <a:solidFill>
                            <a:srgbClr val="00B0F0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文字与空间</a:t>
                      </a:r>
                      <a:endParaRPr sz="15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48" name="textbox 348"/>
          <p:cNvSpPr/>
          <p:nvPr/>
        </p:nvSpPr>
        <p:spPr>
          <a:xfrm>
            <a:off x="7696172" y="2583954"/>
            <a:ext cx="1036955" cy="2616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856"/>
              </a:lnSpc>
              <a:tabLst/>
            </a:pPr>
            <a:r>
              <a:rPr sz="1500" kern="0" spc="9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打散与重构</a:t>
            </a:r>
            <a:endParaRPr sz="15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50" name="textbox 350"/>
          <p:cNvSpPr/>
          <p:nvPr/>
        </p:nvSpPr>
        <p:spPr>
          <a:xfrm>
            <a:off x="550465" y="2591828"/>
            <a:ext cx="630555" cy="2635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871"/>
              </a:lnSpc>
              <a:tabLst/>
            </a:pPr>
            <a:r>
              <a:rPr sz="1500" kern="0" spc="8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点线面</a:t>
            </a:r>
            <a:endParaRPr sz="15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38"/>
          <p:cNvSpPr/>
          <p:nvPr/>
        </p:nvSpPr>
        <p:spPr>
          <a:xfrm>
            <a:off x="3355367" y="2339828"/>
            <a:ext cx="2463800" cy="30581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199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9050" algn="l" rtl="0" eaLnBrk="0">
              <a:lnSpc>
                <a:spcPct val="99000"/>
              </a:lnSpc>
              <a:tabLst/>
            </a:pPr>
            <a:r>
              <a:rPr sz="36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线</a:t>
            </a:r>
            <a:endParaRPr sz="3600" dirty="0">
              <a:latin typeface="Microsoft YaHei"/>
              <a:ea typeface="Microsoft YaHei"/>
              <a:cs typeface="Microsoft YaHei"/>
            </a:endParaRPr>
          </a:p>
          <a:p>
            <a:pPr marL="22225" algn="l" rtl="0" eaLnBrk="0">
              <a:lnSpc>
                <a:spcPct val="97000"/>
              </a:lnSpc>
              <a:spcBef>
                <a:spcPts val="933"/>
              </a:spcBef>
              <a:tabLst/>
            </a:pPr>
            <a:r>
              <a:rPr sz="1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引导阅读方向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6034" algn="l" rtl="0" eaLnBrk="0">
              <a:lnSpc>
                <a:spcPct val="89000"/>
              </a:lnSpc>
              <a:spcBef>
                <a:spcPts val="756"/>
              </a:spcBef>
              <a:tabLst/>
            </a:pPr>
            <a:r>
              <a:rPr sz="1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区隔版面、划分空间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334" algn="l" rtl="0" eaLnBrk="0">
              <a:lnSpc>
                <a:spcPts val="2159"/>
              </a:lnSpc>
              <a:tabLst/>
            </a:pPr>
            <a:r>
              <a:rPr sz="1200" kern="0" spc="-6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粗细线（强调作用）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spcBef>
                <a:spcPts val="366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方向感强化作用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334" algn="l" rtl="0" eaLnBrk="0">
              <a:lnSpc>
                <a:spcPts val="216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装饰化的线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4604" algn="l" rtl="0" eaLnBrk="0">
              <a:lnSpc>
                <a:spcPct val="97000"/>
              </a:lnSpc>
              <a:spcBef>
                <a:spcPts val="884"/>
              </a:spcBef>
              <a:tabLst/>
            </a:pPr>
            <a:r>
              <a:rPr sz="1200" kern="0" spc="-10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可以是单行文字、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1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不同粗细、虚实、灰度的直线、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曲线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40" name="textbox 40"/>
          <p:cNvSpPr/>
          <p:nvPr/>
        </p:nvSpPr>
        <p:spPr>
          <a:xfrm>
            <a:off x="6669709" y="2362053"/>
            <a:ext cx="2324735" cy="2784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041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4129" algn="l" rtl="0" eaLnBrk="0">
              <a:lnSpc>
                <a:spcPct val="98000"/>
              </a:lnSpc>
              <a:tabLst/>
            </a:pPr>
            <a:r>
              <a:rPr sz="36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</a:t>
            </a:r>
            <a:endParaRPr sz="36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955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形成版面文图阅读区域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760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形成版面视觉秩序、层次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5240" algn="l" rtl="0" eaLnBrk="0">
              <a:lnSpc>
                <a:spcPct val="94000"/>
              </a:lnSpc>
              <a:spcBef>
                <a:spcPts val="770"/>
              </a:spcBef>
              <a:tabLst/>
            </a:pPr>
            <a:r>
              <a:rPr sz="1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面的位置与大小调整（</a:t>
            </a:r>
            <a:r>
              <a:rPr sz="1200" kern="0" spc="-4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整合作用）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5240" algn="l" rtl="0" eaLnBrk="0">
              <a:lnSpc>
                <a:spcPct val="97000"/>
              </a:lnSpc>
              <a:spcBef>
                <a:spcPts val="365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面的层次对比调整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334" algn="l" rtl="0" eaLnBrk="0">
              <a:lnSpc>
                <a:spcPct val="97000"/>
              </a:lnSpc>
              <a:spcBef>
                <a:spcPts val="760"/>
              </a:spcBef>
              <a:tabLst/>
            </a:pPr>
            <a:r>
              <a:rPr sz="1200" kern="0" spc="-8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可以是文字的不同灰面、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334" indent="4444" algn="l" rtl="0" eaLnBrk="0">
              <a:lnSpc>
                <a:spcPct val="140000"/>
              </a:lnSpc>
              <a:spcBef>
                <a:spcPts val="295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以及块面的黑面、白面、灰面、</a:t>
            </a:r>
            <a:r>
              <a:rPr sz="1200" kern="0" spc="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或图片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42" name="textbox 42"/>
          <p:cNvSpPr/>
          <p:nvPr/>
        </p:nvSpPr>
        <p:spPr>
          <a:xfrm>
            <a:off x="331571" y="2341854"/>
            <a:ext cx="2157095" cy="25088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00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7779" algn="l" rtl="0" eaLnBrk="0">
              <a:lnSpc>
                <a:spcPct val="98000"/>
              </a:lnSpc>
              <a:tabLst/>
            </a:pPr>
            <a:r>
              <a:rPr sz="36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</a:t>
            </a:r>
            <a:endParaRPr sz="36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936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视觉焦点、强调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1590" indent="-6985" algn="l" rtl="0" eaLnBrk="0">
              <a:lnSpc>
                <a:spcPct val="139000"/>
              </a:lnSpc>
              <a:spcBef>
                <a:spcPts val="318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平衡版面、形成空间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对比的力量</a:t>
            </a: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引导视觉方向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spcBef>
                <a:spcPts val="367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点缀、装饰作用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216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视觉趣味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97000"/>
              </a:lnSpc>
              <a:spcBef>
                <a:spcPts val="2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可以是单个文字、符号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、小图形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44" name="path 44"/>
          <p:cNvSpPr/>
          <p:nvPr/>
        </p:nvSpPr>
        <p:spPr>
          <a:xfrm>
            <a:off x="6295644" y="2350008"/>
            <a:ext cx="9143" cy="3095625"/>
          </a:xfrm>
          <a:custGeom>
            <a:avLst/>
            <a:gdLst/>
            <a:ahLst/>
            <a:cxnLst/>
            <a:rect l="0" t="0" r="0" b="0"/>
            <a:pathLst>
              <a:path w="14" h="4875">
                <a:moveTo>
                  <a:pt x="7" y="0"/>
                </a:moveTo>
                <a:lnTo>
                  <a:pt x="7" y="4875"/>
                </a:lnTo>
              </a:path>
            </a:pathLst>
          </a:custGeom>
          <a:noFill/>
          <a:ln w="9143" cap="flat">
            <a:solidFill>
              <a:srgbClr val="969696"/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6" name="path 46"/>
          <p:cNvSpPr/>
          <p:nvPr/>
        </p:nvSpPr>
        <p:spPr>
          <a:xfrm>
            <a:off x="2982467" y="2350008"/>
            <a:ext cx="9144" cy="3024250"/>
          </a:xfrm>
          <a:custGeom>
            <a:avLst/>
            <a:gdLst/>
            <a:ahLst/>
            <a:cxnLst/>
            <a:rect l="0" t="0" r="0" b="0"/>
            <a:pathLst>
              <a:path w="14" h="4762">
                <a:moveTo>
                  <a:pt x="7" y="0"/>
                </a:moveTo>
                <a:lnTo>
                  <a:pt x="7" y="4762"/>
                </a:lnTo>
              </a:path>
            </a:pathLst>
          </a:custGeom>
          <a:noFill/>
          <a:ln w="9143" cap="flat">
            <a:solidFill>
              <a:srgbClr val="969696"/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extbox 48"/>
          <p:cNvSpPr/>
          <p:nvPr/>
        </p:nvSpPr>
        <p:spPr>
          <a:xfrm>
            <a:off x="744912" y="3238348"/>
            <a:ext cx="2843529" cy="109029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11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4290" algn="l" rtl="0" eaLnBrk="0">
              <a:lnSpc>
                <a:spcPct val="98000"/>
              </a:lnSpc>
              <a:tabLst/>
            </a:pPr>
            <a:r>
              <a:rPr sz="20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版面设计中的点线面符号</a:t>
            </a:r>
            <a:endParaRPr sz="20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140000"/>
              </a:lnSpc>
              <a:spcBef>
                <a:spcPts val="2"/>
              </a:spcBef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点线面是丰富的版面设计要素           </a:t>
            </a: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也是结构化因素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11123" y="3185160"/>
            <a:ext cx="2471927" cy="3489959"/>
          </a:xfrm>
          <a:prstGeom prst="rect">
            <a:avLst/>
          </a:prstGeom>
        </p:spPr>
      </p:pic>
      <p:pic>
        <p:nvPicPr>
          <p:cNvPr id="52" name="picture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203447" y="3212591"/>
            <a:ext cx="2447544" cy="3459479"/>
          </a:xfrm>
          <a:prstGeom prst="rect">
            <a:avLst/>
          </a:prstGeom>
        </p:spPr>
      </p:pic>
      <p:pic>
        <p:nvPicPr>
          <p:cNvPr id="54" name="picture 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15696" y="115823"/>
            <a:ext cx="2881883" cy="2881884"/>
          </a:xfrm>
          <a:prstGeom prst="rect">
            <a:avLst/>
          </a:prstGeom>
        </p:spPr>
      </p:pic>
      <p:pic>
        <p:nvPicPr>
          <p:cNvPr id="56" name="picture 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3707891" y="115823"/>
            <a:ext cx="1917191" cy="2881884"/>
          </a:xfrm>
          <a:prstGeom prst="rect">
            <a:avLst/>
          </a:prstGeom>
        </p:spPr>
      </p:pic>
      <p:sp>
        <p:nvSpPr>
          <p:cNvPr id="58" name="textbox 58"/>
          <p:cNvSpPr/>
          <p:nvPr/>
        </p:nvSpPr>
        <p:spPr>
          <a:xfrm>
            <a:off x="6052388" y="2896946"/>
            <a:ext cx="1395094" cy="37719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98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抽象的点线面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98000"/>
              </a:lnSpc>
              <a:spcBef>
                <a:spcPts val="3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文字、图片的点线面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Microsoft® PowerPoint® 2013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包装设计——概论</dc:title>
  <dc:creator>Administrator</dc:creator>
  <dcterms:created xsi:type="dcterms:W3CDTF">2021-01-12T20:02:36Z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wqlLaW5nc29mdCBQREYgdG8gV1BTIDEwMA</vt:lpwstr>
  </property>
  <property fmtid="{D5CDD505-2E9C-101B-9397-08002B2CF9AE}" pid="3" name="Created">
    <vt:filetime>2024-07-03T15:24:07</vt:filetime>
  </property>
</Properties>
</file>