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4" Type="http://schemas.openxmlformats.org/officeDocument/2006/relationships/viewProps" Target="viewProps.xml"/><Relationship Id="rId53" Type="http://schemas.openxmlformats.org/officeDocument/2006/relationships/tableStyles" Target="tableStyles.xml"/><Relationship Id="rId52" Type="http://schemas.openxmlformats.org/officeDocument/2006/relationships/presProps" Target="presProps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3.jpeg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11207" y="375615"/>
            <a:ext cx="3662679" cy="32270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3495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版面设计-7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8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1"/>
              </a:spcBef>
              <a:tabLst/>
            </a:pPr>
            <a:r>
              <a:rPr sz="7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版面色彩</a:t>
            </a:r>
            <a:endParaRPr sz="7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 3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898135" y="176783"/>
            <a:ext cx="3307079" cy="5123688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43712" y="2828544"/>
            <a:ext cx="3076955" cy="2464308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55904" y="202692"/>
            <a:ext cx="3070860" cy="2304287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836248" y="5431021"/>
            <a:ext cx="3052445" cy="1193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875" algn="l" rtl="0" eaLnBrk="0">
              <a:lnSpc>
                <a:spcPts val="1636"/>
              </a:lnSpc>
              <a:tabLst/>
            </a:pPr>
            <a:r>
              <a:rPr sz="13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书籍：</a:t>
            </a:r>
            <a:endParaRPr sz="13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ct val="97000"/>
              </a:lnSpc>
              <a:spcBef>
                <a:spcPts val="892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近距离、深度阅读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3970" indent="-1270" algn="l" rtl="0" eaLnBrk="0">
              <a:lnSpc>
                <a:spcPct val="139000"/>
              </a:lnSpc>
              <a:spcBef>
                <a:spcPts val="368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色彩雅致、区别于强对比的广告、海报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更关注视觉趣味、开本尺寸、纸张质感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6" name="textbox 46"/>
          <p:cNvSpPr/>
          <p:nvPr/>
        </p:nvSpPr>
        <p:spPr>
          <a:xfrm>
            <a:off x="4919047" y="5643772"/>
            <a:ext cx="2694939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优雅的黑白灰层次、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多用复合色调、色彩细节、小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色调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 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333756"/>
            <a:ext cx="9144000" cy="6082283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0" y="333756"/>
            <a:ext cx="2196464" cy="1224280"/>
          </a:xfrm>
          <a:prstGeom prst="rect">
            <a:avLst/>
          </a:prstGeom>
          <a:solidFill>
            <a:srgbClr val="D4D3D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72415" algn="l" rtl="0" eaLnBrk="0">
              <a:lnSpc>
                <a:spcPct val="94000"/>
              </a:lnSpc>
              <a:spcBef>
                <a:spcPts val="1"/>
              </a:spcBef>
              <a:tabLst/>
            </a:pPr>
            <a:r>
              <a:rPr sz="1000" kern="0" spc="4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 世界最美的书奖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marL="272415" algn="l" rtl="0" eaLnBrk="0">
              <a:lnSpc>
                <a:spcPts val="1896"/>
              </a:lnSpc>
              <a:tabLst/>
            </a:pPr>
            <a:r>
              <a:rPr sz="1000" kern="0" spc="4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 最美的书奖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marL="272415" algn="l" rtl="0" eaLnBrk="0">
              <a:lnSpc>
                <a:spcPct val="94000"/>
              </a:lnSpc>
              <a:spcBef>
                <a:spcPts val="756"/>
              </a:spcBef>
              <a:tabLst/>
            </a:pPr>
            <a:r>
              <a:rPr sz="1000" kern="0" spc="4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荷兰 最美图书奖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marL="281940" algn="l" rtl="0" eaLnBrk="0">
              <a:lnSpc>
                <a:spcPts val="1896"/>
              </a:lnSpc>
              <a:tabLst/>
            </a:pPr>
            <a:r>
              <a:rPr sz="1000" kern="0" spc="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中国 最美的书奖</a:t>
            </a:r>
            <a:endParaRPr sz="1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 5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34211" y="405384"/>
            <a:ext cx="3419855" cy="3785615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42103" y="405384"/>
            <a:ext cx="2951987" cy="3785615"/>
          </a:xfrm>
          <a:prstGeom prst="rect">
            <a:avLst/>
          </a:prstGeom>
        </p:spPr>
      </p:pic>
      <p:pic>
        <p:nvPicPr>
          <p:cNvPr id="64" name="picture 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926591" y="4408931"/>
            <a:ext cx="3427475" cy="2284476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4797378" y="4695818"/>
            <a:ext cx="2165350" cy="87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7000"/>
              </a:lnSpc>
              <a:tabLst/>
            </a:pPr>
            <a:r>
              <a:rPr sz="1400" kern="0" spc="-1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专业书籍：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875" indent="-3175" algn="l" rtl="0" eaLnBrk="0">
              <a:lnSpc>
                <a:spcPct val="139000"/>
              </a:lnSpc>
              <a:spcBef>
                <a:spcPts val="36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色彩倾向性、结合版面特点</a:t>
            </a:r>
            <a:r>
              <a:rPr sz="1400" kern="0" spc="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多用专色的版面设计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 7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3476244"/>
            <a:ext cx="4500371" cy="2926079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868" y="333756"/>
            <a:ext cx="4500371" cy="2881883"/>
          </a:xfrm>
          <a:prstGeom prst="rect">
            <a:avLst/>
          </a:prstGeom>
        </p:spPr>
      </p:pic>
      <p:sp>
        <p:nvSpPr>
          <p:cNvPr id="78" name="textbox 78"/>
          <p:cNvSpPr/>
          <p:nvPr/>
        </p:nvSpPr>
        <p:spPr>
          <a:xfrm>
            <a:off x="5300934" y="371976"/>
            <a:ext cx="2695575" cy="18345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ts val="1632"/>
              </a:lnSpc>
              <a:tabLst/>
            </a:pPr>
            <a:r>
              <a:rPr sz="13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报纸：</a:t>
            </a:r>
            <a:endParaRPr sz="13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ct val="95000"/>
              </a:lnSpc>
              <a:spcBef>
                <a:spcPts val="884"/>
              </a:spcBef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印刷特点—黑色+套色</a:t>
            </a:r>
            <a:r>
              <a:rPr sz="14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（单色）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5000"/>
              </a:lnSpc>
              <a:spcBef>
                <a:spcPts val="924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色块、标题（局部正文）、图叠色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spcBef>
                <a:spcPts val="43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新闻纸的灰度10%的K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28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鲜艳色彩无法实现、印刷颗粒粗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textbox 8"/>
          <p:cNvSpPr/>
          <p:nvPr/>
        </p:nvSpPr>
        <p:spPr>
          <a:xfrm>
            <a:off x="1005968" y="3072543"/>
            <a:ext cx="4952365" cy="17208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9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2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1、与媒体相关的色彩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90855" indent="1905" algn="l" rtl="0" eaLnBrk="0">
              <a:lnSpc>
                <a:spcPct val="139000"/>
              </a:lnSpc>
              <a:spcBef>
                <a:spcPts val="43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书籍、杂志、报纸、网页、海报、广告等版面媒介的不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对视觉远近不同、阅读方式不同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490855" algn="l" rtl="0" eaLnBrk="0">
              <a:lnSpc>
                <a:spcPct val="98000"/>
              </a:lnSpc>
              <a:spcBef>
                <a:spcPts val="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影响版面色彩设计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 8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6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6784" y="269747"/>
            <a:ext cx="4762500" cy="3563111"/>
          </a:xfrm>
          <a:prstGeom prst="rect">
            <a:avLst/>
          </a:prstGeom>
        </p:spPr>
      </p:pic>
      <p:pic>
        <p:nvPicPr>
          <p:cNvPr id="88" name="picture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32732" y="4059935"/>
            <a:ext cx="4709159" cy="2392679"/>
          </a:xfrm>
          <a:prstGeom prst="rect">
            <a:avLst/>
          </a:prstGeom>
        </p:spPr>
      </p:pic>
      <p:pic>
        <p:nvPicPr>
          <p:cNvPr id="90" name="picture 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76784" y="4059935"/>
            <a:ext cx="4020311" cy="2392679"/>
          </a:xfrm>
          <a:prstGeom prst="rect">
            <a:avLst/>
          </a:prstGeom>
        </p:spPr>
      </p:pic>
      <p:sp>
        <p:nvSpPr>
          <p:cNvPr id="92" name="textbox 92"/>
          <p:cNvSpPr/>
          <p:nvPr/>
        </p:nvSpPr>
        <p:spPr>
          <a:xfrm>
            <a:off x="5299864" y="371976"/>
            <a:ext cx="2874645" cy="11950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企业、品牌的宣传册：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875" indent="1905" algn="l" rtl="0" eaLnBrk="0">
              <a:lnSpc>
                <a:spcPct val="139000"/>
              </a:lnSpc>
              <a:spcBef>
                <a:spcPts val="369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强调纸张特点、印刷工艺、专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色使用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艺术纸的色彩与质感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1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特种印刷的色彩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rect 9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6" name="textbox 96"/>
          <p:cNvSpPr/>
          <p:nvPr/>
        </p:nvSpPr>
        <p:spPr>
          <a:xfrm>
            <a:off x="994984" y="3072543"/>
            <a:ext cx="3535045" cy="2039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23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2、与行业主题相关的色彩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502284" algn="l" rtl="0" eaLnBrk="0">
              <a:lnSpc>
                <a:spcPct val="98000"/>
              </a:lnSpc>
              <a:spcBef>
                <a:spcPts val="422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502919" algn="l" rtl="0" eaLnBrk="0">
              <a:lnSpc>
                <a:spcPct val="89000"/>
              </a:lnSpc>
              <a:spcBef>
                <a:spcPts val="872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与行业属性相关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502919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与设计主题相关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13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503555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设计色彩需更多关注实际项目的需要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 98"/>
          <p:cNvSpPr/>
          <p:nvPr/>
        </p:nvSpPr>
        <p:spPr>
          <a:xfrm>
            <a:off x="79247" y="0"/>
            <a:ext cx="9064752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0" name="picture 1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024628" y="2217419"/>
            <a:ext cx="3939540" cy="2446020"/>
          </a:xfrm>
          <a:prstGeom prst="rect">
            <a:avLst/>
          </a:prstGeom>
        </p:spPr>
      </p:pic>
      <p:pic>
        <p:nvPicPr>
          <p:cNvPr id="102" name="picture 1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346960" y="2217420"/>
            <a:ext cx="2581656" cy="2412491"/>
          </a:xfrm>
          <a:prstGeom prst="rect">
            <a:avLst/>
          </a:prstGeom>
        </p:spPr>
      </p:pic>
      <p:pic>
        <p:nvPicPr>
          <p:cNvPr id="104" name="picture 1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10895" y="2217420"/>
            <a:ext cx="1938527" cy="2412491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391902" y="5164321"/>
            <a:ext cx="216153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春节、中国风、气氛的色彩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 10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99632" y="1170432"/>
            <a:ext cx="2798063" cy="3956303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77368" y="1196340"/>
            <a:ext cx="2793491" cy="3956304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44595" y="1196340"/>
            <a:ext cx="2779775" cy="3956304"/>
          </a:xfrm>
          <a:prstGeom prst="rect">
            <a:avLst/>
          </a:prstGeom>
        </p:spPr>
      </p:pic>
      <p:sp>
        <p:nvSpPr>
          <p:cNvPr id="116" name="textbox 116"/>
          <p:cNvSpPr/>
          <p:nvPr/>
        </p:nvSpPr>
        <p:spPr>
          <a:xfrm>
            <a:off x="370186" y="5758072"/>
            <a:ext cx="1984375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8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食品的色彩、味觉的色彩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rect 11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7531" y="981456"/>
            <a:ext cx="3494532" cy="4652771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982979"/>
            <a:ext cx="3287267" cy="4651248"/>
          </a:xfrm>
          <a:prstGeom prst="rect">
            <a:avLst/>
          </a:prstGeom>
        </p:spPr>
      </p:pic>
      <p:sp>
        <p:nvSpPr>
          <p:cNvPr id="124" name="textbox 124"/>
          <p:cNvSpPr/>
          <p:nvPr/>
        </p:nvSpPr>
        <p:spPr>
          <a:xfrm>
            <a:off x="844272" y="5999474"/>
            <a:ext cx="162115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时尚的色彩、流行色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rect 12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8" name="picture 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87039" y="1598676"/>
            <a:ext cx="2913887" cy="3803904"/>
          </a:xfrm>
          <a:prstGeom prst="rect">
            <a:avLst/>
          </a:prstGeom>
        </p:spPr>
      </p:pic>
      <p:pic>
        <p:nvPicPr>
          <p:cNvPr id="130" name="picture 1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92952" y="1603248"/>
            <a:ext cx="2670047" cy="3823715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67639" y="1598676"/>
            <a:ext cx="2604516" cy="3803903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249485" y="5883649"/>
            <a:ext cx="2161539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传统而低调雅致的水墨色彩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 13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496" y="1412748"/>
            <a:ext cx="2447544" cy="3560063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419855" y="1440180"/>
            <a:ext cx="2417064" cy="3528059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58128" y="1435607"/>
            <a:ext cx="2409443" cy="3532632"/>
          </a:xfrm>
          <a:prstGeom prst="rect">
            <a:avLst/>
          </a:prstGeom>
        </p:spPr>
      </p:pic>
      <p:sp>
        <p:nvSpPr>
          <p:cNvPr id="144" name="textbox 144"/>
          <p:cNvSpPr/>
          <p:nvPr/>
        </p:nvSpPr>
        <p:spPr>
          <a:xfrm>
            <a:off x="548011" y="5477046"/>
            <a:ext cx="1985010" cy="554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628"/>
              </a:lnSpc>
              <a:tabLst/>
            </a:pPr>
            <a:r>
              <a:rPr sz="1300" kern="0" spc="-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混搭的色彩、</a:t>
            </a:r>
            <a:endParaRPr sz="13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彩度、明度、纯度的对比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rect 14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8" name="textbox 148"/>
          <p:cNvSpPr/>
          <p:nvPr/>
        </p:nvSpPr>
        <p:spPr>
          <a:xfrm>
            <a:off x="1000476" y="3072543"/>
            <a:ext cx="5080000" cy="18961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23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3、设计强调的色彩选择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95934" algn="l" rtl="0" eaLnBrk="0">
              <a:lnSpc>
                <a:spcPct val="97000"/>
              </a:lnSpc>
              <a:spcBef>
                <a:spcPts val="424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色彩是版面差异化的重要视觉语言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495934" algn="l" rtl="0" eaLnBrk="0">
              <a:lnSpc>
                <a:spcPct val="139000"/>
              </a:lnSpc>
              <a:spcBef>
                <a:spcPts val="379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色彩设计重要而</a:t>
            </a:r>
            <a:r>
              <a:rPr sz="1400" kern="0" spc="4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难以达到的高要求（实践与理论的差距）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色彩需要强有力的设计诉求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495934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色彩是版面视觉的  再设计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rect 15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2" name="picture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98491" y="1760220"/>
            <a:ext cx="4445507" cy="2964179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760220"/>
            <a:ext cx="4443983" cy="2964179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259871" y="5072246"/>
            <a:ext cx="180721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色彩对比改变版面印象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 1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55591" y="579119"/>
            <a:ext cx="3195827" cy="4524756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24483" y="577595"/>
            <a:ext cx="3189732" cy="4526280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836961" y="5431021"/>
            <a:ext cx="2694939" cy="11938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632"/>
              </a:lnSpc>
              <a:tabLst/>
            </a:pPr>
            <a:r>
              <a:rPr sz="13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海报：</a:t>
            </a:r>
            <a:endParaRPr sz="13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9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大尺寸、远视觉距离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39000"/>
              </a:lnSpc>
              <a:spcBef>
                <a:spcPts val="37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视觉吸引力、色彩对比强化、鲜艳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视觉层级变化明显、阶度拉的很开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rect 16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2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1773935"/>
            <a:ext cx="4668011" cy="3112008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65775" y="1778507"/>
            <a:ext cx="3884675" cy="3107436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385522" y="5431021"/>
            <a:ext cx="2554604" cy="874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单色彩与黑是同样的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9369" indent="61594" algn="l" rtl="0" eaLnBrk="0">
              <a:lnSpc>
                <a:spcPct val="140000"/>
              </a:lnSpc>
              <a:spcBef>
                <a:spcPts val="342"/>
              </a:spcBef>
              <a:tabLst/>
            </a:pPr>
            <a:r>
              <a:rPr sz="1400" kern="0" spc="-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（文字、图片用同样色彩印刷）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比黑白更有特点的色彩版面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ct 17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1484376"/>
            <a:ext cx="4098035" cy="3073907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00371" y="1493519"/>
            <a:ext cx="2162556" cy="3064764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80276" y="1505711"/>
            <a:ext cx="2151888" cy="3052572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404347" y="5431021"/>
            <a:ext cx="1985645" cy="874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双色彩版面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3970" indent="-1905" algn="l" rtl="0" eaLnBrk="0">
              <a:lnSpc>
                <a:spcPct val="140000"/>
              </a:lnSpc>
              <a:spcBef>
                <a:spcPts val="33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色彩调性、对比的视觉差</a:t>
            </a:r>
            <a:r>
              <a:rPr sz="1400" kern="0" spc="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非常见的全彩色设计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 18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231" y="329750"/>
            <a:ext cx="8920653" cy="4903860"/>
          </a:xfrm>
          <a:prstGeom prst="rect">
            <a:avLst/>
          </a:prstGeom>
        </p:spPr>
      </p:pic>
      <p:sp>
        <p:nvSpPr>
          <p:cNvPr id="186" name="textbox 186"/>
          <p:cNvSpPr/>
          <p:nvPr/>
        </p:nvSpPr>
        <p:spPr>
          <a:xfrm>
            <a:off x="262375" y="5359146"/>
            <a:ext cx="3098800" cy="10299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非要弄个单色、双色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100000"/>
              </a:lnSpc>
              <a:spcBef>
                <a:spcPts val="4"/>
              </a:spcBef>
              <a:tabLst/>
            </a:pPr>
            <a:r>
              <a:rPr sz="3600" b="1" kern="0" spc="-150" dirty="0">
                <a:solidFill>
                  <a:srgbClr val="FF0A85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</a:t>
            </a:r>
            <a:r>
              <a:rPr sz="3600" b="1" kern="0" spc="-150" dirty="0">
                <a:solidFill>
                  <a:srgbClr val="00B05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彩</a:t>
            </a:r>
            <a:r>
              <a:rPr sz="3600" b="1" kern="0" spc="-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</a:t>
            </a:r>
            <a:r>
              <a:rPr sz="3600" b="1" kern="0" spc="-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3600" b="1" kern="0" spc="-150" dirty="0">
                <a:solidFill>
                  <a:srgbClr val="7030A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好</a:t>
            </a:r>
            <a:r>
              <a:rPr sz="3600" b="1" kern="0" spc="-150" dirty="0">
                <a:solidFill>
                  <a:srgbClr val="E5E5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吗</a:t>
            </a:r>
            <a:r>
              <a:rPr sz="3600" b="1" kern="0" spc="-150" dirty="0">
                <a:solidFill>
                  <a:srgbClr val="FF93C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？</a:t>
            </a:r>
            <a:endParaRPr sz="36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rect 18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496" y="333756"/>
            <a:ext cx="5059679" cy="2974847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4548" y="3648455"/>
            <a:ext cx="5024628" cy="2807208"/>
          </a:xfrm>
          <a:prstGeom prst="rect">
            <a:avLst/>
          </a:prstGeom>
        </p:spPr>
      </p:pic>
      <p:sp>
        <p:nvSpPr>
          <p:cNvPr id="194" name="textbox 194"/>
          <p:cNvSpPr/>
          <p:nvPr/>
        </p:nvSpPr>
        <p:spPr>
          <a:xfrm>
            <a:off x="5957530" y="462527"/>
            <a:ext cx="2161539" cy="554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设计就是不同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执着于给版面设计个新色彩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1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2904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rect 20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2" name="textbox 202"/>
          <p:cNvSpPr/>
          <p:nvPr/>
        </p:nvSpPr>
        <p:spPr>
          <a:xfrm>
            <a:off x="981865" y="3072543"/>
            <a:ext cx="2620645" cy="28568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518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2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4、版面设计的色调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9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43865" algn="l" rtl="0" eaLnBrk="0">
              <a:lnSpc>
                <a:spcPct val="98000"/>
              </a:lnSpc>
              <a:spcBef>
                <a:spcPts val="424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新色调和谐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443230" algn="l" rtl="0" eaLnBrk="0">
              <a:lnSpc>
                <a:spcPct val="98000"/>
              </a:lnSpc>
              <a:spcBef>
                <a:spcPts val="87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从图片中吸取色彩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445134" algn="l" rtl="0" eaLnBrk="0">
              <a:lnSpc>
                <a:spcPct val="97000"/>
              </a:lnSpc>
              <a:spcBef>
                <a:spcPts val="88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用色彩网站资源的调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节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45134" algn="l" rtl="0" eaLnBrk="0">
              <a:lnSpc>
                <a:spcPct val="97000"/>
              </a:lnSpc>
              <a:spcBef>
                <a:spcPts val="423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用PS改改色彩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443865" indent="-635" algn="l" rtl="0" eaLnBrk="0">
              <a:lnSpc>
                <a:spcPct val="140000"/>
              </a:lnSpc>
              <a:spcBef>
                <a:spcPts val="34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色彩色调有很大调节空间    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给版面色调的性格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 1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549095" y="5262946"/>
            <a:ext cx="1496060" cy="13830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9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-635" algn="l" rtl="0" eaLnBrk="0">
              <a:lnSpc>
                <a:spcPct val="134000"/>
              </a:lnSpc>
              <a:tabLst/>
            </a:pPr>
            <a:r>
              <a:rPr sz="10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法国肖蒙平面设计节</a:t>
            </a:r>
            <a:r>
              <a:rPr sz="10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</a:t>
            </a:r>
            <a:r>
              <a:rPr sz="10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华沙海报双年展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marL="30480" indent="-17779" algn="l" rtl="0" eaLnBrk="0">
              <a:lnSpc>
                <a:spcPct val="147000"/>
              </a:lnSpc>
              <a:spcBef>
                <a:spcPts val="254"/>
              </a:spcBef>
              <a:tabLst/>
            </a:pPr>
            <a:r>
              <a:rPr sz="10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莫斯科金蜜蜂海报双年展</a:t>
            </a:r>
            <a:r>
              <a:rPr sz="1000" kern="0" spc="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000" kern="0" spc="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日本富山海报三年展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47000"/>
              </a:lnSpc>
              <a:spcBef>
                <a:spcPts val="253"/>
              </a:spcBef>
              <a:tabLst/>
            </a:pPr>
            <a:r>
              <a:rPr sz="10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美国科罗拉多海报双年展</a:t>
            </a:r>
            <a:r>
              <a:rPr sz="1000" kern="0" spc="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0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墨西哥海报双年展</a:t>
            </a:r>
            <a:endParaRPr sz="1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picture 2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 21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477011"/>
            <a:ext cx="5867400" cy="2694432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3500628"/>
            <a:ext cx="5867400" cy="2686811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6593594" y="2988315"/>
            <a:ext cx="1637029" cy="31730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96519" algn="l" rtl="0" eaLnBrk="0">
              <a:lnSpc>
                <a:spcPts val="2040"/>
              </a:lnSpc>
              <a:tabLst/>
            </a:pPr>
            <a:r>
              <a:rPr sz="1500" kern="0" spc="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Coolor.co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indent="12700" algn="l" rtl="0" eaLnBrk="0">
              <a:lnSpc>
                <a:spcPct val="105000"/>
              </a:lnSpc>
              <a:tabLst/>
            </a:pPr>
            <a:r>
              <a:rPr sz="1500" kern="0" spc="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color.ado</a:t>
            </a:r>
            <a:r>
              <a:rPr sz="1500" kern="0" spc="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be.com</a:t>
            </a:r>
            <a:r>
              <a:rPr sz="15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/zh/create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rect 22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2" name="picture 2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3645408"/>
            <a:ext cx="5762244" cy="2663951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691896"/>
            <a:ext cx="5724144" cy="2667000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>
            <a:off x="6311230" y="3061468"/>
            <a:ext cx="1771014" cy="3264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90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3000"/>
              </a:lnSpc>
              <a:tabLst/>
            </a:pPr>
            <a:r>
              <a:rPr sz="1500" kern="0" spc="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Zhongguose.com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26034" algn="l" rtl="0" eaLnBrk="0">
              <a:lnSpc>
                <a:spcPct val="94000"/>
              </a:lnSpc>
              <a:spcBef>
                <a:spcPts val="3"/>
              </a:spcBef>
              <a:tabLst/>
            </a:pPr>
            <a:r>
              <a:rPr sz="1500" kern="0" spc="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nipponcolors.com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ct 23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8" name="textbox 238"/>
          <p:cNvSpPr/>
          <p:nvPr/>
        </p:nvSpPr>
        <p:spPr>
          <a:xfrm>
            <a:off x="2404033" y="3758006"/>
            <a:ext cx="2188845" cy="23983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关注新视觉设计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900" algn="l" rtl="0" eaLnBrk="0">
              <a:lnSpc>
                <a:spcPct val="94000"/>
              </a:lnSpc>
              <a:spcBef>
                <a:spcPts val="1490"/>
              </a:spcBef>
              <a:tabLst/>
            </a:pP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（从中分析色彩特点的角度）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0480" algn="l" rtl="0" eaLnBrk="0">
              <a:lnSpc>
                <a:spcPct val="98000"/>
              </a:lnSpc>
              <a:spcBef>
                <a:spcPts val="1513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关注每年的流行色发布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0480" indent="57785" algn="l" rtl="0" eaLnBrk="0">
              <a:lnSpc>
                <a:spcPct val="189000"/>
              </a:lnSpc>
              <a:spcBef>
                <a:spcPts val="312"/>
              </a:spcBef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（多逛街、浏览潮流杂志）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关注每年服装品牌发布会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844" indent="-1270" algn="l" rtl="0" eaLnBrk="0">
              <a:lnSpc>
                <a:spcPct val="190000"/>
              </a:lnSpc>
              <a:spcBef>
                <a:spcPts val="293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色彩与材质（最牛的色彩行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业）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关注几个色彩专业的公众号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0" name="textbox 240"/>
          <p:cNvSpPr/>
          <p:nvPr/>
        </p:nvSpPr>
        <p:spPr>
          <a:xfrm>
            <a:off x="4708067" y="448513"/>
            <a:ext cx="2022475" cy="23996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设计色彩实践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5559" indent="52705" algn="l" rtl="0" eaLnBrk="0">
              <a:lnSpc>
                <a:spcPct val="138000"/>
              </a:lnSpc>
              <a:spcBef>
                <a:spcPts val="309"/>
              </a:spcBef>
              <a:tabLst/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（多给一个设计几组色彩不同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的设计）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7940" algn="l" rtl="0" eaLnBrk="0">
              <a:lnSpc>
                <a:spcPct val="97000"/>
              </a:lnSpc>
              <a:spcBef>
                <a:spcPts val="806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不同色调的设计对比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indent="59055" algn="l" rtl="0" eaLnBrk="0">
              <a:lnSpc>
                <a:spcPct val="140000"/>
              </a:lnSpc>
              <a:spcBef>
                <a:spcPts val="290"/>
              </a:spcBef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（比别人多探讨几步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），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给自己惊喜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89000"/>
              </a:lnSpc>
              <a:spcBef>
                <a:spcPts val="753"/>
              </a:spcBef>
              <a:tabLst/>
            </a:pP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对设计色彩的苛求，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844" algn="l" rtl="0" eaLnBrk="0">
              <a:lnSpc>
                <a:spcPts val="2161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实践的态度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总想P个新色彩看看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2" name="textbox 242"/>
          <p:cNvSpPr/>
          <p:nvPr/>
        </p:nvSpPr>
        <p:spPr>
          <a:xfrm>
            <a:off x="7013499" y="3758006"/>
            <a:ext cx="1711325" cy="23990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1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生活即色彩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264" indent="-59689" algn="l" rtl="0" eaLnBrk="0">
              <a:lnSpc>
                <a:spcPct val="188000"/>
              </a:lnSpc>
              <a:spcBef>
                <a:spcPts val="302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衣服及配饰色彩的搭配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（艺术范）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97000"/>
              </a:lnSpc>
              <a:spcBef>
                <a:spcPts val="1524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玩优雅还是小众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900" algn="l" rtl="0" eaLnBrk="0">
              <a:lnSpc>
                <a:spcPct val="94000"/>
              </a:lnSpc>
              <a:spcBef>
                <a:spcPts val="1487"/>
              </a:spcBef>
              <a:tabLst/>
            </a:pPr>
            <a:r>
              <a:rPr sz="1200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（别太平庸、太随便）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97000"/>
              </a:lnSpc>
              <a:spcBef>
                <a:spcPts val="1523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拍照玩色彩，光影练手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别被交大风格淹没~~~~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grpSp>
        <p:nvGrpSpPr>
          <p:cNvPr id="2" name="group 2"/>
          <p:cNvGrpSpPr/>
          <p:nvPr/>
        </p:nvGrpSpPr>
        <p:grpSpPr>
          <a:xfrm rot="21600000">
            <a:off x="606551" y="3569208"/>
            <a:ext cx="1175004" cy="1173479"/>
            <a:chOff x="0" y="0"/>
            <a:chExt cx="1175004" cy="1173479"/>
          </a:xfrm>
        </p:grpSpPr>
        <p:sp>
          <p:nvSpPr>
            <p:cNvPr id="244" name="path 244"/>
            <p:cNvSpPr/>
            <p:nvPr/>
          </p:nvSpPr>
          <p:spPr>
            <a:xfrm>
              <a:off x="0" y="0"/>
              <a:ext cx="1175004" cy="1173479"/>
            </a:xfrm>
            <a:custGeom>
              <a:avLst/>
              <a:gdLst/>
              <a:ahLst/>
              <a:cxnLst/>
              <a:rect l="0" t="0" r="0" b="0"/>
              <a:pathLst>
                <a:path w="1850" h="1847">
                  <a:moveTo>
                    <a:pt x="7" y="923"/>
                  </a:moveTo>
                  <a:cubicBezTo>
                    <a:pt x="7" y="417"/>
                    <a:pt x="418" y="7"/>
                    <a:pt x="925" y="7"/>
                  </a:cubicBezTo>
                  <a:cubicBezTo>
                    <a:pt x="1432" y="7"/>
                    <a:pt x="1843" y="417"/>
                    <a:pt x="1843" y="923"/>
                  </a:cubicBezTo>
                  <a:cubicBezTo>
                    <a:pt x="1843" y="1430"/>
                    <a:pt x="1432" y="1840"/>
                    <a:pt x="925" y="1840"/>
                  </a:cubicBezTo>
                  <a:cubicBezTo>
                    <a:pt x="418" y="1840"/>
                    <a:pt x="7" y="1430"/>
                    <a:pt x="7" y="923"/>
                  </a:cubicBezTo>
                </a:path>
              </a:pathLst>
            </a:custGeom>
            <a:noFill/>
            <a:ln w="9143" cap="flat">
              <a:solidFill>
                <a:srgbClr val="FFFF00"/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6" name="textbox 246"/>
            <p:cNvSpPr/>
            <p:nvPr/>
          </p:nvSpPr>
          <p:spPr>
            <a:xfrm>
              <a:off x="-45912" y="-12700"/>
              <a:ext cx="1233805" cy="119888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eaVert" wrap="square" lIns="0" tIns="0" rIns="0" bIns="0"/>
            <a:lstStyle/>
            <a:p>
              <a:pPr algn="l" rtl="0" eaLnBrk="0">
                <a:lnSpc>
                  <a:spcPct val="14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74954" algn="l" rtl="0" eaLnBrk="0">
                <a:lnSpc>
                  <a:spcPct val="90000"/>
                </a:lnSpc>
                <a:spcBef>
                  <a:spcPts val="4"/>
                </a:spcBef>
                <a:tabLst/>
              </a:pPr>
              <a:r>
                <a:rPr sz="2400" b="1" kern="0" spc="310" dirty="0">
                  <a:solidFill>
                    <a:srgbClr val="FFFF59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关注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 rot="21600000">
            <a:off x="2767583" y="832104"/>
            <a:ext cx="1173479" cy="1175003"/>
            <a:chOff x="0" y="0"/>
            <a:chExt cx="1173479" cy="1175003"/>
          </a:xfrm>
        </p:grpSpPr>
        <p:sp>
          <p:nvSpPr>
            <p:cNvPr id="248" name="path 248"/>
            <p:cNvSpPr/>
            <p:nvPr/>
          </p:nvSpPr>
          <p:spPr>
            <a:xfrm>
              <a:off x="0" y="0"/>
              <a:ext cx="1173479" cy="1175003"/>
            </a:xfrm>
            <a:custGeom>
              <a:avLst/>
              <a:gdLst/>
              <a:ahLst/>
              <a:cxnLst/>
              <a:rect l="0" t="0" r="0" b="0"/>
              <a:pathLst>
                <a:path w="1847" h="1850">
                  <a:moveTo>
                    <a:pt x="7" y="925"/>
                  </a:moveTo>
                  <a:cubicBezTo>
                    <a:pt x="7" y="418"/>
                    <a:pt x="417" y="7"/>
                    <a:pt x="923" y="7"/>
                  </a:cubicBezTo>
                  <a:cubicBezTo>
                    <a:pt x="1430" y="7"/>
                    <a:pt x="1840" y="418"/>
                    <a:pt x="1840" y="925"/>
                  </a:cubicBezTo>
                  <a:cubicBezTo>
                    <a:pt x="1840" y="1432"/>
                    <a:pt x="1430" y="1843"/>
                    <a:pt x="923" y="1843"/>
                  </a:cubicBezTo>
                  <a:cubicBezTo>
                    <a:pt x="417" y="1843"/>
                    <a:pt x="7" y="1432"/>
                    <a:pt x="7" y="925"/>
                  </a:cubicBezTo>
                </a:path>
              </a:pathLst>
            </a:custGeom>
            <a:noFill/>
            <a:ln w="9143" cap="flat">
              <a:solidFill>
                <a:srgbClr val="FFFF00"/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0" name="textbox 250"/>
            <p:cNvSpPr/>
            <p:nvPr/>
          </p:nvSpPr>
          <p:spPr>
            <a:xfrm>
              <a:off x="-43530" y="-12700"/>
              <a:ext cx="1229994" cy="1200785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eaVert" wrap="square" lIns="0" tIns="0" rIns="0" bIns="0"/>
            <a:lstStyle/>
            <a:p>
              <a:pPr algn="l" rtl="0" eaLnBrk="0">
                <a:lnSpc>
                  <a:spcPct val="14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7700"/>
                </a:lnSpc>
                <a:tabLst/>
              </a:pPr>
              <a:endParaRPr sz="100" dirty="0">
                <a:latin typeface="Arial"/>
                <a:ea typeface="Arial"/>
                <a:cs typeface="Arial"/>
              </a:endParaRPr>
            </a:p>
            <a:p>
              <a:pPr marL="304800" algn="l" rtl="0" eaLnBrk="0">
                <a:lnSpc>
                  <a:spcPct val="89000"/>
                </a:lnSpc>
                <a:tabLst/>
              </a:pPr>
              <a:r>
                <a:rPr sz="2400" b="1" kern="0" spc="310" dirty="0">
                  <a:solidFill>
                    <a:srgbClr val="FFFF59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实践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 rot="21600000">
            <a:off x="5143500" y="3569208"/>
            <a:ext cx="1175003" cy="1171955"/>
            <a:chOff x="0" y="0"/>
            <a:chExt cx="1175003" cy="1171955"/>
          </a:xfrm>
        </p:grpSpPr>
        <p:sp>
          <p:nvSpPr>
            <p:cNvPr id="252" name="path 252"/>
            <p:cNvSpPr/>
            <p:nvPr/>
          </p:nvSpPr>
          <p:spPr>
            <a:xfrm>
              <a:off x="0" y="0"/>
              <a:ext cx="1175003" cy="1171955"/>
            </a:xfrm>
            <a:custGeom>
              <a:avLst/>
              <a:gdLst/>
              <a:ahLst/>
              <a:cxnLst/>
              <a:rect l="0" t="0" r="0" b="0"/>
              <a:pathLst>
                <a:path w="1850" h="1845">
                  <a:moveTo>
                    <a:pt x="7" y="922"/>
                  </a:moveTo>
                  <a:cubicBezTo>
                    <a:pt x="7" y="417"/>
                    <a:pt x="418" y="7"/>
                    <a:pt x="925" y="7"/>
                  </a:cubicBezTo>
                  <a:cubicBezTo>
                    <a:pt x="1432" y="7"/>
                    <a:pt x="1843" y="417"/>
                    <a:pt x="1843" y="922"/>
                  </a:cubicBezTo>
                  <a:cubicBezTo>
                    <a:pt x="1843" y="1428"/>
                    <a:pt x="1432" y="1838"/>
                    <a:pt x="925" y="1838"/>
                  </a:cubicBezTo>
                  <a:cubicBezTo>
                    <a:pt x="418" y="1838"/>
                    <a:pt x="7" y="1428"/>
                    <a:pt x="7" y="922"/>
                  </a:cubicBezTo>
                </a:path>
              </a:pathLst>
            </a:custGeom>
            <a:noFill/>
            <a:ln w="9143" cap="flat">
              <a:solidFill>
                <a:srgbClr val="FFFF00"/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54" name="textbox 254"/>
            <p:cNvSpPr/>
            <p:nvPr/>
          </p:nvSpPr>
          <p:spPr>
            <a:xfrm>
              <a:off x="-46507" y="-12700"/>
              <a:ext cx="1234439" cy="1197610"/>
            </a:xfrm>
            <a:prstGeom prst="rect">
              <a:avLst/>
            </a:prstGeom>
            <a:noFill/>
            <a:ln w="0" cap="flat">
              <a:noFill/>
              <a:prstDash val="solid"/>
              <a:miter lim="0"/>
            </a:ln>
          </p:spPr>
          <p:txBody>
            <a:bodyPr vert="eaVert" wrap="square" lIns="0" tIns="0" rIns="0" bIns="0"/>
            <a:lstStyle/>
            <a:p>
              <a:pPr algn="l" rtl="0" eaLnBrk="0">
                <a:lnSpc>
                  <a:spcPct val="142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algn="l" rtl="0" eaLnBrk="0">
                <a:lnSpc>
                  <a:spcPct val="143000"/>
                </a:lnSpc>
                <a:tabLst/>
              </a:pPr>
              <a:endParaRPr sz="1000" dirty="0">
                <a:latin typeface="Arial"/>
                <a:ea typeface="Arial"/>
                <a:cs typeface="Arial"/>
              </a:endParaRPr>
            </a:p>
            <a:p>
              <a:pPr marL="284479" algn="l" rtl="0" eaLnBrk="0">
                <a:lnSpc>
                  <a:spcPct val="90000"/>
                </a:lnSpc>
                <a:spcBef>
                  <a:spcPts val="1"/>
                </a:spcBef>
                <a:tabLst/>
              </a:pPr>
              <a:r>
                <a:rPr sz="2400" b="1" kern="0" spc="0" dirty="0">
                  <a:solidFill>
                    <a:srgbClr val="FFFF59">
                      <a:alpha val="100000"/>
                    </a:srgbClr>
                  </a:solidFill>
                  <a:latin typeface="Microsoft YaHei"/>
                  <a:ea typeface="Microsoft YaHei"/>
                  <a:cs typeface="Microsoft YaHei"/>
                </a:rPr>
                <a:t>生 活</a:t>
              </a:r>
              <a:endParaRPr sz="2400" dirty="0">
                <a:latin typeface="Microsoft YaHei"/>
                <a:ea typeface="Microsoft YaHei"/>
                <a:cs typeface="Microsoft YaHe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2021-01-12T20:21:28Z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2024-07-03T15:24:09</vt:filetime>
  </property>
</Properties>
</file>