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</p:sldIdLst>
  <p:sldSz cx="9144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" Type="http://schemas.openxmlformats.org/officeDocument/2006/relationships/slide" Target="slides/slide5.xml"/><Relationship Id="rId59" Type="http://schemas.openxmlformats.org/officeDocument/2006/relationships/viewProps" Target="viewProps.xml"/><Relationship Id="rId58" Type="http://schemas.openxmlformats.org/officeDocument/2006/relationships/tableStyles" Target="tableStyles.xml"/><Relationship Id="rId57" Type="http://schemas.openxmlformats.org/officeDocument/2006/relationships/presProps" Target="presProps.xml"/><Relationship Id="rId56" Type="http://schemas.openxmlformats.org/officeDocument/2006/relationships/slide" Target="slides/slide55.xml"/><Relationship Id="rId55" Type="http://schemas.openxmlformats.org/officeDocument/2006/relationships/slide" Target="slides/slide54.xml"/><Relationship Id="rId54" Type="http://schemas.openxmlformats.org/officeDocument/2006/relationships/slide" Target="slides/slide53.xml"/><Relationship Id="rId53" Type="http://schemas.openxmlformats.org/officeDocument/2006/relationships/slide" Target="slides/slide52.xml"/><Relationship Id="rId52" Type="http://schemas.openxmlformats.org/officeDocument/2006/relationships/slide" Target="slides/slide51.xml"/><Relationship Id="rId51" Type="http://schemas.openxmlformats.org/officeDocument/2006/relationships/slide" Target="slides/slide50.xml"/><Relationship Id="rId50" Type="http://schemas.openxmlformats.org/officeDocument/2006/relationships/slide" Target="slides/slide49.xml"/><Relationship Id="rId5" Type="http://schemas.openxmlformats.org/officeDocument/2006/relationships/slide" Target="slides/slide4.xml"/><Relationship Id="rId49" Type="http://schemas.openxmlformats.org/officeDocument/2006/relationships/slide" Target="slides/slide48.xml"/><Relationship Id="rId48" Type="http://schemas.openxmlformats.org/officeDocument/2006/relationships/slide" Target="slides/slide47.xml"/><Relationship Id="rId47" Type="http://schemas.openxmlformats.org/officeDocument/2006/relationships/slide" Target="slides/slide46.xml"/><Relationship Id="rId46" Type="http://schemas.openxmlformats.org/officeDocument/2006/relationships/slide" Target="slides/slide45.xml"/><Relationship Id="rId45" Type="http://schemas.openxmlformats.org/officeDocument/2006/relationships/slide" Target="slides/slide44.xml"/><Relationship Id="rId44" Type="http://schemas.openxmlformats.org/officeDocument/2006/relationships/slide" Target="slides/slide43.xml"/><Relationship Id="rId43" Type="http://schemas.openxmlformats.org/officeDocument/2006/relationships/slide" Target="slides/slide42.xml"/><Relationship Id="rId42" Type="http://schemas.openxmlformats.org/officeDocument/2006/relationships/slide" Target="slides/slide41.xml"/><Relationship Id="rId41" Type="http://schemas.openxmlformats.org/officeDocument/2006/relationships/slide" Target="slides/slide40.xml"/><Relationship Id="rId40" Type="http://schemas.openxmlformats.org/officeDocument/2006/relationships/slide" Target="slides/slide39.xml"/><Relationship Id="rId4" Type="http://schemas.openxmlformats.org/officeDocument/2006/relationships/slide" Target="slides/slide3.xml"/><Relationship Id="rId39" Type="http://schemas.openxmlformats.org/officeDocument/2006/relationships/slide" Target="slides/slide38.xml"/><Relationship Id="rId38" Type="http://schemas.openxmlformats.org/officeDocument/2006/relationships/slide" Target="slides/slide37.xml"/><Relationship Id="rId37" Type="http://schemas.openxmlformats.org/officeDocument/2006/relationships/slide" Target="slides/slide36.xml"/><Relationship Id="rId36" Type="http://schemas.openxmlformats.org/officeDocument/2006/relationships/slide" Target="slides/slide35.xml"/><Relationship Id="rId35" Type="http://schemas.openxmlformats.org/officeDocument/2006/relationships/slide" Target="slides/slide34.xml"/><Relationship Id="rId34" Type="http://schemas.openxmlformats.org/officeDocument/2006/relationships/slide" Target="slides/slide33.xml"/><Relationship Id="rId33" Type="http://schemas.openxmlformats.org/officeDocument/2006/relationships/slide" Target="slides/slide32.xml"/><Relationship Id="rId32" Type="http://schemas.openxmlformats.org/officeDocument/2006/relationships/slide" Target="slides/slide31.xml"/><Relationship Id="rId31" Type="http://schemas.openxmlformats.org/officeDocument/2006/relationships/slide" Target="slides/slide30.xml"/><Relationship Id="rId30" Type="http://schemas.openxmlformats.org/officeDocument/2006/relationships/slide" Target="slides/slide29.xml"/><Relationship Id="rId3" Type="http://schemas.openxmlformats.org/officeDocument/2006/relationships/slide" Target="slides/slide2.xml"/><Relationship Id="rId29" Type="http://schemas.openxmlformats.org/officeDocument/2006/relationships/slide" Target="slides/slide28.xml"/><Relationship Id="rId28" Type="http://schemas.openxmlformats.org/officeDocument/2006/relationships/slide" Target="slides/slide27.xml"/><Relationship Id="rId27" Type="http://schemas.openxmlformats.org/officeDocument/2006/relationships/slide" Target="slides/slide26.xml"/><Relationship Id="rId26" Type="http://schemas.openxmlformats.org/officeDocument/2006/relationships/slide" Target="slides/slide25.xml"/><Relationship Id="rId25" Type="http://schemas.openxmlformats.org/officeDocument/2006/relationships/slide" Target="slides/slide24.xml"/><Relationship Id="rId24" Type="http://schemas.openxmlformats.org/officeDocument/2006/relationships/slide" Target="slides/slide23.xml"/><Relationship Id="rId23" Type="http://schemas.openxmlformats.org/officeDocument/2006/relationships/slide" Target="slides/slide22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19" Type="http://schemas.openxmlformats.org/officeDocument/2006/relationships/slide" Target="slides/slide18.xml"/><Relationship Id="rId18" Type="http://schemas.openxmlformats.org/officeDocument/2006/relationships/slide" Target="slides/slide17.xml"/><Relationship Id="rId17" Type="http://schemas.openxmlformats.org/officeDocument/2006/relationships/slide" Target="slides/slide16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image" Target="../media/image59.png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image" Target="../media/image73.jpeg"/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image" Target="../media/image80.jpeg"/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image" Target="../media/image94.png"/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image" Target="../media/image97.png"/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2.png"/><Relationship Id="rId3" Type="http://schemas.openxmlformats.org/officeDocument/2006/relationships/image" Target="../media/image101.jpeg"/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5.jpeg"/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" name="textbox 4"/>
          <p:cNvSpPr/>
          <p:nvPr/>
        </p:nvSpPr>
        <p:spPr>
          <a:xfrm>
            <a:off x="708151" y="303987"/>
            <a:ext cx="3665854" cy="37128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1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版面设计-4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5240" algn="l" rtl="0" eaLnBrk="0">
              <a:lnSpc>
                <a:spcPct val="89000"/>
              </a:lnSpc>
              <a:spcBef>
                <a:spcPts val="2166"/>
              </a:spcBef>
              <a:tabLst/>
            </a:pPr>
            <a:r>
              <a:rPr sz="7200" kern="0" spc="-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版面结构</a:t>
            </a:r>
            <a:endParaRPr sz="7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400" dirty="0">
              <a:latin typeface="Arial"/>
              <a:ea typeface="Arial"/>
              <a:cs typeface="Arial"/>
            </a:endParaRPr>
          </a:p>
          <a:p>
            <a:pPr marL="72389" algn="l" rtl="0" eaLnBrk="0">
              <a:lnSpc>
                <a:spcPct val="88000"/>
              </a:lnSpc>
              <a:spcBef>
                <a:spcPts val="4"/>
              </a:spcBef>
              <a:tabLst/>
            </a:pPr>
            <a:r>
              <a:rPr sz="20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之一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rect 8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88" name="picture 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716779" y="717804"/>
            <a:ext cx="3322320" cy="4687823"/>
          </a:xfrm>
          <a:prstGeom prst="rect">
            <a:avLst/>
          </a:prstGeom>
        </p:spPr>
      </p:pic>
      <p:pic>
        <p:nvPicPr>
          <p:cNvPr id="90" name="picture 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64463" y="714755"/>
            <a:ext cx="3144011" cy="4689348"/>
          </a:xfrm>
          <a:prstGeom prst="rect">
            <a:avLst/>
          </a:prstGeom>
        </p:spPr>
      </p:pic>
      <p:sp>
        <p:nvSpPr>
          <p:cNvPr id="92" name="path 92"/>
          <p:cNvSpPr/>
          <p:nvPr/>
        </p:nvSpPr>
        <p:spPr>
          <a:xfrm>
            <a:off x="5862828" y="477011"/>
            <a:ext cx="513587" cy="5112766"/>
          </a:xfrm>
          <a:custGeom>
            <a:avLst/>
            <a:gdLst/>
            <a:ahLst/>
            <a:cxnLst/>
            <a:rect l="0" t="0" r="0" b="0"/>
            <a:pathLst>
              <a:path w="808" h="8051">
                <a:moveTo>
                  <a:pt x="801" y="0"/>
                </a:moveTo>
                <a:lnTo>
                  <a:pt x="801" y="4310"/>
                </a:lnTo>
                <a:moveTo>
                  <a:pt x="7" y="3741"/>
                </a:moveTo>
                <a:lnTo>
                  <a:pt x="7" y="8051"/>
                </a:lnTo>
              </a:path>
            </a:pathLst>
          </a:custGeom>
          <a:noFill/>
          <a:ln w="9143" cap="flat">
            <a:solidFill>
              <a:srgbClr val="FF0000">
                <a:alpha val="52156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4" name="textbox 94"/>
          <p:cNvSpPr/>
          <p:nvPr/>
        </p:nvSpPr>
        <p:spPr>
          <a:xfrm>
            <a:off x="620858" y="5893098"/>
            <a:ext cx="4914900" cy="5537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02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2225" algn="l" rtl="0" eaLnBrk="0">
              <a:lnSpc>
                <a:spcPct val="97000"/>
              </a:lnSpc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图形、符号介入</a:t>
            </a:r>
            <a:r>
              <a:rPr sz="1400" kern="0" spc="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</a:t>
            </a: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</a:t>
            </a: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轴线错位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4"/>
              </a:spcBef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打破及新平衡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rect 9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98" name="picture 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860035" y="477011"/>
            <a:ext cx="3744468" cy="5327904"/>
          </a:xfrm>
          <a:prstGeom prst="rect">
            <a:avLst/>
          </a:prstGeom>
        </p:spPr>
      </p:pic>
      <p:pic>
        <p:nvPicPr>
          <p:cNvPr id="100" name="picture 1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83692" y="477011"/>
            <a:ext cx="3698748" cy="5327904"/>
          </a:xfrm>
          <a:prstGeom prst="rect">
            <a:avLst/>
          </a:prstGeom>
        </p:spPr>
      </p:pic>
      <p:sp>
        <p:nvSpPr>
          <p:cNvPr id="102" name="textbox 102"/>
          <p:cNvSpPr/>
          <p:nvPr/>
        </p:nvSpPr>
        <p:spPr>
          <a:xfrm>
            <a:off x="549003" y="6222949"/>
            <a:ext cx="915669" cy="234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38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斜向的轴线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rect 10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6" name="textbox 106"/>
          <p:cNvSpPr/>
          <p:nvPr/>
        </p:nvSpPr>
        <p:spPr>
          <a:xfrm>
            <a:off x="632782" y="2992427"/>
            <a:ext cx="3078479" cy="5340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4000"/>
              </a:lnSpc>
              <a:tabLst/>
            </a:pPr>
            <a:r>
              <a:rPr sz="3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2、方向引导结构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1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126235"/>
            <a:ext cx="5289803" cy="3970020"/>
          </a:xfrm>
          <a:prstGeom prst="rect">
            <a:avLst/>
          </a:prstGeom>
        </p:spPr>
      </p:pic>
      <p:pic>
        <p:nvPicPr>
          <p:cNvPr id="110" name="picture 1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509259" y="1126235"/>
            <a:ext cx="2807207" cy="3970020"/>
          </a:xfrm>
          <a:prstGeom prst="rect">
            <a:avLst/>
          </a:prstGeom>
        </p:spPr>
      </p:pic>
      <p:sp>
        <p:nvSpPr>
          <p:cNvPr id="112" name="textbox 112"/>
          <p:cNvSpPr/>
          <p:nvPr/>
        </p:nvSpPr>
        <p:spPr>
          <a:xfrm>
            <a:off x="548644" y="5575496"/>
            <a:ext cx="1450975" cy="8737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1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横向强调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indent="8254" algn="l" rtl="0" eaLnBrk="0">
              <a:lnSpc>
                <a:spcPct val="139000"/>
              </a:lnSpc>
              <a:spcBef>
                <a:spcPts val="369"/>
              </a:spcBef>
              <a:tabLst/>
            </a:pP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常用文字版面特征</a:t>
            </a:r>
            <a:r>
              <a:rPr sz="1400" kern="0" spc="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便于阅读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14" name="rect 114"/>
          <p:cNvSpPr/>
          <p:nvPr/>
        </p:nvSpPr>
        <p:spPr>
          <a:xfrm>
            <a:off x="0" y="5544311"/>
            <a:ext cx="131063" cy="864108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741163" y="1763267"/>
            <a:ext cx="4402835" cy="2665476"/>
          </a:xfrm>
          <a:prstGeom prst="rect">
            <a:avLst/>
          </a:prstGeom>
        </p:spPr>
      </p:pic>
      <p:pic>
        <p:nvPicPr>
          <p:cNvPr id="118" name="picture 1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577083" y="1763267"/>
            <a:ext cx="1923287" cy="2665476"/>
          </a:xfrm>
          <a:prstGeom prst="rect">
            <a:avLst/>
          </a:prstGeom>
        </p:spPr>
      </p:pic>
      <p:pic>
        <p:nvPicPr>
          <p:cNvPr id="120" name="picture 1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26136" y="1763267"/>
            <a:ext cx="1895855" cy="2665476"/>
          </a:xfrm>
          <a:prstGeom prst="rect">
            <a:avLst/>
          </a:prstGeom>
        </p:spPr>
      </p:pic>
      <p:sp>
        <p:nvSpPr>
          <p:cNvPr id="122" name="textbox 122"/>
          <p:cNvSpPr/>
          <p:nvPr/>
        </p:nvSpPr>
        <p:spPr>
          <a:xfrm>
            <a:off x="435138" y="5431021"/>
            <a:ext cx="1983104" cy="5537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1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竖向强调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98000"/>
              </a:lnSpc>
              <a:tabLst/>
            </a:pP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强化、重复文字竖排</a:t>
            </a: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特征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24" name="rect 124"/>
          <p:cNvSpPr/>
          <p:nvPr/>
        </p:nvSpPr>
        <p:spPr>
          <a:xfrm>
            <a:off x="0" y="5399531"/>
            <a:ext cx="131063" cy="621792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1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36008" y="1267967"/>
            <a:ext cx="4184903" cy="4212335"/>
          </a:xfrm>
          <a:prstGeom prst="rect">
            <a:avLst/>
          </a:prstGeom>
        </p:spPr>
      </p:pic>
      <p:pic>
        <p:nvPicPr>
          <p:cNvPr id="128" name="picture 1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51459" y="1267967"/>
            <a:ext cx="4183379" cy="421233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788408" y="1700783"/>
            <a:ext cx="4160520" cy="2941320"/>
          </a:xfrm>
          <a:prstGeom prst="rect">
            <a:avLst/>
          </a:prstGeom>
        </p:spPr>
      </p:pic>
      <p:pic>
        <p:nvPicPr>
          <p:cNvPr id="132" name="picture 1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37744" y="1700783"/>
            <a:ext cx="2045207" cy="2947416"/>
          </a:xfrm>
          <a:prstGeom prst="rect">
            <a:avLst/>
          </a:prstGeom>
        </p:spPr>
      </p:pic>
      <p:pic>
        <p:nvPicPr>
          <p:cNvPr id="134" name="picture 1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577083" y="1700783"/>
            <a:ext cx="1917192" cy="292608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rect 13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38" name="picture 1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01752" y="387096"/>
            <a:ext cx="3585971" cy="5058155"/>
          </a:xfrm>
          <a:prstGeom prst="rect">
            <a:avLst/>
          </a:prstGeom>
        </p:spPr>
      </p:pic>
      <p:pic>
        <p:nvPicPr>
          <p:cNvPr id="140" name="picture 1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355591" y="391668"/>
            <a:ext cx="3578351" cy="5053583"/>
          </a:xfrm>
          <a:prstGeom prst="rect">
            <a:avLst/>
          </a:prstGeom>
        </p:spPr>
      </p:pic>
      <p:sp>
        <p:nvSpPr>
          <p:cNvPr id="142" name="textbox 142"/>
          <p:cNvSpPr/>
          <p:nvPr/>
        </p:nvSpPr>
        <p:spPr>
          <a:xfrm>
            <a:off x="349265" y="5862923"/>
            <a:ext cx="3225164" cy="5537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多方向混排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8000"/>
              </a:lnSpc>
              <a:spcBef>
                <a:spcPts val="3"/>
              </a:spcBef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强化文字版面的个性特征、版面空间</a:t>
            </a: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活力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44" name="rect 144"/>
          <p:cNvSpPr/>
          <p:nvPr/>
        </p:nvSpPr>
        <p:spPr>
          <a:xfrm>
            <a:off x="0" y="5804916"/>
            <a:ext cx="131063" cy="667511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1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picture 1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427220" y="981455"/>
            <a:ext cx="3887723" cy="5010911"/>
          </a:xfrm>
          <a:prstGeom prst="rect">
            <a:avLst/>
          </a:prstGeom>
        </p:spPr>
      </p:pic>
      <p:pic>
        <p:nvPicPr>
          <p:cNvPr id="150" name="picture 1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37972" y="996696"/>
            <a:ext cx="3538728" cy="49971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 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" name="textbox 8"/>
          <p:cNvSpPr/>
          <p:nvPr/>
        </p:nvSpPr>
        <p:spPr>
          <a:xfrm>
            <a:off x="667776" y="3190166"/>
            <a:ext cx="2235200" cy="535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4016"/>
              </a:lnSpc>
              <a:tabLst/>
            </a:pPr>
            <a:r>
              <a:rPr sz="3200" kern="0" spc="-8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1、轴线结构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picture 1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442715" y="1412748"/>
            <a:ext cx="5347715" cy="3758183"/>
          </a:xfrm>
          <a:prstGeom prst="rect">
            <a:avLst/>
          </a:prstGeom>
        </p:spPr>
      </p:pic>
      <p:pic>
        <p:nvPicPr>
          <p:cNvPr id="154" name="picture 1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92608" y="1409700"/>
            <a:ext cx="2825495" cy="376732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rect 15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8" name="textbox 158"/>
          <p:cNvSpPr/>
          <p:nvPr/>
        </p:nvSpPr>
        <p:spPr>
          <a:xfrm>
            <a:off x="632782" y="3190166"/>
            <a:ext cx="2267585" cy="535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4019"/>
              </a:lnSpc>
              <a:tabLst/>
            </a:pPr>
            <a:r>
              <a:rPr sz="3200" kern="0" spc="-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3、斜向结构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1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icture 1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521452" y="3863340"/>
            <a:ext cx="3622547" cy="2229611"/>
          </a:xfrm>
          <a:prstGeom prst="rect">
            <a:avLst/>
          </a:prstGeom>
        </p:spPr>
      </p:pic>
      <p:pic>
        <p:nvPicPr>
          <p:cNvPr id="164" name="picture 16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269236" y="3860291"/>
            <a:ext cx="3144011" cy="2232660"/>
          </a:xfrm>
          <a:prstGeom prst="rect">
            <a:avLst/>
          </a:prstGeom>
        </p:spPr>
      </p:pic>
      <p:pic>
        <p:nvPicPr>
          <p:cNvPr id="166" name="picture 1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548639"/>
            <a:ext cx="2125979" cy="2961132"/>
          </a:xfrm>
          <a:prstGeom prst="rect">
            <a:avLst/>
          </a:prstGeom>
        </p:spPr>
      </p:pic>
      <p:pic>
        <p:nvPicPr>
          <p:cNvPr id="168" name="picture 1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283963" y="548639"/>
            <a:ext cx="2098547" cy="2961132"/>
          </a:xfrm>
          <a:prstGeom prst="rect">
            <a:avLst/>
          </a:prstGeom>
        </p:spPr>
      </p:pic>
      <p:pic>
        <p:nvPicPr>
          <p:cNvPr id="170" name="picture 1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2269236" y="548639"/>
            <a:ext cx="1894332" cy="296113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picture 1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196083" y="1915667"/>
            <a:ext cx="2616707" cy="2764536"/>
          </a:xfrm>
          <a:prstGeom prst="rect">
            <a:avLst/>
          </a:prstGeom>
        </p:spPr>
      </p:pic>
      <p:pic>
        <p:nvPicPr>
          <p:cNvPr id="174" name="picture 1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946903" y="1915667"/>
            <a:ext cx="1979676" cy="2764536"/>
          </a:xfrm>
          <a:prstGeom prst="rect">
            <a:avLst/>
          </a:prstGeom>
        </p:spPr>
      </p:pic>
      <p:pic>
        <p:nvPicPr>
          <p:cNvPr id="176" name="picture 1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059167" y="1895856"/>
            <a:ext cx="1958340" cy="2778251"/>
          </a:xfrm>
          <a:prstGeom prst="rect">
            <a:avLst/>
          </a:prstGeom>
        </p:spPr>
      </p:pic>
      <p:pic>
        <p:nvPicPr>
          <p:cNvPr id="178" name="picture 1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09728" y="1926335"/>
            <a:ext cx="1958339" cy="2732532"/>
          </a:xfrm>
          <a:prstGeom prst="rect">
            <a:avLst/>
          </a:prstGeom>
        </p:spPr>
      </p:pic>
      <p:sp>
        <p:nvSpPr>
          <p:cNvPr id="180" name="textbox 180"/>
          <p:cNvSpPr/>
          <p:nvPr/>
        </p:nvSpPr>
        <p:spPr>
          <a:xfrm>
            <a:off x="331908" y="5503621"/>
            <a:ext cx="2161539" cy="8743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24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交错斜向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880"/>
              </a:spcBef>
              <a:tabLst/>
            </a:pP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视觉丰富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6"/>
              </a:spcBef>
              <a:tabLst/>
            </a:pP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协调主次方向、强化与弱化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82" name="rect 182"/>
          <p:cNvSpPr/>
          <p:nvPr/>
        </p:nvSpPr>
        <p:spPr>
          <a:xfrm>
            <a:off x="0" y="5516879"/>
            <a:ext cx="131063" cy="792480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rect 18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86" name="picture 1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0" y="391667"/>
            <a:ext cx="3822700" cy="5664200"/>
          </a:xfrm>
          <a:prstGeom prst="rect">
            <a:avLst/>
          </a:prstGeom>
        </p:spPr>
      </p:pic>
      <p:pic>
        <p:nvPicPr>
          <p:cNvPr id="188" name="picture 1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246631" y="3307080"/>
            <a:ext cx="1869947" cy="2746247"/>
          </a:xfrm>
          <a:prstGeom prst="rect">
            <a:avLst/>
          </a:prstGeom>
        </p:spPr>
      </p:pic>
      <p:pic>
        <p:nvPicPr>
          <p:cNvPr id="190" name="picture 1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258823" y="405384"/>
            <a:ext cx="1857755" cy="2581655"/>
          </a:xfrm>
          <a:prstGeom prst="rect">
            <a:avLst/>
          </a:prstGeom>
        </p:spPr>
      </p:pic>
      <p:sp>
        <p:nvSpPr>
          <p:cNvPr id="192" name="textbox 192"/>
          <p:cNvSpPr/>
          <p:nvPr/>
        </p:nvSpPr>
        <p:spPr>
          <a:xfrm>
            <a:off x="4624893" y="6388398"/>
            <a:ext cx="1093469" cy="234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11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文图交错斜向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picture 1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096" y="1629156"/>
            <a:ext cx="9137904" cy="3272027"/>
          </a:xfrm>
          <a:prstGeom prst="rect">
            <a:avLst/>
          </a:prstGeom>
        </p:spPr>
      </p:pic>
      <p:sp>
        <p:nvSpPr>
          <p:cNvPr id="196" name="textbox 196"/>
          <p:cNvSpPr/>
          <p:nvPr/>
        </p:nvSpPr>
        <p:spPr>
          <a:xfrm>
            <a:off x="335831" y="5575496"/>
            <a:ext cx="1267460" cy="2330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86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强调与视觉对比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rect 19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00" name="picture 2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293620" y="1557528"/>
            <a:ext cx="2150364" cy="2939795"/>
          </a:xfrm>
          <a:prstGeom prst="rect">
            <a:avLst/>
          </a:prstGeom>
        </p:spPr>
      </p:pic>
      <p:pic>
        <p:nvPicPr>
          <p:cNvPr id="202" name="picture 2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2000" y="1566671"/>
            <a:ext cx="2118359" cy="2941320"/>
          </a:xfrm>
          <a:prstGeom prst="rect">
            <a:avLst/>
          </a:prstGeom>
        </p:spPr>
      </p:pic>
      <p:pic>
        <p:nvPicPr>
          <p:cNvPr id="204" name="picture 2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74764" y="1540764"/>
            <a:ext cx="2080259" cy="2942844"/>
          </a:xfrm>
          <a:prstGeom prst="rect">
            <a:avLst/>
          </a:prstGeom>
        </p:spPr>
      </p:pic>
      <p:pic>
        <p:nvPicPr>
          <p:cNvPr id="206" name="picture 20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179832" y="1571244"/>
            <a:ext cx="1944624" cy="2944367"/>
          </a:xfrm>
          <a:prstGeom prst="rect">
            <a:avLst/>
          </a:prstGeom>
        </p:spPr>
      </p:pic>
      <p:sp>
        <p:nvSpPr>
          <p:cNvPr id="208" name="textbox 208"/>
          <p:cNvSpPr/>
          <p:nvPr/>
        </p:nvSpPr>
        <p:spPr>
          <a:xfrm>
            <a:off x="331195" y="5530996"/>
            <a:ext cx="1272539" cy="8743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28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97000"/>
              </a:lnSpc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文字的齐头斜向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4604" algn="l" rtl="0" eaLnBrk="0">
              <a:lnSpc>
                <a:spcPct val="97000"/>
              </a:lnSpc>
              <a:spcBef>
                <a:spcPts val="885"/>
              </a:spcBef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节奏感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75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便于阅读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10" name="rect 210"/>
          <p:cNvSpPr/>
          <p:nvPr/>
        </p:nvSpPr>
        <p:spPr>
          <a:xfrm>
            <a:off x="0" y="5516879"/>
            <a:ext cx="131063" cy="865631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picture 2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2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" y="3421379"/>
            <a:ext cx="4760975" cy="3179064"/>
          </a:xfrm>
          <a:prstGeom prst="rect">
            <a:avLst/>
          </a:prstGeom>
        </p:spPr>
      </p:pic>
      <p:pic>
        <p:nvPicPr>
          <p:cNvPr id="216" name="picture 2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216407"/>
            <a:ext cx="4753355" cy="3171444"/>
          </a:xfrm>
          <a:prstGeom prst="rect">
            <a:avLst/>
          </a:prstGeom>
        </p:spPr>
      </p:pic>
      <p:pic>
        <p:nvPicPr>
          <p:cNvPr id="218" name="picture 2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788408" y="216407"/>
            <a:ext cx="4355591" cy="3171444"/>
          </a:xfrm>
          <a:prstGeom prst="rect">
            <a:avLst/>
          </a:prstGeom>
        </p:spPr>
      </p:pic>
      <p:sp>
        <p:nvSpPr>
          <p:cNvPr id="220" name="textbox 220"/>
          <p:cNvSpPr/>
          <p:nvPr/>
        </p:nvSpPr>
        <p:spPr>
          <a:xfrm>
            <a:off x="5589858" y="5791048"/>
            <a:ext cx="1583689" cy="8559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96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斜切图片+文字斜体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89000"/>
              </a:lnSpc>
              <a:spcBef>
                <a:spcPts val="879"/>
              </a:spcBef>
              <a:tabLst/>
            </a:pP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便于阅读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ts val="2520"/>
              </a:lnSpc>
              <a:tabLst/>
            </a:pP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版面特征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22" name="rect 222"/>
          <p:cNvSpPr/>
          <p:nvPr/>
        </p:nvSpPr>
        <p:spPr>
          <a:xfrm>
            <a:off x="5256275" y="5750052"/>
            <a:ext cx="131064" cy="865631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 1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65759" y="367284"/>
            <a:ext cx="3794759" cy="5364479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934711" y="367283"/>
            <a:ext cx="3406140" cy="5334000"/>
          </a:xfrm>
          <a:prstGeom prst="rect">
            <a:avLst/>
          </a:prstGeom>
        </p:spPr>
      </p:pic>
      <p:sp>
        <p:nvSpPr>
          <p:cNvPr id="16" name="textbox 16"/>
          <p:cNvSpPr/>
          <p:nvPr/>
        </p:nvSpPr>
        <p:spPr>
          <a:xfrm>
            <a:off x="2313107" y="6056224"/>
            <a:ext cx="1450339" cy="5549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82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4765" algn="l" rtl="0" eaLnBrk="0">
              <a:lnSpc>
                <a:spcPct val="98000"/>
              </a:lnSpc>
              <a:tabLst/>
            </a:pPr>
            <a:r>
              <a:rPr sz="1400" kern="0" spc="-3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中心轴线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2"/>
              </a:spcBef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双边文字交错排列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8" name="textbox 18"/>
          <p:cNvSpPr/>
          <p:nvPr/>
        </p:nvSpPr>
        <p:spPr>
          <a:xfrm>
            <a:off x="6598952" y="6108896"/>
            <a:ext cx="1449705" cy="55499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25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偏轴线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92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文字左右交错排列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0" name="rect 20"/>
          <p:cNvSpPr/>
          <p:nvPr/>
        </p:nvSpPr>
        <p:spPr>
          <a:xfrm>
            <a:off x="6368795" y="6096000"/>
            <a:ext cx="108203" cy="504444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2" name="path 22"/>
          <p:cNvSpPr/>
          <p:nvPr/>
        </p:nvSpPr>
        <p:spPr>
          <a:xfrm>
            <a:off x="2318004" y="141732"/>
            <a:ext cx="9144" cy="5849937"/>
          </a:xfrm>
          <a:custGeom>
            <a:avLst/>
            <a:gdLst/>
            <a:ahLst/>
            <a:cxnLst/>
            <a:rect l="0" t="0" r="0" b="0"/>
            <a:pathLst>
              <a:path w="14" h="9212">
                <a:moveTo>
                  <a:pt x="7" y="0"/>
                </a:moveTo>
                <a:lnTo>
                  <a:pt x="7" y="9212"/>
                </a:lnTo>
              </a:path>
            </a:pathLst>
          </a:custGeom>
          <a:noFill/>
          <a:ln w="9143" cap="flat">
            <a:solidFill>
              <a:srgbClr val="FF0000">
                <a:alpha val="52156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4" name="path 24"/>
          <p:cNvSpPr/>
          <p:nvPr/>
        </p:nvSpPr>
        <p:spPr>
          <a:xfrm>
            <a:off x="6405372" y="141732"/>
            <a:ext cx="9143" cy="5849937"/>
          </a:xfrm>
          <a:custGeom>
            <a:avLst/>
            <a:gdLst/>
            <a:ahLst/>
            <a:cxnLst/>
            <a:rect l="0" t="0" r="0" b="0"/>
            <a:pathLst>
              <a:path w="14" h="9212">
                <a:moveTo>
                  <a:pt x="7" y="0"/>
                </a:moveTo>
                <a:lnTo>
                  <a:pt x="7" y="9212"/>
                </a:lnTo>
              </a:path>
            </a:pathLst>
          </a:custGeom>
          <a:noFill/>
          <a:ln w="9143" cap="flat">
            <a:solidFill>
              <a:srgbClr val="FF0000">
                <a:alpha val="52156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rect 22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26" name="picture 2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9832" y="1700784"/>
            <a:ext cx="4354067" cy="2951987"/>
          </a:xfrm>
          <a:prstGeom prst="rect">
            <a:avLst/>
          </a:prstGeom>
        </p:spPr>
      </p:pic>
      <p:pic>
        <p:nvPicPr>
          <p:cNvPr id="228" name="picture 2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716779" y="1700784"/>
            <a:ext cx="4247387" cy="2951987"/>
          </a:xfrm>
          <a:prstGeom prst="rect">
            <a:avLst/>
          </a:prstGeom>
        </p:spPr>
      </p:pic>
      <p:sp>
        <p:nvSpPr>
          <p:cNvPr id="230" name="textbox 230"/>
          <p:cNvSpPr/>
          <p:nvPr/>
        </p:nvSpPr>
        <p:spPr>
          <a:xfrm>
            <a:off x="260767" y="5791048"/>
            <a:ext cx="1985010" cy="234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24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大篇幅文图斜向交错排版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rect 23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34" name="picture 2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8204" y="1196339"/>
            <a:ext cx="7091171" cy="3825240"/>
          </a:xfrm>
          <a:prstGeom prst="rect">
            <a:avLst/>
          </a:prstGeom>
        </p:spPr>
      </p:pic>
      <p:pic>
        <p:nvPicPr>
          <p:cNvPr id="236" name="picture 2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309104" y="1196339"/>
            <a:ext cx="1664207" cy="3825240"/>
          </a:xfrm>
          <a:prstGeom prst="rect">
            <a:avLst/>
          </a:prstGeom>
        </p:spPr>
      </p:pic>
      <p:sp>
        <p:nvSpPr>
          <p:cNvPr id="238" name="textbox 238"/>
          <p:cNvSpPr/>
          <p:nvPr/>
        </p:nvSpPr>
        <p:spPr>
          <a:xfrm>
            <a:off x="260589" y="5791048"/>
            <a:ext cx="1985010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68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装饰性文图斜向交错排版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rect 24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42" name="textbox 242"/>
          <p:cNvSpPr/>
          <p:nvPr/>
        </p:nvSpPr>
        <p:spPr>
          <a:xfrm>
            <a:off x="625051" y="3190166"/>
            <a:ext cx="2685414" cy="535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4019"/>
              </a:lnSpc>
              <a:tabLst/>
            </a:pPr>
            <a:r>
              <a:rPr sz="3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4、点线面结构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rect 24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96969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46" name="picture 2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7868" y="691896"/>
            <a:ext cx="3456432" cy="4593335"/>
          </a:xfrm>
          <a:prstGeom prst="rect">
            <a:avLst/>
          </a:prstGeom>
        </p:spPr>
      </p:pic>
      <p:pic>
        <p:nvPicPr>
          <p:cNvPr id="248" name="picture 2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78095" y="760476"/>
            <a:ext cx="3336035" cy="4396740"/>
          </a:xfrm>
          <a:prstGeom prst="rect">
            <a:avLst/>
          </a:prstGeom>
        </p:spPr>
      </p:pic>
      <p:sp>
        <p:nvSpPr>
          <p:cNvPr id="250" name="textbox 250"/>
          <p:cNvSpPr/>
          <p:nvPr/>
        </p:nvSpPr>
        <p:spPr>
          <a:xfrm>
            <a:off x="549656" y="5897676"/>
            <a:ext cx="2461895" cy="2032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1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点的大小及形态及颜色影响视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觉流程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rect 25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B2B2B2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54" name="picture 2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348228" y="1647443"/>
            <a:ext cx="5401056" cy="3360420"/>
          </a:xfrm>
          <a:prstGeom prst="rect">
            <a:avLst/>
          </a:prstGeom>
        </p:spPr>
      </p:pic>
      <p:pic>
        <p:nvPicPr>
          <p:cNvPr id="256" name="picture 2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24611" y="1647443"/>
            <a:ext cx="2645664" cy="3360420"/>
          </a:xfrm>
          <a:prstGeom prst="rect">
            <a:avLst/>
          </a:prstGeom>
        </p:spPr>
      </p:pic>
      <p:sp>
        <p:nvSpPr>
          <p:cNvPr id="258" name="textbox 258"/>
          <p:cNvSpPr/>
          <p:nvPr/>
        </p:nvSpPr>
        <p:spPr>
          <a:xfrm>
            <a:off x="333552" y="5317947"/>
            <a:ext cx="5386070" cy="2222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549"/>
              </a:lnSpc>
              <a:tabLst/>
            </a:pPr>
            <a:r>
              <a:rPr sz="1800" kern="0" spc="10" baseline="5524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点较少的版面——空灵</a:t>
            </a:r>
            <a:r>
              <a:rPr sz="1100" kern="0" spc="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800" kern="0" spc="10" baseline="5524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凝聚</a:t>
            </a:r>
            <a:r>
              <a:rPr sz="1100" kern="0" spc="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</a:t>
            </a:r>
            <a:r>
              <a:rPr sz="1200" kern="0" spc="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</a:t>
            </a: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较多的版面——饱满  丰富  凌乱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picture 2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textbox 262"/>
          <p:cNvSpPr/>
          <p:nvPr/>
        </p:nvSpPr>
        <p:spPr>
          <a:xfrm>
            <a:off x="476656" y="3095955"/>
            <a:ext cx="3956684" cy="4775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22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线——分割、引导、约束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5"/>
              </a:spcBef>
              <a:tabLst/>
            </a:pPr>
            <a:r>
              <a:rPr sz="1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线可以是直线形、曲线形、粗线、细线、虚线、</a:t>
            </a:r>
            <a:r>
              <a:rPr sz="1200" kern="0" spc="-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及文字等。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picture 2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99872" y="1053084"/>
            <a:ext cx="3680459" cy="5195315"/>
          </a:xfrm>
          <a:prstGeom prst="rect">
            <a:avLst/>
          </a:prstGeom>
        </p:spPr>
      </p:pic>
      <p:pic>
        <p:nvPicPr>
          <p:cNvPr id="266" name="picture 2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32375" y="1042416"/>
            <a:ext cx="3528059" cy="5195315"/>
          </a:xfrm>
          <a:prstGeom prst="rect">
            <a:avLst/>
          </a:prstGeom>
        </p:spPr>
      </p:pic>
      <p:sp>
        <p:nvSpPr>
          <p:cNvPr id="268" name="textbox 268"/>
          <p:cNvSpPr/>
          <p:nvPr/>
        </p:nvSpPr>
        <p:spPr>
          <a:xfrm>
            <a:off x="545086" y="538181"/>
            <a:ext cx="329565" cy="2038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35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分割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rect 270"/>
          <p:cNvSpPr/>
          <p:nvPr/>
        </p:nvSpPr>
        <p:spPr>
          <a:xfrm>
            <a:off x="0" y="0"/>
            <a:ext cx="9116568" cy="6857998"/>
          </a:xfrm>
          <a:prstGeom prst="rect">
            <a:avLst/>
          </a:prstGeom>
          <a:solidFill>
            <a:srgbClr val="77777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72" name="picture 2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8952" y="996695"/>
            <a:ext cx="3525011" cy="5024628"/>
          </a:xfrm>
          <a:prstGeom prst="rect">
            <a:avLst/>
          </a:prstGeom>
        </p:spPr>
      </p:pic>
      <p:pic>
        <p:nvPicPr>
          <p:cNvPr id="274" name="picture 2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716779" y="1025652"/>
            <a:ext cx="3558539" cy="2403347"/>
          </a:xfrm>
          <a:prstGeom prst="rect">
            <a:avLst/>
          </a:prstGeom>
        </p:spPr>
      </p:pic>
      <p:pic>
        <p:nvPicPr>
          <p:cNvPr id="276" name="picture 27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716779" y="3686555"/>
            <a:ext cx="3558539" cy="2334767"/>
          </a:xfrm>
          <a:prstGeom prst="rect">
            <a:avLst/>
          </a:prstGeom>
        </p:spPr>
      </p:pic>
      <p:sp>
        <p:nvSpPr>
          <p:cNvPr id="278" name="textbox 278"/>
          <p:cNvSpPr/>
          <p:nvPr/>
        </p:nvSpPr>
        <p:spPr>
          <a:xfrm>
            <a:off x="838911" y="530428"/>
            <a:ext cx="766444" cy="2038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22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分割</a:t>
            </a:r>
            <a:r>
              <a:rPr sz="1200" kern="0" spc="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引导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rect 28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77777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82" name="picture 2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713732" y="1412747"/>
            <a:ext cx="3272028" cy="4369308"/>
          </a:xfrm>
          <a:prstGeom prst="rect">
            <a:avLst/>
          </a:prstGeom>
        </p:spPr>
      </p:pic>
      <p:pic>
        <p:nvPicPr>
          <p:cNvPr id="284" name="picture 2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44296" y="1418844"/>
            <a:ext cx="3025139" cy="4363211"/>
          </a:xfrm>
          <a:prstGeom prst="rect">
            <a:avLst/>
          </a:prstGeom>
        </p:spPr>
      </p:pic>
      <p:sp>
        <p:nvSpPr>
          <p:cNvPr id="286" name="textbox 286"/>
          <p:cNvSpPr/>
          <p:nvPr/>
        </p:nvSpPr>
        <p:spPr>
          <a:xfrm>
            <a:off x="476808" y="719404"/>
            <a:ext cx="327659" cy="2044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8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约束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 2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378964" y="1876044"/>
            <a:ext cx="2023871" cy="2854451"/>
          </a:xfrm>
          <a:prstGeom prst="rect">
            <a:avLst/>
          </a:prstGeom>
        </p:spPr>
      </p:pic>
      <p:pic>
        <p:nvPicPr>
          <p:cNvPr id="30" name="pictur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629911" y="1876044"/>
            <a:ext cx="2002535" cy="2825495"/>
          </a:xfrm>
          <a:prstGeom prst="rect">
            <a:avLst/>
          </a:prstGeom>
        </p:spPr>
      </p:pic>
      <p:pic>
        <p:nvPicPr>
          <p:cNvPr id="32" name="pictur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56476" y="1876044"/>
            <a:ext cx="1990343" cy="2822447"/>
          </a:xfrm>
          <a:prstGeom prst="rect">
            <a:avLst/>
          </a:prstGeom>
        </p:spPr>
      </p:pic>
      <p:pic>
        <p:nvPicPr>
          <p:cNvPr id="34" name="picture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54508" y="1876044"/>
            <a:ext cx="1933955" cy="2822447"/>
          </a:xfrm>
          <a:prstGeom prst="rect">
            <a:avLst/>
          </a:prstGeom>
        </p:spPr>
      </p:pic>
      <p:sp>
        <p:nvSpPr>
          <p:cNvPr id="36" name="textbox 36"/>
          <p:cNvSpPr/>
          <p:nvPr/>
        </p:nvSpPr>
        <p:spPr>
          <a:xfrm>
            <a:off x="299255" y="5740698"/>
            <a:ext cx="732790" cy="233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1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强化轴线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rect 28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77777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90" name="picture 2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51459" y="1985772"/>
            <a:ext cx="4384548" cy="3028187"/>
          </a:xfrm>
          <a:prstGeom prst="rect">
            <a:avLst/>
          </a:prstGeom>
        </p:spPr>
      </p:pic>
      <p:pic>
        <p:nvPicPr>
          <p:cNvPr id="292" name="picture 2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219700" y="1985771"/>
            <a:ext cx="2991611" cy="4200144"/>
          </a:xfrm>
          <a:prstGeom prst="rect">
            <a:avLst/>
          </a:prstGeom>
        </p:spPr>
      </p:pic>
      <p:sp>
        <p:nvSpPr>
          <p:cNvPr id="294" name="textbox 294"/>
          <p:cNvSpPr/>
          <p:nvPr/>
        </p:nvSpPr>
        <p:spPr>
          <a:xfrm>
            <a:off x="318160" y="991742"/>
            <a:ext cx="4288790" cy="4781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22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面——分割  力量 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重量 色块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5"/>
              </a:spcBef>
              <a:tabLst/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面可以是几何图形、自由图形、也可以是图片等等，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占有大空间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rect 29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98" name="picture 2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52984" y="1854708"/>
            <a:ext cx="4130040" cy="2977895"/>
          </a:xfrm>
          <a:prstGeom prst="rect">
            <a:avLst/>
          </a:prstGeom>
        </p:spPr>
      </p:pic>
      <p:pic>
        <p:nvPicPr>
          <p:cNvPr id="300" name="picture 3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716779" y="1844040"/>
            <a:ext cx="4165091" cy="2947415"/>
          </a:xfrm>
          <a:prstGeom prst="rect">
            <a:avLst/>
          </a:prstGeom>
        </p:spPr>
      </p:pic>
      <p:sp>
        <p:nvSpPr>
          <p:cNvPr id="302" name="textbox 302"/>
          <p:cNvSpPr/>
          <p:nvPr/>
        </p:nvSpPr>
        <p:spPr>
          <a:xfrm>
            <a:off x="-12699" y="5821171"/>
            <a:ext cx="1732279" cy="2647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40000"/>
              </a:lnSpc>
              <a:tabLst/>
            </a:pPr>
            <a:endParaRPr sz="200" dirty="0">
              <a:latin typeface="Arial"/>
              <a:ea typeface="Arial"/>
              <a:cs typeface="Arial"/>
            </a:endParaRPr>
          </a:p>
          <a:p>
            <a:pPr marL="337184" algn="l" rtl="0" eaLnBrk="0">
              <a:lnSpc>
                <a:spcPct val="98000"/>
              </a:lnSpc>
              <a:tabLst>
                <a:tab pos="474344" algn="l"/>
              </a:tabLst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14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文字形成的灰面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304" name="picture 3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5833871"/>
            <a:ext cx="324611" cy="187452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rect 30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08" name="picture 3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87452" y="362711"/>
            <a:ext cx="8956547" cy="3044952"/>
          </a:xfrm>
          <a:prstGeom prst="rect">
            <a:avLst/>
          </a:prstGeom>
        </p:spPr>
      </p:pic>
      <p:pic>
        <p:nvPicPr>
          <p:cNvPr id="310" name="picture 3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87452" y="3717035"/>
            <a:ext cx="4360163" cy="2773679"/>
          </a:xfrm>
          <a:prstGeom prst="rect">
            <a:avLst/>
          </a:prstGeom>
        </p:spPr>
      </p:pic>
      <p:sp>
        <p:nvSpPr>
          <p:cNvPr id="312" name="textbox 312"/>
          <p:cNvSpPr/>
          <p:nvPr/>
        </p:nvSpPr>
        <p:spPr>
          <a:xfrm>
            <a:off x="5087046" y="6312198"/>
            <a:ext cx="3226435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83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文字的灰面、文字的线、色块图片的黑面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rect 31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16" name="picture 3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564635" y="1324356"/>
            <a:ext cx="5329428" cy="3579875"/>
          </a:xfrm>
          <a:prstGeom prst="rect">
            <a:avLst/>
          </a:prstGeom>
        </p:spPr>
      </p:pic>
      <p:pic>
        <p:nvPicPr>
          <p:cNvPr id="318" name="picture 3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27659" y="1324356"/>
            <a:ext cx="3072383" cy="3579875"/>
          </a:xfrm>
          <a:prstGeom prst="rect">
            <a:avLst/>
          </a:prstGeom>
        </p:spPr>
      </p:pic>
      <p:sp>
        <p:nvSpPr>
          <p:cNvPr id="320" name="textbox 320"/>
          <p:cNvSpPr/>
          <p:nvPr/>
        </p:nvSpPr>
        <p:spPr>
          <a:xfrm>
            <a:off x="337320" y="6394799"/>
            <a:ext cx="1449069" cy="235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5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点线面与版面空间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22" name="rect 322"/>
          <p:cNvSpPr/>
          <p:nvPr/>
        </p:nvSpPr>
        <p:spPr>
          <a:xfrm>
            <a:off x="327659" y="6742175"/>
            <a:ext cx="1438655" cy="115822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picture 3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8204" y="1202435"/>
            <a:ext cx="5471159" cy="4102608"/>
          </a:xfrm>
          <a:prstGeom prst="rect">
            <a:avLst/>
          </a:prstGeom>
        </p:spPr>
      </p:pic>
      <p:pic>
        <p:nvPicPr>
          <p:cNvPr id="326" name="picture 3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864352" y="1196340"/>
            <a:ext cx="3066288" cy="4104131"/>
          </a:xfrm>
          <a:prstGeom prst="rect">
            <a:avLst/>
          </a:prstGeom>
        </p:spPr>
      </p:pic>
      <p:sp>
        <p:nvSpPr>
          <p:cNvPr id="328" name="textbox 328"/>
          <p:cNvSpPr/>
          <p:nvPr/>
        </p:nvSpPr>
        <p:spPr>
          <a:xfrm>
            <a:off x="237350" y="6351575"/>
            <a:ext cx="1984375" cy="233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99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点线面与版面的视觉均衡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30" name="rect 330"/>
          <p:cNvSpPr/>
          <p:nvPr/>
        </p:nvSpPr>
        <p:spPr>
          <a:xfrm>
            <a:off x="251459" y="6742175"/>
            <a:ext cx="1944624" cy="115822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picture 3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62855" y="1527047"/>
            <a:ext cx="4364735" cy="3345180"/>
          </a:xfrm>
          <a:prstGeom prst="rect">
            <a:avLst/>
          </a:prstGeom>
        </p:spPr>
      </p:pic>
      <p:pic>
        <p:nvPicPr>
          <p:cNvPr id="334" name="picture 3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638300"/>
            <a:ext cx="4297679" cy="3121152"/>
          </a:xfrm>
          <a:prstGeom prst="rect">
            <a:avLst/>
          </a:prstGeom>
        </p:spPr>
      </p:pic>
      <p:sp>
        <p:nvSpPr>
          <p:cNvPr id="336" name="textbox 336"/>
          <p:cNvSpPr/>
          <p:nvPr/>
        </p:nvSpPr>
        <p:spPr>
          <a:xfrm>
            <a:off x="321470" y="6296349"/>
            <a:ext cx="1984375" cy="2330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86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点线面与版面的视觉对比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38" name="rect 338"/>
          <p:cNvSpPr/>
          <p:nvPr/>
        </p:nvSpPr>
        <p:spPr>
          <a:xfrm>
            <a:off x="327659" y="6742175"/>
            <a:ext cx="1941576" cy="115822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rect 34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42" name="textbox 342"/>
          <p:cNvSpPr/>
          <p:nvPr/>
        </p:nvSpPr>
        <p:spPr>
          <a:xfrm>
            <a:off x="636051" y="3099977"/>
            <a:ext cx="2671445" cy="535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4018"/>
              </a:lnSpc>
              <a:tabLst/>
            </a:pPr>
            <a:r>
              <a:rPr sz="3200" kern="0" spc="-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5、形态化结构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rect 34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46" name="picture 3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196083" y="115822"/>
            <a:ext cx="4678680" cy="6626352"/>
          </a:xfrm>
          <a:prstGeom prst="rect">
            <a:avLst/>
          </a:prstGeom>
        </p:spPr>
      </p:pic>
      <p:sp>
        <p:nvSpPr>
          <p:cNvPr id="348" name="textbox 348"/>
          <p:cNvSpPr/>
          <p:nvPr/>
        </p:nvSpPr>
        <p:spPr>
          <a:xfrm>
            <a:off x="-12699" y="5575496"/>
            <a:ext cx="1645920" cy="234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25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17830" algn="l" rtl="0" eaLnBrk="0">
              <a:lnSpc>
                <a:spcPct val="98000"/>
              </a:lnSpc>
              <a:tabLst>
                <a:tab pos="566419" algn="l"/>
              </a:tabLst>
            </a:pPr>
            <a:r>
              <a:rPr sz="14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文字置入形态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350" name="picture 3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5590032"/>
            <a:ext cx="405383" cy="141732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picture 3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rect 35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56" name="picture 3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96240" y="1126236"/>
            <a:ext cx="4015740" cy="4463795"/>
          </a:xfrm>
          <a:prstGeom prst="rect">
            <a:avLst/>
          </a:prstGeom>
        </p:spPr>
      </p:pic>
      <p:pic>
        <p:nvPicPr>
          <p:cNvPr id="358" name="picture 3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860035" y="1126236"/>
            <a:ext cx="2948940" cy="4463795"/>
          </a:xfrm>
          <a:prstGeom prst="rect">
            <a:avLst/>
          </a:prstGeom>
        </p:spPr>
      </p:pic>
      <p:sp>
        <p:nvSpPr>
          <p:cNvPr id="360" name="textbox 360"/>
          <p:cNvSpPr/>
          <p:nvPr/>
        </p:nvSpPr>
        <p:spPr>
          <a:xfrm>
            <a:off x="-12699" y="6157976"/>
            <a:ext cx="2126614" cy="2432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38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17830" algn="l" rtl="0" eaLnBrk="0">
              <a:lnSpc>
                <a:spcPct val="98000"/>
              </a:lnSpc>
              <a:tabLst>
                <a:tab pos="512444" algn="l"/>
              </a:tabLst>
            </a:pPr>
            <a:r>
              <a:rPr sz="14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文字排版与图形结构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362" name="picture 3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6170676"/>
            <a:ext cx="405383" cy="1447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7868" y="390144"/>
            <a:ext cx="4306823" cy="6100571"/>
          </a:xfrm>
          <a:prstGeom prst="rect">
            <a:avLst/>
          </a:prstGeom>
        </p:spPr>
      </p:pic>
      <p:pic>
        <p:nvPicPr>
          <p:cNvPr id="40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329428" y="419100"/>
            <a:ext cx="3211067" cy="4523232"/>
          </a:xfrm>
          <a:prstGeom prst="rect">
            <a:avLst/>
          </a:prstGeom>
        </p:spPr>
      </p:pic>
      <p:sp>
        <p:nvSpPr>
          <p:cNvPr id="42" name="textbox 42"/>
          <p:cNvSpPr/>
          <p:nvPr/>
        </p:nvSpPr>
        <p:spPr>
          <a:xfrm>
            <a:off x="5212385" y="5577021"/>
            <a:ext cx="2234564" cy="8680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55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8636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照片方向引导与轴线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00964" indent="-7620" algn="l" rtl="0" eaLnBrk="0">
              <a:lnSpc>
                <a:spcPct val="138000"/>
              </a:lnSpc>
              <a:spcBef>
                <a:spcPts val="356"/>
              </a:spcBef>
              <a:tabLst/>
            </a:pP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图文位置、大小、黑白互动</a:t>
            </a:r>
            <a:r>
              <a:rPr sz="1400" kern="0" spc="6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4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（黑中有白、白中有黑）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44" name="path 44"/>
          <p:cNvSpPr/>
          <p:nvPr/>
        </p:nvSpPr>
        <p:spPr>
          <a:xfrm>
            <a:off x="2318004" y="141732"/>
            <a:ext cx="9144" cy="6600823"/>
          </a:xfrm>
          <a:custGeom>
            <a:avLst/>
            <a:gdLst/>
            <a:ahLst/>
            <a:cxnLst/>
            <a:rect l="0" t="0" r="0" b="0"/>
            <a:pathLst>
              <a:path w="14" h="10394">
                <a:moveTo>
                  <a:pt x="7" y="0"/>
                </a:moveTo>
                <a:lnTo>
                  <a:pt x="7" y="10394"/>
                </a:lnTo>
              </a:path>
            </a:pathLst>
          </a:custGeom>
          <a:noFill/>
          <a:ln w="9143" cap="flat">
            <a:solidFill>
              <a:srgbClr val="FF0000">
                <a:alpha val="52156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6" name="path 46"/>
          <p:cNvSpPr/>
          <p:nvPr/>
        </p:nvSpPr>
        <p:spPr>
          <a:xfrm>
            <a:off x="5149595" y="3279648"/>
            <a:ext cx="3670300" cy="9143"/>
          </a:xfrm>
          <a:custGeom>
            <a:avLst/>
            <a:gdLst/>
            <a:ahLst/>
            <a:cxnLst/>
            <a:rect l="0" t="0" r="0" b="0"/>
            <a:pathLst>
              <a:path w="5780" h="14">
                <a:moveTo>
                  <a:pt x="0" y="7"/>
                </a:moveTo>
                <a:lnTo>
                  <a:pt x="5780" y="7"/>
                </a:lnTo>
              </a:path>
            </a:pathLst>
          </a:custGeom>
          <a:noFill/>
          <a:ln w="9143" cap="flat">
            <a:solidFill>
              <a:srgbClr val="FF0000">
                <a:alpha val="52156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picture 3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32375" y="1543811"/>
            <a:ext cx="4320539" cy="3168396"/>
          </a:xfrm>
          <a:prstGeom prst="rect">
            <a:avLst/>
          </a:prstGeom>
        </p:spPr>
      </p:pic>
      <p:pic>
        <p:nvPicPr>
          <p:cNvPr id="366" name="picture 3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79832" y="1557528"/>
            <a:ext cx="4204715" cy="3240023"/>
          </a:xfrm>
          <a:prstGeom prst="rect">
            <a:avLst/>
          </a:prstGeom>
        </p:spPr>
      </p:pic>
      <p:sp>
        <p:nvSpPr>
          <p:cNvPr id="368" name="textbox 368"/>
          <p:cNvSpPr/>
          <p:nvPr/>
        </p:nvSpPr>
        <p:spPr>
          <a:xfrm>
            <a:off x="-12699" y="5575496"/>
            <a:ext cx="2117089" cy="234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25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17830" algn="l" rtl="0" eaLnBrk="0">
              <a:lnSpc>
                <a:spcPct val="98000"/>
              </a:lnSpc>
              <a:tabLst>
                <a:tab pos="502919" algn="l"/>
              </a:tabLst>
            </a:pPr>
            <a:r>
              <a:rPr sz="14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文字排版与版面结构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370" name="picture 3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5590032"/>
            <a:ext cx="405383" cy="141732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picture 3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728971" y="1915668"/>
            <a:ext cx="4293108" cy="3098291"/>
          </a:xfrm>
          <a:prstGeom prst="rect">
            <a:avLst/>
          </a:prstGeom>
        </p:spPr>
      </p:pic>
      <p:pic>
        <p:nvPicPr>
          <p:cNvPr id="374" name="picture 3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06324" y="1915668"/>
            <a:ext cx="4178808" cy="3098291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picture 3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4611" y="1844040"/>
            <a:ext cx="4209288" cy="3019043"/>
          </a:xfrm>
          <a:prstGeom prst="rect">
            <a:avLst/>
          </a:prstGeom>
        </p:spPr>
      </p:pic>
      <p:pic>
        <p:nvPicPr>
          <p:cNvPr id="378" name="picture 3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872228" y="1844040"/>
            <a:ext cx="4034028" cy="2958083"/>
          </a:xfrm>
          <a:prstGeom prst="rect">
            <a:avLst/>
          </a:prstGeom>
        </p:spPr>
      </p:pic>
      <p:sp>
        <p:nvSpPr>
          <p:cNvPr id="380" name="textbox 380"/>
          <p:cNvSpPr/>
          <p:nvPr/>
        </p:nvSpPr>
        <p:spPr>
          <a:xfrm>
            <a:off x="-12699" y="5575496"/>
            <a:ext cx="1760854" cy="234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25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17830" algn="l" rtl="0" eaLnBrk="0">
              <a:lnSpc>
                <a:spcPct val="98000"/>
              </a:lnSpc>
              <a:tabLst>
                <a:tab pos="502919" algn="l"/>
              </a:tabLst>
            </a:pPr>
            <a:r>
              <a:rPr sz="14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文字排版与图片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382" name="picture 3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5590032"/>
            <a:ext cx="405383" cy="141732"/>
          </a:xfrm>
          <a:prstGeom prst="rect">
            <a:avLst/>
          </a:prstGeom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4" name="picture 3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058667" y="1397508"/>
            <a:ext cx="5714999" cy="3073400"/>
          </a:xfrm>
          <a:prstGeom prst="rect">
            <a:avLst/>
          </a:prstGeom>
        </p:spPr>
      </p:pic>
      <p:pic>
        <p:nvPicPr>
          <p:cNvPr id="386" name="picture 3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24611" y="1365504"/>
            <a:ext cx="2430779" cy="3096767"/>
          </a:xfrm>
          <a:prstGeom prst="rect">
            <a:avLst/>
          </a:prstGeom>
        </p:spPr>
      </p:pic>
      <p:sp>
        <p:nvSpPr>
          <p:cNvPr id="388" name="textbox 388"/>
          <p:cNvSpPr/>
          <p:nvPr/>
        </p:nvSpPr>
        <p:spPr>
          <a:xfrm>
            <a:off x="-12699" y="6217411"/>
            <a:ext cx="1786254" cy="2387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25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17830" algn="l" rtl="0" eaLnBrk="0">
              <a:lnSpc>
                <a:spcPct val="97000"/>
              </a:lnSpc>
              <a:tabLst>
                <a:tab pos="527050" algn="l"/>
              </a:tabLst>
            </a:pPr>
            <a:r>
              <a:rPr sz="14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	</a:t>
            </a:r>
            <a:r>
              <a:rPr sz="14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形态的重复使用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390" name="picture 39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6230111"/>
            <a:ext cx="405383" cy="143255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rect 39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94" name="textbox 394"/>
          <p:cNvSpPr/>
          <p:nvPr/>
        </p:nvSpPr>
        <p:spPr>
          <a:xfrm>
            <a:off x="2262518" y="3219884"/>
            <a:ext cx="1036955" cy="3435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2502"/>
              </a:lnSpc>
              <a:tabLst/>
            </a:pPr>
            <a:r>
              <a:rPr sz="20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方向引导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96" name="textbox 396"/>
          <p:cNvSpPr/>
          <p:nvPr/>
        </p:nvSpPr>
        <p:spPr>
          <a:xfrm>
            <a:off x="7320671" y="3219884"/>
            <a:ext cx="784859" cy="3448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2511"/>
              </a:lnSpc>
              <a:tabLst/>
            </a:pPr>
            <a:r>
              <a:rPr sz="20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形态化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98" name="textbox 398"/>
          <p:cNvSpPr/>
          <p:nvPr/>
        </p:nvSpPr>
        <p:spPr>
          <a:xfrm>
            <a:off x="5632719" y="3219884"/>
            <a:ext cx="781050" cy="3454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2519"/>
              </a:lnSpc>
              <a:tabLst/>
            </a:pPr>
            <a:r>
              <a:rPr sz="20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点线面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400" name="textbox 400"/>
          <p:cNvSpPr/>
          <p:nvPr/>
        </p:nvSpPr>
        <p:spPr>
          <a:xfrm>
            <a:off x="4066045" y="3199183"/>
            <a:ext cx="528319" cy="3454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2515"/>
              </a:lnSpc>
              <a:tabLst/>
            </a:pPr>
            <a:r>
              <a:rPr sz="20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斜向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402" name="textbox 402"/>
          <p:cNvSpPr/>
          <p:nvPr/>
        </p:nvSpPr>
        <p:spPr>
          <a:xfrm>
            <a:off x="844067" y="3184559"/>
            <a:ext cx="527050" cy="3448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2514"/>
              </a:lnSpc>
              <a:tabLst/>
            </a:pPr>
            <a:r>
              <a:rPr sz="20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轴线</a:t>
            </a:r>
            <a:endParaRPr sz="2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404" name="path 404"/>
          <p:cNvSpPr/>
          <p:nvPr/>
        </p:nvSpPr>
        <p:spPr>
          <a:xfrm>
            <a:off x="1831848" y="3118104"/>
            <a:ext cx="9144" cy="527049"/>
          </a:xfrm>
          <a:custGeom>
            <a:avLst/>
            <a:gdLst/>
            <a:ahLst/>
            <a:cxnLst/>
            <a:rect l="0" t="0" r="0" b="0"/>
            <a:pathLst>
              <a:path w="14" h="829">
                <a:moveTo>
                  <a:pt x="7" y="0"/>
                </a:moveTo>
                <a:lnTo>
                  <a:pt x="7" y="829"/>
                </a:lnTo>
              </a:path>
            </a:pathLst>
          </a:custGeom>
          <a:noFill/>
          <a:ln w="9143" cap="flat">
            <a:solidFill>
              <a:srgbClr val="FFFF59"/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06" name="path 406"/>
          <p:cNvSpPr/>
          <p:nvPr/>
        </p:nvSpPr>
        <p:spPr>
          <a:xfrm>
            <a:off x="5055108" y="3153155"/>
            <a:ext cx="9143" cy="527050"/>
          </a:xfrm>
          <a:custGeom>
            <a:avLst/>
            <a:gdLst/>
            <a:ahLst/>
            <a:cxnLst/>
            <a:rect l="0" t="0" r="0" b="0"/>
            <a:pathLst>
              <a:path w="14" h="830">
                <a:moveTo>
                  <a:pt x="7" y="0"/>
                </a:moveTo>
                <a:lnTo>
                  <a:pt x="7" y="830"/>
                </a:lnTo>
              </a:path>
            </a:pathLst>
          </a:custGeom>
          <a:noFill/>
          <a:ln w="9143" cap="flat">
            <a:solidFill>
              <a:srgbClr val="FFFF59"/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08" name="path 408"/>
          <p:cNvSpPr/>
          <p:nvPr/>
        </p:nvSpPr>
        <p:spPr>
          <a:xfrm>
            <a:off x="3630168" y="3118104"/>
            <a:ext cx="9143" cy="527049"/>
          </a:xfrm>
          <a:custGeom>
            <a:avLst/>
            <a:gdLst/>
            <a:ahLst/>
            <a:cxnLst/>
            <a:rect l="0" t="0" r="0" b="0"/>
            <a:pathLst>
              <a:path w="14" h="829">
                <a:moveTo>
                  <a:pt x="7" y="0"/>
                </a:moveTo>
                <a:lnTo>
                  <a:pt x="7" y="829"/>
                </a:lnTo>
              </a:path>
            </a:pathLst>
          </a:custGeom>
          <a:noFill/>
          <a:ln w="9143" cap="flat">
            <a:solidFill>
              <a:srgbClr val="FFFF59"/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10" name="path 410"/>
          <p:cNvSpPr/>
          <p:nvPr/>
        </p:nvSpPr>
        <p:spPr>
          <a:xfrm>
            <a:off x="6874764" y="3118104"/>
            <a:ext cx="9143" cy="527049"/>
          </a:xfrm>
          <a:custGeom>
            <a:avLst/>
            <a:gdLst/>
            <a:ahLst/>
            <a:cxnLst/>
            <a:rect l="0" t="0" r="0" b="0"/>
            <a:pathLst>
              <a:path w="14" h="829">
                <a:moveTo>
                  <a:pt x="7" y="0"/>
                </a:moveTo>
                <a:lnTo>
                  <a:pt x="7" y="829"/>
                </a:lnTo>
              </a:path>
            </a:pathLst>
          </a:custGeom>
          <a:noFill/>
          <a:ln w="9143" cap="flat">
            <a:solidFill>
              <a:srgbClr val="FFFF59"/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rect 41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14" name="textbox 414"/>
          <p:cNvSpPr/>
          <p:nvPr/>
        </p:nvSpPr>
        <p:spPr>
          <a:xfrm>
            <a:off x="1104667" y="2406135"/>
            <a:ext cx="4144645" cy="27768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51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1750" algn="l" rtl="0" eaLnBrk="0">
              <a:lnSpc>
                <a:spcPct val="89000"/>
              </a:lnSpc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版面结构是文字、图片、符号的依存关系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31750" algn="l" rtl="0" eaLnBrk="0">
              <a:lnSpc>
                <a:spcPts val="2520"/>
              </a:lnSpc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结构变化带来视觉及阅读方式的变化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1750" algn="l" rtl="0" eaLnBrk="0">
              <a:lnSpc>
                <a:spcPct val="139000"/>
              </a:lnSpc>
              <a:spcBef>
                <a:spcPts val="428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结构设计是版面设计中重要的思考点、设计行动方向</a:t>
            </a:r>
            <a:r>
              <a:rPr sz="1400" kern="0" spc="6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相同视觉要素的不同结构，导致版面设计不同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1750" algn="l" rtl="0" eaLnBrk="0">
              <a:lnSpc>
                <a:spcPct val="97000"/>
              </a:lnSpc>
              <a:spcBef>
                <a:spcPts val="427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结构设计的本质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01600" algn="l" rtl="0" eaLnBrk="0">
              <a:lnSpc>
                <a:spcPct val="89000"/>
              </a:lnSpc>
              <a:spcBef>
                <a:spcPts val="883"/>
              </a:spcBef>
              <a:tabLst/>
            </a:pPr>
            <a:r>
              <a:rPr sz="1400" kern="0" spc="-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（结构是版面系统性设计的重要</a:t>
            </a:r>
            <a:r>
              <a:rPr sz="1400" kern="0" spc="-6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组成）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34925" algn="l" rtl="0" eaLnBrk="0">
              <a:lnSpc>
                <a:spcPts val="2521"/>
              </a:lnSpc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而不单是视觉元素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 4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0" name="picture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7868" y="477011"/>
            <a:ext cx="7639811" cy="5577840"/>
          </a:xfrm>
          <a:prstGeom prst="rect">
            <a:avLst/>
          </a:prstGeom>
        </p:spPr>
      </p:pic>
      <p:pic>
        <p:nvPicPr>
          <p:cNvPr id="52" name="picture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434084"/>
            <a:ext cx="8574404" cy="2418587"/>
          </a:xfrm>
          <a:prstGeom prst="rect">
            <a:avLst/>
          </a:prstGeom>
        </p:spPr>
      </p:pic>
      <p:sp>
        <p:nvSpPr>
          <p:cNvPr id="54" name="textbox 54"/>
          <p:cNvSpPr/>
          <p:nvPr/>
        </p:nvSpPr>
        <p:spPr>
          <a:xfrm>
            <a:off x="5044469" y="5646820"/>
            <a:ext cx="737234" cy="234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25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横向轴线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56" name="rect 56"/>
          <p:cNvSpPr/>
          <p:nvPr/>
        </p:nvSpPr>
        <p:spPr>
          <a:xfrm>
            <a:off x="5065775" y="5955791"/>
            <a:ext cx="710184" cy="132588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 5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0" name="picture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067555" y="333756"/>
            <a:ext cx="4285487" cy="6115811"/>
          </a:xfrm>
          <a:prstGeom prst="rect">
            <a:avLst/>
          </a:prstGeom>
        </p:spPr>
      </p:pic>
      <p:pic>
        <p:nvPicPr>
          <p:cNvPr id="62" name="picture 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85216" y="338327"/>
            <a:ext cx="2788919" cy="3927348"/>
          </a:xfrm>
          <a:prstGeom prst="rect">
            <a:avLst/>
          </a:prstGeom>
        </p:spPr>
      </p:pic>
      <p:sp>
        <p:nvSpPr>
          <p:cNvPr id="64" name="path 64"/>
          <p:cNvSpPr/>
          <p:nvPr/>
        </p:nvSpPr>
        <p:spPr>
          <a:xfrm>
            <a:off x="5504688" y="112776"/>
            <a:ext cx="1406651" cy="6629398"/>
          </a:xfrm>
          <a:custGeom>
            <a:avLst/>
            <a:gdLst/>
            <a:ahLst/>
            <a:cxnLst/>
            <a:rect l="0" t="0" r="0" b="0"/>
            <a:pathLst>
              <a:path w="2215" h="10439">
                <a:moveTo>
                  <a:pt x="7" y="45"/>
                </a:moveTo>
                <a:lnTo>
                  <a:pt x="7" y="10400"/>
                </a:lnTo>
                <a:moveTo>
                  <a:pt x="1118" y="45"/>
                </a:moveTo>
                <a:lnTo>
                  <a:pt x="1118" y="10400"/>
                </a:lnTo>
                <a:moveTo>
                  <a:pt x="2207" y="0"/>
                </a:moveTo>
                <a:lnTo>
                  <a:pt x="2207" y="10439"/>
                </a:lnTo>
              </a:path>
            </a:pathLst>
          </a:custGeom>
          <a:noFill/>
          <a:ln w="9143" cap="flat">
            <a:solidFill>
              <a:srgbClr val="FF0000">
                <a:alpha val="52156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6" name="path 66"/>
          <p:cNvSpPr/>
          <p:nvPr/>
        </p:nvSpPr>
        <p:spPr>
          <a:xfrm>
            <a:off x="1240536" y="141732"/>
            <a:ext cx="1607819" cy="4367148"/>
          </a:xfrm>
          <a:custGeom>
            <a:avLst/>
            <a:gdLst/>
            <a:ahLst/>
            <a:cxnLst/>
            <a:rect l="0" t="0" r="0" b="0"/>
            <a:pathLst>
              <a:path w="2531" h="6877">
                <a:moveTo>
                  <a:pt x="1843" y="0"/>
                </a:moveTo>
                <a:lnTo>
                  <a:pt x="1843" y="6877"/>
                </a:lnTo>
                <a:moveTo>
                  <a:pt x="2524" y="753"/>
                </a:moveTo>
                <a:lnTo>
                  <a:pt x="2524" y="6195"/>
                </a:lnTo>
                <a:moveTo>
                  <a:pt x="1341" y="3021"/>
                </a:moveTo>
                <a:lnTo>
                  <a:pt x="1341" y="6494"/>
                </a:lnTo>
                <a:moveTo>
                  <a:pt x="7" y="753"/>
                </a:moveTo>
                <a:lnTo>
                  <a:pt x="7" y="6195"/>
                </a:lnTo>
                <a:moveTo>
                  <a:pt x="1164" y="640"/>
                </a:moveTo>
                <a:lnTo>
                  <a:pt x="1164" y="2908"/>
                </a:lnTo>
              </a:path>
            </a:pathLst>
          </a:custGeom>
          <a:noFill/>
          <a:ln w="9143" cap="flat">
            <a:solidFill>
              <a:srgbClr val="FF0000">
                <a:alpha val="52156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8" name="textbox 68"/>
          <p:cNvSpPr/>
          <p:nvPr/>
        </p:nvSpPr>
        <p:spPr>
          <a:xfrm>
            <a:off x="519048" y="5791048"/>
            <a:ext cx="734059" cy="233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27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多个轴线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70" name="rect 70"/>
          <p:cNvSpPr/>
          <p:nvPr/>
        </p:nvSpPr>
        <p:spPr>
          <a:xfrm>
            <a:off x="548640" y="6100571"/>
            <a:ext cx="708659" cy="132587"/>
          </a:xfrm>
          <a:prstGeom prst="rect">
            <a:avLst/>
          </a:prstGeom>
          <a:solidFill>
            <a:srgbClr val="FF2691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94715" y="333755"/>
            <a:ext cx="4152900" cy="6228588"/>
          </a:xfrm>
          <a:prstGeom prst="rect">
            <a:avLst/>
          </a:prstGeom>
        </p:spPr>
      </p:pic>
      <p:pic>
        <p:nvPicPr>
          <p:cNvPr id="76" name="picture 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946648" y="3651504"/>
            <a:ext cx="2008632" cy="2910839"/>
          </a:xfrm>
          <a:prstGeom prst="rect">
            <a:avLst/>
          </a:prstGeom>
        </p:spPr>
      </p:pic>
      <p:pic>
        <p:nvPicPr>
          <p:cNvPr id="78" name="picture 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940552" y="333755"/>
            <a:ext cx="2014728" cy="2859024"/>
          </a:xfrm>
          <a:prstGeom prst="rect">
            <a:avLst/>
          </a:prstGeom>
        </p:spPr>
      </p:pic>
      <p:sp>
        <p:nvSpPr>
          <p:cNvPr id="80" name="path 80"/>
          <p:cNvSpPr/>
          <p:nvPr/>
        </p:nvSpPr>
        <p:spPr>
          <a:xfrm>
            <a:off x="1254251" y="188976"/>
            <a:ext cx="9144" cy="6119812"/>
          </a:xfrm>
          <a:custGeom>
            <a:avLst/>
            <a:gdLst/>
            <a:ahLst/>
            <a:cxnLst/>
            <a:rect l="0" t="0" r="0" b="0"/>
            <a:pathLst>
              <a:path w="14" h="9637">
                <a:moveTo>
                  <a:pt x="7" y="0"/>
                </a:moveTo>
                <a:lnTo>
                  <a:pt x="7" y="9637"/>
                </a:lnTo>
              </a:path>
            </a:pathLst>
          </a:custGeom>
          <a:noFill/>
          <a:ln w="9143" cap="flat">
            <a:solidFill>
              <a:srgbClr val="FF0000">
                <a:alpha val="52156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2" name="path 82"/>
          <p:cNvSpPr/>
          <p:nvPr/>
        </p:nvSpPr>
        <p:spPr>
          <a:xfrm>
            <a:off x="7289292" y="3429000"/>
            <a:ext cx="9143" cy="3346448"/>
          </a:xfrm>
          <a:custGeom>
            <a:avLst/>
            <a:gdLst/>
            <a:ahLst/>
            <a:cxnLst/>
            <a:rect l="0" t="0" r="0" b="0"/>
            <a:pathLst>
              <a:path w="14" h="5269">
                <a:moveTo>
                  <a:pt x="7" y="0"/>
                </a:moveTo>
                <a:lnTo>
                  <a:pt x="7" y="5269"/>
                </a:lnTo>
              </a:path>
            </a:pathLst>
          </a:custGeom>
          <a:noFill/>
          <a:ln w="9143" cap="flat">
            <a:solidFill>
              <a:srgbClr val="FF0000">
                <a:alpha val="52156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4" name="path 84"/>
          <p:cNvSpPr/>
          <p:nvPr/>
        </p:nvSpPr>
        <p:spPr>
          <a:xfrm>
            <a:off x="6222491" y="115823"/>
            <a:ext cx="9143" cy="3168650"/>
          </a:xfrm>
          <a:custGeom>
            <a:avLst/>
            <a:gdLst/>
            <a:ahLst/>
            <a:cxnLst/>
            <a:rect l="0" t="0" r="0" b="0"/>
            <a:pathLst>
              <a:path w="14" h="4990">
                <a:moveTo>
                  <a:pt x="7" y="0"/>
                </a:moveTo>
                <a:lnTo>
                  <a:pt x="7" y="4990"/>
                </a:lnTo>
              </a:path>
            </a:pathLst>
          </a:custGeom>
          <a:noFill/>
          <a:ln w="9143" cap="flat">
            <a:solidFill>
              <a:srgbClr val="FF0000">
                <a:alpha val="52156"/>
              </a:srgbClr>
            </a:solidFill>
            <a:prstDash val="dash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包装设计——概论</dc:title>
  <dc:creator>Administrator</dc:creator>
  <dcterms:created xsi:type="dcterms:W3CDTF">2021-01-12T20:12:47Z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2024-07-03T15:24:07</vt:filetime>
  </property>
</Properties>
</file>