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2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9144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8" Type="http://schemas.openxmlformats.org/officeDocument/2006/relationships/slide" Target="slides/slide7.xml"/><Relationship Id="rId7" Type="http://schemas.openxmlformats.org/officeDocument/2006/relationships/slide" Target="slides/slide6.xml"/><Relationship Id="rId68" Type="http://schemas.openxmlformats.org/officeDocument/2006/relationships/viewProps" Target="viewProps.xml"/><Relationship Id="rId67" Type="http://schemas.openxmlformats.org/officeDocument/2006/relationships/tableStyles" Target="tableStyles.xml"/><Relationship Id="rId66" Type="http://schemas.openxmlformats.org/officeDocument/2006/relationships/presProps" Target="presProps.xml"/><Relationship Id="rId65" Type="http://schemas.openxmlformats.org/officeDocument/2006/relationships/slide" Target="slides/slide64.xml"/><Relationship Id="rId64" Type="http://schemas.openxmlformats.org/officeDocument/2006/relationships/slide" Target="slides/slide63.xml"/><Relationship Id="rId63" Type="http://schemas.openxmlformats.org/officeDocument/2006/relationships/slide" Target="slides/slide62.xml"/><Relationship Id="rId62" Type="http://schemas.openxmlformats.org/officeDocument/2006/relationships/slide" Target="slides/slide61.xml"/><Relationship Id="rId61" Type="http://schemas.openxmlformats.org/officeDocument/2006/relationships/slide" Target="slides/slide60.xml"/><Relationship Id="rId60" Type="http://schemas.openxmlformats.org/officeDocument/2006/relationships/slide" Target="slides/slide59.xml"/><Relationship Id="rId6" Type="http://schemas.openxmlformats.org/officeDocument/2006/relationships/slide" Target="slides/slide5.xml"/><Relationship Id="rId59" Type="http://schemas.openxmlformats.org/officeDocument/2006/relationships/slide" Target="slides/slide58.xml"/><Relationship Id="rId58" Type="http://schemas.openxmlformats.org/officeDocument/2006/relationships/slide" Target="slides/slide57.xml"/><Relationship Id="rId57" Type="http://schemas.openxmlformats.org/officeDocument/2006/relationships/slide" Target="slides/slide56.xml"/><Relationship Id="rId56" Type="http://schemas.openxmlformats.org/officeDocument/2006/relationships/slide" Target="slides/slide55.xml"/><Relationship Id="rId55" Type="http://schemas.openxmlformats.org/officeDocument/2006/relationships/slide" Target="slides/slide54.xml"/><Relationship Id="rId54" Type="http://schemas.openxmlformats.org/officeDocument/2006/relationships/slide" Target="slides/slide53.xml"/><Relationship Id="rId53" Type="http://schemas.openxmlformats.org/officeDocument/2006/relationships/slide" Target="slides/slide52.xml"/><Relationship Id="rId52" Type="http://schemas.openxmlformats.org/officeDocument/2006/relationships/slide" Target="slides/slide51.xml"/><Relationship Id="rId51" Type="http://schemas.openxmlformats.org/officeDocument/2006/relationships/slide" Target="slides/slide50.xml"/><Relationship Id="rId50" Type="http://schemas.openxmlformats.org/officeDocument/2006/relationships/slide" Target="slides/slide49.xml"/><Relationship Id="rId5" Type="http://schemas.openxmlformats.org/officeDocument/2006/relationships/slide" Target="slides/slide4.xml"/><Relationship Id="rId49" Type="http://schemas.openxmlformats.org/officeDocument/2006/relationships/slide" Target="slides/slide48.xml"/><Relationship Id="rId48" Type="http://schemas.openxmlformats.org/officeDocument/2006/relationships/slide" Target="slides/slide47.xml"/><Relationship Id="rId47" Type="http://schemas.openxmlformats.org/officeDocument/2006/relationships/slide" Target="slides/slide46.xml"/><Relationship Id="rId46" Type="http://schemas.openxmlformats.org/officeDocument/2006/relationships/slide" Target="slides/slide45.xml"/><Relationship Id="rId45" Type="http://schemas.openxmlformats.org/officeDocument/2006/relationships/slide" Target="slides/slide44.xml"/><Relationship Id="rId44" Type="http://schemas.openxmlformats.org/officeDocument/2006/relationships/slide" Target="slides/slide43.xml"/><Relationship Id="rId43" Type="http://schemas.openxmlformats.org/officeDocument/2006/relationships/slide" Target="slides/slide42.xml"/><Relationship Id="rId42" Type="http://schemas.openxmlformats.org/officeDocument/2006/relationships/slide" Target="slides/slide41.xml"/><Relationship Id="rId41" Type="http://schemas.openxmlformats.org/officeDocument/2006/relationships/slide" Target="slides/slide40.xml"/><Relationship Id="rId40" Type="http://schemas.openxmlformats.org/officeDocument/2006/relationships/slide" Target="slides/slide39.xml"/><Relationship Id="rId4" Type="http://schemas.openxmlformats.org/officeDocument/2006/relationships/slide" Target="slides/slide3.xml"/><Relationship Id="rId39" Type="http://schemas.openxmlformats.org/officeDocument/2006/relationships/slide" Target="slides/slide38.xml"/><Relationship Id="rId38" Type="http://schemas.openxmlformats.org/officeDocument/2006/relationships/slide" Target="slides/slide37.xml"/><Relationship Id="rId37" Type="http://schemas.openxmlformats.org/officeDocument/2006/relationships/slide" Target="slides/slide36.xml"/><Relationship Id="rId36" Type="http://schemas.openxmlformats.org/officeDocument/2006/relationships/slide" Target="slides/slide35.xml"/><Relationship Id="rId35" Type="http://schemas.openxmlformats.org/officeDocument/2006/relationships/slide" Target="slides/slide34.xml"/><Relationship Id="rId34" Type="http://schemas.openxmlformats.org/officeDocument/2006/relationships/slide" Target="slides/slide33.xml"/><Relationship Id="rId33" Type="http://schemas.openxmlformats.org/officeDocument/2006/relationships/slide" Target="slides/slide32.xml"/><Relationship Id="rId32" Type="http://schemas.openxmlformats.org/officeDocument/2006/relationships/slide" Target="slides/slide31.xml"/><Relationship Id="rId31" Type="http://schemas.openxmlformats.org/officeDocument/2006/relationships/slide" Target="slides/slide30.xml"/><Relationship Id="rId30" Type="http://schemas.openxmlformats.org/officeDocument/2006/relationships/slide" Target="slides/slide29.xml"/><Relationship Id="rId3" Type="http://schemas.openxmlformats.org/officeDocument/2006/relationships/slide" Target="slides/slide2.xml"/><Relationship Id="rId29" Type="http://schemas.openxmlformats.org/officeDocument/2006/relationships/slide" Target="slides/slide28.xml"/><Relationship Id="rId28" Type="http://schemas.openxmlformats.org/officeDocument/2006/relationships/slide" Target="slides/slide27.xml"/><Relationship Id="rId27" Type="http://schemas.openxmlformats.org/officeDocument/2006/relationships/slide" Target="slides/slide26.xml"/><Relationship Id="rId26" Type="http://schemas.openxmlformats.org/officeDocument/2006/relationships/slide" Target="slides/slide25.xml"/><Relationship Id="rId25" Type="http://schemas.openxmlformats.org/officeDocument/2006/relationships/slide" Target="slides/slide24.xml"/><Relationship Id="rId24" Type="http://schemas.openxmlformats.org/officeDocument/2006/relationships/slide" Target="slides/slide23.xml"/><Relationship Id="rId23" Type="http://schemas.openxmlformats.org/officeDocument/2006/relationships/slide" Target="slides/slide22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0" Type="http://schemas.openxmlformats.org/officeDocument/2006/relationships/slide" Target="slides/slide19.xml"/><Relationship Id="rId2" Type="http://schemas.openxmlformats.org/officeDocument/2006/relationships/slide" Target="slides/slide1.xml"/><Relationship Id="rId19" Type="http://schemas.openxmlformats.org/officeDocument/2006/relationships/slide" Target="slides/slide18.xml"/><Relationship Id="rId18" Type="http://schemas.openxmlformats.org/officeDocument/2006/relationships/slide" Target="slides/slide17.xml"/><Relationship Id="rId17" Type="http://schemas.openxmlformats.org/officeDocument/2006/relationships/slide" Target="slides/slide16.xml"/><Relationship Id="rId16" Type="http://schemas.openxmlformats.org/officeDocument/2006/relationships/slide" Target="slides/slide15.xml"/><Relationship Id="rId15" Type="http://schemas.openxmlformats.org/officeDocument/2006/relationships/slide" Target="slides/slide14.xml"/><Relationship Id="rId14" Type="http://schemas.openxmlformats.org/officeDocument/2006/relationships/slide" Target="slides/slide13.xml"/><Relationship Id="rId13" Type="http://schemas.openxmlformats.org/officeDocument/2006/relationships/slide" Target="slides/slide12.xml"/><Relationship Id="rId12" Type="http://schemas.openxmlformats.org/officeDocument/2006/relationships/slide" Target="slides/slide11.xml"/><Relationship Id="rId11" Type="http://schemas.openxmlformats.org/officeDocument/2006/relationships/slide" Target="slides/slide10.xml"/><Relationship Id="rId10" Type="http://schemas.openxmlformats.org/officeDocument/2006/relationships/slide" Target="slides/slide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3.jpeg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6" Type="http://schemas.openxmlformats.org/officeDocument/2006/relationships/image" Target="../media/image71.jpeg"/><Relationship Id="rId5" Type="http://schemas.openxmlformats.org/officeDocument/2006/relationships/image" Target="../media/image70.jpeg"/><Relationship Id="rId4" Type="http://schemas.openxmlformats.org/officeDocument/2006/relationships/image" Target="../media/image69.png"/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image" Target="../media/image77.jpeg"/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image" Target="../media/image86.jpeg"/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4" name="textbox 4"/>
          <p:cNvSpPr/>
          <p:nvPr/>
        </p:nvSpPr>
        <p:spPr>
          <a:xfrm>
            <a:off x="691540" y="356438"/>
            <a:ext cx="5511165" cy="50514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1275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版式设计-1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1750" algn="l" rtl="0" eaLnBrk="0">
              <a:lnSpc>
                <a:spcPct val="89000"/>
              </a:lnSpc>
              <a:spcBef>
                <a:spcPts val="2166"/>
              </a:spcBef>
              <a:tabLst/>
            </a:pPr>
            <a:r>
              <a:rPr sz="7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版面文字基础</a:t>
            </a:r>
            <a:endParaRPr sz="72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ct val="97000"/>
              </a:lnSpc>
              <a:spcBef>
                <a:spcPts val="1451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关注字体，并非只关注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字体美感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778509" algn="l" rtl="0" eaLnBrk="0">
              <a:lnSpc>
                <a:spcPct val="97000"/>
              </a:lnSpc>
              <a:spcBef>
                <a:spcPts val="767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-------更在乎  字体排版</a:t>
            </a:r>
            <a:r>
              <a:rPr sz="1200" kern="0" spc="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的美感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spcBef>
                <a:spcPts val="368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从版面文字着手，因文字的规律性较强；而图片（千差万别）没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有规律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文字不仅是元素、更是版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面的架构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picture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008120" y="0"/>
            <a:ext cx="5135879" cy="6857998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740407" y="0"/>
            <a:ext cx="2110739" cy="6839710"/>
          </a:xfrm>
          <a:prstGeom prst="rect">
            <a:avLst/>
          </a:prstGeom>
        </p:spPr>
      </p:pic>
      <p:sp>
        <p:nvSpPr>
          <p:cNvPr id="52" name="textbox 52"/>
          <p:cNvSpPr/>
          <p:nvPr/>
        </p:nvSpPr>
        <p:spPr>
          <a:xfrm>
            <a:off x="260248" y="4635144"/>
            <a:ext cx="1410335" cy="17678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tabLst/>
            </a:pPr>
            <a:r>
              <a:rPr sz="2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造字工坊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indent="12700" algn="l" rtl="0" eaLnBrk="0">
              <a:lnSpc>
                <a:spcPct val="139000"/>
              </a:lnSpc>
              <a:spcBef>
                <a:spcPts val="427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山东淄博字体工作室</a:t>
            </a:r>
            <a:r>
              <a:rPr sz="1200" kern="0" spc="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够新锐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7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挑战方正、汉仪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indent="-635" algn="l" rtl="0" eaLnBrk="0">
              <a:lnSpc>
                <a:spcPct val="140000"/>
              </a:lnSpc>
              <a:spcBef>
                <a:spcPts val="287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影响很大（迪斯尼）</a:t>
            </a:r>
            <a:r>
              <a:rPr sz="1200" kern="0" spc="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坚持、投资很小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333756"/>
            <a:ext cx="5277611" cy="2811779"/>
          </a:xfrm>
          <a:prstGeom prst="rect">
            <a:avLst/>
          </a:prstGeom>
        </p:spPr>
      </p:pic>
      <p:pic>
        <p:nvPicPr>
          <p:cNvPr id="56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96240" y="3500627"/>
            <a:ext cx="5277611" cy="2808732"/>
          </a:xfrm>
          <a:prstGeom prst="rect">
            <a:avLst/>
          </a:prstGeom>
        </p:spPr>
      </p:pic>
      <p:sp>
        <p:nvSpPr>
          <p:cNvPr id="58" name="textbox 58"/>
          <p:cNvSpPr/>
          <p:nvPr/>
        </p:nvSpPr>
        <p:spPr>
          <a:xfrm>
            <a:off x="6309715" y="5057730"/>
            <a:ext cx="1395094" cy="4775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3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英文字体网站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版权字体、个别免费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3819144"/>
            <a:ext cx="6022848" cy="2766060"/>
          </a:xfrm>
          <a:prstGeom prst="rect">
            <a:avLst/>
          </a:prstGeom>
        </p:spPr>
      </p:pic>
      <p:pic>
        <p:nvPicPr>
          <p:cNvPr id="62" name="picture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82879" y="477011"/>
            <a:ext cx="6022848" cy="2761488"/>
          </a:xfrm>
          <a:prstGeom prst="rect">
            <a:avLst/>
          </a:prstGeom>
        </p:spPr>
      </p:pic>
      <p:sp>
        <p:nvSpPr>
          <p:cNvPr id="64" name="textbox 64"/>
          <p:cNvSpPr/>
          <p:nvPr/>
        </p:nvSpPr>
        <p:spPr>
          <a:xfrm>
            <a:off x="6382461" y="520141"/>
            <a:ext cx="1862454" cy="60090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4790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方正字库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25425" algn="l" rtl="0" eaLnBrk="0">
              <a:lnSpc>
                <a:spcPts val="2159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汉仪字库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2859" algn="l" rtl="0" eaLnBrk="0">
              <a:lnSpc>
                <a:spcPct val="98000"/>
              </a:lnSpc>
              <a:spcBef>
                <a:spcPts val="370"/>
              </a:spcBef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中文字体网站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可输入文字、看效果找字体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200" kern="0" spc="-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注意版权，商用需要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购买！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 66"/>
          <p:cNvSpPr/>
          <p:nvPr/>
        </p:nvSpPr>
        <p:spPr>
          <a:xfrm>
            <a:off x="0" y="0"/>
            <a:ext cx="9144000" cy="6857996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68" name="picture 6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751202"/>
            <a:ext cx="1970151" cy="3815715"/>
          </a:xfrm>
          <a:prstGeom prst="rect">
            <a:avLst/>
          </a:prstGeom>
        </p:spPr>
      </p:pic>
      <p:sp>
        <p:nvSpPr>
          <p:cNvPr id="70" name="textbox 70"/>
          <p:cNvSpPr/>
          <p:nvPr/>
        </p:nvSpPr>
        <p:spPr>
          <a:xfrm>
            <a:off x="2649375" y="3837593"/>
            <a:ext cx="2664460" cy="258698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4009"/>
              </a:lnSpc>
              <a:tabLst/>
            </a:pPr>
            <a:r>
              <a:rPr sz="3200" b="1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英文字体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3180" algn="l" rtl="0" eaLnBrk="0">
              <a:lnSpc>
                <a:spcPct val="97000"/>
              </a:lnSpc>
              <a:spcBef>
                <a:spcPts val="361"/>
              </a:spcBef>
              <a:tabLst/>
            </a:pP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更多字体选择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42544" indent="635" algn="l" rtl="0" eaLnBrk="0">
              <a:lnSpc>
                <a:spcPct val="138000"/>
              </a:lnSpc>
              <a:spcBef>
                <a:spcPts val="309"/>
              </a:spcBef>
              <a:tabLst/>
            </a:pP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完整的字体家族（粗体、细体、斜</a:t>
            </a: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体）</a:t>
            </a: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排版美感与特征（排版样张</a:t>
            </a: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43180" algn="l" rtl="0" eaLnBrk="0">
              <a:lnSpc>
                <a:spcPct val="89000"/>
              </a:lnSpc>
              <a:spcBef>
                <a:spcPts val="797"/>
              </a:spcBef>
              <a:tabLst/>
            </a:pP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版权字体、需要付费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46355" algn="l" rtl="0" eaLnBrk="0">
              <a:lnSpc>
                <a:spcPts val="2160"/>
              </a:lnSpc>
              <a:tabLst/>
            </a:pPr>
            <a:r>
              <a:rPr sz="1200" kern="0" spc="-4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为啥满大街用英文？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779520" y="765047"/>
            <a:ext cx="5094732" cy="4567428"/>
          </a:xfrm>
          <a:prstGeom prst="rect">
            <a:avLst/>
          </a:prstGeom>
        </p:spPr>
      </p:pic>
      <p:pic>
        <p:nvPicPr>
          <p:cNvPr id="74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67284" y="765047"/>
            <a:ext cx="3125724" cy="4567428"/>
          </a:xfrm>
          <a:prstGeom prst="rect">
            <a:avLst/>
          </a:prstGeom>
        </p:spPr>
      </p:pic>
      <p:sp>
        <p:nvSpPr>
          <p:cNvPr id="76" name="textbox 76"/>
          <p:cNvSpPr/>
          <p:nvPr/>
        </p:nvSpPr>
        <p:spPr>
          <a:xfrm>
            <a:off x="405060" y="5656805"/>
            <a:ext cx="3939540" cy="864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17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7305" algn="l" rtl="0" eaLnBrk="0">
              <a:lnSpc>
                <a:spcPct val="83000"/>
              </a:lnSpc>
              <a:tabLst/>
            </a:pPr>
            <a:r>
              <a:rPr sz="1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Futura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1056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英文无衬线体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注意上图中字体的粗细、大小、行间距的排版美感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7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44211" y="260604"/>
            <a:ext cx="4076700" cy="5760719"/>
          </a:xfrm>
          <a:prstGeom prst="rect">
            <a:avLst/>
          </a:prstGeom>
        </p:spPr>
      </p:pic>
      <p:pic>
        <p:nvPicPr>
          <p:cNvPr id="80" name="picture 8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53568" y="260604"/>
            <a:ext cx="4073652" cy="5760719"/>
          </a:xfrm>
          <a:prstGeom prst="rect">
            <a:avLst/>
          </a:prstGeom>
        </p:spPr>
      </p:pic>
      <p:sp>
        <p:nvSpPr>
          <p:cNvPr id="82" name="textbox 82"/>
          <p:cNvSpPr/>
          <p:nvPr/>
        </p:nvSpPr>
        <p:spPr>
          <a:xfrm>
            <a:off x="353669" y="6282334"/>
            <a:ext cx="4526279" cy="462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看看人家的字体排版样张</a:t>
            </a:r>
            <a:r>
              <a:rPr sz="1200" kern="0" spc="1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!  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更像个字体版面、更具变化的视觉化</a:t>
            </a: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22779" algn="l" rtl="0" eaLnBrk="0">
              <a:lnSpc>
                <a:spcPts val="216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加入版面结构、色彩、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符号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84" name="textbox 84"/>
          <p:cNvSpPr/>
          <p:nvPr/>
        </p:nvSpPr>
        <p:spPr>
          <a:xfrm>
            <a:off x="5212765" y="6282334"/>
            <a:ext cx="2036445" cy="198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5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88900" algn="l" rtl="0" eaLnBrk="0">
              <a:lnSpc>
                <a:spcPct val="94000"/>
              </a:lnSpc>
              <a:tabLst/>
            </a:pPr>
            <a:r>
              <a:rPr sz="1200" kern="0" spc="-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（很多字经不起样张的检验）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844040"/>
            <a:ext cx="8964167" cy="3457955"/>
          </a:xfrm>
          <a:prstGeom prst="rect">
            <a:avLst/>
          </a:prstGeom>
        </p:spPr>
      </p:pic>
      <p:sp>
        <p:nvSpPr>
          <p:cNvPr id="88" name="textbox 88"/>
          <p:cNvSpPr/>
          <p:nvPr/>
        </p:nvSpPr>
        <p:spPr>
          <a:xfrm>
            <a:off x="404885" y="5729957"/>
            <a:ext cx="1807210" cy="8636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94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7940" algn="l" rtl="0" eaLnBrk="0">
              <a:lnSpc>
                <a:spcPct val="83000"/>
              </a:lnSpc>
              <a:tabLst/>
            </a:pPr>
            <a:r>
              <a:rPr sz="14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DIN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1052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英文无衬线体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5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德国公路导视系统字体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204715" y="6094"/>
            <a:ext cx="4916423" cy="6736080"/>
          </a:xfrm>
          <a:prstGeom prst="rect">
            <a:avLst/>
          </a:prstGeom>
        </p:spPr>
      </p:pic>
      <p:pic>
        <p:nvPicPr>
          <p:cNvPr id="92" name="picture 9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0" y="2127504"/>
            <a:ext cx="4067555" cy="2491739"/>
          </a:xfrm>
          <a:prstGeom prst="rect">
            <a:avLst/>
          </a:prstGeom>
        </p:spPr>
      </p:pic>
      <p:pic>
        <p:nvPicPr>
          <p:cNvPr id="94" name="picture 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1548383" y="4779264"/>
            <a:ext cx="2378963" cy="1959864"/>
          </a:xfrm>
          <a:prstGeom prst="rect">
            <a:avLst/>
          </a:prstGeom>
        </p:spPr>
      </p:pic>
      <p:sp>
        <p:nvSpPr>
          <p:cNvPr id="96" name="textbox 96"/>
          <p:cNvSpPr/>
          <p:nvPr/>
        </p:nvSpPr>
        <p:spPr>
          <a:xfrm>
            <a:off x="331730" y="318002"/>
            <a:ext cx="2873375" cy="87376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0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1590" algn="l" rtl="0" eaLnBrk="0">
              <a:lnSpc>
                <a:spcPct val="89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除了字体的阅读功能之外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版面的视觉品质感的差别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6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和路牌上的字比较下，看看差在哪里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9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86511" y="188976"/>
            <a:ext cx="4119371" cy="5832347"/>
          </a:xfrm>
          <a:prstGeom prst="rect">
            <a:avLst/>
          </a:prstGeom>
        </p:spPr>
      </p:pic>
      <p:pic>
        <p:nvPicPr>
          <p:cNvPr id="100" name="picture 1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593335" y="188976"/>
            <a:ext cx="4096511" cy="5832347"/>
          </a:xfrm>
          <a:prstGeom prst="rect">
            <a:avLst/>
          </a:prstGeom>
        </p:spPr>
      </p:pic>
      <p:sp>
        <p:nvSpPr>
          <p:cNvPr id="102" name="textbox 102"/>
          <p:cNvSpPr/>
          <p:nvPr/>
        </p:nvSpPr>
        <p:spPr>
          <a:xfrm>
            <a:off x="344924" y="6154191"/>
            <a:ext cx="2180589" cy="5511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87000"/>
              </a:lnSpc>
              <a:tabLst/>
            </a:pPr>
            <a:r>
              <a:rPr sz="1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Helvetica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7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50年来最受欢迎的黑体英文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628287" y="853739"/>
            <a:ext cx="7280874" cy="523281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 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8" name="textbox 8"/>
          <p:cNvSpPr/>
          <p:nvPr/>
        </p:nvSpPr>
        <p:spPr>
          <a:xfrm>
            <a:off x="2223312" y="2145337"/>
            <a:ext cx="4854575" cy="4251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49530" algn="l" rtl="0" eaLnBrk="0">
              <a:lnSpc>
                <a:spcPts val="4006"/>
              </a:lnSpc>
              <a:tabLst/>
            </a:pPr>
            <a:r>
              <a:rPr sz="3200" b="1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中文字体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7940" algn="l" rtl="0" eaLnBrk="0">
              <a:lnSpc>
                <a:spcPct val="97000"/>
              </a:lnSpc>
              <a:spcBef>
                <a:spcPts val="369"/>
              </a:spcBef>
              <a:tabLst/>
            </a:pP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不同字体的排版特点、适用性、最佳</a:t>
            </a: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状态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0480" algn="l" rtl="0" eaLnBrk="0">
              <a:lnSpc>
                <a:spcPct val="89000"/>
              </a:lnSpc>
              <a:spcBef>
                <a:spcPts val="760"/>
              </a:spcBef>
              <a:tabLst/>
            </a:pP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文字、字组、段落在排版中的典型特征</a:t>
            </a: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、规律性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30480" algn="l" rtl="0" eaLnBrk="0">
              <a:lnSpc>
                <a:spcPts val="2160"/>
              </a:lnSpc>
              <a:tabLst/>
            </a:pP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字体设计及字体应用</a:t>
            </a: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的关系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40005" algn="l" rtl="0" eaLnBrk="0">
              <a:lnSpc>
                <a:spcPct val="97000"/>
              </a:lnSpc>
              <a:spcBef>
                <a:spcPts val="363"/>
              </a:spcBef>
              <a:tabLst/>
            </a:pPr>
            <a:r>
              <a:rPr sz="1200" kern="0" spc="-5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中文排版的  难点：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89000"/>
              </a:lnSpc>
              <a:spcBef>
                <a:spcPts val="753"/>
              </a:spcBef>
              <a:tabLst/>
            </a:pP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新字体选择不多、适应不同特点的文字欠缺</a:t>
            </a:r>
            <a:r>
              <a:rPr sz="1200" kern="0" spc="10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!</a:t>
            </a:r>
            <a:r>
              <a:rPr sz="1200" kern="0" spc="1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!</a:t>
            </a:r>
            <a:r>
              <a:rPr sz="1200" kern="0" spc="10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!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ts val="2159"/>
              </a:lnSpc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排版难度大，一些字体美感多不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及英文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97000"/>
              </a:lnSpc>
              <a:spcBef>
                <a:spcPts val="883"/>
              </a:spcBef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怪字体设计是错误的方向：火柴体、霹雳体、雪峰体等----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--无法应用啊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40005" algn="l" rtl="0" eaLnBrk="0">
              <a:lnSpc>
                <a:spcPct val="89000"/>
              </a:lnSpc>
              <a:spcBef>
                <a:spcPts val="761"/>
              </a:spcBef>
              <a:tabLst/>
            </a:pP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中文字体研发太难--</a:t>
            </a:r>
            <a:r>
              <a:rPr sz="12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</a:t>
            </a:r>
            <a:r>
              <a:rPr sz="1200" kern="0" spc="-30" dirty="0">
                <a:solidFill>
                  <a:srgbClr val="F8F8E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6800</a:t>
            </a:r>
            <a:r>
              <a:rPr sz="12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个常用汉字，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900" algn="l" rtl="0" eaLnBrk="0">
              <a:lnSpc>
                <a:spcPts val="2160"/>
              </a:lnSpc>
              <a:tabLst/>
            </a:pPr>
            <a:r>
              <a:rPr sz="1200" kern="0" spc="-4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（而英文字体研发+标点</a:t>
            </a:r>
            <a:r>
              <a:rPr sz="1200" kern="0" spc="-5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100个左右字符）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28575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从新字体中看中文版面设计</a:t>
            </a:r>
            <a:r>
              <a:rPr sz="1200" kern="0" spc="-10" dirty="0">
                <a:solidFill>
                  <a:srgbClr val="F0F0D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的未来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298319"/>
            <a:ext cx="1461388" cy="3847033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1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143"/>
            <a:ext cx="4341875" cy="5989320"/>
          </a:xfrm>
          <a:prstGeom prst="rect">
            <a:avLst/>
          </a:prstGeom>
        </p:spPr>
      </p:pic>
      <p:pic>
        <p:nvPicPr>
          <p:cNvPr id="108" name="picture 1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675632" y="574547"/>
            <a:ext cx="4460748" cy="5268468"/>
          </a:xfrm>
          <a:prstGeom prst="rect">
            <a:avLst/>
          </a:prstGeom>
        </p:spPr>
      </p:pic>
      <p:sp>
        <p:nvSpPr>
          <p:cNvPr id="110" name="textbox 110"/>
          <p:cNvSpPr/>
          <p:nvPr/>
        </p:nvSpPr>
        <p:spPr>
          <a:xfrm>
            <a:off x="354337" y="6151874"/>
            <a:ext cx="1092835" cy="55371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52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8415" algn="l" rtl="0" eaLnBrk="0">
              <a:lnSpc>
                <a:spcPct val="88000"/>
              </a:lnSpc>
              <a:tabLst/>
            </a:pPr>
            <a:r>
              <a:rPr sz="14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Optima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695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英文无衬线体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1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35051"/>
            <a:ext cx="5760720" cy="6809231"/>
          </a:xfrm>
          <a:prstGeom prst="rect">
            <a:avLst/>
          </a:prstGeom>
        </p:spPr>
      </p:pic>
      <p:sp>
        <p:nvSpPr>
          <p:cNvPr id="114" name="textbox 114"/>
          <p:cNvSpPr/>
          <p:nvPr/>
        </p:nvSpPr>
        <p:spPr>
          <a:xfrm>
            <a:off x="6454604" y="247422"/>
            <a:ext cx="915035" cy="5518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7305" algn="l" rtl="0" eaLnBrk="0">
              <a:lnSpc>
                <a:spcPct val="87000"/>
              </a:lnSpc>
              <a:tabLst/>
            </a:pPr>
            <a:r>
              <a:rPr sz="1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Palatino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8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1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英文衬线体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0"/>
            <a:ext cx="4850891" cy="6851902"/>
          </a:xfrm>
          <a:prstGeom prst="rect">
            <a:avLst/>
          </a:prstGeom>
        </p:spPr>
      </p:pic>
      <p:sp>
        <p:nvSpPr>
          <p:cNvPr id="118" name="textbox 118"/>
          <p:cNvSpPr/>
          <p:nvPr/>
        </p:nvSpPr>
        <p:spPr>
          <a:xfrm>
            <a:off x="6454604" y="247422"/>
            <a:ext cx="1271269" cy="8718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8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7305" algn="l" rtl="0" eaLnBrk="0">
              <a:lnSpc>
                <a:spcPct val="87000"/>
              </a:lnSpc>
              <a:tabLst/>
            </a:pPr>
            <a:r>
              <a:rPr sz="1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Didot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8000"/>
              </a:lnSpc>
              <a:spcBef>
                <a:spcPts val="1038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英文衬线体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9684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时尚刊物的偏爱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1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0"/>
            <a:ext cx="6858000" cy="3429000"/>
          </a:xfrm>
          <a:prstGeom prst="rect">
            <a:avLst/>
          </a:prstGeom>
        </p:spPr>
      </p:pic>
      <p:pic>
        <p:nvPicPr>
          <p:cNvPr id="122" name="picture 1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84276" y="3608831"/>
            <a:ext cx="6498335" cy="3249167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0"/>
            <a:ext cx="5143500" cy="6829041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1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668" y="1357884"/>
            <a:ext cx="7514844" cy="4418075"/>
          </a:xfrm>
          <a:prstGeom prst="rect">
            <a:avLst/>
          </a:prstGeom>
        </p:spPr>
      </p:pic>
      <p:sp>
        <p:nvSpPr>
          <p:cNvPr id="128" name="textbox 128"/>
          <p:cNvSpPr/>
          <p:nvPr/>
        </p:nvSpPr>
        <p:spPr>
          <a:xfrm>
            <a:off x="7462246" y="2118734"/>
            <a:ext cx="1273810" cy="22536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765" algn="l" rtl="0" eaLnBrk="0">
              <a:lnSpc>
                <a:spcPct val="89000"/>
              </a:lnSpc>
              <a:tabLst/>
            </a:pPr>
            <a:r>
              <a:rPr sz="14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中文字体的英文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520"/>
              </a:lnSpc>
              <a:tabLst/>
            </a:pPr>
            <a:r>
              <a:rPr sz="1400" kern="0" spc="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这种低级错误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0954" algn="l" rtl="0" eaLnBrk="0">
              <a:lnSpc>
                <a:spcPct val="97000"/>
              </a:lnSpc>
              <a:spcBef>
                <a:spcPts val="1029"/>
              </a:spcBef>
              <a:tabLst/>
            </a:pPr>
            <a:r>
              <a:rPr sz="1400" kern="0" spc="-7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随  处</a:t>
            </a:r>
            <a:r>
              <a:rPr sz="1400" kern="0" spc="3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400" kern="0" spc="-7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</a:t>
            </a:r>
            <a:r>
              <a:rPr sz="1400" kern="0" spc="1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400" kern="0" spc="-7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见！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2"/>
              </a:spcBef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英文字体的英文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0" name="textbox 130"/>
          <p:cNvSpPr/>
          <p:nvPr/>
        </p:nvSpPr>
        <p:spPr>
          <a:xfrm>
            <a:off x="553313" y="500834"/>
            <a:ext cx="3635375" cy="8096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27"/>
              </a:lnSpc>
              <a:tabLst/>
            </a:pPr>
            <a:r>
              <a:rPr sz="15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汉字与英文排版区别：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930"/>
              </a:lnSpc>
              <a:spcBef>
                <a:spcPts val="1"/>
              </a:spcBef>
              <a:tabLst/>
            </a:pPr>
            <a:r>
              <a:rPr sz="2400" kern="0" spc="-14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请用英文字体的英文</a:t>
            </a:r>
            <a:r>
              <a:rPr sz="2400" kern="0" spc="-7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！！！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2" name="textbox 132"/>
          <p:cNvSpPr/>
          <p:nvPr/>
        </p:nvSpPr>
        <p:spPr>
          <a:xfrm>
            <a:off x="405060" y="5967165"/>
            <a:ext cx="3245485" cy="5359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51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也必须用与之相适应（字体粗细、高低）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0320" algn="l" rtl="0" eaLnBrk="0">
              <a:lnSpc>
                <a:spcPts val="252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的英文字体逐个替代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34" name="path 134"/>
          <p:cNvSpPr/>
          <p:nvPr/>
        </p:nvSpPr>
        <p:spPr>
          <a:xfrm>
            <a:off x="2667438" y="4048361"/>
            <a:ext cx="1065793" cy="704376"/>
          </a:xfrm>
          <a:custGeom>
            <a:avLst/>
            <a:gdLst/>
            <a:ahLst/>
            <a:cxnLst/>
            <a:rect l="0" t="0" r="0" b="0"/>
            <a:pathLst>
              <a:path w="1678" h="1109">
                <a:moveTo>
                  <a:pt x="1638" y="44"/>
                </a:moveTo>
                <a:lnTo>
                  <a:pt x="503" y="1064"/>
                </a:lnTo>
                <a:moveTo>
                  <a:pt x="504" y="952"/>
                </a:moveTo>
                <a:lnTo>
                  <a:pt x="52" y="159"/>
                </a:lnTo>
              </a:path>
            </a:pathLst>
          </a:custGeom>
          <a:noFill/>
          <a:ln w="76200" cap="flat">
            <a:solidFill>
              <a:srgbClr val="00B0F0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6" name="path 136"/>
          <p:cNvSpPr/>
          <p:nvPr/>
        </p:nvSpPr>
        <p:spPr>
          <a:xfrm>
            <a:off x="2671926" y="2137707"/>
            <a:ext cx="707951" cy="883198"/>
          </a:xfrm>
          <a:custGeom>
            <a:avLst/>
            <a:gdLst/>
            <a:ahLst/>
            <a:cxnLst/>
            <a:rect l="0" t="0" r="0" b="0"/>
            <a:pathLst>
              <a:path w="1114" h="1390">
                <a:moveTo>
                  <a:pt x="1067" y="36"/>
                </a:moveTo>
                <a:lnTo>
                  <a:pt x="47" y="1354"/>
                </a:lnTo>
                <a:moveTo>
                  <a:pt x="1067" y="1354"/>
                </a:moveTo>
                <a:lnTo>
                  <a:pt x="47" y="36"/>
                </a:lnTo>
              </a:path>
            </a:pathLst>
          </a:custGeom>
          <a:noFill/>
          <a:ln w="76200" cap="flat">
            <a:solidFill>
              <a:srgbClr val="FF1188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38" name="textbox 138"/>
          <p:cNvSpPr/>
          <p:nvPr/>
        </p:nvSpPr>
        <p:spPr>
          <a:xfrm>
            <a:off x="417363" y="5646820"/>
            <a:ext cx="1972310" cy="2336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41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中文段落中出现英文单词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1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053083"/>
            <a:ext cx="7968996" cy="4536948"/>
          </a:xfrm>
          <a:prstGeom prst="rect">
            <a:avLst/>
          </a:prstGeom>
        </p:spPr>
      </p:pic>
      <p:sp>
        <p:nvSpPr>
          <p:cNvPr id="142" name="textbox 142"/>
          <p:cNvSpPr/>
          <p:nvPr/>
        </p:nvSpPr>
        <p:spPr>
          <a:xfrm>
            <a:off x="479538" y="936444"/>
            <a:ext cx="8557259" cy="31819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27"/>
              </a:lnSpc>
              <a:tabLst/>
            </a:pPr>
            <a:r>
              <a:rPr sz="1500" kern="0" spc="7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斜体不是拧出来的~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7465694" algn="l" rtl="0" eaLnBrk="0">
              <a:lnSpc>
                <a:spcPct val="98000"/>
              </a:lnSpc>
              <a:spcBef>
                <a:spcPts val="426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汉字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7465694" algn="l" rtl="0" eaLnBrk="0">
              <a:lnSpc>
                <a:spcPct val="98000"/>
              </a:lnSpc>
              <a:spcBef>
                <a:spcPts val="868"/>
              </a:spcBef>
              <a:tabLst/>
            </a:pPr>
            <a:r>
              <a:rPr sz="1400" kern="0" spc="-9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没有！斜体！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7499984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有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44" name="textbox 144"/>
          <p:cNvSpPr/>
          <p:nvPr/>
        </p:nvSpPr>
        <p:spPr>
          <a:xfrm>
            <a:off x="480349" y="447240"/>
            <a:ext cx="2512695" cy="2800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004"/>
              </a:lnSpc>
              <a:tabLst/>
            </a:pPr>
            <a:r>
              <a:rPr sz="1500" kern="0" spc="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汉字与英文排版区别：  </a:t>
            </a:r>
            <a:r>
              <a:rPr sz="1600" i="1" kern="0" spc="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斜体</a:t>
            </a:r>
            <a:endParaRPr sz="16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1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575" y="1126235"/>
            <a:ext cx="7842504" cy="4390644"/>
          </a:xfrm>
          <a:prstGeom prst="rect">
            <a:avLst/>
          </a:prstGeom>
        </p:spPr>
      </p:pic>
      <p:sp>
        <p:nvSpPr>
          <p:cNvPr id="148" name="textbox 148"/>
          <p:cNvSpPr/>
          <p:nvPr/>
        </p:nvSpPr>
        <p:spPr>
          <a:xfrm>
            <a:off x="480349" y="448764"/>
            <a:ext cx="3060064" cy="257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27"/>
              </a:lnSpc>
              <a:tabLst/>
            </a:pPr>
            <a:r>
              <a:rPr sz="1500" kern="0" spc="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汉字与英文排版区别：窄字、扁字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50" name="textbox 150"/>
          <p:cNvSpPr/>
          <p:nvPr/>
        </p:nvSpPr>
        <p:spPr>
          <a:xfrm>
            <a:off x="7970713" y="2619751"/>
            <a:ext cx="733425" cy="4419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108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indent="2540" algn="l" rtl="0" eaLnBrk="0">
              <a:lnSpc>
                <a:spcPct val="98000"/>
              </a:lnSpc>
              <a:tabLst/>
            </a:pPr>
            <a:r>
              <a:rPr sz="1400" kern="0" spc="-20" dirty="0">
                <a:solidFill>
                  <a:srgbClr val="00B0F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可以有？</a:t>
            </a:r>
            <a:r>
              <a:rPr sz="1400" kern="0" spc="10" dirty="0">
                <a:solidFill>
                  <a:srgbClr val="00B0F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 </a:t>
            </a: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但不好用</a:t>
            </a:r>
            <a:endParaRPr sz="1400" dirty="0">
              <a:latin typeface="SimSun"/>
              <a:ea typeface="SimSun"/>
              <a:cs typeface="SimSun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1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1418844"/>
            <a:ext cx="3887723" cy="5085588"/>
          </a:xfrm>
          <a:prstGeom prst="rect">
            <a:avLst/>
          </a:prstGeom>
        </p:spPr>
      </p:pic>
      <p:pic>
        <p:nvPicPr>
          <p:cNvPr id="154" name="picture 1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48911" y="1562100"/>
            <a:ext cx="3924300" cy="972311"/>
          </a:xfrm>
          <a:prstGeom prst="rect">
            <a:avLst/>
          </a:prstGeom>
        </p:spPr>
      </p:pic>
      <p:pic>
        <p:nvPicPr>
          <p:cNvPr id="156" name="picture 1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4264152" y="3430523"/>
            <a:ext cx="3019043" cy="1060704"/>
          </a:xfrm>
          <a:prstGeom prst="rect">
            <a:avLst/>
          </a:prstGeom>
        </p:spPr>
      </p:pic>
      <p:pic>
        <p:nvPicPr>
          <p:cNvPr id="158" name="picture 15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4264152" y="5373623"/>
            <a:ext cx="1726691" cy="1036320"/>
          </a:xfrm>
          <a:prstGeom prst="rect">
            <a:avLst/>
          </a:prstGeom>
        </p:spPr>
      </p:pic>
      <p:sp>
        <p:nvSpPr>
          <p:cNvPr id="160" name="textbox 160"/>
          <p:cNvSpPr/>
          <p:nvPr/>
        </p:nvSpPr>
        <p:spPr>
          <a:xfrm>
            <a:off x="7033248" y="5774971"/>
            <a:ext cx="1804035" cy="2470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744"/>
              </a:lnSpc>
              <a:tabLst/>
            </a:pPr>
            <a:r>
              <a:rPr sz="14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够细了、但看着也累</a:t>
            </a:r>
            <a:r>
              <a:rPr sz="1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2" name="textbox 162"/>
          <p:cNvSpPr/>
          <p:nvPr/>
        </p:nvSpPr>
        <p:spPr>
          <a:xfrm>
            <a:off x="480349" y="448764"/>
            <a:ext cx="1235710" cy="257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27"/>
              </a:lnSpc>
              <a:tabLst/>
            </a:pPr>
            <a:r>
              <a:rPr sz="1500" kern="0" spc="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汉字的极细体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rect 16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66" name="picture 1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333878"/>
            <a:ext cx="2305685" cy="3901770"/>
          </a:xfrm>
          <a:prstGeom prst="rect">
            <a:avLst/>
          </a:prstGeom>
        </p:spPr>
      </p:pic>
      <p:sp>
        <p:nvSpPr>
          <p:cNvPr id="168" name="textbox 168"/>
          <p:cNvSpPr/>
          <p:nvPr/>
        </p:nvSpPr>
        <p:spPr>
          <a:xfrm>
            <a:off x="2815844" y="3834818"/>
            <a:ext cx="3620134" cy="21761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5400" algn="l" rtl="0" eaLnBrk="0">
              <a:lnSpc>
                <a:spcPts val="4013"/>
              </a:lnSpc>
              <a:tabLst/>
            </a:pPr>
            <a:r>
              <a:rPr sz="3200" b="1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字体大小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indent="635" algn="l" rtl="0" eaLnBrk="0">
              <a:lnSpc>
                <a:spcPct val="139000"/>
              </a:lnSpc>
              <a:spcBef>
                <a:spcPts val="362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字体的适应性，并非每个字体大小都是它的</a:t>
            </a:r>
            <a:r>
              <a:rPr sz="1200" kern="0" spc="3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最好状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态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版面媒体的视觉距离、环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4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适合视觉阅读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拉开视觉对比差距----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大小层级关系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70" name="textbox 170"/>
          <p:cNvSpPr/>
          <p:nvPr/>
        </p:nvSpPr>
        <p:spPr>
          <a:xfrm>
            <a:off x="2815691" y="303987"/>
            <a:ext cx="1546860" cy="462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基于AI软件的版面设计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59"/>
              </a:lnSpc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禁止用PS</a:t>
            </a:r>
            <a:r>
              <a:rPr sz="12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8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！！！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72311" y="2350008"/>
            <a:ext cx="6778752" cy="2699004"/>
          </a:xfrm>
          <a:prstGeom prst="rect">
            <a:avLst/>
          </a:prstGeom>
        </p:spPr>
      </p:pic>
      <p:sp>
        <p:nvSpPr>
          <p:cNvPr id="14" name="textbox 14"/>
          <p:cNvSpPr/>
          <p:nvPr/>
        </p:nvSpPr>
        <p:spPr>
          <a:xfrm>
            <a:off x="1485391" y="378028"/>
            <a:ext cx="5204459" cy="143891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19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第一个完整的汉字</a:t>
            </a:r>
            <a:r>
              <a:rPr sz="12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字体家族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：方正兰亭黑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947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字体家族优势：整体属性一致，又能适用于不同的版面空间、大小标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题与正文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字体家族包括： 超粗、粗体、中体、细体、极细体、细长体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、扁体等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6" name="textbox 16"/>
          <p:cNvSpPr/>
          <p:nvPr/>
        </p:nvSpPr>
        <p:spPr>
          <a:xfrm>
            <a:off x="1416913" y="6074308"/>
            <a:ext cx="5039359" cy="3822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86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5000"/>
              </a:lnSpc>
              <a:tabLst/>
            </a:pPr>
            <a:r>
              <a:rPr sz="1200" kern="0" spc="-2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排版而言，选一款字</a:t>
            </a:r>
            <a:r>
              <a:rPr sz="1200" kern="0" spc="-3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体是</a:t>
            </a:r>
            <a:r>
              <a:rPr sz="1200" kern="0" spc="-30" dirty="0">
                <a:solidFill>
                  <a:srgbClr val="FF1188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非常</a:t>
            </a:r>
            <a:r>
              <a:rPr sz="1200" kern="0" spc="-30" dirty="0">
                <a:solidFill>
                  <a:srgbClr val="FF0A85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难的</a:t>
            </a:r>
            <a:r>
              <a:rPr sz="1200" kern="0" spc="-110" dirty="0">
                <a:solidFill>
                  <a:srgbClr val="FF0A85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！！！</a:t>
            </a:r>
            <a:endParaRPr sz="1200" dirty="0">
              <a:latin typeface="SimSun"/>
              <a:ea typeface="SimSun"/>
              <a:cs typeface="SimSun"/>
            </a:endParaRPr>
          </a:p>
          <a:p>
            <a:pPr marL="14604" algn="l" rtl="0" eaLnBrk="0">
              <a:lnSpc>
                <a:spcPct val="95000"/>
              </a:lnSpc>
              <a:spcBef>
                <a:spcPts val="72"/>
              </a:spcBef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不选字体做设计，直接</a:t>
            </a:r>
            <a:r>
              <a:rPr sz="1200" kern="0" spc="-2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被字绊倒而不知</a:t>
            </a: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，（</a:t>
            </a:r>
            <a:r>
              <a:rPr sz="1200" kern="0" spc="-20" dirty="0">
                <a:solidFill>
                  <a:srgbClr val="969696">
                    <a:alpha val="100000"/>
                  </a:srgbClr>
                </a:solidFill>
                <a:latin typeface="SimSun"/>
                <a:ea typeface="SimSun"/>
                <a:cs typeface="SimSun"/>
              </a:rPr>
              <a:t>这种现象很常见，所以做不好）</a:t>
            </a:r>
            <a:endParaRPr sz="1200" dirty="0">
              <a:latin typeface="SimSun"/>
              <a:ea typeface="SimSun"/>
              <a:cs typeface="SimSun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1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08204" y="260603"/>
            <a:ext cx="8855964" cy="626364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 17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76" name="picture 1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713231" y="691896"/>
            <a:ext cx="3832859" cy="5638800"/>
          </a:xfrm>
          <a:prstGeom prst="rect">
            <a:avLst/>
          </a:prstGeom>
        </p:spPr>
      </p:pic>
      <p:pic>
        <p:nvPicPr>
          <p:cNvPr id="178" name="picture 1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5724144" y="3613404"/>
            <a:ext cx="1917191" cy="2692907"/>
          </a:xfrm>
          <a:prstGeom prst="rect">
            <a:avLst/>
          </a:prstGeom>
        </p:spPr>
      </p:pic>
      <p:sp>
        <p:nvSpPr>
          <p:cNvPr id="180" name="textbox 180"/>
          <p:cNvSpPr/>
          <p:nvPr/>
        </p:nvSpPr>
        <p:spPr>
          <a:xfrm>
            <a:off x="5126227" y="573684"/>
            <a:ext cx="3195320" cy="1093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305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文字大小的差异称为</a:t>
            </a:r>
            <a:r>
              <a:rPr sz="2400" kern="0" spc="-1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跳跃率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1325"/>
              </a:spcBef>
              <a:tabLst/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跳跃率低的适用于高格调、古典风格的版面</a:t>
            </a: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3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跳跃率高的适用于现代感、活泼、自由的版面。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graphicFrame>
        <p:nvGraphicFramePr>
          <p:cNvPr id="182" name="table 182"/>
          <p:cNvGraphicFramePr>
            <a:graphicFrameLocks noGrp="1"/>
          </p:cNvGraphicFramePr>
          <p:nvPr/>
        </p:nvGraphicFramePr>
        <p:xfrm>
          <a:off x="5719572" y="4407407"/>
          <a:ext cx="1048385" cy="223520"/>
        </p:xfrm>
        <a:graphic>
          <a:graphicData uri="http://schemas.openxmlformats.org/drawingml/2006/table">
            <a:tbl>
              <a:tblPr/>
              <a:tblGrid>
                <a:gridCol w="1048385"/>
              </a:tblGrid>
              <a:tr h="217170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0000"/>
                        </a:lnSpc>
                        <a:tabLst/>
                      </a:pPr>
                      <a:endParaRPr sz="10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vert="horz">
                    <a:lnL w="6350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rect 184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186" name="picture 1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827531" y="714755"/>
            <a:ext cx="3634740" cy="5428488"/>
          </a:xfrm>
          <a:prstGeom prst="rect">
            <a:avLst/>
          </a:prstGeom>
        </p:spPr>
      </p:pic>
      <p:sp>
        <p:nvSpPr>
          <p:cNvPr id="188" name="textbox 188"/>
          <p:cNvSpPr/>
          <p:nvPr/>
        </p:nvSpPr>
        <p:spPr>
          <a:xfrm>
            <a:off x="4898237" y="662076"/>
            <a:ext cx="3804284" cy="313943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49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8000"/>
              </a:lnSpc>
              <a:tabLst/>
            </a:pPr>
            <a:r>
              <a:rPr sz="2400" kern="0" spc="-4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版面率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是指文字图像所占面积与版面总面积之比。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spcBef>
                <a:spcPts val="370"/>
              </a:spcBef>
              <a:tabLst/>
            </a:pP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版面率的多少给人的感受不同。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8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版面率低给人高雅感。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884"/>
              </a:spcBef>
              <a:tabLst/>
            </a:pP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版面率高新闻性，通俗性</a:t>
            </a:r>
            <a:r>
              <a:rPr sz="1200" kern="0" spc="-7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370"/>
              </a:spcBef>
              <a:tabLst/>
            </a:pPr>
            <a:r>
              <a:rPr sz="1200" kern="0" spc="-70" dirty="0">
                <a:solidFill>
                  <a:srgbClr val="FFFF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字体品种的多少：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-6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文字品种少，感觉雅致，稳定。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-5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文字品种多，感觉信息量多，丰富热闹。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2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一个版面使用3、4种字体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最多了 。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textbox 190"/>
          <p:cNvSpPr/>
          <p:nvPr/>
        </p:nvSpPr>
        <p:spPr>
          <a:xfrm>
            <a:off x="3107323" y="2462074"/>
            <a:ext cx="848994" cy="16954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5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1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6</a:t>
            </a:r>
            <a:r>
              <a:rPr sz="1500" kern="0" spc="1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1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18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1000"/>
              </a:lnSpc>
              <a:spcBef>
                <a:spcPts val="453"/>
              </a:spcBef>
              <a:tabLst/>
            </a:pP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1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</a:t>
            </a:r>
            <a:r>
              <a:rPr sz="1500" kern="0" spc="1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19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12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0000"/>
              </a:lnSpc>
              <a:spcBef>
                <a:spcPts val="456"/>
              </a:spcBef>
              <a:tabLst/>
            </a:pPr>
            <a:r>
              <a:rPr sz="15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</a:t>
            </a:r>
            <a:endParaRPr sz="15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0000"/>
              </a:lnSpc>
              <a:tabLst/>
            </a:pPr>
            <a:r>
              <a:rPr sz="15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</a:t>
            </a:r>
            <a:r>
              <a:rPr sz="1500" kern="0" spc="1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:</a:t>
            </a:r>
            <a:r>
              <a:rPr sz="1500" kern="0" spc="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5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92" name="textbox 192"/>
          <p:cNvSpPr/>
          <p:nvPr/>
        </p:nvSpPr>
        <p:spPr>
          <a:xfrm>
            <a:off x="790448" y="6078423"/>
            <a:ext cx="2776854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排版一定要拉开字体大小对比，不含糊！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94" name="textbox 194"/>
          <p:cNvSpPr/>
          <p:nvPr/>
        </p:nvSpPr>
        <p:spPr>
          <a:xfrm>
            <a:off x="625635" y="3186122"/>
            <a:ext cx="1802764" cy="25780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27"/>
              </a:lnSpc>
              <a:tabLst/>
            </a:pPr>
            <a:r>
              <a:rPr sz="15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字体大小对比层级：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96" name="textbox 196"/>
          <p:cNvSpPr/>
          <p:nvPr/>
        </p:nvSpPr>
        <p:spPr>
          <a:xfrm>
            <a:off x="4877208" y="2716083"/>
            <a:ext cx="550544" cy="208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604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6000"/>
              </a:lnSpc>
              <a:tabLst/>
            </a:pPr>
            <a:r>
              <a:rPr sz="14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强对比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198" name="path 198"/>
          <p:cNvSpPr/>
          <p:nvPr/>
        </p:nvSpPr>
        <p:spPr>
          <a:xfrm>
            <a:off x="2782823" y="2482596"/>
            <a:ext cx="9144" cy="1655825"/>
          </a:xfrm>
          <a:custGeom>
            <a:avLst/>
            <a:gdLst/>
            <a:ahLst/>
            <a:cxnLst/>
            <a:rect l="0" t="0" r="0" b="0"/>
            <a:pathLst>
              <a:path w="14" h="2607">
                <a:moveTo>
                  <a:pt x="7" y="0"/>
                </a:moveTo>
                <a:lnTo>
                  <a:pt x="7" y="2607"/>
                </a:lnTo>
              </a:path>
            </a:pathLst>
          </a:custGeom>
          <a:noFill/>
          <a:ln w="9143" cap="flat">
            <a:solidFill>
              <a:srgbClr val="00B0F0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00" name="path 200"/>
          <p:cNvSpPr/>
          <p:nvPr/>
        </p:nvSpPr>
        <p:spPr>
          <a:xfrm>
            <a:off x="4439411" y="2491740"/>
            <a:ext cx="9143" cy="649350"/>
          </a:xfrm>
          <a:custGeom>
            <a:avLst/>
            <a:gdLst/>
            <a:ahLst/>
            <a:cxnLst/>
            <a:rect l="0" t="0" r="0" b="0"/>
            <a:pathLst>
              <a:path w="14" h="1022">
                <a:moveTo>
                  <a:pt x="7" y="0"/>
                </a:moveTo>
                <a:lnTo>
                  <a:pt x="7" y="1022"/>
                </a:lnTo>
              </a:path>
            </a:pathLst>
          </a:custGeom>
          <a:noFill/>
          <a:ln w="9143" cap="flat">
            <a:solidFill>
              <a:srgbClr val="FF2691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picture 2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634740" y="163066"/>
            <a:ext cx="5041392" cy="6694930"/>
          </a:xfrm>
          <a:prstGeom prst="rect">
            <a:avLst/>
          </a:prstGeom>
        </p:spPr>
      </p:pic>
      <p:sp>
        <p:nvSpPr>
          <p:cNvPr id="204" name="textbox 204"/>
          <p:cNvSpPr/>
          <p:nvPr/>
        </p:nvSpPr>
        <p:spPr>
          <a:xfrm>
            <a:off x="476810" y="101961"/>
            <a:ext cx="1928495" cy="5607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669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36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3600" kern="0" spc="6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7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</a:t>
            </a:r>
            <a:r>
              <a:rPr sz="2700" kern="0" spc="6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再</a:t>
            </a:r>
            <a:r>
              <a:rPr sz="2400" kern="0" spc="6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8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小</a:t>
            </a:r>
            <a:endParaRPr sz="18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06" name="textbox 206"/>
          <p:cNvSpPr/>
          <p:nvPr/>
        </p:nvSpPr>
        <p:spPr>
          <a:xfrm>
            <a:off x="2532065" y="349459"/>
            <a:ext cx="1078864" cy="20764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6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0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  </a:t>
            </a:r>
            <a:r>
              <a:rPr sz="15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r>
              <a:rPr sz="9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看</a:t>
            </a:r>
            <a:r>
              <a:rPr sz="900" kern="0" spc="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8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800" kern="0" spc="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5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见     </a:t>
            </a:r>
            <a:r>
              <a:rPr sz="3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了</a:t>
            </a:r>
            <a:endParaRPr sz="3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rect 20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10" name="textbox 210"/>
          <p:cNvSpPr/>
          <p:nvPr/>
        </p:nvSpPr>
        <p:spPr>
          <a:xfrm>
            <a:off x="1197051" y="889533"/>
            <a:ext cx="2626360" cy="47904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77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129" algn="l" rtl="0" eaLnBrk="0">
              <a:lnSpc>
                <a:spcPct val="98000"/>
              </a:lnSpc>
              <a:tabLst/>
            </a:pPr>
            <a:r>
              <a:rPr sz="2400" kern="0" spc="-4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印刷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88000"/>
              </a:lnSpc>
              <a:spcBef>
                <a:spcPts val="856"/>
              </a:spcBef>
              <a:tabLst/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最小字6pt（保证</a:t>
            </a: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可读性）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ts val="2160"/>
              </a:lnSpc>
              <a:spcBef>
                <a:spcPts val="10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常用正文字7pt—9pt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ct val="88000"/>
              </a:lnSpc>
              <a:spcBef>
                <a:spcPts val="883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常用标题字20pt—400pt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1"/>
              </a:lnSpc>
              <a:spcBef>
                <a:spcPts val="10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展览正文字体65pt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88000"/>
              </a:lnSpc>
              <a:spcBef>
                <a:spcPts val="883"/>
              </a:spcBef>
              <a:tabLst/>
            </a:pPr>
            <a:r>
              <a:rPr sz="1200" kern="0" spc="-4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最大2000pt（高速公路路牌字60cm 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8000"/>
              </a:lnSpc>
              <a:spcBef>
                <a:spcPts val="726"/>
              </a:spcBef>
              <a:tabLst/>
            </a:pPr>
            <a:r>
              <a:rPr sz="2400" kern="0" spc="-2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App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88000"/>
              </a:lnSpc>
              <a:spcBef>
                <a:spcPts val="1140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导航标题字号：40-4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2px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1"/>
              </a:lnSpc>
              <a:spcBef>
                <a:spcPts val="10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大正文字号32px,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ct val="88000"/>
              </a:lnSpc>
              <a:spcBef>
                <a:spcPts val="883"/>
              </a:spcBef>
              <a:tabLst/>
            </a:pPr>
            <a:r>
              <a:rPr sz="1200" kern="0" spc="-3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副文是26px ，小字20px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35559" algn="l" rtl="0" eaLnBrk="0">
              <a:lnSpc>
                <a:spcPct val="97000"/>
              </a:lnSpc>
              <a:spcBef>
                <a:spcPts val="725"/>
              </a:spcBef>
              <a:tabLst/>
            </a:pPr>
            <a:r>
              <a:rPr sz="2400" kern="0" spc="-6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网页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22859" algn="l" rtl="0" eaLnBrk="0">
              <a:lnSpc>
                <a:spcPct val="88000"/>
              </a:lnSpc>
              <a:spcBef>
                <a:spcPts val="881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中文字号12px或14</a:t>
            </a:r>
            <a:r>
              <a:rPr sz="12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px 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8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大号字体18px、20px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、26px、30px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rect 21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214" name="picture 2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788408" y="981456"/>
            <a:ext cx="2567939" cy="5341619"/>
          </a:xfrm>
          <a:prstGeom prst="rect">
            <a:avLst/>
          </a:prstGeom>
        </p:spPr>
      </p:pic>
      <p:pic>
        <p:nvPicPr>
          <p:cNvPr id="216" name="picture 2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1042416" y="979931"/>
            <a:ext cx="2569464" cy="3528060"/>
          </a:xfrm>
          <a:prstGeom prst="rect">
            <a:avLst/>
          </a:prstGeom>
        </p:spPr>
      </p:pic>
      <p:sp>
        <p:nvSpPr>
          <p:cNvPr id="218" name="textbox 218"/>
          <p:cNvSpPr/>
          <p:nvPr/>
        </p:nvSpPr>
        <p:spPr>
          <a:xfrm>
            <a:off x="1054496" y="463682"/>
            <a:ext cx="1972945" cy="2609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1853"/>
              </a:lnSpc>
              <a:tabLst/>
            </a:pPr>
            <a:r>
              <a:rPr sz="1500" kern="0" spc="7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字号  磅  像素/</a:t>
            </a:r>
            <a:r>
              <a:rPr sz="1500" kern="0" spc="6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对照表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picture 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031491" y="0"/>
            <a:ext cx="5081015" cy="6857998"/>
          </a:xfrm>
          <a:prstGeom prst="rect">
            <a:avLst/>
          </a:prstGeom>
        </p:spPr>
      </p:pic>
      <p:sp>
        <p:nvSpPr>
          <p:cNvPr id="222" name="textbox 222"/>
          <p:cNvSpPr/>
          <p:nvPr/>
        </p:nvSpPr>
        <p:spPr>
          <a:xfrm>
            <a:off x="708032" y="6310024"/>
            <a:ext cx="581025" cy="227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8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5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1:3:20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picture 2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144267" y="0"/>
            <a:ext cx="4855463" cy="6857998"/>
          </a:xfrm>
          <a:prstGeom prst="rect">
            <a:avLst/>
          </a:prstGeom>
        </p:spPr>
      </p:pic>
      <p:sp>
        <p:nvSpPr>
          <p:cNvPr id="226" name="textbox 226"/>
          <p:cNvSpPr/>
          <p:nvPr/>
        </p:nvSpPr>
        <p:spPr>
          <a:xfrm>
            <a:off x="708032" y="6310024"/>
            <a:ext cx="413384" cy="2279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68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500" kern="0" spc="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1:20</a:t>
            </a:r>
            <a:endParaRPr sz="15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 22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777777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0" name="textbox 230"/>
          <p:cNvSpPr/>
          <p:nvPr/>
        </p:nvSpPr>
        <p:spPr>
          <a:xfrm>
            <a:off x="964183" y="1878996"/>
            <a:ext cx="7367905" cy="352805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10200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2000" b="1" kern="0" spc="-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很多设计师</a:t>
            </a:r>
            <a:r>
              <a:rPr sz="5400" b="1" kern="0" spc="-36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对字体大小没概念、</a:t>
            </a:r>
            <a:endParaRPr sz="5400" dirty="0">
              <a:latin typeface="Microsoft YaHei"/>
              <a:ea typeface="Microsoft YaHei"/>
              <a:cs typeface="Microsoft YaHei"/>
            </a:endParaRPr>
          </a:p>
          <a:p>
            <a:pPr marL="29844" algn="l" rtl="0" eaLnBrk="0">
              <a:lnSpc>
                <a:spcPts val="856"/>
              </a:lnSpc>
              <a:spcBef>
                <a:spcPts val="929"/>
              </a:spcBef>
              <a:tabLst/>
            </a:pP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完</a:t>
            </a:r>
            <a:r>
              <a:rPr sz="600" b="1" kern="0" spc="12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</a:t>
            </a:r>
            <a:r>
              <a:rPr sz="600" b="1" kern="0" spc="1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凭</a:t>
            </a:r>
            <a:r>
              <a:rPr sz="600" b="1" kern="0" spc="1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感</a:t>
            </a:r>
            <a:r>
              <a:rPr sz="600" b="1" kern="0" spc="14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觉</a:t>
            </a:r>
            <a:r>
              <a:rPr sz="600" b="1" kern="0" spc="11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600" b="1" kern="0" spc="3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、、、、、、、、、</a:t>
            </a:r>
            <a:r>
              <a:rPr sz="600" b="1" kern="0" spc="20" dirty="0">
                <a:solidFill>
                  <a:srgbClr val="FFFF9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、、、、、、、、</a:t>
            </a:r>
            <a:endParaRPr sz="6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7000"/>
              </a:lnSpc>
              <a:spcBef>
                <a:spcPts val="366"/>
              </a:spcBef>
              <a:tabLst/>
            </a:pP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打印字体大小表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7940" algn="l" rtl="0" eaLnBrk="0">
              <a:lnSpc>
                <a:spcPct val="97000"/>
              </a:lnSpc>
              <a:spcBef>
                <a:spcPts val="757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屏幕保持原大，用尺子量屏幕的好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习惯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900" algn="l" rtl="0" eaLnBrk="0">
              <a:lnSpc>
                <a:spcPct val="94000"/>
              </a:lnSpc>
              <a:spcBef>
                <a:spcPts val="770"/>
              </a:spcBef>
              <a:tabLst/>
            </a:pPr>
            <a:r>
              <a:rPr sz="1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（不是实际大小的设计</a:t>
            </a:r>
            <a:r>
              <a:rPr sz="1200" kern="0" spc="-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，都是瞎设计）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4000"/>
              </a:lnSpc>
              <a:spcBef>
                <a:spcPts val="365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基于视觉距离（实际需要）看字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体大小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97000"/>
              </a:lnSpc>
              <a:spcBef>
                <a:spcPts val="803"/>
              </a:spcBef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大小强弱不是绝对的，还有字体的灰度、行间距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的参与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3048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设计输出之前一定要看打印稿，美丑</a:t>
            </a:r>
            <a:r>
              <a:rPr sz="1200" kern="0" spc="-1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全在其中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16762"/>
            <a:ext cx="4840223" cy="6841234"/>
          </a:xfrm>
          <a:prstGeom prst="rect">
            <a:avLst/>
          </a:prstGeom>
        </p:spPr>
      </p:pic>
      <p:sp>
        <p:nvSpPr>
          <p:cNvPr id="20" name="textbox 20"/>
          <p:cNvSpPr/>
          <p:nvPr/>
        </p:nvSpPr>
        <p:spPr>
          <a:xfrm>
            <a:off x="5562574" y="303987"/>
            <a:ext cx="2424429" cy="614235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40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适用不同大小磅数的字体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140000"/>
              </a:lnSpc>
              <a:spcBef>
                <a:spcPts val="301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更多的行间距的变化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的可能性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清新而美感的整体排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版特征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1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便于长时间阅读的特点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66"/>
              </a:spcBef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模仿英文的</a:t>
            </a:r>
            <a:r>
              <a:rPr sz="1200" b="1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字体样张</a:t>
            </a: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终于出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现了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2859" algn="l" rtl="0" eaLnBrk="0">
              <a:lnSpc>
                <a:spcPct val="97000"/>
              </a:lnSpc>
              <a:spcBef>
                <a:spcPts val="762"/>
              </a:spcBef>
              <a:tabLst/>
            </a:pP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----字体的不同版面应用的视觉检验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332"/>
              </a:spcBef>
              <a:tabLst/>
            </a:pPr>
            <a:r>
              <a:rPr sz="11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用样张检验的印刷字体</a:t>
            </a:r>
            <a:endParaRPr sz="11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ts val="2927"/>
              </a:lnSpc>
              <a:spcBef>
                <a:spcPts val="260"/>
              </a:spcBef>
              <a:tabLst/>
            </a:pPr>
            <a:r>
              <a:rPr sz="2400" kern="0" spc="-2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才够设计！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20954" algn="l" rtl="0" eaLnBrk="0">
              <a:lnSpc>
                <a:spcPct val="83000"/>
              </a:lnSpc>
              <a:spcBef>
                <a:spcPts val="369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STXihei"/>
                <a:ea typeface="STXihei"/>
                <a:cs typeface="STXihei"/>
              </a:rPr>
              <a:t>汉字家族字体</a:t>
            </a:r>
            <a:endParaRPr sz="1200" dirty="0">
              <a:latin typeface="STXihei"/>
              <a:ea typeface="STXihei"/>
              <a:cs typeface="STXihei"/>
            </a:endParaRPr>
          </a:p>
          <a:p>
            <a:pPr marL="25400" algn="l" rtl="0" eaLnBrk="0">
              <a:lnSpc>
                <a:spcPts val="216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STXihei"/>
                <a:ea typeface="STXihei"/>
                <a:cs typeface="STXihei"/>
              </a:rPr>
              <a:t>工作量大很多</a:t>
            </a:r>
            <a:endParaRPr sz="1200" dirty="0">
              <a:latin typeface="STXihei"/>
              <a:ea typeface="STXihei"/>
              <a:cs typeface="STXihei"/>
            </a:endParaRPr>
          </a:p>
          <a:p>
            <a:pPr algn="l" rtl="0" eaLnBrk="0">
              <a:lnSpc>
                <a:spcPct val="11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20320" algn="l" rtl="0" eaLnBrk="0">
              <a:lnSpc>
                <a:spcPct val="90000"/>
              </a:lnSpc>
              <a:spcBef>
                <a:spcPts val="1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STXihei"/>
                <a:ea typeface="STXihei"/>
                <a:cs typeface="STXihei"/>
              </a:rPr>
              <a:t>不是粗细放缩这么简单</a:t>
            </a:r>
            <a:endParaRPr sz="1200" dirty="0">
              <a:latin typeface="STXihei"/>
              <a:ea typeface="STXihei"/>
              <a:cs typeface="STXihe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rect 23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34" name="textbox 234"/>
          <p:cNvSpPr/>
          <p:nvPr/>
        </p:nvSpPr>
        <p:spPr>
          <a:xfrm>
            <a:off x="2780438" y="2145700"/>
            <a:ext cx="4829809" cy="412178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6034" algn="l" rtl="0" eaLnBrk="0">
              <a:lnSpc>
                <a:spcPts val="4028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字体间距、行距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spcBef>
                <a:spcPts val="363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字体是灵魂的话，行间距是字体排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版的生命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371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变化的行间距，带来版面、文字段落的美感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、差异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试验不同字体的不同行间距，比较差别、找到最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优状态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灵敏的设计的感知力-----是设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计师间最大的差别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r" rtl="0" eaLnBrk="0">
              <a:lnSpc>
                <a:spcPct val="99000"/>
              </a:lnSpc>
              <a:spcBef>
                <a:spcPts val="735"/>
              </a:spcBef>
              <a:tabLst/>
            </a:pP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1200" kern="0" spc="3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</a:t>
            </a:r>
            <a:r>
              <a:rPr sz="12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     间</a:t>
            </a:r>
            <a:r>
              <a:rPr sz="12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距</a:t>
            </a:r>
            <a:r>
              <a:rPr sz="12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  -  -  -  -     注 </a:t>
            </a:r>
            <a:r>
              <a:rPr sz="1200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定     是</a:t>
            </a:r>
            <a:r>
              <a:rPr sz="12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业</a:t>
            </a:r>
            <a:r>
              <a:rPr sz="1200" kern="0" spc="4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余</a:t>
            </a:r>
            <a:r>
              <a:rPr sz="1200" kern="0" spc="5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</a:t>
            </a:r>
            <a:r>
              <a:rPr sz="1200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</a:t>
            </a:r>
            <a:r>
              <a:rPr sz="1200" kern="0" spc="10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60" dirty="0">
                <a:solidFill>
                  <a:srgbClr val="FF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762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字体段落不仅用于阅读，而且带来视觉情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趣与力量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ts val="2934"/>
              </a:lnSpc>
              <a:spcBef>
                <a:spcPts val="3"/>
              </a:spcBef>
              <a:tabLst/>
            </a:pPr>
            <a:r>
              <a:rPr sz="2400" kern="0" spc="-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PPT的行间距是很差的</a:t>
            </a:r>
            <a:r>
              <a:rPr sz="2400" kern="0" spc="-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36" name="picture 2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298319"/>
            <a:ext cx="2253614" cy="3847033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picture 2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48" y="188976"/>
            <a:ext cx="8932164" cy="4402835"/>
          </a:xfrm>
          <a:prstGeom prst="rect">
            <a:avLst/>
          </a:prstGeom>
        </p:spPr>
      </p:pic>
      <p:sp>
        <p:nvSpPr>
          <p:cNvPr id="240" name="textbox 240"/>
          <p:cNvSpPr/>
          <p:nvPr/>
        </p:nvSpPr>
        <p:spPr>
          <a:xfrm>
            <a:off x="404875" y="4923231"/>
            <a:ext cx="2863850" cy="15754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Illustrator软件的行间距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可微调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884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直观看到效果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7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140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一般情况，行距为正文高度的1.6~1.</a:t>
            </a: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8倍， </a:t>
            </a:r>
            <a:r>
              <a:rPr sz="12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版面紧张，可以适当缩小到1.2~1.</a:t>
            </a: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5倍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picture 2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1629156"/>
            <a:ext cx="8674607" cy="3528059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picture 2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620267"/>
            <a:ext cx="9144000" cy="3934967"/>
          </a:xfrm>
          <a:prstGeom prst="rect">
            <a:avLst/>
          </a:prstGeom>
        </p:spPr>
      </p:pic>
      <p:sp>
        <p:nvSpPr>
          <p:cNvPr id="246" name="textbox 246"/>
          <p:cNvSpPr/>
          <p:nvPr/>
        </p:nvSpPr>
        <p:spPr>
          <a:xfrm>
            <a:off x="330504" y="5254854"/>
            <a:ext cx="6038850" cy="14306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9223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动动手指的设计（ </a:t>
            </a:r>
            <a:r>
              <a:rPr sz="20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居 然 很 多 设 计</a:t>
            </a:r>
            <a:r>
              <a:rPr sz="2000" kern="0" spc="14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师 也</a:t>
            </a:r>
            <a:r>
              <a:rPr sz="2000" kern="0" spc="3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懒</a:t>
            </a:r>
            <a:r>
              <a:rPr sz="2000" kern="0" spc="4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得</a:t>
            </a:r>
            <a:r>
              <a:rPr sz="2000" kern="0" spc="4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动</a:t>
            </a:r>
            <a:r>
              <a:rPr sz="2000" kern="0" spc="-3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2000" kern="0" spc="-1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</a:t>
            </a:r>
            <a:r>
              <a:rPr sz="2000" kern="0" spc="2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1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</a:t>
            </a:r>
            <a:r>
              <a:rPr sz="2000" kern="0" spc="1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2000" kern="0" spc="-1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！</a:t>
            </a:r>
            <a:r>
              <a:rPr sz="2000" kern="0" spc="-20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7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4000"/>
              </a:lnSpc>
              <a:spcBef>
                <a:spcPts val="845"/>
              </a:spcBef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但考验设计师的眼力（啥时候真的好）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4000"/>
              </a:lnSpc>
              <a:spcBef>
                <a:spcPts val="807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不比不知道（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拷贝、放在</a:t>
            </a: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旁边比较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）----还真有行间距的最佳状态！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原大、原大、原大状态下调整最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直观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" name="picture 2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1484376"/>
            <a:ext cx="9144000" cy="3707891"/>
          </a:xfrm>
          <a:prstGeom prst="rect">
            <a:avLst/>
          </a:prstGeom>
        </p:spPr>
      </p:pic>
      <p:sp>
        <p:nvSpPr>
          <p:cNvPr id="250" name="textbox 250"/>
          <p:cNvSpPr/>
          <p:nvPr/>
        </p:nvSpPr>
        <p:spPr>
          <a:xfrm>
            <a:off x="331571" y="5777033"/>
            <a:ext cx="3071495" cy="47815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4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若不清楚字体行间距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------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注定和设计没丁点缘分、版面设计全是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夹生饭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" name="picture 2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851148" y="0"/>
            <a:ext cx="4934712" cy="6857998"/>
          </a:xfrm>
          <a:prstGeom prst="rect">
            <a:avLst/>
          </a:prstGeom>
        </p:spPr>
      </p:pic>
      <p:sp>
        <p:nvSpPr>
          <p:cNvPr id="254" name="textbox 254"/>
          <p:cNvSpPr/>
          <p:nvPr/>
        </p:nvSpPr>
        <p:spPr>
          <a:xfrm>
            <a:off x="404727" y="6353410"/>
            <a:ext cx="1548130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3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玩玩行间距的版面设计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" name="picture 2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rect 25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0" name="textbox 260"/>
          <p:cNvSpPr/>
          <p:nvPr/>
        </p:nvSpPr>
        <p:spPr>
          <a:xfrm>
            <a:off x="980646" y="1815795"/>
            <a:ext cx="5170170" cy="331406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</a:t>
            </a:r>
            <a:r>
              <a:rPr sz="1200" kern="0" spc="18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距   的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宽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窄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仅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关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系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到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   面   的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美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观</a:t>
            </a:r>
            <a:r>
              <a:rPr sz="1200" kern="0" spc="7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更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重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要   的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 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影   响   到   阅   读   的   流   畅   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   当   的  </a:t>
            </a:r>
            <a:r>
              <a:rPr sz="12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行   距   能   使   阅   读   方   便    ，  版   面   清   晰   美   观   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369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</a:t>
            </a:r>
            <a:r>
              <a:rPr sz="1200" kern="0" spc="1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距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窄</a:t>
            </a:r>
            <a:r>
              <a:rPr sz="1200" kern="0" spc="8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行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易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看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清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行</a:t>
            </a:r>
            <a:r>
              <a:rPr sz="1200" kern="0" spc="14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距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过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宽</a:t>
            </a:r>
            <a:r>
              <a:rPr sz="1200" kern="0" spc="7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  造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成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纸</a:t>
            </a:r>
            <a:r>
              <a:rPr sz="1200" kern="0" spc="16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张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浪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费</a:t>
            </a:r>
            <a:r>
              <a:rPr sz="1200" kern="0" spc="15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。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1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8000"/>
              </a:lnSpc>
              <a:spcBef>
                <a:spcPts val="1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</a:t>
            </a:r>
            <a:r>
              <a:rPr sz="1200" kern="0" spc="1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   的   行  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间   距   需</a:t>
            </a:r>
            <a:r>
              <a:rPr sz="1200" kern="0" spc="1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打   印   、   直   观   比   较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rect 26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64" name="textbox 264"/>
          <p:cNvSpPr/>
          <p:nvPr/>
        </p:nvSpPr>
        <p:spPr>
          <a:xfrm>
            <a:off x="2852267" y="2288574"/>
            <a:ext cx="5043170" cy="20193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5400" algn="l" rtl="0" eaLnBrk="0">
              <a:lnSpc>
                <a:spcPts val="4003"/>
              </a:lnSpc>
              <a:tabLst/>
            </a:pPr>
            <a:r>
              <a:rPr sz="3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字体灰度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4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188000"/>
              </a:lnSpc>
              <a:spcBef>
                <a:spcPts val="366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字体本身灰度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：超粗黑（黑面）、黑体、细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体、极细体（灰面）的排版差别</a:t>
            </a: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字体行间距导致的灰度差别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：紧（黑）、松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（灰）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色彩的明度 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：100</a:t>
            </a:r>
            <a:r>
              <a:rPr sz="1200" kern="0" spc="-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%的黑、70%的黑、40%的黑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pic>
        <p:nvPicPr>
          <p:cNvPr id="266" name="picture 2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372232"/>
            <a:ext cx="2036826" cy="3828491"/>
          </a:xfrm>
          <a:prstGeom prst="rect">
            <a:avLst/>
          </a:prstGeom>
        </p:spPr>
      </p:pic>
      <p:sp>
        <p:nvSpPr>
          <p:cNvPr id="268" name="textbox 268"/>
          <p:cNvSpPr/>
          <p:nvPr/>
        </p:nvSpPr>
        <p:spPr>
          <a:xfrm>
            <a:off x="2856991" y="4732147"/>
            <a:ext cx="1238885" cy="149923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2941"/>
              </a:lnSpc>
              <a:tabLst/>
            </a:pPr>
            <a:r>
              <a:rPr sz="2400" kern="0" spc="-20" dirty="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跃然纸上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7000"/>
              </a:lnSpc>
              <a:spcBef>
                <a:spcPts val="1586"/>
              </a:spcBef>
              <a:tabLst/>
            </a:pPr>
            <a:r>
              <a:rPr sz="2400" b="1" kern="0" spc="-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平铺纸中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100000"/>
              </a:lnSpc>
              <a:tabLst/>
            </a:pPr>
            <a:r>
              <a:rPr sz="2400" kern="0" spc="-5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隐于纸内</a:t>
            </a:r>
            <a:endParaRPr sz="2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0" name="textbox 270"/>
          <p:cNvSpPr/>
          <p:nvPr/>
        </p:nvSpPr>
        <p:spPr>
          <a:xfrm>
            <a:off x="4514761" y="4853699"/>
            <a:ext cx="278765" cy="122046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585"/>
              </a:lnSpc>
              <a:tabLst/>
            </a:pPr>
            <a:r>
              <a:rPr sz="1000" kern="0" spc="2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585"/>
              </a:lnSpc>
              <a:spcBef>
                <a:spcPts val="303"/>
              </a:spcBef>
              <a:tabLst/>
            </a:pPr>
            <a:r>
              <a:rPr sz="1000" kern="0" spc="2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</a:t>
            </a:r>
            <a:endParaRPr sz="10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4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7000"/>
              </a:lnSpc>
              <a:tabLst/>
            </a:pPr>
            <a:endParaRPr sz="2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ts val="585"/>
              </a:lnSpc>
              <a:spcBef>
                <a:spcPts val="1"/>
              </a:spcBef>
              <a:tabLst/>
            </a:pPr>
            <a:r>
              <a:rPr sz="1000" kern="0" spc="2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---</a:t>
            </a:r>
            <a:endParaRPr sz="1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2" name="textbox 272"/>
          <p:cNvSpPr/>
          <p:nvPr/>
        </p:nvSpPr>
        <p:spPr>
          <a:xfrm>
            <a:off x="4795180" y="4796567"/>
            <a:ext cx="170814" cy="128905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eaVert" wrap="square" lIns="0" tIns="0" rIns="0" bIns="0"/>
          <a:lstStyle/>
          <a:p>
            <a:pPr algn="l" rtl="0" eaLnBrk="0">
              <a:lnSpc>
                <a:spcPct val="86040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3000"/>
              </a:lnSpc>
              <a:tabLst/>
            </a:pPr>
            <a:r>
              <a:rPr sz="1000" kern="0" spc="1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近</a:t>
            </a:r>
            <a:r>
              <a:rPr sz="10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</a:t>
            </a:r>
            <a:r>
              <a:rPr sz="1000" kern="0" spc="1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</a:t>
            </a:r>
            <a:r>
              <a:rPr sz="1000" kern="0" spc="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</a:t>
            </a:r>
            <a:r>
              <a:rPr sz="1000" kern="0" spc="1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远</a:t>
            </a:r>
            <a:endParaRPr sz="10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picture 27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981456"/>
            <a:ext cx="9144000" cy="3854195"/>
          </a:xfrm>
          <a:prstGeom prst="rect">
            <a:avLst/>
          </a:prstGeom>
        </p:spPr>
      </p:pic>
      <p:sp>
        <p:nvSpPr>
          <p:cNvPr id="276" name="textbox 276"/>
          <p:cNvSpPr/>
          <p:nvPr/>
        </p:nvSpPr>
        <p:spPr>
          <a:xfrm>
            <a:off x="6308267" y="5315762"/>
            <a:ext cx="2794000" cy="125920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225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9209" indent="-17145" algn="l" rtl="0" eaLnBrk="0">
              <a:lnSpc>
                <a:spcPct val="124000"/>
              </a:lnSpc>
              <a:tabLst/>
            </a:pPr>
            <a:r>
              <a:rPr sz="1800" b="1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懂得文字用灰色</a:t>
            </a:r>
            <a:r>
              <a:rPr sz="1800" b="1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                 </a:t>
            </a:r>
            <a:r>
              <a:rPr sz="1800" b="1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已经很高级了~</a:t>
            </a:r>
            <a:endParaRPr sz="18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2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3970" indent="7620" algn="l" rtl="0" eaLnBrk="0">
              <a:lnSpc>
                <a:spcPct val="139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30%以下的灰字只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能专色印刷（实色灰）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否则字网点化明显，眼晕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78" name="textbox 278"/>
          <p:cNvSpPr/>
          <p:nvPr/>
        </p:nvSpPr>
        <p:spPr>
          <a:xfrm>
            <a:off x="259183" y="5345131"/>
            <a:ext cx="2573020" cy="106108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不同字体的灰度对比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4765" algn="l" rtl="0" eaLnBrk="0">
              <a:lnSpc>
                <a:spcPts val="2161"/>
              </a:lnSpc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100%黑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300" dirty="0">
              <a:latin typeface="Arial"/>
              <a:ea typeface="Arial"/>
              <a:cs typeface="Arial"/>
            </a:endParaRPr>
          </a:p>
          <a:p>
            <a:pPr marL="14604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字体灰度对比----要眯</a:t>
            </a: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起眼睛看的清楚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80" name="textbox 280"/>
          <p:cNvSpPr/>
          <p:nvPr/>
        </p:nvSpPr>
        <p:spPr>
          <a:xfrm>
            <a:off x="3285113" y="5361006"/>
            <a:ext cx="1852295" cy="4629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相同字体行间距的灰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度对比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3495" algn="l" rtl="0" eaLnBrk="0">
              <a:lnSpc>
                <a:spcPts val="2161"/>
              </a:lnSpc>
              <a:tabLst/>
            </a:pPr>
            <a:r>
              <a:rPr sz="12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100%黑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91440"/>
            <a:ext cx="4404359" cy="6382511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427220" y="710184"/>
            <a:ext cx="4541520" cy="2572511"/>
          </a:xfrm>
          <a:prstGeom prst="rect">
            <a:avLst/>
          </a:prstGeom>
        </p:spPr>
      </p:pic>
      <p:sp>
        <p:nvSpPr>
          <p:cNvPr id="26" name="textbox 26"/>
          <p:cNvSpPr/>
          <p:nvPr/>
        </p:nvSpPr>
        <p:spPr>
          <a:xfrm>
            <a:off x="4671010" y="3905199"/>
            <a:ext cx="4402454" cy="18446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5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4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挑战中文字体家族（方正兰亭黑）极限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indent="635" algn="l" rtl="0" eaLnBrk="0">
              <a:lnSpc>
                <a:spcPct val="139000"/>
              </a:lnSpc>
              <a:spcBef>
                <a:spcPts val="356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微软雅黑、方正兰亭黑、汉仪旗黑----来自一个设计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师齐立的作品 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满足了汉字排版不同灰度、视觉量感的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需要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89000"/>
              </a:lnSpc>
              <a:spcBef>
                <a:spcPts val="364"/>
              </a:spcBef>
              <a:tabLst/>
            </a:pPr>
            <a:r>
              <a:rPr sz="12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粗细级差过多---</a:t>
            </a:r>
            <a:r>
              <a:rPr sz="1200" kern="0" spc="-4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非常够用！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特点与雅黑、兰亭黑</a:t>
            </a:r>
            <a:r>
              <a:rPr sz="1200" kern="0" spc="-1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相像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4000"/>
              </a:lnSpc>
              <a:tabLst/>
            </a:pP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宽窄变形意义不大（汉字适合宽窄、</a:t>
            </a:r>
            <a:r>
              <a:rPr sz="1200" kern="0" spc="-3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斜体排版吗）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" name="picture 28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4715" y="1557527"/>
            <a:ext cx="4660391" cy="3959352"/>
          </a:xfrm>
          <a:prstGeom prst="rect">
            <a:avLst/>
          </a:prstGeom>
        </p:spPr>
      </p:pic>
      <p:sp>
        <p:nvSpPr>
          <p:cNvPr id="284" name="textbox 284"/>
          <p:cNvSpPr/>
          <p:nvPr/>
        </p:nvSpPr>
        <p:spPr>
          <a:xfrm>
            <a:off x="5752643" y="1672793"/>
            <a:ext cx="2324735" cy="75184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26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极细的中文字体</a:t>
            </a:r>
            <a:r>
              <a:rPr sz="1200" kern="0" spc="-70" dirty="0">
                <a:solidFill>
                  <a:srgbClr val="FF2691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，可以和英文媲美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88900" algn="l" rtl="0" eaLnBrk="0">
              <a:lnSpc>
                <a:spcPct val="94000"/>
              </a:lnSpc>
              <a:spcBef>
                <a:spcPts val="767"/>
              </a:spcBef>
              <a:tabLst/>
            </a:pPr>
            <a:r>
              <a:rPr sz="1200" kern="0" spc="-10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（方正兰亭超细黑）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29209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3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视觉灰度对了，阅读累不？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" name="picture 2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276855" y="1341120"/>
            <a:ext cx="5039867" cy="3765803"/>
          </a:xfrm>
          <a:prstGeom prst="rect">
            <a:avLst/>
          </a:prstGeom>
        </p:spPr>
      </p:pic>
      <p:sp>
        <p:nvSpPr>
          <p:cNvPr id="288" name="textbox 288"/>
          <p:cNvSpPr/>
          <p:nvPr/>
        </p:nvSpPr>
        <p:spPr>
          <a:xfrm>
            <a:off x="484888" y="1871935"/>
            <a:ext cx="618490" cy="19431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5447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颜色线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8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68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颜色面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9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3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25000"/>
              </a:lnSpc>
              <a:tabLst/>
            </a:pPr>
            <a:endParaRPr sz="2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ts val="1277"/>
              </a:lnSpc>
              <a:tabLst/>
            </a:pPr>
            <a:r>
              <a:rPr sz="10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四色</a:t>
            </a:r>
            <a:r>
              <a:rPr sz="1000" kern="0" spc="1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000" kern="0" spc="-8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C、</a:t>
            </a:r>
            <a:endParaRPr sz="10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0" name="textbox 290"/>
          <p:cNvSpPr/>
          <p:nvPr/>
        </p:nvSpPr>
        <p:spPr>
          <a:xfrm>
            <a:off x="483407" y="6031839"/>
            <a:ext cx="2456814" cy="44132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27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400" kern="0" spc="-3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Illustrator软件里的色彩模式，</a:t>
            </a:r>
            <a:endParaRPr sz="1400" dirty="0">
              <a:latin typeface="Microsoft YaHei"/>
              <a:ea typeface="Microsoft YaHei"/>
              <a:cs typeface="Microsoft YaHei"/>
            </a:endParaRPr>
          </a:p>
          <a:p>
            <a:pPr marL="25400" algn="l" rtl="0" eaLnBrk="0">
              <a:lnSpc>
                <a:spcPct val="95000"/>
              </a:lnSpc>
              <a:spcBef>
                <a:spcPts val="40"/>
              </a:spcBef>
              <a:tabLst/>
            </a:pPr>
            <a:r>
              <a:rPr sz="1400" kern="0" spc="-3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K</a:t>
            </a:r>
            <a:r>
              <a:rPr sz="1400" kern="0" spc="16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400" kern="0" spc="-30" dirty="0">
                <a:solidFill>
                  <a:srgbClr val="FF1188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(0-100)灰度</a:t>
            </a:r>
            <a:endParaRPr sz="14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2" name="textbox 292"/>
          <p:cNvSpPr/>
          <p:nvPr/>
        </p:nvSpPr>
        <p:spPr>
          <a:xfrm>
            <a:off x="7446721" y="1764233"/>
            <a:ext cx="1540510" cy="1981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855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4000"/>
              </a:lnSpc>
              <a:tabLst/>
            </a:pPr>
            <a:r>
              <a:rPr sz="1200" kern="0" spc="-5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Pantone色彩（专色）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4" name="textbox 294"/>
          <p:cNvSpPr/>
          <p:nvPr/>
        </p:nvSpPr>
        <p:spPr>
          <a:xfrm>
            <a:off x="1122679" y="3635476"/>
            <a:ext cx="653415" cy="17716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878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83000"/>
              </a:lnSpc>
              <a:tabLst/>
            </a:pPr>
            <a:r>
              <a:rPr sz="1200" kern="0" spc="-7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M</a:t>
            </a:r>
            <a:r>
              <a:rPr sz="1200" kern="0" spc="-6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、Y、</a:t>
            </a:r>
            <a:r>
              <a:rPr sz="1200" kern="0" spc="-24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K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296" name="path 296"/>
          <p:cNvSpPr/>
          <p:nvPr/>
        </p:nvSpPr>
        <p:spPr>
          <a:xfrm>
            <a:off x="1125473" y="2891028"/>
            <a:ext cx="1440180" cy="19811"/>
          </a:xfrm>
          <a:custGeom>
            <a:avLst/>
            <a:gdLst/>
            <a:ahLst/>
            <a:cxnLst/>
            <a:rect l="0" t="0" r="0" b="0"/>
            <a:pathLst>
              <a:path w="2268" h="31">
                <a:moveTo>
                  <a:pt x="0" y="15"/>
                </a:moveTo>
                <a:lnTo>
                  <a:pt x="2268" y="15"/>
                </a:lnTo>
              </a:path>
            </a:pathLst>
          </a:custGeom>
          <a:noFill/>
          <a:ln w="19811" cap="flat">
            <a:solidFill>
              <a:srgbClr val="FF0000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298" name="path 298"/>
          <p:cNvSpPr/>
          <p:nvPr/>
        </p:nvSpPr>
        <p:spPr>
          <a:xfrm>
            <a:off x="1197101" y="1991868"/>
            <a:ext cx="1367027" cy="19811"/>
          </a:xfrm>
          <a:custGeom>
            <a:avLst/>
            <a:gdLst/>
            <a:ahLst/>
            <a:cxnLst/>
            <a:rect l="0" t="0" r="0" b="0"/>
            <a:pathLst>
              <a:path w="2152" h="31">
                <a:moveTo>
                  <a:pt x="0" y="15"/>
                </a:moveTo>
                <a:lnTo>
                  <a:pt x="2152" y="15"/>
                </a:lnTo>
              </a:path>
            </a:pathLst>
          </a:custGeom>
          <a:noFill/>
          <a:ln w="19811" cap="flat">
            <a:solidFill>
              <a:srgbClr val="FF0000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" name="picture 3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006851" y="1194815"/>
            <a:ext cx="6137147" cy="4091940"/>
          </a:xfrm>
          <a:prstGeom prst="rect">
            <a:avLst/>
          </a:prstGeom>
        </p:spPr>
      </p:pic>
      <p:pic>
        <p:nvPicPr>
          <p:cNvPr id="302" name="picture 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02692" y="1156715"/>
            <a:ext cx="2569464" cy="4130040"/>
          </a:xfrm>
          <a:prstGeom prst="rect">
            <a:avLst/>
          </a:prstGeom>
        </p:spPr>
      </p:pic>
      <p:sp>
        <p:nvSpPr>
          <p:cNvPr id="304" name="textbox 304"/>
          <p:cNvSpPr/>
          <p:nvPr/>
        </p:nvSpPr>
        <p:spPr>
          <a:xfrm>
            <a:off x="188468" y="5921508"/>
            <a:ext cx="2767329" cy="56451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735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2859" algn="l" rtl="0" eaLnBrk="0">
              <a:lnSpc>
                <a:spcPct val="98000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中英文版面灰度差别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0000"/>
              </a:lnSpc>
              <a:tabLst/>
            </a:pPr>
            <a:endParaRPr sz="12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4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看到汉字版面的难点了吗？不止一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点的难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" name="picture 30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3717035"/>
            <a:ext cx="3723132" cy="2735579"/>
          </a:xfrm>
          <a:prstGeom prst="rect">
            <a:avLst/>
          </a:prstGeom>
        </p:spPr>
      </p:pic>
      <p:pic>
        <p:nvPicPr>
          <p:cNvPr id="308" name="picture 30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860035" y="3788664"/>
            <a:ext cx="3733800" cy="2456687"/>
          </a:xfrm>
          <a:prstGeom prst="rect">
            <a:avLst/>
          </a:prstGeom>
        </p:spPr>
      </p:pic>
      <p:pic>
        <p:nvPicPr>
          <p:cNvPr id="310" name="picture 3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3348228" y="0"/>
            <a:ext cx="2337816" cy="3384804"/>
          </a:xfrm>
          <a:prstGeom prst="rect">
            <a:avLst/>
          </a:prstGeom>
        </p:spPr>
      </p:pic>
      <p:pic>
        <p:nvPicPr>
          <p:cNvPr id="312" name="picture 3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600000">
            <a:off x="394715" y="260604"/>
            <a:ext cx="2161032" cy="2923032"/>
          </a:xfrm>
          <a:prstGeom prst="rect">
            <a:avLst/>
          </a:prstGeom>
        </p:spPr>
      </p:pic>
      <p:pic>
        <p:nvPicPr>
          <p:cNvPr id="314" name="picture 3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600000">
            <a:off x="6516623" y="188976"/>
            <a:ext cx="2087880" cy="2971800"/>
          </a:xfrm>
          <a:prstGeom prst="rect">
            <a:avLst/>
          </a:prstGeom>
        </p:spPr>
      </p:pic>
      <p:sp>
        <p:nvSpPr>
          <p:cNvPr id="316" name="textbox 316"/>
          <p:cNvSpPr/>
          <p:nvPr/>
        </p:nvSpPr>
        <p:spPr>
          <a:xfrm>
            <a:off x="403656" y="6604813"/>
            <a:ext cx="2005964" cy="20320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6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不同灰度文字的视觉层次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对比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rect 31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333333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20" name="picture 3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261870"/>
            <a:ext cx="2181351" cy="3902341"/>
          </a:xfrm>
          <a:prstGeom prst="rect">
            <a:avLst/>
          </a:prstGeom>
        </p:spPr>
      </p:pic>
      <p:sp>
        <p:nvSpPr>
          <p:cNvPr id="322" name="textbox 322"/>
          <p:cNvSpPr/>
          <p:nvPr/>
        </p:nvSpPr>
        <p:spPr>
          <a:xfrm>
            <a:off x="2744317" y="2288574"/>
            <a:ext cx="2310129" cy="3726179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41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5400" algn="l" rtl="0" eaLnBrk="0">
              <a:lnSpc>
                <a:spcPts val="4012"/>
              </a:lnSpc>
              <a:tabLst/>
            </a:pPr>
            <a:r>
              <a:rPr sz="3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字体的排列</a:t>
            </a:r>
            <a:endParaRPr sz="3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3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spcBef>
                <a:spcPts val="364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对齐方式：齐头、齐尾、齐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头齐尾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970" algn="l" rtl="0" eaLnBrk="0">
              <a:lnSpc>
                <a:spcPct val="97000"/>
              </a:lnSpc>
              <a:spcBef>
                <a:spcPts val="765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散点排列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ct val="98000"/>
              </a:lnSpc>
              <a:spcBef>
                <a:spcPts val="754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交错排列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761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聚散排列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59"/>
              </a:spcBef>
              <a:tabLst/>
            </a:pP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旋转排列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ct val="89000"/>
              </a:lnSpc>
              <a:spcBef>
                <a:spcPts val="760"/>
              </a:spcBef>
              <a:tabLst/>
            </a:pPr>
            <a:r>
              <a:rPr sz="12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自由线形排列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ts val="2160"/>
              </a:lnSpc>
              <a:tabLst/>
            </a:pPr>
            <a:r>
              <a:rPr sz="12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自由图形排列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11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algn="l" rtl="0" eaLnBrk="0">
              <a:lnSpc>
                <a:spcPct val="112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89000"/>
              </a:lnSpc>
              <a:spcBef>
                <a:spcPts val="365"/>
              </a:spcBef>
              <a:tabLst/>
            </a:pPr>
            <a:r>
              <a:rPr sz="1200" kern="0" spc="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释放文字的视觉美感</a:t>
            </a:r>
            <a:r>
              <a:rPr sz="1200" kern="0" spc="-1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与特征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9209" algn="l" rtl="0" eaLnBrk="0">
              <a:lnSpc>
                <a:spcPts val="2159"/>
              </a:lnSpc>
              <a:tabLst/>
            </a:pPr>
            <a:r>
              <a:rPr sz="1200" kern="0" spc="-3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自由版面设计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picture 3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995928" y="0"/>
            <a:ext cx="3770376" cy="6857998"/>
          </a:xfrm>
          <a:prstGeom prst="rect">
            <a:avLst/>
          </a:prstGeom>
        </p:spPr>
      </p:pic>
      <p:pic>
        <p:nvPicPr>
          <p:cNvPr id="326" name="picture 3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816863" y="3860291"/>
            <a:ext cx="2241803" cy="2275332"/>
          </a:xfrm>
          <a:prstGeom prst="rect">
            <a:avLst/>
          </a:prstGeom>
        </p:spPr>
      </p:pic>
      <p:sp>
        <p:nvSpPr>
          <p:cNvPr id="328" name="textbox 328"/>
          <p:cNvSpPr/>
          <p:nvPr/>
        </p:nvSpPr>
        <p:spPr>
          <a:xfrm>
            <a:off x="795172" y="6366459"/>
            <a:ext cx="261429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24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对齐方式：齐头、齐尾、强制齐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头齐尾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0" name="picture 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1459" y="3153156"/>
            <a:ext cx="4392167" cy="2374391"/>
          </a:xfrm>
          <a:prstGeom prst="rect">
            <a:avLst/>
          </a:prstGeom>
        </p:spPr>
      </p:pic>
      <p:pic>
        <p:nvPicPr>
          <p:cNvPr id="332" name="picture 3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4226052" y="188976"/>
            <a:ext cx="4450080" cy="1929383"/>
          </a:xfrm>
          <a:prstGeom prst="rect">
            <a:avLst/>
          </a:prstGeom>
        </p:spPr>
      </p:pic>
      <p:pic>
        <p:nvPicPr>
          <p:cNvPr id="334" name="picture 3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5436108" y="3153155"/>
            <a:ext cx="2807208" cy="2878835"/>
          </a:xfrm>
          <a:prstGeom prst="rect">
            <a:avLst/>
          </a:prstGeom>
        </p:spPr>
      </p:pic>
      <p:sp>
        <p:nvSpPr>
          <p:cNvPr id="336" name="textbox 336"/>
          <p:cNvSpPr/>
          <p:nvPr/>
        </p:nvSpPr>
        <p:spPr>
          <a:xfrm>
            <a:off x="626465" y="735914"/>
            <a:ext cx="2543810" cy="752475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624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7779" algn="l" rtl="0" eaLnBrk="0">
              <a:lnSpc>
                <a:spcPct val="97000"/>
              </a:lnSpc>
              <a:tabLst/>
            </a:pPr>
            <a:r>
              <a:rPr sz="1200" kern="0" spc="-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1、拷贝一行文字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0"/>
              </a:spcBef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2、用钢笔画一根曲线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7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5240" algn="l" rtl="0" eaLnBrk="0">
              <a:lnSpc>
                <a:spcPct val="97000"/>
              </a:lnSpc>
              <a:spcBef>
                <a:spcPts val="1"/>
              </a:spcBef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3、文字工具点击线的前端、黏贴文字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38" name="textbox 338"/>
          <p:cNvSpPr/>
          <p:nvPr/>
        </p:nvSpPr>
        <p:spPr>
          <a:xfrm>
            <a:off x="621747" y="6353410"/>
            <a:ext cx="1851660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83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文字的线性排列、图形排列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picture 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493008" y="262128"/>
            <a:ext cx="4547615" cy="5826251"/>
          </a:xfrm>
          <a:prstGeom prst="rect">
            <a:avLst/>
          </a:prstGeom>
        </p:spPr>
      </p:pic>
      <p:pic>
        <p:nvPicPr>
          <p:cNvPr id="342" name="picture 3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653796" y="2205228"/>
            <a:ext cx="2209800" cy="2663951"/>
          </a:xfrm>
          <a:prstGeom prst="rect">
            <a:avLst/>
          </a:prstGeom>
        </p:spPr>
      </p:pic>
      <p:sp>
        <p:nvSpPr>
          <p:cNvPr id="344" name="textbox 344"/>
          <p:cNvSpPr/>
          <p:nvPr/>
        </p:nvSpPr>
        <p:spPr>
          <a:xfrm>
            <a:off x="619912" y="591388"/>
            <a:ext cx="2252979" cy="130111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24129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1、将一段文字创建轮</a:t>
            </a:r>
            <a:r>
              <a:rPr sz="1200" kern="0" spc="-2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ct val="97000"/>
              </a:lnSpc>
              <a:spcBef>
                <a:spcPts val="766"/>
              </a:spcBef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2、创建矢量人物轮廓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21590" algn="l" rtl="0" eaLnBrk="0">
              <a:lnSpc>
                <a:spcPct val="98000"/>
              </a:lnSpc>
              <a:spcBef>
                <a:spcPts val="747"/>
              </a:spcBef>
              <a:tabLst/>
            </a:pP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3、将矢量线形图形置于文字之上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3"/>
              </a:spcBef>
              <a:tabLst/>
            </a:pPr>
            <a:r>
              <a:rPr sz="1200" kern="0" spc="-6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4、同时选中两者，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6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algn="r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执行：对象—剪切蒙</a:t>
            </a:r>
            <a:r>
              <a:rPr sz="1200" kern="0" spc="-10" dirty="0">
                <a:solidFill>
                  <a:srgbClr val="969696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版—建立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picture 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rect 34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pic>
        <p:nvPicPr>
          <p:cNvPr id="350" name="picture 3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467868" y="1306068"/>
            <a:ext cx="8278367" cy="4425695"/>
          </a:xfrm>
          <a:prstGeom prst="rect">
            <a:avLst/>
          </a:prstGeom>
        </p:spPr>
      </p:pic>
      <p:sp>
        <p:nvSpPr>
          <p:cNvPr id="352" name="textbox 352"/>
          <p:cNvSpPr/>
          <p:nvPr/>
        </p:nvSpPr>
        <p:spPr>
          <a:xfrm>
            <a:off x="477265" y="6226861"/>
            <a:ext cx="1089025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文字的变形排列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324611" y="3258310"/>
            <a:ext cx="5999988" cy="3599688"/>
          </a:xfrm>
          <a:prstGeom prst="rect">
            <a:avLst/>
          </a:prstGeom>
        </p:spPr>
      </p:pic>
      <p:pic>
        <p:nvPicPr>
          <p:cNvPr id="30" name="picture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24611" y="405383"/>
            <a:ext cx="5967983" cy="2386584"/>
          </a:xfrm>
          <a:prstGeom prst="rect">
            <a:avLst/>
          </a:prstGeom>
        </p:spPr>
      </p:pic>
      <p:sp>
        <p:nvSpPr>
          <p:cNvPr id="32" name="textbox 32"/>
          <p:cNvSpPr/>
          <p:nvPr/>
        </p:nvSpPr>
        <p:spPr>
          <a:xfrm>
            <a:off x="6598158" y="5489606"/>
            <a:ext cx="1548764" cy="75374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257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6509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为移动界面推出的字体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9050" algn="l" rtl="0" eaLnBrk="0">
              <a:lnSpc>
                <a:spcPts val="2161"/>
              </a:lnSpc>
              <a:tabLst/>
            </a:pP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时尚、中性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7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3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适应像素显示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4" name="picture 3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picture 35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97535" y="0"/>
            <a:ext cx="9041892" cy="6857997"/>
          </a:xfrm>
          <a:prstGeom prst="rect">
            <a:avLst/>
          </a:prstGeom>
        </p:spPr>
      </p:pic>
      <p:sp>
        <p:nvSpPr>
          <p:cNvPr id="358" name="textbox 358"/>
          <p:cNvSpPr/>
          <p:nvPr/>
        </p:nvSpPr>
        <p:spPr>
          <a:xfrm>
            <a:off x="621747" y="6353410"/>
            <a:ext cx="1089660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125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文字的自由排列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0" name="picture 3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43840" y="1700783"/>
            <a:ext cx="3351275" cy="3273552"/>
          </a:xfrm>
          <a:prstGeom prst="rect">
            <a:avLst/>
          </a:prstGeom>
        </p:spPr>
      </p:pic>
      <p:pic>
        <p:nvPicPr>
          <p:cNvPr id="362" name="picture 3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3851148" y="1700784"/>
            <a:ext cx="2657855" cy="3241547"/>
          </a:xfrm>
          <a:prstGeom prst="rect">
            <a:avLst/>
          </a:prstGeom>
        </p:spPr>
      </p:pic>
      <p:pic>
        <p:nvPicPr>
          <p:cNvPr id="364" name="picture 36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600000">
            <a:off x="6733031" y="1700783"/>
            <a:ext cx="2237231" cy="3168396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6" name="picture 36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0"/>
            <a:ext cx="9144000" cy="6857998"/>
          </a:xfrm>
          <a:prstGeom prst="rect">
            <a:avLst/>
          </a:prstGeom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rect 368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solidFill>
            <a:srgbClr val="5F5F5F">
              <a:alpha val="100000"/>
            </a:srgbClr>
          </a:solidFill>
          <a:ln w="0" cap="flat">
            <a:noFill/>
            <a:prstDash val="solid"/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graphicFrame>
        <p:nvGraphicFramePr>
          <p:cNvPr id="370" name="table 370"/>
          <p:cNvGraphicFramePr>
            <a:graphicFrameLocks noGrp="1"/>
          </p:cNvGraphicFramePr>
          <p:nvPr/>
        </p:nvGraphicFramePr>
        <p:xfrm>
          <a:off x="4494275" y="3213354"/>
          <a:ext cx="3053714" cy="431164"/>
        </p:xfrm>
        <a:graphic>
          <a:graphicData uri="http://schemas.openxmlformats.org/drawingml/2006/table">
            <a:tbl>
              <a:tblPr/>
              <a:tblGrid>
                <a:gridCol w="1598930"/>
                <a:gridCol w="1454785"/>
              </a:tblGrid>
              <a:tr h="431165"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44170" algn="l" rtl="0" eaLnBrk="0">
                        <a:lnSpc>
                          <a:spcPct val="98000"/>
                        </a:lnSpc>
                        <a:spcBef>
                          <a:spcPts val="2"/>
                        </a:spcBef>
                        <a:tabLst/>
                      </a:pPr>
                      <a:r>
                        <a:rPr sz="1200" kern="0" spc="230" dirty="0">
                          <a:solidFill>
                            <a:srgbClr val="FFFFCC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字体行间距</a:t>
                      </a:r>
                      <a:endParaRPr sz="12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rtl="0" eaLnBrk="0">
                        <a:lnSpc>
                          <a:spcPct val="105000"/>
                        </a:lnSpc>
                        <a:tabLst/>
                      </a:pPr>
                      <a:endParaRPr sz="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algn="l" rtl="0" eaLnBrk="0">
                        <a:lnSpc>
                          <a:spcPct val="6269"/>
                        </a:lnSpc>
                        <a:tabLst/>
                      </a:pPr>
                      <a:endParaRPr sz="1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359409" algn="l" rtl="0" eaLnBrk="0">
                        <a:lnSpc>
                          <a:spcPct val="97000"/>
                        </a:lnSpc>
                        <a:tabLst/>
                      </a:pPr>
                      <a:r>
                        <a:rPr sz="1200" kern="0" spc="210" dirty="0">
                          <a:solidFill>
                            <a:srgbClr val="FFFFCC">
                              <a:alpha val="100000"/>
                            </a:srgbClr>
                          </a:solidFill>
                          <a:latin typeface="Microsoft YaHei"/>
                          <a:ea typeface="Microsoft YaHei"/>
                          <a:cs typeface="Microsoft YaHei"/>
                        </a:rPr>
                        <a:t>字体灰度</a:t>
                      </a:r>
                      <a:endParaRPr sz="1200" dirty="0">
                        <a:latin typeface="Microsoft YaHei"/>
                        <a:ea typeface="Microsoft YaHei"/>
                        <a:cs typeface="Microsoft YaHei"/>
                      </a:endParaRPr>
                    </a:p>
                  </a:txBody>
                  <a:tcPr marL="0" marR="0" marT="0" marB="0" vert="horz">
                    <a:lnL w="28575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269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72" name="textbox 372"/>
          <p:cNvSpPr/>
          <p:nvPr/>
        </p:nvSpPr>
        <p:spPr>
          <a:xfrm>
            <a:off x="1980666" y="3328873"/>
            <a:ext cx="748030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722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2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英文字体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74" name="textbox 374"/>
          <p:cNvSpPr/>
          <p:nvPr/>
        </p:nvSpPr>
        <p:spPr>
          <a:xfrm>
            <a:off x="7863585" y="3328873"/>
            <a:ext cx="747394" cy="20447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79129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2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字体排列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76" name="textbox 376"/>
          <p:cNvSpPr/>
          <p:nvPr/>
        </p:nvSpPr>
        <p:spPr>
          <a:xfrm>
            <a:off x="3486150" y="3328873"/>
            <a:ext cx="746759" cy="20510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401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tabLst/>
            </a:pPr>
            <a:r>
              <a:rPr sz="1200" kern="0" spc="22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字体大小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78" name="textbox 378"/>
          <p:cNvSpPr/>
          <p:nvPr/>
        </p:nvSpPr>
        <p:spPr>
          <a:xfrm>
            <a:off x="567639" y="3328873"/>
            <a:ext cx="737234" cy="203834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917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7000"/>
              </a:lnSpc>
              <a:tabLst/>
            </a:pPr>
            <a:r>
              <a:rPr sz="1200" kern="0" spc="200" dirty="0">
                <a:solidFill>
                  <a:srgbClr val="FFFFCC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中文字体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  <p:sp>
        <p:nvSpPr>
          <p:cNvPr id="380" name="path 380"/>
          <p:cNvSpPr/>
          <p:nvPr/>
        </p:nvSpPr>
        <p:spPr>
          <a:xfrm>
            <a:off x="1615439" y="3213354"/>
            <a:ext cx="28955" cy="431799"/>
          </a:xfrm>
          <a:custGeom>
            <a:avLst/>
            <a:gdLst/>
            <a:ahLst/>
            <a:cxnLst/>
            <a:rect l="0" t="0" r="0" b="0"/>
            <a:pathLst>
              <a:path w="45" h="679">
                <a:moveTo>
                  <a:pt x="22" y="0"/>
                </a:moveTo>
                <a:lnTo>
                  <a:pt x="22" y="679"/>
                </a:lnTo>
              </a:path>
            </a:pathLst>
          </a:custGeom>
          <a:noFill/>
          <a:ln w="28955" cap="flat">
            <a:solidFill>
              <a:srgbClr val="FF2691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382" name="path 382"/>
          <p:cNvSpPr/>
          <p:nvPr/>
        </p:nvSpPr>
        <p:spPr>
          <a:xfrm>
            <a:off x="3125723" y="3213354"/>
            <a:ext cx="28955" cy="431799"/>
          </a:xfrm>
          <a:custGeom>
            <a:avLst/>
            <a:gdLst/>
            <a:ahLst/>
            <a:cxnLst/>
            <a:rect l="0" t="0" r="0" b="0"/>
            <a:pathLst>
              <a:path w="45" h="679">
                <a:moveTo>
                  <a:pt x="22" y="0"/>
                </a:moveTo>
                <a:lnTo>
                  <a:pt x="22" y="679"/>
                </a:lnTo>
              </a:path>
            </a:pathLst>
          </a:custGeom>
          <a:noFill/>
          <a:ln w="28955" cap="flat">
            <a:solidFill>
              <a:srgbClr val="FF2691"/>
            </a:solidFill>
            <a:prstDash val="solid"/>
            <a:round/>
          </a:ln>
        </p:spPr>
        <p:txBody>
          <a:bodyPr rtlCol="0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179832" y="0"/>
            <a:ext cx="4802123" cy="6857998"/>
          </a:xfrm>
          <a:prstGeom prst="rect">
            <a:avLst/>
          </a:prstGeom>
        </p:spPr>
      </p:pic>
      <p:sp>
        <p:nvSpPr>
          <p:cNvPr id="36" name="textbox 36"/>
          <p:cNvSpPr/>
          <p:nvPr/>
        </p:nvSpPr>
        <p:spPr>
          <a:xfrm>
            <a:off x="5590235" y="231088"/>
            <a:ext cx="2157095" cy="102743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33655" algn="l" rtl="0" eaLnBrk="0">
              <a:lnSpc>
                <a:spcPct val="8900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日本人翻新设计的中国</a:t>
            </a:r>
            <a:r>
              <a:rPr sz="1200" kern="0" spc="-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古书字体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复古的文艺范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3334" algn="l" rtl="0" eaLnBrk="0">
              <a:lnSpc>
                <a:spcPct val="97000"/>
              </a:lnSpc>
              <a:spcBef>
                <a:spcPts val="888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文字的版面表情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4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98000"/>
              </a:lnSpc>
              <a:spcBef>
                <a:spcPts val="5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协调字体特征、排版特征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的关系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2581655" y="908302"/>
            <a:ext cx="6554723" cy="5928359"/>
          </a:xfrm>
          <a:prstGeom prst="rect">
            <a:avLst/>
          </a:prstGeom>
        </p:spPr>
      </p:pic>
      <p:pic>
        <p:nvPicPr>
          <p:cNvPr id="40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600000">
            <a:off x="251459" y="908304"/>
            <a:ext cx="2208276" cy="3025139"/>
          </a:xfrm>
          <a:prstGeom prst="rect">
            <a:avLst/>
          </a:prstGeom>
        </p:spPr>
      </p:pic>
      <p:sp>
        <p:nvSpPr>
          <p:cNvPr id="42" name="textbox 42"/>
          <p:cNvSpPr/>
          <p:nvPr/>
        </p:nvSpPr>
        <p:spPr>
          <a:xfrm>
            <a:off x="403351" y="6066535"/>
            <a:ext cx="1854200" cy="46228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0442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2700" algn="l" rtl="0" eaLnBrk="0">
              <a:lnSpc>
                <a:spcPct val="89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应永会翻写的中国古书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4604" algn="l" rtl="0" eaLnBrk="0">
              <a:lnSpc>
                <a:spcPts val="2160"/>
              </a:lnSpc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可惜是繁体</a:t>
            </a:r>
            <a:r>
              <a:rPr sz="1200" kern="0" spc="12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 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!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600000">
            <a:off x="0" y="2583179"/>
            <a:ext cx="9144000" cy="3496055"/>
          </a:xfrm>
          <a:prstGeom prst="rect">
            <a:avLst/>
          </a:prstGeom>
        </p:spPr>
      </p:pic>
      <p:sp>
        <p:nvSpPr>
          <p:cNvPr id="46" name="textbox 46"/>
          <p:cNvSpPr/>
          <p:nvPr/>
        </p:nvSpPr>
        <p:spPr>
          <a:xfrm>
            <a:off x="330504" y="375615"/>
            <a:ext cx="3726815" cy="1684020"/>
          </a:xfrm>
          <a:prstGeom prst="rect">
            <a:avLst/>
          </a:prstGeom>
          <a:noFill/>
          <a:ln w="0" cap="flat">
            <a:noFill/>
            <a:prstDash val="solid"/>
            <a:miter lim="0"/>
          </a:ln>
        </p:spPr>
        <p:txBody>
          <a:bodyPr vert="horz" wrap="square" lIns="0" tIns="0" rIns="0" bIns="0"/>
          <a:lstStyle/>
          <a:p>
            <a:pPr algn="l" rtl="0" eaLnBrk="0">
              <a:lnSpc>
                <a:spcPct val="83315"/>
              </a:lnSpc>
              <a:tabLst/>
            </a:pPr>
            <a:endParaRPr sz="1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厉向晨翻写的中国古书字体---相当潮，到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处见盗版使用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8415" algn="l" rtl="0" eaLnBrk="0">
              <a:lnSpc>
                <a:spcPts val="2934"/>
              </a:lnSpc>
              <a:spcBef>
                <a:spcPts val="1210"/>
              </a:spcBef>
              <a:tabLst/>
            </a:pPr>
            <a:r>
              <a:rPr sz="24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可惜也是繁体</a:t>
            </a:r>
            <a:endParaRPr sz="24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20000"/>
              </a:lnSpc>
              <a:tabLst/>
            </a:pPr>
            <a:endParaRPr sz="1000" dirty="0">
              <a:latin typeface="Arial"/>
              <a:ea typeface="Arial"/>
              <a:cs typeface="Arial"/>
            </a:endParaRPr>
          </a:p>
          <a:p>
            <a:pPr marL="13334" algn="l" rtl="0" eaLnBrk="0">
              <a:lnSpc>
                <a:spcPct val="97000"/>
              </a:lnSpc>
              <a:spcBef>
                <a:spcPts val="360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都是版权付费字体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marL="12700" algn="l" rtl="0" eaLnBrk="0">
              <a:lnSpc>
                <a:spcPct val="97000"/>
              </a:lnSpc>
              <a:spcBef>
                <a:spcPts val="768"/>
              </a:spcBef>
              <a:tabLst/>
            </a:pP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不被承认的翻写字体</a:t>
            </a:r>
            <a:endParaRPr sz="1200" dirty="0">
              <a:latin typeface="Microsoft YaHei"/>
              <a:ea typeface="Microsoft YaHei"/>
              <a:cs typeface="Microsoft YaHei"/>
            </a:endParaRPr>
          </a:p>
          <a:p>
            <a:pPr algn="l" rtl="0" eaLnBrk="0">
              <a:lnSpc>
                <a:spcPct val="105000"/>
              </a:lnSpc>
              <a:tabLst/>
            </a:pPr>
            <a:endParaRPr sz="600" dirty="0">
              <a:latin typeface="Arial"/>
              <a:ea typeface="Arial"/>
              <a:cs typeface="Arial"/>
            </a:endParaRPr>
          </a:p>
          <a:p>
            <a:pPr marL="13970" algn="l" rtl="0" eaLnBrk="0">
              <a:lnSpc>
                <a:spcPct val="97000"/>
              </a:lnSpc>
              <a:spcBef>
                <a:spcPts val="3"/>
              </a:spcBef>
              <a:tabLst/>
            </a:pPr>
            <a:r>
              <a:rPr sz="1200" kern="0" spc="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缺少设计的转化，哪怕</a:t>
            </a:r>
            <a:r>
              <a:rPr sz="1200" kern="0" spc="-10" dirty="0">
                <a:solidFill>
                  <a:srgbClr val="00B0F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是简化</a:t>
            </a:r>
            <a:endParaRPr sz="1200" dirty="0">
              <a:latin typeface="Microsoft YaHei"/>
              <a:ea typeface="Microsoft YaHei"/>
              <a:cs typeface="Microsoft YaHe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satMod val="110000"/>
                <a:lum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satMod val="105000"/>
                <a:lum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shade val="94000"/>
              </a:schemeClr>
            </a:gs>
            <a:gs pos="50000">
              <a:schemeClr val="phClr">
                <a:lumMod val="110000"/>
                <a:satMod val="100000"/>
                <a:tint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Application>Microsoft® PowerPoint® 2013</ap:Applicat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包装设计——概论</dc:title>
  <dc:creator>Administrator</dc:creator>
  <dcterms:created xsi:type="dcterms:W3CDTF">2021-01-12T20:31:46Z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O">
    <vt:lpwstr>wqlLaW5nc29mdCBQREYgdG8gV1BTIDEwMA</vt:lpwstr>
  </property>
  <property fmtid="{D5CDD505-2E9C-101B-9397-08002B2CF9AE}" pid="3" name="Created">
    <vt:filetime>2024-07-03T15:24:09</vt:filetime>
  </property>
</Properties>
</file>