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5" Type="http://schemas.openxmlformats.org/officeDocument/2006/relationships/viewProps" Target="viewProps.xml"/><Relationship Id="rId54" Type="http://schemas.openxmlformats.org/officeDocument/2006/relationships/tableStyles" Target="tableStyles.xml"/><Relationship Id="rId53" Type="http://schemas.openxmlformats.org/officeDocument/2006/relationships/presProps" Target="presProps.xml"/><Relationship Id="rId52" Type="http://schemas.openxmlformats.org/officeDocument/2006/relationships/slide" Target="slides/slide51.xml"/><Relationship Id="rId51" Type="http://schemas.openxmlformats.org/officeDocument/2006/relationships/slide" Target="slides/slide50.xml"/><Relationship Id="rId50" Type="http://schemas.openxmlformats.org/officeDocument/2006/relationships/slide" Target="slides/slide49.xml"/><Relationship Id="rId5" Type="http://schemas.openxmlformats.org/officeDocument/2006/relationships/slide" Target="slides/slide4.xml"/><Relationship Id="rId49" Type="http://schemas.openxmlformats.org/officeDocument/2006/relationships/slide" Target="slides/slide48.xml"/><Relationship Id="rId48" Type="http://schemas.openxmlformats.org/officeDocument/2006/relationships/slide" Target="slides/slide47.xml"/><Relationship Id="rId47" Type="http://schemas.openxmlformats.org/officeDocument/2006/relationships/slide" Target="slides/slide46.xml"/><Relationship Id="rId46" Type="http://schemas.openxmlformats.org/officeDocument/2006/relationships/slide" Target="slides/slide45.xml"/><Relationship Id="rId45" Type="http://schemas.openxmlformats.org/officeDocument/2006/relationships/slide" Target="slides/slide44.xml"/><Relationship Id="rId44" Type="http://schemas.openxmlformats.org/officeDocument/2006/relationships/slide" Target="slides/slide43.xml"/><Relationship Id="rId43" Type="http://schemas.openxmlformats.org/officeDocument/2006/relationships/slide" Target="slides/slide42.xml"/><Relationship Id="rId42" Type="http://schemas.openxmlformats.org/officeDocument/2006/relationships/slide" Target="slides/slide41.xml"/><Relationship Id="rId41" Type="http://schemas.openxmlformats.org/officeDocument/2006/relationships/slide" Target="slides/slide40.xml"/><Relationship Id="rId40" Type="http://schemas.openxmlformats.org/officeDocument/2006/relationships/slide" Target="slides/slide39.xml"/><Relationship Id="rId4" Type="http://schemas.openxmlformats.org/officeDocument/2006/relationships/slide" Target="slides/slide3.xml"/><Relationship Id="rId39" Type="http://schemas.openxmlformats.org/officeDocument/2006/relationships/slide" Target="slides/slide38.xml"/><Relationship Id="rId38" Type="http://schemas.openxmlformats.org/officeDocument/2006/relationships/slide" Target="slides/slide37.xml"/><Relationship Id="rId37" Type="http://schemas.openxmlformats.org/officeDocument/2006/relationships/slide" Target="slides/slide36.xml"/><Relationship Id="rId36" Type="http://schemas.openxmlformats.org/officeDocument/2006/relationships/slide" Target="slides/slide35.xml"/><Relationship Id="rId35" Type="http://schemas.openxmlformats.org/officeDocument/2006/relationships/slide" Target="slides/slide34.xml"/><Relationship Id="rId34" Type="http://schemas.openxmlformats.org/officeDocument/2006/relationships/slide" Target="slides/slide33.xml"/><Relationship Id="rId33" Type="http://schemas.openxmlformats.org/officeDocument/2006/relationships/slide" Target="slides/slide32.xml"/><Relationship Id="rId32" Type="http://schemas.openxmlformats.org/officeDocument/2006/relationships/slide" Target="slides/slide31.xml"/><Relationship Id="rId31" Type="http://schemas.openxmlformats.org/officeDocument/2006/relationships/slide" Target="slides/slide30.xml"/><Relationship Id="rId30" Type="http://schemas.openxmlformats.org/officeDocument/2006/relationships/slide" Target="slides/slide29.xml"/><Relationship Id="rId3" Type="http://schemas.openxmlformats.org/officeDocument/2006/relationships/slide" Target="slides/slide2.xml"/><Relationship Id="rId29" Type="http://schemas.openxmlformats.org/officeDocument/2006/relationships/slide" Target="slides/slide28.xml"/><Relationship Id="rId28" Type="http://schemas.openxmlformats.org/officeDocument/2006/relationships/slide" Target="slides/slide27.xml"/><Relationship Id="rId27" Type="http://schemas.openxmlformats.org/officeDocument/2006/relationships/slide" Target="slides/slide26.xml"/><Relationship Id="rId26" Type="http://schemas.openxmlformats.org/officeDocument/2006/relationships/slide" Target="slides/slide25.xml"/><Relationship Id="rId25" Type="http://schemas.openxmlformats.org/officeDocument/2006/relationships/slide" Target="slides/slide24.xml"/><Relationship Id="rId24" Type="http://schemas.openxmlformats.org/officeDocument/2006/relationships/slide" Target="slides/slide23.xml"/><Relationship Id="rId23" Type="http://schemas.openxmlformats.org/officeDocument/2006/relationships/slide" Target="slides/slide22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jpeg"/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3.jpe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9.jpe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" name="textbox 4"/>
          <p:cNvSpPr/>
          <p:nvPr/>
        </p:nvSpPr>
        <p:spPr>
          <a:xfrm>
            <a:off x="736498" y="272237"/>
            <a:ext cx="3637279" cy="36493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1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版面设计-5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6194" algn="l" rtl="0" eaLnBrk="0">
              <a:lnSpc>
                <a:spcPct val="98000"/>
              </a:lnSpc>
              <a:spcBef>
                <a:spcPts val="364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版面结构之二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r" rtl="0" eaLnBrk="0">
              <a:lnSpc>
                <a:spcPct val="89000"/>
              </a:lnSpc>
              <a:spcBef>
                <a:spcPts val="1481"/>
              </a:spcBef>
              <a:tabLst/>
            </a:pPr>
            <a:r>
              <a:rPr sz="7200" kern="0" spc="-1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网格版面</a:t>
            </a:r>
            <a:endParaRPr sz="7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 9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1104" y="3279647"/>
            <a:ext cx="3988308" cy="2653284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41748" y="3279647"/>
            <a:ext cx="3899915" cy="2595372"/>
          </a:xfrm>
          <a:prstGeom prst="rect">
            <a:avLst/>
          </a:prstGeom>
        </p:spPr>
      </p:pic>
      <p:pic>
        <p:nvPicPr>
          <p:cNvPr id="96" name="picture 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850891" y="458724"/>
            <a:ext cx="3890771" cy="2590800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17576" y="467867"/>
            <a:ext cx="3988308" cy="2374391"/>
          </a:xfrm>
          <a:prstGeom prst="rect">
            <a:avLst/>
          </a:prstGeom>
        </p:spPr>
      </p:pic>
      <p:sp>
        <p:nvSpPr>
          <p:cNvPr id="100" name="textbox 100"/>
          <p:cNvSpPr/>
          <p:nvPr/>
        </p:nvSpPr>
        <p:spPr>
          <a:xfrm>
            <a:off x="478879" y="6087696"/>
            <a:ext cx="1638300" cy="5918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9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瑞士karl gerstner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900" dirty="0">
              <a:latin typeface="Arial"/>
              <a:ea typeface="Arial"/>
              <a:cs typeface="Arial"/>
            </a:endParaRPr>
          </a:p>
          <a:p>
            <a:pPr marL="25400" algn="l" rtl="0" eaLnBrk="0">
              <a:lnSpc>
                <a:spcPts val="1752"/>
              </a:lnSpc>
              <a:spcBef>
                <a:spcPts val="3"/>
              </a:spcBef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瑞士的国际主义风格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 10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04" name="picture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2627" y="217932"/>
            <a:ext cx="7993380" cy="5708903"/>
          </a:xfrm>
          <a:prstGeom prst="rect">
            <a:avLst/>
          </a:prstGeom>
        </p:spPr>
      </p:pic>
      <p:sp>
        <p:nvSpPr>
          <p:cNvPr id="106" name="textbox 106"/>
          <p:cNvSpPr/>
          <p:nvPr/>
        </p:nvSpPr>
        <p:spPr>
          <a:xfrm>
            <a:off x="470955" y="6165725"/>
            <a:ext cx="2002154" cy="5772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62"/>
              </a:lnSpc>
              <a:tabLst/>
            </a:pPr>
            <a:r>
              <a:rPr sz="1400" kern="0" spc="9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瑞士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Yves</a:t>
            </a:r>
            <a:r>
              <a:rPr sz="1400" kern="0" spc="9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Zimmermann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23495" algn="l" rtl="0" eaLnBrk="0">
              <a:lnSpc>
                <a:spcPts val="1752"/>
              </a:lnSpc>
              <a:spcBef>
                <a:spcPts val="4"/>
              </a:spcBef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瑞士的国际主义风格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rect 10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0" name="textbox 110"/>
          <p:cNvSpPr/>
          <p:nvPr/>
        </p:nvSpPr>
        <p:spPr>
          <a:xfrm>
            <a:off x="667776" y="3190166"/>
            <a:ext cx="2249804" cy="5321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988"/>
              </a:lnSpc>
              <a:tabLst/>
            </a:pPr>
            <a:r>
              <a:rPr sz="3200" kern="0" spc="-7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1、网格分类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554735"/>
            <a:ext cx="9127235" cy="575462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547116"/>
            <a:ext cx="9144000" cy="576376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566928"/>
            <a:ext cx="9136380" cy="57531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1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553211"/>
            <a:ext cx="9144000" cy="57531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547116"/>
            <a:ext cx="9144000" cy="576376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548639"/>
            <a:ext cx="9144000" cy="576072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545592"/>
            <a:ext cx="9144000" cy="57668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 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4D4D4D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177539" y="1697736"/>
            <a:ext cx="2618231" cy="3313175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1459" y="1687068"/>
            <a:ext cx="2479547" cy="3313175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77940" y="1687068"/>
            <a:ext cx="2226564" cy="3331463"/>
          </a:xfrm>
          <a:prstGeom prst="rect">
            <a:avLst/>
          </a:prstGeom>
        </p:spPr>
      </p:pic>
      <p:sp>
        <p:nvSpPr>
          <p:cNvPr id="14" name="textbox 14"/>
          <p:cNvSpPr/>
          <p:nvPr/>
        </p:nvSpPr>
        <p:spPr>
          <a:xfrm>
            <a:off x="305753" y="6352872"/>
            <a:ext cx="2337435" cy="2482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50"/>
              </a:lnSpc>
              <a:tabLst/>
            </a:pPr>
            <a:r>
              <a:rPr sz="1400" kern="0" spc="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苏联、捷克、波兰的构成主</a:t>
            </a: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义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6" name="textbox 16"/>
          <p:cNvSpPr/>
          <p:nvPr/>
        </p:nvSpPr>
        <p:spPr>
          <a:xfrm>
            <a:off x="6391644" y="5301922"/>
            <a:ext cx="2278379" cy="2482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52"/>
              </a:lnSpc>
              <a:tabLst/>
            </a:pPr>
            <a:r>
              <a:rPr sz="1400" kern="0" spc="7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苏联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Alexander</a:t>
            </a:r>
            <a:r>
              <a:rPr sz="1400" kern="0" spc="7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Rodchenko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" name="textbox 18"/>
          <p:cNvSpPr/>
          <p:nvPr/>
        </p:nvSpPr>
        <p:spPr>
          <a:xfrm>
            <a:off x="263081" y="5301922"/>
            <a:ext cx="1290955" cy="2273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9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tabLst/>
            </a:pPr>
            <a:r>
              <a:rPr sz="1400" kern="0" spc="1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苏联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E</a:t>
            </a:r>
            <a:r>
              <a:rPr sz="1400" kern="0" spc="1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Lissitzky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9496" y="403860"/>
            <a:ext cx="6408420" cy="4817363"/>
          </a:xfrm>
          <a:prstGeom prst="rect">
            <a:avLst/>
          </a:prstGeom>
        </p:spPr>
      </p:pic>
      <p:sp>
        <p:nvSpPr>
          <p:cNvPr id="128" name="path 128"/>
          <p:cNvSpPr/>
          <p:nvPr/>
        </p:nvSpPr>
        <p:spPr>
          <a:xfrm>
            <a:off x="1152144" y="188976"/>
            <a:ext cx="5193791" cy="4824348"/>
          </a:xfrm>
          <a:custGeom>
            <a:avLst/>
            <a:gdLst/>
            <a:ahLst/>
            <a:cxnLst/>
            <a:rect l="0" t="0" r="0" b="0"/>
            <a:pathLst>
              <a:path w="8179" h="7597">
                <a:moveTo>
                  <a:pt x="7" y="0"/>
                </a:moveTo>
                <a:lnTo>
                  <a:pt x="7" y="7597"/>
                </a:lnTo>
                <a:moveTo>
                  <a:pt x="1759" y="0"/>
                </a:moveTo>
                <a:lnTo>
                  <a:pt x="1759" y="7597"/>
                </a:lnTo>
                <a:moveTo>
                  <a:pt x="4389" y="0"/>
                </a:moveTo>
                <a:lnTo>
                  <a:pt x="4389" y="7597"/>
                </a:lnTo>
                <a:moveTo>
                  <a:pt x="6249" y="0"/>
                </a:moveTo>
                <a:lnTo>
                  <a:pt x="6249" y="7597"/>
                </a:lnTo>
                <a:moveTo>
                  <a:pt x="3751" y="0"/>
                </a:moveTo>
                <a:lnTo>
                  <a:pt x="3751" y="7597"/>
                </a:lnTo>
                <a:moveTo>
                  <a:pt x="8171" y="0"/>
                </a:moveTo>
                <a:lnTo>
                  <a:pt x="8171" y="7597"/>
                </a:lnTo>
                <a:moveTo>
                  <a:pt x="1869" y="0"/>
                </a:moveTo>
                <a:lnTo>
                  <a:pt x="1869" y="7597"/>
                </a:lnTo>
                <a:moveTo>
                  <a:pt x="6364" y="0"/>
                </a:moveTo>
                <a:lnTo>
                  <a:pt x="6364" y="7597"/>
                </a:lnTo>
              </a:path>
            </a:pathLst>
          </a:custGeom>
          <a:noFill/>
          <a:ln w="9143" cap="flat">
            <a:solidFill>
              <a:srgbClr val="FF0000">
                <a:alpha val="30980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0" name="textbox 130"/>
          <p:cNvSpPr/>
          <p:nvPr/>
        </p:nvSpPr>
        <p:spPr>
          <a:xfrm>
            <a:off x="949254" y="5359146"/>
            <a:ext cx="3946525" cy="8737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8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9000"/>
              </a:lnSpc>
              <a:tabLst/>
            </a:pPr>
            <a:r>
              <a:rPr sz="14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两栏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0320" algn="l" rtl="0" eaLnBrk="0">
              <a:lnSpc>
                <a:spcPct val="95000"/>
              </a:lnSpc>
              <a:spcBef>
                <a:spcPts val="862"/>
              </a:spcBef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常用于书籍、杂志内页（小开</a:t>
            </a: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本）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排版简单、容易阅读、适合每页文图不复杂的版面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32" name="rect 132"/>
          <p:cNvSpPr/>
          <p:nvPr/>
        </p:nvSpPr>
        <p:spPr>
          <a:xfrm>
            <a:off x="684276" y="5364479"/>
            <a:ext cx="137159" cy="816864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rect 13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6" name="picture 1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430267" y="3550920"/>
            <a:ext cx="3982212" cy="2755391"/>
          </a:xfrm>
          <a:prstGeom prst="rect">
            <a:avLst/>
          </a:prstGeom>
        </p:spPr>
      </p:pic>
      <p:sp>
        <p:nvSpPr>
          <p:cNvPr id="138" name="path 138"/>
          <p:cNvSpPr/>
          <p:nvPr/>
        </p:nvSpPr>
        <p:spPr>
          <a:xfrm>
            <a:off x="4639056" y="3325367"/>
            <a:ext cx="3608831" cy="3217354"/>
          </a:xfrm>
          <a:custGeom>
            <a:avLst/>
            <a:gdLst/>
            <a:ahLst/>
            <a:cxnLst/>
            <a:rect l="0" t="0" r="0" b="0"/>
            <a:pathLst>
              <a:path w="5683" h="5066">
                <a:moveTo>
                  <a:pt x="7" y="0"/>
                </a:moveTo>
                <a:lnTo>
                  <a:pt x="7" y="5047"/>
                </a:lnTo>
                <a:moveTo>
                  <a:pt x="1593" y="0"/>
                </a:moveTo>
                <a:lnTo>
                  <a:pt x="1593" y="5047"/>
                </a:lnTo>
                <a:moveTo>
                  <a:pt x="4154" y="0"/>
                </a:moveTo>
                <a:lnTo>
                  <a:pt x="4154" y="5047"/>
                </a:lnTo>
                <a:moveTo>
                  <a:pt x="5675" y="0"/>
                </a:moveTo>
                <a:lnTo>
                  <a:pt x="5675" y="5047"/>
                </a:lnTo>
                <a:moveTo>
                  <a:pt x="3069" y="19"/>
                </a:moveTo>
                <a:lnTo>
                  <a:pt x="3069" y="5066"/>
                </a:lnTo>
                <a:moveTo>
                  <a:pt x="2615" y="0"/>
                </a:moveTo>
                <a:lnTo>
                  <a:pt x="2615" y="5047"/>
                </a:lnTo>
                <a:moveTo>
                  <a:pt x="1480" y="0"/>
                </a:moveTo>
                <a:lnTo>
                  <a:pt x="1480" y="5047"/>
                </a:lnTo>
                <a:moveTo>
                  <a:pt x="4041" y="19"/>
                </a:moveTo>
                <a:lnTo>
                  <a:pt x="4041" y="5066"/>
                </a:lnTo>
              </a:path>
            </a:pathLst>
          </a:custGeom>
          <a:noFill/>
          <a:ln w="9143" cap="flat">
            <a:solidFill>
              <a:srgbClr val="FF0000">
                <a:alpha val="30980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40" name="picture 1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430267" y="320040"/>
            <a:ext cx="3997451" cy="2679191"/>
          </a:xfrm>
          <a:prstGeom prst="rect">
            <a:avLst/>
          </a:prstGeom>
        </p:spPr>
      </p:pic>
      <p:pic>
        <p:nvPicPr>
          <p:cNvPr id="142" name="picture 1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62940" y="332232"/>
            <a:ext cx="3602735" cy="2666999"/>
          </a:xfrm>
          <a:prstGeom prst="rect">
            <a:avLst/>
          </a:prstGeom>
        </p:spPr>
      </p:pic>
      <p:sp>
        <p:nvSpPr>
          <p:cNvPr id="144" name="path 144"/>
          <p:cNvSpPr/>
          <p:nvPr/>
        </p:nvSpPr>
        <p:spPr>
          <a:xfrm>
            <a:off x="1110996" y="131064"/>
            <a:ext cx="3105911" cy="3205098"/>
          </a:xfrm>
          <a:custGeom>
            <a:avLst/>
            <a:gdLst/>
            <a:ahLst/>
            <a:cxnLst/>
            <a:rect l="0" t="0" r="0" b="0"/>
            <a:pathLst>
              <a:path w="4891" h="5047">
                <a:moveTo>
                  <a:pt x="7" y="0"/>
                </a:moveTo>
                <a:lnTo>
                  <a:pt x="7" y="5047"/>
                </a:lnTo>
                <a:moveTo>
                  <a:pt x="1480" y="0"/>
                </a:moveTo>
                <a:lnTo>
                  <a:pt x="1480" y="5047"/>
                </a:lnTo>
                <a:moveTo>
                  <a:pt x="1595" y="0"/>
                </a:moveTo>
                <a:lnTo>
                  <a:pt x="1595" y="5047"/>
                </a:lnTo>
                <a:moveTo>
                  <a:pt x="2047" y="0"/>
                </a:moveTo>
                <a:lnTo>
                  <a:pt x="2047" y="5047"/>
                </a:lnTo>
                <a:moveTo>
                  <a:pt x="2728" y="0"/>
                </a:moveTo>
                <a:lnTo>
                  <a:pt x="2728" y="5047"/>
                </a:lnTo>
                <a:moveTo>
                  <a:pt x="4315" y="0"/>
                </a:moveTo>
                <a:lnTo>
                  <a:pt x="4315" y="5047"/>
                </a:lnTo>
                <a:moveTo>
                  <a:pt x="4430" y="0"/>
                </a:moveTo>
                <a:lnTo>
                  <a:pt x="4430" y="5047"/>
                </a:lnTo>
                <a:moveTo>
                  <a:pt x="4883" y="0"/>
                </a:moveTo>
                <a:lnTo>
                  <a:pt x="4883" y="5047"/>
                </a:lnTo>
              </a:path>
            </a:pathLst>
          </a:custGeom>
          <a:noFill/>
          <a:ln w="9143" cap="flat">
            <a:solidFill>
              <a:srgbClr val="FF0000">
                <a:alpha val="30980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6" name="textbox 146"/>
          <p:cNvSpPr/>
          <p:nvPr/>
        </p:nvSpPr>
        <p:spPr>
          <a:xfrm>
            <a:off x="633660" y="3666864"/>
            <a:ext cx="2694939" cy="15138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4765" algn="l" rtl="0" eaLnBrk="0">
              <a:lnSpc>
                <a:spcPct val="89000"/>
              </a:lnSpc>
              <a:tabLst/>
            </a:pPr>
            <a:r>
              <a:rPr sz="1400" kern="0" spc="-20" dirty="0">
                <a:solidFill>
                  <a:srgbClr val="FFC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同向宽窄两栏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519"/>
              </a:lnSpc>
              <a:tabLst/>
            </a:pPr>
            <a:r>
              <a:rPr sz="1400" kern="0" spc="-10" dirty="0">
                <a:solidFill>
                  <a:srgbClr val="FFC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对向宽窄两栏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0320" algn="l" rtl="0" eaLnBrk="0">
              <a:lnSpc>
                <a:spcPct val="97000"/>
              </a:lnSpc>
              <a:spcBef>
                <a:spcPts val="1034"/>
              </a:spcBef>
              <a:tabLst/>
            </a:pPr>
            <a:r>
              <a:rPr sz="1400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常分正文宽栏、辅助文窄栏，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139000"/>
              </a:lnSpc>
              <a:spcBef>
                <a:spcPts val="370"/>
              </a:spcBef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正文、辅助文字体、色彩区别变化 </a:t>
            </a: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版面灵活，赋予排版文图比例变化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 14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50" name="picture 1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00683" y="765047"/>
            <a:ext cx="5832348" cy="4497323"/>
          </a:xfrm>
          <a:prstGeom prst="rect">
            <a:avLst/>
          </a:prstGeom>
        </p:spPr>
      </p:pic>
      <p:sp>
        <p:nvSpPr>
          <p:cNvPr id="152" name="path 152"/>
          <p:cNvSpPr/>
          <p:nvPr/>
        </p:nvSpPr>
        <p:spPr>
          <a:xfrm>
            <a:off x="2551175" y="260603"/>
            <a:ext cx="1018031" cy="5329237"/>
          </a:xfrm>
          <a:custGeom>
            <a:avLst/>
            <a:gdLst/>
            <a:ahLst/>
            <a:cxnLst/>
            <a:rect l="0" t="0" r="0" b="0"/>
            <a:pathLst>
              <a:path w="1603" h="8392">
                <a:moveTo>
                  <a:pt x="7" y="0"/>
                </a:moveTo>
                <a:lnTo>
                  <a:pt x="7" y="8392"/>
                </a:lnTo>
                <a:moveTo>
                  <a:pt x="235" y="0"/>
                </a:moveTo>
                <a:lnTo>
                  <a:pt x="235" y="8392"/>
                </a:lnTo>
                <a:moveTo>
                  <a:pt x="1596" y="0"/>
                </a:moveTo>
                <a:lnTo>
                  <a:pt x="1596" y="8392"/>
                </a:lnTo>
              </a:path>
            </a:pathLst>
          </a:custGeom>
          <a:noFill/>
          <a:ln w="9143" cap="flat">
            <a:solidFill>
              <a:srgbClr val="FF0000">
                <a:alpha val="30980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154" name="table 154"/>
          <p:cNvGraphicFramePr>
            <a:graphicFrameLocks noGrp="1"/>
          </p:cNvGraphicFramePr>
          <p:nvPr/>
        </p:nvGraphicFramePr>
        <p:xfrm>
          <a:off x="967739" y="260603"/>
          <a:ext cx="697864" cy="5328920"/>
        </p:xfrm>
        <a:graphic>
          <a:graphicData uri="http://schemas.openxmlformats.org/drawingml/2006/table">
            <a:tbl>
              <a:tblPr/>
              <a:tblGrid>
                <a:gridCol w="549909"/>
                <a:gridCol w="147955"/>
              </a:tblGrid>
              <a:tr h="532892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156" name="textbox 156"/>
          <p:cNvSpPr/>
          <p:nvPr/>
        </p:nvSpPr>
        <p:spPr>
          <a:xfrm>
            <a:off x="872324" y="5913825"/>
            <a:ext cx="1269364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97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C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两宽栏、一窄栏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rect 158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solidFill>
            <a:srgbClr val="96969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60" name="picture 1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40763" y="312419"/>
            <a:ext cx="6175247" cy="6275832"/>
          </a:xfrm>
          <a:prstGeom prst="rect">
            <a:avLst/>
          </a:prstGeom>
        </p:spPr>
      </p:pic>
      <p:pic>
        <p:nvPicPr>
          <p:cNvPr id="162" name="picture 1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600200" y="0"/>
            <a:ext cx="6071616" cy="3551936"/>
          </a:xfrm>
          <a:prstGeom prst="rect">
            <a:avLst/>
          </a:prstGeom>
        </p:spPr>
      </p:pic>
      <p:pic>
        <p:nvPicPr>
          <p:cNvPr id="164" name="picture 1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331976" y="370332"/>
            <a:ext cx="6553200" cy="6487095"/>
          </a:xfrm>
          <a:prstGeom prst="rect">
            <a:avLst/>
          </a:prstGeom>
        </p:spPr>
      </p:pic>
      <p:sp>
        <p:nvSpPr>
          <p:cNvPr id="166" name="textbox 166"/>
          <p:cNvSpPr/>
          <p:nvPr/>
        </p:nvSpPr>
        <p:spPr>
          <a:xfrm>
            <a:off x="238237" y="6302749"/>
            <a:ext cx="913764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55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C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竖栏与横格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5401055"/>
          </a:xfrm>
          <a:prstGeom prst="rect">
            <a:avLst/>
          </a:prstGeom>
        </p:spPr>
      </p:pic>
      <p:sp>
        <p:nvSpPr>
          <p:cNvPr id="170" name="textbox 170"/>
          <p:cNvSpPr/>
          <p:nvPr/>
        </p:nvSpPr>
        <p:spPr>
          <a:xfrm>
            <a:off x="1876968" y="5759596"/>
            <a:ext cx="3051810" cy="5530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95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6034" algn="l" rtl="0" eaLnBrk="0">
              <a:lnSpc>
                <a:spcPct val="98000"/>
              </a:lnSpc>
              <a:tabLst/>
            </a:pPr>
            <a:r>
              <a:rPr sz="1400" kern="0" spc="-4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四栏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较多的文图信息分组、丰富的视觉层次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2" name="rect 172"/>
          <p:cNvSpPr/>
          <p:nvPr/>
        </p:nvSpPr>
        <p:spPr>
          <a:xfrm>
            <a:off x="1502663" y="5788152"/>
            <a:ext cx="143256" cy="502919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1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979676" y="0"/>
            <a:ext cx="4680204" cy="679094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picture 1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088379"/>
          </a:xfrm>
          <a:prstGeom prst="rect">
            <a:avLst/>
          </a:prstGeom>
        </p:spPr>
      </p:pic>
      <p:sp>
        <p:nvSpPr>
          <p:cNvPr id="178" name="textbox 178"/>
          <p:cNvSpPr/>
          <p:nvPr/>
        </p:nvSpPr>
        <p:spPr>
          <a:xfrm>
            <a:off x="1268888" y="6192774"/>
            <a:ext cx="4472940" cy="553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8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9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五栏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"/>
              </a:spcBef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较多的文图信息分组、丰富的视觉层次、常用于报纸版面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0" name="rect 180"/>
          <p:cNvSpPr/>
          <p:nvPr/>
        </p:nvSpPr>
        <p:spPr>
          <a:xfrm>
            <a:off x="900683" y="6179820"/>
            <a:ext cx="141732" cy="504444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picture 1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1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55591" y="1825752"/>
            <a:ext cx="4631436" cy="3384803"/>
          </a:xfrm>
          <a:prstGeom prst="rect">
            <a:avLst/>
          </a:prstGeom>
        </p:spPr>
      </p:pic>
      <p:pic>
        <p:nvPicPr>
          <p:cNvPr id="186" name="picture 1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79832" y="1915667"/>
            <a:ext cx="4052315" cy="3080004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picture 1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43628" y="477011"/>
            <a:ext cx="3983735" cy="5242559"/>
          </a:xfrm>
          <a:prstGeom prst="rect">
            <a:avLst/>
          </a:prstGeom>
        </p:spPr>
      </p:pic>
      <p:sp>
        <p:nvSpPr>
          <p:cNvPr id="190" name="path 190"/>
          <p:cNvSpPr/>
          <p:nvPr/>
        </p:nvSpPr>
        <p:spPr>
          <a:xfrm>
            <a:off x="4480559" y="260603"/>
            <a:ext cx="4443348" cy="5689600"/>
          </a:xfrm>
          <a:custGeom>
            <a:avLst/>
            <a:gdLst/>
            <a:ahLst/>
            <a:cxnLst/>
            <a:rect l="0" t="0" r="0" b="0"/>
            <a:pathLst>
              <a:path w="6997" h="8960">
                <a:moveTo>
                  <a:pt x="710" y="0"/>
                </a:moveTo>
                <a:lnTo>
                  <a:pt x="710" y="8960"/>
                </a:lnTo>
                <a:moveTo>
                  <a:pt x="1416" y="0"/>
                </a:moveTo>
                <a:lnTo>
                  <a:pt x="1416" y="8960"/>
                </a:lnTo>
                <a:moveTo>
                  <a:pt x="2114" y="0"/>
                </a:moveTo>
                <a:lnTo>
                  <a:pt x="2114" y="8960"/>
                </a:lnTo>
                <a:moveTo>
                  <a:pt x="2817" y="0"/>
                </a:moveTo>
                <a:lnTo>
                  <a:pt x="2817" y="8960"/>
                </a:lnTo>
                <a:moveTo>
                  <a:pt x="3499" y="0"/>
                </a:moveTo>
                <a:lnTo>
                  <a:pt x="3499" y="8960"/>
                </a:lnTo>
                <a:moveTo>
                  <a:pt x="4291" y="0"/>
                </a:moveTo>
                <a:lnTo>
                  <a:pt x="4291" y="8960"/>
                </a:lnTo>
                <a:moveTo>
                  <a:pt x="5018" y="0"/>
                </a:moveTo>
                <a:lnTo>
                  <a:pt x="5018" y="8960"/>
                </a:lnTo>
                <a:moveTo>
                  <a:pt x="5767" y="0"/>
                </a:moveTo>
                <a:lnTo>
                  <a:pt x="5767" y="8960"/>
                </a:lnTo>
                <a:moveTo>
                  <a:pt x="6484" y="0"/>
                </a:moveTo>
                <a:lnTo>
                  <a:pt x="6484" y="8960"/>
                </a:lnTo>
                <a:moveTo>
                  <a:pt x="0" y="1200"/>
                </a:moveTo>
                <a:lnTo>
                  <a:pt x="6997" y="1200"/>
                </a:lnTo>
                <a:moveTo>
                  <a:pt x="0" y="1975"/>
                </a:moveTo>
                <a:lnTo>
                  <a:pt x="6997" y="1975"/>
                </a:lnTo>
                <a:moveTo>
                  <a:pt x="0" y="2680"/>
                </a:moveTo>
                <a:lnTo>
                  <a:pt x="6997" y="2680"/>
                </a:lnTo>
                <a:moveTo>
                  <a:pt x="0" y="3403"/>
                </a:moveTo>
                <a:lnTo>
                  <a:pt x="6997" y="3403"/>
                </a:lnTo>
                <a:moveTo>
                  <a:pt x="0" y="4130"/>
                </a:moveTo>
                <a:lnTo>
                  <a:pt x="6997" y="4130"/>
                </a:lnTo>
                <a:moveTo>
                  <a:pt x="0" y="4809"/>
                </a:moveTo>
                <a:lnTo>
                  <a:pt x="6997" y="4809"/>
                </a:lnTo>
                <a:moveTo>
                  <a:pt x="0" y="5532"/>
                </a:moveTo>
                <a:lnTo>
                  <a:pt x="6997" y="5532"/>
                </a:lnTo>
                <a:moveTo>
                  <a:pt x="0" y="6285"/>
                </a:moveTo>
                <a:lnTo>
                  <a:pt x="6997" y="6285"/>
                </a:lnTo>
                <a:moveTo>
                  <a:pt x="0" y="6988"/>
                </a:moveTo>
                <a:lnTo>
                  <a:pt x="6997" y="6988"/>
                </a:lnTo>
                <a:moveTo>
                  <a:pt x="0" y="7711"/>
                </a:moveTo>
                <a:lnTo>
                  <a:pt x="6997" y="7711"/>
                </a:lnTo>
                <a:moveTo>
                  <a:pt x="0" y="8392"/>
                </a:moveTo>
                <a:lnTo>
                  <a:pt x="6997" y="8392"/>
                </a:lnTo>
                <a:moveTo>
                  <a:pt x="0" y="460"/>
                </a:moveTo>
                <a:lnTo>
                  <a:pt x="6997" y="460"/>
                </a:lnTo>
              </a:path>
            </a:pathLst>
          </a:custGeom>
          <a:noFill/>
          <a:ln w="9143" cap="flat">
            <a:solidFill>
              <a:srgbClr val="FF0000">
                <a:alpha val="30980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92" name="picture 1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53212" y="477011"/>
            <a:ext cx="3671315" cy="5245608"/>
          </a:xfrm>
          <a:prstGeom prst="rect">
            <a:avLst/>
          </a:prstGeom>
        </p:spPr>
      </p:pic>
      <p:sp>
        <p:nvSpPr>
          <p:cNvPr id="194" name="textbox 194"/>
          <p:cNvSpPr/>
          <p:nvPr/>
        </p:nvSpPr>
        <p:spPr>
          <a:xfrm>
            <a:off x="909098" y="6064148"/>
            <a:ext cx="5006975" cy="553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8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八栏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spcBef>
                <a:spcPts val="7"/>
              </a:spcBef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较多的文图信息分组、丰富的视觉层次、常用于报纸、海报版面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96" name="rect 196"/>
          <p:cNvSpPr/>
          <p:nvPr/>
        </p:nvSpPr>
        <p:spPr>
          <a:xfrm>
            <a:off x="585216" y="6051803"/>
            <a:ext cx="144780" cy="504444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 2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48411" y="1412747"/>
            <a:ext cx="2695955" cy="3553968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012179" y="1412747"/>
            <a:ext cx="2663951" cy="3590544"/>
          </a:xfrm>
          <a:prstGeom prst="rect">
            <a:avLst/>
          </a:prstGeom>
        </p:spPr>
      </p:pic>
      <p:pic>
        <p:nvPicPr>
          <p:cNvPr id="26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278123" y="1423415"/>
            <a:ext cx="2391155" cy="3584448"/>
          </a:xfrm>
          <a:prstGeom prst="rect">
            <a:avLst/>
          </a:prstGeom>
        </p:spPr>
      </p:pic>
      <p:sp>
        <p:nvSpPr>
          <p:cNvPr id="28" name="textbox 28"/>
          <p:cNvSpPr/>
          <p:nvPr/>
        </p:nvSpPr>
        <p:spPr>
          <a:xfrm>
            <a:off x="305753" y="6352872"/>
            <a:ext cx="2337435" cy="2482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50"/>
              </a:lnSpc>
              <a:tabLst/>
            </a:pPr>
            <a:r>
              <a:rPr sz="1400" kern="0" spc="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苏联、捷克、波兰的构成主</a:t>
            </a: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义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0" name="textbox 30"/>
          <p:cNvSpPr/>
          <p:nvPr/>
        </p:nvSpPr>
        <p:spPr>
          <a:xfrm>
            <a:off x="263089" y="5285520"/>
            <a:ext cx="1706245" cy="2489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55"/>
              </a:lnSpc>
              <a:tabLst/>
            </a:pPr>
            <a:r>
              <a:rPr sz="1400" kern="0" spc="10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捷克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Ladislav</a:t>
            </a:r>
            <a:r>
              <a:rPr sz="1400" kern="0" spc="10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Sutnar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2" name="textbox 32"/>
          <p:cNvSpPr/>
          <p:nvPr/>
        </p:nvSpPr>
        <p:spPr>
          <a:xfrm>
            <a:off x="3278120" y="5285520"/>
            <a:ext cx="1619885" cy="2279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58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波兰henryk berlewi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picture 1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91455" y="620267"/>
            <a:ext cx="3898391" cy="5463540"/>
          </a:xfrm>
          <a:prstGeom prst="rect">
            <a:avLst/>
          </a:prstGeom>
        </p:spPr>
      </p:pic>
      <p:pic>
        <p:nvPicPr>
          <p:cNvPr id="200" name="picture 2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7868" y="620267"/>
            <a:ext cx="3849623" cy="546354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picture 2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11123" y="260603"/>
            <a:ext cx="7129271" cy="5070348"/>
          </a:xfrm>
          <a:prstGeom prst="rect">
            <a:avLst/>
          </a:prstGeom>
        </p:spPr>
      </p:pic>
      <p:pic>
        <p:nvPicPr>
          <p:cNvPr id="204" name="picture 2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07720" y="0"/>
            <a:ext cx="6722364" cy="5688012"/>
          </a:xfrm>
          <a:prstGeom prst="rect">
            <a:avLst/>
          </a:prstGeom>
        </p:spPr>
      </p:pic>
      <p:sp>
        <p:nvSpPr>
          <p:cNvPr id="206" name="textbox 206"/>
          <p:cNvSpPr/>
          <p:nvPr/>
        </p:nvSpPr>
        <p:spPr>
          <a:xfrm>
            <a:off x="890911" y="5854998"/>
            <a:ext cx="1771014" cy="873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95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九栏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5240" indent="-2540" algn="l" rtl="0" eaLnBrk="0">
              <a:lnSpc>
                <a:spcPct val="139000"/>
              </a:lnSpc>
              <a:spcBef>
                <a:spcPts val="350"/>
              </a:spcBef>
              <a:tabLst/>
            </a:pPr>
            <a:r>
              <a:rPr sz="1400" kern="0" spc="-2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较多的文图信息分组、</a:t>
            </a:r>
            <a:r>
              <a:rPr sz="1400" kern="0" spc="2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多用于信息图表版面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08" name="textbox 208"/>
          <p:cNvSpPr/>
          <p:nvPr/>
        </p:nvSpPr>
        <p:spPr>
          <a:xfrm>
            <a:off x="4504951" y="5824823"/>
            <a:ext cx="1092835" cy="8559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30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栏的倍数转换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9050" algn="l" rtl="0" eaLnBrk="0">
              <a:lnSpc>
                <a:spcPct val="89000"/>
              </a:lnSpc>
              <a:spcBef>
                <a:spcPts val="892"/>
              </a:spcBef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 / 4 / 8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2225" algn="l" rtl="0" eaLnBrk="0">
              <a:lnSpc>
                <a:spcPts val="2519"/>
              </a:lnSpc>
              <a:tabLst/>
            </a:pPr>
            <a:r>
              <a:rPr sz="1400" kern="0" spc="-3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 /</a:t>
            </a:r>
            <a:r>
              <a:rPr sz="1400" kern="0" spc="9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3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 /</a:t>
            </a:r>
            <a:r>
              <a:rPr sz="1400" kern="0" spc="5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3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9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10" name="rect 210"/>
          <p:cNvSpPr/>
          <p:nvPr/>
        </p:nvSpPr>
        <p:spPr>
          <a:xfrm>
            <a:off x="611123" y="5876544"/>
            <a:ext cx="152400" cy="792479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rect 21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14" name="picture 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196083" y="152400"/>
            <a:ext cx="4752467" cy="6552692"/>
          </a:xfrm>
          <a:prstGeom prst="rect">
            <a:avLst/>
          </a:prstGeom>
        </p:spPr>
      </p:pic>
      <p:pic>
        <p:nvPicPr>
          <p:cNvPr id="216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025395" y="0"/>
            <a:ext cx="5092700" cy="6857998"/>
          </a:xfrm>
          <a:prstGeom prst="rect">
            <a:avLst/>
          </a:prstGeom>
        </p:spPr>
      </p:pic>
      <p:sp>
        <p:nvSpPr>
          <p:cNvPr id="218" name="textbox 218"/>
          <p:cNvSpPr/>
          <p:nvPr/>
        </p:nvSpPr>
        <p:spPr>
          <a:xfrm>
            <a:off x="819283" y="5875725"/>
            <a:ext cx="915035" cy="873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5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8000"/>
              </a:lnSpc>
              <a:tabLst/>
            </a:pPr>
            <a:r>
              <a:rPr sz="1400" kern="0" spc="-20" dirty="0">
                <a:solidFill>
                  <a:srgbClr val="FFC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十栏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indent="1270" algn="l" rtl="0" eaLnBrk="0">
              <a:lnSpc>
                <a:spcPct val="139000"/>
              </a:lnSpc>
              <a:spcBef>
                <a:spcPts val="354"/>
              </a:spcBef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文图位置的</a:t>
            </a:r>
            <a:r>
              <a:rPr sz="1400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视觉微调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20" name="rect 220"/>
          <p:cNvSpPr/>
          <p:nvPr/>
        </p:nvSpPr>
        <p:spPr>
          <a:xfrm>
            <a:off x="0" y="5897879"/>
            <a:ext cx="691896" cy="161543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rect 22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24" name="picture 2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264664" y="166116"/>
            <a:ext cx="4614671" cy="6525767"/>
          </a:xfrm>
          <a:prstGeom prst="rect">
            <a:avLst/>
          </a:prstGeom>
        </p:spPr>
      </p:pic>
      <p:sp>
        <p:nvSpPr>
          <p:cNvPr id="226" name="textbox 226"/>
          <p:cNvSpPr/>
          <p:nvPr/>
        </p:nvSpPr>
        <p:spPr>
          <a:xfrm>
            <a:off x="387560" y="6100972"/>
            <a:ext cx="1273175" cy="553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5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C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十四栏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大版面、多信息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28" name="rect 228"/>
          <p:cNvSpPr/>
          <p:nvPr/>
        </p:nvSpPr>
        <p:spPr>
          <a:xfrm>
            <a:off x="0" y="6073140"/>
            <a:ext cx="179832" cy="533400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rect 23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2" name="textbox 232"/>
          <p:cNvSpPr/>
          <p:nvPr/>
        </p:nvSpPr>
        <p:spPr>
          <a:xfrm>
            <a:off x="561470" y="3224691"/>
            <a:ext cx="1870710" cy="534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03"/>
              </a:lnSpc>
              <a:tabLst/>
            </a:pPr>
            <a:r>
              <a:rPr sz="3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2、格与栏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picture 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067555" y="981456"/>
            <a:ext cx="4311396" cy="5205983"/>
          </a:xfrm>
          <a:prstGeom prst="rect">
            <a:avLst/>
          </a:prstGeom>
        </p:spPr>
      </p:pic>
      <p:sp>
        <p:nvSpPr>
          <p:cNvPr id="236" name="path 236"/>
          <p:cNvSpPr/>
          <p:nvPr/>
        </p:nvSpPr>
        <p:spPr>
          <a:xfrm>
            <a:off x="3819133" y="691896"/>
            <a:ext cx="4785001" cy="5689600"/>
          </a:xfrm>
          <a:custGeom>
            <a:avLst/>
            <a:gdLst/>
            <a:ahLst/>
            <a:cxnLst/>
            <a:rect l="0" t="0" r="0" b="0"/>
            <a:pathLst>
              <a:path w="7535" h="8960">
                <a:moveTo>
                  <a:pt x="3792" y="0"/>
                </a:moveTo>
                <a:lnTo>
                  <a:pt x="3792" y="8960"/>
                </a:lnTo>
                <a:moveTo>
                  <a:pt x="2092" y="0"/>
                </a:moveTo>
                <a:lnTo>
                  <a:pt x="2092" y="8960"/>
                </a:lnTo>
                <a:moveTo>
                  <a:pt x="619" y="0"/>
                </a:moveTo>
                <a:lnTo>
                  <a:pt x="619" y="8960"/>
                </a:lnTo>
                <a:moveTo>
                  <a:pt x="2172" y="0"/>
                </a:moveTo>
                <a:lnTo>
                  <a:pt x="2172" y="8960"/>
                </a:lnTo>
                <a:moveTo>
                  <a:pt x="3885" y="0"/>
                </a:moveTo>
                <a:lnTo>
                  <a:pt x="3885" y="8960"/>
                </a:lnTo>
                <a:moveTo>
                  <a:pt x="6948" y="0"/>
                </a:moveTo>
                <a:lnTo>
                  <a:pt x="6948" y="8960"/>
                </a:lnTo>
                <a:moveTo>
                  <a:pt x="5349" y="0"/>
                </a:moveTo>
                <a:lnTo>
                  <a:pt x="5349" y="8960"/>
                </a:lnTo>
                <a:moveTo>
                  <a:pt x="5433" y="0"/>
                </a:moveTo>
                <a:lnTo>
                  <a:pt x="5433" y="8960"/>
                </a:lnTo>
                <a:moveTo>
                  <a:pt x="7528" y="701"/>
                </a:moveTo>
                <a:lnTo>
                  <a:pt x="43" y="684"/>
                </a:lnTo>
                <a:moveTo>
                  <a:pt x="7528" y="2513"/>
                </a:moveTo>
                <a:lnTo>
                  <a:pt x="43" y="2495"/>
                </a:lnTo>
                <a:moveTo>
                  <a:pt x="7501" y="4519"/>
                </a:moveTo>
                <a:lnTo>
                  <a:pt x="19" y="4502"/>
                </a:lnTo>
                <a:moveTo>
                  <a:pt x="7530" y="6521"/>
                </a:moveTo>
                <a:lnTo>
                  <a:pt x="45" y="6501"/>
                </a:lnTo>
                <a:moveTo>
                  <a:pt x="7501" y="8424"/>
                </a:moveTo>
                <a:lnTo>
                  <a:pt x="19" y="8407"/>
                </a:lnTo>
                <a:moveTo>
                  <a:pt x="7525" y="2607"/>
                </a:moveTo>
                <a:lnTo>
                  <a:pt x="40" y="2589"/>
                </a:lnTo>
                <a:moveTo>
                  <a:pt x="7485" y="4591"/>
                </a:moveTo>
                <a:lnTo>
                  <a:pt x="0" y="4574"/>
                </a:lnTo>
                <a:moveTo>
                  <a:pt x="7535" y="6583"/>
                </a:moveTo>
                <a:lnTo>
                  <a:pt x="50" y="6566"/>
                </a:lnTo>
              </a:path>
            </a:pathLst>
          </a:custGeom>
          <a:noFill/>
          <a:ln w="9143" cap="flat">
            <a:solidFill>
              <a:srgbClr val="FF0000">
                <a:alpha val="30980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8" name="textbox 238"/>
          <p:cNvSpPr/>
          <p:nvPr/>
        </p:nvSpPr>
        <p:spPr>
          <a:xfrm>
            <a:off x="651212" y="4638541"/>
            <a:ext cx="2517775" cy="14960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55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格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indent="11429" algn="l" rtl="0" eaLnBrk="0">
              <a:lnSpc>
                <a:spcPct val="140000"/>
              </a:lnSpc>
              <a:spcBef>
                <a:spcPts val="343"/>
              </a:spcBef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网格确定了文字图片的版面位置</a:t>
            </a:r>
            <a:r>
              <a:rPr sz="1400" kern="0" spc="5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与大小面积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89000"/>
              </a:lnSpc>
              <a:spcBef>
                <a:spcPts val="876"/>
              </a:spcBef>
              <a:tabLst/>
            </a:pPr>
            <a:r>
              <a:rPr sz="1400" kern="0" spc="-10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文图的满格、半格、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519"/>
              </a:lnSpc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空白格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40" name="rect 240"/>
          <p:cNvSpPr/>
          <p:nvPr/>
        </p:nvSpPr>
        <p:spPr>
          <a:xfrm>
            <a:off x="0" y="4663440"/>
            <a:ext cx="405383" cy="156972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picture 2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55591" y="1976628"/>
            <a:ext cx="4593336" cy="3137915"/>
          </a:xfrm>
          <a:prstGeom prst="rect">
            <a:avLst/>
          </a:prstGeom>
        </p:spPr>
      </p:pic>
      <p:pic>
        <p:nvPicPr>
          <p:cNvPr id="244" name="picture 2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976628"/>
            <a:ext cx="4090415" cy="3023615"/>
          </a:xfrm>
          <a:prstGeom prst="rect">
            <a:avLst/>
          </a:prstGeom>
        </p:spPr>
      </p:pic>
      <p:sp>
        <p:nvSpPr>
          <p:cNvPr id="246" name="textbox 246"/>
          <p:cNvSpPr/>
          <p:nvPr/>
        </p:nvSpPr>
        <p:spPr>
          <a:xfrm>
            <a:off x="485654" y="5359146"/>
            <a:ext cx="2339975" cy="8737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6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4290" algn="l" rtl="0" eaLnBrk="0">
              <a:lnSpc>
                <a:spcPct val="98000"/>
              </a:lnSpc>
              <a:tabLst/>
            </a:pPr>
            <a:r>
              <a:rPr sz="1400" kern="0" spc="-13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占格的文图设计、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indent="6350" algn="l" rtl="0" eaLnBrk="0">
              <a:lnSpc>
                <a:spcPct val="139000"/>
              </a:lnSpc>
              <a:spcBef>
                <a:spcPts val="364"/>
              </a:spcBef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以及空白格的多少及</a:t>
            </a: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位置变化 </a:t>
            </a: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形成版面的阅读节奏感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icture 2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844040"/>
            <a:ext cx="9108947" cy="3015995"/>
          </a:xfrm>
          <a:prstGeom prst="rect">
            <a:avLst/>
          </a:prstGeom>
        </p:spPr>
      </p:pic>
      <p:sp>
        <p:nvSpPr>
          <p:cNvPr id="250" name="path 250"/>
          <p:cNvSpPr/>
          <p:nvPr/>
        </p:nvSpPr>
        <p:spPr>
          <a:xfrm>
            <a:off x="4355570" y="1659636"/>
            <a:ext cx="2659169" cy="3528948"/>
          </a:xfrm>
          <a:custGeom>
            <a:avLst/>
            <a:gdLst/>
            <a:ahLst/>
            <a:cxnLst/>
            <a:rect l="0" t="0" r="0" b="0"/>
            <a:pathLst>
              <a:path w="4187" h="5557">
                <a:moveTo>
                  <a:pt x="1435" y="0"/>
                </a:moveTo>
                <a:lnTo>
                  <a:pt x="1435" y="5557"/>
                </a:lnTo>
                <a:moveTo>
                  <a:pt x="4187" y="3663"/>
                </a:moveTo>
                <a:lnTo>
                  <a:pt x="0" y="3643"/>
                </a:lnTo>
                <a:moveTo>
                  <a:pt x="1502" y="0"/>
                </a:moveTo>
                <a:lnTo>
                  <a:pt x="1502" y="5557"/>
                </a:lnTo>
                <a:moveTo>
                  <a:pt x="4187" y="3718"/>
                </a:moveTo>
                <a:lnTo>
                  <a:pt x="0" y="3700"/>
                </a:lnTo>
              </a:path>
            </a:pathLst>
          </a:custGeom>
          <a:noFill/>
          <a:ln w="9143" cap="flat">
            <a:solidFill>
              <a:srgbClr val="FF0000">
                <a:alpha val="30980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52" name="textbox 252"/>
          <p:cNvSpPr/>
          <p:nvPr/>
        </p:nvSpPr>
        <p:spPr>
          <a:xfrm>
            <a:off x="5230380" y="5503621"/>
            <a:ext cx="1271269" cy="5543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08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9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栏边距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8000"/>
              </a:lnSpc>
              <a:spcBef>
                <a:spcPts val="5"/>
              </a:spcBef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两个及以上字符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rect 254"/>
          <p:cNvSpPr/>
          <p:nvPr/>
        </p:nvSpPr>
        <p:spPr>
          <a:xfrm>
            <a:off x="0" y="0"/>
            <a:ext cx="9144000" cy="4652771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56" name="picture 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80004" y="1604771"/>
            <a:ext cx="2897124" cy="1944624"/>
          </a:xfrm>
          <a:prstGeom prst="rect">
            <a:avLst/>
          </a:prstGeom>
        </p:spPr>
      </p:pic>
      <p:pic>
        <p:nvPicPr>
          <p:cNvPr id="258" name="picture 2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38671" y="1604772"/>
            <a:ext cx="2898647" cy="1946147"/>
          </a:xfrm>
          <a:prstGeom prst="rect">
            <a:avLst/>
          </a:prstGeom>
        </p:spPr>
      </p:pic>
      <p:pic>
        <p:nvPicPr>
          <p:cNvPr id="260" name="picture 2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6575" y="1615440"/>
            <a:ext cx="2880360" cy="1933955"/>
          </a:xfrm>
          <a:prstGeom prst="rect">
            <a:avLst/>
          </a:prstGeom>
        </p:spPr>
      </p:pic>
      <p:graphicFrame>
        <p:nvGraphicFramePr>
          <p:cNvPr id="262" name="table 262"/>
          <p:cNvGraphicFramePr>
            <a:graphicFrameLocks noGrp="1"/>
          </p:cNvGraphicFramePr>
          <p:nvPr/>
        </p:nvGraphicFramePr>
        <p:xfrm>
          <a:off x="1517" y="1461516"/>
          <a:ext cx="9110344" cy="2231389"/>
        </p:xfrm>
        <a:graphic>
          <a:graphicData uri="http://schemas.openxmlformats.org/drawingml/2006/table">
            <a:tbl>
              <a:tblPr/>
              <a:tblGrid>
                <a:gridCol w="754380"/>
                <a:gridCol w="1440180"/>
                <a:gridCol w="1583690"/>
                <a:gridCol w="1440180"/>
                <a:gridCol w="1654810"/>
                <a:gridCol w="1441450"/>
                <a:gridCol w="795654"/>
              </a:tblGrid>
              <a:tr h="106426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30"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739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739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739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739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739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739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ts val="739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680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>
                      <a:noFill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FF0000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64" name="textbox 264"/>
          <p:cNvSpPr/>
          <p:nvPr/>
        </p:nvSpPr>
        <p:spPr>
          <a:xfrm>
            <a:off x="382988" y="5372220"/>
            <a:ext cx="2161539" cy="8756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96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1400" kern="0" spc="-7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基线</a:t>
            </a:r>
            <a:r>
              <a:rPr sz="1400" kern="0" spc="-7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（横竖向）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5240" indent="-2540" algn="l" rtl="0" eaLnBrk="0">
              <a:lnSpc>
                <a:spcPct val="140000"/>
              </a:lnSpc>
              <a:spcBef>
                <a:spcPts val="397"/>
              </a:spcBef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版心特点、文图秩序的强调 </a:t>
            </a: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而非满铺的版面印象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2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1557528"/>
            <a:ext cx="8516111" cy="3544823"/>
          </a:xfrm>
          <a:prstGeom prst="rect">
            <a:avLst/>
          </a:prstGeom>
        </p:spPr>
      </p:pic>
      <p:sp>
        <p:nvSpPr>
          <p:cNvPr id="268" name="textbox 268"/>
          <p:cNvSpPr/>
          <p:nvPr/>
        </p:nvSpPr>
        <p:spPr>
          <a:xfrm>
            <a:off x="215443" y="5696198"/>
            <a:ext cx="2286000" cy="53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0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9000"/>
              </a:lnSpc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大部分版面设计隐藏网格线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01600" algn="l" rtl="0" eaLnBrk="0">
              <a:lnSpc>
                <a:spcPts val="2520"/>
              </a:lnSpc>
              <a:tabLst/>
            </a:pPr>
            <a:r>
              <a:rPr sz="1400" kern="0" spc="-9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（部分设计强调网格线</a:t>
            </a:r>
            <a:r>
              <a:rPr sz="1400" kern="0" spc="-10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70" name="path 270"/>
          <p:cNvSpPr/>
          <p:nvPr/>
        </p:nvSpPr>
        <p:spPr>
          <a:xfrm>
            <a:off x="3493008" y="3095244"/>
            <a:ext cx="5472176" cy="9143"/>
          </a:xfrm>
          <a:custGeom>
            <a:avLst/>
            <a:gdLst/>
            <a:ahLst/>
            <a:cxnLst/>
            <a:rect l="0" t="0" r="0" b="0"/>
            <a:pathLst>
              <a:path w="8617" h="14">
                <a:moveTo>
                  <a:pt x="8617" y="7"/>
                </a:moveTo>
                <a:lnTo>
                  <a:pt x="0" y="7"/>
                </a:lnTo>
              </a:path>
            </a:pathLst>
          </a:custGeom>
          <a:noFill/>
          <a:ln w="9143" cap="flat">
            <a:solidFill>
              <a:srgbClr val="FF0000">
                <a:alpha val="30980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 3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6" name="picture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419600" y="1915668"/>
            <a:ext cx="3698747" cy="2583179"/>
          </a:xfrm>
          <a:prstGeom prst="rect">
            <a:avLst/>
          </a:prstGeom>
        </p:spPr>
      </p:pic>
      <p:pic>
        <p:nvPicPr>
          <p:cNvPr id="38" name="picture 3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94715" y="1915667"/>
            <a:ext cx="3529583" cy="2610611"/>
          </a:xfrm>
          <a:prstGeom prst="rect">
            <a:avLst/>
          </a:prstGeom>
        </p:spPr>
      </p:pic>
      <p:sp>
        <p:nvSpPr>
          <p:cNvPr id="40" name="textbox 40"/>
          <p:cNvSpPr/>
          <p:nvPr/>
        </p:nvSpPr>
        <p:spPr>
          <a:xfrm>
            <a:off x="478888" y="4995344"/>
            <a:ext cx="5372100" cy="17100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0320" algn="l" rtl="0" eaLnBrk="0">
              <a:lnSpc>
                <a:spcPct val="94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herbert</a:t>
            </a:r>
            <a:r>
              <a:rPr sz="1400" kern="0" spc="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_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bayer</a:t>
            </a:r>
            <a:r>
              <a:rPr sz="1400" kern="0" spc="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</a:t>
            </a:r>
            <a:r>
              <a:rPr sz="1400" kern="0" spc="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Kandinsky</a:t>
            </a:r>
            <a:r>
              <a:rPr sz="1400" kern="0" spc="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1926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55"/>
              </a:lnSpc>
              <a:spcBef>
                <a:spcPts val="4"/>
              </a:spcBef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德国的包豪斯风格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rect 27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74" name="textbox 274"/>
          <p:cNvSpPr/>
          <p:nvPr/>
        </p:nvSpPr>
        <p:spPr>
          <a:xfrm>
            <a:off x="632782" y="3064563"/>
            <a:ext cx="5513704" cy="5314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ts val="3984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3、文字、图片及网格设计应用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picture 2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00683" y="260604"/>
            <a:ext cx="7272527" cy="5340095"/>
          </a:xfrm>
          <a:prstGeom prst="rect">
            <a:avLst/>
          </a:prstGeom>
        </p:spPr>
      </p:pic>
      <p:pic>
        <p:nvPicPr>
          <p:cNvPr id="278" name="picture 2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7031" y="0"/>
            <a:ext cx="7777099" cy="5830951"/>
          </a:xfrm>
          <a:prstGeom prst="rect">
            <a:avLst/>
          </a:prstGeom>
        </p:spPr>
      </p:pic>
      <p:sp>
        <p:nvSpPr>
          <p:cNvPr id="280" name="textbox 280"/>
          <p:cNvSpPr/>
          <p:nvPr/>
        </p:nvSpPr>
        <p:spPr>
          <a:xfrm>
            <a:off x="830123" y="6028125"/>
            <a:ext cx="6063615" cy="553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58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4129" algn="l" rtl="0" eaLnBrk="0">
              <a:lnSpc>
                <a:spcPct val="97000"/>
              </a:lnSpc>
              <a:tabLst/>
            </a:pPr>
            <a:r>
              <a:rPr sz="14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图片抠底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45"/>
              </a:lnSpc>
              <a:spcBef>
                <a:spcPts val="4"/>
              </a:spcBef>
              <a:tabLst/>
            </a:pPr>
            <a:r>
              <a:rPr sz="1400" kern="0" spc="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物形的自由边缘、去除图片的方块感             </a:t>
            </a: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文字的齐头、齐尾排列的变化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rect 28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84" name="picture 2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00371" y="2133600"/>
            <a:ext cx="4282440" cy="2715767"/>
          </a:xfrm>
          <a:prstGeom prst="rect">
            <a:avLst/>
          </a:prstGeom>
        </p:spPr>
      </p:pic>
      <p:pic>
        <p:nvPicPr>
          <p:cNvPr id="286" name="picture 2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60020" y="2133600"/>
            <a:ext cx="4104132" cy="2715767"/>
          </a:xfrm>
          <a:prstGeom prst="rect">
            <a:avLst/>
          </a:prstGeom>
        </p:spPr>
      </p:pic>
      <p:sp>
        <p:nvSpPr>
          <p:cNvPr id="288" name="textbox 288"/>
          <p:cNvSpPr/>
          <p:nvPr/>
        </p:nvSpPr>
        <p:spPr>
          <a:xfrm>
            <a:off x="240491" y="5626398"/>
            <a:ext cx="3583304" cy="8534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跨栏的标题文字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6034" indent="-12064" algn="l" rtl="0" eaLnBrk="0">
              <a:lnSpc>
                <a:spcPct val="134000"/>
              </a:lnSpc>
              <a:spcBef>
                <a:spcPts val="375"/>
              </a:spcBef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与正文形成强烈的</a:t>
            </a:r>
            <a:r>
              <a:rPr sz="1400" kern="0" spc="0" dirty="0">
                <a:solidFill>
                  <a:srgbClr val="FFC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视觉梯度</a:t>
            </a: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（远近层次）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对比</a:t>
            </a: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1:10、</a:t>
            </a:r>
            <a:r>
              <a:rPr sz="1400" kern="0" spc="-2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1:20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picture 2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42544" y="0"/>
            <a:ext cx="7577328" cy="5327903"/>
          </a:xfrm>
          <a:prstGeom prst="rect">
            <a:avLst/>
          </a:prstGeom>
        </p:spPr>
      </p:pic>
      <p:sp>
        <p:nvSpPr>
          <p:cNvPr id="292" name="textbox 292"/>
          <p:cNvSpPr/>
          <p:nvPr/>
        </p:nvSpPr>
        <p:spPr>
          <a:xfrm>
            <a:off x="549357" y="5503621"/>
            <a:ext cx="2837814" cy="1188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96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报纸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5875" indent="-3810" algn="l" rtl="0" eaLnBrk="0">
              <a:lnSpc>
                <a:spcPct val="139000"/>
              </a:lnSpc>
              <a:spcBef>
                <a:spcPts val="368"/>
              </a:spcBef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标准报头、多栏、多文章、多图片</a:t>
            </a:r>
            <a:r>
              <a:rPr sz="1400" kern="0" spc="-2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强调主新闻标题、图片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6509" algn="l" rtl="0" eaLnBrk="0">
              <a:lnSpc>
                <a:spcPct val="95000"/>
              </a:lnSpc>
              <a:spcBef>
                <a:spcPts val="2"/>
              </a:spcBef>
              <a:tabLst/>
            </a:pPr>
            <a:r>
              <a:rPr sz="1400" kern="0" spc="-3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强调栏的划分（边线及套色）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rect 29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96" name="textbox 296"/>
          <p:cNvSpPr/>
          <p:nvPr/>
        </p:nvSpPr>
        <p:spPr>
          <a:xfrm>
            <a:off x="625056" y="3027714"/>
            <a:ext cx="4328795" cy="534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03"/>
              </a:lnSpc>
              <a:tabLst/>
            </a:pPr>
            <a:r>
              <a:rPr sz="3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4、网格的版面设计变</a:t>
            </a:r>
            <a:r>
              <a:rPr sz="3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化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picture 2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picture 3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96383" y="1773935"/>
            <a:ext cx="4547615" cy="3023616"/>
          </a:xfrm>
          <a:prstGeom prst="rect">
            <a:avLst/>
          </a:prstGeom>
        </p:spPr>
      </p:pic>
      <p:pic>
        <p:nvPicPr>
          <p:cNvPr id="302" name="picture 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773935"/>
            <a:ext cx="4536948" cy="3023616"/>
          </a:xfrm>
          <a:prstGeom prst="rect">
            <a:avLst/>
          </a:prstGeom>
        </p:spPr>
      </p:pic>
      <p:sp>
        <p:nvSpPr>
          <p:cNvPr id="304" name="textbox 304"/>
          <p:cNvSpPr/>
          <p:nvPr/>
        </p:nvSpPr>
        <p:spPr>
          <a:xfrm>
            <a:off x="550962" y="717010"/>
            <a:ext cx="2312670" cy="6927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9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9844" algn="l" rtl="0" eaLnBrk="0">
              <a:lnSpc>
                <a:spcPct val="98000"/>
              </a:lnSpc>
              <a:tabLst/>
            </a:pPr>
            <a:r>
              <a:rPr sz="20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网格版面的跨栏调整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spcBef>
                <a:spcPts val="5"/>
              </a:spcBef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文字的跨栏排列（跨半栏）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picture 3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700784"/>
            <a:ext cx="9143999" cy="3366515"/>
          </a:xfrm>
          <a:prstGeom prst="rect">
            <a:avLst/>
          </a:prstGeom>
        </p:spPr>
      </p:pic>
      <p:sp>
        <p:nvSpPr>
          <p:cNvPr id="308" name="textbox 308"/>
          <p:cNvSpPr/>
          <p:nvPr/>
        </p:nvSpPr>
        <p:spPr>
          <a:xfrm>
            <a:off x="559164" y="5646820"/>
            <a:ext cx="2169160" cy="2279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96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图片的跨栏排列（跨半栏）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rect 31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12" name="picture 3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72311" y="981455"/>
            <a:ext cx="7056119" cy="4992623"/>
          </a:xfrm>
          <a:prstGeom prst="rect">
            <a:avLst/>
          </a:prstGeom>
        </p:spPr>
      </p:pic>
      <p:sp>
        <p:nvSpPr>
          <p:cNvPr id="314" name="textbox 314"/>
          <p:cNvSpPr/>
          <p:nvPr/>
        </p:nvSpPr>
        <p:spPr>
          <a:xfrm>
            <a:off x="992492" y="6153093"/>
            <a:ext cx="903605" cy="2559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813"/>
              </a:lnSpc>
              <a:tabLst/>
            </a:pPr>
            <a:r>
              <a:rPr sz="14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uweloesch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picture 3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 4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4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8076" y="775715"/>
            <a:ext cx="3608832" cy="4834128"/>
          </a:xfrm>
          <a:prstGeom prst="rect">
            <a:avLst/>
          </a:prstGeom>
        </p:spPr>
      </p:pic>
      <p:pic>
        <p:nvPicPr>
          <p:cNvPr id="46" name="picture 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26508" y="775715"/>
            <a:ext cx="3243072" cy="4864608"/>
          </a:xfrm>
          <a:prstGeom prst="rect">
            <a:avLst/>
          </a:prstGeom>
        </p:spPr>
      </p:pic>
      <p:sp>
        <p:nvSpPr>
          <p:cNvPr id="48" name="textbox 48"/>
          <p:cNvSpPr/>
          <p:nvPr/>
        </p:nvSpPr>
        <p:spPr>
          <a:xfrm>
            <a:off x="513931" y="6486375"/>
            <a:ext cx="1447164" cy="2482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52"/>
              </a:lnSpc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德国的包豪斯风格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50" name="textbox 50"/>
          <p:cNvSpPr/>
          <p:nvPr/>
        </p:nvSpPr>
        <p:spPr>
          <a:xfrm>
            <a:off x="551795" y="5940510"/>
            <a:ext cx="1233805" cy="2273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4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herbert</a:t>
            </a:r>
            <a:r>
              <a:rPr sz="1400" kern="0" spc="1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_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bayer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8" name="picture 3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rect 32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2" name="textbox 322"/>
          <p:cNvSpPr/>
          <p:nvPr/>
        </p:nvSpPr>
        <p:spPr>
          <a:xfrm>
            <a:off x="3792003" y="696140"/>
            <a:ext cx="1099185" cy="55467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0480" algn="l" rtl="0" eaLnBrk="0">
              <a:lnSpc>
                <a:spcPts val="1747"/>
              </a:lnSpc>
              <a:tabLst/>
            </a:pPr>
            <a:r>
              <a:rPr sz="1400" kern="0" spc="-3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网格分类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2384" algn="l" rtl="0" eaLnBrk="0">
              <a:lnSpc>
                <a:spcPts val="1752"/>
              </a:lnSpc>
              <a:spcBef>
                <a:spcPts val="426"/>
              </a:spcBef>
              <a:tabLst/>
            </a:pPr>
            <a:r>
              <a:rPr sz="1400" kern="0" spc="-2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格与栏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3019" indent="-10160" algn="l" rtl="0" eaLnBrk="0">
              <a:lnSpc>
                <a:spcPct val="102000"/>
              </a:lnSpc>
              <a:spcBef>
                <a:spcPts val="426"/>
              </a:spcBef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文字、图片的</a:t>
            </a:r>
            <a:r>
              <a:rPr sz="1400" kern="0" spc="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3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网格设计应用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6034" algn="l" rtl="0" eaLnBrk="0">
              <a:lnSpc>
                <a:spcPct val="100000"/>
              </a:lnSpc>
              <a:spcBef>
                <a:spcPts val="427"/>
              </a:spcBef>
              <a:tabLst/>
            </a:pPr>
            <a:r>
              <a:rPr sz="1400" kern="0" spc="-4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网格的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1752"/>
              </a:lnSpc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版面设计变化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 5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4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47232" y="1685543"/>
            <a:ext cx="2677667" cy="3534156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154679" y="1685544"/>
            <a:ext cx="2660903" cy="3543300"/>
          </a:xfrm>
          <a:prstGeom prst="rect">
            <a:avLst/>
          </a:prstGeom>
        </p:spPr>
      </p:pic>
      <p:pic>
        <p:nvPicPr>
          <p:cNvPr id="58" name="picture 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51459" y="1700783"/>
            <a:ext cx="2639567" cy="3543300"/>
          </a:xfrm>
          <a:prstGeom prst="rect">
            <a:avLst/>
          </a:prstGeom>
        </p:spPr>
      </p:pic>
      <p:sp>
        <p:nvSpPr>
          <p:cNvPr id="60" name="textbox 60"/>
          <p:cNvSpPr/>
          <p:nvPr/>
        </p:nvSpPr>
        <p:spPr>
          <a:xfrm>
            <a:off x="270748" y="5575023"/>
            <a:ext cx="1482089" cy="1026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5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moholy</a:t>
            </a:r>
            <a:r>
              <a:rPr sz="1400" kern="0" spc="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_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nagy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47625" algn="l" rtl="0" eaLnBrk="0">
              <a:lnSpc>
                <a:spcPts val="1752"/>
              </a:lnSpc>
              <a:spcBef>
                <a:spcPts val="2"/>
              </a:spcBef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德国的包豪斯风格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 6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4" name="picture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31635" y="1545336"/>
            <a:ext cx="2583179" cy="3521963"/>
          </a:xfrm>
          <a:prstGeom prst="rect">
            <a:avLst/>
          </a:prstGeom>
        </p:spPr>
      </p:pic>
      <p:pic>
        <p:nvPicPr>
          <p:cNvPr id="66" name="picture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419855" y="1545336"/>
            <a:ext cx="2348484" cy="3521963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89204" y="1584959"/>
            <a:ext cx="2322576" cy="3482340"/>
          </a:xfrm>
          <a:prstGeom prst="rect">
            <a:avLst/>
          </a:prstGeom>
        </p:spPr>
      </p:pic>
      <p:sp>
        <p:nvSpPr>
          <p:cNvPr id="70" name="textbox 70"/>
          <p:cNvSpPr/>
          <p:nvPr/>
        </p:nvSpPr>
        <p:spPr>
          <a:xfrm>
            <a:off x="478888" y="5486358"/>
            <a:ext cx="1523364" cy="11931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71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荷兰Wim Crouwel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25400" algn="l" rtl="0" eaLnBrk="0">
              <a:lnSpc>
                <a:spcPts val="1752"/>
              </a:lnSpc>
              <a:spcBef>
                <a:spcPts val="1"/>
              </a:spcBef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荷兰的风格主义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 7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4" name="picture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61915" y="3645408"/>
            <a:ext cx="3933444" cy="2740151"/>
          </a:xfrm>
          <a:prstGeom prst="rect">
            <a:avLst/>
          </a:prstGeom>
        </p:spPr>
      </p:pic>
      <p:pic>
        <p:nvPicPr>
          <p:cNvPr id="76" name="picture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61915" y="716280"/>
            <a:ext cx="3933444" cy="2726435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26719" y="745236"/>
            <a:ext cx="3855720" cy="2697479"/>
          </a:xfrm>
          <a:prstGeom prst="rect">
            <a:avLst/>
          </a:prstGeom>
        </p:spPr>
      </p:pic>
      <p:sp>
        <p:nvSpPr>
          <p:cNvPr id="80" name="textbox 80"/>
          <p:cNvSpPr/>
          <p:nvPr/>
        </p:nvSpPr>
        <p:spPr>
          <a:xfrm>
            <a:off x="470955" y="6087696"/>
            <a:ext cx="1664335" cy="5918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62"/>
              </a:lnSpc>
              <a:tabLst/>
            </a:pPr>
            <a:r>
              <a:rPr sz="14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瑞士armin hofmann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41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ts val="1752"/>
              </a:lnSpc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瑞士的国际主义风格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 8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4" name="picture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7095" y="2276855"/>
            <a:ext cx="4334255" cy="2828544"/>
          </a:xfrm>
          <a:prstGeom prst="rect">
            <a:avLst/>
          </a:prstGeom>
        </p:spPr>
      </p:pic>
      <p:pic>
        <p:nvPicPr>
          <p:cNvPr id="86" name="picture 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910328" y="2276855"/>
            <a:ext cx="4125467" cy="2828544"/>
          </a:xfrm>
          <a:prstGeom prst="rect">
            <a:avLst/>
          </a:prstGeom>
        </p:spPr>
      </p:pic>
      <p:sp>
        <p:nvSpPr>
          <p:cNvPr id="88" name="textbox 88"/>
          <p:cNvSpPr/>
          <p:nvPr/>
        </p:nvSpPr>
        <p:spPr>
          <a:xfrm>
            <a:off x="470955" y="6091049"/>
            <a:ext cx="1738629" cy="5880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62"/>
              </a:lnSpc>
              <a:tabLst/>
            </a:pPr>
            <a:r>
              <a:rPr sz="1400" kern="0" spc="1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瑞士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Robert</a:t>
            </a:r>
            <a:r>
              <a:rPr sz="1400" kern="0" spc="1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B</a:t>
            </a:r>
            <a:r>
              <a:rPr sz="1400" kern="0" spc="1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ü</a:t>
            </a: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chler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33019" algn="l" rtl="0" eaLnBrk="0">
              <a:lnSpc>
                <a:spcPts val="1752"/>
              </a:lnSpc>
              <a:spcBef>
                <a:spcPts val="6"/>
              </a:spcBef>
              <a:tabLst/>
            </a:pPr>
            <a:r>
              <a:rPr sz="14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瑞士的国际主义风格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包装设计——概论</dc:title>
  <dc:creator>Administrator</dc:creator>
  <dcterms:created xsi:type="dcterms:W3CDTF">2021-01-12T20:17:11Z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2024-07-03T15:24:08</vt:filetime>
  </property>
</Properties>
</file>