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</p:sldIdLst>
  <p:sldSz cx="9144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4" Type="http://schemas.openxmlformats.org/officeDocument/2006/relationships/viewProps" Target="viewProps.xml"/><Relationship Id="rId63" Type="http://schemas.openxmlformats.org/officeDocument/2006/relationships/tableStyles" Target="tableStyles.xml"/><Relationship Id="rId62" Type="http://schemas.openxmlformats.org/officeDocument/2006/relationships/presProps" Target="presProps.xml"/><Relationship Id="rId61" Type="http://schemas.openxmlformats.org/officeDocument/2006/relationships/slide" Target="slides/slide60.xml"/><Relationship Id="rId60" Type="http://schemas.openxmlformats.org/officeDocument/2006/relationships/slide" Target="slides/slide59.xml"/><Relationship Id="rId6" Type="http://schemas.openxmlformats.org/officeDocument/2006/relationships/slide" Target="slides/slide5.xml"/><Relationship Id="rId59" Type="http://schemas.openxmlformats.org/officeDocument/2006/relationships/slide" Target="slides/slide58.xml"/><Relationship Id="rId58" Type="http://schemas.openxmlformats.org/officeDocument/2006/relationships/slide" Target="slides/slide57.xml"/><Relationship Id="rId57" Type="http://schemas.openxmlformats.org/officeDocument/2006/relationships/slide" Target="slides/slide56.xml"/><Relationship Id="rId56" Type="http://schemas.openxmlformats.org/officeDocument/2006/relationships/slide" Target="slides/slide55.xml"/><Relationship Id="rId55" Type="http://schemas.openxmlformats.org/officeDocument/2006/relationships/slide" Target="slides/slide54.xml"/><Relationship Id="rId54" Type="http://schemas.openxmlformats.org/officeDocument/2006/relationships/slide" Target="slides/slide53.xml"/><Relationship Id="rId53" Type="http://schemas.openxmlformats.org/officeDocument/2006/relationships/slide" Target="slides/slide52.xml"/><Relationship Id="rId52" Type="http://schemas.openxmlformats.org/officeDocument/2006/relationships/slide" Target="slides/slide51.xml"/><Relationship Id="rId51" Type="http://schemas.openxmlformats.org/officeDocument/2006/relationships/slide" Target="slides/slide50.xml"/><Relationship Id="rId50" Type="http://schemas.openxmlformats.org/officeDocument/2006/relationships/slide" Target="slides/slide49.xml"/><Relationship Id="rId5" Type="http://schemas.openxmlformats.org/officeDocument/2006/relationships/slide" Target="slides/slide4.xml"/><Relationship Id="rId49" Type="http://schemas.openxmlformats.org/officeDocument/2006/relationships/slide" Target="slides/slide48.xml"/><Relationship Id="rId48" Type="http://schemas.openxmlformats.org/officeDocument/2006/relationships/slide" Target="slides/slide47.xml"/><Relationship Id="rId47" Type="http://schemas.openxmlformats.org/officeDocument/2006/relationships/slide" Target="slides/slide46.xml"/><Relationship Id="rId46" Type="http://schemas.openxmlformats.org/officeDocument/2006/relationships/slide" Target="slides/slide45.xml"/><Relationship Id="rId45" Type="http://schemas.openxmlformats.org/officeDocument/2006/relationships/slide" Target="slides/slide44.xml"/><Relationship Id="rId44" Type="http://schemas.openxmlformats.org/officeDocument/2006/relationships/slide" Target="slides/slide43.xml"/><Relationship Id="rId43" Type="http://schemas.openxmlformats.org/officeDocument/2006/relationships/slide" Target="slides/slide42.xml"/><Relationship Id="rId42" Type="http://schemas.openxmlformats.org/officeDocument/2006/relationships/slide" Target="slides/slide41.xml"/><Relationship Id="rId41" Type="http://schemas.openxmlformats.org/officeDocument/2006/relationships/slide" Target="slides/slide40.xml"/><Relationship Id="rId40" Type="http://schemas.openxmlformats.org/officeDocument/2006/relationships/slide" Target="slides/slide39.xml"/><Relationship Id="rId4" Type="http://schemas.openxmlformats.org/officeDocument/2006/relationships/slide" Target="slides/slide3.xml"/><Relationship Id="rId39" Type="http://schemas.openxmlformats.org/officeDocument/2006/relationships/slide" Target="slides/slide38.xml"/><Relationship Id="rId38" Type="http://schemas.openxmlformats.org/officeDocument/2006/relationships/slide" Target="slides/slide37.xml"/><Relationship Id="rId37" Type="http://schemas.openxmlformats.org/officeDocument/2006/relationships/slide" Target="slides/slide36.xml"/><Relationship Id="rId36" Type="http://schemas.openxmlformats.org/officeDocument/2006/relationships/slide" Target="slides/slide35.xml"/><Relationship Id="rId35" Type="http://schemas.openxmlformats.org/officeDocument/2006/relationships/slide" Target="slides/slide34.xml"/><Relationship Id="rId34" Type="http://schemas.openxmlformats.org/officeDocument/2006/relationships/slide" Target="slides/slide33.xml"/><Relationship Id="rId33" Type="http://schemas.openxmlformats.org/officeDocument/2006/relationships/slide" Target="slides/slide32.xml"/><Relationship Id="rId32" Type="http://schemas.openxmlformats.org/officeDocument/2006/relationships/slide" Target="slides/slide31.xml"/><Relationship Id="rId31" Type="http://schemas.openxmlformats.org/officeDocument/2006/relationships/slide" Target="slides/slide30.xml"/><Relationship Id="rId30" Type="http://schemas.openxmlformats.org/officeDocument/2006/relationships/slide" Target="slides/slide29.xml"/><Relationship Id="rId3" Type="http://schemas.openxmlformats.org/officeDocument/2006/relationships/slide" Target="slides/slide2.xml"/><Relationship Id="rId29" Type="http://schemas.openxmlformats.org/officeDocument/2006/relationships/slide" Target="slides/slide28.xml"/><Relationship Id="rId28" Type="http://schemas.openxmlformats.org/officeDocument/2006/relationships/slide" Target="slides/slide27.xml"/><Relationship Id="rId27" Type="http://schemas.openxmlformats.org/officeDocument/2006/relationships/slide" Target="slides/slide26.xml"/><Relationship Id="rId26" Type="http://schemas.openxmlformats.org/officeDocument/2006/relationships/slide" Target="slides/slide25.xml"/><Relationship Id="rId25" Type="http://schemas.openxmlformats.org/officeDocument/2006/relationships/slide" Target="slides/slide24.xml"/><Relationship Id="rId24" Type="http://schemas.openxmlformats.org/officeDocument/2006/relationships/slide" Target="slides/slide23.xml"/><Relationship Id="rId23" Type="http://schemas.openxmlformats.org/officeDocument/2006/relationships/slide" Target="slides/slide22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19" Type="http://schemas.openxmlformats.org/officeDocument/2006/relationships/slide" Target="slides/slide18.xml"/><Relationship Id="rId18" Type="http://schemas.openxmlformats.org/officeDocument/2006/relationships/slide" Target="slides/slide17.xml"/><Relationship Id="rId17" Type="http://schemas.openxmlformats.org/officeDocument/2006/relationships/slide" Target="slides/slide16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3.jpeg"/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6.jpeg"/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49.jpeg"/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image" Target="../media/image62.jpeg"/><Relationship Id="rId3" Type="http://schemas.openxmlformats.org/officeDocument/2006/relationships/image" Target="../media/image61.jpe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image" Target="../media/image66.jpeg"/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image" Target="../media/image70.jpeg"/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image" Target="../media/image75.jpeg"/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8.jpeg"/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image" Target="../media/image83.jpeg"/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image" Target="../media/image87.jpeg"/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image" Target="../media/image93.jpeg"/><Relationship Id="rId4" Type="http://schemas.openxmlformats.org/officeDocument/2006/relationships/image" Target="../media/image92.jpeg"/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" name="textbox 4"/>
          <p:cNvSpPr/>
          <p:nvPr/>
        </p:nvSpPr>
        <p:spPr>
          <a:xfrm>
            <a:off x="720648" y="356438"/>
            <a:ext cx="6432550" cy="47783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1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版面设计-3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3180" algn="l" rtl="0" eaLnBrk="0">
              <a:lnSpc>
                <a:spcPts val="8972"/>
              </a:lnSpc>
              <a:spcBef>
                <a:spcPts val="2172"/>
              </a:spcBef>
              <a:tabLst/>
            </a:pPr>
            <a:r>
              <a:rPr sz="7200" b="1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文字图片的互动</a:t>
            </a:r>
            <a:endParaRPr sz="7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1115" algn="l" rtl="0" eaLnBrk="0">
              <a:lnSpc>
                <a:spcPct val="97000"/>
              </a:lnSpc>
              <a:spcBef>
                <a:spcPts val="366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文图结合的多种可行性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38100" algn="l" rtl="0" eaLnBrk="0">
              <a:lnSpc>
                <a:spcPct val="89000"/>
              </a:lnSpc>
              <a:spcBef>
                <a:spcPts val="758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图片结构、空间引导文字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31115" algn="l" rtl="0" eaLnBrk="0">
              <a:lnSpc>
                <a:spcPts val="2159"/>
              </a:lnSpc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文字引导图片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38100" algn="l" rtl="0" eaLnBrk="0">
              <a:lnSpc>
                <a:spcPct val="98000"/>
              </a:lnSpc>
              <a:spcBef>
                <a:spcPts val="887"/>
              </a:spcBef>
              <a:tabLst/>
            </a:pP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图文空间的塑造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38100" algn="l" rtl="0" eaLnBrk="0">
              <a:lnSpc>
                <a:spcPct val="97000"/>
              </a:lnSpc>
              <a:spcBef>
                <a:spcPts val="5"/>
              </a:spcBef>
              <a:tabLst/>
            </a:pP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图片的裁切与应用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picture 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87267" y="1412748"/>
            <a:ext cx="5676899" cy="4061459"/>
          </a:xfrm>
          <a:prstGeom prst="rect">
            <a:avLst/>
          </a:prstGeom>
        </p:spPr>
      </p:pic>
      <p:pic>
        <p:nvPicPr>
          <p:cNvPr id="48" name="picture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43840" y="1495043"/>
            <a:ext cx="2743200" cy="3805428"/>
          </a:xfrm>
          <a:prstGeom prst="rect">
            <a:avLst/>
          </a:prstGeom>
        </p:spPr>
      </p:pic>
      <p:sp>
        <p:nvSpPr>
          <p:cNvPr id="50" name="textbox 50"/>
          <p:cNvSpPr/>
          <p:nvPr/>
        </p:nvSpPr>
        <p:spPr>
          <a:xfrm>
            <a:off x="456237" y="6007398"/>
            <a:ext cx="1807845" cy="535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50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89000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利用图片角度、强调角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520"/>
              </a:lnSpc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度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9832" y="1446276"/>
            <a:ext cx="5721095" cy="3691128"/>
          </a:xfrm>
          <a:prstGeom prst="rect">
            <a:avLst/>
          </a:prstGeom>
        </p:spPr>
      </p:pic>
      <p:pic>
        <p:nvPicPr>
          <p:cNvPr id="54" name="picture 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300215" y="1446276"/>
            <a:ext cx="2458212" cy="3645407"/>
          </a:xfrm>
          <a:prstGeom prst="rect">
            <a:avLst/>
          </a:prstGeom>
        </p:spPr>
      </p:pic>
      <p:sp>
        <p:nvSpPr>
          <p:cNvPr id="56" name="textbox 56"/>
          <p:cNvSpPr/>
          <p:nvPr/>
        </p:nvSpPr>
        <p:spPr>
          <a:xfrm>
            <a:off x="457307" y="6007398"/>
            <a:ext cx="1628139" cy="535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50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利用人与场景的角度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520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版面空间的紧张感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51459" y="333755"/>
            <a:ext cx="3744467" cy="5292852"/>
          </a:xfrm>
          <a:prstGeom prst="rect">
            <a:avLst/>
          </a:prstGeom>
        </p:spPr>
      </p:pic>
      <p:pic>
        <p:nvPicPr>
          <p:cNvPr id="60" name="picture 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283963" y="333755"/>
            <a:ext cx="3557015" cy="5292852"/>
          </a:xfrm>
          <a:prstGeom prst="rect">
            <a:avLst/>
          </a:prstGeom>
        </p:spPr>
      </p:pic>
      <p:sp>
        <p:nvSpPr>
          <p:cNvPr id="62" name="textbox 62"/>
          <p:cNvSpPr/>
          <p:nvPr/>
        </p:nvSpPr>
        <p:spPr>
          <a:xfrm>
            <a:off x="259871" y="5791048"/>
            <a:ext cx="2116454" cy="5537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13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7145" algn="l" rtl="0" eaLnBrk="0">
              <a:lnSpc>
                <a:spcPct val="97000"/>
              </a:lnSpc>
              <a:tabLst/>
            </a:pPr>
            <a:r>
              <a:rPr sz="1400" kern="0" spc="-8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改变图片的角度，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旋转角度、旋转</a:t>
            </a:r>
            <a:r>
              <a:rPr sz="1400" kern="0" spc="1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~~~~~~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64" name="textbox 64"/>
          <p:cNvSpPr/>
          <p:nvPr/>
        </p:nvSpPr>
        <p:spPr>
          <a:xfrm>
            <a:off x="260585" y="6431680"/>
            <a:ext cx="4437379" cy="233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00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-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总有角度是适合的、唯美的、抽象的、有表现力的、、、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916936" y="1502664"/>
            <a:ext cx="2875787" cy="3797808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992367" y="1502664"/>
            <a:ext cx="2813303" cy="3817619"/>
          </a:xfrm>
          <a:prstGeom prst="rect">
            <a:avLst/>
          </a:prstGeom>
        </p:spPr>
      </p:pic>
      <p:pic>
        <p:nvPicPr>
          <p:cNvPr id="70" name="picture 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0" y="1502664"/>
            <a:ext cx="2645664" cy="379780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 7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74" name="textbox 74"/>
          <p:cNvSpPr/>
          <p:nvPr/>
        </p:nvSpPr>
        <p:spPr>
          <a:xfrm>
            <a:off x="561470" y="2648238"/>
            <a:ext cx="5324475" cy="17005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4018"/>
              </a:lnSpc>
              <a:tabLst/>
            </a:pPr>
            <a:r>
              <a:rPr sz="3200" kern="0" spc="-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2、图片的空间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7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720090" algn="l" rtl="0" eaLnBrk="0">
              <a:lnSpc>
                <a:spcPct val="97000"/>
              </a:lnSpc>
              <a:spcBef>
                <a:spcPts val="430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是图就有空间、有空间就有版面用途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730884" indent="-8889" algn="l" rtl="0" eaLnBrk="0">
              <a:lnSpc>
                <a:spcPct val="139000"/>
              </a:lnSpc>
              <a:spcBef>
                <a:spcPts val="376"/>
              </a:spcBef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空间穿插、空间透视、空间光影、空间拓展、负空间、、、</a:t>
            </a:r>
            <a:r>
              <a:rPr sz="1400" kern="0" spc="8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图片空间、文字空间、</a:t>
            </a: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版面空间的融合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29055" y="1196340"/>
            <a:ext cx="3223260" cy="4553711"/>
          </a:xfrm>
          <a:prstGeom prst="rect">
            <a:avLst/>
          </a:prstGeom>
        </p:spPr>
      </p:pic>
      <p:pic>
        <p:nvPicPr>
          <p:cNvPr id="78" name="picture 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716779" y="1196340"/>
            <a:ext cx="3179063" cy="4553711"/>
          </a:xfrm>
          <a:prstGeom prst="rect">
            <a:avLst/>
          </a:prstGeom>
        </p:spPr>
      </p:pic>
      <p:sp>
        <p:nvSpPr>
          <p:cNvPr id="80" name="textbox 80"/>
          <p:cNvSpPr/>
          <p:nvPr/>
        </p:nvSpPr>
        <p:spPr>
          <a:xfrm>
            <a:off x="825057" y="6222949"/>
            <a:ext cx="1449069" cy="233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99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制造视觉层的空间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rect 8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96969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84" name="picture 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43355" y="327660"/>
            <a:ext cx="3849623" cy="5963411"/>
          </a:xfrm>
          <a:prstGeom prst="rect">
            <a:avLst/>
          </a:prstGeom>
        </p:spPr>
      </p:pic>
      <p:pic>
        <p:nvPicPr>
          <p:cNvPr id="86" name="picture 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335523" y="461772"/>
            <a:ext cx="2333243" cy="5492495"/>
          </a:xfrm>
          <a:prstGeom prst="rect">
            <a:avLst/>
          </a:prstGeom>
        </p:spPr>
      </p:pic>
      <p:sp>
        <p:nvSpPr>
          <p:cNvPr id="88" name="textbox 88"/>
          <p:cNvSpPr/>
          <p:nvPr/>
        </p:nvSpPr>
        <p:spPr>
          <a:xfrm>
            <a:off x="5340908" y="6302749"/>
            <a:ext cx="1256030" cy="233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白是图的负空间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11708" y="1135380"/>
            <a:ext cx="3380232" cy="4509515"/>
          </a:xfrm>
          <a:prstGeom prst="rect">
            <a:avLst/>
          </a:prstGeom>
        </p:spPr>
      </p:pic>
      <p:pic>
        <p:nvPicPr>
          <p:cNvPr id="92" name="picture 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931663" y="1126235"/>
            <a:ext cx="3090672" cy="4507992"/>
          </a:xfrm>
          <a:prstGeom prst="rect">
            <a:avLst/>
          </a:prstGeom>
        </p:spPr>
      </p:pic>
      <p:sp>
        <p:nvSpPr>
          <p:cNvPr id="94" name="textbox 94"/>
          <p:cNvSpPr/>
          <p:nvPr/>
        </p:nvSpPr>
        <p:spPr>
          <a:xfrm>
            <a:off x="5001321" y="6080550"/>
            <a:ext cx="1805304" cy="535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50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6669" algn="l" rtl="0" eaLnBrk="0">
              <a:lnSpc>
                <a:spcPct val="89000"/>
              </a:lnSpc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白形与文字的空间穿</a:t>
            </a:r>
            <a:r>
              <a:rPr sz="14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插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519"/>
              </a:lnSpc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文字处于空间中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96" name="textbox 96"/>
          <p:cNvSpPr/>
          <p:nvPr/>
        </p:nvSpPr>
        <p:spPr>
          <a:xfrm>
            <a:off x="693913" y="6080550"/>
            <a:ext cx="3014345" cy="2330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86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-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文字排到空间中、蓝天上、远处、、、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82752" y="1621535"/>
            <a:ext cx="4198620" cy="3904488"/>
          </a:xfrm>
          <a:prstGeom prst="rect">
            <a:avLst/>
          </a:prstGeom>
        </p:spPr>
      </p:pic>
      <p:pic>
        <p:nvPicPr>
          <p:cNvPr id="100" name="picture 1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364479" y="1629155"/>
            <a:ext cx="2592324" cy="3663696"/>
          </a:xfrm>
          <a:prstGeom prst="rect">
            <a:avLst/>
          </a:prstGeom>
        </p:spPr>
      </p:pic>
      <p:sp>
        <p:nvSpPr>
          <p:cNvPr id="102" name="textbox 102"/>
          <p:cNvSpPr/>
          <p:nvPr/>
        </p:nvSpPr>
        <p:spPr>
          <a:xfrm>
            <a:off x="764349" y="5935522"/>
            <a:ext cx="1628139" cy="233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99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透视空间的排版运用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picture 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419855" y="1557528"/>
            <a:ext cx="5486400" cy="4040123"/>
          </a:xfrm>
          <a:prstGeom prst="rect">
            <a:avLst/>
          </a:prstGeom>
        </p:spPr>
      </p:pic>
      <p:pic>
        <p:nvPicPr>
          <p:cNvPr id="106" name="picture 1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11123" y="1880616"/>
            <a:ext cx="2449067" cy="3390900"/>
          </a:xfrm>
          <a:prstGeom prst="rect">
            <a:avLst/>
          </a:prstGeom>
        </p:spPr>
      </p:pic>
      <p:sp>
        <p:nvSpPr>
          <p:cNvPr id="108" name="textbox 108"/>
          <p:cNvSpPr/>
          <p:nvPr/>
        </p:nvSpPr>
        <p:spPr>
          <a:xfrm>
            <a:off x="472998" y="6007398"/>
            <a:ext cx="1434464" cy="234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25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白空间与文字排版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t 11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12" name="textbox 112"/>
          <p:cNvSpPr/>
          <p:nvPr/>
        </p:nvSpPr>
        <p:spPr>
          <a:xfrm>
            <a:off x="632782" y="2956740"/>
            <a:ext cx="6735444" cy="29825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ts val="4003"/>
              </a:lnSpc>
              <a:tabLst/>
            </a:pPr>
            <a:r>
              <a:rPr sz="3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3、图片裁切、异形裁切、版面再裁切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656590" algn="l" rtl="0" eaLnBrk="0">
              <a:lnSpc>
                <a:spcPct val="97000"/>
              </a:lnSpc>
              <a:spcBef>
                <a:spcPts val="725"/>
              </a:spcBef>
              <a:tabLst/>
            </a:pPr>
            <a:r>
              <a:rPr sz="2400" kern="0" spc="-2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为用而裁切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648334" algn="l" rtl="0" eaLnBrk="0">
              <a:lnSpc>
                <a:spcPct val="97000"/>
              </a:lnSpc>
              <a:spcBef>
                <a:spcPts val="1000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永远只有一部分图是设计需要的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646430" algn="l" rtl="0" eaLnBrk="0">
              <a:lnSpc>
                <a:spcPct val="95000"/>
              </a:lnSpc>
              <a:spcBef>
                <a:spcPts val="878"/>
              </a:spcBef>
              <a:tabLst/>
            </a:pPr>
            <a:r>
              <a:rPr sz="14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裁的办法千万种（一张图的n种裁法）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646430" algn="l" rtl="0" eaLnBrk="0">
              <a:lnSpc>
                <a:spcPct val="89000"/>
              </a:lnSpc>
              <a:spcBef>
                <a:spcPts val="930"/>
              </a:spcBef>
              <a:tabLst/>
            </a:pPr>
            <a:r>
              <a:rPr sz="1400" kern="0" spc="-3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裁了用（图片裁切）、用了裁(版面裁</a:t>
            </a:r>
            <a:r>
              <a:rPr sz="1400" kern="0" spc="-4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切）、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650240" algn="l" rtl="0" eaLnBrk="0">
              <a:lnSpc>
                <a:spcPts val="2520"/>
              </a:lnSpc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异形裁切（抠图）、局部裁切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1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43628" y="1557528"/>
            <a:ext cx="4500371" cy="2977895"/>
          </a:xfrm>
          <a:prstGeom prst="rect">
            <a:avLst/>
          </a:prstGeom>
        </p:spPr>
      </p:pic>
      <p:pic>
        <p:nvPicPr>
          <p:cNvPr id="116" name="picture 1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557528"/>
            <a:ext cx="4462271" cy="2953511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picture 1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4611" y="765047"/>
            <a:ext cx="3852671" cy="5212080"/>
          </a:xfrm>
          <a:prstGeom prst="rect">
            <a:avLst/>
          </a:prstGeom>
        </p:spPr>
      </p:pic>
      <p:pic>
        <p:nvPicPr>
          <p:cNvPr id="120" name="picture 1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355591" y="739140"/>
            <a:ext cx="3817620" cy="5237988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" y="1527047"/>
            <a:ext cx="3601211" cy="3441192"/>
          </a:xfrm>
          <a:prstGeom prst="rect">
            <a:avLst/>
          </a:prstGeom>
        </p:spPr>
      </p:pic>
      <p:pic>
        <p:nvPicPr>
          <p:cNvPr id="124" name="picture 1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936491" y="1341119"/>
            <a:ext cx="2535936" cy="3686556"/>
          </a:xfrm>
          <a:prstGeom prst="rect">
            <a:avLst/>
          </a:prstGeom>
        </p:spPr>
      </p:pic>
      <p:pic>
        <p:nvPicPr>
          <p:cNvPr id="126" name="picture 1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04659" y="1484376"/>
            <a:ext cx="2199131" cy="3400044"/>
          </a:xfrm>
          <a:prstGeom prst="rect">
            <a:avLst/>
          </a:prstGeom>
        </p:spPr>
      </p:pic>
      <p:sp>
        <p:nvSpPr>
          <p:cNvPr id="128" name="textbox 128"/>
          <p:cNvSpPr/>
          <p:nvPr/>
        </p:nvSpPr>
        <p:spPr>
          <a:xfrm>
            <a:off x="4149402" y="5431021"/>
            <a:ext cx="735965" cy="233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4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一图多裁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" name="table 130"/>
          <p:cNvGraphicFramePr>
            <a:graphicFrameLocks noGrp="1"/>
          </p:cNvGraphicFramePr>
          <p:nvPr/>
        </p:nvGraphicFramePr>
        <p:xfrm>
          <a:off x="716280" y="256032"/>
          <a:ext cx="4724400" cy="2839084"/>
        </p:xfrm>
        <a:graphic>
          <a:graphicData uri="http://schemas.openxmlformats.org/drawingml/2006/table">
            <a:tbl>
              <a:tblPr/>
              <a:tblGrid>
                <a:gridCol w="4724400"/>
              </a:tblGrid>
              <a:tr h="283273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32" name="picture 1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20852" y="260604"/>
            <a:ext cx="4715255" cy="2830067"/>
          </a:xfrm>
          <a:prstGeom prst="rect">
            <a:avLst/>
          </a:prstGeom>
        </p:spPr>
      </p:pic>
      <p:pic>
        <p:nvPicPr>
          <p:cNvPr id="134" name="picture 1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20852" y="3470147"/>
            <a:ext cx="2289047" cy="3052572"/>
          </a:xfrm>
          <a:prstGeom prst="rect">
            <a:avLst/>
          </a:prstGeom>
        </p:spPr>
      </p:pic>
      <p:pic>
        <p:nvPicPr>
          <p:cNvPr id="136" name="picture 1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276600" y="3471671"/>
            <a:ext cx="2159507" cy="3052572"/>
          </a:xfrm>
          <a:prstGeom prst="rect">
            <a:avLst/>
          </a:prstGeom>
        </p:spPr>
      </p:pic>
      <p:sp>
        <p:nvSpPr>
          <p:cNvPr id="138" name="textbox 138"/>
          <p:cNvSpPr/>
          <p:nvPr/>
        </p:nvSpPr>
        <p:spPr>
          <a:xfrm>
            <a:off x="6239876" y="2910961"/>
            <a:ext cx="735330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6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异形裁切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rect 140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42" name="textbox 142"/>
          <p:cNvSpPr/>
          <p:nvPr/>
        </p:nvSpPr>
        <p:spPr>
          <a:xfrm>
            <a:off x="625056" y="2792764"/>
            <a:ext cx="4850129" cy="29375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4000"/>
              </a:lnSpc>
              <a:tabLst/>
            </a:pPr>
            <a:r>
              <a:rPr sz="3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4、色彩分离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5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737234" algn="l" rtl="0" eaLnBrk="0">
              <a:lnSpc>
                <a:spcPct val="98000"/>
              </a:lnSpc>
              <a:spcBef>
                <a:spcPts val="425"/>
              </a:spcBef>
              <a:tabLst/>
            </a:pPr>
            <a:r>
              <a:rPr sz="14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图片色彩--是版面设计</a:t>
            </a: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的最大干扰因素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728980" algn="l" rtl="0" eaLnBrk="0">
              <a:lnSpc>
                <a:spcPct val="95000"/>
              </a:lnSpc>
              <a:spcBef>
                <a:spcPts val="880"/>
              </a:spcBef>
              <a:tabLst/>
            </a:pPr>
            <a:r>
              <a:rPr sz="14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设计需要的色彩才是最好的</a:t>
            </a:r>
            <a:r>
              <a:rPr sz="1400" kern="0" spc="-3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设计色彩（单色、双色）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727075" algn="l" rtl="0" eaLnBrk="0">
              <a:lnSpc>
                <a:spcPct val="89000"/>
              </a:lnSpc>
              <a:spcBef>
                <a:spcPts val="930"/>
              </a:spcBef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形色分离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727709" algn="l" rtl="0" eaLnBrk="0">
              <a:lnSpc>
                <a:spcPts val="2519"/>
              </a:lnSpc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空间分离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726440" algn="l" rtl="0" eaLnBrk="0">
              <a:lnSpc>
                <a:spcPts val="2520"/>
              </a:lnSpc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光影分离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726440" algn="l" rtl="0" eaLnBrk="0">
              <a:lnSpc>
                <a:spcPct val="89000"/>
              </a:lnSpc>
              <a:spcBef>
                <a:spcPts val="1027"/>
              </a:spcBef>
              <a:tabLst/>
            </a:pPr>
            <a:r>
              <a:rPr sz="1400" kern="0" spc="-1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色彩变化与夸张、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727709" algn="l" rtl="0" eaLnBrk="0">
              <a:lnSpc>
                <a:spcPts val="2519"/>
              </a:lnSpc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透叠色彩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picture 1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77952" y="819911"/>
            <a:ext cx="5152644" cy="2500884"/>
          </a:xfrm>
          <a:prstGeom prst="rect">
            <a:avLst/>
          </a:prstGeom>
        </p:spPr>
      </p:pic>
      <p:pic>
        <p:nvPicPr>
          <p:cNvPr id="146" name="picture 1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77952" y="3796284"/>
            <a:ext cx="5152644" cy="2441447"/>
          </a:xfrm>
          <a:prstGeom prst="rect">
            <a:avLst/>
          </a:prstGeom>
        </p:spPr>
      </p:pic>
      <p:pic>
        <p:nvPicPr>
          <p:cNvPr id="148" name="picture 1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56959" y="836676"/>
            <a:ext cx="2159507" cy="5401055"/>
          </a:xfrm>
          <a:prstGeom prst="rect">
            <a:avLst/>
          </a:prstGeom>
        </p:spPr>
      </p:pic>
      <p:sp>
        <p:nvSpPr>
          <p:cNvPr id="150" name="textbox 150"/>
          <p:cNvSpPr/>
          <p:nvPr/>
        </p:nvSpPr>
        <p:spPr>
          <a:xfrm>
            <a:off x="531581" y="6410649"/>
            <a:ext cx="1270000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69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单色图、双色图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picture 1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94715" y="405383"/>
            <a:ext cx="4123944" cy="5832348"/>
          </a:xfrm>
          <a:prstGeom prst="rect">
            <a:avLst/>
          </a:prstGeom>
        </p:spPr>
      </p:pic>
      <p:pic>
        <p:nvPicPr>
          <p:cNvPr id="154" name="picture 1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076444" y="405383"/>
            <a:ext cx="3172967" cy="3172967"/>
          </a:xfrm>
          <a:prstGeom prst="rect">
            <a:avLst/>
          </a:prstGeom>
        </p:spPr>
      </p:pic>
      <p:pic>
        <p:nvPicPr>
          <p:cNvPr id="156" name="picture 1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076444" y="3788664"/>
            <a:ext cx="3172967" cy="2449067"/>
          </a:xfrm>
          <a:prstGeom prst="rect">
            <a:avLst/>
          </a:prstGeom>
        </p:spPr>
      </p:pic>
      <p:sp>
        <p:nvSpPr>
          <p:cNvPr id="158" name="textbox 158"/>
          <p:cNvSpPr/>
          <p:nvPr/>
        </p:nvSpPr>
        <p:spPr>
          <a:xfrm>
            <a:off x="531581" y="6410649"/>
            <a:ext cx="913764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83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单色透叠图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picture 1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919215" y="1187196"/>
            <a:ext cx="3075432" cy="3966971"/>
          </a:xfrm>
          <a:prstGeom prst="rect">
            <a:avLst/>
          </a:prstGeom>
        </p:spPr>
      </p:pic>
      <p:pic>
        <p:nvPicPr>
          <p:cNvPr id="162" name="picture 1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79832" y="1187195"/>
            <a:ext cx="2805683" cy="3966972"/>
          </a:xfrm>
          <a:prstGeom prst="rect">
            <a:avLst/>
          </a:prstGeom>
        </p:spPr>
      </p:pic>
      <p:pic>
        <p:nvPicPr>
          <p:cNvPr id="164" name="picture 1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147060" y="1187195"/>
            <a:ext cx="2612136" cy="3966972"/>
          </a:xfrm>
          <a:prstGeom prst="rect">
            <a:avLst/>
          </a:prstGeom>
        </p:spPr>
      </p:pic>
      <p:sp>
        <p:nvSpPr>
          <p:cNvPr id="166" name="textbox 166"/>
          <p:cNvSpPr/>
          <p:nvPr/>
        </p:nvSpPr>
        <p:spPr>
          <a:xfrm>
            <a:off x="190211" y="5791048"/>
            <a:ext cx="913764" cy="2349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96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单色透叠图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1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283963" y="1775459"/>
            <a:ext cx="4570475" cy="3096768"/>
          </a:xfrm>
          <a:prstGeom prst="rect">
            <a:avLst/>
          </a:prstGeom>
        </p:spPr>
      </p:pic>
      <p:pic>
        <p:nvPicPr>
          <p:cNvPr id="170" name="picture 17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0480" y="1775459"/>
            <a:ext cx="3974591" cy="3096768"/>
          </a:xfrm>
          <a:prstGeom prst="rect">
            <a:avLst/>
          </a:prstGeom>
        </p:spPr>
      </p:pic>
      <p:sp>
        <p:nvSpPr>
          <p:cNvPr id="172" name="textbox 172"/>
          <p:cNvSpPr/>
          <p:nvPr/>
        </p:nvSpPr>
        <p:spPr>
          <a:xfrm>
            <a:off x="475670" y="389630"/>
            <a:ext cx="3228975" cy="5537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色彩是统一图片的工具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色彩塑造版面整体，不是五彩缤纷的添乱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74" name="textbox 174"/>
          <p:cNvSpPr/>
          <p:nvPr/>
        </p:nvSpPr>
        <p:spPr>
          <a:xfrm>
            <a:off x="333869" y="5208448"/>
            <a:ext cx="4930775" cy="2406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693"/>
              </a:lnSpc>
              <a:tabLst/>
            </a:pPr>
            <a:r>
              <a:rPr sz="14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蓝+黑色调                                                             红+黑色调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rect 17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78" name="textbox 178"/>
          <p:cNvSpPr/>
          <p:nvPr/>
        </p:nvSpPr>
        <p:spPr>
          <a:xfrm>
            <a:off x="636051" y="3136553"/>
            <a:ext cx="5817234" cy="19450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4000"/>
              </a:lnSpc>
              <a:tabLst/>
            </a:pPr>
            <a:r>
              <a:rPr sz="3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5、图片的强化与弱化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spcBef>
                <a:spcPts val="431"/>
              </a:spcBef>
              <a:tabLst/>
            </a:pPr>
            <a:r>
              <a:rPr sz="14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强化：放大、抠底、对比色加大、版面重要位置、符号或底色</a:t>
            </a: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衬托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647065" algn="l" rtl="0" eaLnBrk="0">
              <a:lnSpc>
                <a:spcPct val="98000"/>
              </a:lnSpc>
              <a:tabLst/>
            </a:pP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弱化：缩小、单色、虚化、群组化、局部、背</a:t>
            </a: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景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picture 18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067555" y="1647444"/>
            <a:ext cx="4863083" cy="2735579"/>
          </a:xfrm>
          <a:prstGeom prst="rect">
            <a:avLst/>
          </a:prstGeom>
        </p:spPr>
      </p:pic>
      <p:pic>
        <p:nvPicPr>
          <p:cNvPr id="182" name="picture 18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647444"/>
            <a:ext cx="3779520" cy="2737104"/>
          </a:xfrm>
          <a:prstGeom prst="rect">
            <a:avLst/>
          </a:prstGeom>
        </p:spPr>
      </p:pic>
      <p:sp>
        <p:nvSpPr>
          <p:cNvPr id="184" name="textbox 184"/>
          <p:cNvSpPr/>
          <p:nvPr/>
        </p:nvSpPr>
        <p:spPr>
          <a:xfrm>
            <a:off x="332090" y="5503621"/>
            <a:ext cx="1806575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68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拉开图片的大小、主次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6" name="table 186"/>
          <p:cNvGraphicFramePr>
            <a:graphicFrameLocks noGrp="1"/>
          </p:cNvGraphicFramePr>
          <p:nvPr/>
        </p:nvGraphicFramePr>
        <p:xfrm>
          <a:off x="3846576" y="1767840"/>
          <a:ext cx="4841239" cy="2900045"/>
        </p:xfrm>
        <a:graphic>
          <a:graphicData uri="http://schemas.openxmlformats.org/drawingml/2006/table">
            <a:tbl>
              <a:tblPr/>
              <a:tblGrid>
                <a:gridCol w="4841239"/>
              </a:tblGrid>
              <a:tr h="289369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88" name="picture 1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51148" y="1767840"/>
            <a:ext cx="4837175" cy="2895599"/>
          </a:xfrm>
          <a:prstGeom prst="rect">
            <a:avLst/>
          </a:prstGeom>
        </p:spPr>
      </p:pic>
      <p:pic>
        <p:nvPicPr>
          <p:cNvPr id="190" name="picture 1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24611" y="1775459"/>
            <a:ext cx="3195828" cy="2887980"/>
          </a:xfrm>
          <a:prstGeom prst="rect">
            <a:avLst/>
          </a:prstGeom>
        </p:spPr>
      </p:pic>
      <p:sp>
        <p:nvSpPr>
          <p:cNvPr id="192" name="textbox 192"/>
          <p:cNvSpPr/>
          <p:nvPr/>
        </p:nvSpPr>
        <p:spPr>
          <a:xfrm>
            <a:off x="404703" y="5646820"/>
            <a:ext cx="1271905" cy="2330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86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作为负形的图片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picture 1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00371" y="1874519"/>
            <a:ext cx="4390643" cy="3133344"/>
          </a:xfrm>
          <a:prstGeom prst="rect">
            <a:avLst/>
          </a:prstGeom>
        </p:spPr>
      </p:pic>
      <p:pic>
        <p:nvPicPr>
          <p:cNvPr id="196" name="picture 1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51459" y="1874519"/>
            <a:ext cx="3962400" cy="3133344"/>
          </a:xfrm>
          <a:prstGeom prst="rect">
            <a:avLst/>
          </a:prstGeom>
        </p:spPr>
      </p:pic>
      <p:sp>
        <p:nvSpPr>
          <p:cNvPr id="198" name="textbox 198"/>
          <p:cNvSpPr/>
          <p:nvPr/>
        </p:nvSpPr>
        <p:spPr>
          <a:xfrm>
            <a:off x="404703" y="5646820"/>
            <a:ext cx="1271905" cy="2330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86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作为负形的图片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picture 2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283963" y="1688591"/>
            <a:ext cx="4556760" cy="3221736"/>
          </a:xfrm>
          <a:prstGeom prst="rect">
            <a:avLst/>
          </a:prstGeom>
        </p:spPr>
      </p:pic>
      <p:pic>
        <p:nvPicPr>
          <p:cNvPr id="202" name="picture 2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79832" y="1688591"/>
            <a:ext cx="3823715" cy="3221736"/>
          </a:xfrm>
          <a:prstGeom prst="rect">
            <a:avLst/>
          </a:prstGeom>
        </p:spPr>
      </p:pic>
      <p:sp>
        <p:nvSpPr>
          <p:cNvPr id="204" name="textbox 204"/>
          <p:cNvSpPr/>
          <p:nvPr/>
        </p:nvSpPr>
        <p:spPr>
          <a:xfrm>
            <a:off x="404703" y="5646820"/>
            <a:ext cx="2873375" cy="2330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86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作为负形的图片、色调弱化图片信息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rect 20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8" name="textbox 208"/>
          <p:cNvSpPr/>
          <p:nvPr/>
        </p:nvSpPr>
        <p:spPr>
          <a:xfrm>
            <a:off x="634422" y="3099977"/>
            <a:ext cx="4112259" cy="21577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4000"/>
              </a:lnSpc>
              <a:tabLst/>
            </a:pPr>
            <a:r>
              <a:rPr sz="3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6、图片与符号结合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718184" algn="l" rtl="0" eaLnBrk="0">
              <a:lnSpc>
                <a:spcPct val="89000"/>
              </a:lnSpc>
              <a:spcBef>
                <a:spcPts val="422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符号的力量、简单、醒目、色</a:t>
            </a: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彩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717550" algn="l" rtl="0" eaLnBrk="0">
              <a:lnSpc>
                <a:spcPts val="2521"/>
              </a:lnSpc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色彩的对比运用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727709" algn="l" rtl="0" eaLnBrk="0">
              <a:lnSpc>
                <a:spcPct val="98000"/>
              </a:lnSpc>
              <a:spcBef>
                <a:spcPts val="1022"/>
              </a:spcBef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图片空间的符号穿插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spcBef>
                <a:spcPts val="2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消除图片的性格不足、形成专有化的新图形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" name="picture 2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867655" y="1988819"/>
            <a:ext cx="4276343" cy="2851404"/>
          </a:xfrm>
          <a:prstGeom prst="rect">
            <a:avLst/>
          </a:prstGeom>
        </p:spPr>
      </p:pic>
      <p:pic>
        <p:nvPicPr>
          <p:cNvPr id="212" name="picture 2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79832" y="1988819"/>
            <a:ext cx="2151887" cy="2871216"/>
          </a:xfrm>
          <a:prstGeom prst="rect">
            <a:avLst/>
          </a:prstGeom>
        </p:spPr>
      </p:pic>
      <p:pic>
        <p:nvPicPr>
          <p:cNvPr id="214" name="picture 2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627376" y="1988819"/>
            <a:ext cx="2016252" cy="2851404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picture 2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picture 2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30879" y="1423416"/>
            <a:ext cx="2775203" cy="3590543"/>
          </a:xfrm>
          <a:prstGeom prst="rect">
            <a:avLst/>
          </a:prstGeom>
        </p:spPr>
      </p:pic>
      <p:pic>
        <p:nvPicPr>
          <p:cNvPr id="220" name="picture 2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78891" y="1420368"/>
            <a:ext cx="2676144" cy="3567683"/>
          </a:xfrm>
          <a:prstGeom prst="rect">
            <a:avLst/>
          </a:prstGeom>
        </p:spPr>
      </p:pic>
      <p:pic>
        <p:nvPicPr>
          <p:cNvPr id="222" name="picture 2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39840" y="1446276"/>
            <a:ext cx="2506979" cy="3563492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picture 2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87196" y="1341119"/>
            <a:ext cx="2953511" cy="4158996"/>
          </a:xfrm>
          <a:prstGeom prst="rect">
            <a:avLst/>
          </a:prstGeom>
        </p:spPr>
      </p:pic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931663" y="1341120"/>
            <a:ext cx="2886455" cy="4108703"/>
          </a:xfrm>
          <a:prstGeom prst="rect">
            <a:avLst/>
          </a:prstGeom>
        </p:spPr>
      </p:pic>
      <p:sp>
        <p:nvSpPr>
          <p:cNvPr id="14" name="textbox 14"/>
          <p:cNvSpPr/>
          <p:nvPr/>
        </p:nvSpPr>
        <p:spPr>
          <a:xfrm>
            <a:off x="1124966" y="6066535"/>
            <a:ext cx="4834890" cy="2032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1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文字的空间利用     </a:t>
            </a: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                                    图片的空间利用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rect 22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28" name="textbox 228"/>
          <p:cNvSpPr/>
          <p:nvPr/>
        </p:nvSpPr>
        <p:spPr>
          <a:xfrm>
            <a:off x="639293" y="3064563"/>
            <a:ext cx="4657725" cy="25126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3997"/>
              </a:lnSpc>
              <a:tabLst/>
            </a:pPr>
            <a:r>
              <a:rPr sz="3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7、图片与插画结合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4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4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713105" algn="l" rtl="0" eaLnBrk="0">
              <a:lnSpc>
                <a:spcPct val="89000"/>
              </a:lnSpc>
              <a:spcBef>
                <a:spcPts val="427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插画救活每张平庸图片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713740" algn="l" rtl="0" eaLnBrk="0">
              <a:lnSpc>
                <a:spcPts val="2521"/>
              </a:lnSpc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更生动、更具想象力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713105" algn="l" rtl="0" eaLnBrk="0">
              <a:lnSpc>
                <a:spcPct val="97000"/>
              </a:lnSpc>
              <a:spcBef>
                <a:spcPts val="1032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没有好图片，也能有好版面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714375" indent="-2540" algn="l" rtl="0" eaLnBrk="0">
              <a:lnSpc>
                <a:spcPct val="139000"/>
              </a:lnSpc>
              <a:spcBef>
                <a:spcPts val="368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不怕拍不好、不怕画不好（结合的好就是真的好）</a:t>
            </a:r>
            <a:r>
              <a:rPr sz="1400" kern="0" spc="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手绘与照片的结合，满足新的视觉张力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picture 2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9832" y="1484376"/>
            <a:ext cx="2740151" cy="3646932"/>
          </a:xfrm>
          <a:prstGeom prst="rect">
            <a:avLst/>
          </a:prstGeom>
        </p:spPr>
      </p:pic>
      <p:pic>
        <p:nvPicPr>
          <p:cNvPr id="232" name="picture 2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276600" y="1484376"/>
            <a:ext cx="2621279" cy="3637788"/>
          </a:xfrm>
          <a:prstGeom prst="rect">
            <a:avLst/>
          </a:prstGeom>
        </p:spPr>
      </p:pic>
      <p:pic>
        <p:nvPicPr>
          <p:cNvPr id="234" name="picture 2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32575" y="1484376"/>
            <a:ext cx="2567939" cy="3637788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picture 2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picture 2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picture 2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579363" y="1484376"/>
            <a:ext cx="3444240" cy="3457955"/>
          </a:xfrm>
          <a:prstGeom prst="rect">
            <a:avLst/>
          </a:prstGeom>
        </p:spPr>
      </p:pic>
      <p:pic>
        <p:nvPicPr>
          <p:cNvPr id="242" name="picture 2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40207" y="1463040"/>
            <a:ext cx="2535936" cy="3479291"/>
          </a:xfrm>
          <a:prstGeom prst="rect">
            <a:avLst/>
          </a:prstGeom>
        </p:spPr>
      </p:pic>
      <p:pic>
        <p:nvPicPr>
          <p:cNvPr id="244" name="picture 24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874264" y="1485900"/>
            <a:ext cx="2523744" cy="3456432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rect 24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48" name="textbox 248"/>
          <p:cNvSpPr/>
          <p:nvPr/>
        </p:nvSpPr>
        <p:spPr>
          <a:xfrm>
            <a:off x="636037" y="2992427"/>
            <a:ext cx="3863340" cy="29051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3991"/>
              </a:lnSpc>
              <a:tabLst/>
            </a:pPr>
            <a:r>
              <a:rPr sz="3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8、多图与几何结构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8000"/>
              </a:lnSpc>
              <a:spcBef>
                <a:spcPts val="427"/>
              </a:spcBef>
              <a:tabLst/>
            </a:pPr>
            <a:r>
              <a:rPr sz="14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很多图、图太差-------是版面设计的恶</a:t>
            </a: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梦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654684" algn="l" rtl="0" eaLnBrk="0">
              <a:lnSpc>
                <a:spcPct val="98000"/>
              </a:lnSpc>
              <a:spcBef>
                <a:spcPts val="430"/>
              </a:spcBef>
              <a:tabLst/>
            </a:pPr>
            <a:r>
              <a:rPr sz="14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图群的好办法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647065" algn="l" rtl="0" eaLnBrk="0">
              <a:lnSpc>
                <a:spcPct val="89000"/>
              </a:lnSpc>
              <a:spcBef>
                <a:spcPts val="873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用结构统一多图的版</a:t>
            </a: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645159" algn="l" rtl="0" eaLnBrk="0">
              <a:lnSpc>
                <a:spcPts val="2520"/>
              </a:lnSpc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统一色彩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marL="643255" algn="l" rtl="0" eaLnBrk="0">
              <a:lnSpc>
                <a:spcPct val="97000"/>
              </a:lnSpc>
              <a:spcBef>
                <a:spcPts val="5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裁切每张图、得到统一氛围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" name="picture 2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20103" y="4014216"/>
            <a:ext cx="7240016" cy="2232660"/>
          </a:xfrm>
          <a:prstGeom prst="rect">
            <a:avLst/>
          </a:prstGeom>
        </p:spPr>
      </p:pic>
      <p:pic>
        <p:nvPicPr>
          <p:cNvPr id="252" name="picture 2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851148" y="691895"/>
            <a:ext cx="3816095" cy="2919984"/>
          </a:xfrm>
          <a:prstGeom prst="rect">
            <a:avLst/>
          </a:prstGeom>
        </p:spPr>
      </p:pic>
      <p:pic>
        <p:nvPicPr>
          <p:cNvPr id="254" name="picture 2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13004" y="691895"/>
            <a:ext cx="3195827" cy="2919984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picture 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4611" y="1737360"/>
            <a:ext cx="4072128" cy="2951987"/>
          </a:xfrm>
          <a:prstGeom prst="rect">
            <a:avLst/>
          </a:prstGeom>
        </p:spPr>
      </p:pic>
      <p:pic>
        <p:nvPicPr>
          <p:cNvPr id="258" name="picture 25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716779" y="1737360"/>
            <a:ext cx="3557015" cy="2951987"/>
          </a:xfrm>
          <a:prstGeom prst="rect">
            <a:avLst/>
          </a:prstGeo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" name="picture 2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51459" y="1484376"/>
            <a:ext cx="3150107" cy="3502152"/>
          </a:xfrm>
          <a:prstGeom prst="rect">
            <a:avLst/>
          </a:prstGeom>
        </p:spPr>
      </p:pic>
      <p:pic>
        <p:nvPicPr>
          <p:cNvPr id="262" name="picture 2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707891" y="1484376"/>
            <a:ext cx="2449067" cy="3479291"/>
          </a:xfrm>
          <a:prstGeom prst="rect">
            <a:avLst/>
          </a:prstGeom>
        </p:spPr>
      </p:pic>
      <p:pic>
        <p:nvPicPr>
          <p:cNvPr id="264" name="picture 2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61759" y="1507235"/>
            <a:ext cx="2430779" cy="3479292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rect 26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68" name="textbox 268"/>
          <p:cNvSpPr/>
          <p:nvPr/>
        </p:nvSpPr>
        <p:spPr>
          <a:xfrm>
            <a:off x="636051" y="3136553"/>
            <a:ext cx="3554095" cy="15405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3990"/>
              </a:lnSpc>
              <a:tabLst/>
            </a:pPr>
            <a:r>
              <a:rPr sz="3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9、混合  堆砌  拼图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4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4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654684" algn="l" rtl="0" eaLnBrk="0">
              <a:lnSpc>
                <a:spcPct val="89000"/>
              </a:lnSpc>
              <a:spcBef>
                <a:spcPts val="420"/>
              </a:spcBef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图群版面的第二个办法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645159" algn="l" rtl="0" eaLnBrk="0">
              <a:lnSpc>
                <a:spcPts val="2519"/>
              </a:lnSpc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堆砌亦学问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156959" y="1053084"/>
            <a:ext cx="2796540" cy="3976115"/>
          </a:xfrm>
          <a:prstGeom prst="rect">
            <a:avLst/>
          </a:prstGeom>
        </p:spPr>
      </p:pic>
      <p:pic>
        <p:nvPicPr>
          <p:cNvPr id="18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171444" y="1062228"/>
            <a:ext cx="2729484" cy="3976115"/>
          </a:xfrm>
          <a:prstGeom prst="rect">
            <a:avLst/>
          </a:prstGeom>
        </p:spPr>
      </p:pic>
      <p:pic>
        <p:nvPicPr>
          <p:cNvPr id="20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92024" y="1053084"/>
            <a:ext cx="2724911" cy="3976115"/>
          </a:xfrm>
          <a:prstGeom prst="rect">
            <a:avLst/>
          </a:prstGeom>
        </p:spPr>
      </p:pic>
      <p:sp>
        <p:nvSpPr>
          <p:cNvPr id="22" name="textbox 22"/>
          <p:cNvSpPr/>
          <p:nvPr/>
        </p:nvSpPr>
        <p:spPr>
          <a:xfrm>
            <a:off x="261474" y="5777033"/>
            <a:ext cx="1699260" cy="2044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32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文字、图片的叠加、穿插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picture 2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187196" y="1071371"/>
            <a:ext cx="6887844" cy="4860036"/>
          </a:xfrm>
          <a:prstGeom prst="rect">
            <a:avLst/>
          </a:prstGeom>
        </p:spPr>
      </p:pic>
      <p:sp>
        <p:nvSpPr>
          <p:cNvPr id="272" name="textbox 272"/>
          <p:cNvSpPr/>
          <p:nvPr/>
        </p:nvSpPr>
        <p:spPr>
          <a:xfrm>
            <a:off x="1268888" y="6188449"/>
            <a:ext cx="1156969" cy="2355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81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太lowwww了!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picture 2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73552" y="1386839"/>
            <a:ext cx="2775204" cy="3921252"/>
          </a:xfrm>
          <a:prstGeom prst="rect">
            <a:avLst/>
          </a:prstGeom>
        </p:spPr>
      </p:pic>
      <p:pic>
        <p:nvPicPr>
          <p:cNvPr id="276" name="picture 2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42315" y="1409700"/>
            <a:ext cx="2726436" cy="3890771"/>
          </a:xfrm>
          <a:prstGeom prst="rect">
            <a:avLst/>
          </a:prstGeom>
        </p:spPr>
      </p:pic>
      <p:pic>
        <p:nvPicPr>
          <p:cNvPr id="278" name="picture 2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345935" y="1429511"/>
            <a:ext cx="2670047" cy="3870960"/>
          </a:xfrm>
          <a:prstGeom prst="rect">
            <a:avLst/>
          </a:prstGeom>
        </p:spPr>
      </p:pic>
      <p:sp>
        <p:nvSpPr>
          <p:cNvPr id="280" name="textbox 280"/>
          <p:cNvSpPr/>
          <p:nvPr/>
        </p:nvSpPr>
        <p:spPr>
          <a:xfrm>
            <a:off x="316415" y="6007398"/>
            <a:ext cx="1627504" cy="233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4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辣眼睛、但是有风格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picture 2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7868" y="1767840"/>
            <a:ext cx="4466844" cy="3343655"/>
          </a:xfrm>
          <a:prstGeom prst="rect">
            <a:avLst/>
          </a:prstGeom>
        </p:spPr>
      </p:pic>
      <p:pic>
        <p:nvPicPr>
          <p:cNvPr id="284" name="picture 28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364479" y="1767840"/>
            <a:ext cx="2862072" cy="3343655"/>
          </a:xfrm>
          <a:prstGeom prst="rect">
            <a:avLst/>
          </a:prstGeom>
        </p:spPr>
      </p:pic>
      <p:sp>
        <p:nvSpPr>
          <p:cNvPr id="286" name="textbox 286"/>
          <p:cNvSpPr/>
          <p:nvPr/>
        </p:nvSpPr>
        <p:spPr>
          <a:xfrm>
            <a:off x="559164" y="6007398"/>
            <a:ext cx="548640" cy="2343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69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3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图中图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picture 2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0" y="548640"/>
            <a:ext cx="3988308" cy="2837688"/>
          </a:xfrm>
          <a:prstGeom prst="rect">
            <a:avLst/>
          </a:prstGeom>
        </p:spPr>
      </p:pic>
      <p:pic>
        <p:nvPicPr>
          <p:cNvPr id="290" name="picture 29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29184" y="548640"/>
            <a:ext cx="3921252" cy="2837688"/>
          </a:xfrm>
          <a:prstGeom prst="rect">
            <a:avLst/>
          </a:prstGeom>
        </p:spPr>
      </p:pic>
      <p:pic>
        <p:nvPicPr>
          <p:cNvPr id="292" name="picture 29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29184" y="3645407"/>
            <a:ext cx="3938015" cy="2714244"/>
          </a:xfrm>
          <a:prstGeom prst="rect">
            <a:avLst/>
          </a:prstGeom>
        </p:spPr>
      </p:pic>
      <p:pic>
        <p:nvPicPr>
          <p:cNvPr id="294" name="picture 29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602479" y="3645408"/>
            <a:ext cx="2161032" cy="2700527"/>
          </a:xfrm>
          <a:prstGeom prst="rect">
            <a:avLst/>
          </a:prstGeom>
        </p:spPr>
      </p:pic>
      <p:sp>
        <p:nvSpPr>
          <p:cNvPr id="296" name="textbox 296"/>
          <p:cNvSpPr/>
          <p:nvPr/>
        </p:nvSpPr>
        <p:spPr>
          <a:xfrm>
            <a:off x="7122648" y="6151874"/>
            <a:ext cx="1450339" cy="233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1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渐变、错位、混合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rect 29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0" name="textbox 300"/>
          <p:cNvSpPr/>
          <p:nvPr/>
        </p:nvSpPr>
        <p:spPr>
          <a:xfrm>
            <a:off x="667776" y="2956740"/>
            <a:ext cx="4532629" cy="27063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3984"/>
              </a:lnSpc>
              <a:tabLst/>
            </a:pPr>
            <a:r>
              <a:rPr sz="3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10、图片视觉效果与创意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902969" algn="l" rtl="0" eaLnBrk="0">
              <a:lnSpc>
                <a:spcPts val="1881"/>
              </a:lnSpc>
              <a:spcBef>
                <a:spcPts val="450"/>
              </a:spcBef>
              <a:tabLst/>
            </a:pPr>
            <a:r>
              <a:rPr sz="1500" kern="0" spc="-10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创意！</a:t>
            </a:r>
            <a:endParaRPr sz="1500" dirty="0">
              <a:latin typeface="Microsoft YaHei"/>
              <a:ea typeface="Microsoft YaHei"/>
              <a:cs typeface="Microsoft YaHei"/>
            </a:endParaRPr>
          </a:p>
          <a:p>
            <a:pPr marL="902335" algn="l" rtl="0" eaLnBrk="0">
              <a:lnSpc>
                <a:spcPct val="97000"/>
              </a:lnSpc>
              <a:spcBef>
                <a:spcPts val="897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创意是图片的灵魂、过目不忘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902335" algn="l" rtl="0" eaLnBrk="0">
              <a:lnSpc>
                <a:spcPct val="98000"/>
              </a:lnSpc>
              <a:spcBef>
                <a:spcPts val="878"/>
              </a:spcBef>
              <a:tabLst/>
            </a:pPr>
            <a:r>
              <a:rPr sz="14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没有创意的图片和一个土豆有啥区别？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904239" algn="l" rtl="0" eaLnBrk="0">
              <a:lnSpc>
                <a:spcPct val="97000"/>
              </a:lnSpc>
              <a:spcBef>
                <a:spcPts val="2"/>
              </a:spcBef>
              <a:tabLst/>
            </a:pPr>
            <a:r>
              <a:rPr sz="1400" kern="0" spc="-7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用图说话、用图幽默、、、、、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picture 3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850891" y="1126235"/>
            <a:ext cx="4293108" cy="4533900"/>
          </a:xfrm>
          <a:prstGeom prst="rect">
            <a:avLst/>
          </a:prstGeom>
        </p:spPr>
      </p:pic>
      <p:pic>
        <p:nvPicPr>
          <p:cNvPr id="304" name="picture 3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67868" y="1126235"/>
            <a:ext cx="4023359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6" name="table 306"/>
          <p:cNvGraphicFramePr>
            <a:graphicFrameLocks noGrp="1"/>
          </p:cNvGraphicFramePr>
          <p:nvPr/>
        </p:nvGraphicFramePr>
        <p:xfrm>
          <a:off x="3115055" y="1525523"/>
          <a:ext cx="5338445" cy="3562984"/>
        </p:xfrm>
        <a:graphic>
          <a:graphicData uri="http://schemas.openxmlformats.org/drawingml/2006/table">
            <a:tbl>
              <a:tblPr/>
              <a:tblGrid>
                <a:gridCol w="5338445"/>
              </a:tblGrid>
              <a:tr h="355663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8" name="picture 3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119627" y="1525523"/>
            <a:ext cx="5329428" cy="3558540"/>
          </a:xfrm>
          <a:prstGeom prst="rect">
            <a:avLst/>
          </a:prstGeom>
        </p:spPr>
      </p:pic>
      <p:pic>
        <p:nvPicPr>
          <p:cNvPr id="310" name="picture 3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24611" y="1557528"/>
            <a:ext cx="2401824" cy="3456431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picture 3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412748"/>
            <a:ext cx="8868155" cy="3816095"/>
          </a:xfrm>
          <a:prstGeom prst="rect">
            <a:avLst/>
          </a:prstGeom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4" name="picture 3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691639" y="3569208"/>
            <a:ext cx="5327903" cy="2985515"/>
          </a:xfrm>
          <a:prstGeom prst="rect">
            <a:avLst/>
          </a:prstGeom>
        </p:spPr>
      </p:pic>
      <p:pic>
        <p:nvPicPr>
          <p:cNvPr id="316" name="picture 3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691639" y="333756"/>
            <a:ext cx="5327903" cy="2953511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rect 31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20" name="textbox 320"/>
          <p:cNvSpPr/>
          <p:nvPr/>
        </p:nvSpPr>
        <p:spPr>
          <a:xfrm>
            <a:off x="1307473" y="1769484"/>
            <a:ext cx="2701925" cy="34366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55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787525" algn="l" rtl="0" eaLnBrk="0">
              <a:lnSpc>
                <a:spcPct val="98000"/>
              </a:lnSpc>
              <a:tabLst/>
            </a:pPr>
            <a:r>
              <a:rPr sz="1400" kern="0" spc="-2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图片的方向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8000"/>
              </a:lnSpc>
              <a:spcBef>
                <a:spcPts val="430"/>
              </a:spcBef>
              <a:tabLst/>
            </a:pPr>
            <a:r>
              <a:rPr sz="1400" kern="0" spc="-2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图片的空间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432"/>
              </a:spcBef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图片裁切、异形裁切、版面再裁切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955800" algn="l" rtl="0" eaLnBrk="0">
              <a:lnSpc>
                <a:spcPct val="98000"/>
              </a:lnSpc>
              <a:spcBef>
                <a:spcPts val="429"/>
              </a:spcBef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色彩分离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6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233169" algn="l" rtl="0" eaLnBrk="0">
              <a:lnSpc>
                <a:spcPct val="98000"/>
              </a:lnSpc>
              <a:spcBef>
                <a:spcPts val="4"/>
              </a:spcBef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图片的强化与弱化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22" name="textbox 322"/>
          <p:cNvSpPr/>
          <p:nvPr/>
        </p:nvSpPr>
        <p:spPr>
          <a:xfrm>
            <a:off x="4950722" y="1747260"/>
            <a:ext cx="1823085" cy="35071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2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图片与符号结合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420"/>
              </a:spcBef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图片与插画结合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3495" algn="l" rtl="0" eaLnBrk="0">
              <a:lnSpc>
                <a:spcPct val="97000"/>
              </a:lnSpc>
              <a:spcBef>
                <a:spcPts val="427"/>
              </a:spcBef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多图与几何结构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7305" algn="l" rtl="0" eaLnBrk="0">
              <a:lnSpc>
                <a:spcPct val="97000"/>
              </a:lnSpc>
              <a:spcBef>
                <a:spcPts val="427"/>
              </a:spcBef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混合、堆砌、拼图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36194" algn="l" rtl="0" eaLnBrk="0">
              <a:lnSpc>
                <a:spcPct val="97000"/>
              </a:lnSpc>
              <a:spcBef>
                <a:spcPts val="2"/>
              </a:spcBef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图片的视觉效果与创意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 2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6" name="textbox 26"/>
          <p:cNvSpPr/>
          <p:nvPr/>
        </p:nvSpPr>
        <p:spPr>
          <a:xfrm>
            <a:off x="844002" y="2829613"/>
            <a:ext cx="2458085" cy="5340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4003"/>
              </a:lnSpc>
              <a:tabLst/>
            </a:pPr>
            <a:r>
              <a:rPr sz="3200" kern="0" spc="-10" dirty="0">
                <a:solidFill>
                  <a:srgbClr val="FFFF59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版面中的图片</a:t>
            </a:r>
            <a:endParaRPr sz="3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rect 32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26" name="textbox 326"/>
          <p:cNvSpPr/>
          <p:nvPr/>
        </p:nvSpPr>
        <p:spPr>
          <a:xfrm>
            <a:off x="1052760" y="1542408"/>
            <a:ext cx="5184775" cy="407479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51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2225" algn="l" rtl="0" eaLnBrk="0">
              <a:lnSpc>
                <a:spcPct val="89000"/>
              </a:lnSpc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图片是版面设计的重要视觉要素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520"/>
              </a:lnSpc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但没有文字版面的规律性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2225" algn="l" rtl="0" eaLnBrk="0">
              <a:lnSpc>
                <a:spcPct val="97000"/>
              </a:lnSpc>
              <a:spcBef>
                <a:spcPts val="430"/>
              </a:spcBef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图片是更偏向个性化的视觉元素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22225" algn="l" rtl="0" eaLnBrk="0">
              <a:lnSpc>
                <a:spcPct val="89000"/>
              </a:lnSpc>
              <a:spcBef>
                <a:spcPts val="888"/>
              </a:spcBef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图的阅读与文字阅读不同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22225" algn="l" rtl="0" eaLnBrk="0">
              <a:lnSpc>
                <a:spcPts val="2519"/>
              </a:lnSpc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图片更先入为主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2225" algn="l" rtl="0" eaLnBrk="0">
              <a:lnSpc>
                <a:spcPct val="98000"/>
              </a:lnSpc>
              <a:spcBef>
                <a:spcPts val="428"/>
              </a:spcBef>
              <a:tabLst/>
            </a:pPr>
            <a:r>
              <a:rPr sz="14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图片有更多的选择性</a:t>
            </a: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、及设计变化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890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一张图片的形、色、气质都会因设计而变化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891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修图、拼图、图与文、图与画、图与符号，使图片更具视觉表现力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98000"/>
              </a:lnSpc>
              <a:spcBef>
                <a:spcPts val="425"/>
              </a:spcBef>
              <a:tabLst/>
            </a:pPr>
            <a:r>
              <a:rPr sz="14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酷图的玩法与酷版面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22225" algn="l" rtl="0" eaLnBrk="0">
              <a:lnSpc>
                <a:spcPct val="97000"/>
              </a:lnSpc>
              <a:spcBef>
                <a:spcPts val="7"/>
              </a:spcBef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图片的再设计是好版面的基础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 2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0" name="textbox 30"/>
          <p:cNvSpPr/>
          <p:nvPr/>
        </p:nvSpPr>
        <p:spPr>
          <a:xfrm>
            <a:off x="667776" y="3190166"/>
            <a:ext cx="4647565" cy="20199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4000"/>
              </a:lnSpc>
              <a:tabLst/>
            </a:pPr>
            <a:r>
              <a:rPr sz="3200" kern="0" spc="-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1、图片的方向性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7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551180" algn="l" rtl="0" eaLnBrk="0">
              <a:lnSpc>
                <a:spcPct val="98000"/>
              </a:lnSpc>
              <a:spcBef>
                <a:spcPts val="421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图片中人、景、物的方</a:t>
            </a: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向影响版面设计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542290" algn="l" rtl="0" eaLnBrk="0">
              <a:lnSpc>
                <a:spcPct val="89000"/>
              </a:lnSpc>
              <a:spcBef>
                <a:spcPts val="880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人的眼神、面向、动作、角度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539750" algn="l" rtl="0" eaLnBrk="0">
              <a:lnSpc>
                <a:spcPts val="2522"/>
              </a:lnSpc>
              <a:tabLst/>
            </a:pPr>
            <a:r>
              <a:rPr sz="1400" kern="0" spc="-9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物的角度、运动趋向、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spcBef>
                <a:spcPts val="2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运用图片的方向、或改变方向、强化方向的版面设计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94715" y="1412747"/>
            <a:ext cx="5507735" cy="3761232"/>
          </a:xfrm>
          <a:prstGeom prst="rect">
            <a:avLst/>
          </a:prstGeom>
        </p:spPr>
      </p:pic>
      <p:pic>
        <p:nvPicPr>
          <p:cNvPr id="34" name="picture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156959" y="1397508"/>
            <a:ext cx="2734055" cy="3776471"/>
          </a:xfrm>
          <a:prstGeom prst="rect">
            <a:avLst/>
          </a:prstGeom>
        </p:spPr>
      </p:pic>
      <p:sp>
        <p:nvSpPr>
          <p:cNvPr id="36" name="textbox 36"/>
          <p:cNvSpPr/>
          <p:nvPr/>
        </p:nvSpPr>
        <p:spPr>
          <a:xfrm>
            <a:off x="251866" y="5646820"/>
            <a:ext cx="2428239" cy="7702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86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人的角度、视线与读者的交流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1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976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100" algn="l" rtl="0" eaLnBrk="0">
              <a:lnSpc>
                <a:spcPts val="2805"/>
              </a:lnSpc>
              <a:tabLst/>
            </a:pPr>
            <a:r>
              <a:rPr sz="2200" b="1" kern="0" spc="-10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“ 你好 ”！</a:t>
            </a:r>
            <a:endParaRPr sz="2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 3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96969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40" name="picture 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199375" y="619450"/>
            <a:ext cx="4406658" cy="5324149"/>
          </a:xfrm>
          <a:prstGeom prst="rect">
            <a:avLst/>
          </a:prstGeom>
        </p:spPr>
      </p:pic>
      <p:pic>
        <p:nvPicPr>
          <p:cNvPr id="42" name="picture 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67868" y="836676"/>
            <a:ext cx="3653028" cy="5105400"/>
          </a:xfrm>
          <a:prstGeom prst="rect">
            <a:avLst/>
          </a:prstGeom>
        </p:spPr>
      </p:pic>
      <p:sp>
        <p:nvSpPr>
          <p:cNvPr id="44" name="textbox 44"/>
          <p:cNvSpPr/>
          <p:nvPr/>
        </p:nvSpPr>
        <p:spPr>
          <a:xfrm>
            <a:off x="405595" y="6296349"/>
            <a:ext cx="2339339" cy="2330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86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人的视线交流与版面角度互动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包装设计——概论</dc:title>
  <dc:creator>Administrator</dc:creator>
  <dcterms:created xsi:type="dcterms:W3CDTF">2021-01-12T20:07:52Z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2024-07-03T15:24:07</vt:filetime>
  </property>
</Properties>
</file>