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11"/>
  </p:handoutMasterIdLst>
  <p:sldIdLst>
    <p:sldId id="540" r:id="rId3"/>
    <p:sldId id="511" r:id="rId4"/>
    <p:sldId id="512" r:id="rId6"/>
    <p:sldId id="550" r:id="rId7"/>
    <p:sldId id="515" r:id="rId8"/>
    <p:sldId id="516" r:id="rId9"/>
    <p:sldId id="285" r:id="rId10"/>
  </p:sldIdLst>
  <p:sldSz cx="12192000" cy="6858000"/>
  <p:notesSz cx="6858000" cy="9144000"/>
  <p:custDataLst>
    <p:tags r:id="rId15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CFF66"/>
    <a:srgbClr val="E4F50B"/>
    <a:srgbClr val="C3D109"/>
    <a:srgbClr val="FDF58D"/>
    <a:srgbClr val="95E7A3"/>
    <a:srgbClr val="FBDB19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7146"/>
    <p:restoredTop sz="43676"/>
  </p:normalViewPr>
  <p:slideViewPr>
    <p:cSldViewPr showGuides="1">
      <p:cViewPr>
        <p:scale>
          <a:sx n="75" d="100"/>
          <a:sy n="75" d="100"/>
        </p:scale>
        <p:origin x="84" y="-132"/>
      </p:cViewPr>
      <p:guideLst>
        <p:guide orient="horz" pos="2280"/>
        <p:guide pos="386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42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100" name="Rectangle 1028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1029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1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21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0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29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8" name="备注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433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8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73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79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4500" y="5084763"/>
            <a:ext cx="85344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anose="02020603050405020304" pitchFamily="18" charset="0"/>
              </a:defRPr>
            </a:lvl1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1884363"/>
            <a:ext cx="109728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325438"/>
            <a:ext cx="2743200" cy="58007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25438"/>
            <a:ext cx="8026400" cy="58007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10972800" cy="218598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3938588"/>
            <a:ext cx="10972800" cy="21875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609600" y="1600200"/>
            <a:ext cx="10972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png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7"/>
          <p:cNvSpPr>
            <a:spLocks noChangeArrowheads="1"/>
          </p:cNvSpPr>
          <p:nvPr/>
        </p:nvSpPr>
        <p:spPr bwMode="auto">
          <a:xfrm>
            <a:off x="-12700" y="-9525"/>
            <a:ext cx="12209463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EFE"/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Freeform 9"/>
          <p:cNvSpPr>
            <a:spLocks noChangeArrowheads="1"/>
          </p:cNvSpPr>
          <p:nvPr/>
        </p:nvSpPr>
        <p:spPr bwMode="auto">
          <a:xfrm>
            <a:off x="-6350" y="5500688"/>
            <a:ext cx="1922463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Line 13"/>
          <p:cNvSpPr>
            <a:spLocks noChangeShapeType="1"/>
          </p:cNvSpPr>
          <p:nvPr/>
        </p:nvSpPr>
        <p:spPr bwMode="auto">
          <a:xfrm>
            <a:off x="703263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14"/>
          <p:cNvSpPr>
            <a:spLocks noChangeShapeType="1"/>
          </p:cNvSpPr>
          <p:nvPr/>
        </p:nvSpPr>
        <p:spPr bwMode="auto">
          <a:xfrm>
            <a:off x="22367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Line 15"/>
          <p:cNvSpPr>
            <a:spLocks noChangeShapeType="1"/>
          </p:cNvSpPr>
          <p:nvPr/>
        </p:nvSpPr>
        <p:spPr bwMode="auto">
          <a:xfrm>
            <a:off x="3773488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6"/>
          <p:cNvSpPr>
            <a:spLocks noChangeShapeType="1"/>
          </p:cNvSpPr>
          <p:nvPr/>
        </p:nvSpPr>
        <p:spPr bwMode="auto">
          <a:xfrm>
            <a:off x="531018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17"/>
          <p:cNvSpPr>
            <a:spLocks noChangeShapeType="1"/>
          </p:cNvSpPr>
          <p:nvPr/>
        </p:nvSpPr>
        <p:spPr bwMode="auto">
          <a:xfrm>
            <a:off x="6845300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Line 18"/>
          <p:cNvSpPr>
            <a:spLocks noChangeShapeType="1"/>
          </p:cNvSpPr>
          <p:nvPr/>
        </p:nvSpPr>
        <p:spPr bwMode="auto">
          <a:xfrm>
            <a:off x="83820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Line 19"/>
          <p:cNvSpPr>
            <a:spLocks noChangeShapeType="1"/>
          </p:cNvSpPr>
          <p:nvPr/>
        </p:nvSpPr>
        <p:spPr bwMode="auto">
          <a:xfrm>
            <a:off x="9918700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Line 20"/>
          <p:cNvSpPr>
            <a:spLocks noChangeShapeType="1"/>
          </p:cNvSpPr>
          <p:nvPr/>
        </p:nvSpPr>
        <p:spPr bwMode="auto">
          <a:xfrm>
            <a:off x="1145540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Line 22"/>
          <p:cNvSpPr>
            <a:spLocks noChangeShapeType="1"/>
          </p:cNvSpPr>
          <p:nvPr/>
        </p:nvSpPr>
        <p:spPr bwMode="auto">
          <a:xfrm rot="5400000">
            <a:off x="3460750" y="-2176462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Line 23"/>
          <p:cNvSpPr>
            <a:spLocks noChangeShapeType="1"/>
          </p:cNvSpPr>
          <p:nvPr/>
        </p:nvSpPr>
        <p:spPr bwMode="auto">
          <a:xfrm rot="5400000">
            <a:off x="6103938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Line 24"/>
          <p:cNvSpPr>
            <a:spLocks noChangeShapeType="1"/>
          </p:cNvSpPr>
          <p:nvPr/>
        </p:nvSpPr>
        <p:spPr bwMode="auto">
          <a:xfrm rot="5400000">
            <a:off x="6103938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25"/>
          <p:cNvSpPr>
            <a:spLocks noChangeShapeType="1"/>
          </p:cNvSpPr>
          <p:nvPr/>
        </p:nvSpPr>
        <p:spPr bwMode="auto">
          <a:xfrm rot="5400000">
            <a:off x="6107113" y="-788987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0" name="Line 26"/>
          <p:cNvSpPr>
            <a:spLocks noChangeShapeType="1"/>
          </p:cNvSpPr>
          <p:nvPr/>
        </p:nvSpPr>
        <p:spPr bwMode="auto">
          <a:xfrm rot="5400000">
            <a:off x="6107113" y="334963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Line 27"/>
          <p:cNvSpPr>
            <a:spLocks noChangeShapeType="1"/>
          </p:cNvSpPr>
          <p:nvPr/>
        </p:nvSpPr>
        <p:spPr bwMode="auto">
          <a:xfrm rot="5400000">
            <a:off x="6540500" y="1824038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2" name="Rectangle 28"/>
          <p:cNvSpPr>
            <a:spLocks noChangeArrowheads="1"/>
          </p:cNvSpPr>
          <p:nvPr/>
        </p:nvSpPr>
        <p:spPr bwMode="auto">
          <a:xfrm>
            <a:off x="5340350" y="2692400"/>
            <a:ext cx="1504950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3" name="Rectangle 29"/>
          <p:cNvSpPr>
            <a:spLocks noChangeArrowheads="1"/>
          </p:cNvSpPr>
          <p:nvPr/>
        </p:nvSpPr>
        <p:spPr bwMode="auto">
          <a:xfrm>
            <a:off x="9945688" y="4937125"/>
            <a:ext cx="1495425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4" name="Rectangle 30"/>
          <p:cNvSpPr>
            <a:spLocks noChangeArrowheads="1"/>
          </p:cNvSpPr>
          <p:nvPr/>
        </p:nvSpPr>
        <p:spPr bwMode="auto">
          <a:xfrm>
            <a:off x="731838" y="3808413"/>
            <a:ext cx="1504950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5" name="Rectangle 31"/>
          <p:cNvSpPr>
            <a:spLocks noChangeArrowheads="1"/>
          </p:cNvSpPr>
          <p:nvPr/>
        </p:nvSpPr>
        <p:spPr bwMode="auto">
          <a:xfrm>
            <a:off x="8408988" y="6064250"/>
            <a:ext cx="1504950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6" name="Rectangle 32"/>
          <p:cNvSpPr>
            <a:spLocks noChangeArrowheads="1"/>
          </p:cNvSpPr>
          <p:nvPr/>
        </p:nvSpPr>
        <p:spPr bwMode="auto">
          <a:xfrm>
            <a:off x="3795713" y="0"/>
            <a:ext cx="1504950" cy="404813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7" name="Rectangle 33"/>
          <p:cNvSpPr>
            <a:spLocks noChangeArrowheads="1"/>
          </p:cNvSpPr>
          <p:nvPr/>
        </p:nvSpPr>
        <p:spPr bwMode="auto">
          <a:xfrm>
            <a:off x="3803650" y="4938713"/>
            <a:ext cx="1493838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" name="Rectangle 34"/>
          <p:cNvSpPr>
            <a:spLocks noChangeArrowheads="1"/>
          </p:cNvSpPr>
          <p:nvPr/>
        </p:nvSpPr>
        <p:spPr bwMode="auto">
          <a:xfrm>
            <a:off x="8401050" y="1566863"/>
            <a:ext cx="1493838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9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fontAlgn="base" hangingPunct="1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>
              <a:latin typeface="Arial" panose="020B0604020202020204" pitchFamily="34" charset="0"/>
            </a:endParaRPr>
          </a:p>
        </p:txBody>
      </p:sp>
      <p:sp>
        <p:nvSpPr>
          <p:cNvPr id="1053" name="Freeform 36"/>
          <p:cNvSpPr>
            <a:spLocks noChangeArrowheads="1"/>
          </p:cNvSpPr>
          <p:nvPr/>
        </p:nvSpPr>
        <p:spPr bwMode="auto">
          <a:xfrm>
            <a:off x="5389563" y="0"/>
            <a:ext cx="68072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" name="Rectangle 2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91440" tIns="45720" rIns="91440" bIns="45720"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1055" name="Picture 37" descr="water"/>
          <p:cNvPicPr>
            <a:picLocks noChangeAspect="1"/>
          </p:cNvPicPr>
          <p:nvPr/>
        </p:nvPicPr>
        <p:blipFill>
          <a:blip r:embed="rId15"/>
          <a:srcRect l="22409" t="16374" b="27486"/>
          <a:stretch>
            <a:fillRect/>
          </a:stretch>
        </p:blipFill>
        <p:spPr>
          <a:xfrm rot="786797">
            <a:off x="8839200" y="-381000"/>
            <a:ext cx="3224213" cy="199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6" name="Picture 38" descr="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-859267" flipH="1">
            <a:off x="65088" y="5726113"/>
            <a:ext cx="16319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副标题 5"/>
          <p:cNvSpPr>
            <a:spLocks noGrp="1"/>
          </p:cNvSpPr>
          <p:nvPr>
            <p:ph type="subTitle" idx="1"/>
          </p:nvPr>
        </p:nvSpPr>
        <p:spPr>
          <a:xfrm>
            <a:off x="4406900" y="4530725"/>
            <a:ext cx="3600450" cy="257175"/>
          </a:xfrm>
          <a:ln/>
        </p:spPr>
        <p:txBody>
          <a:bodyPr vert="horz" wrap="square" lIns="51435" tIns="25717" rIns="51435" bIns="25717" anchor="t" anchorCtr="0"/>
          <a:p>
            <a:pPr algn="ctr">
              <a:buClrTx/>
              <a:buSzTx/>
            </a:pPr>
            <a:r>
              <a:rPr lang="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lang="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50888" y="557213"/>
            <a:ext cx="4035425" cy="827088"/>
          </a:xfrm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51435" tIns="25717" rIns="51435" bIns="25717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en-US" sz="2475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汽车</a:t>
            </a:r>
            <a:r>
              <a:rPr kumimoji="0" lang="zh-CN" altLang="x-none" sz="2475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车身</a:t>
            </a:r>
            <a:r>
              <a:rPr kumimoji="0" lang="en-US" altLang="en-US" sz="2475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制造</a:t>
            </a:r>
            <a:r>
              <a:rPr kumimoji="0" lang="zh-CN" altLang="x-none" sz="2475" b="1" i="0" u="none" strike="noStrike" kern="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技术</a:t>
            </a:r>
            <a:endParaRPr kumimoji="0" lang="zh-CN" altLang="x-none" sz="2475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8370" name="Rectangle 2"/>
          <p:cNvSpPr>
            <a:spLocks noGrp="1" noChangeArrowheads="1"/>
          </p:cNvSpPr>
          <p:nvPr/>
        </p:nvSpPr>
        <p:spPr>
          <a:xfrm>
            <a:off x="1321435" y="2765425"/>
            <a:ext cx="6685915" cy="479425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汽</a:t>
            </a: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车</a:t>
            </a: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kumimoji="0" lang="zh-CN" altLang="en-US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车  身  焊  接  技  术 </a:t>
            </a:r>
            <a:r>
              <a:rPr kumimoji="0" lang="en-US" altLang="zh-CN" sz="3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kumimoji="0" lang="en-US" altLang="zh-CN" sz="36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837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Rectangle 28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6" name="Rectangle 30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" name="Rectangle 13"/>
          <p:cNvSpPr/>
          <p:nvPr/>
        </p:nvSpPr>
        <p:spPr>
          <a:xfrm>
            <a:off x="1409700" y="423863"/>
            <a:ext cx="62484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92075">
              <a:spcBef>
                <a:spcPct val="20000"/>
              </a:spcBef>
              <a:buClr>
                <a:srgbClr val="E1B40C"/>
              </a:buClr>
            </a:pPr>
            <a:r>
              <a:rPr lang="" altLang="en-US" sz="280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一、</a:t>
            </a:r>
            <a:r>
              <a:rPr lang="zh-CN" altLang="" sz="280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什么是车身的</a:t>
            </a:r>
            <a:r>
              <a:rPr lang="" altLang="zh-CN" sz="280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焊接</a:t>
            </a:r>
            <a:endParaRPr lang="" altLang="zh-CN" sz="2800" dirty="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6148" name="Rectangle 2"/>
          <p:cNvSpPr/>
          <p:nvPr/>
        </p:nvSpPr>
        <p:spPr>
          <a:xfrm>
            <a:off x="1524000" y="55563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9" name="Rectangle 2"/>
          <p:cNvSpPr/>
          <p:nvPr/>
        </p:nvSpPr>
        <p:spPr>
          <a:xfrm>
            <a:off x="1524000" y="444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50" name="Rectangle 2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833563" y="1347788"/>
            <a:ext cx="9258300" cy="1328737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FFFF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en-US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通过加热或加压，或两者并用，使用或不使用填充材料，使连接件达到原子结合的加工方法，称为</a:t>
            </a:r>
            <a:r>
              <a:rPr lang="zh-CN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焊接</a:t>
            </a:r>
            <a:r>
              <a: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1839913" y="3679825"/>
            <a:ext cx="9251950" cy="19431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t" anchorCtr="0">
            <a:spAutoFit/>
          </a:bodyPr>
          <a:p>
            <a:pPr indent="266700">
              <a:lnSpc>
                <a:spcPct val="150000"/>
              </a:lnSpc>
            </a:pPr>
            <a:r>
              <a:rPr lang="en-US" altLang="zh-CN" dirty="0">
                <a:solidFill>
                  <a:srgbClr val="FFFFFF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zh-CN" sz="2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在汽车制造中焊接生产具有批量大、生产速度快、自动化程度高、对被焊接零件的装配焊接精度要求高等特点，生产中广泛采用自动焊机和弧焊机器人工作站。</a:t>
            </a:r>
            <a:endParaRPr lang="zh-CN" altLang="zh-CN" sz="2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3" name="Rectangle 4"/>
          <p:cNvSpPr/>
          <p:nvPr/>
        </p:nvSpPr>
        <p:spPr>
          <a:xfrm>
            <a:off x="1524000" y="444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bldLvl="0" animBg="1"/>
      <p:bldP spid="3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28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4" name="Rectangle 30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5" name="Rectangle 2"/>
          <p:cNvSpPr/>
          <p:nvPr/>
        </p:nvSpPr>
        <p:spPr>
          <a:xfrm>
            <a:off x="1524000" y="55563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6" name="Rectangle 2"/>
          <p:cNvSpPr/>
          <p:nvPr/>
        </p:nvSpPr>
        <p:spPr>
          <a:xfrm>
            <a:off x="1524000" y="444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7" name="Rectangle 2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198" name="Rectangle 4"/>
          <p:cNvSpPr/>
          <p:nvPr/>
        </p:nvSpPr>
        <p:spPr>
          <a:xfrm>
            <a:off x="1524000" y="444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" name="组合 46"/>
          <p:cNvGrpSpPr/>
          <p:nvPr/>
        </p:nvGrpSpPr>
        <p:grpSpPr>
          <a:xfrm>
            <a:off x="1044575" y="1843088"/>
            <a:ext cx="9509125" cy="3335337"/>
            <a:chOff x="-440690" y="1143000"/>
            <a:chExt cx="9508490" cy="3336284"/>
          </a:xfrm>
        </p:grpSpPr>
        <p:grpSp>
          <p:nvGrpSpPr>
            <p:cNvPr id="8200" name="组合 17"/>
            <p:cNvGrpSpPr/>
            <p:nvPr/>
          </p:nvGrpSpPr>
          <p:grpSpPr>
            <a:xfrm>
              <a:off x="-440690" y="2568208"/>
              <a:ext cx="1447800" cy="592249"/>
              <a:chOff x="4820755" y="3302027"/>
              <a:chExt cx="1282337" cy="592249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5263638" y="3302799"/>
                <a:ext cx="555361" cy="590718"/>
              </a:xfrm>
              <a:prstGeom prst="roundRect">
                <a:avLst/>
              </a:prstGeom>
              <a:solidFill>
                <a:srgbClr val="00B0F0"/>
              </a:solidFill>
              <a:ln w="19050"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1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8202" name="Rectangle 18"/>
              <p:cNvSpPr/>
              <p:nvPr/>
            </p:nvSpPr>
            <p:spPr>
              <a:xfrm>
                <a:off x="4820755" y="3302480"/>
                <a:ext cx="1282337" cy="47570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indent="457200" eaLnBrk="0" hangingPunct="0">
                  <a:lnSpc>
                    <a:spcPts val="3000"/>
                  </a:lnSpc>
                  <a:buClr>
                    <a:srgbClr val="D7181F"/>
                  </a:buClr>
                  <a:buFont typeface="Wingdings" panose="05000000000000000000" pitchFamily="2" charset="2"/>
                </a:pPr>
                <a:r>
                  <a:rPr lang="zh-CN" altLang="en-US" sz="2000" b="1" dirty="0">
                    <a:solidFill>
                      <a:srgbClr val="FFFFFF"/>
                    </a:solidFill>
                    <a:latin typeface="华文中宋" pitchFamily="2" charset="-122"/>
                    <a:ea typeface="华文中宋" pitchFamily="2" charset="-122"/>
                  </a:rPr>
                  <a:t>焊接</a:t>
                </a:r>
                <a:endParaRPr lang="zh-CN" altLang="en-US" sz="2000" b="1" dirty="0">
                  <a:solidFill>
                    <a:srgbClr val="FFFFFF"/>
                  </a:solidFill>
                  <a:latin typeface="华文中宋" pitchFamily="2" charset="-122"/>
                  <a:ea typeface="华文中宋" pitchFamily="2" charset="-122"/>
                </a:endParaRPr>
              </a:p>
            </p:txBody>
          </p:sp>
        </p:grpSp>
        <p:sp>
          <p:nvSpPr>
            <p:cNvPr id="32" name="左大括号 31"/>
            <p:cNvSpPr/>
            <p:nvPr/>
          </p:nvSpPr>
          <p:spPr>
            <a:xfrm>
              <a:off x="2016596" y="1638441"/>
              <a:ext cx="142865" cy="2451796"/>
            </a:xfrm>
            <a:prstGeom prst="leftBrace">
              <a:avLst>
                <a:gd name="adj1" fmla="val 0"/>
                <a:gd name="adj2" fmla="val 50000"/>
              </a:avLst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04" name="矩形 32"/>
            <p:cNvSpPr/>
            <p:nvPr/>
          </p:nvSpPr>
          <p:spPr>
            <a:xfrm>
              <a:off x="2168604" y="1492931"/>
              <a:ext cx="690880" cy="398855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熔焊</a:t>
              </a:r>
              <a:endParaRPr lang="zh-CN" altLang="en-US" dirty="0"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8205" name="矩形 33"/>
            <p:cNvSpPr/>
            <p:nvPr/>
          </p:nvSpPr>
          <p:spPr>
            <a:xfrm>
              <a:off x="2168604" y="3821797"/>
              <a:ext cx="690880" cy="398855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钎焊</a:t>
              </a:r>
              <a:endParaRPr lang="zh-CN" altLang="en-US" dirty="0"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8206" name="矩形 18"/>
            <p:cNvSpPr/>
            <p:nvPr/>
          </p:nvSpPr>
          <p:spPr>
            <a:xfrm>
              <a:off x="2895600" y="1143000"/>
              <a:ext cx="6172200" cy="937437"/>
            </a:xfrm>
            <a:prstGeom prst="rect">
              <a:avLst/>
            </a:prstGeom>
            <a:solidFill>
              <a:srgbClr val="FFC8C8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ts val="2200"/>
                </a:lnSpc>
              </a:pPr>
              <a:r>
                <a:rPr lang="en-US" altLang="zh-CN" sz="1600" b="1" dirty="0">
                  <a:latin typeface="华文楷体" pitchFamily="2" charset="-122"/>
                  <a:ea typeface="华文楷体" pitchFamily="2" charset="-122"/>
                </a:rPr>
                <a:t>      </a:t>
              </a:r>
              <a:r>
                <a:rPr lang="zh-CN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焊接时，将焊件接头局部加热到熔化状态，不加压力，靠熔化金属冷却结晶成一体而完成焊接，如电弧焊、埋弧自动焊、气体保护焊等。</a:t>
              </a:r>
              <a:endPara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7" name="矩形 27"/>
            <p:cNvSpPr/>
            <p:nvPr/>
          </p:nvSpPr>
          <p:spPr>
            <a:xfrm>
              <a:off x="2934335" y="2515494"/>
              <a:ext cx="6057265" cy="655443"/>
            </a:xfrm>
            <a:prstGeom prst="rect">
              <a:avLst/>
            </a:prstGeom>
            <a:solidFill>
              <a:srgbClr val="FFC8C8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ts val="2200"/>
                </a:lnSpc>
              </a:pPr>
              <a:r>
                <a:rPr lang="en-US" altLang="zh-CN" b="1" dirty="0">
                  <a:latin typeface="华文楷体" pitchFamily="2" charset="-122"/>
                  <a:ea typeface="华文楷体" pitchFamily="2" charset="-122"/>
                </a:rPr>
                <a:t>     </a:t>
              </a:r>
              <a:r>
                <a:rPr lang="zh-CN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焊接时，必须对焊接接头施加压力（或同时加热）以完成焊接，如锻焊、电阻焊、冷压焊等。</a:t>
              </a:r>
              <a:endPara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8" name="矩形 29"/>
            <p:cNvSpPr/>
            <p:nvPr/>
          </p:nvSpPr>
          <p:spPr>
            <a:xfrm>
              <a:off x="2933700" y="3541847"/>
              <a:ext cx="6096000" cy="937437"/>
            </a:xfrm>
            <a:prstGeom prst="rect">
              <a:avLst/>
            </a:prstGeom>
            <a:solidFill>
              <a:srgbClr val="FFC8C8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ts val="2200"/>
                </a:lnSpc>
              </a:pPr>
              <a:r>
                <a:rPr lang="en-US" altLang="zh-CN" sz="1600" b="1" dirty="0">
                  <a:latin typeface="华文楷体" pitchFamily="2" charset="-122"/>
                  <a:ea typeface="华文楷体" pitchFamily="2" charset="-122"/>
                </a:rPr>
                <a:t>   </a:t>
              </a:r>
              <a:r>
                <a:rPr lang="en-US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zh-CN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采用比母材熔点低的金属材料作钎料，把钎料与焊件加热到高于钎料熔点而低于母材熔点的温度，使填充接头间隙并与母材相互扩散冷却结晶而形成接头。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686360" y="2802408"/>
              <a:ext cx="13302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210" name="矩形 43"/>
            <p:cNvSpPr/>
            <p:nvPr/>
          </p:nvSpPr>
          <p:spPr>
            <a:xfrm>
              <a:off x="2159099" y="2664767"/>
              <a:ext cx="690880" cy="398855"/>
            </a:xfrm>
            <a:prstGeom prst="rect">
              <a:avLst/>
            </a:prstGeom>
            <a:solidFill>
              <a:srgbClr val="92D050"/>
            </a:solidFill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压焊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TextBox 15"/>
          <p:cNvSpPr txBox="1"/>
          <p:nvPr/>
        </p:nvSpPr>
        <p:spPr>
          <a:xfrm>
            <a:off x="1149350" y="549275"/>
            <a:ext cx="86106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92075">
              <a:spcBef>
                <a:spcPct val="20000"/>
              </a:spcBef>
              <a:buClr>
                <a:srgbClr val="E1B40C"/>
              </a:buClr>
            </a:pPr>
            <a:r>
              <a:rPr lang="zh-CN" altLang="en-US" sz="280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二、</a:t>
            </a:r>
            <a:r>
              <a:rPr lang="en-US" altLang="zh-CN" sz="280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焊接的分类</a:t>
            </a:r>
            <a:endParaRPr lang="en-US" altLang="zh-CN" sz="2800" dirty="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1" name="Picture 1" descr="C:\Users\Administrator\AppData\Roaming\Tencent\Users\502857085\QQ\WinTemp\RichOle\5T_M52RHWVX7HG[LS`YOIGG.png"/>
          <p:cNvPicPr>
            <a:picLocks noChangeAspect="1"/>
          </p:cNvPicPr>
          <p:nvPr/>
        </p:nvPicPr>
        <p:blipFill>
          <a:blip r:embed="rId1"/>
          <a:srcRect t="6886"/>
          <a:stretch>
            <a:fillRect/>
          </a:stretch>
        </p:blipFill>
        <p:spPr>
          <a:xfrm>
            <a:off x="2014538" y="1182688"/>
            <a:ext cx="8662987" cy="5387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13"/>
          <p:cNvSpPr/>
          <p:nvPr/>
        </p:nvSpPr>
        <p:spPr>
          <a:xfrm>
            <a:off x="1373188" y="423863"/>
            <a:ext cx="62484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92075">
              <a:spcBef>
                <a:spcPct val="20000"/>
              </a:spcBef>
              <a:buClr>
                <a:srgbClr val="E1B40C"/>
              </a:buClr>
            </a:pPr>
            <a:r>
              <a:rPr lang="en-US" altLang="en-US" sz="280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</a:rPr>
              <a:t>三、汽车车身常用焊接方法</a:t>
            </a:r>
            <a:endParaRPr lang="en-US" altLang="en-US" sz="2800" dirty="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Rectangle 28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6" name="Rectangle 30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7" name="Rectangle 2"/>
          <p:cNvSpPr/>
          <p:nvPr/>
        </p:nvSpPr>
        <p:spPr>
          <a:xfrm>
            <a:off x="1524000" y="55563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1268" name="Rectangle 2"/>
          <p:cNvSpPr/>
          <p:nvPr/>
        </p:nvSpPr>
        <p:spPr>
          <a:xfrm>
            <a:off x="1524000" y="444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" name="组合 33"/>
          <p:cNvGrpSpPr/>
          <p:nvPr/>
        </p:nvGrpSpPr>
        <p:grpSpPr>
          <a:xfrm>
            <a:off x="2030413" y="1281113"/>
            <a:ext cx="2928937" cy="460375"/>
            <a:chOff x="304800" y="712186"/>
            <a:chExt cx="2929085" cy="381064"/>
          </a:xfrm>
        </p:grpSpPr>
        <p:sp>
          <p:nvSpPr>
            <p:cNvPr id="11270" name="矩形 23"/>
            <p:cNvSpPr/>
            <p:nvPr/>
          </p:nvSpPr>
          <p:spPr>
            <a:xfrm>
              <a:off x="484509" y="712186"/>
              <a:ext cx="2749376" cy="3810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  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气体保护电弧焊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71" name="等腰三角形 24"/>
            <p:cNvSpPr/>
            <p:nvPr/>
          </p:nvSpPr>
          <p:spPr>
            <a:xfrm rot="5400000">
              <a:off x="292200" y="774600"/>
              <a:ext cx="205200" cy="180000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p>
              <a:pPr algn="ctr"/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272" name="Rectangle 2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833563" y="1811338"/>
            <a:ext cx="8534400" cy="1120775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FFFF"/>
                </a:solidFill>
                <a:latin typeface="华文中宋" pitchFamily="2" charset="-122"/>
                <a:ea typeface="华文中宋" pitchFamily="2" charset="-122"/>
              </a:rPr>
              <a:t>     </a:t>
            </a:r>
            <a:r>
              <a:rPr lang="en-US" altLang="zh-CN" sz="2000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000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用外加气体作为电弧介质并保护电弧和焊接区的电弧焊方法，称为</a:t>
            </a:r>
            <a:r>
              <a:rPr lang="zh-CN" altLang="zh-CN" sz="2000" b="1" dirty="0">
                <a:solidFill>
                  <a:srgbClr val="FFACA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气体保护焊</a:t>
            </a:r>
            <a:r>
              <a:rPr lang="zh-CN" altLang="zh-CN" sz="2000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。常用的气体保护焊有</a:t>
            </a:r>
            <a:r>
              <a:rPr lang="zh-CN" altLang="zh-CN" sz="2000" dirty="0">
                <a:solidFill>
                  <a:srgbClr val="FFACA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氩弧焊</a:t>
            </a:r>
            <a:r>
              <a:rPr lang="zh-CN" altLang="zh-CN" sz="2000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zh-CN" altLang="zh-CN" sz="2000" dirty="0">
                <a:solidFill>
                  <a:srgbClr val="FFACA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二氧化碳气体保护焊</a:t>
            </a:r>
            <a:r>
              <a:rPr lang="zh-CN" altLang="zh-CN" sz="2000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000" dirty="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209800" y="2932113"/>
            <a:ext cx="18589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氩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弧焊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0"/>
          <p:cNvGrpSpPr/>
          <p:nvPr/>
        </p:nvGrpSpPr>
        <p:grpSpPr>
          <a:xfrm>
            <a:off x="2759075" y="3641725"/>
            <a:ext cx="8531225" cy="2868613"/>
            <a:chOff x="1689100" y="5257800"/>
            <a:chExt cx="4936417" cy="1676242"/>
          </a:xfrm>
        </p:grpSpPr>
        <p:pic>
          <p:nvPicPr>
            <p:cNvPr id="11276" name="Picture 2" descr="2-2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689100" y="5257800"/>
              <a:ext cx="3492500" cy="104775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7" name="矩形 18"/>
            <p:cNvSpPr/>
            <p:nvPr/>
          </p:nvSpPr>
          <p:spPr>
            <a:xfrm>
              <a:off x="2053517" y="6466988"/>
              <a:ext cx="4572000" cy="1970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zh-CN" sz="16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altLang="zh-CN" sz="16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a</a:t>
              </a:r>
              <a:r>
                <a:rPr lang="zh-CN" altLang="zh-CN" sz="16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）钨极氩弧焊</a:t>
              </a:r>
              <a:r>
                <a:rPr lang="en-US" altLang="zh-CN" sz="16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          </a:t>
              </a:r>
              <a:r>
                <a:rPr lang="zh-CN" altLang="zh-CN" sz="16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（</a:t>
              </a:r>
              <a:r>
                <a:rPr lang="en-US" altLang="zh-CN" sz="16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b</a:t>
              </a:r>
              <a:r>
                <a:rPr lang="zh-CN" altLang="zh-CN" sz="16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）熔化极氩弧焊</a:t>
              </a:r>
              <a:endParaRPr lang="zh-CN" altLang="en-US" sz="1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278" name="矩形 19"/>
            <p:cNvSpPr/>
            <p:nvPr/>
          </p:nvSpPr>
          <p:spPr>
            <a:xfrm>
              <a:off x="2984326" y="6736979"/>
              <a:ext cx="2011680" cy="1970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16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  </a:t>
              </a:r>
              <a:r>
                <a:rPr lang="zh-CN" altLang="zh-CN" sz="1600" dirty="0">
                  <a:solidFill>
                    <a:srgbClr val="FF0000"/>
                  </a:solidFill>
                  <a:latin typeface="华文楷体" pitchFamily="2" charset="-122"/>
                  <a:ea typeface="华文楷体" pitchFamily="2" charset="-122"/>
                </a:rPr>
                <a:t>氩弧焊的焊接过程</a:t>
              </a:r>
              <a:endParaRPr lang="zh-CN" altLang="en-US" sz="1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4" name="Rectangle 13"/>
          <p:cNvSpPr/>
          <p:nvPr/>
        </p:nvSpPr>
        <p:spPr>
          <a:xfrm>
            <a:off x="1373188" y="423863"/>
            <a:ext cx="62484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92075">
              <a:spcBef>
                <a:spcPct val="20000"/>
              </a:spcBef>
              <a:buClr>
                <a:srgbClr val="E1B40C"/>
              </a:buClr>
            </a:pPr>
            <a:r>
              <a:rPr lang="" altLang="en-US" sz="280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三、汽车车身常用焊接方法</a:t>
            </a:r>
            <a:endParaRPr lang="" altLang="en-US" sz="2800" dirty="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Rectangle 28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14" name="Rectangle 30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15" name="Rectangle 2"/>
          <p:cNvSpPr/>
          <p:nvPr/>
        </p:nvSpPr>
        <p:spPr>
          <a:xfrm>
            <a:off x="1524000" y="55563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16" name="Rectangle 2"/>
          <p:cNvSpPr/>
          <p:nvPr/>
        </p:nvSpPr>
        <p:spPr>
          <a:xfrm>
            <a:off x="1524000" y="444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3317" name="Rectangle 2"/>
          <p:cNvSpPr/>
          <p:nvPr/>
        </p:nvSpPr>
        <p:spPr>
          <a:xfrm>
            <a:off x="1524000" y="-184150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752600" y="1981200"/>
            <a:ext cx="8615363" cy="1328738"/>
          </a:xfrm>
          <a:prstGeom prst="roundRect">
            <a:avLst>
              <a:gd name="adj" fmla="val 16667"/>
            </a:avLst>
          </a:prstGeom>
          <a:solidFill>
            <a:srgbClr val="00B0F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FFFF"/>
                </a:solidFill>
                <a:latin typeface="华文中宋" pitchFamily="2" charset="-122"/>
                <a:ea typeface="华文中宋" pitchFamily="2" charset="-122"/>
              </a:rPr>
              <a:t>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氩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弧焊的优点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氩弧焊可以进行各种空间位置的焊接，易于实现自动化和机械化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57250" y="3328988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133600" y="3592513"/>
            <a:ext cx="309563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lang="zh-CN" altLang="en-US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833563" y="3775075"/>
            <a:ext cx="8534400" cy="69215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氩弧焊的缺点:氩气价格贵，设备较复杂，焊接成本高。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833563" y="4873625"/>
            <a:ext cx="8534400" cy="1277938"/>
          </a:xfrm>
          <a:prstGeom prst="roundRect">
            <a:avLst>
              <a:gd name="adj" fmla="val 16667"/>
            </a:avLst>
          </a:prstGeom>
          <a:solidFill>
            <a:srgbClr val="5C5CFF"/>
          </a:solidFill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FFFF"/>
                </a:solidFill>
                <a:latin typeface="华文中宋" pitchFamily="2" charset="-122"/>
                <a:ea typeface="华文中宋" pitchFamily="2" charset="-122"/>
              </a:rPr>
              <a:t>     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氩弧焊几乎可以焊接所有的金属，目前主要用于焊接不锈钢、耐热钢及容易氧化的铜、铝、镁、钛及其合金等。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33"/>
          <p:cNvGrpSpPr/>
          <p:nvPr/>
        </p:nvGrpSpPr>
        <p:grpSpPr>
          <a:xfrm>
            <a:off x="2030413" y="1281113"/>
            <a:ext cx="2928937" cy="460375"/>
            <a:chOff x="304800" y="712186"/>
            <a:chExt cx="2929085" cy="381064"/>
          </a:xfrm>
        </p:grpSpPr>
        <p:sp>
          <p:nvSpPr>
            <p:cNvPr id="13324" name="矩形 23"/>
            <p:cNvSpPr/>
            <p:nvPr/>
          </p:nvSpPr>
          <p:spPr>
            <a:xfrm>
              <a:off x="484509" y="712186"/>
              <a:ext cx="2749376" cy="38106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  </a:t>
              </a:r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气体保护电弧焊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25" name="等腰三角形 24"/>
            <p:cNvSpPr/>
            <p:nvPr/>
          </p:nvSpPr>
          <p:spPr>
            <a:xfrm rot="5400000">
              <a:off x="292200" y="774600"/>
              <a:ext cx="205200" cy="180000"/>
            </a:xfrm>
            <a:prstGeom prst="triangle">
              <a:avLst>
                <a:gd name="adj" fmla="val 50000"/>
              </a:avLst>
            </a:prstGeom>
            <a:solidFill>
              <a:srgbClr val="FFC000"/>
            </a:solidFill>
            <a:ln w="9525">
              <a:noFill/>
            </a:ln>
          </p:spPr>
          <p:txBody>
            <a:bodyPr anchor="ctr" anchorCtr="0"/>
            <a:p>
              <a:pPr algn="ctr"/>
              <a:endParaRPr lang="zh-CN" altLang="en-US" sz="24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Rectangle 13"/>
          <p:cNvSpPr/>
          <p:nvPr/>
        </p:nvSpPr>
        <p:spPr>
          <a:xfrm>
            <a:off x="1373188" y="423863"/>
            <a:ext cx="6248400" cy="5222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92075">
              <a:spcBef>
                <a:spcPct val="20000"/>
              </a:spcBef>
              <a:buClr>
                <a:srgbClr val="E1B40C"/>
              </a:buClr>
            </a:pPr>
            <a:r>
              <a:rPr lang="" altLang="en-US" sz="2800" dirty="0">
                <a:solidFill>
                  <a:srgbClr val="000000"/>
                </a:solidFill>
                <a:latin typeface="华文细黑" pitchFamily="2" charset="-122"/>
                <a:ea typeface="华文细黑" pitchFamily="2" charset="-122"/>
                <a:sym typeface="+mn-ea"/>
              </a:rPr>
              <a:t>三、汽车车身常用焊接方法</a:t>
            </a:r>
            <a:endParaRPr lang="" altLang="en-US" sz="2800" dirty="0">
              <a:solidFill>
                <a:srgbClr val="0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62625" y="1281113"/>
            <a:ext cx="1858963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氩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弧焊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1" grpId="0"/>
      <p:bldP spid="22" grpId="0"/>
      <p:bldP spid="23" grpId="0" bldLvl="0" animBg="1"/>
      <p:bldP spid="26" grpId="0" bldLvl="0" animBg="1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1857375" y="2111373"/>
            <a:ext cx="4924425" cy="1470025"/>
          </a:xfrm>
          <a:blipFill>
            <a:blip r:embed="rId1" cstate="print"/>
            <a:tile tx="0" ty="0" sx="100000" sy="100000" flip="none" algn="tl"/>
          </a:blipFill>
          <a:ln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rgbClr val="FFFFFF"/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kumimoji="0" lang="en-US" altLang="zh-CN" sz="6000" b="1" i="0" u="none" strike="noStrike" kern="0" cap="none" spc="0" normalizeH="0" baseline="0" noProof="1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YmJhNzlkZmM0MWIwMDQ2MmI0ZThmOWJjM2FkZTgwZDMifQ=="/>
</p:tagLst>
</file>

<file path=ppt/theme/theme1.xml><?xml version="1.0" encoding="utf-8"?>
<a:theme xmlns:a="http://schemas.openxmlformats.org/drawingml/2006/main" name="12">
  <a:themeElements>
    <a:clrScheme name="12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2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E:\ppt模版库\12.pot</Template>
  <TotalTime>0</TotalTime>
  <Words>672</Words>
  <Application>WPS 演示</Application>
  <PresentationFormat>自定义</PresentationFormat>
  <Paragraphs>56</Paragraphs>
  <Slides>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+mn-ea</vt:lpstr>
      <vt:lpstr>Segoe Print</vt:lpstr>
      <vt:lpstr>华文细黑</vt:lpstr>
      <vt:lpstr>华文中宋</vt:lpstr>
      <vt:lpstr>黑体</vt:lpstr>
      <vt:lpstr>华文楷体</vt:lpstr>
      <vt:lpstr>华文新魏</vt:lpstr>
      <vt:lpstr>Times New Roman</vt:lpstr>
      <vt:lpstr>Arial Unicode MS</vt:lpstr>
      <vt:lpstr>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jqe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平面构成 plane formation</dc:title>
  <dc:creator>jqe001</dc:creator>
  <cp:lastModifiedBy>舍士</cp:lastModifiedBy>
  <cp:revision>603</cp:revision>
  <dcterms:created xsi:type="dcterms:W3CDTF">2012-05-14T06:44:00Z</dcterms:created>
  <dcterms:modified xsi:type="dcterms:W3CDTF">2023-08-03T07:57:06Z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B6D2DE2A97074CE390D4967DCA5C1461_12</vt:lpwstr>
  </property>
</Properties>
</file>