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14"/>
  </p:handoutMasterIdLst>
  <p:sldIdLst>
    <p:sldId id="501" r:id="rId3"/>
    <p:sldId id="491" r:id="rId4"/>
    <p:sldId id="492" r:id="rId6"/>
    <p:sldId id="493" r:id="rId7"/>
    <p:sldId id="494" r:id="rId8"/>
    <p:sldId id="495" r:id="rId9"/>
    <p:sldId id="497" r:id="rId10"/>
    <p:sldId id="500" r:id="rId11"/>
    <p:sldId id="510" r:id="rId12"/>
    <p:sldId id="285" r:id="rId13"/>
  </p:sldIdLst>
  <p:sldSz cx="12192000" cy="6858000"/>
  <p:notesSz cx="6858000" cy="9144000"/>
  <p:custDataLst>
    <p:tags r:id="rId18"/>
  </p:custDataLst>
  <p:defaultTextStyle>
    <a:defPPr>
      <a:defRPr lang="en-US"/>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CCFF66"/>
    <a:srgbClr val="E4F50B"/>
    <a:srgbClr val="C3D109"/>
    <a:srgbClr val="FDF58D"/>
    <a:srgbClr val="95E7A3"/>
    <a:srgbClr val="FBDB19"/>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7146"/>
    <p:restoredTop sz="43676"/>
  </p:normalViewPr>
  <p:slideViewPr>
    <p:cSldViewPr showGuides="1">
      <p:cViewPr>
        <p:scale>
          <a:sx n="75" d="100"/>
          <a:sy n="75" d="100"/>
        </p:scale>
        <p:origin x="36" y="66"/>
      </p:cViewPr>
      <p:guideLst>
        <p:guide orient="horz" pos="2160"/>
        <p:guide pos="3843"/>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1542"/>
    </p:cViewPr>
  </p:sorterViewPr>
  <p:gridSpacing cx="76199" cy="76199"/>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8" Type="http://schemas.openxmlformats.org/officeDocument/2006/relationships/tags" Target="tags/tag1.xml"/><Relationship Id="rId17" Type="http://schemas.openxmlformats.org/officeDocument/2006/relationships/tableStyles" Target="tableStyles.xml"/><Relationship Id="rId16" Type="http://schemas.openxmlformats.org/officeDocument/2006/relationships/viewProps" Target="viewProps.xml"/><Relationship Id="rId15" Type="http://schemas.openxmlformats.org/officeDocument/2006/relationships/presProps" Target="presProps.xml"/><Relationship Id="rId14" Type="http://schemas.openxmlformats.org/officeDocument/2006/relationships/handoutMaster" Target="handoutMasters/handoutMaster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46082"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buFontTx/>
              <a:buNone/>
              <a:defRPr sz="1200" noProof="1">
                <a:latin typeface="Arial" panose="020B0604020202020204" pitchFamily="34" charset="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46083" name="Rectangle 3"/>
          <p:cNvSpPr>
            <a:spLocks noGrp="1" noChangeArrowheads="1"/>
          </p:cNvSpPr>
          <p:nvPr>
            <p:ph type="dt" sz="quarter"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a:buFontTx/>
              <a:buNone/>
              <a:defRPr sz="1200" noProof="1">
                <a:latin typeface="Arial" panose="020B0604020202020204" pitchFamily="34" charset="0"/>
                <a:ea typeface="+mn-ea"/>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46084" name="Rectangle 4"/>
          <p:cNvSpPr>
            <a:spLocks noGrp="1" noChangeArrowheads="1"/>
          </p:cNvSpPr>
          <p:nvPr>
            <p:ph type="ftr" sz="quarter" idx="2"/>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a:buFontTx/>
              <a:buNone/>
              <a:defRPr sz="1200" noProof="1">
                <a:latin typeface="Arial" panose="020B0604020202020204" pitchFamily="34" charset="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46085" name="Rectangle 5"/>
          <p:cNvSpPr>
            <a:spLocks noGrp="1" noChangeArrowheads="1"/>
          </p:cNvSpPr>
          <p:nvPr>
            <p:ph type="sldNum" sz="quarter" idx="3"/>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p>
            <a:pPr lvl="0" algn="r" eaLnBrk="1" hangingPunct="1"/>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8194" name="Rectangle 1026"/>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buFontTx/>
              <a:buNone/>
              <a:defRPr sz="1200" noProof="1">
                <a:latin typeface="Arial" panose="020B0604020202020204" pitchFamily="34" charset="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8195" name="Rectangle 1027"/>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a:buFontTx/>
              <a:buNone/>
              <a:defRPr sz="1200" noProof="1">
                <a:latin typeface="Arial" panose="020B0604020202020204" pitchFamily="34" charset="0"/>
                <a:ea typeface="+mn-ea"/>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13316" name="Rectangle 1028"/>
          <p:cNvSpPr>
            <a:spLocks noGrp="1" noRot="1" noChangeAspect="1" noTextEdit="1"/>
          </p:cNvSpPr>
          <p:nvPr>
            <p:ph type="sldImg"/>
          </p:nvPr>
        </p:nvSpPr>
        <p:spPr>
          <a:xfrm>
            <a:off x="381000" y="685800"/>
            <a:ext cx="6096000" cy="3429000"/>
          </a:xfrm>
          <a:prstGeom prst="rect">
            <a:avLst/>
          </a:prstGeom>
          <a:noFill/>
          <a:ln w="9525" cap="flat" cmpd="sng">
            <a:solidFill>
              <a:srgbClr val="000000"/>
            </a:solidFill>
            <a:prstDash val="solid"/>
            <a:miter/>
            <a:headEnd type="none" w="med" len="med"/>
            <a:tailEnd type="none" w="med" len="med"/>
          </a:ln>
        </p:spPr>
      </p:sp>
      <p:sp>
        <p:nvSpPr>
          <p:cNvPr id="4101" name="Rectangle 1029"/>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Click to edit Master text styles</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Second level</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Third level</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Fourth level</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Fifth level</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8198" name="Rectangle 1030"/>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a:buFontTx/>
              <a:buNone/>
              <a:defRPr sz="1200" noProof="1">
                <a:latin typeface="Arial" panose="020B0604020202020204" pitchFamily="34" charset="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8199" name="Rectangle 1031"/>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p>
            <a:pPr lvl="0" algn="r" eaLnBrk="1" hangingPunct="1"/>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幻灯片图像占位符 1"/>
          <p:cNvSpPr>
            <a:spLocks noGrp="1" noRot="1" noChangeAspect="1" noTextEdit="1"/>
          </p:cNvSpPr>
          <p:nvPr>
            <p:ph type="sldImg"/>
          </p:nvPr>
        </p:nvSpPr>
        <p:spPr>
          <a:ln/>
        </p:spPr>
      </p:sp>
      <p:sp>
        <p:nvSpPr>
          <p:cNvPr id="14339" name="备注占位符 2"/>
          <p:cNvSpPr>
            <a:spLocks noGrp="1"/>
          </p:cNvSpPr>
          <p:nvPr>
            <p:ph type="body"/>
          </p:nvPr>
        </p:nvSpPr>
        <p:spPr>
          <a:ln/>
        </p:spPr>
        <p:txBody>
          <a:bodyPr wrap="square" lIns="91440" tIns="45720" rIns="91440" bIns="45720" anchor="t" anchorCtr="0"/>
          <a:p>
            <a:pPr lvl="0"/>
            <a:endParaRPr lang="zh-CN" altLang="en-US" dirty="0">
              <a:ea typeface="宋体" panose="02010600030101010101" pitchFamily="2" charset="-122"/>
            </a:endParaRPr>
          </a:p>
        </p:txBody>
      </p:sp>
      <p:sp>
        <p:nvSpPr>
          <p:cNvPr id="1434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幻灯片图像占位符 1"/>
          <p:cNvSpPr>
            <a:spLocks noGrp="1" noRot="1" noChangeAspect="1" noTextEdit="1"/>
          </p:cNvSpPr>
          <p:nvPr>
            <p:ph type="sldImg"/>
          </p:nvPr>
        </p:nvSpPr>
        <p:spPr>
          <a:ln/>
        </p:spPr>
      </p:sp>
      <p:sp>
        <p:nvSpPr>
          <p:cNvPr id="15363" name="备注占位符 2"/>
          <p:cNvSpPr>
            <a:spLocks noGrp="1"/>
          </p:cNvSpPr>
          <p:nvPr>
            <p:ph type="body"/>
          </p:nvPr>
        </p:nvSpPr>
        <p:spPr>
          <a:ln/>
        </p:spPr>
        <p:txBody>
          <a:bodyPr wrap="square" lIns="91440" tIns="45720" rIns="91440" bIns="45720" anchor="t" anchorCtr="0"/>
          <a:p>
            <a:pPr lvl="0"/>
            <a:endParaRPr lang="zh-CN" altLang="en-US" dirty="0">
              <a:ea typeface="宋体" panose="02010600030101010101" pitchFamily="2" charset="-122"/>
            </a:endParaRPr>
          </a:p>
        </p:txBody>
      </p:sp>
      <p:sp>
        <p:nvSpPr>
          <p:cNvPr id="15364"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幻灯片图像占位符 1"/>
          <p:cNvSpPr>
            <a:spLocks noGrp="1" noRot="1" noChangeAspect="1" noTextEdit="1"/>
          </p:cNvSpPr>
          <p:nvPr>
            <p:ph type="sldImg"/>
          </p:nvPr>
        </p:nvSpPr>
        <p:spPr>
          <a:ln/>
        </p:spPr>
      </p:sp>
      <p:sp>
        <p:nvSpPr>
          <p:cNvPr id="16387" name="备注占位符 2"/>
          <p:cNvSpPr>
            <a:spLocks noGrp="1"/>
          </p:cNvSpPr>
          <p:nvPr>
            <p:ph type="body"/>
          </p:nvPr>
        </p:nvSpPr>
        <p:spPr>
          <a:ln/>
        </p:spPr>
        <p:txBody>
          <a:bodyPr wrap="square" lIns="91440" tIns="45720" rIns="91440" bIns="45720" anchor="t" anchorCtr="0"/>
          <a:p>
            <a:pPr lvl="0"/>
            <a:endParaRPr lang="zh-CN" altLang="en-US" dirty="0">
              <a:ea typeface="宋体" panose="02010600030101010101" pitchFamily="2" charset="-122"/>
            </a:endParaRPr>
          </a:p>
        </p:txBody>
      </p:sp>
      <p:sp>
        <p:nvSpPr>
          <p:cNvPr id="16388"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幻灯片图像占位符 1"/>
          <p:cNvSpPr>
            <a:spLocks noGrp="1" noRot="1" noChangeAspect="1" noTextEdit="1"/>
          </p:cNvSpPr>
          <p:nvPr>
            <p:ph type="sldImg"/>
          </p:nvPr>
        </p:nvSpPr>
        <p:spPr>
          <a:ln/>
        </p:spPr>
      </p:sp>
      <p:sp>
        <p:nvSpPr>
          <p:cNvPr id="17411" name="备注占位符 2"/>
          <p:cNvSpPr>
            <a:spLocks noGrp="1"/>
          </p:cNvSpPr>
          <p:nvPr>
            <p:ph type="body"/>
          </p:nvPr>
        </p:nvSpPr>
        <p:spPr>
          <a:ln/>
        </p:spPr>
        <p:txBody>
          <a:bodyPr wrap="square" lIns="91440" tIns="45720" rIns="91440" bIns="45720" anchor="t" anchorCtr="0"/>
          <a:p>
            <a:pPr lvl="0"/>
            <a:endParaRPr lang="zh-CN" altLang="en-US" dirty="0">
              <a:ea typeface="宋体" panose="02010600030101010101" pitchFamily="2" charset="-122"/>
            </a:endParaRPr>
          </a:p>
        </p:txBody>
      </p:sp>
      <p:sp>
        <p:nvSpPr>
          <p:cNvPr id="17412"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幻灯片图像占位符 1"/>
          <p:cNvSpPr>
            <a:spLocks noGrp="1" noRot="1" noChangeAspect="1" noTextEdit="1"/>
          </p:cNvSpPr>
          <p:nvPr>
            <p:ph type="sldImg"/>
          </p:nvPr>
        </p:nvSpPr>
        <p:spPr>
          <a:ln/>
        </p:spPr>
      </p:sp>
      <p:sp>
        <p:nvSpPr>
          <p:cNvPr id="18435" name="备注占位符 2"/>
          <p:cNvSpPr>
            <a:spLocks noGrp="1"/>
          </p:cNvSpPr>
          <p:nvPr>
            <p:ph type="body"/>
          </p:nvPr>
        </p:nvSpPr>
        <p:spPr>
          <a:ln/>
        </p:spPr>
        <p:txBody>
          <a:bodyPr wrap="square" lIns="91440" tIns="45720" rIns="91440" bIns="45720" anchor="t" anchorCtr="0"/>
          <a:p>
            <a:pPr lvl="0"/>
            <a:endParaRPr lang="zh-CN" altLang="en-US" dirty="0">
              <a:ea typeface="宋体" panose="02010600030101010101" pitchFamily="2" charset="-122"/>
            </a:endParaRPr>
          </a:p>
        </p:txBody>
      </p:sp>
      <p:sp>
        <p:nvSpPr>
          <p:cNvPr id="18436"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幻灯片图像占位符 1"/>
          <p:cNvSpPr>
            <a:spLocks noGrp="1" noRot="1" noChangeAspect="1" noTextEdit="1"/>
          </p:cNvSpPr>
          <p:nvPr>
            <p:ph type="sldImg"/>
          </p:nvPr>
        </p:nvSpPr>
        <p:spPr>
          <a:ln/>
        </p:spPr>
      </p:sp>
      <p:sp>
        <p:nvSpPr>
          <p:cNvPr id="19459" name="备注占位符 2"/>
          <p:cNvSpPr>
            <a:spLocks noGrp="1"/>
          </p:cNvSpPr>
          <p:nvPr>
            <p:ph type="body"/>
          </p:nvPr>
        </p:nvSpPr>
        <p:spPr>
          <a:ln/>
        </p:spPr>
        <p:txBody>
          <a:bodyPr wrap="square" lIns="91440" tIns="45720" rIns="91440" bIns="45720" anchor="t" anchorCtr="0"/>
          <a:p>
            <a:pPr lvl="0"/>
            <a:endParaRPr lang="zh-CN" altLang="en-US" dirty="0">
              <a:ea typeface="宋体" panose="02010600030101010101" pitchFamily="2" charset="-122"/>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p:nvPr>
        </p:nvSpPr>
        <p:spPr>
          <a:ln/>
        </p:spPr>
      </p:sp>
      <p:sp>
        <p:nvSpPr>
          <p:cNvPr id="20483" name="备注占位符 2"/>
          <p:cNvSpPr>
            <a:spLocks noGrp="1"/>
          </p:cNvSpPr>
          <p:nvPr>
            <p:ph type="body"/>
          </p:nvPr>
        </p:nvSpPr>
        <p:spPr>
          <a:ln/>
        </p:spPr>
        <p:txBody>
          <a:bodyPr wrap="square" lIns="91440" tIns="45720" rIns="91440" bIns="45720" anchor="t" anchorCtr="0"/>
          <a:p>
            <a:pPr lvl="0"/>
            <a:endParaRPr lang="zh-CN" altLang="en-US" dirty="0">
              <a:ea typeface="宋体" panose="02010600030101010101" pitchFamily="2" charset="-122"/>
            </a:endParaRPr>
          </a:p>
        </p:txBody>
      </p:sp>
      <p:sp>
        <p:nvSpPr>
          <p:cNvPr id="20484"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rgbClr val="FFFFFF"/>
        </a:solidFill>
        <a:effectLst/>
      </p:bgPr>
    </p:bg>
    <p:spTree>
      <p:nvGrpSpPr>
        <p:cNvPr id="1" name=""/>
        <p:cNvGrpSpPr/>
        <p:nvPr/>
      </p:nvGrpSpPr>
      <p:grpSpPr>
        <a:xfrm>
          <a:off x="0" y="0"/>
          <a:ext cx="0" cy="0"/>
          <a:chOff x="0" y="0"/>
          <a:chExt cx="0" cy="0"/>
        </a:xfrm>
      </p:grpSpPr>
      <p:sp>
        <p:nvSpPr>
          <p:cNvPr id="33" name="Freeform 40"/>
          <p:cNvSpPr>
            <a:spLocks noChangeArrowheads="1"/>
          </p:cNvSpPr>
          <p:nvPr/>
        </p:nvSpPr>
        <p:spPr bwMode="auto">
          <a:xfrm>
            <a:off x="0" y="6048375"/>
            <a:ext cx="3683000" cy="809625"/>
          </a:xfrm>
          <a:custGeom>
            <a:avLst/>
            <a:gdLst/>
            <a:ahLst/>
            <a:cxnLst>
              <a:cxn ang="0">
                <a:pos x="0" y="0"/>
              </a:cxn>
              <a:cxn ang="0">
                <a:pos x="0" y="510"/>
              </a:cxn>
              <a:cxn ang="0">
                <a:pos x="1740" y="510"/>
              </a:cxn>
              <a:cxn ang="0">
                <a:pos x="1595" y="30"/>
              </a:cxn>
              <a:cxn ang="0">
                <a:pos x="0" y="0"/>
              </a:cxn>
            </a:cxnLst>
            <a:rect l="0" t="0" r="r" b="b"/>
            <a:pathLst>
              <a:path w="1740" h="510">
                <a:moveTo>
                  <a:pt x="0" y="0"/>
                </a:moveTo>
                <a:lnTo>
                  <a:pt x="0" y="510"/>
                </a:lnTo>
                <a:cubicBezTo>
                  <a:pt x="0" y="510"/>
                  <a:pt x="870" y="510"/>
                  <a:pt x="1740" y="510"/>
                </a:cubicBezTo>
                <a:cubicBezTo>
                  <a:pt x="1650" y="258"/>
                  <a:pt x="1595" y="30"/>
                  <a:pt x="1595" y="30"/>
                </a:cubicBezTo>
                <a:cubicBezTo>
                  <a:pt x="798" y="54"/>
                  <a:pt x="0" y="0"/>
                  <a:pt x="0" y="0"/>
                </a:cubicBezTo>
                <a:close/>
              </a:path>
            </a:pathLst>
          </a:custGeom>
          <a:solidFill>
            <a:schemeClr val="fo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Freeform 41"/>
          <p:cNvSpPr>
            <a:spLocks noChangeArrowheads="1"/>
          </p:cNvSpPr>
          <p:nvPr/>
        </p:nvSpPr>
        <p:spPr bwMode="auto">
          <a:xfrm>
            <a:off x="3454400" y="4705350"/>
            <a:ext cx="8534400" cy="2152650"/>
          </a:xfrm>
          <a:custGeom>
            <a:avLst/>
            <a:gdLst/>
            <a:ahLst/>
            <a:cxnLst>
              <a:cxn ang="0">
                <a:pos x="1116" y="0"/>
              </a:cxn>
              <a:cxn ang="0">
                <a:pos x="3840" y="636"/>
              </a:cxn>
              <a:cxn ang="0">
                <a:pos x="4032" y="1356"/>
              </a:cxn>
              <a:cxn ang="0">
                <a:pos x="288" y="1356"/>
              </a:cxn>
              <a:cxn ang="0">
                <a:pos x="0" y="828"/>
              </a:cxn>
              <a:cxn ang="0">
                <a:pos x="1116" y="0"/>
              </a:cxn>
            </a:cxnLst>
            <a:rect l="0" t="0" r="r" b="b"/>
            <a:pathLst>
              <a:path w="4032" h="1356">
                <a:moveTo>
                  <a:pt x="1116" y="0"/>
                </a:moveTo>
                <a:cubicBezTo>
                  <a:pt x="2370" y="1254"/>
                  <a:pt x="3840" y="636"/>
                  <a:pt x="3840" y="636"/>
                </a:cubicBezTo>
                <a:cubicBezTo>
                  <a:pt x="4032" y="966"/>
                  <a:pt x="4032" y="1356"/>
                  <a:pt x="4032" y="1356"/>
                </a:cubicBezTo>
                <a:cubicBezTo>
                  <a:pt x="4032" y="1356"/>
                  <a:pt x="2160" y="1356"/>
                  <a:pt x="288" y="1356"/>
                </a:cubicBezTo>
                <a:cubicBezTo>
                  <a:pt x="120" y="1140"/>
                  <a:pt x="0" y="828"/>
                  <a:pt x="0" y="828"/>
                </a:cubicBezTo>
                <a:lnTo>
                  <a:pt x="1116" y="0"/>
                </a:lnTo>
                <a:close/>
              </a:path>
            </a:pathLst>
          </a:custGeom>
          <a:solidFill>
            <a:schemeClr va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 name="Freeform 42"/>
          <p:cNvSpPr>
            <a:spLocks noChangeArrowheads="1"/>
          </p:cNvSpPr>
          <p:nvPr/>
        </p:nvSpPr>
        <p:spPr bwMode="auto">
          <a:xfrm>
            <a:off x="5867400" y="781050"/>
            <a:ext cx="6324600" cy="5048250"/>
          </a:xfrm>
          <a:custGeom>
            <a:avLst/>
            <a:gdLst/>
            <a:ahLst/>
            <a:cxnLst>
              <a:cxn ang="0">
                <a:pos x="510" y="1098"/>
              </a:cxn>
              <a:cxn ang="0">
                <a:pos x="2280" y="0"/>
              </a:cxn>
              <a:cxn ang="0">
                <a:pos x="2988" y="342"/>
              </a:cxn>
              <a:cxn ang="0">
                <a:pos x="2988" y="2772"/>
              </a:cxn>
              <a:cxn ang="0">
                <a:pos x="1452" y="3060"/>
              </a:cxn>
              <a:cxn ang="0">
                <a:pos x="0" y="2406"/>
              </a:cxn>
              <a:cxn ang="0">
                <a:pos x="510" y="1098"/>
              </a:cxn>
            </a:cxnLst>
            <a:rect l="0" t="0" r="r" b="b"/>
            <a:pathLst>
              <a:path w="2988" h="3180">
                <a:moveTo>
                  <a:pt x="510" y="1098"/>
                </a:moveTo>
                <a:cubicBezTo>
                  <a:pt x="1710" y="840"/>
                  <a:pt x="2280" y="0"/>
                  <a:pt x="2280" y="0"/>
                </a:cubicBezTo>
                <a:cubicBezTo>
                  <a:pt x="2700" y="96"/>
                  <a:pt x="2988" y="342"/>
                  <a:pt x="2988" y="342"/>
                </a:cubicBezTo>
                <a:lnTo>
                  <a:pt x="2988" y="2772"/>
                </a:lnTo>
                <a:cubicBezTo>
                  <a:pt x="2988" y="2772"/>
                  <a:pt x="2202" y="3180"/>
                  <a:pt x="1452" y="3060"/>
                </a:cubicBezTo>
                <a:cubicBezTo>
                  <a:pt x="636" y="2940"/>
                  <a:pt x="0" y="2406"/>
                  <a:pt x="0" y="2406"/>
                </a:cubicBezTo>
                <a:lnTo>
                  <a:pt x="510" y="1098"/>
                </a:ln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 name="Freeform 43"/>
          <p:cNvSpPr>
            <a:spLocks noChangeArrowheads="1"/>
          </p:cNvSpPr>
          <p:nvPr/>
        </p:nvSpPr>
        <p:spPr bwMode="auto">
          <a:xfrm>
            <a:off x="6400800" y="0"/>
            <a:ext cx="4368800" cy="2409825"/>
          </a:xfrm>
          <a:custGeom>
            <a:avLst/>
            <a:gdLst/>
            <a:ahLst/>
            <a:cxnLst>
              <a:cxn ang="0">
                <a:pos x="0" y="0"/>
              </a:cxn>
              <a:cxn ang="0">
                <a:pos x="276" y="1518"/>
              </a:cxn>
              <a:cxn ang="0">
                <a:pos x="2064" y="0"/>
              </a:cxn>
              <a:cxn ang="0">
                <a:pos x="0" y="0"/>
              </a:cxn>
            </a:cxnLst>
            <a:rect l="0" t="0" r="r" b="b"/>
            <a:pathLst>
              <a:path w="2064" h="1518">
                <a:moveTo>
                  <a:pt x="0" y="0"/>
                </a:moveTo>
                <a:cubicBezTo>
                  <a:pt x="0" y="0"/>
                  <a:pt x="138" y="759"/>
                  <a:pt x="276" y="1518"/>
                </a:cubicBezTo>
                <a:cubicBezTo>
                  <a:pt x="1518" y="1194"/>
                  <a:pt x="2064" y="0"/>
                  <a:pt x="2064" y="0"/>
                </a:cubicBezTo>
                <a:lnTo>
                  <a:pt x="0" y="0"/>
                </a:lnTo>
                <a:close/>
              </a:path>
            </a:pathLst>
          </a:custGeom>
          <a:solidFill>
            <a:schemeClr val="accent1"/>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 name="Freeform 79"/>
          <p:cNvSpPr>
            <a:spLocks noChangeArrowheads="1"/>
          </p:cNvSpPr>
          <p:nvPr/>
        </p:nvSpPr>
        <p:spPr bwMode="auto">
          <a:xfrm>
            <a:off x="0" y="0"/>
            <a:ext cx="8777288" cy="7267575"/>
          </a:xfrm>
          <a:custGeom>
            <a:avLst/>
            <a:gdLst/>
            <a:ahLst/>
            <a:cxnLst>
              <a:cxn ang="0">
                <a:pos x="0" y="0"/>
              </a:cxn>
              <a:cxn ang="0">
                <a:pos x="3612" y="0"/>
              </a:cxn>
              <a:cxn ang="0">
                <a:pos x="3222" y="3042"/>
              </a:cxn>
              <a:cxn ang="0">
                <a:pos x="0" y="3744"/>
              </a:cxn>
              <a:cxn ang="0">
                <a:pos x="0" y="0"/>
              </a:cxn>
            </a:cxnLst>
            <a:rect l="0" t="0" r="r" b="b"/>
            <a:pathLst>
              <a:path w="4014" h="4455">
                <a:moveTo>
                  <a:pt x="0" y="0"/>
                </a:moveTo>
                <a:lnTo>
                  <a:pt x="3612" y="0"/>
                </a:lnTo>
                <a:cubicBezTo>
                  <a:pt x="4014" y="984"/>
                  <a:pt x="3812" y="2307"/>
                  <a:pt x="3222" y="3042"/>
                </a:cubicBezTo>
                <a:cubicBezTo>
                  <a:pt x="1988" y="4455"/>
                  <a:pt x="0" y="3744"/>
                  <a:pt x="0" y="3744"/>
                </a:cubicBezTo>
                <a:lnTo>
                  <a:pt x="0" y="0"/>
                </a:lnTo>
                <a:close/>
              </a:path>
            </a:pathLst>
          </a:custGeom>
          <a:solidFill>
            <a:srgbClr val="FFFFFF"/>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 name="Freeform 45"/>
          <p:cNvSpPr>
            <a:spLocks noChangeArrowheads="1"/>
          </p:cNvSpPr>
          <p:nvPr/>
        </p:nvSpPr>
        <p:spPr bwMode="auto">
          <a:xfrm>
            <a:off x="0" y="0"/>
            <a:ext cx="8496300" cy="7072313"/>
          </a:xfrm>
          <a:custGeom>
            <a:avLst/>
            <a:gdLst/>
            <a:ahLst/>
            <a:cxnLst>
              <a:cxn ang="0">
                <a:pos x="0" y="0"/>
              </a:cxn>
              <a:cxn ang="0">
                <a:pos x="3612" y="0"/>
              </a:cxn>
              <a:cxn ang="0">
                <a:pos x="3222" y="3042"/>
              </a:cxn>
              <a:cxn ang="0">
                <a:pos x="0" y="3744"/>
              </a:cxn>
              <a:cxn ang="0">
                <a:pos x="0" y="0"/>
              </a:cxn>
            </a:cxnLst>
            <a:rect l="0" t="0" r="r" b="b"/>
            <a:pathLst>
              <a:path w="4014" h="4455">
                <a:moveTo>
                  <a:pt x="0" y="0"/>
                </a:moveTo>
                <a:lnTo>
                  <a:pt x="3612" y="0"/>
                </a:lnTo>
                <a:cubicBezTo>
                  <a:pt x="4014" y="984"/>
                  <a:pt x="3812" y="2307"/>
                  <a:pt x="3222" y="3042"/>
                </a:cubicBezTo>
                <a:cubicBezTo>
                  <a:pt x="1988" y="4455"/>
                  <a:pt x="0" y="3744"/>
                  <a:pt x="0" y="3744"/>
                </a:cubicBezTo>
                <a:lnTo>
                  <a:pt x="0" y="0"/>
                </a:lnTo>
                <a:close/>
              </a:path>
            </a:pathLst>
          </a:custGeom>
          <a:gradFill rotWithShape="1">
            <a:gsLst>
              <a:gs pos="0">
                <a:srgbClr val="FFF9F7"/>
              </a:gs>
              <a:gs pos="100000">
                <a:schemeClr val="bg1"/>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 name="Line 47"/>
          <p:cNvSpPr>
            <a:spLocks noChangeShapeType="1"/>
          </p:cNvSpPr>
          <p:nvPr/>
        </p:nvSpPr>
        <p:spPr bwMode="auto">
          <a:xfrm>
            <a:off x="334963" y="1588"/>
            <a:ext cx="0" cy="6015038"/>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 name="Line 48"/>
          <p:cNvSpPr>
            <a:spLocks noChangeShapeType="1"/>
          </p:cNvSpPr>
          <p:nvPr/>
        </p:nvSpPr>
        <p:spPr bwMode="auto">
          <a:xfrm>
            <a:off x="1725613" y="1588"/>
            <a:ext cx="0" cy="620712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 name="Line 49"/>
          <p:cNvSpPr>
            <a:spLocks noChangeShapeType="1"/>
          </p:cNvSpPr>
          <p:nvPr/>
        </p:nvSpPr>
        <p:spPr bwMode="auto">
          <a:xfrm>
            <a:off x="3117850" y="1588"/>
            <a:ext cx="0" cy="6183313"/>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 name="Line 50"/>
          <p:cNvSpPr>
            <a:spLocks noChangeShapeType="1"/>
          </p:cNvSpPr>
          <p:nvPr/>
        </p:nvSpPr>
        <p:spPr bwMode="auto">
          <a:xfrm>
            <a:off x="4510088" y="1588"/>
            <a:ext cx="0" cy="597217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 name="Line 51"/>
          <p:cNvSpPr>
            <a:spLocks noChangeShapeType="1"/>
          </p:cNvSpPr>
          <p:nvPr/>
        </p:nvSpPr>
        <p:spPr bwMode="auto">
          <a:xfrm>
            <a:off x="5903913" y="1588"/>
            <a:ext cx="0" cy="5449888"/>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 name="Line 53"/>
          <p:cNvSpPr>
            <a:spLocks noChangeShapeType="1"/>
          </p:cNvSpPr>
          <p:nvPr/>
        </p:nvSpPr>
        <p:spPr bwMode="auto">
          <a:xfrm rot="5400000">
            <a:off x="3884613" y="-2654300"/>
            <a:ext cx="0" cy="581342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5" name="Line 54"/>
          <p:cNvSpPr>
            <a:spLocks noChangeShapeType="1"/>
          </p:cNvSpPr>
          <p:nvPr/>
        </p:nvSpPr>
        <p:spPr bwMode="auto">
          <a:xfrm rot="5400000">
            <a:off x="4008438" y="-1682750"/>
            <a:ext cx="0" cy="6000750"/>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6" name="Line 55"/>
          <p:cNvSpPr>
            <a:spLocks noChangeShapeType="1"/>
          </p:cNvSpPr>
          <p:nvPr/>
        </p:nvSpPr>
        <p:spPr bwMode="auto">
          <a:xfrm rot="5400000">
            <a:off x="4014788" y="-622300"/>
            <a:ext cx="0" cy="601027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7" name="Line 56"/>
          <p:cNvSpPr>
            <a:spLocks noChangeShapeType="1"/>
          </p:cNvSpPr>
          <p:nvPr/>
        </p:nvSpPr>
        <p:spPr bwMode="auto">
          <a:xfrm rot="5400000">
            <a:off x="3875881" y="548481"/>
            <a:ext cx="0" cy="5802313"/>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 name="Line 57"/>
          <p:cNvSpPr>
            <a:spLocks noChangeShapeType="1"/>
          </p:cNvSpPr>
          <p:nvPr/>
        </p:nvSpPr>
        <p:spPr bwMode="auto">
          <a:xfrm rot="5400000">
            <a:off x="3555206" y="1854994"/>
            <a:ext cx="0" cy="5319713"/>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 name="Line 58"/>
          <p:cNvSpPr>
            <a:spLocks noChangeShapeType="1"/>
          </p:cNvSpPr>
          <p:nvPr/>
        </p:nvSpPr>
        <p:spPr bwMode="auto">
          <a:xfrm rot="5400000">
            <a:off x="2820194" y="3472656"/>
            <a:ext cx="0" cy="4217988"/>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 name="Rectangle 59"/>
          <p:cNvSpPr>
            <a:spLocks noChangeArrowheads="1"/>
          </p:cNvSpPr>
          <p:nvPr/>
        </p:nvSpPr>
        <p:spPr bwMode="auto">
          <a:xfrm>
            <a:off x="3149600" y="277813"/>
            <a:ext cx="1350963" cy="1025525"/>
          </a:xfrm>
          <a:prstGeom prst="rect">
            <a:avLst/>
          </a:prstGeom>
          <a:solidFill>
            <a:srgbClr val="FFFFFF">
              <a:alpha val="50000"/>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 name="Rectangle 60"/>
          <p:cNvSpPr>
            <a:spLocks noChangeArrowheads="1"/>
          </p:cNvSpPr>
          <p:nvPr/>
        </p:nvSpPr>
        <p:spPr bwMode="auto">
          <a:xfrm>
            <a:off x="381000" y="2427288"/>
            <a:ext cx="1350963" cy="1025525"/>
          </a:xfrm>
          <a:prstGeom prst="rect">
            <a:avLst/>
          </a:prstGeom>
          <a:solidFill>
            <a:srgbClr val="FFFFFF">
              <a:alpha val="39998"/>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2" name="Rectangle 61"/>
          <p:cNvSpPr>
            <a:spLocks noChangeArrowheads="1"/>
          </p:cNvSpPr>
          <p:nvPr/>
        </p:nvSpPr>
        <p:spPr bwMode="auto">
          <a:xfrm>
            <a:off x="0" y="271463"/>
            <a:ext cx="334963" cy="1025525"/>
          </a:xfrm>
          <a:prstGeom prst="rect">
            <a:avLst/>
          </a:prstGeom>
          <a:solidFill>
            <a:srgbClr val="FFFFFF">
              <a:alpha val="39998"/>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 name="Rectangle 62"/>
          <p:cNvSpPr>
            <a:spLocks noChangeArrowheads="1"/>
          </p:cNvSpPr>
          <p:nvPr/>
        </p:nvSpPr>
        <p:spPr bwMode="auto">
          <a:xfrm>
            <a:off x="1776413" y="1588"/>
            <a:ext cx="1349375" cy="234950"/>
          </a:xfrm>
          <a:prstGeom prst="rect">
            <a:avLst/>
          </a:prstGeom>
          <a:solidFill>
            <a:srgbClr val="FFFFFF">
              <a:alpha val="50000"/>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4" name="Freeform 64"/>
          <p:cNvSpPr>
            <a:spLocks noChangeArrowheads="1"/>
          </p:cNvSpPr>
          <p:nvPr/>
        </p:nvSpPr>
        <p:spPr bwMode="auto">
          <a:xfrm>
            <a:off x="3154363" y="4541838"/>
            <a:ext cx="1346200" cy="1033463"/>
          </a:xfrm>
          <a:custGeom>
            <a:avLst/>
            <a:gdLst/>
            <a:ahLst/>
            <a:cxnLst>
              <a:cxn ang="0">
                <a:pos x="0" y="0"/>
              </a:cxn>
              <a:cxn ang="0">
                <a:pos x="0" y="645"/>
              </a:cxn>
              <a:cxn ang="0">
                <a:pos x="636" y="651"/>
              </a:cxn>
              <a:cxn ang="0">
                <a:pos x="632" y="0"/>
              </a:cxn>
              <a:cxn ang="0">
                <a:pos x="0" y="0"/>
              </a:cxn>
            </a:cxnLst>
            <a:rect l="0" t="0" r="r" b="b"/>
            <a:pathLst>
              <a:path w="636" h="651">
                <a:moveTo>
                  <a:pt x="0" y="0"/>
                </a:moveTo>
                <a:lnTo>
                  <a:pt x="0" y="645"/>
                </a:lnTo>
                <a:lnTo>
                  <a:pt x="636" y="651"/>
                </a:lnTo>
                <a:lnTo>
                  <a:pt x="632" y="0"/>
                </a:lnTo>
                <a:lnTo>
                  <a:pt x="0" y="0"/>
                </a:lnTo>
                <a:close/>
              </a:path>
            </a:pathLst>
          </a:custGeom>
          <a:solidFill>
            <a:srgbClr val="FFFFFF">
              <a:alpha val="39998"/>
            </a:srgb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5" name="Rectangle 31"/>
          <p:cNvSpPr>
            <a:spLocks noChangeArrowheads="1"/>
          </p:cNvSpPr>
          <p:nvPr/>
        </p:nvSpPr>
        <p:spPr bwMode="auto">
          <a:xfrm>
            <a:off x="381000" y="2435225"/>
            <a:ext cx="1350963" cy="1025525"/>
          </a:xfrm>
          <a:prstGeom prst="rect">
            <a:avLst/>
          </a:prstGeom>
          <a:solidFill>
            <a:srgbClr val="FFFFFF">
              <a:alpha val="2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2073" name="Group 71"/>
          <p:cNvGrpSpPr/>
          <p:nvPr/>
        </p:nvGrpSpPr>
        <p:grpSpPr>
          <a:xfrm>
            <a:off x="10769600" y="0"/>
            <a:ext cx="1435100" cy="6858000"/>
            <a:chOff x="5088" y="0"/>
            <a:chExt cx="678" cy="4320"/>
          </a:xfrm>
        </p:grpSpPr>
        <p:sp>
          <p:nvSpPr>
            <p:cNvPr id="57" name="Freeform 66"/>
            <p:cNvSpPr>
              <a:spLocks noChangeArrowheads="1"/>
            </p:cNvSpPr>
            <p:nvPr/>
          </p:nvSpPr>
          <p:spPr bwMode="auto">
            <a:xfrm>
              <a:off x="5088" y="0"/>
              <a:ext cx="672" cy="702"/>
            </a:xfrm>
            <a:custGeom>
              <a:avLst/>
              <a:gdLst/>
              <a:ahLst/>
              <a:cxnLst>
                <a:cxn ang="0">
                  <a:pos x="0" y="432"/>
                </a:cxn>
                <a:cxn ang="0">
                  <a:pos x="288" y="0"/>
                </a:cxn>
                <a:cxn ang="0">
                  <a:pos x="672" y="0"/>
                </a:cxn>
                <a:cxn ang="0">
                  <a:pos x="672" y="720"/>
                </a:cxn>
                <a:cxn ang="0">
                  <a:pos x="0" y="432"/>
                </a:cxn>
              </a:cxnLst>
              <a:rect l="0" t="0" r="r" b="b"/>
              <a:pathLst>
                <a:path w="672" h="720">
                  <a:moveTo>
                    <a:pt x="0" y="432"/>
                  </a:moveTo>
                  <a:cubicBezTo>
                    <a:pt x="186" y="216"/>
                    <a:pt x="288" y="0"/>
                    <a:pt x="288" y="0"/>
                  </a:cubicBezTo>
                  <a:lnTo>
                    <a:pt x="672" y="0"/>
                  </a:lnTo>
                  <a:lnTo>
                    <a:pt x="672" y="720"/>
                  </a:lnTo>
                  <a:cubicBezTo>
                    <a:pt x="672" y="720"/>
                    <a:pt x="384" y="516"/>
                    <a:pt x="0" y="432"/>
                  </a:cubicBezTo>
                  <a:close/>
                </a:path>
              </a:pathLst>
            </a:custGeom>
            <a:solidFill>
              <a:srgbClr val="E8E8E8"/>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8" name="Freeform 67"/>
            <p:cNvSpPr>
              <a:spLocks noChangeArrowheads="1"/>
            </p:cNvSpPr>
            <p:nvPr/>
          </p:nvSpPr>
          <p:spPr bwMode="auto">
            <a:xfrm>
              <a:off x="5602" y="3496"/>
              <a:ext cx="164" cy="824"/>
            </a:xfrm>
            <a:custGeom>
              <a:avLst/>
              <a:gdLst/>
              <a:ahLst/>
              <a:cxnLst>
                <a:cxn ang="0">
                  <a:pos x="206" y="0"/>
                </a:cxn>
                <a:cxn ang="0">
                  <a:pos x="0" y="82"/>
                </a:cxn>
                <a:cxn ang="0">
                  <a:pos x="168" y="824"/>
                </a:cxn>
                <a:cxn ang="0">
                  <a:pos x="212" y="822"/>
                </a:cxn>
                <a:cxn ang="0">
                  <a:pos x="206" y="0"/>
                </a:cxn>
              </a:cxnLst>
              <a:rect l="0" t="0" r="r" b="b"/>
              <a:pathLst>
                <a:path w="212" h="824">
                  <a:moveTo>
                    <a:pt x="206" y="0"/>
                  </a:moveTo>
                  <a:cubicBezTo>
                    <a:pt x="104" y="54"/>
                    <a:pt x="0" y="82"/>
                    <a:pt x="0" y="82"/>
                  </a:cubicBezTo>
                  <a:cubicBezTo>
                    <a:pt x="0" y="82"/>
                    <a:pt x="148" y="378"/>
                    <a:pt x="168" y="824"/>
                  </a:cubicBezTo>
                  <a:lnTo>
                    <a:pt x="212" y="822"/>
                  </a:lnTo>
                  <a:cubicBezTo>
                    <a:pt x="212" y="822"/>
                    <a:pt x="209" y="411"/>
                    <a:pt x="206" y="0"/>
                  </a:cubicBezTo>
                  <a:close/>
                </a:path>
              </a:pathLst>
            </a:custGeom>
            <a:solidFill>
              <a:srgbClr val="E8E8E8"/>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59" name="Rectangle 80"/>
          <p:cNvSpPr>
            <a:spLocks noChangeArrowheads="1"/>
          </p:cNvSpPr>
          <p:nvPr/>
        </p:nvSpPr>
        <p:spPr bwMode="auto">
          <a:xfrm>
            <a:off x="7327900" y="1333500"/>
            <a:ext cx="881063" cy="1025525"/>
          </a:xfrm>
          <a:prstGeom prst="rect">
            <a:avLst/>
          </a:prstGeom>
          <a:solidFill>
            <a:srgbClr val="FFFFFF">
              <a:alpha val="39998"/>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 name="Line 81"/>
          <p:cNvSpPr>
            <a:spLocks noChangeShapeType="1"/>
          </p:cNvSpPr>
          <p:nvPr/>
        </p:nvSpPr>
        <p:spPr bwMode="auto">
          <a:xfrm>
            <a:off x="7307263" y="1588"/>
            <a:ext cx="0" cy="423862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 name="Rectangle 82"/>
          <p:cNvSpPr>
            <a:spLocks noChangeArrowheads="1"/>
          </p:cNvSpPr>
          <p:nvPr/>
        </p:nvSpPr>
        <p:spPr bwMode="auto">
          <a:xfrm>
            <a:off x="5943600" y="3495675"/>
            <a:ext cx="1350963" cy="1025525"/>
          </a:xfrm>
          <a:prstGeom prst="rect">
            <a:avLst/>
          </a:prstGeom>
          <a:solidFill>
            <a:srgbClr val="FFFFFF">
              <a:alpha val="2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2077" name="Picture 83" descr="water"/>
          <p:cNvPicPr>
            <a:picLocks noChangeAspect="1"/>
          </p:cNvPicPr>
          <p:nvPr/>
        </p:nvPicPr>
        <p:blipFill>
          <a:blip r:embed="rId2"/>
          <a:srcRect l="22409" t="16374" b="27486"/>
          <a:stretch>
            <a:fillRect/>
          </a:stretch>
        </p:blipFill>
        <p:spPr>
          <a:xfrm rot="393398">
            <a:off x="3556000" y="609600"/>
            <a:ext cx="3551238" cy="2197100"/>
          </a:xfrm>
          <a:prstGeom prst="rect">
            <a:avLst/>
          </a:prstGeom>
          <a:noFill/>
          <a:ln w="9525">
            <a:noFill/>
          </a:ln>
        </p:spPr>
      </p:pic>
      <p:sp>
        <p:nvSpPr>
          <p:cNvPr id="3075" name="Rectangle 3"/>
          <p:cNvSpPr>
            <a:spLocks noGrp="1" noChangeArrowheads="1"/>
          </p:cNvSpPr>
          <p:nvPr>
            <p:ph type="subTitle" idx="1"/>
          </p:nvPr>
        </p:nvSpPr>
        <p:spPr>
          <a:xfrm>
            <a:off x="444500" y="5084763"/>
            <a:ext cx="8534400" cy="457200"/>
          </a:xfrm>
        </p:spPr>
        <p:txBody>
          <a:bodyPr/>
          <a:lstStyle>
            <a:lvl1pPr marL="0" indent="0">
              <a:buFontTx/>
              <a:buNone/>
              <a:defRPr sz="1600">
                <a:latin typeface="Times New Roman" panose="02020603050405020304" pitchFamily="18" charset="0"/>
              </a:defRPr>
            </a:lvl1pPr>
          </a:lstStyle>
          <a:p>
            <a:r>
              <a:rPr lang="zh-CN" altLang="en-US" noProof="1"/>
              <a:t>单击此处编辑母版副标题样式</a:t>
            </a:r>
            <a:endParaRPr lang="zh-CN" altLang="en-US" noProof="1"/>
          </a:p>
        </p:txBody>
      </p:sp>
      <p:sp>
        <p:nvSpPr>
          <p:cNvPr id="3074" name="Rectangle 2"/>
          <p:cNvSpPr>
            <a:spLocks noGrp="1" noChangeArrowheads="1"/>
          </p:cNvSpPr>
          <p:nvPr>
            <p:ph type="ctrTitle"/>
          </p:nvPr>
        </p:nvSpPr>
        <p:spPr bwMode="gray">
          <a:xfrm>
            <a:off x="444500" y="1884363"/>
            <a:ext cx="10972800" cy="1470025"/>
          </a:xfrm>
          <a:effectLst/>
        </p:spPr>
        <p:txBody>
          <a:bodyPr/>
          <a:lstStyle>
            <a:lvl1pPr>
              <a:defRPr sz="4800"/>
            </a:lvl1pPr>
          </a:lstStyle>
          <a:p>
            <a:r>
              <a:rPr lang="zh-CN" altLang="en-US" noProof="1"/>
              <a:t>单击此处编辑母版标题样式</a:t>
            </a:r>
            <a:endParaRPr lang="zh-CN" altLang="en-US" noProof="1"/>
          </a:p>
        </p:txBody>
      </p:sp>
      <p:sp>
        <p:nvSpPr>
          <p:cNvPr id="63" name="Rectangle 4"/>
          <p:cNvSpPr>
            <a:spLocks noGrp="1" noChangeArrowheads="1"/>
          </p:cNvSpPr>
          <p:nvPr>
            <p:ph type="dt" sz="half" idx="2"/>
          </p:nvPr>
        </p:nvSpPr>
        <p:spPr bwMode="gray">
          <a:xfrm>
            <a:off x="609600" y="6407150"/>
            <a:ext cx="2844800" cy="314325"/>
          </a:xfrm>
          <a:prstGeom prst="rect">
            <a:avLst/>
          </a:prstGeom>
          <a:ln>
            <a:miter lim="800000"/>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4" name="Rectangle 5"/>
          <p:cNvSpPr>
            <a:spLocks noGrp="1" noChangeArrowheads="1"/>
          </p:cNvSpPr>
          <p:nvPr>
            <p:ph type="ftr" sz="quarter" idx="3"/>
          </p:nvPr>
        </p:nvSpPr>
        <p:spPr bwMode="gray">
          <a:xfrm>
            <a:off x="4165600" y="6407150"/>
            <a:ext cx="3860800" cy="314325"/>
          </a:xfrm>
          <a:prstGeom prst="rect">
            <a:avLst/>
          </a:prstGeom>
          <a:ln>
            <a:miter lim="800000"/>
          </a:ln>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 name="Rectangle 6"/>
          <p:cNvSpPr>
            <a:spLocks noGrp="1" noChangeArrowheads="1"/>
          </p:cNvSpPr>
          <p:nvPr>
            <p:ph type="sldNum" sz="quarter" idx="4"/>
          </p:nvPr>
        </p:nvSpPr>
        <p:spPr bwMode="gray">
          <a:xfrm>
            <a:off x="8737600" y="6407150"/>
            <a:ext cx="2844800" cy="314325"/>
          </a:xfrm>
          <a:prstGeom prst="rect">
            <a:avLst/>
          </a:prstGeom>
          <a:ln>
            <a:miter lim="800000"/>
          </a:ln>
        </p:spPr>
        <p:txBody>
          <a:bodyPr vert="horz" wrap="square" lIns="91440" tIns="45720" rIns="91440" bIns="45720" numCol="1" anchor="t" anchorCtr="0" compatLnSpc="1"/>
          <a:p>
            <a:pPr algn="r"/>
            <a:fld id="{9A0DB2DC-4C9A-4742-B13C-FB6460FD3503}" type="slidenum">
              <a:rPr lang="zh-CN" altLang="en-US" dirty="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325438"/>
            <a:ext cx="2743200" cy="5800725"/>
          </a:xfr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09600" y="325438"/>
            <a:ext cx="8026400" cy="5800725"/>
          </a:xfr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325438"/>
            <a:ext cx="10972800" cy="927100"/>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sz="half" idx="1"/>
          </p:nvPr>
        </p:nvSpPr>
        <p:spPr>
          <a:xfrm>
            <a:off x="609600" y="1600200"/>
            <a:ext cx="5384800"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197600" y="1600200"/>
            <a:ext cx="5384800" cy="4525963"/>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reserve="1">
  <p:cSld name="标题和文本在内容之上">
    <p:spTree>
      <p:nvGrpSpPr>
        <p:cNvPr id="1" name=""/>
        <p:cNvGrpSpPr/>
        <p:nvPr/>
      </p:nvGrpSpPr>
      <p:grpSpPr>
        <a:xfrm>
          <a:off x="0" y="0"/>
          <a:ext cx="0" cy="0"/>
          <a:chOff x="0" y="0"/>
          <a:chExt cx="0" cy="0"/>
        </a:xfrm>
      </p:grpSpPr>
      <p:sp>
        <p:nvSpPr>
          <p:cNvPr id="2" name="标题 1"/>
          <p:cNvSpPr>
            <a:spLocks noGrp="1"/>
          </p:cNvSpPr>
          <p:nvPr>
            <p:ph type="title"/>
          </p:nvPr>
        </p:nvSpPr>
        <p:spPr>
          <a:xfrm>
            <a:off x="609600" y="325438"/>
            <a:ext cx="10972800" cy="927100"/>
          </a:xfr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sz="half" idx="1"/>
          </p:nvPr>
        </p:nvSpPr>
        <p:spPr>
          <a:xfrm>
            <a:off x="609600" y="1600200"/>
            <a:ext cx="10972800" cy="2185988"/>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09600" y="3938588"/>
            <a:ext cx="10972800" cy="2187575"/>
          </a:xfr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609600" y="325438"/>
            <a:ext cx="10972800" cy="927100"/>
          </a:xfrm>
        </p:spPr>
        <p:txBody>
          <a:bodyPr/>
          <a:lstStyle/>
          <a:p>
            <a:r>
              <a:rPr lang="zh-CN" altLang="en-US" noProof="1" smtClean="0"/>
              <a:t>单击此处编辑母版标题样式</a:t>
            </a:r>
            <a:endParaRPr lang="zh-CN" altLang="en-US" noProof="1"/>
          </a:p>
        </p:txBody>
      </p:sp>
      <p:sp>
        <p:nvSpPr>
          <p:cNvPr id="3" name="图表占位符 2"/>
          <p:cNvSpPr>
            <a:spLocks noGrp="1"/>
          </p:cNvSpPr>
          <p:nvPr>
            <p:ph type="chart" idx="1"/>
          </p:nvPr>
        </p:nvSpPr>
        <p:spPr>
          <a:xfrm>
            <a:off x="609600" y="1600200"/>
            <a:ext cx="10972800" cy="4525963"/>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Char char="•"/>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09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197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smtClean="0"/>
              <a:t>单击此处编辑母版标题样式</a:t>
            </a:r>
            <a:endParaRPr lang="zh-CN" altLang="en-US"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smtClean="0"/>
              <a:t>单击此处编辑母版文本样式</a:t>
            </a:r>
            <a:endParaRPr lang="zh-CN" altLang="en-US"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image" Target="../media/image2.png"/><Relationship Id="rId15" Type="http://schemas.openxmlformats.org/officeDocument/2006/relationships/image" Target="../media/image1.pn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1026" name="Freeform 7"/>
          <p:cNvSpPr>
            <a:spLocks noChangeArrowheads="1"/>
          </p:cNvSpPr>
          <p:nvPr/>
        </p:nvSpPr>
        <p:spPr bwMode="auto">
          <a:xfrm>
            <a:off x="-12700" y="-9525"/>
            <a:ext cx="12209463" cy="6872288"/>
          </a:xfrm>
          <a:custGeom>
            <a:avLst/>
            <a:gdLst/>
            <a:ahLst/>
            <a:cxnLst>
              <a:cxn ang="0">
                <a:pos x="5766" y="605"/>
              </a:cxn>
              <a:cxn ang="0">
                <a:pos x="5768" y="4325"/>
              </a:cxn>
              <a:cxn ang="0">
                <a:pos x="1082" y="4329"/>
              </a:cxn>
              <a:cxn ang="0">
                <a:pos x="13" y="3351"/>
              </a:cxn>
              <a:cxn ang="0">
                <a:pos x="0" y="0"/>
              </a:cxn>
              <a:cxn ang="0">
                <a:pos x="2428" y="7"/>
              </a:cxn>
              <a:cxn ang="0">
                <a:pos x="5766" y="605"/>
              </a:cxn>
            </a:cxnLst>
            <a:rect l="0" t="0" r="r" b="b"/>
            <a:pathLst>
              <a:path w="5768" h="4329">
                <a:moveTo>
                  <a:pt x="5766" y="605"/>
                </a:moveTo>
                <a:cubicBezTo>
                  <a:pt x="5767" y="2464"/>
                  <a:pt x="5768" y="4325"/>
                  <a:pt x="5768" y="4325"/>
                </a:cubicBezTo>
                <a:lnTo>
                  <a:pt x="1082" y="4329"/>
                </a:lnTo>
                <a:cubicBezTo>
                  <a:pt x="318" y="3809"/>
                  <a:pt x="9" y="3349"/>
                  <a:pt x="13" y="3351"/>
                </a:cubicBezTo>
                <a:lnTo>
                  <a:pt x="0" y="0"/>
                </a:lnTo>
                <a:lnTo>
                  <a:pt x="2428" y="7"/>
                </a:lnTo>
                <a:cubicBezTo>
                  <a:pt x="2428" y="12"/>
                  <a:pt x="3096" y="401"/>
                  <a:pt x="5766" y="605"/>
                </a:cubicBezTo>
                <a:close/>
              </a:path>
            </a:pathLst>
          </a:custGeom>
          <a:gradFill rotWithShape="1">
            <a:gsLst>
              <a:gs pos="0">
                <a:srgbClr val="FFFEFE"/>
              </a:gs>
              <a:gs pos="100000">
                <a:schemeClr val="bg1">
                  <a:alpha val="70000"/>
                </a:schemeClr>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7" name="Freeform 9"/>
          <p:cNvSpPr>
            <a:spLocks noChangeArrowheads="1"/>
          </p:cNvSpPr>
          <p:nvPr/>
        </p:nvSpPr>
        <p:spPr bwMode="auto">
          <a:xfrm>
            <a:off x="-6350" y="5500688"/>
            <a:ext cx="1922463" cy="1358900"/>
          </a:xfrm>
          <a:custGeom>
            <a:avLst/>
            <a:gdLst/>
            <a:ahLst/>
            <a:cxnLst>
              <a:cxn ang="0">
                <a:pos x="0" y="0"/>
              </a:cxn>
              <a:cxn ang="0">
                <a:pos x="0" y="1100"/>
              </a:cxn>
              <a:cxn ang="0">
                <a:pos x="1089" y="1100"/>
              </a:cxn>
              <a:cxn ang="0">
                <a:pos x="0" y="0"/>
              </a:cxn>
            </a:cxnLst>
            <a:rect l="0" t="0" r="r" b="b"/>
            <a:pathLst>
              <a:path w="1089" h="1100">
                <a:moveTo>
                  <a:pt x="0" y="0"/>
                </a:moveTo>
                <a:cubicBezTo>
                  <a:pt x="0" y="550"/>
                  <a:pt x="0" y="1100"/>
                  <a:pt x="0" y="1100"/>
                </a:cubicBezTo>
                <a:lnTo>
                  <a:pt x="1089" y="1100"/>
                </a:lnTo>
                <a:cubicBezTo>
                  <a:pt x="1089" y="1100"/>
                  <a:pt x="596" y="865"/>
                  <a:pt x="0" y="0"/>
                </a:cubicBezTo>
                <a:close/>
              </a:path>
            </a:pathLst>
          </a:custGeom>
          <a:solidFill>
            <a:schemeClr val="fo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8" name="Line 13"/>
          <p:cNvSpPr>
            <a:spLocks noChangeShapeType="1"/>
          </p:cNvSpPr>
          <p:nvPr/>
        </p:nvSpPr>
        <p:spPr bwMode="auto">
          <a:xfrm>
            <a:off x="703263" y="0"/>
            <a:ext cx="0" cy="5910263"/>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Line 14"/>
          <p:cNvSpPr>
            <a:spLocks noChangeShapeType="1"/>
          </p:cNvSpPr>
          <p:nvPr/>
        </p:nvSpPr>
        <p:spPr bwMode="auto">
          <a:xfrm>
            <a:off x="2236788" y="0"/>
            <a:ext cx="0" cy="6832600"/>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Line 15"/>
          <p:cNvSpPr>
            <a:spLocks noChangeShapeType="1"/>
          </p:cNvSpPr>
          <p:nvPr/>
        </p:nvSpPr>
        <p:spPr bwMode="auto">
          <a:xfrm>
            <a:off x="3773488" y="0"/>
            <a:ext cx="0" cy="6861175"/>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1" name="Line 16"/>
          <p:cNvSpPr>
            <a:spLocks noChangeShapeType="1"/>
          </p:cNvSpPr>
          <p:nvPr/>
        </p:nvSpPr>
        <p:spPr bwMode="auto">
          <a:xfrm>
            <a:off x="5310188" y="0"/>
            <a:ext cx="0" cy="6875463"/>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2" name="Line 17"/>
          <p:cNvSpPr>
            <a:spLocks noChangeShapeType="1"/>
          </p:cNvSpPr>
          <p:nvPr/>
        </p:nvSpPr>
        <p:spPr bwMode="auto">
          <a:xfrm>
            <a:off x="6845300" y="388938"/>
            <a:ext cx="0" cy="6486525"/>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3" name="Line 18"/>
          <p:cNvSpPr>
            <a:spLocks noChangeShapeType="1"/>
          </p:cNvSpPr>
          <p:nvPr/>
        </p:nvSpPr>
        <p:spPr bwMode="auto">
          <a:xfrm>
            <a:off x="8382000" y="619125"/>
            <a:ext cx="0" cy="6256338"/>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4" name="Line 19"/>
          <p:cNvSpPr>
            <a:spLocks noChangeShapeType="1"/>
          </p:cNvSpPr>
          <p:nvPr/>
        </p:nvSpPr>
        <p:spPr bwMode="auto">
          <a:xfrm>
            <a:off x="9918700" y="773113"/>
            <a:ext cx="0" cy="6102350"/>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5" name="Line 20"/>
          <p:cNvSpPr>
            <a:spLocks noChangeShapeType="1"/>
          </p:cNvSpPr>
          <p:nvPr/>
        </p:nvSpPr>
        <p:spPr bwMode="auto">
          <a:xfrm>
            <a:off x="11455400" y="900113"/>
            <a:ext cx="0" cy="5975350"/>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6" name="Line 22"/>
          <p:cNvSpPr>
            <a:spLocks noChangeShapeType="1"/>
          </p:cNvSpPr>
          <p:nvPr/>
        </p:nvSpPr>
        <p:spPr bwMode="auto">
          <a:xfrm rot="5400000">
            <a:off x="3460750" y="-2176462"/>
            <a:ext cx="0" cy="5191125"/>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7" name="Line 23"/>
          <p:cNvSpPr>
            <a:spLocks noChangeShapeType="1"/>
          </p:cNvSpPr>
          <p:nvPr/>
        </p:nvSpPr>
        <p:spPr bwMode="auto">
          <a:xfrm rot="5400000">
            <a:off x="6103938" y="-3036887"/>
            <a:ext cx="0" cy="9156700"/>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8" name="Line 24"/>
          <p:cNvSpPr>
            <a:spLocks noChangeShapeType="1"/>
          </p:cNvSpPr>
          <p:nvPr/>
        </p:nvSpPr>
        <p:spPr bwMode="auto">
          <a:xfrm rot="5400000">
            <a:off x="6103938" y="-1912937"/>
            <a:ext cx="0" cy="9156700"/>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9" name="Line 25"/>
          <p:cNvSpPr>
            <a:spLocks noChangeShapeType="1"/>
          </p:cNvSpPr>
          <p:nvPr/>
        </p:nvSpPr>
        <p:spPr bwMode="auto">
          <a:xfrm rot="5400000">
            <a:off x="6107113" y="-788987"/>
            <a:ext cx="0" cy="9153525"/>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0" name="Line 26"/>
          <p:cNvSpPr>
            <a:spLocks noChangeShapeType="1"/>
          </p:cNvSpPr>
          <p:nvPr/>
        </p:nvSpPr>
        <p:spPr bwMode="auto">
          <a:xfrm rot="5400000">
            <a:off x="6107113" y="334963"/>
            <a:ext cx="0" cy="9153525"/>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1" name="Line 27"/>
          <p:cNvSpPr>
            <a:spLocks noChangeShapeType="1"/>
          </p:cNvSpPr>
          <p:nvPr/>
        </p:nvSpPr>
        <p:spPr bwMode="auto">
          <a:xfrm rot="5400000">
            <a:off x="6540500" y="1824038"/>
            <a:ext cx="0" cy="8423275"/>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2" name="Rectangle 28"/>
          <p:cNvSpPr>
            <a:spLocks noChangeArrowheads="1"/>
          </p:cNvSpPr>
          <p:nvPr/>
        </p:nvSpPr>
        <p:spPr bwMode="auto">
          <a:xfrm>
            <a:off x="5340350" y="2692400"/>
            <a:ext cx="1504950" cy="1079500"/>
          </a:xfrm>
          <a:prstGeom prst="rect">
            <a:avLst/>
          </a:prstGeom>
          <a:solidFill>
            <a:srgbClr val="FFFFFF">
              <a:alpha val="25000"/>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3" name="Rectangle 29"/>
          <p:cNvSpPr>
            <a:spLocks noChangeArrowheads="1"/>
          </p:cNvSpPr>
          <p:nvPr/>
        </p:nvSpPr>
        <p:spPr bwMode="auto">
          <a:xfrm>
            <a:off x="9945688" y="4937125"/>
            <a:ext cx="1495425" cy="1079500"/>
          </a:xfrm>
          <a:prstGeom prst="rect">
            <a:avLst/>
          </a:prstGeom>
          <a:solidFill>
            <a:srgbClr val="FFFFFF">
              <a:alpha val="2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4" name="Rectangle 30"/>
          <p:cNvSpPr>
            <a:spLocks noChangeArrowheads="1"/>
          </p:cNvSpPr>
          <p:nvPr/>
        </p:nvSpPr>
        <p:spPr bwMode="auto">
          <a:xfrm>
            <a:off x="731838" y="3808413"/>
            <a:ext cx="1504950" cy="1079500"/>
          </a:xfrm>
          <a:prstGeom prst="rect">
            <a:avLst/>
          </a:prstGeom>
          <a:solidFill>
            <a:srgbClr val="FFFFFF">
              <a:alpha val="20000"/>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5" name="Rectangle 31"/>
          <p:cNvSpPr>
            <a:spLocks noChangeArrowheads="1"/>
          </p:cNvSpPr>
          <p:nvPr/>
        </p:nvSpPr>
        <p:spPr bwMode="auto">
          <a:xfrm>
            <a:off x="8408988" y="6064250"/>
            <a:ext cx="1504950" cy="796925"/>
          </a:xfrm>
          <a:prstGeom prst="rect">
            <a:avLst/>
          </a:prstGeom>
          <a:solidFill>
            <a:srgbClr val="FFFFFF">
              <a:alpha val="20000"/>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6" name="Rectangle 32"/>
          <p:cNvSpPr>
            <a:spLocks noChangeArrowheads="1"/>
          </p:cNvSpPr>
          <p:nvPr/>
        </p:nvSpPr>
        <p:spPr bwMode="auto">
          <a:xfrm>
            <a:off x="3795713" y="0"/>
            <a:ext cx="1504950" cy="404813"/>
          </a:xfrm>
          <a:prstGeom prst="rect">
            <a:avLst/>
          </a:prstGeom>
          <a:solidFill>
            <a:srgbClr val="FFFFFF">
              <a:alpha val="39998"/>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7" name="Rectangle 33"/>
          <p:cNvSpPr>
            <a:spLocks noChangeArrowheads="1"/>
          </p:cNvSpPr>
          <p:nvPr/>
        </p:nvSpPr>
        <p:spPr bwMode="auto">
          <a:xfrm>
            <a:off x="3803650" y="4938713"/>
            <a:ext cx="1493838" cy="1079500"/>
          </a:xfrm>
          <a:prstGeom prst="rect">
            <a:avLst/>
          </a:prstGeom>
          <a:solidFill>
            <a:srgbClr val="FFFFFF">
              <a:alpha val="2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8" name="Rectangle 34"/>
          <p:cNvSpPr>
            <a:spLocks noChangeArrowheads="1"/>
          </p:cNvSpPr>
          <p:nvPr/>
        </p:nvSpPr>
        <p:spPr bwMode="auto">
          <a:xfrm>
            <a:off x="8401050" y="1566863"/>
            <a:ext cx="1493838" cy="1079500"/>
          </a:xfrm>
          <a:prstGeom prst="rect">
            <a:avLst/>
          </a:prstGeom>
          <a:solidFill>
            <a:srgbClr val="FFFFFF">
              <a:alpha val="2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9" name="Rectangle 3"/>
          <p:cNvSpPr>
            <a:spLocks noGrp="1"/>
          </p:cNvSpPr>
          <p:nvPr>
            <p:ph type="body"/>
          </p:nvPr>
        </p:nvSpPr>
        <p:spPr>
          <a:xfrm>
            <a:off x="609600" y="1600200"/>
            <a:ext cx="109728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 name="Rectangle 4"/>
          <p:cNvSpPr>
            <a:spLocks noGrp="1" noChangeArrowheads="1"/>
          </p:cNvSpPr>
          <p:nvPr>
            <p:ph type="dt" sz="half" idx="2"/>
          </p:nvPr>
        </p:nvSpPr>
        <p:spPr bwMode="gray">
          <a:xfrm>
            <a:off x="609600" y="6245225"/>
            <a:ext cx="2844800" cy="476250"/>
          </a:xfrm>
          <a:prstGeom prst="rect">
            <a:avLst/>
          </a:prstGeom>
          <a:noFill/>
          <a:ln w="9525">
            <a:noFill/>
            <a:miter lim="800000"/>
          </a:ln>
          <a:effectLst/>
        </p:spPr>
        <p:txBody>
          <a:bodyPr vert="horz" wrap="square" lIns="91440" tIns="45720" rIns="91440" bIns="45720" numCol="1" anchor="t" anchorCtr="0" compatLnSpc="1"/>
          <a:lstStyle>
            <a:lvl1pPr>
              <a:buFontTx/>
              <a:buNone/>
              <a:defRPr sz="1400" noProof="1">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Rectangle 5"/>
          <p:cNvSpPr>
            <a:spLocks noGrp="1" noChangeArrowheads="1"/>
          </p:cNvSpPr>
          <p:nvPr>
            <p:ph type="ftr" sz="quarter" idx="3"/>
          </p:nvPr>
        </p:nvSpPr>
        <p:spPr bwMode="gray">
          <a:xfrm>
            <a:off x="4165600" y="6245225"/>
            <a:ext cx="3860800" cy="476250"/>
          </a:xfrm>
          <a:prstGeom prst="rect">
            <a:avLst/>
          </a:prstGeom>
          <a:noFill/>
          <a:ln w="9525">
            <a:noFill/>
            <a:miter lim="800000"/>
          </a:ln>
          <a:effectLst/>
        </p:spPr>
        <p:txBody>
          <a:bodyPr vert="horz" wrap="square" lIns="91440" tIns="45720" rIns="91440" bIns="45720" numCol="1" anchor="t" anchorCtr="0" compatLnSpc="1"/>
          <a:lstStyle>
            <a:lvl1pPr algn="ctr">
              <a:buFontTx/>
              <a:buNone/>
              <a:defRPr sz="1400" noProof="1">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Rectangle 6"/>
          <p:cNvSpPr>
            <a:spLocks noGrp="1" noChangeArrowheads="1"/>
          </p:cNvSpPr>
          <p:nvPr>
            <p:ph type="sldNum" sz="quarter" idx="4"/>
          </p:nvPr>
        </p:nvSpPr>
        <p:spPr bwMode="gray">
          <a:xfrm>
            <a:off x="8737600" y="6245225"/>
            <a:ext cx="2844800"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hangingPunct="1"/>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
        <p:nvSpPr>
          <p:cNvPr id="1053" name="Freeform 36"/>
          <p:cNvSpPr>
            <a:spLocks noChangeArrowheads="1"/>
          </p:cNvSpPr>
          <p:nvPr/>
        </p:nvSpPr>
        <p:spPr bwMode="auto">
          <a:xfrm>
            <a:off x="5389563" y="0"/>
            <a:ext cx="6807200" cy="739775"/>
          </a:xfrm>
          <a:custGeom>
            <a:avLst/>
            <a:gdLst/>
            <a:ahLst/>
            <a:cxnLst>
              <a:cxn ang="0">
                <a:pos x="3130" y="453"/>
              </a:cxn>
              <a:cxn ang="0">
                <a:pos x="3130" y="0"/>
              </a:cxn>
              <a:cxn ang="0">
                <a:pos x="0" y="0"/>
              </a:cxn>
              <a:cxn ang="0">
                <a:pos x="3130" y="453"/>
              </a:cxn>
            </a:cxnLst>
            <a:rect l="0" t="0" r="r" b="b"/>
            <a:pathLst>
              <a:path w="3130" h="453">
                <a:moveTo>
                  <a:pt x="3130" y="453"/>
                </a:moveTo>
                <a:cubicBezTo>
                  <a:pt x="3130" y="226"/>
                  <a:pt x="3130" y="0"/>
                  <a:pt x="3130" y="0"/>
                </a:cubicBezTo>
                <a:lnTo>
                  <a:pt x="0" y="0"/>
                </a:lnTo>
                <a:cubicBezTo>
                  <a:pt x="0" y="0"/>
                  <a:pt x="1298" y="389"/>
                  <a:pt x="3130" y="453"/>
                </a:cubicBezTo>
                <a:close/>
              </a:path>
            </a:pathLst>
          </a:custGeom>
          <a:solidFill>
            <a:schemeClr va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54" name="Rectangle 2"/>
          <p:cNvSpPr>
            <a:spLocks noGrp="1" noChangeArrowheads="1"/>
          </p:cNvSpPr>
          <p:nvPr>
            <p:ph type="title" idx="4294967295"/>
          </p:nvPr>
        </p:nvSpPr>
        <p:spPr bwMode="auto">
          <a:xfrm>
            <a:off x="609600" y="325438"/>
            <a:ext cx="10972800" cy="927100"/>
          </a:xfrm>
          <a:prstGeom prst="rect">
            <a:avLst/>
          </a:prstGeom>
          <a:noFill/>
          <a:ln w="9525">
            <a:noFill/>
            <a:miter lim="800000"/>
          </a:ln>
          <a:effectLst>
            <a:outerShdw dist="35921" dir="2700000" algn="ctr" rotWithShape="0">
              <a:srgbClr val="FFFFFF"/>
            </a:outerShdw>
          </a:effectLst>
        </p:spPr>
        <p:txBody>
          <a:bodyPr vert="horz" wrap="square" lIns="91440" tIns="45720" rIns="91440" bIns="45720" numCol="1" anchor="ctr" anchorCtr="0" compatLnSpc="1"/>
          <a:p>
            <a:pPr lvl="0"/>
            <a:r>
              <a:rPr lang="zh-CN" altLang="en-US" dirty="0"/>
              <a:t>单击此处编辑母版标题样式</a:t>
            </a:r>
            <a:endParaRPr lang="zh-CN" altLang="en-US" dirty="0"/>
          </a:p>
        </p:txBody>
      </p:sp>
      <p:pic>
        <p:nvPicPr>
          <p:cNvPr id="1055" name="Picture 37" descr="water"/>
          <p:cNvPicPr>
            <a:picLocks noChangeAspect="1"/>
          </p:cNvPicPr>
          <p:nvPr/>
        </p:nvPicPr>
        <p:blipFill>
          <a:blip r:embed="rId15"/>
          <a:srcRect l="22409" t="16374" b="27486"/>
          <a:stretch>
            <a:fillRect/>
          </a:stretch>
        </p:blipFill>
        <p:spPr>
          <a:xfrm rot="786797">
            <a:off x="8839200" y="-381000"/>
            <a:ext cx="3224213" cy="1995488"/>
          </a:xfrm>
          <a:prstGeom prst="rect">
            <a:avLst/>
          </a:prstGeom>
          <a:noFill/>
          <a:ln w="9525">
            <a:noFill/>
          </a:ln>
        </p:spPr>
      </p:pic>
      <p:pic>
        <p:nvPicPr>
          <p:cNvPr id="1056" name="Picture 38" descr="3"/>
          <p:cNvPicPr>
            <a:picLocks noChangeAspect="1"/>
          </p:cNvPicPr>
          <p:nvPr/>
        </p:nvPicPr>
        <p:blipFill>
          <a:blip r:embed="rId16"/>
          <a:stretch>
            <a:fillRect/>
          </a:stretch>
        </p:blipFill>
        <p:spPr>
          <a:xfrm rot="-859267" flipH="1">
            <a:off x="65088" y="5726113"/>
            <a:ext cx="1631950" cy="13716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lvl1pPr algn="l" rtl="0" eaLnBrk="0" fontAlgn="base" hangingPunct="0">
        <a:spcBef>
          <a:spcPct val="0"/>
        </a:spcBef>
        <a:spcAft>
          <a:spcPct val="0"/>
        </a:spcAft>
        <a:defRPr sz="4400" b="1">
          <a:solidFill>
            <a:schemeClr val="tx2"/>
          </a:solidFill>
          <a:latin typeface="+mj-lt"/>
          <a:ea typeface="+mj-ea"/>
          <a:cs typeface="+mj-cs"/>
        </a:defRPr>
      </a:lvl1pPr>
      <a:lvl2pPr algn="l" rtl="0" eaLnBrk="0" fontAlgn="base" hangingPunct="0">
        <a:spcBef>
          <a:spcPct val="0"/>
        </a:spcBef>
        <a:spcAft>
          <a:spcPct val="0"/>
        </a:spcAft>
        <a:defRPr sz="4400" b="1">
          <a:solidFill>
            <a:schemeClr val="tx2"/>
          </a:solidFill>
          <a:latin typeface="Arial" panose="020B0604020202020204" pitchFamily="34" charset="0"/>
        </a:defRPr>
      </a:lvl2pPr>
      <a:lvl3pPr algn="l" rtl="0" eaLnBrk="0" fontAlgn="base" hangingPunct="0">
        <a:spcBef>
          <a:spcPct val="0"/>
        </a:spcBef>
        <a:spcAft>
          <a:spcPct val="0"/>
        </a:spcAft>
        <a:defRPr sz="4400" b="1">
          <a:solidFill>
            <a:schemeClr val="tx2"/>
          </a:solidFill>
          <a:latin typeface="Arial" panose="020B0604020202020204" pitchFamily="34" charset="0"/>
        </a:defRPr>
      </a:lvl3pPr>
      <a:lvl4pPr algn="l" rtl="0" eaLnBrk="0" fontAlgn="base" hangingPunct="0">
        <a:spcBef>
          <a:spcPct val="0"/>
        </a:spcBef>
        <a:spcAft>
          <a:spcPct val="0"/>
        </a:spcAft>
        <a:defRPr sz="4400" b="1">
          <a:solidFill>
            <a:schemeClr val="tx2"/>
          </a:solidFill>
          <a:latin typeface="Arial" panose="020B0604020202020204" pitchFamily="34" charset="0"/>
        </a:defRPr>
      </a:lvl4pPr>
      <a:lvl5pPr algn="l" rtl="0" eaLnBrk="0" fontAlgn="base" hangingPunct="0">
        <a:spcBef>
          <a:spcPct val="0"/>
        </a:spcBef>
        <a:spcAft>
          <a:spcPct val="0"/>
        </a:spcAft>
        <a:defRPr sz="4400" b="1">
          <a:solidFill>
            <a:schemeClr val="tx2"/>
          </a:solidFill>
          <a:latin typeface="Arial" panose="020B0604020202020204" pitchFamily="34" charset="0"/>
        </a:defRPr>
      </a:lvl5pPr>
      <a:lvl6pPr marL="457200" algn="l" rtl="0" fontAlgn="base">
        <a:spcBef>
          <a:spcPct val="0"/>
        </a:spcBef>
        <a:spcAft>
          <a:spcPct val="0"/>
        </a:spcAft>
        <a:defRPr sz="4400" b="1">
          <a:solidFill>
            <a:schemeClr val="tx2"/>
          </a:solidFill>
          <a:latin typeface="Arial" panose="020B0604020202020204" pitchFamily="34" charset="0"/>
        </a:defRPr>
      </a:lvl6pPr>
      <a:lvl7pPr marL="914400" algn="l" rtl="0" fontAlgn="base">
        <a:spcBef>
          <a:spcPct val="0"/>
        </a:spcBef>
        <a:spcAft>
          <a:spcPct val="0"/>
        </a:spcAft>
        <a:defRPr sz="4400" b="1">
          <a:solidFill>
            <a:schemeClr val="tx2"/>
          </a:solidFill>
          <a:latin typeface="Arial" panose="020B0604020202020204" pitchFamily="34" charset="0"/>
        </a:defRPr>
      </a:lvl7pPr>
      <a:lvl8pPr marL="1371600" algn="l" rtl="0" fontAlgn="base">
        <a:spcBef>
          <a:spcPct val="0"/>
        </a:spcBef>
        <a:spcAft>
          <a:spcPct val="0"/>
        </a:spcAft>
        <a:defRPr sz="4400" b="1">
          <a:solidFill>
            <a:schemeClr val="tx2"/>
          </a:solidFill>
          <a:latin typeface="Arial" panose="020B0604020202020204" pitchFamily="34" charset="0"/>
        </a:defRPr>
      </a:lvl8pPr>
      <a:lvl9pPr marL="1828800" algn="l" rtl="0" fontAlgn="base">
        <a:spcBef>
          <a:spcPct val="0"/>
        </a:spcBef>
        <a:spcAft>
          <a:spcPct val="0"/>
        </a:spcAft>
        <a:defRPr sz="4400" b="1">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jpe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image" Target="../media/image4.jpeg"/><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image" Target="../media/image8.jpeg"/><Relationship Id="rId1"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副标题 5"/>
          <p:cNvSpPr>
            <a:spLocks noGrp="1"/>
          </p:cNvSpPr>
          <p:nvPr>
            <p:ph type="subTitle" idx="1"/>
          </p:nvPr>
        </p:nvSpPr>
        <p:spPr>
          <a:xfrm>
            <a:off x="4062413" y="4445000"/>
            <a:ext cx="3600450" cy="342900"/>
          </a:xfrm>
          <a:ln/>
        </p:spPr>
        <p:txBody>
          <a:bodyPr vert="horz" wrap="square" lIns="68580" tIns="34290" rIns="68580" bIns="34290" anchor="t" anchorCtr="0"/>
          <a:p>
            <a:pPr algn="ctr">
              <a:buClrTx/>
              <a:buSzTx/>
            </a:pPr>
            <a:r>
              <a:rPr lang="zh-CN" altLang="en-US" sz="2700" b="1" dirty="0">
                <a:latin typeface="微软雅黑" panose="020B0503020204020204" pitchFamily="34" charset="-122"/>
                <a:ea typeface="微软雅黑" panose="020B0503020204020204" pitchFamily="34" charset="-122"/>
                <a:cs typeface="+mn-cs"/>
              </a:rPr>
              <a:t> </a:t>
            </a:r>
            <a:endParaRPr lang="zh-CN" altLang="en-US" sz="2700" b="1" dirty="0">
              <a:latin typeface="微软雅黑" panose="020B0503020204020204" pitchFamily="34" charset="-122"/>
              <a:ea typeface="微软雅黑" panose="020B0503020204020204" pitchFamily="34" charset="-122"/>
              <a:cs typeface="+mn-cs"/>
            </a:endParaRPr>
          </a:p>
        </p:txBody>
      </p:sp>
      <p:sp>
        <p:nvSpPr>
          <p:cNvPr id="5" name="标题 4"/>
          <p:cNvSpPr>
            <a:spLocks noGrp="1"/>
          </p:cNvSpPr>
          <p:nvPr>
            <p:ph type="ctrTitle"/>
          </p:nvPr>
        </p:nvSpPr>
        <p:spPr>
          <a:xfrm>
            <a:off x="915988" y="420688"/>
            <a:ext cx="4033837" cy="1101725"/>
          </a:xfrm>
          <a:ln/>
          <a:effectLst>
            <a:outerShdw dist="35921" dir="2699999" algn="ctr" rotWithShape="0">
              <a:srgbClr val="FFFFFF"/>
            </a:outerShdw>
          </a:effectLst>
        </p:spPr>
        <p:txBody>
          <a:bodyPr vert="horz" wrap="square" lIns="68580" tIns="34290" rIns="68580" bIns="34290" anchor="ctr" anchorCtr="0"/>
          <a:p>
            <a:pPr algn="ctr">
              <a:buClrTx/>
              <a:buSzTx/>
              <a:buFontTx/>
            </a:pPr>
            <a:r>
              <a:rPr lang="" altLang="en-US" sz="3300" dirty="0">
                <a:solidFill>
                  <a:schemeClr val="tx1"/>
                </a:solidFill>
                <a:latin typeface="微软雅黑" panose="020B0503020204020204" pitchFamily="34" charset="-122"/>
                <a:ea typeface="微软雅黑" panose="020B0503020204020204" pitchFamily="34" charset="-122"/>
                <a:cs typeface="+mj-cs"/>
              </a:rPr>
              <a:t>汽车</a:t>
            </a:r>
            <a:r>
              <a:rPr lang="zh-CN" altLang="x-none" sz="3300" dirty="0">
                <a:solidFill>
                  <a:schemeClr val="tx1"/>
                </a:solidFill>
                <a:latin typeface="微软雅黑" panose="020B0503020204020204" pitchFamily="34" charset="-122"/>
                <a:ea typeface="微软雅黑" panose="020B0503020204020204" pitchFamily="34" charset="-122"/>
                <a:cs typeface="+mj-cs"/>
              </a:rPr>
              <a:t>车身</a:t>
            </a:r>
            <a:r>
              <a:rPr lang="" altLang="en-US" sz="3300" dirty="0">
                <a:solidFill>
                  <a:schemeClr val="tx1"/>
                </a:solidFill>
                <a:latin typeface="微软雅黑" panose="020B0503020204020204" pitchFamily="34" charset="-122"/>
                <a:ea typeface="微软雅黑" panose="020B0503020204020204" pitchFamily="34" charset="-122"/>
                <a:cs typeface="+mj-cs"/>
              </a:rPr>
              <a:t>制造</a:t>
            </a:r>
            <a:r>
              <a:rPr lang="zh-CN" altLang="x-none" sz="3300" dirty="0">
                <a:solidFill>
                  <a:schemeClr val="tx1"/>
                </a:solidFill>
                <a:latin typeface="微软雅黑" panose="020B0503020204020204" pitchFamily="34" charset="-122"/>
                <a:ea typeface="微软雅黑" panose="020B0503020204020204" pitchFamily="34" charset="-122"/>
                <a:cs typeface="+mj-cs"/>
              </a:rPr>
              <a:t>技术</a:t>
            </a:r>
            <a:endParaRPr lang="zh-CN" altLang="x-none" sz="3300" dirty="0">
              <a:solidFill>
                <a:schemeClr val="tx1"/>
              </a:solidFill>
              <a:latin typeface="微软雅黑" panose="020B0503020204020204" pitchFamily="34" charset="-122"/>
              <a:ea typeface="微软雅黑" panose="020B0503020204020204" pitchFamily="34" charset="-122"/>
              <a:cs typeface="+mj-cs"/>
            </a:endParaRPr>
          </a:p>
        </p:txBody>
      </p:sp>
      <p:sp>
        <p:nvSpPr>
          <p:cNvPr id="58370" name="Rectangle 2"/>
          <p:cNvSpPr>
            <a:spLocks noGrp="1" noChangeArrowheads="1"/>
          </p:cNvSpPr>
          <p:nvPr/>
        </p:nvSpPr>
        <p:spPr>
          <a:xfrm>
            <a:off x="2700338" y="2573338"/>
            <a:ext cx="4791075" cy="609600"/>
          </a:xfrm>
          <a:prstGeom prst="rect">
            <a:avLst/>
          </a:prstGeom>
          <a:noFill/>
          <a:ln w="9525">
            <a:noFill/>
          </a:ln>
          <a:effectLst>
            <a:outerShdw dist="35921" dir="2699999" algn="ctr" rotWithShape="0">
              <a:srgbClr val="FFFFFF"/>
            </a:outerShdw>
          </a:effectLst>
        </p:spPr>
        <p:txBody>
          <a:bodyPr anchor="ctr"/>
          <a:lstStyle>
            <a:lvl1pPr algn="l" rtl="0" eaLnBrk="0" fontAlgn="base" hangingPunct="0">
              <a:spcBef>
                <a:spcPct val="0"/>
              </a:spcBef>
              <a:spcAft>
                <a:spcPct val="0"/>
              </a:spcAft>
              <a:defRPr sz="4400" b="1">
                <a:solidFill>
                  <a:schemeClr val="tx2"/>
                </a:solidFill>
                <a:latin typeface="+mj-lt"/>
                <a:ea typeface="+mj-ea"/>
                <a:cs typeface="+mj-cs"/>
              </a:defRPr>
            </a:lvl1pPr>
            <a:lvl2pPr algn="l" rtl="0" eaLnBrk="0" fontAlgn="base" hangingPunct="0">
              <a:spcBef>
                <a:spcPct val="0"/>
              </a:spcBef>
              <a:spcAft>
                <a:spcPct val="0"/>
              </a:spcAft>
              <a:defRPr sz="4400" b="1">
                <a:solidFill>
                  <a:schemeClr val="tx2"/>
                </a:solidFill>
                <a:latin typeface="Arial" panose="020B0604020202020204" pitchFamily="34" charset="0"/>
              </a:defRPr>
            </a:lvl2pPr>
            <a:lvl3pPr algn="l" rtl="0" eaLnBrk="0" fontAlgn="base" hangingPunct="0">
              <a:spcBef>
                <a:spcPct val="0"/>
              </a:spcBef>
              <a:spcAft>
                <a:spcPct val="0"/>
              </a:spcAft>
              <a:defRPr sz="4400" b="1">
                <a:solidFill>
                  <a:schemeClr val="tx2"/>
                </a:solidFill>
                <a:latin typeface="Arial" panose="020B0604020202020204" pitchFamily="34" charset="0"/>
              </a:defRPr>
            </a:lvl3pPr>
            <a:lvl4pPr algn="l" rtl="0" eaLnBrk="0" fontAlgn="base" hangingPunct="0">
              <a:spcBef>
                <a:spcPct val="0"/>
              </a:spcBef>
              <a:spcAft>
                <a:spcPct val="0"/>
              </a:spcAft>
              <a:defRPr sz="4400" b="1">
                <a:solidFill>
                  <a:schemeClr val="tx2"/>
                </a:solidFill>
                <a:latin typeface="Arial" panose="020B0604020202020204" pitchFamily="34" charset="0"/>
              </a:defRPr>
            </a:lvl4pPr>
            <a:lvl5pPr algn="l" rtl="0" eaLnBrk="0" fontAlgn="base" hangingPunct="0">
              <a:spcBef>
                <a:spcPct val="0"/>
              </a:spcBef>
              <a:spcAft>
                <a:spcPct val="0"/>
              </a:spcAft>
              <a:defRPr sz="4400" b="1">
                <a:solidFill>
                  <a:schemeClr val="tx2"/>
                </a:solidFill>
                <a:latin typeface="Arial" panose="020B0604020202020204" pitchFamily="34" charset="0"/>
              </a:defRPr>
            </a:lvl5pPr>
            <a:lvl6pPr marL="457200" algn="l" rtl="0" fontAlgn="base">
              <a:spcBef>
                <a:spcPct val="0"/>
              </a:spcBef>
              <a:spcAft>
                <a:spcPct val="0"/>
              </a:spcAft>
              <a:defRPr sz="4400" b="1">
                <a:solidFill>
                  <a:schemeClr val="tx2"/>
                </a:solidFill>
                <a:latin typeface="Arial" panose="020B0604020202020204" pitchFamily="34" charset="0"/>
              </a:defRPr>
            </a:lvl6pPr>
            <a:lvl7pPr marL="914400" algn="l" rtl="0" fontAlgn="base">
              <a:spcBef>
                <a:spcPct val="0"/>
              </a:spcBef>
              <a:spcAft>
                <a:spcPct val="0"/>
              </a:spcAft>
              <a:defRPr sz="4400" b="1">
                <a:solidFill>
                  <a:schemeClr val="tx2"/>
                </a:solidFill>
                <a:latin typeface="Arial" panose="020B0604020202020204" pitchFamily="34" charset="0"/>
              </a:defRPr>
            </a:lvl7pPr>
            <a:lvl8pPr marL="1371600" algn="l" rtl="0" fontAlgn="base">
              <a:spcBef>
                <a:spcPct val="0"/>
              </a:spcBef>
              <a:spcAft>
                <a:spcPct val="0"/>
              </a:spcAft>
              <a:defRPr sz="4400" b="1">
                <a:solidFill>
                  <a:schemeClr val="tx2"/>
                </a:solidFill>
                <a:latin typeface="Arial" panose="020B0604020202020204" pitchFamily="34" charset="0"/>
              </a:defRPr>
            </a:lvl8pPr>
            <a:lvl9pPr marL="1828800" algn="l" rtl="0" fontAlgn="base">
              <a:spcBef>
                <a:spcPct val="0"/>
              </a:spcBef>
              <a:spcAft>
                <a:spcPct val="0"/>
              </a:spcAft>
              <a:defRPr sz="4400" b="1">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0"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0" lang="zh-CN" altLang="en-US" sz="3600" b="1"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锻    </a:t>
            </a:r>
            <a:r>
              <a:rPr kumimoji="0" lang="zh-CN" altLang="zh-CN" sz="3600" b="1" i="0" u="none" strike="noStrike" kern="1200" cap="none" spc="0" normalizeH="0" baseline="0" noProof="1"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造    </a:t>
            </a:r>
            <a:r>
              <a:rPr kumimoji="0" lang="zh-CN" altLang="en-US" sz="3600" b="1" i="0" u="none" strike="noStrike" kern="1200" cap="none" spc="0" normalizeH="0" baseline="0" noProof="1"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技   术</a:t>
            </a:r>
            <a:r>
              <a:rPr kumimoji="0" lang="zh-CN" altLang="zh-CN" sz="3600" b="1" i="0" u="none" strike="noStrike" kern="1200" cap="none" spc="0" normalizeH="0" baseline="0" noProof="1"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endParaRPr kumimoji="0" lang="zh-CN" altLang="en-US" sz="3600" b="1"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ppt_x</p:attrName>
                                        </p:attrNameLst>
                                      </p:cBhvr>
                                      <p:tavLst>
                                        <p:tav tm="0">
                                          <p:val>
                                            <p:strVal val="#ppt_x-.2"/>
                                          </p:val>
                                        </p:tav>
                                        <p:tav tm="100000">
                                          <p:val>
                                            <p:strVal val="#ppt_x"/>
                                          </p:val>
                                        </p:tav>
                                      </p:tavLst>
                                    </p:anim>
                                    <p:anim calcmode="lin" valueType="num">
                                      <p:cBhvr>
                                        <p:cTn id="8"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gtEl>
                                      </p:cBhvr>
                                    </p:animEffect>
                                  </p:childTnLst>
                                </p:cTn>
                              </p:par>
                              <p:par>
                                <p:cTn id="10" presetID="3" presetClass="entr" presetSubtype="10" fill="hold" grpId="0" nodeType="withEffect">
                                  <p:stCondLst>
                                    <p:cond delay="0"/>
                                  </p:stCondLst>
                                  <p:childTnLst>
                                    <p:set>
                                      <p:cBhvr>
                                        <p:cTn id="11" dur="1" fill="hold">
                                          <p:stCondLst>
                                            <p:cond delay="0"/>
                                          </p:stCondLst>
                                        </p:cTn>
                                        <p:tgtEl>
                                          <p:spTgt spid="58370"/>
                                        </p:tgtEl>
                                        <p:attrNameLst>
                                          <p:attrName>style.visibility</p:attrName>
                                        </p:attrNameLst>
                                      </p:cBhvr>
                                      <p:to>
                                        <p:strVal val="visible"/>
                                      </p:to>
                                    </p:set>
                                    <p:animEffect transition="in" filter="blinds(horizontal)">
                                      <p:cBhvr>
                                        <p:cTn id="12" dur="500"/>
                                        <p:tgtEl>
                                          <p:spTgt spid="583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8370"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4"/>
          <p:cNvSpPr>
            <a:spLocks noGrp="1" noChangeArrowheads="1"/>
          </p:cNvSpPr>
          <p:nvPr>
            <p:ph type="ctrTitle"/>
          </p:nvPr>
        </p:nvSpPr>
        <p:spPr bwMode="auto">
          <a:xfrm>
            <a:off x="1857375" y="2111373"/>
            <a:ext cx="4924425" cy="1470025"/>
          </a:xfrm>
          <a:prstGeom prst="rect">
            <a:avLst/>
          </a:prstGeom>
          <a:blipFill>
            <a:blip r:embed="rId1" cstate="print"/>
            <a:tile tx="0" ty="0" sx="100000" sy="100000" flip="none" algn="tl"/>
          </a:blipFill>
          <a:ln w="9525" cmpd="sng">
            <a:noFill/>
            <a:prstDash val="solid"/>
            <a:miter lim="800000"/>
          </a:ln>
          <a:effectLst>
            <a:glow rad="228600">
              <a:schemeClr val="accent1">
                <a:satMod val="175000"/>
                <a:alpha val="40000"/>
              </a:schemeClr>
            </a:glow>
            <a:outerShdw dist="35921" dir="2700000" algn="ctr" rotWithShape="0">
              <a:srgbClr val="FFFFFF"/>
            </a:outerShdw>
          </a:effectLst>
          <a:scene3d>
            <a:camera prst="orthographicFront"/>
            <a:lightRig rig="balanced" dir="t"/>
          </a:scene3d>
          <a:sp3d prstMaterial="plastic"/>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6000" b="1" i="0" u="none" strike="noStrike" kern="0" cap="none" spc="0" normalizeH="0" baseline="0" noProof="1" smtClean="0">
                <a:ln>
                  <a:noFill/>
                </a:ln>
                <a:solidFill>
                  <a:schemeClr val="tx2"/>
                </a:solidFill>
                <a:effectLst/>
                <a:uLnTx/>
                <a:uFillTx/>
                <a:latin typeface="+mj-lt"/>
                <a:ea typeface="宋体" panose="02010600030101010101" pitchFamily="2" charset="-122"/>
                <a:cs typeface="+mj-cs"/>
              </a:rPr>
              <a:t>Thank You!</a:t>
            </a:r>
            <a:endParaRPr kumimoji="0" lang="en-US" altLang="zh-CN" sz="6000" b="1" i="0" u="none" strike="noStrike" kern="0" cap="none" spc="0" normalizeH="0" baseline="0" noProof="1" smtClean="0">
              <a:ln>
                <a:noFill/>
              </a:ln>
              <a:solidFill>
                <a:schemeClr val="tx2"/>
              </a:solidFill>
              <a:effectLst/>
              <a:uLnTx/>
              <a:uFillTx/>
              <a:latin typeface="+mj-lt"/>
              <a:ea typeface="宋体" panose="02010600030101010101" pitchFamily="2" charset="-122"/>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39938"/>
                                        </p:tgtEl>
                                        <p:attrNameLst>
                                          <p:attrName>style.visibility</p:attrName>
                                        </p:attrNameLst>
                                      </p:cBhvr>
                                      <p:to>
                                        <p:strVal val="visible"/>
                                      </p:to>
                                    </p:set>
                                    <p:anim calcmode="lin" valueType="num">
                                      <p:cBhvr>
                                        <p:cTn id="7" dur="500" fill="hold"/>
                                        <p:tgtEl>
                                          <p:spTgt spid="39938"/>
                                        </p:tgtEl>
                                        <p:attrNameLst>
                                          <p:attrName>ppt_w</p:attrName>
                                        </p:attrNameLst>
                                      </p:cBhvr>
                                      <p:tavLst>
                                        <p:tav tm="0">
                                          <p:val>
                                            <p:fltVal val="0.000000"/>
                                          </p:val>
                                        </p:tav>
                                        <p:tav tm="100000">
                                          <p:val>
                                            <p:strVal val="#ppt_w"/>
                                          </p:val>
                                        </p:tav>
                                      </p:tavLst>
                                    </p:anim>
                                    <p:anim calcmode="lin" valueType="num">
                                      <p:cBhvr>
                                        <p:cTn id="8" dur="500" fill="hold"/>
                                        <p:tgtEl>
                                          <p:spTgt spid="39938"/>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Rectangle 28"/>
          <p:cNvSpPr/>
          <p:nvPr/>
        </p:nvSpPr>
        <p:spPr>
          <a:xfrm>
            <a:off x="1524000" y="-184150"/>
            <a:ext cx="309563"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4099" name="Rectangle 30"/>
          <p:cNvSpPr/>
          <p:nvPr/>
        </p:nvSpPr>
        <p:spPr>
          <a:xfrm>
            <a:off x="1524000" y="-184150"/>
            <a:ext cx="309563"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35" name="Rectangle 13"/>
          <p:cNvSpPr>
            <a:spLocks noChangeArrowheads="1"/>
          </p:cNvSpPr>
          <p:nvPr/>
        </p:nvSpPr>
        <p:spPr bwMode="black">
          <a:xfrm>
            <a:off x="1238250" y="444500"/>
            <a:ext cx="6248400" cy="522288"/>
          </a:xfrm>
          <a:prstGeom prst="rect">
            <a:avLst/>
          </a:prstGeom>
          <a:noFill/>
          <a:ln w="9525" algn="ctr">
            <a:noFill/>
            <a:miter lim="800000"/>
          </a:ln>
        </p:spPr>
        <p:txBody>
          <a:bodyPr>
            <a:spAutoFit/>
          </a:bodyPr>
          <a:lstStyle/>
          <a:p>
            <a:pPr marL="92075" marR="0" lvl="0" indent="0" algn="l" defTabSz="914400" rtl="0" eaLnBrk="1" fontAlgn="base" latinLnBrk="0" hangingPunct="1">
              <a:lnSpc>
                <a:spcPct val="100000"/>
              </a:lnSpc>
              <a:spcBef>
                <a:spcPct val="20000"/>
              </a:spcBef>
              <a:spcAft>
                <a:spcPct val="0"/>
              </a:spcAft>
              <a:buClr>
                <a:srgbClr val="E1B40C"/>
              </a:buClr>
              <a:buSzTx/>
              <a:buFontTx/>
              <a:buNone/>
              <a:defRPr/>
            </a:pPr>
            <a:r>
              <a:rPr kumimoji="0" lang="zh-CN" altLang="en-US" sz="2800" b="1" i="0" u="none" strike="noStrike" kern="1200" cap="none" spc="0" normalizeH="0" baseline="0" noProof="1">
                <a:ln>
                  <a:noFill/>
                </a:ln>
                <a:solidFill>
                  <a:srgbClr val="000000"/>
                </a:solidFill>
                <a:effectLst>
                  <a:outerShdw blurRad="38100" dist="38100" dir="2700000" algn="tl">
                    <a:srgbClr val="C0C0C0"/>
                  </a:outerShdw>
                </a:effectLst>
                <a:uLnTx/>
                <a:uFillTx/>
                <a:latin typeface="华文细黑" pitchFamily="2" charset="-122"/>
                <a:ea typeface="华文细黑" pitchFamily="2" charset="-122"/>
                <a:cs typeface="+mn-cs"/>
              </a:rPr>
              <a:t>一、什么是锻造？</a:t>
            </a:r>
            <a:endParaRPr kumimoji="0" lang="zh-CN" altLang="en-US" sz="2800" b="1" i="0" u="none" strike="noStrike" kern="1200" cap="none" spc="0" normalizeH="0" baseline="0" noProof="1">
              <a:ln>
                <a:noFill/>
              </a:ln>
              <a:solidFill>
                <a:srgbClr val="000000"/>
              </a:solidFill>
              <a:effectLst>
                <a:outerShdw blurRad="38100" dist="38100" dir="2700000" algn="tl">
                  <a:srgbClr val="C0C0C0"/>
                </a:outerShdw>
              </a:effectLst>
              <a:uLnTx/>
              <a:uFillTx/>
              <a:latin typeface="华文细黑" pitchFamily="2" charset="-122"/>
              <a:ea typeface="华文细黑" pitchFamily="2" charset="-122"/>
              <a:cs typeface="+mn-cs"/>
            </a:endParaRPr>
          </a:p>
        </p:txBody>
      </p:sp>
      <p:sp>
        <p:nvSpPr>
          <p:cNvPr id="17" name="圆角矩形 16"/>
          <p:cNvSpPr/>
          <p:nvPr/>
        </p:nvSpPr>
        <p:spPr>
          <a:xfrm>
            <a:off x="838200" y="1227138"/>
            <a:ext cx="10175875" cy="1447800"/>
          </a:xfrm>
          <a:prstGeom prst="roundRect">
            <a:avLst/>
          </a:prstGeom>
          <a:solidFill>
            <a:srgbClr val="FDF58D"/>
          </a:solid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ts val="2500"/>
              </a:lnSpc>
              <a:spcBef>
                <a:spcPct val="0"/>
              </a:spcBef>
              <a:spcAft>
                <a:spcPct val="0"/>
              </a:spcAft>
              <a:buClrTx/>
              <a:buSzTx/>
              <a:buFontTx/>
              <a:buNone/>
              <a:defRPr/>
            </a:pPr>
            <a:r>
              <a:rPr kumimoji="0" lang="en-US" altLang="zh-CN" sz="18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0" lang="en-US" altLang="zh-CN" sz="20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0" lang="zh-CN" altLang="en-US" sz="20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锻造</a:t>
            </a:r>
            <a:r>
              <a:rPr kumimoji="0" lang="zh-CN" altLang="zh-CN" sz="20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是利用金属的塑性，对坯料施加外力，使其产生塑性变形，以获得所需形状、尺寸和性能的型材、棒材、板材、线材或</a:t>
            </a:r>
            <a:r>
              <a:rPr kumimoji="0" lang="zh-CN" altLang="en-US" sz="20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锻造</a:t>
            </a:r>
            <a:r>
              <a:rPr kumimoji="0" lang="zh-CN" altLang="zh-CN" sz="20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件。各类钢材和大多数有色金属及其合金都有一定的塑性，故它们均可在冷态或热态下进行</a:t>
            </a:r>
            <a:r>
              <a:rPr kumimoji="0" lang="zh-CN" altLang="en-US" sz="20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锻造</a:t>
            </a:r>
            <a:r>
              <a:rPr kumimoji="0" lang="zh-CN" altLang="zh-CN" sz="20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加工。</a:t>
            </a:r>
            <a:endParaRPr kumimoji="0" lang="en-US" altLang="zh-CN" sz="20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 name="圆角矩形 22"/>
          <p:cNvSpPr/>
          <p:nvPr/>
        </p:nvSpPr>
        <p:spPr>
          <a:xfrm>
            <a:off x="7704138" y="3286125"/>
            <a:ext cx="3408362" cy="2590800"/>
          </a:xfrm>
          <a:prstGeom prst="roundRect">
            <a:avLst>
              <a:gd name="adj" fmla="val 16667"/>
            </a:avLst>
          </a:prstGeom>
          <a:solidFill>
            <a:srgbClr val="00B0F0"/>
          </a:solidFill>
          <a:ln w="9525">
            <a:noFill/>
          </a:ln>
        </p:spPr>
        <p:txBody>
          <a:bodyPr>
            <a:spAutoFit/>
          </a:bodyPr>
          <a:p>
            <a:pPr>
              <a:lnSpc>
                <a:spcPts val="2500"/>
              </a:lnSpc>
              <a:buFontTx/>
              <a:buNone/>
            </a:pPr>
            <a:r>
              <a:rPr lang="" altLang="zh-CN" sz="2000" dirty="0">
                <a:latin typeface="微软雅黑" panose="020B0503020204020204" pitchFamily="34" charset="-122"/>
                <a:ea typeface="微软雅黑" panose="020B0503020204020204" pitchFamily="34" charset="-122"/>
              </a:rPr>
              <a:t>锻造是利用手锤、锻锤或压力设备上的模具对加热的金属坯料施力，使金属材料在不分离条件下产生塑性变形，以获得形状、尺寸和性能符合要求的锻件。</a:t>
            </a:r>
            <a:endParaRPr lang="" altLang="zh-CN" sz="2000" dirty="0">
              <a:latin typeface="微软雅黑" panose="020B0503020204020204" pitchFamily="34" charset="-122"/>
              <a:ea typeface="微软雅黑" panose="020B0503020204020204" pitchFamily="34" charset="-122"/>
            </a:endParaRPr>
          </a:p>
        </p:txBody>
      </p:sp>
      <p:pic>
        <p:nvPicPr>
          <p:cNvPr id="4103" name="Picture 1" descr="由花朵组成的五彩缤纷可爱小汽车矢量素材_lanrentuku"/>
          <p:cNvPicPr>
            <a:picLocks noChangeAspect="1"/>
          </p:cNvPicPr>
          <p:nvPr/>
        </p:nvPicPr>
        <p:blipFill>
          <a:blip r:embed="rId1"/>
          <a:stretch>
            <a:fillRect/>
          </a:stretch>
        </p:blipFill>
        <p:spPr>
          <a:xfrm>
            <a:off x="8991600" y="6096000"/>
            <a:ext cx="1458913" cy="628650"/>
          </a:xfrm>
          <a:prstGeom prst="rect">
            <a:avLst/>
          </a:prstGeom>
          <a:noFill/>
          <a:ln w="9525">
            <a:noFill/>
          </a:ln>
        </p:spPr>
      </p:pic>
      <p:pic>
        <p:nvPicPr>
          <p:cNvPr id="6158" name="Picture 14" descr="P8050112"/>
          <p:cNvPicPr>
            <a:picLocks noChangeAspect="1"/>
          </p:cNvPicPr>
          <p:nvPr/>
        </p:nvPicPr>
        <p:blipFill>
          <a:blip r:embed="rId2"/>
          <a:stretch>
            <a:fillRect/>
          </a:stretch>
        </p:blipFill>
        <p:spPr>
          <a:xfrm>
            <a:off x="731838" y="2854325"/>
            <a:ext cx="5568950" cy="324167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1000"/>
                                        <p:tgtEl>
                                          <p:spTgt spid="35"/>
                                        </p:tgtEl>
                                      </p:cBhvr>
                                    </p:animEffect>
                                    <p:anim calcmode="lin" valueType="num">
                                      <p:cBhvr>
                                        <p:cTn id="13" dur="1000" fill="hold"/>
                                        <p:tgtEl>
                                          <p:spTgt spid="35"/>
                                        </p:tgtEl>
                                        <p:attrNameLst>
                                          <p:attrName>ppt_x</p:attrName>
                                        </p:attrNameLst>
                                      </p:cBhvr>
                                      <p:tavLst>
                                        <p:tav tm="0">
                                          <p:val>
                                            <p:strVal val="#ppt_x"/>
                                          </p:val>
                                        </p:tav>
                                        <p:tav tm="100000">
                                          <p:val>
                                            <p:strVal val="#ppt_x"/>
                                          </p:val>
                                        </p:tav>
                                      </p:tavLst>
                                    </p:anim>
                                    <p:anim calcmode="lin" valueType="num">
                                      <p:cBhvr>
                                        <p:cTn id="14" dur="1000" fill="hold"/>
                                        <p:tgtEl>
                                          <p:spTgt spid="35"/>
                                        </p:tgtEl>
                                        <p:attrNameLst>
                                          <p:attrName>ppt_y</p:attrName>
                                        </p:attrNameLst>
                                      </p:cBhvr>
                                      <p:tavLst>
                                        <p:tav tm="0">
                                          <p:val>
                                            <p:strVal val="#ppt_y+.1"/>
                                          </p:val>
                                        </p:tav>
                                        <p:tav tm="100000">
                                          <p:val>
                                            <p:strVal val="#ppt_y"/>
                                          </p:val>
                                        </p:tav>
                                      </p:tavLst>
                                    </p:anim>
                                  </p:childTnLst>
                                </p:cTn>
                              </p:par>
                              <p:par>
                                <p:cTn id="15" presetID="23" presetClass="entr" presetSubtype="16"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ppt_w</p:attrName>
                                        </p:attrNameLst>
                                      </p:cBhvr>
                                      <p:tavLst>
                                        <p:tav tm="0">
                                          <p:val>
                                            <p:fltVal val="0.000000"/>
                                          </p:val>
                                        </p:tav>
                                        <p:tav tm="100000">
                                          <p:val>
                                            <p:strVal val="#ppt_w"/>
                                          </p:val>
                                        </p:tav>
                                      </p:tavLst>
                                    </p:anim>
                                    <p:anim calcmode="lin" valueType="num">
                                      <p:cBhvr>
                                        <p:cTn id="18" dur="500" fill="hold"/>
                                        <p:tgtEl>
                                          <p:spTgt spid="23"/>
                                        </p:tgtEl>
                                        <p:attrNameLst>
                                          <p:attrName>ppt_h</p:attrName>
                                        </p:attrNameLst>
                                      </p:cBhvr>
                                      <p:tavLst>
                                        <p:tav tm="0">
                                          <p:val>
                                            <p:fltVal val="0.000000"/>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21" presetClass="entr" presetSubtype="4" fill="hold" nodeType="clickEffect">
                                  <p:stCondLst>
                                    <p:cond delay="0"/>
                                  </p:stCondLst>
                                  <p:childTnLst>
                                    <p:set>
                                      <p:cBhvr>
                                        <p:cTn id="22" dur="1" fill="hold">
                                          <p:stCondLst>
                                            <p:cond delay="0"/>
                                          </p:stCondLst>
                                        </p:cTn>
                                        <p:tgtEl>
                                          <p:spTgt spid="6158"/>
                                        </p:tgtEl>
                                        <p:attrNameLst>
                                          <p:attrName>style.visibility</p:attrName>
                                        </p:attrNameLst>
                                      </p:cBhvr>
                                      <p:to>
                                        <p:strVal val="visible"/>
                                      </p:to>
                                    </p:set>
                                    <p:animEffect transition="in" filter="wheel(4)">
                                      <p:cBhvr>
                                        <p:cTn id="23" dur="500"/>
                                        <p:tgtEl>
                                          <p:spTgt spid="61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17" grpId="0" bldLvl="0" animBg="1"/>
      <p:bldP spid="23"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Rectangle 28"/>
          <p:cNvSpPr/>
          <p:nvPr/>
        </p:nvSpPr>
        <p:spPr>
          <a:xfrm>
            <a:off x="1524000" y="-184150"/>
            <a:ext cx="309563"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5123" name="Rectangle 30"/>
          <p:cNvSpPr/>
          <p:nvPr/>
        </p:nvSpPr>
        <p:spPr>
          <a:xfrm>
            <a:off x="1524000" y="-184150"/>
            <a:ext cx="309563"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35" name="Rectangle 13"/>
          <p:cNvSpPr/>
          <p:nvPr/>
        </p:nvSpPr>
        <p:spPr>
          <a:xfrm>
            <a:off x="1295400" y="428625"/>
            <a:ext cx="5029200" cy="522288"/>
          </a:xfrm>
          <a:prstGeom prst="rect">
            <a:avLst/>
          </a:prstGeom>
          <a:noFill/>
          <a:ln w="9525">
            <a:noFill/>
          </a:ln>
        </p:spPr>
        <p:txBody>
          <a:bodyPr>
            <a:spAutoFit/>
          </a:bodyPr>
          <a:p>
            <a:pPr marL="92075">
              <a:spcBef>
                <a:spcPct val="20000"/>
              </a:spcBef>
              <a:buClr>
                <a:srgbClr val="E1B40C"/>
              </a:buClr>
            </a:pPr>
            <a:r>
              <a:rPr lang="" altLang="en-US" sz="2800" b="1" dirty="0">
                <a:latin typeface="华文细黑" pitchFamily="2" charset="-122"/>
                <a:ea typeface="华文细黑" pitchFamily="2" charset="-122"/>
              </a:rPr>
              <a:t>二、锻造</a:t>
            </a:r>
            <a:r>
              <a:rPr lang="" altLang="zh-CN" sz="2800" b="1" dirty="0">
                <a:latin typeface="华文细黑" pitchFamily="2" charset="-122"/>
                <a:ea typeface="华文细黑" pitchFamily="2" charset="-122"/>
              </a:rPr>
              <a:t>的生产方法</a:t>
            </a:r>
            <a:endParaRPr lang="" altLang="en-US" sz="2800" b="1" dirty="0">
              <a:latin typeface="华文细黑" pitchFamily="2" charset="-122"/>
              <a:ea typeface="华文细黑" pitchFamily="2" charset="-122"/>
            </a:endParaRPr>
          </a:p>
        </p:txBody>
      </p:sp>
      <p:sp>
        <p:nvSpPr>
          <p:cNvPr id="12" name="矩形 11"/>
          <p:cNvSpPr/>
          <p:nvPr/>
        </p:nvSpPr>
        <p:spPr>
          <a:xfrm>
            <a:off x="2527300" y="1651000"/>
            <a:ext cx="1622425" cy="1752600"/>
          </a:xfrm>
          <a:prstGeom prst="rect">
            <a:avLst/>
          </a:prstGeom>
        </p:spPr>
        <p:style>
          <a:lnRef idx="2">
            <a:schemeClr val="accent6"/>
          </a:lnRef>
          <a:fillRef idx="1">
            <a:schemeClr val="lt1"/>
          </a:fillRef>
          <a:effectRef idx="0">
            <a:schemeClr val="accent6"/>
          </a:effectRef>
          <a:fontRef idx="minor">
            <a:schemeClr val="dk1"/>
          </a:fontRef>
        </p:style>
        <p:txBody>
          <a:bodyPr>
            <a:spAutoFit/>
          </a:bodyPr>
          <a:lstStyle/>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Char char="Ø"/>
              <a:defRPr/>
            </a:pPr>
            <a:r>
              <a:rPr kumimoji="0" lang="zh-CN" altLang="zh-CN" sz="2400" b="1"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Times New Roman" panose="02020603050405020304" pitchFamily="18" charset="0"/>
              </a:rPr>
              <a:t>自由锻</a:t>
            </a:r>
            <a:endParaRPr kumimoji="0" lang="en-US" altLang="zh-CN" sz="2400" b="1"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Char char="Ø"/>
              <a:defRPr/>
            </a:pPr>
            <a:r>
              <a:rPr kumimoji="0" lang="zh-CN" altLang="zh-CN" sz="2400" b="1"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Times New Roman" panose="02020603050405020304" pitchFamily="18" charset="0"/>
              </a:rPr>
              <a:t>胎膜锻</a:t>
            </a:r>
            <a:endParaRPr kumimoji="0" lang="en-US" altLang="zh-CN" sz="2400" b="1"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Times New Roman" panose="02020603050405020304" pitchFamily="18" charset="0"/>
            </a:endParaRPr>
          </a:p>
          <a:p>
            <a:pPr marL="0" marR="0" lvl="0" indent="0" algn="l" defTabSz="914400" rtl="0" eaLnBrk="1" fontAlgn="base" latinLnBrk="0" hangingPunct="1">
              <a:lnSpc>
                <a:spcPct val="150000"/>
              </a:lnSpc>
              <a:spcBef>
                <a:spcPct val="0"/>
              </a:spcBef>
              <a:spcAft>
                <a:spcPct val="0"/>
              </a:spcAft>
              <a:buClrTx/>
              <a:buSzTx/>
              <a:buFont typeface="Wingdings" panose="05000000000000000000" pitchFamily="2" charset="2"/>
              <a:buChar char="Ø"/>
              <a:defRPr/>
            </a:pPr>
            <a:r>
              <a:rPr kumimoji="0" lang="zh-CN" altLang="zh-CN" sz="2400" b="1"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Times New Roman" panose="02020603050405020304" pitchFamily="18" charset="0"/>
              </a:rPr>
              <a:t>模锻</a:t>
            </a:r>
            <a:endParaRPr kumimoji="0" lang="zh-CN" altLang="en-US" sz="2400" b="0" i="0" u="none" strike="noStrike" kern="1200" cap="none" spc="0" normalizeH="0" baseline="0" noProof="1">
              <a:ln>
                <a:noFill/>
              </a:ln>
              <a:solidFill>
                <a:schemeClr val="tx1"/>
              </a:solidFill>
              <a:effectLst/>
              <a:uLnTx/>
              <a:uFillTx/>
              <a:latin typeface="黑体" panose="02010609060101010101" pitchFamily="49" charset="-122"/>
              <a:ea typeface="黑体" panose="02010609060101010101" pitchFamily="49" charset="-122"/>
              <a:cs typeface="Times New Roman" panose="02020603050405020304" pitchFamily="18" charset="0"/>
            </a:endParaRPr>
          </a:p>
        </p:txBody>
      </p:sp>
      <p:pic>
        <p:nvPicPr>
          <p:cNvPr id="1026" name="Picture 2" descr="2-9"/>
          <p:cNvPicPr>
            <a:picLocks noChangeAspect="1"/>
          </p:cNvPicPr>
          <p:nvPr/>
        </p:nvPicPr>
        <p:blipFill>
          <a:blip r:embed="rId1"/>
          <a:stretch>
            <a:fillRect/>
          </a:stretch>
        </p:blipFill>
        <p:spPr>
          <a:xfrm>
            <a:off x="4857750" y="1373188"/>
            <a:ext cx="5657850" cy="1855787"/>
          </a:xfrm>
          <a:prstGeom prst="rect">
            <a:avLst/>
          </a:prstGeom>
          <a:noFill/>
          <a:ln w="9525">
            <a:noFill/>
          </a:ln>
        </p:spPr>
      </p:pic>
      <p:sp>
        <p:nvSpPr>
          <p:cNvPr id="16" name="矩形 15"/>
          <p:cNvSpPr/>
          <p:nvPr/>
        </p:nvSpPr>
        <p:spPr>
          <a:xfrm>
            <a:off x="4572000" y="3405188"/>
            <a:ext cx="5943600" cy="398462"/>
          </a:xfrm>
          <a:prstGeom prst="rect">
            <a:avLst/>
          </a:prstGeom>
          <a:noFill/>
          <a:ln w="9525">
            <a:noFill/>
          </a:ln>
        </p:spPr>
        <p:txBody>
          <a:bodyPr>
            <a:spAutoFit/>
          </a:bodyPr>
          <a:p>
            <a:r>
              <a:rPr lang="zh-CN" altLang="zh-CN" sz="2000" dirty="0">
                <a:solidFill>
                  <a:srgbClr val="FF0000"/>
                </a:solidFill>
                <a:latin typeface="黑体" panose="02010609060101010101" pitchFamily="49" charset="-122"/>
                <a:ea typeface="黑体" panose="02010609060101010101" pitchFamily="49" charset="-122"/>
              </a:rPr>
              <a:t>（</a:t>
            </a:r>
            <a:r>
              <a:rPr lang="en-US" altLang="zh-CN" sz="2000" dirty="0">
                <a:solidFill>
                  <a:srgbClr val="FF0000"/>
                </a:solidFill>
                <a:latin typeface="黑体" panose="02010609060101010101" pitchFamily="49" charset="-122"/>
                <a:ea typeface="黑体" panose="02010609060101010101" pitchFamily="49" charset="-122"/>
              </a:rPr>
              <a:t>a</a:t>
            </a:r>
            <a:r>
              <a:rPr lang="zh-CN" altLang="zh-CN" sz="2000" dirty="0">
                <a:solidFill>
                  <a:srgbClr val="FF0000"/>
                </a:solidFill>
                <a:latin typeface="黑体" panose="02010609060101010101" pitchFamily="49" charset="-122"/>
                <a:ea typeface="黑体" panose="02010609060101010101" pitchFamily="49" charset="-122"/>
              </a:rPr>
              <a:t>）自由锻</a:t>
            </a:r>
            <a:r>
              <a:rPr lang="en-US" altLang="zh-CN" sz="2000" dirty="0">
                <a:solidFill>
                  <a:srgbClr val="FF0000"/>
                </a:solidFill>
                <a:latin typeface="黑体" panose="02010609060101010101" pitchFamily="49" charset="-122"/>
                <a:ea typeface="黑体" panose="02010609060101010101" pitchFamily="49" charset="-122"/>
              </a:rPr>
              <a:t>   </a:t>
            </a:r>
            <a:r>
              <a:rPr lang="zh-CN" altLang="zh-CN" sz="2000" dirty="0">
                <a:solidFill>
                  <a:srgbClr val="FF0000"/>
                </a:solidFill>
                <a:latin typeface="黑体" panose="02010609060101010101" pitchFamily="49" charset="-122"/>
                <a:ea typeface="黑体" panose="02010609060101010101" pitchFamily="49" charset="-122"/>
              </a:rPr>
              <a:t>（</a:t>
            </a:r>
            <a:r>
              <a:rPr lang="en-US" altLang="zh-CN" sz="2000" dirty="0">
                <a:solidFill>
                  <a:srgbClr val="FF0000"/>
                </a:solidFill>
                <a:latin typeface="黑体" panose="02010609060101010101" pitchFamily="49" charset="-122"/>
                <a:ea typeface="黑体" panose="02010609060101010101" pitchFamily="49" charset="-122"/>
              </a:rPr>
              <a:t>b</a:t>
            </a:r>
            <a:r>
              <a:rPr lang="zh-CN" altLang="zh-CN" sz="2000" dirty="0">
                <a:solidFill>
                  <a:srgbClr val="FF0000"/>
                </a:solidFill>
                <a:latin typeface="黑体" panose="02010609060101010101" pitchFamily="49" charset="-122"/>
                <a:ea typeface="黑体" panose="02010609060101010101" pitchFamily="49" charset="-122"/>
              </a:rPr>
              <a:t>）胎模锻</a:t>
            </a:r>
            <a:r>
              <a:rPr lang="en-US" altLang="zh-CN" sz="2000" dirty="0">
                <a:solidFill>
                  <a:srgbClr val="FF0000"/>
                </a:solidFill>
                <a:latin typeface="黑体" panose="02010609060101010101" pitchFamily="49" charset="-122"/>
                <a:ea typeface="黑体" panose="02010609060101010101" pitchFamily="49" charset="-122"/>
              </a:rPr>
              <a:t>      </a:t>
            </a:r>
            <a:r>
              <a:rPr lang="zh-CN" altLang="zh-CN" sz="2000" dirty="0">
                <a:solidFill>
                  <a:srgbClr val="FF0000"/>
                </a:solidFill>
                <a:latin typeface="黑体" panose="02010609060101010101" pitchFamily="49" charset="-122"/>
                <a:ea typeface="黑体" panose="02010609060101010101" pitchFamily="49" charset="-122"/>
              </a:rPr>
              <a:t>（</a:t>
            </a:r>
            <a:r>
              <a:rPr lang="en-US" altLang="zh-CN" sz="2000" dirty="0">
                <a:solidFill>
                  <a:srgbClr val="FF0000"/>
                </a:solidFill>
                <a:latin typeface="黑体" panose="02010609060101010101" pitchFamily="49" charset="-122"/>
                <a:ea typeface="黑体" panose="02010609060101010101" pitchFamily="49" charset="-122"/>
              </a:rPr>
              <a:t>c</a:t>
            </a:r>
            <a:r>
              <a:rPr lang="zh-CN" altLang="zh-CN" sz="2000" dirty="0">
                <a:solidFill>
                  <a:srgbClr val="FF0000"/>
                </a:solidFill>
                <a:latin typeface="黑体" panose="02010609060101010101" pitchFamily="49" charset="-122"/>
                <a:ea typeface="黑体" panose="02010609060101010101" pitchFamily="49" charset="-122"/>
              </a:rPr>
              <a:t>）模锻</a:t>
            </a:r>
            <a:endParaRPr lang="zh-CN" altLang="en-US" sz="2000" dirty="0">
              <a:solidFill>
                <a:srgbClr val="FF0000"/>
              </a:solidFill>
              <a:latin typeface="黑体" panose="02010609060101010101" pitchFamily="49" charset="-122"/>
              <a:ea typeface="黑体" panose="02010609060101010101" pitchFamily="49" charset="-122"/>
            </a:endParaRPr>
          </a:p>
        </p:txBody>
      </p:sp>
      <p:sp>
        <p:nvSpPr>
          <p:cNvPr id="64" name="圆角矩形 63"/>
          <p:cNvSpPr/>
          <p:nvPr/>
        </p:nvSpPr>
        <p:spPr>
          <a:xfrm>
            <a:off x="1981200" y="4414838"/>
            <a:ext cx="8534400" cy="1328737"/>
          </a:xfrm>
          <a:prstGeom prst="roundRect">
            <a:avLst>
              <a:gd name="adj" fmla="val 16667"/>
            </a:avLst>
          </a:prstGeom>
          <a:solidFill>
            <a:srgbClr val="00B0F0"/>
          </a:solidFill>
          <a:ln w="9525">
            <a:noFill/>
          </a:ln>
        </p:spPr>
        <p:txBody>
          <a:bodyPr>
            <a:spAutoFit/>
          </a:bodyPr>
          <a:p>
            <a:pPr>
              <a:lnSpc>
                <a:spcPct val="150000"/>
              </a:lnSpc>
            </a:pPr>
            <a:r>
              <a:rPr lang="en-US" altLang="zh-CN" dirty="0">
                <a:solidFill>
                  <a:srgbClr val="FFFFFF"/>
                </a:solidFill>
                <a:latin typeface="华文中宋" pitchFamily="2" charset="-122"/>
                <a:ea typeface="华文中宋" pitchFamily="2" charset="-122"/>
              </a:rPr>
              <a:t> </a:t>
            </a:r>
            <a:r>
              <a:rPr lang="en-US" altLang="zh-CN" sz="2400" dirty="0">
                <a:solidFill>
                  <a:srgbClr val="FFFFFF"/>
                </a:solidFill>
                <a:latin typeface="微软雅黑" panose="020B0503020204020204" pitchFamily="34" charset="-122"/>
                <a:ea typeface="微软雅黑" panose="020B0503020204020204" pitchFamily="34" charset="-122"/>
              </a:rPr>
              <a:t>      </a:t>
            </a:r>
            <a:r>
              <a:rPr lang="zh-CN" altLang="en-US" sz="2400" dirty="0">
                <a:solidFill>
                  <a:srgbClr val="FFFFFF"/>
                </a:solidFill>
                <a:latin typeface="微软雅黑" panose="020B0503020204020204" pitchFamily="34" charset="-122"/>
                <a:ea typeface="微软雅黑" panose="020B0503020204020204" pitchFamily="34" charset="-122"/>
              </a:rPr>
              <a:t>锻造</a:t>
            </a:r>
            <a:r>
              <a:rPr lang="zh-CN" altLang="zh-CN" sz="2400" dirty="0">
                <a:solidFill>
                  <a:srgbClr val="FFFFFF"/>
                </a:solidFill>
                <a:latin typeface="微软雅黑" panose="020B0503020204020204" pitchFamily="34" charset="-122"/>
                <a:ea typeface="微软雅黑" panose="020B0503020204020204" pitchFamily="34" charset="-122"/>
              </a:rPr>
              <a:t>广泛应用于制造 强度高、可靠性好的汽车零件的毛坯。例如，发动机曲轴、连杆、凸轮轴等。</a:t>
            </a:r>
            <a:endParaRPr lang="zh-CN" altLang="zh-CN" sz="24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3" presetClass="entr" presetSubtype="16"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fltVal val="0.000000"/>
                                          </p:val>
                                        </p:tav>
                                        <p:tav tm="100000">
                                          <p:val>
                                            <p:strVal val="#ppt_w"/>
                                          </p:val>
                                        </p:tav>
                                      </p:tavLst>
                                    </p:anim>
                                    <p:anim calcmode="lin" valueType="num">
                                      <p:cBhvr>
                                        <p:cTn id="15" dur="500" fill="hold"/>
                                        <p:tgtEl>
                                          <p:spTgt spid="12"/>
                                        </p:tgtEl>
                                        <p:attrNameLst>
                                          <p:attrName>ppt_h</p:attrName>
                                        </p:attrNameLst>
                                      </p:cBhvr>
                                      <p:tavLst>
                                        <p:tav tm="0">
                                          <p:val>
                                            <p:fltVal val="0.000000"/>
                                          </p:val>
                                        </p:tav>
                                        <p:tav tm="100000">
                                          <p:val>
                                            <p:strVal val="#ppt_h"/>
                                          </p:val>
                                        </p:tav>
                                      </p:tavLst>
                                    </p:anim>
                                  </p:childTnLst>
                                </p:cTn>
                              </p:par>
                              <p:par>
                                <p:cTn id="16" presetID="23" presetClass="entr" presetSubtype="16" fill="hold" nodeType="withEffect">
                                  <p:stCondLst>
                                    <p:cond delay="0"/>
                                  </p:stCondLst>
                                  <p:childTnLst>
                                    <p:set>
                                      <p:cBhvr>
                                        <p:cTn id="17" dur="1" fill="hold">
                                          <p:stCondLst>
                                            <p:cond delay="0"/>
                                          </p:stCondLst>
                                        </p:cTn>
                                        <p:tgtEl>
                                          <p:spTgt spid="1026"/>
                                        </p:tgtEl>
                                        <p:attrNameLst>
                                          <p:attrName>style.visibility</p:attrName>
                                        </p:attrNameLst>
                                      </p:cBhvr>
                                      <p:to>
                                        <p:strVal val="visible"/>
                                      </p:to>
                                    </p:set>
                                    <p:anim calcmode="lin" valueType="num">
                                      <p:cBhvr>
                                        <p:cTn id="18" dur="500" fill="hold"/>
                                        <p:tgtEl>
                                          <p:spTgt spid="1026"/>
                                        </p:tgtEl>
                                        <p:attrNameLst>
                                          <p:attrName>ppt_w</p:attrName>
                                        </p:attrNameLst>
                                      </p:cBhvr>
                                      <p:tavLst>
                                        <p:tav tm="0">
                                          <p:val>
                                            <p:fltVal val="0.000000"/>
                                          </p:val>
                                        </p:tav>
                                        <p:tav tm="100000">
                                          <p:val>
                                            <p:strVal val="#ppt_w"/>
                                          </p:val>
                                        </p:tav>
                                      </p:tavLst>
                                    </p:anim>
                                    <p:anim calcmode="lin" valueType="num">
                                      <p:cBhvr>
                                        <p:cTn id="19" dur="500" fill="hold"/>
                                        <p:tgtEl>
                                          <p:spTgt spid="1026"/>
                                        </p:tgtEl>
                                        <p:attrNameLst>
                                          <p:attrName>ppt_h</p:attrName>
                                        </p:attrNameLst>
                                      </p:cBhvr>
                                      <p:tavLst>
                                        <p:tav tm="0">
                                          <p:val>
                                            <p:fltVal val="0.000000"/>
                                          </p:val>
                                        </p:tav>
                                        <p:tav tm="100000">
                                          <p:val>
                                            <p:strVal val="#ppt_h"/>
                                          </p:val>
                                        </p:tav>
                                      </p:tavLst>
                                    </p:anim>
                                  </p:childTnLst>
                                </p:cTn>
                              </p:par>
                              <p:par>
                                <p:cTn id="20" presetID="23" presetClass="entr" presetSubtype="16"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500" fill="hold"/>
                                        <p:tgtEl>
                                          <p:spTgt spid="16"/>
                                        </p:tgtEl>
                                        <p:attrNameLst>
                                          <p:attrName>ppt_w</p:attrName>
                                        </p:attrNameLst>
                                      </p:cBhvr>
                                      <p:tavLst>
                                        <p:tav tm="0">
                                          <p:val>
                                            <p:fltVal val="0.000000"/>
                                          </p:val>
                                        </p:tav>
                                        <p:tav tm="100000">
                                          <p:val>
                                            <p:strVal val="#ppt_w"/>
                                          </p:val>
                                        </p:tav>
                                      </p:tavLst>
                                    </p:anim>
                                    <p:anim calcmode="lin" valueType="num">
                                      <p:cBhvr>
                                        <p:cTn id="23" dur="500" fill="hold"/>
                                        <p:tgtEl>
                                          <p:spTgt spid="16"/>
                                        </p:tgtEl>
                                        <p:attrNameLst>
                                          <p:attrName>ppt_h</p:attrName>
                                        </p:attrNameLst>
                                      </p:cBhvr>
                                      <p:tavLst>
                                        <p:tav tm="0">
                                          <p:val>
                                            <p:fltVal val="0.000000"/>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23" presetClass="entr" presetSubtype="16" fill="hold" grpId="0" nodeType="clickEffect">
                                  <p:stCondLst>
                                    <p:cond delay="0"/>
                                  </p:stCondLst>
                                  <p:childTnLst>
                                    <p:set>
                                      <p:cBhvr>
                                        <p:cTn id="27" dur="1" fill="hold">
                                          <p:stCondLst>
                                            <p:cond delay="0"/>
                                          </p:stCondLst>
                                        </p:cTn>
                                        <p:tgtEl>
                                          <p:spTgt spid="64"/>
                                        </p:tgtEl>
                                        <p:attrNameLst>
                                          <p:attrName>style.visibility</p:attrName>
                                        </p:attrNameLst>
                                      </p:cBhvr>
                                      <p:to>
                                        <p:strVal val="visible"/>
                                      </p:to>
                                    </p:set>
                                    <p:anim calcmode="lin" valueType="num">
                                      <p:cBhvr>
                                        <p:cTn id="28" dur="500" fill="hold"/>
                                        <p:tgtEl>
                                          <p:spTgt spid="64"/>
                                        </p:tgtEl>
                                        <p:attrNameLst>
                                          <p:attrName>ppt_w</p:attrName>
                                        </p:attrNameLst>
                                      </p:cBhvr>
                                      <p:tavLst>
                                        <p:tav tm="0">
                                          <p:val>
                                            <p:fltVal val="0.000000"/>
                                          </p:val>
                                        </p:tav>
                                        <p:tav tm="100000">
                                          <p:val>
                                            <p:strVal val="#ppt_w"/>
                                          </p:val>
                                        </p:tav>
                                      </p:tavLst>
                                    </p:anim>
                                    <p:anim calcmode="lin" valueType="num">
                                      <p:cBhvr>
                                        <p:cTn id="29" dur="500" fill="hold"/>
                                        <p:tgtEl>
                                          <p:spTgt spid="64"/>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12" grpId="0" bldLvl="0" animBg="1"/>
      <p:bldP spid="16" grpId="0"/>
      <p:bldP spid="64"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Rectangle 28"/>
          <p:cNvSpPr/>
          <p:nvPr/>
        </p:nvSpPr>
        <p:spPr>
          <a:xfrm>
            <a:off x="1524000" y="-184150"/>
            <a:ext cx="309563"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6147" name="Rectangle 30"/>
          <p:cNvSpPr/>
          <p:nvPr/>
        </p:nvSpPr>
        <p:spPr>
          <a:xfrm>
            <a:off x="1524000" y="-184150"/>
            <a:ext cx="309563"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35" name="Rectangle 13"/>
          <p:cNvSpPr/>
          <p:nvPr/>
        </p:nvSpPr>
        <p:spPr>
          <a:xfrm>
            <a:off x="1262063" y="309563"/>
            <a:ext cx="6248400" cy="522287"/>
          </a:xfrm>
          <a:prstGeom prst="rect">
            <a:avLst/>
          </a:prstGeom>
          <a:noFill/>
          <a:ln w="9525">
            <a:noFill/>
          </a:ln>
        </p:spPr>
        <p:txBody>
          <a:bodyPr>
            <a:spAutoFit/>
          </a:bodyPr>
          <a:p>
            <a:pPr marL="92075">
              <a:spcBef>
                <a:spcPct val="20000"/>
              </a:spcBef>
              <a:buClr>
                <a:srgbClr val="E1B40C"/>
              </a:buClr>
            </a:pPr>
            <a:r>
              <a:rPr lang="" altLang="en-US" sz="2800" b="1" dirty="0">
                <a:latin typeface="华文细黑" pitchFamily="2" charset="-122"/>
                <a:ea typeface="华文细黑" pitchFamily="2" charset="-122"/>
              </a:rPr>
              <a:t>三、锻造</a:t>
            </a:r>
            <a:r>
              <a:rPr lang="" altLang="zh-CN" sz="2800" b="1" dirty="0">
                <a:latin typeface="华文细黑" pitchFamily="2" charset="-122"/>
                <a:ea typeface="华文细黑" pitchFamily="2" charset="-122"/>
              </a:rPr>
              <a:t>的特点及应用</a:t>
            </a:r>
            <a:endParaRPr lang="" altLang="en-US" sz="2800" b="1" dirty="0">
              <a:latin typeface="华文细黑" pitchFamily="2" charset="-122"/>
              <a:ea typeface="华文细黑" pitchFamily="2" charset="-122"/>
            </a:endParaRPr>
          </a:p>
        </p:txBody>
      </p:sp>
      <p:grpSp>
        <p:nvGrpSpPr>
          <p:cNvPr id="2" name="组合 61"/>
          <p:cNvGrpSpPr/>
          <p:nvPr/>
        </p:nvGrpSpPr>
        <p:grpSpPr>
          <a:xfrm>
            <a:off x="1684338" y="1549400"/>
            <a:ext cx="9521825" cy="4392613"/>
            <a:chOff x="55880" y="1909477"/>
            <a:chExt cx="9088120" cy="3144018"/>
          </a:xfrm>
        </p:grpSpPr>
        <p:grpSp>
          <p:nvGrpSpPr>
            <p:cNvPr id="6151" name="组合 54"/>
            <p:cNvGrpSpPr/>
            <p:nvPr/>
          </p:nvGrpSpPr>
          <p:grpSpPr>
            <a:xfrm>
              <a:off x="55880" y="2151501"/>
              <a:ext cx="2292033" cy="1963459"/>
              <a:chOff x="55880" y="1694301"/>
              <a:chExt cx="2292033" cy="1963459"/>
            </a:xfrm>
          </p:grpSpPr>
          <p:sp>
            <p:nvSpPr>
              <p:cNvPr id="6168" name="矩形 25"/>
              <p:cNvSpPr/>
              <p:nvPr/>
            </p:nvSpPr>
            <p:spPr>
              <a:xfrm>
                <a:off x="55880" y="1694301"/>
                <a:ext cx="2286000" cy="421683"/>
              </a:xfrm>
              <a:prstGeom prst="rect">
                <a:avLst/>
              </a:prstGeom>
              <a:noFill/>
              <a:ln w="9525">
                <a:noFill/>
              </a:ln>
            </p:spPr>
            <p:txBody>
              <a:bodyPr>
                <a:spAutoFit/>
              </a:bodyPr>
              <a:p>
                <a:pPr>
                  <a:lnSpc>
                    <a:spcPct val="135000"/>
                  </a:lnSpc>
                </a:pPr>
                <a:r>
                  <a:rPr lang="zh-CN" altLang="en-US" sz="2400" dirty="0">
                    <a:latin typeface="黑体" panose="02010609060101010101" pitchFamily="49" charset="-122"/>
                    <a:ea typeface="黑体" panose="02010609060101010101" pitchFamily="49" charset="-122"/>
                  </a:rPr>
                  <a:t>锻造</a:t>
                </a:r>
                <a:r>
                  <a:rPr lang="zh-CN" altLang="zh-CN" sz="2400" dirty="0">
                    <a:latin typeface="黑体" panose="02010609060101010101" pitchFamily="49" charset="-122"/>
                    <a:ea typeface="黑体" panose="02010609060101010101" pitchFamily="49" charset="-122"/>
                  </a:rPr>
                  <a:t>主要特点</a:t>
                </a:r>
                <a:endParaRPr lang="zh-CN" altLang="en-US" sz="2400" dirty="0">
                  <a:latin typeface="黑体" panose="02010609060101010101" pitchFamily="49" charset="-122"/>
                  <a:ea typeface="黑体" panose="02010609060101010101" pitchFamily="49" charset="-122"/>
                </a:endParaRPr>
              </a:p>
            </p:txBody>
          </p:sp>
          <p:cxnSp>
            <p:nvCxnSpPr>
              <p:cNvPr id="27" name="直接连接符 26"/>
              <p:cNvCxnSpPr/>
              <p:nvPr/>
            </p:nvCxnSpPr>
            <p:spPr>
              <a:xfrm>
                <a:off x="158913" y="3653204"/>
                <a:ext cx="2189451" cy="4545"/>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152852" y="2362418"/>
                <a:ext cx="2189451" cy="4545"/>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6152" name="组合 20"/>
            <p:cNvGrpSpPr/>
            <p:nvPr/>
          </p:nvGrpSpPr>
          <p:grpSpPr>
            <a:xfrm>
              <a:off x="2438400" y="2437873"/>
              <a:ext cx="6705600" cy="663271"/>
              <a:chOff x="3697930" y="2630152"/>
              <a:chExt cx="7581909" cy="778233"/>
            </a:xfrm>
          </p:grpSpPr>
          <p:sp>
            <p:nvSpPr>
              <p:cNvPr id="52" name="圆角矩形 51"/>
              <p:cNvSpPr/>
              <p:nvPr/>
            </p:nvSpPr>
            <p:spPr bwMode="auto">
              <a:xfrm>
                <a:off x="3697208" y="2903413"/>
                <a:ext cx="501968" cy="503949"/>
              </a:xfrm>
              <a:prstGeom prst="roundRect">
                <a:avLst>
                  <a:gd name="adj" fmla="val 8243"/>
                </a:avLst>
              </a:prstGeom>
              <a:solidFill>
                <a:srgbClr val="92D050"/>
              </a:solidFill>
              <a:ln w="25400"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800" b="0" i="0" u="none" strike="noStrike" kern="0" cap="none" spc="0" normalizeH="0" baseline="0" noProof="1">
                    <a:ln>
                      <a:noFill/>
                    </a:ln>
                    <a:solidFill>
                      <a:srgbClr val="FFFFFF"/>
                    </a:solidFill>
                    <a:effectLst>
                      <a:outerShdw blurRad="38100" dist="38100" dir="2700000" algn="tl">
                        <a:srgbClr val="000000">
                          <a:alpha val="43137"/>
                        </a:srgbClr>
                      </a:outerShdw>
                    </a:effectLst>
                    <a:uLnTx/>
                    <a:uFillTx/>
                    <a:latin typeface="Impact" panose="020B0806030902050204" pitchFamily="34" charset="0"/>
                    <a:ea typeface="DFPYeaSong-B5" pitchFamily="18" charset="-120"/>
                    <a:cs typeface="+mn-cs"/>
                  </a:rPr>
                  <a:t>2</a:t>
                </a:r>
                <a:endParaRPr kumimoji="0" lang="zh-CN" altLang="en-US" sz="2800" b="0" i="0" u="none" strike="noStrike" kern="0" cap="none" spc="0" normalizeH="0" baseline="0" noProof="1">
                  <a:ln>
                    <a:noFill/>
                  </a:ln>
                  <a:solidFill>
                    <a:srgbClr val="FFFFFF"/>
                  </a:solidFill>
                  <a:effectLst>
                    <a:outerShdw blurRad="38100" dist="38100" dir="2700000" algn="tl">
                      <a:srgbClr val="000000">
                        <a:alpha val="43137"/>
                      </a:srgbClr>
                    </a:outerShdw>
                  </a:effectLst>
                  <a:uLnTx/>
                  <a:uFillTx/>
                  <a:latin typeface="Impact" panose="020B0806030902050204" pitchFamily="34" charset="0"/>
                  <a:ea typeface="DFPYeaSong-B5" pitchFamily="18" charset="-120"/>
                  <a:cs typeface="+mn-cs"/>
                </a:endParaRPr>
              </a:p>
            </p:txBody>
          </p:sp>
          <p:sp>
            <p:nvSpPr>
              <p:cNvPr id="6166" name="TextBox 52"/>
              <p:cNvSpPr txBox="1"/>
              <p:nvPr/>
            </p:nvSpPr>
            <p:spPr>
              <a:xfrm>
                <a:off x="4464722" y="2815422"/>
                <a:ext cx="6815117" cy="593273"/>
              </a:xfrm>
              <a:prstGeom prst="rect">
                <a:avLst/>
              </a:prstGeom>
              <a:noFill/>
              <a:ln w="9525">
                <a:noFill/>
              </a:ln>
            </p:spPr>
            <p:txBody>
              <a:bodyPr>
                <a:spAutoFit/>
              </a:bodyPr>
              <a:p>
                <a:pPr>
                  <a:lnSpc>
                    <a:spcPts val="2400"/>
                  </a:lnSpc>
                  <a:buNone/>
                </a:pPr>
                <a:r>
                  <a:rPr lang="" altLang="zh-CN" sz="2000" dirty="0">
                    <a:latin typeface="华文新魏" pitchFamily="2" charset="-122"/>
                    <a:ea typeface="华文新魏" pitchFamily="2" charset="-122"/>
                  </a:rPr>
                  <a:t>  </a:t>
                </a:r>
                <a:r>
                  <a:rPr lang="" altLang="en-US" sz="2000" dirty="0">
                    <a:latin typeface="黑体" panose="02010609060101010101" pitchFamily="49" charset="-122"/>
                    <a:ea typeface="黑体" panose="02010609060101010101" pitchFamily="49" charset="-122"/>
                  </a:rPr>
                  <a:t>锻造</a:t>
                </a:r>
                <a:r>
                  <a:rPr lang="" altLang="zh-CN" sz="2000" dirty="0">
                    <a:latin typeface="黑体" panose="02010609060101010101" pitchFamily="49" charset="-122"/>
                    <a:ea typeface="黑体" panose="02010609060101010101" pitchFamily="49" charset="-122"/>
                  </a:rPr>
                  <a:t>时金属材料在塑性状态下发生体积转移，无需切除材料，故</a:t>
                </a:r>
                <a:r>
                  <a:rPr lang="" altLang="en-US" sz="2000" dirty="0">
                    <a:latin typeface="黑体" panose="02010609060101010101" pitchFamily="49" charset="-122"/>
                    <a:ea typeface="黑体" panose="02010609060101010101" pitchFamily="49" charset="-122"/>
                  </a:rPr>
                  <a:t>锻造</a:t>
                </a:r>
                <a:r>
                  <a:rPr lang="" altLang="zh-CN" sz="2000" dirty="0">
                    <a:latin typeface="黑体" panose="02010609060101010101" pitchFamily="49" charset="-122"/>
                    <a:ea typeface="黑体" panose="02010609060101010101" pitchFamily="49" charset="-122"/>
                  </a:rPr>
                  <a:t>时材料利用率高，能节约大量金属材料。</a:t>
                </a:r>
                <a:endParaRPr lang="" altLang="zh-CN" sz="2000" dirty="0">
                  <a:latin typeface="黑体" panose="02010609060101010101" pitchFamily="49" charset="-122"/>
                  <a:ea typeface="黑体" panose="02010609060101010101" pitchFamily="49" charset="-122"/>
                </a:endParaRPr>
              </a:p>
            </p:txBody>
          </p:sp>
          <p:cxnSp>
            <p:nvCxnSpPr>
              <p:cNvPr id="54" name="直接连接符 53"/>
              <p:cNvCxnSpPr/>
              <p:nvPr/>
            </p:nvCxnSpPr>
            <p:spPr bwMode="auto">
              <a:xfrm>
                <a:off x="3758883" y="2630108"/>
                <a:ext cx="7347922" cy="0"/>
              </a:xfrm>
              <a:prstGeom prst="line">
                <a:avLst/>
              </a:prstGeom>
              <a:ln>
                <a:solidFill>
                  <a:srgbClr val="7BC143"/>
                </a:solidFill>
              </a:ln>
            </p:spPr>
            <p:style>
              <a:lnRef idx="1">
                <a:schemeClr val="accent3"/>
              </a:lnRef>
              <a:fillRef idx="0">
                <a:schemeClr val="accent3"/>
              </a:fillRef>
              <a:effectRef idx="0">
                <a:schemeClr val="accent3"/>
              </a:effectRef>
              <a:fontRef idx="minor">
                <a:schemeClr val="tx1"/>
              </a:fontRef>
            </p:style>
          </p:cxnSp>
        </p:grpSp>
        <p:grpSp>
          <p:nvGrpSpPr>
            <p:cNvPr id="6153" name="组合 56"/>
            <p:cNvGrpSpPr/>
            <p:nvPr/>
          </p:nvGrpSpPr>
          <p:grpSpPr>
            <a:xfrm>
              <a:off x="2439988" y="1909477"/>
              <a:ext cx="6704012" cy="516861"/>
              <a:chOff x="2439988" y="1909477"/>
              <a:chExt cx="6704012" cy="516861"/>
            </a:xfrm>
          </p:grpSpPr>
          <p:sp>
            <p:nvSpPr>
              <p:cNvPr id="49" name="圆角矩形 48"/>
              <p:cNvSpPr/>
              <p:nvPr/>
            </p:nvSpPr>
            <p:spPr bwMode="auto">
              <a:xfrm>
                <a:off x="2439276" y="1909477"/>
                <a:ext cx="443952" cy="429504"/>
              </a:xfrm>
              <a:prstGeom prst="roundRect">
                <a:avLst>
                  <a:gd name="adj" fmla="val 8243"/>
                </a:avLst>
              </a:prstGeom>
              <a:solidFill>
                <a:srgbClr val="92D050"/>
              </a:solidFill>
              <a:ln w="25400"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800" b="0" i="0" u="none" strike="noStrike" kern="0" cap="none" spc="0" normalizeH="0" baseline="0" noProof="1">
                    <a:ln>
                      <a:noFill/>
                    </a:ln>
                    <a:solidFill>
                      <a:srgbClr val="FFFFFF"/>
                    </a:solidFill>
                    <a:effectLst>
                      <a:outerShdw blurRad="38100" dist="38100" dir="2700000" algn="tl">
                        <a:srgbClr val="000000">
                          <a:alpha val="43137"/>
                        </a:srgbClr>
                      </a:outerShdw>
                    </a:effectLst>
                    <a:uLnTx/>
                    <a:uFillTx/>
                    <a:latin typeface="Impact" panose="020B0806030902050204" pitchFamily="34" charset="0"/>
                    <a:ea typeface="DFPYeaSong-B5" pitchFamily="18" charset="-120"/>
                    <a:cs typeface="+mn-cs"/>
                  </a:rPr>
                  <a:t>1</a:t>
                </a:r>
                <a:endParaRPr kumimoji="0" lang="zh-CN" altLang="en-US" sz="2800" b="0" i="0" u="none" strike="noStrike" kern="0" cap="none" spc="0" normalizeH="0" baseline="0" noProof="1">
                  <a:ln>
                    <a:noFill/>
                  </a:ln>
                  <a:solidFill>
                    <a:srgbClr val="FFFFFF"/>
                  </a:solidFill>
                  <a:effectLst>
                    <a:outerShdw blurRad="38100" dist="38100" dir="2700000" algn="tl">
                      <a:srgbClr val="000000">
                        <a:alpha val="43137"/>
                      </a:srgbClr>
                    </a:outerShdw>
                  </a:effectLst>
                  <a:uLnTx/>
                  <a:uFillTx/>
                  <a:latin typeface="Impact" panose="020B0806030902050204" pitchFamily="34" charset="0"/>
                  <a:ea typeface="DFPYeaSong-B5" pitchFamily="18" charset="-120"/>
                  <a:cs typeface="+mn-cs"/>
                </a:endParaRPr>
              </a:p>
            </p:txBody>
          </p:sp>
          <p:sp>
            <p:nvSpPr>
              <p:cNvPr id="6163" name="矩形 49"/>
              <p:cNvSpPr/>
              <p:nvPr/>
            </p:nvSpPr>
            <p:spPr>
              <a:xfrm>
                <a:off x="2966563" y="1920840"/>
                <a:ext cx="6177437" cy="505634"/>
              </a:xfrm>
              <a:prstGeom prst="rect">
                <a:avLst/>
              </a:prstGeom>
              <a:noFill/>
              <a:ln w="9525">
                <a:noFill/>
              </a:ln>
            </p:spPr>
            <p:txBody>
              <a:bodyPr>
                <a:spAutoFit/>
              </a:bodyPr>
              <a:p>
                <a:pPr>
                  <a:lnSpc>
                    <a:spcPts val="2400"/>
                  </a:lnSpc>
                  <a:buNone/>
                </a:pPr>
                <a:r>
                  <a:rPr lang="" altLang="zh-CN" sz="2000" dirty="0">
                    <a:latin typeface="黑体" panose="02010609060101010101" pitchFamily="49" charset="-122"/>
                    <a:ea typeface="黑体" panose="02010609060101010101" pitchFamily="49" charset="-122"/>
                  </a:rPr>
                  <a:t>  金属材料经过</a:t>
                </a:r>
                <a:r>
                  <a:rPr lang="" altLang="en-US" sz="2000" dirty="0">
                    <a:latin typeface="黑体" panose="02010609060101010101" pitchFamily="49" charset="-122"/>
                    <a:ea typeface="黑体" panose="02010609060101010101" pitchFamily="49" charset="-122"/>
                  </a:rPr>
                  <a:t>锻造</a:t>
                </a:r>
                <a:r>
                  <a:rPr lang="" altLang="zh-CN" sz="2000" dirty="0">
                    <a:latin typeface="黑体" panose="02010609060101010101" pitchFamily="49" charset="-122"/>
                    <a:ea typeface="黑体" panose="02010609060101010101" pitchFamily="49" charset="-122"/>
                  </a:rPr>
                  <a:t>后，内部组织得到改善，力学性能得以提高。</a:t>
                </a:r>
                <a:endParaRPr lang="" altLang="zh-CN" sz="2000" dirty="0">
                  <a:latin typeface="黑体" panose="02010609060101010101" pitchFamily="49" charset="-122"/>
                  <a:ea typeface="黑体" panose="02010609060101010101" pitchFamily="49" charset="-122"/>
                </a:endParaRPr>
              </a:p>
            </p:txBody>
          </p:sp>
          <p:cxnSp>
            <p:nvCxnSpPr>
              <p:cNvPr id="51" name="直接连接符 50"/>
              <p:cNvCxnSpPr/>
              <p:nvPr/>
            </p:nvCxnSpPr>
            <p:spPr bwMode="auto">
              <a:xfrm>
                <a:off x="2493823" y="1909477"/>
                <a:ext cx="6497142" cy="0"/>
              </a:xfrm>
              <a:prstGeom prst="line">
                <a:avLst/>
              </a:prstGeom>
              <a:ln>
                <a:solidFill>
                  <a:srgbClr val="7BC143"/>
                </a:solidFill>
              </a:ln>
            </p:spPr>
            <p:style>
              <a:lnRef idx="1">
                <a:schemeClr val="accent3"/>
              </a:lnRef>
              <a:fillRef idx="0">
                <a:schemeClr val="accent3"/>
              </a:fillRef>
              <a:effectRef idx="0">
                <a:schemeClr val="accent3"/>
              </a:effectRef>
              <a:fontRef idx="minor">
                <a:schemeClr val="tx1"/>
              </a:fontRef>
            </p:style>
          </p:cxnSp>
        </p:grpSp>
        <p:grpSp>
          <p:nvGrpSpPr>
            <p:cNvPr id="6154" name="组合 29"/>
            <p:cNvGrpSpPr/>
            <p:nvPr/>
          </p:nvGrpSpPr>
          <p:grpSpPr>
            <a:xfrm>
              <a:off x="2438400" y="3277183"/>
              <a:ext cx="6560078" cy="814742"/>
              <a:chOff x="3697908" y="1981637"/>
              <a:chExt cx="7417140" cy="955957"/>
            </a:xfrm>
          </p:grpSpPr>
          <p:sp>
            <p:nvSpPr>
              <p:cNvPr id="46" name="圆角矩形 45"/>
              <p:cNvSpPr/>
              <p:nvPr/>
            </p:nvSpPr>
            <p:spPr bwMode="auto">
              <a:xfrm>
                <a:off x="3697186" y="2344671"/>
                <a:ext cx="501952" cy="503948"/>
              </a:xfrm>
              <a:prstGeom prst="roundRect">
                <a:avLst>
                  <a:gd name="adj" fmla="val 8243"/>
                </a:avLst>
              </a:prstGeom>
              <a:solidFill>
                <a:srgbClr val="92D050"/>
              </a:solidFill>
              <a:ln w="25400"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800" b="0" i="0" u="none" strike="noStrike" kern="0" cap="none" spc="0" normalizeH="0" baseline="0" noProof="1">
                    <a:ln>
                      <a:noFill/>
                    </a:ln>
                    <a:solidFill>
                      <a:srgbClr val="FFFFFF"/>
                    </a:solidFill>
                    <a:effectLst>
                      <a:outerShdw blurRad="38100" dist="38100" dir="2700000" algn="tl">
                        <a:srgbClr val="000000">
                          <a:alpha val="43137"/>
                        </a:srgbClr>
                      </a:outerShdw>
                    </a:effectLst>
                    <a:uLnTx/>
                    <a:uFillTx/>
                    <a:latin typeface="Impact" panose="020B0806030902050204" pitchFamily="34" charset="0"/>
                    <a:ea typeface="DFPYeaSong-B5" pitchFamily="18" charset="-120"/>
                    <a:cs typeface="+mn-cs"/>
                  </a:rPr>
                  <a:t>3</a:t>
                </a:r>
                <a:endParaRPr kumimoji="0" lang="zh-CN" altLang="en-US" sz="2800" b="0" i="0" u="none" strike="noStrike" kern="0" cap="none" spc="0" normalizeH="0" baseline="0" noProof="1">
                  <a:ln>
                    <a:noFill/>
                  </a:ln>
                  <a:solidFill>
                    <a:srgbClr val="FFFFFF"/>
                  </a:solidFill>
                  <a:effectLst>
                    <a:outerShdw blurRad="38100" dist="38100" dir="2700000" algn="tl">
                      <a:srgbClr val="000000">
                        <a:alpha val="43137"/>
                      </a:srgbClr>
                    </a:outerShdw>
                  </a:effectLst>
                  <a:uLnTx/>
                  <a:uFillTx/>
                  <a:latin typeface="Impact" panose="020B0806030902050204" pitchFamily="34" charset="0"/>
                  <a:ea typeface="DFPYeaSong-B5" pitchFamily="18" charset="-120"/>
                  <a:cs typeface="+mn-cs"/>
                </a:endParaRPr>
              </a:p>
            </p:txBody>
          </p:sp>
          <p:sp>
            <p:nvSpPr>
              <p:cNvPr id="6160" name="矩形 46"/>
              <p:cNvSpPr/>
              <p:nvPr/>
            </p:nvSpPr>
            <p:spPr>
              <a:xfrm>
                <a:off x="4300214" y="2344671"/>
                <a:ext cx="6814906" cy="593273"/>
              </a:xfrm>
              <a:prstGeom prst="rect">
                <a:avLst/>
              </a:prstGeom>
              <a:noFill/>
              <a:ln w="9525">
                <a:noFill/>
              </a:ln>
            </p:spPr>
            <p:txBody>
              <a:bodyPr>
                <a:spAutoFit/>
              </a:bodyPr>
              <a:p>
                <a:pPr>
                  <a:lnSpc>
                    <a:spcPts val="2400"/>
                  </a:lnSpc>
                  <a:buNone/>
                </a:pPr>
                <a:r>
                  <a:rPr lang="" altLang="en-US" sz="2000" dirty="0">
                    <a:latin typeface="黑体" panose="02010609060101010101" pitchFamily="49" charset="-122"/>
                    <a:ea typeface="黑体" panose="02010609060101010101" pitchFamily="49" charset="-122"/>
                  </a:rPr>
                  <a:t>   锻造</a:t>
                </a:r>
                <a:r>
                  <a:rPr lang="" altLang="zh-CN" sz="2000" dirty="0">
                    <a:latin typeface="黑体" panose="02010609060101010101" pitchFamily="49" charset="-122"/>
                    <a:ea typeface="黑体" panose="02010609060101010101" pitchFamily="49" charset="-122"/>
                  </a:rPr>
                  <a:t>方法均容易实现机械化、自动化，具有较高的生产效率。</a:t>
                </a:r>
                <a:endParaRPr lang="" altLang="zh-CN" sz="2000" dirty="0">
                  <a:latin typeface="黑体" panose="02010609060101010101" pitchFamily="49" charset="-122"/>
                  <a:ea typeface="黑体" panose="02010609060101010101" pitchFamily="49" charset="-122"/>
                </a:endParaRPr>
              </a:p>
            </p:txBody>
          </p:sp>
          <p:cxnSp>
            <p:nvCxnSpPr>
              <p:cNvPr id="48" name="直接连接符 47"/>
              <p:cNvCxnSpPr/>
              <p:nvPr/>
            </p:nvCxnSpPr>
            <p:spPr bwMode="auto">
              <a:xfrm>
                <a:off x="3758859" y="1982042"/>
                <a:ext cx="7347695" cy="0"/>
              </a:xfrm>
              <a:prstGeom prst="line">
                <a:avLst/>
              </a:prstGeom>
              <a:ln>
                <a:solidFill>
                  <a:srgbClr val="7BC143"/>
                </a:solidFill>
              </a:ln>
            </p:spPr>
            <p:style>
              <a:lnRef idx="1">
                <a:schemeClr val="accent3"/>
              </a:lnRef>
              <a:fillRef idx="0">
                <a:schemeClr val="accent3"/>
              </a:fillRef>
              <a:effectRef idx="0">
                <a:schemeClr val="accent3"/>
              </a:effectRef>
              <a:fontRef idx="minor">
                <a:schemeClr val="tx1"/>
              </a:fontRef>
            </p:style>
          </p:cxnSp>
        </p:grpSp>
        <p:grpSp>
          <p:nvGrpSpPr>
            <p:cNvPr id="6155" name="组合 33"/>
            <p:cNvGrpSpPr/>
            <p:nvPr/>
          </p:nvGrpSpPr>
          <p:grpSpPr>
            <a:xfrm>
              <a:off x="2438400" y="4315598"/>
              <a:ext cx="6553200" cy="737896"/>
              <a:chOff x="3697908" y="1980784"/>
              <a:chExt cx="7409363" cy="865792"/>
            </a:xfrm>
          </p:grpSpPr>
          <p:sp>
            <p:nvSpPr>
              <p:cNvPr id="43" name="圆角矩形 42"/>
              <p:cNvSpPr/>
              <p:nvPr/>
            </p:nvSpPr>
            <p:spPr bwMode="auto">
              <a:xfrm>
                <a:off x="3697186" y="2198644"/>
                <a:ext cx="501952" cy="502615"/>
              </a:xfrm>
              <a:prstGeom prst="roundRect">
                <a:avLst>
                  <a:gd name="adj" fmla="val 8243"/>
                </a:avLst>
              </a:prstGeom>
              <a:solidFill>
                <a:srgbClr val="92D050"/>
              </a:solidFill>
              <a:ln w="25400"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800" b="0" i="0" u="none" strike="noStrike" kern="0" cap="none" spc="0" normalizeH="0" baseline="0" noProof="1">
                    <a:ln>
                      <a:noFill/>
                    </a:ln>
                    <a:solidFill>
                      <a:srgbClr val="FFFFFF"/>
                    </a:solidFill>
                    <a:effectLst>
                      <a:outerShdw blurRad="38100" dist="38100" dir="2700000" algn="tl">
                        <a:srgbClr val="000000">
                          <a:alpha val="43137"/>
                        </a:srgbClr>
                      </a:outerShdw>
                    </a:effectLst>
                    <a:uLnTx/>
                    <a:uFillTx/>
                    <a:latin typeface="Impact" panose="020B0806030902050204" pitchFamily="34" charset="0"/>
                    <a:ea typeface="DFPYeaSong-B5" pitchFamily="18" charset="-120"/>
                    <a:cs typeface="+mn-cs"/>
                  </a:rPr>
                  <a:t>4</a:t>
                </a:r>
                <a:endParaRPr kumimoji="0" lang="zh-CN" altLang="en-US" sz="2800" b="0" i="0" u="none" strike="noStrike" kern="0" cap="none" spc="0" normalizeH="0" baseline="0" noProof="1">
                  <a:ln>
                    <a:noFill/>
                  </a:ln>
                  <a:solidFill>
                    <a:srgbClr val="FFFFFF"/>
                  </a:solidFill>
                  <a:effectLst>
                    <a:outerShdw blurRad="38100" dist="38100" dir="2700000" algn="tl">
                      <a:srgbClr val="000000">
                        <a:alpha val="43137"/>
                      </a:srgbClr>
                    </a:outerShdw>
                  </a:effectLst>
                  <a:uLnTx/>
                  <a:uFillTx/>
                  <a:latin typeface="Impact" panose="020B0806030902050204" pitchFamily="34" charset="0"/>
                  <a:ea typeface="DFPYeaSong-B5" pitchFamily="18" charset="-120"/>
                  <a:cs typeface="+mn-cs"/>
                </a:endParaRPr>
              </a:p>
            </p:txBody>
          </p:sp>
          <p:sp>
            <p:nvSpPr>
              <p:cNvPr id="6157" name="矩形 43"/>
              <p:cNvSpPr/>
              <p:nvPr/>
            </p:nvSpPr>
            <p:spPr>
              <a:xfrm>
                <a:off x="4291648" y="1994664"/>
                <a:ext cx="6814905" cy="851913"/>
              </a:xfrm>
              <a:prstGeom prst="rect">
                <a:avLst/>
              </a:prstGeom>
              <a:noFill/>
              <a:ln w="9525">
                <a:noFill/>
              </a:ln>
            </p:spPr>
            <p:txBody>
              <a:bodyPr>
                <a:spAutoFit/>
              </a:bodyPr>
              <a:p>
                <a:pPr>
                  <a:lnSpc>
                    <a:spcPts val="2400"/>
                  </a:lnSpc>
                  <a:buNone/>
                </a:pPr>
                <a:r>
                  <a:rPr lang="" altLang="zh-CN" sz="2000" dirty="0">
                    <a:latin typeface="Arial" panose="020B0604020202020204" pitchFamily="34" charset="0"/>
                  </a:rPr>
                  <a:t>       </a:t>
                </a:r>
                <a:r>
                  <a:rPr lang="" altLang="zh-CN" sz="2000" dirty="0">
                    <a:latin typeface="黑体" panose="02010609060101010101" pitchFamily="49" charset="-122"/>
                    <a:ea typeface="黑体" panose="02010609060101010101" pitchFamily="49" charset="-122"/>
                  </a:rPr>
                  <a:t>由于</a:t>
                </a:r>
                <a:r>
                  <a:rPr lang="" altLang="en-US" sz="2000" dirty="0">
                    <a:latin typeface="黑体" panose="02010609060101010101" pitchFamily="49" charset="-122"/>
                    <a:ea typeface="黑体" panose="02010609060101010101" pitchFamily="49" charset="-122"/>
                  </a:rPr>
                  <a:t>锻造</a:t>
                </a:r>
                <a:r>
                  <a:rPr lang="" altLang="zh-CN" sz="2000" dirty="0">
                    <a:latin typeface="黑体" panose="02010609060101010101" pitchFamily="49" charset="-122"/>
                    <a:ea typeface="黑体" panose="02010609060101010101" pitchFamily="49" charset="-122"/>
                  </a:rPr>
                  <a:t>过程中金属在固态时流动，故变形量不能太大，工件的形状不能太复杂；而且</a:t>
                </a:r>
                <a:r>
                  <a:rPr lang="" altLang="en-US" sz="2000" dirty="0">
                    <a:latin typeface="黑体" panose="02010609060101010101" pitchFamily="49" charset="-122"/>
                    <a:ea typeface="黑体" panose="02010609060101010101" pitchFamily="49" charset="-122"/>
                  </a:rPr>
                  <a:t>锻造</a:t>
                </a:r>
                <a:r>
                  <a:rPr lang="" altLang="zh-CN" sz="2000" dirty="0">
                    <a:latin typeface="黑体" panose="02010609060101010101" pitchFamily="49" charset="-122"/>
                    <a:ea typeface="黑体" panose="02010609060101010101" pitchFamily="49" charset="-122"/>
                  </a:rPr>
                  <a:t>设备和模具等投资较大。自由锻等方式获得的锻件表面质量较差</a:t>
                </a:r>
                <a:r>
                  <a:rPr lang="" altLang="zh-CN" sz="2000" dirty="0">
                    <a:latin typeface="华文新魏" pitchFamily="2" charset="-122"/>
                    <a:ea typeface="华文新魏" pitchFamily="2" charset="-122"/>
                  </a:rPr>
                  <a:t>。</a:t>
                </a:r>
                <a:endParaRPr lang="" altLang="zh-CN" sz="2000" dirty="0">
                  <a:latin typeface="华文新魏" pitchFamily="2" charset="-122"/>
                  <a:ea typeface="华文新魏" pitchFamily="2" charset="-122"/>
                </a:endParaRPr>
              </a:p>
            </p:txBody>
          </p:sp>
          <p:cxnSp>
            <p:nvCxnSpPr>
              <p:cNvPr id="45" name="直接连接符 44"/>
              <p:cNvCxnSpPr/>
              <p:nvPr/>
            </p:nvCxnSpPr>
            <p:spPr bwMode="auto">
              <a:xfrm>
                <a:off x="3758859" y="1981332"/>
                <a:ext cx="7347694" cy="0"/>
              </a:xfrm>
              <a:prstGeom prst="line">
                <a:avLst/>
              </a:prstGeom>
              <a:ln>
                <a:solidFill>
                  <a:srgbClr val="7BC143"/>
                </a:solidFill>
              </a:ln>
            </p:spPr>
            <p:style>
              <a:lnRef idx="1">
                <a:schemeClr val="accent3"/>
              </a:lnRef>
              <a:fillRef idx="0">
                <a:schemeClr val="accent3"/>
              </a:fillRef>
              <a:effectRef idx="0">
                <a:schemeClr val="accent3"/>
              </a:effectRef>
              <a:fontRef idx="minor">
                <a:schemeClr val="tx1"/>
              </a:fontRef>
            </p:style>
          </p:cxnSp>
        </p:grpSp>
      </p:grpSp>
      <p:pic>
        <p:nvPicPr>
          <p:cNvPr id="6150" name="Picture 12" descr="P8040071"/>
          <p:cNvPicPr>
            <a:picLocks noChangeAspect="1"/>
          </p:cNvPicPr>
          <p:nvPr/>
        </p:nvPicPr>
        <p:blipFill>
          <a:blip r:embed="rId1"/>
          <a:stretch>
            <a:fillRect/>
          </a:stretch>
        </p:blipFill>
        <p:spPr>
          <a:xfrm>
            <a:off x="463550" y="3198813"/>
            <a:ext cx="3478213" cy="1957387"/>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par>
                                <p:cTn id="10" presetID="2" presetClass="entr" presetSubtype="4"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ppt_x</p:attrName>
                                        </p:attrNameLst>
                                      </p:cBhvr>
                                      <p:tavLst>
                                        <p:tav tm="0">
                                          <p:val>
                                            <p:strVal val="#ppt_x"/>
                                          </p:val>
                                        </p:tav>
                                        <p:tav tm="100000">
                                          <p:val>
                                            <p:strVal val="#ppt_x"/>
                                          </p:val>
                                        </p:tav>
                                      </p:tavLst>
                                    </p:anim>
                                    <p:anim calcmode="lin" valueType="num">
                                      <p:cBhvr>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Rectangle 28"/>
          <p:cNvSpPr/>
          <p:nvPr/>
        </p:nvSpPr>
        <p:spPr>
          <a:xfrm>
            <a:off x="1524000" y="-184150"/>
            <a:ext cx="309563"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7171" name="Rectangle 30"/>
          <p:cNvSpPr/>
          <p:nvPr/>
        </p:nvSpPr>
        <p:spPr>
          <a:xfrm>
            <a:off x="1524000" y="-184150"/>
            <a:ext cx="309563"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35" name="Rectangle 13"/>
          <p:cNvSpPr/>
          <p:nvPr/>
        </p:nvSpPr>
        <p:spPr>
          <a:xfrm>
            <a:off x="1330325" y="444500"/>
            <a:ext cx="6248400" cy="520700"/>
          </a:xfrm>
          <a:prstGeom prst="rect">
            <a:avLst/>
          </a:prstGeom>
          <a:noFill/>
          <a:ln w="9525">
            <a:noFill/>
          </a:ln>
        </p:spPr>
        <p:txBody>
          <a:bodyPr>
            <a:spAutoFit/>
          </a:bodyPr>
          <a:p>
            <a:pPr marL="92075">
              <a:spcBef>
                <a:spcPct val="20000"/>
              </a:spcBef>
              <a:buClr>
                <a:srgbClr val="E1B40C"/>
              </a:buClr>
            </a:pPr>
            <a:r>
              <a:rPr lang="" altLang="en-US" sz="2800" b="1" dirty="0">
                <a:latin typeface="华文细黑" pitchFamily="2" charset="-122"/>
                <a:ea typeface="华文细黑" pitchFamily="2" charset="-122"/>
              </a:rPr>
              <a:t>四、</a:t>
            </a:r>
            <a:r>
              <a:rPr lang="" altLang="zh-CN" sz="2800" b="1" dirty="0">
                <a:latin typeface="华文细黑" pitchFamily="2" charset="-122"/>
                <a:ea typeface="华文细黑" pitchFamily="2" charset="-122"/>
              </a:rPr>
              <a:t>金属的锻造性能</a:t>
            </a:r>
            <a:endParaRPr lang="" altLang="en-US" sz="2800" b="1" dirty="0">
              <a:latin typeface="华文细黑" pitchFamily="2" charset="-122"/>
              <a:ea typeface="华文细黑" pitchFamily="2" charset="-122"/>
            </a:endParaRPr>
          </a:p>
        </p:txBody>
      </p:sp>
      <p:sp>
        <p:nvSpPr>
          <p:cNvPr id="32" name="圆角矩形 31"/>
          <p:cNvSpPr/>
          <p:nvPr/>
        </p:nvSpPr>
        <p:spPr>
          <a:xfrm>
            <a:off x="1423988" y="1225550"/>
            <a:ext cx="9805988" cy="2254250"/>
          </a:xfrm>
          <a:prstGeom prst="roundRect">
            <a:avLst/>
          </a:prstGeom>
          <a:solidFill>
            <a:srgbClr val="FDF58D"/>
          </a:solid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1800" b="0" i="0" u="none" strike="noStrike" kern="1200" cap="none" spc="0" normalizeH="0" baseline="0" noProof="1">
                <a:ln>
                  <a:noFill/>
                </a:ln>
                <a:solidFill>
                  <a:schemeClr val="tx1"/>
                </a:solidFill>
                <a:effectLst/>
                <a:uLnTx/>
                <a:uFillTx/>
                <a:latin typeface="华文中宋" pitchFamily="2" charset="-122"/>
                <a:ea typeface="华文中宋" pitchFamily="2" charset="-122"/>
                <a:cs typeface="+mn-cs"/>
              </a:rPr>
              <a:t>     </a:t>
            </a:r>
            <a:r>
              <a:rPr kumimoji="0" lang="en-US" altLang="zh-CN" sz="20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0" lang="zh-CN" altLang="zh-CN" sz="2000" b="1" i="0" u="none" strike="noStrike" kern="1200" cap="none" spc="0" normalizeH="0" baseline="0" noProof="1">
                <a:ln>
                  <a:noFill/>
                </a:ln>
                <a:solidFill>
                  <a:schemeClr val="accent2">
                    <a:lumMod val="7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金属的锻造性能</a:t>
            </a:r>
            <a:r>
              <a:rPr kumimoji="0" lang="zh-CN" altLang="zh-CN" sz="20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，又称</a:t>
            </a:r>
            <a:r>
              <a:rPr kumimoji="0" lang="zh-CN" altLang="zh-CN" sz="2000" b="1" i="0" u="none" strike="noStrike" kern="1200" cap="none" spc="0" normalizeH="0" baseline="0" noProof="1">
                <a:ln>
                  <a:noFill/>
                </a:ln>
                <a:solidFill>
                  <a:schemeClr val="accent2">
                    <a:lumMod val="7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可锻性</a:t>
            </a:r>
            <a:r>
              <a:rPr kumimoji="0" lang="zh-CN" altLang="zh-CN" sz="20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是金属材料的重要工艺性能之一。它能反映材料经受塑性成形加工，获得优质锻件的难易程度。金属锻造性能的好坏常用金属的塑性变形能力和变形抗力作为衡量指标。金属塑性高，变形抗力低，则锻造性能好；反之，则锻造性能差。</a:t>
            </a:r>
            <a:endParaRPr kumimoji="0" lang="en-US" altLang="zh-CN" sz="20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6155" name="Picture 11" descr="P8050001"/>
          <p:cNvPicPr>
            <a:picLocks noChangeAspect="1"/>
          </p:cNvPicPr>
          <p:nvPr/>
        </p:nvPicPr>
        <p:blipFill>
          <a:blip r:embed="rId1"/>
          <a:stretch>
            <a:fillRect/>
          </a:stretch>
        </p:blipFill>
        <p:spPr>
          <a:xfrm>
            <a:off x="6308725" y="3573463"/>
            <a:ext cx="4921250" cy="2770187"/>
          </a:xfrm>
          <a:prstGeom prst="rect">
            <a:avLst/>
          </a:prstGeom>
          <a:noFill/>
          <a:ln w="9525">
            <a:noFill/>
          </a:ln>
        </p:spPr>
      </p:pic>
      <p:pic>
        <p:nvPicPr>
          <p:cNvPr id="6157" name="Picture 13" descr="IMG_1121"/>
          <p:cNvPicPr>
            <a:picLocks noChangeAspect="1"/>
          </p:cNvPicPr>
          <p:nvPr/>
        </p:nvPicPr>
        <p:blipFill>
          <a:blip r:embed="rId2"/>
          <a:stretch>
            <a:fillRect/>
          </a:stretch>
        </p:blipFill>
        <p:spPr>
          <a:xfrm>
            <a:off x="1073150" y="3573463"/>
            <a:ext cx="4625975" cy="26924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p:cTn id="12" dur="500" fill="hold"/>
                                        <p:tgtEl>
                                          <p:spTgt spid="32"/>
                                        </p:tgtEl>
                                        <p:attrNameLst>
                                          <p:attrName>ppt_x</p:attrName>
                                        </p:attrNameLst>
                                      </p:cBhvr>
                                      <p:tavLst>
                                        <p:tav tm="0">
                                          <p:val>
                                            <p:strVal val="#ppt_x"/>
                                          </p:val>
                                        </p:tav>
                                        <p:tav tm="100000">
                                          <p:val>
                                            <p:strVal val="#ppt_x"/>
                                          </p:val>
                                        </p:tav>
                                      </p:tavLst>
                                    </p:anim>
                                    <p:anim calcmode="lin" valueType="num">
                                      <p:cBhvr>
                                        <p:cTn id="1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1" presetClass="entr" presetSubtype="4" fill="hold" nodeType="clickEffect">
                                  <p:stCondLst>
                                    <p:cond delay="0"/>
                                  </p:stCondLst>
                                  <p:childTnLst>
                                    <p:set>
                                      <p:cBhvr>
                                        <p:cTn id="17" dur="1" fill="hold">
                                          <p:stCondLst>
                                            <p:cond delay="0"/>
                                          </p:stCondLst>
                                        </p:cTn>
                                        <p:tgtEl>
                                          <p:spTgt spid="6157"/>
                                        </p:tgtEl>
                                        <p:attrNameLst>
                                          <p:attrName>style.visibility</p:attrName>
                                        </p:attrNameLst>
                                      </p:cBhvr>
                                      <p:to>
                                        <p:strVal val="visible"/>
                                      </p:to>
                                    </p:set>
                                    <p:animEffect transition="in" filter="wheel(4)">
                                      <p:cBhvr>
                                        <p:cTn id="18" dur="500"/>
                                        <p:tgtEl>
                                          <p:spTgt spid="6157"/>
                                        </p:tgtEl>
                                      </p:cBhvr>
                                    </p:animEffect>
                                  </p:childTnLst>
                                  <p:subTnLst>
                                    <p:set>
                                      <p:cBhvr override="childStyle">
                                        <p:cTn dur="1" fill="hold" display="0" masterRel="nextClick" afterEffect="1"/>
                                        <p:tgtEl>
                                          <p:spTgt spid="6157"/>
                                        </p:tgtEl>
                                        <p:attrNameLst>
                                          <p:attrName>style.visibility</p:attrName>
                                        </p:attrNameLst>
                                      </p:cBhvr>
                                      <p:to>
                                        <p:strVal val="hidden"/>
                                      </p:to>
                                    </p:set>
                                  </p:subTnLst>
                                </p:cTn>
                              </p:par>
                            </p:childTnLst>
                          </p:cTn>
                        </p:par>
                      </p:childTnLst>
                    </p:cTn>
                  </p:par>
                  <p:par>
                    <p:cTn id="19" fill="hold">
                      <p:stCondLst>
                        <p:cond delay="indefinite"/>
                      </p:stCondLst>
                      <p:childTnLst>
                        <p:par>
                          <p:cTn id="20" fill="hold">
                            <p:stCondLst>
                              <p:cond delay="0"/>
                            </p:stCondLst>
                            <p:childTnLst>
                              <p:par>
                                <p:cTn id="21" presetID="21" presetClass="entr" presetSubtype="4" fill="hold" nodeType="clickEffect">
                                  <p:stCondLst>
                                    <p:cond delay="0"/>
                                  </p:stCondLst>
                                  <p:childTnLst>
                                    <p:set>
                                      <p:cBhvr>
                                        <p:cTn id="22" dur="1" fill="hold">
                                          <p:stCondLst>
                                            <p:cond delay="0"/>
                                          </p:stCondLst>
                                        </p:cTn>
                                        <p:tgtEl>
                                          <p:spTgt spid="6155"/>
                                        </p:tgtEl>
                                        <p:attrNameLst>
                                          <p:attrName>style.visibility</p:attrName>
                                        </p:attrNameLst>
                                      </p:cBhvr>
                                      <p:to>
                                        <p:strVal val="visible"/>
                                      </p:to>
                                    </p:set>
                                    <p:animEffect transition="in" filter="wheel(4)">
                                      <p:cBhvr>
                                        <p:cTn id="23" dur="500"/>
                                        <p:tgtEl>
                                          <p:spTgt spid="6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2"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Rectangle 28"/>
          <p:cNvSpPr/>
          <p:nvPr/>
        </p:nvSpPr>
        <p:spPr>
          <a:xfrm>
            <a:off x="1524000" y="-184150"/>
            <a:ext cx="309563"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8195" name="Rectangle 30"/>
          <p:cNvSpPr/>
          <p:nvPr/>
        </p:nvSpPr>
        <p:spPr>
          <a:xfrm>
            <a:off x="1524000" y="-184150"/>
            <a:ext cx="309563"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35" name="Rectangle 13"/>
          <p:cNvSpPr/>
          <p:nvPr/>
        </p:nvSpPr>
        <p:spPr>
          <a:xfrm>
            <a:off x="1524000" y="365125"/>
            <a:ext cx="6248400" cy="522288"/>
          </a:xfrm>
          <a:prstGeom prst="rect">
            <a:avLst/>
          </a:prstGeom>
          <a:noFill/>
          <a:ln w="9525">
            <a:noFill/>
          </a:ln>
        </p:spPr>
        <p:txBody>
          <a:bodyPr>
            <a:spAutoFit/>
          </a:bodyPr>
          <a:p>
            <a:pPr marL="92075">
              <a:spcBef>
                <a:spcPct val="20000"/>
              </a:spcBef>
              <a:buClr>
                <a:srgbClr val="E1B40C"/>
              </a:buClr>
            </a:pPr>
            <a:r>
              <a:rPr lang="" altLang="zh-CN" sz="2800" b="1" dirty="0">
                <a:solidFill>
                  <a:srgbClr val="000000"/>
                </a:solidFill>
                <a:latin typeface="华文细黑" pitchFamily="2" charset="-122"/>
                <a:ea typeface="华文细黑" pitchFamily="2" charset="-122"/>
              </a:rPr>
              <a:t> </a:t>
            </a:r>
            <a:r>
              <a:rPr lang="" altLang="en-US" sz="2800" b="1" dirty="0">
                <a:solidFill>
                  <a:srgbClr val="000000"/>
                </a:solidFill>
                <a:latin typeface="华文细黑" pitchFamily="2" charset="-122"/>
                <a:ea typeface="华文细黑" pitchFamily="2" charset="-122"/>
              </a:rPr>
              <a:t>五、</a:t>
            </a:r>
            <a:r>
              <a:rPr lang="" altLang="en-US" sz="2800" b="1" dirty="0">
                <a:latin typeface="华文细黑" pitchFamily="2" charset="-122"/>
                <a:ea typeface="华文细黑" pitchFamily="2" charset="-122"/>
              </a:rPr>
              <a:t>自由</a:t>
            </a:r>
            <a:r>
              <a:rPr lang="" altLang="zh-CN" sz="2800" b="1" dirty="0">
                <a:latin typeface="华文细黑" pitchFamily="2" charset="-122"/>
                <a:ea typeface="华文细黑" pitchFamily="2" charset="-122"/>
              </a:rPr>
              <a:t>锻</a:t>
            </a:r>
            <a:endParaRPr lang="" altLang="en-US" sz="2800" b="1" dirty="0">
              <a:latin typeface="华文细黑" pitchFamily="2" charset="-122"/>
              <a:ea typeface="华文细黑" pitchFamily="2" charset="-122"/>
            </a:endParaRPr>
          </a:p>
        </p:txBody>
      </p:sp>
      <p:sp>
        <p:nvSpPr>
          <p:cNvPr id="32" name="圆角矩形 31"/>
          <p:cNvSpPr/>
          <p:nvPr/>
        </p:nvSpPr>
        <p:spPr>
          <a:xfrm>
            <a:off x="1752600" y="1241425"/>
            <a:ext cx="8915400" cy="914400"/>
          </a:xfrm>
          <a:prstGeom prst="roundRect">
            <a:avLst/>
          </a:prstGeom>
          <a:solidFill>
            <a:srgbClr val="FDF58D"/>
          </a:solid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1800" b="0" i="0" u="none" strike="noStrike" kern="1200" cap="none" spc="0" normalizeH="0" baseline="0" noProof="1">
                <a:ln>
                  <a:noFill/>
                </a:ln>
                <a:solidFill>
                  <a:schemeClr val="tx1"/>
                </a:solidFill>
                <a:effectLst/>
                <a:uLnTx/>
                <a:uFillTx/>
                <a:latin typeface="华文中宋" pitchFamily="2" charset="-122"/>
                <a:ea typeface="华文中宋" pitchFamily="2" charset="-122"/>
                <a:cs typeface="+mn-cs"/>
              </a:rPr>
              <a:t>       </a:t>
            </a:r>
            <a:r>
              <a:rPr kumimoji="0" lang="zh-CN" altLang="zh-CN" sz="20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rPr>
              <a:t>自由锻是一种利用</a:t>
            </a:r>
            <a:r>
              <a:rPr kumimoji="0" lang="zh-CN" altLang="en-US" sz="20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rPr>
              <a:t>锻造</a:t>
            </a:r>
            <a:r>
              <a:rPr kumimoji="0" lang="zh-CN" altLang="zh-CN" sz="20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rPr>
              <a:t>设备和一些简单的工具，使坯料在压力作用下发生自由塑性变形，从而获得所需形状、尺寸和一定力学性能锻件的加工方法。</a:t>
            </a:r>
            <a:endParaRPr kumimoji="0" lang="en-US" altLang="zh-CN" sz="20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11" name="矩形 10"/>
          <p:cNvSpPr/>
          <p:nvPr/>
        </p:nvSpPr>
        <p:spPr>
          <a:xfrm>
            <a:off x="1971675" y="2289175"/>
            <a:ext cx="3230563" cy="460375"/>
          </a:xfrm>
          <a:prstGeom prst="rect">
            <a:avLst/>
          </a:prstGeom>
          <a:noFill/>
          <a:ln w="9525">
            <a:noFill/>
          </a:ln>
        </p:spPr>
        <p:txBody>
          <a:bodyPr wrap="none">
            <a:spAutoFit/>
          </a:bodyPr>
          <a:p>
            <a:r>
              <a:rPr lang="zh-CN" altLang="en-US" sz="2400" dirty="0">
                <a:latin typeface="黑体" panose="02010609060101010101" pitchFamily="49" charset="-122"/>
                <a:ea typeface="黑体" panose="02010609060101010101" pitchFamily="49" charset="-122"/>
              </a:rPr>
              <a:t>1.自由</a:t>
            </a:r>
            <a:r>
              <a:rPr lang="zh-CN" altLang="zh-CN" sz="2400" dirty="0">
                <a:latin typeface="黑体" panose="02010609060101010101" pitchFamily="49" charset="-122"/>
                <a:ea typeface="黑体" panose="02010609060101010101" pitchFamily="49" charset="-122"/>
              </a:rPr>
              <a:t>锻</a:t>
            </a:r>
            <a:r>
              <a:rPr lang="zh-CN" altLang="en-US" sz="2400" dirty="0">
                <a:latin typeface="黑体" panose="02010609060101010101" pitchFamily="49" charset="-122"/>
                <a:ea typeface="黑体" panose="02010609060101010101" pitchFamily="49" charset="-122"/>
              </a:rPr>
              <a:t>的特点及应用</a:t>
            </a:r>
            <a:endParaRPr lang="zh-CN" altLang="en-US" sz="2400" dirty="0">
              <a:latin typeface="黑体" panose="02010609060101010101" pitchFamily="49" charset="-122"/>
              <a:ea typeface="黑体" panose="02010609060101010101" pitchFamily="49" charset="-122"/>
            </a:endParaRPr>
          </a:p>
        </p:txBody>
      </p:sp>
      <p:sp>
        <p:nvSpPr>
          <p:cNvPr id="12" name="圆角矩形 11"/>
          <p:cNvSpPr/>
          <p:nvPr/>
        </p:nvSpPr>
        <p:spPr>
          <a:xfrm>
            <a:off x="1417638" y="2816225"/>
            <a:ext cx="5932487" cy="3784600"/>
          </a:xfrm>
          <a:prstGeom prst="roundRect">
            <a:avLst>
              <a:gd name="adj" fmla="val 16667"/>
            </a:avLst>
          </a:prstGeom>
          <a:solidFill>
            <a:srgbClr val="00B0F0"/>
          </a:solidFill>
          <a:ln w="9525">
            <a:noFill/>
          </a:ln>
        </p:spPr>
        <p:txBody>
          <a:bodyPr>
            <a:spAutoFit/>
          </a:bodyPr>
          <a:p>
            <a:pPr>
              <a:lnSpc>
                <a:spcPct val="150000"/>
              </a:lnSpc>
            </a:pPr>
            <a:r>
              <a:rPr lang="en-US" altLang="zh-CN" dirty="0">
                <a:solidFill>
                  <a:srgbClr val="FFFFFF"/>
                </a:solidFill>
                <a:latin typeface="华文中宋" pitchFamily="2" charset="-122"/>
                <a:ea typeface="华文中宋" pitchFamily="2" charset="-122"/>
              </a:rPr>
              <a:t>   </a:t>
            </a:r>
            <a:r>
              <a:rPr lang="zh-CN" altLang="en-US" sz="2400" dirty="0">
                <a:solidFill>
                  <a:srgbClr val="FFFFFF"/>
                </a:solidFill>
                <a:latin typeface="微软雅黑" panose="020B0503020204020204" pitchFamily="34" charset="-122"/>
                <a:ea typeface="微软雅黑" panose="020B0503020204020204" pitchFamily="34" charset="-122"/>
              </a:rPr>
              <a:t>优点：</a:t>
            </a:r>
            <a:r>
              <a:rPr lang="zh-CN" altLang="zh-CN" sz="2400" dirty="0">
                <a:solidFill>
                  <a:srgbClr val="FFFFFF"/>
                </a:solidFill>
                <a:latin typeface="微软雅黑" panose="020B0503020204020204" pitchFamily="34" charset="-122"/>
                <a:ea typeface="微软雅黑" panose="020B0503020204020204" pitchFamily="34" charset="-122"/>
              </a:rPr>
              <a:t>自由锻所用的工具、设备简单，通用性大；工艺灵活，</a:t>
            </a:r>
            <a:endParaRPr lang="zh-CN" altLang="zh-CN" sz="2400" dirty="0">
              <a:solidFill>
                <a:srgbClr val="FFFFFF"/>
              </a:solidFill>
              <a:latin typeface="微软雅黑" panose="020B0503020204020204" pitchFamily="34" charset="-122"/>
              <a:ea typeface="微软雅黑" panose="020B0503020204020204" pitchFamily="34" charset="-122"/>
            </a:endParaRPr>
          </a:p>
          <a:p>
            <a:pPr>
              <a:lnSpc>
                <a:spcPct val="150000"/>
              </a:lnSpc>
            </a:pPr>
            <a:r>
              <a:rPr lang="zh-CN" altLang="zh-CN" sz="2400" dirty="0">
                <a:solidFill>
                  <a:srgbClr val="FFFFFF"/>
                </a:solidFill>
                <a:latin typeface="微软雅黑" panose="020B0503020204020204" pitchFamily="34" charset="-122"/>
                <a:ea typeface="微软雅黑" panose="020B0503020204020204" pitchFamily="34" charset="-122"/>
              </a:rPr>
              <a:t>    缺点：自由锻依靠人工来控制锻件的形状和尺寸</a:t>
            </a:r>
            <a:endParaRPr lang="en-US" altLang="zh-CN" sz="2400" dirty="0">
              <a:solidFill>
                <a:srgbClr val="FFFFFF"/>
              </a:solidFill>
              <a:latin typeface="微软雅黑" panose="020B0503020204020204" pitchFamily="34" charset="-122"/>
              <a:ea typeface="微软雅黑" panose="020B0503020204020204" pitchFamily="34" charset="-122"/>
            </a:endParaRPr>
          </a:p>
          <a:p>
            <a:pPr>
              <a:lnSpc>
                <a:spcPct val="150000"/>
              </a:lnSpc>
            </a:pPr>
            <a:r>
              <a:rPr lang="en-US" altLang="zh-CN" sz="2400" dirty="0">
                <a:solidFill>
                  <a:srgbClr val="FFFFFF"/>
                </a:solidFill>
                <a:latin typeface="微软雅黑" panose="020B0503020204020204" pitchFamily="34" charset="-122"/>
                <a:ea typeface="微软雅黑" panose="020B0503020204020204" pitchFamily="34" charset="-122"/>
              </a:rPr>
              <a:t>    </a:t>
            </a:r>
            <a:r>
              <a:rPr lang="zh-CN" altLang="en-US" sz="2400" dirty="0">
                <a:solidFill>
                  <a:srgbClr val="FFFFFF"/>
                </a:solidFill>
                <a:latin typeface="微软雅黑" panose="020B0503020204020204" pitchFamily="34" charset="-122"/>
                <a:ea typeface="微软雅黑" panose="020B0503020204020204" pitchFamily="34" charset="-122"/>
              </a:rPr>
              <a:t>应用：</a:t>
            </a:r>
            <a:r>
              <a:rPr lang="zh-CN" altLang="zh-CN" sz="2400" dirty="0">
                <a:solidFill>
                  <a:srgbClr val="FFFFFF"/>
                </a:solidFill>
                <a:latin typeface="微软雅黑" panose="020B0503020204020204" pitchFamily="34" charset="-122"/>
                <a:ea typeface="微软雅黑" panose="020B0503020204020204" pitchFamily="34" charset="-122"/>
              </a:rPr>
              <a:t>自由锻适用于结构形状简单锻件的单件小批量生产。</a:t>
            </a:r>
            <a:endParaRPr lang="zh-CN" altLang="zh-CN" sz="2400" dirty="0">
              <a:solidFill>
                <a:srgbClr val="FFFFFF"/>
              </a:solidFill>
              <a:latin typeface="微软雅黑" panose="020B0503020204020204" pitchFamily="34" charset="-122"/>
              <a:ea typeface="微软雅黑" panose="020B0503020204020204" pitchFamily="34" charset="-122"/>
            </a:endParaRPr>
          </a:p>
        </p:txBody>
      </p:sp>
      <p:pic>
        <p:nvPicPr>
          <p:cNvPr id="8200" name="Picture 17" descr="P8160105"/>
          <p:cNvPicPr>
            <a:picLocks noChangeAspect="1"/>
          </p:cNvPicPr>
          <p:nvPr/>
        </p:nvPicPr>
        <p:blipFill>
          <a:blip r:embed="rId1"/>
          <a:stretch>
            <a:fillRect/>
          </a:stretch>
        </p:blipFill>
        <p:spPr>
          <a:xfrm>
            <a:off x="7772400" y="2908300"/>
            <a:ext cx="3459163" cy="369252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p:cTn id="12" dur="500" fill="hold"/>
                                        <p:tgtEl>
                                          <p:spTgt spid="32"/>
                                        </p:tgtEl>
                                        <p:attrNameLst>
                                          <p:attrName>ppt_x</p:attrName>
                                        </p:attrNameLst>
                                      </p:cBhvr>
                                      <p:tavLst>
                                        <p:tav tm="0">
                                          <p:val>
                                            <p:strVal val="#ppt_x"/>
                                          </p:val>
                                        </p:tav>
                                        <p:tav tm="100000">
                                          <p:val>
                                            <p:strVal val="#ppt_x"/>
                                          </p:val>
                                        </p:tav>
                                      </p:tavLst>
                                    </p:anim>
                                    <p:anim calcmode="lin" valueType="num">
                                      <p:cBhvr>
                                        <p:cTn id="13"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3" presetClass="entr" presetSubtype="16"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000000"/>
                                          </p:val>
                                        </p:tav>
                                        <p:tav tm="100000">
                                          <p:val>
                                            <p:strVal val="#ppt_w"/>
                                          </p:val>
                                        </p:tav>
                                      </p:tavLst>
                                    </p:anim>
                                    <p:anim calcmode="lin" valueType="num">
                                      <p:cBhvr>
                                        <p:cTn id="19" dur="500" fill="hold"/>
                                        <p:tgtEl>
                                          <p:spTgt spid="11"/>
                                        </p:tgtEl>
                                        <p:attrNameLst>
                                          <p:attrName>ppt_h</p:attrName>
                                        </p:attrNameLst>
                                      </p:cBhvr>
                                      <p:tavLst>
                                        <p:tav tm="0">
                                          <p:val>
                                            <p:fltVal val="0.000000"/>
                                          </p:val>
                                        </p:tav>
                                        <p:tav tm="100000">
                                          <p:val>
                                            <p:strVal val="#ppt_h"/>
                                          </p:val>
                                        </p:tav>
                                      </p:tavLst>
                                    </p:anim>
                                  </p:childTnLst>
                                </p:cTn>
                              </p:par>
                              <p:par>
                                <p:cTn id="20" presetID="23" presetClass="entr" presetSubtype="16"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000000"/>
                                          </p:val>
                                        </p:tav>
                                        <p:tav tm="100000">
                                          <p:val>
                                            <p:strVal val="#ppt_w"/>
                                          </p:val>
                                        </p:tav>
                                      </p:tavLst>
                                    </p:anim>
                                    <p:anim calcmode="lin" valueType="num">
                                      <p:cBhvr>
                                        <p:cTn id="23" dur="500" fill="hold"/>
                                        <p:tgtEl>
                                          <p:spTgt spid="12"/>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2" grpId="0" bldLvl="0" animBg="1"/>
      <p:bldP spid="11" grpId="0"/>
      <p:bldP spid="12"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Rectangle 28"/>
          <p:cNvSpPr/>
          <p:nvPr/>
        </p:nvSpPr>
        <p:spPr>
          <a:xfrm>
            <a:off x="1524000" y="-184150"/>
            <a:ext cx="309563"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9219" name="Rectangle 30"/>
          <p:cNvSpPr/>
          <p:nvPr/>
        </p:nvSpPr>
        <p:spPr>
          <a:xfrm>
            <a:off x="1524000" y="-184150"/>
            <a:ext cx="309563"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35" name="Rectangle 13"/>
          <p:cNvSpPr/>
          <p:nvPr/>
        </p:nvSpPr>
        <p:spPr>
          <a:xfrm>
            <a:off x="1676400" y="555625"/>
            <a:ext cx="6248400" cy="522288"/>
          </a:xfrm>
          <a:prstGeom prst="rect">
            <a:avLst/>
          </a:prstGeom>
          <a:noFill/>
          <a:ln w="9525">
            <a:noFill/>
          </a:ln>
        </p:spPr>
        <p:txBody>
          <a:bodyPr>
            <a:spAutoFit/>
          </a:bodyPr>
          <a:p>
            <a:pPr marL="92075">
              <a:spcBef>
                <a:spcPct val="20000"/>
              </a:spcBef>
              <a:buClr>
                <a:srgbClr val="E1B40C"/>
              </a:buClr>
            </a:pPr>
            <a:r>
              <a:rPr lang="zh-CN" altLang="x-none" sz="2800" b="1" dirty="0">
                <a:latin typeface="华文细黑" pitchFamily="2" charset="-122"/>
                <a:ea typeface="华文细黑" pitchFamily="2" charset="-122"/>
              </a:rPr>
              <a:t>六、</a:t>
            </a:r>
            <a:r>
              <a:rPr lang="" altLang="en-US" sz="2800" b="1" dirty="0">
                <a:latin typeface="华文细黑" pitchFamily="2" charset="-122"/>
                <a:ea typeface="华文细黑" pitchFamily="2" charset="-122"/>
              </a:rPr>
              <a:t>模  锻</a:t>
            </a:r>
            <a:endParaRPr lang="" altLang="en-US" sz="2800" b="1" dirty="0">
              <a:latin typeface="华文细黑" pitchFamily="2" charset="-122"/>
              <a:ea typeface="华文细黑" pitchFamily="2" charset="-122"/>
            </a:endParaRPr>
          </a:p>
        </p:txBody>
      </p:sp>
      <p:sp>
        <p:nvSpPr>
          <p:cNvPr id="17" name="圆角矩形 16"/>
          <p:cNvSpPr/>
          <p:nvPr/>
        </p:nvSpPr>
        <p:spPr>
          <a:xfrm>
            <a:off x="1676400" y="1397000"/>
            <a:ext cx="8915400" cy="1066800"/>
          </a:xfrm>
          <a:prstGeom prst="roundRect">
            <a:avLst/>
          </a:prstGeom>
          <a:solidFill>
            <a:srgbClr val="FDF58D"/>
          </a:solid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1800" b="0" i="0" u="none" strike="noStrike" kern="1200" cap="none" spc="0" normalizeH="0" baseline="0" noProof="1">
                <a:ln>
                  <a:noFill/>
                </a:ln>
                <a:solidFill>
                  <a:schemeClr val="tx1"/>
                </a:solidFill>
                <a:effectLst/>
                <a:uLnTx/>
                <a:uFillTx/>
                <a:latin typeface="华文中宋" pitchFamily="2" charset="-122"/>
                <a:ea typeface="华文中宋" pitchFamily="2" charset="-122"/>
                <a:cs typeface="+mn-cs"/>
              </a:rPr>
              <a:t>   </a:t>
            </a:r>
            <a:r>
              <a:rPr kumimoji="0" lang="en-US" altLang="zh-CN" sz="24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0" lang="zh-CN" altLang="zh-CN" sz="24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在高强度金属锻模上预先制出与锻件形状一致的模膛，使坯料在模膛内受压变形的锻造方法称为</a:t>
            </a:r>
            <a:r>
              <a:rPr kumimoji="0" lang="zh-CN" altLang="zh-CN" sz="2400" b="1" i="0" u="none" strike="noStrike" kern="1200" cap="none" spc="0" normalizeH="0" baseline="0" noProof="1">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模锻</a:t>
            </a:r>
            <a:r>
              <a:rPr kumimoji="0" lang="zh-CN" altLang="zh-CN" sz="24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endParaRPr kumimoji="0" lang="en-US" altLang="zh-CN" sz="24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1" name="矩形 20"/>
          <p:cNvSpPr/>
          <p:nvPr/>
        </p:nvSpPr>
        <p:spPr>
          <a:xfrm>
            <a:off x="2209800" y="2590800"/>
            <a:ext cx="2620963" cy="460375"/>
          </a:xfrm>
          <a:prstGeom prst="rect">
            <a:avLst/>
          </a:prstGeom>
          <a:noFill/>
          <a:ln w="9525">
            <a:noFill/>
          </a:ln>
        </p:spPr>
        <p:txBody>
          <a:bodyPr wrap="none">
            <a:spAutoFit/>
          </a:bodyPr>
          <a:p>
            <a:r>
              <a:rPr lang="zh-CN" altLang="en-US" sz="2400" dirty="0">
                <a:latin typeface="微软雅黑" panose="020B0503020204020204" pitchFamily="34" charset="-122"/>
                <a:ea typeface="微软雅黑" panose="020B0503020204020204" pitchFamily="34" charset="-122"/>
              </a:rPr>
              <a:t>模锻的特点及应用</a:t>
            </a:r>
            <a:endParaRPr lang="zh-CN" altLang="en-US" sz="2400" dirty="0">
              <a:latin typeface="微软雅黑" panose="020B0503020204020204" pitchFamily="34" charset="-122"/>
              <a:ea typeface="微软雅黑" panose="020B0503020204020204" pitchFamily="34" charset="-122"/>
            </a:endParaRPr>
          </a:p>
        </p:txBody>
      </p:sp>
      <p:sp>
        <p:nvSpPr>
          <p:cNvPr id="22" name="圆角矩形 21"/>
          <p:cNvSpPr/>
          <p:nvPr/>
        </p:nvSpPr>
        <p:spPr>
          <a:xfrm>
            <a:off x="1676400" y="3051175"/>
            <a:ext cx="8915400" cy="3298825"/>
          </a:xfrm>
          <a:prstGeom prst="roundRect">
            <a:avLst>
              <a:gd name="adj" fmla="val 16667"/>
            </a:avLst>
          </a:prstGeom>
          <a:solidFill>
            <a:srgbClr val="00B0F0"/>
          </a:solidFill>
          <a:ln w="9525">
            <a:noFill/>
          </a:ln>
        </p:spPr>
        <p:txBody>
          <a:bodyPr>
            <a:spAutoFit/>
          </a:bodyPr>
          <a:p>
            <a:pPr>
              <a:lnSpc>
                <a:spcPts val="2500"/>
              </a:lnSpc>
            </a:pPr>
            <a:r>
              <a:rPr lang="zh-CN" altLang="zh-CN" sz="2400" dirty="0">
                <a:solidFill>
                  <a:srgbClr val="FFFFFF"/>
                </a:solidFill>
                <a:latin typeface="微软雅黑" panose="020B0503020204020204" pitchFamily="34" charset="-122"/>
                <a:ea typeface="微软雅黑" panose="020B0503020204020204" pitchFamily="34" charset="-122"/>
              </a:rPr>
              <a:t>模锻的生产效率较高，操作简单，容易实现机械化；</a:t>
            </a:r>
            <a:endParaRPr lang="zh-CN" altLang="zh-CN" sz="2400" dirty="0">
              <a:solidFill>
                <a:srgbClr val="FFFFFF"/>
              </a:solidFill>
              <a:latin typeface="微软雅黑" panose="020B0503020204020204" pitchFamily="34" charset="-122"/>
              <a:ea typeface="微软雅黑" panose="020B0503020204020204" pitchFamily="34" charset="-122"/>
            </a:endParaRPr>
          </a:p>
          <a:p>
            <a:pPr>
              <a:lnSpc>
                <a:spcPts val="2500"/>
              </a:lnSpc>
            </a:pPr>
            <a:r>
              <a:rPr lang="zh-CN" altLang="zh-CN" sz="2400" dirty="0">
                <a:solidFill>
                  <a:srgbClr val="FFFFFF"/>
                </a:solidFill>
                <a:latin typeface="微软雅黑" panose="020B0503020204020204" pitchFamily="34" charset="-122"/>
                <a:ea typeface="微软雅黑" panose="020B0503020204020204" pitchFamily="34" charset="-122"/>
              </a:rPr>
              <a:t>锻件表面粗糙度值小，尺寸精确，加工余量小，材料利用率高；</a:t>
            </a:r>
            <a:endParaRPr lang="zh-CN" altLang="zh-CN" sz="2400" dirty="0">
              <a:solidFill>
                <a:srgbClr val="FFFFFF"/>
              </a:solidFill>
              <a:latin typeface="微软雅黑" panose="020B0503020204020204" pitchFamily="34" charset="-122"/>
              <a:ea typeface="微软雅黑" panose="020B0503020204020204" pitchFamily="34" charset="-122"/>
            </a:endParaRPr>
          </a:p>
          <a:p>
            <a:pPr>
              <a:lnSpc>
                <a:spcPts val="2500"/>
              </a:lnSpc>
            </a:pPr>
            <a:r>
              <a:rPr lang="zh-CN" altLang="zh-CN" sz="2400" dirty="0">
                <a:solidFill>
                  <a:srgbClr val="FFFFFF"/>
                </a:solidFill>
                <a:latin typeface="微软雅黑" panose="020B0503020204020204" pitchFamily="34" charset="-122"/>
                <a:ea typeface="微软雅黑" panose="020B0503020204020204" pitchFamily="34" charset="-122"/>
              </a:rPr>
              <a:t>能锻造形状较为复杂的锻件。</a:t>
            </a:r>
            <a:endParaRPr lang="zh-CN" altLang="zh-CN" sz="2400" dirty="0">
              <a:solidFill>
                <a:srgbClr val="FFFFFF"/>
              </a:solidFill>
              <a:latin typeface="微软雅黑" panose="020B0503020204020204" pitchFamily="34" charset="-122"/>
              <a:ea typeface="微软雅黑" panose="020B0503020204020204" pitchFamily="34" charset="-122"/>
            </a:endParaRPr>
          </a:p>
          <a:p>
            <a:pPr>
              <a:lnSpc>
                <a:spcPts val="2500"/>
              </a:lnSpc>
            </a:pPr>
            <a:endParaRPr lang="zh-CN" altLang="zh-CN" sz="2400" dirty="0">
              <a:solidFill>
                <a:srgbClr val="FFFFFF"/>
              </a:solidFill>
              <a:latin typeface="微软雅黑" panose="020B0503020204020204" pitchFamily="34" charset="-122"/>
              <a:ea typeface="微软雅黑" panose="020B0503020204020204" pitchFamily="34" charset="-122"/>
            </a:endParaRPr>
          </a:p>
          <a:p>
            <a:pPr>
              <a:lnSpc>
                <a:spcPts val="2500"/>
              </a:lnSpc>
            </a:pPr>
            <a:r>
              <a:rPr lang="zh-CN" altLang="zh-CN" sz="2400" dirty="0">
                <a:solidFill>
                  <a:srgbClr val="FFFFFF"/>
                </a:solidFill>
                <a:latin typeface="微软雅黑" panose="020B0503020204020204" pitchFamily="34" charset="-122"/>
                <a:ea typeface="微软雅黑" panose="020B0503020204020204" pitchFamily="34" charset="-122"/>
              </a:rPr>
              <a:t>模锻设备投资大，锻模的制造成本高，且每种锻模仅能加工一种锻件；受锻模设备吨位限制，模锻件质量一般不超过</a:t>
            </a:r>
            <a:r>
              <a:rPr lang="en-US" altLang="zh-CN" sz="2400" dirty="0">
                <a:solidFill>
                  <a:srgbClr val="FFFFFF"/>
                </a:solidFill>
                <a:latin typeface="微软雅黑" panose="020B0503020204020204" pitchFamily="34" charset="-122"/>
                <a:ea typeface="微软雅黑" panose="020B0503020204020204" pitchFamily="34" charset="-122"/>
              </a:rPr>
              <a:t>150 kg</a:t>
            </a:r>
            <a:r>
              <a:rPr lang="zh-CN" altLang="zh-CN" sz="2400" dirty="0">
                <a:solidFill>
                  <a:srgbClr val="FFFFFF"/>
                </a:solidFill>
                <a:latin typeface="微软雅黑" panose="020B0503020204020204" pitchFamily="34" charset="-122"/>
                <a:ea typeface="微软雅黑" panose="020B0503020204020204" pitchFamily="34" charset="-122"/>
              </a:rPr>
              <a:t>。</a:t>
            </a:r>
            <a:endParaRPr lang="zh-CN" altLang="zh-CN" sz="2400" dirty="0">
              <a:solidFill>
                <a:srgbClr val="FFFFFF"/>
              </a:solidFill>
              <a:latin typeface="微软雅黑" panose="020B0503020204020204" pitchFamily="34" charset="-122"/>
              <a:ea typeface="微软雅黑" panose="020B0503020204020204" pitchFamily="34" charset="-122"/>
            </a:endParaRPr>
          </a:p>
          <a:p>
            <a:pPr>
              <a:lnSpc>
                <a:spcPts val="2500"/>
              </a:lnSpc>
            </a:pPr>
            <a:endParaRPr lang="zh-CN" altLang="zh-CN" sz="2400" dirty="0">
              <a:solidFill>
                <a:srgbClr val="FFFFFF"/>
              </a:solidFill>
              <a:latin typeface="微软雅黑" panose="020B0503020204020204" pitchFamily="34" charset="-122"/>
              <a:ea typeface="微软雅黑" panose="020B0503020204020204" pitchFamily="34" charset="-122"/>
            </a:endParaRPr>
          </a:p>
          <a:p>
            <a:pPr>
              <a:lnSpc>
                <a:spcPts val="2500"/>
              </a:lnSpc>
            </a:pPr>
            <a:r>
              <a:rPr lang="zh-CN" altLang="zh-CN" sz="2400" dirty="0">
                <a:solidFill>
                  <a:srgbClr val="FFFFFF"/>
                </a:solidFill>
                <a:latin typeface="微软雅黑" panose="020B0503020204020204" pitchFamily="34" charset="-122"/>
                <a:ea typeface="微软雅黑" panose="020B0503020204020204" pitchFamily="34" charset="-122"/>
              </a:rPr>
              <a:t>因此，模锻适用于中小型锻件的成批和大量生产，广泛应用于汽车、拖拉机、飞机、机床和动力机械等行业。</a:t>
            </a:r>
            <a:endParaRPr lang="zh-CN" altLang="zh-CN" sz="2400" dirty="0">
              <a:solidFill>
                <a:srgbClr val="FFFFFF"/>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ppt_x</p:attrName>
                                        </p:attrNameLst>
                                      </p:cBhvr>
                                      <p:tavLst>
                                        <p:tav tm="0">
                                          <p:val>
                                            <p:strVal val="#ppt_x"/>
                                          </p:val>
                                        </p:tav>
                                        <p:tav tm="100000">
                                          <p:val>
                                            <p:strVal val="#ppt_x"/>
                                          </p:val>
                                        </p:tav>
                                      </p:tavLst>
                                    </p:anim>
                                    <p:anim calcmode="lin" valueType="num">
                                      <p:cBhvr>
                                        <p:cTn id="13"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4" presetClass="entr" presetSubtype="0" accel="100000" fill="hold" grpId="0" nodeType="click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p:cTn id="18" dur="500" fill="hold"/>
                                        <p:tgtEl>
                                          <p:spTgt spid="21"/>
                                        </p:tgtEl>
                                        <p:attrNameLst>
                                          <p:attrName>ppt_w</p:attrName>
                                        </p:attrNameLst>
                                      </p:cBhvr>
                                      <p:tavLst>
                                        <p:tav tm="0">
                                          <p:val>
                                            <p:strVal val="#ppt_w*0.05"/>
                                          </p:val>
                                        </p:tav>
                                        <p:tav tm="100000">
                                          <p:val>
                                            <p:strVal val="#ppt_w"/>
                                          </p:val>
                                        </p:tav>
                                      </p:tavLst>
                                    </p:anim>
                                    <p:anim calcmode="lin" valueType="num">
                                      <p:cBhvr>
                                        <p:cTn id="19" dur="500" fill="hold"/>
                                        <p:tgtEl>
                                          <p:spTgt spid="21"/>
                                        </p:tgtEl>
                                        <p:attrNameLst>
                                          <p:attrName>ppt_h</p:attrName>
                                        </p:attrNameLst>
                                      </p:cBhvr>
                                      <p:tavLst>
                                        <p:tav tm="0">
                                          <p:val>
                                            <p:strVal val="#ppt_h"/>
                                          </p:val>
                                        </p:tav>
                                        <p:tav tm="100000">
                                          <p:val>
                                            <p:strVal val="#ppt_h"/>
                                          </p:val>
                                        </p:tav>
                                      </p:tavLst>
                                    </p:anim>
                                    <p:anim calcmode="lin" valueType="num">
                                      <p:cBhvr>
                                        <p:cTn id="20" dur="500" fill="hold"/>
                                        <p:tgtEl>
                                          <p:spTgt spid="21"/>
                                        </p:tgtEl>
                                        <p:attrNameLst>
                                          <p:attrName>ppt_x</p:attrName>
                                        </p:attrNameLst>
                                      </p:cBhvr>
                                      <p:tavLst>
                                        <p:tav tm="0">
                                          <p:val>
                                            <p:strVal val="#ppt_x-.2"/>
                                          </p:val>
                                        </p:tav>
                                        <p:tav tm="100000">
                                          <p:val>
                                            <p:strVal val="#ppt_x"/>
                                          </p:val>
                                        </p:tav>
                                      </p:tavLst>
                                    </p:anim>
                                    <p:anim calcmode="lin" valueType="num">
                                      <p:cBhvr>
                                        <p:cTn id="21" dur="500" fill="hold"/>
                                        <p:tgtEl>
                                          <p:spTgt spid="21"/>
                                        </p:tgtEl>
                                        <p:attrNameLst>
                                          <p:attrName>ppt_y</p:attrName>
                                        </p:attrNameLst>
                                      </p:cBhvr>
                                      <p:tavLst>
                                        <p:tav tm="0">
                                          <p:val>
                                            <p:strVal val="#ppt_y"/>
                                          </p:val>
                                        </p:tav>
                                        <p:tav tm="100000">
                                          <p:val>
                                            <p:strVal val="#ppt_y"/>
                                          </p:val>
                                        </p:tav>
                                      </p:tavLst>
                                    </p:anim>
                                    <p:animEffect transition="in" filter="fade">
                                      <p:cBhvr>
                                        <p:cTn id="22" dur="500"/>
                                        <p:tgtEl>
                                          <p:spTgt spid="21"/>
                                        </p:tgtEl>
                                      </p:cBhvr>
                                    </p:animEffect>
                                  </p:childTnLst>
                                </p:cTn>
                              </p:par>
                              <p:par>
                                <p:cTn id="23" presetID="54" presetClass="entr" presetSubtype="0" accel="10000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500" fill="hold"/>
                                        <p:tgtEl>
                                          <p:spTgt spid="22"/>
                                        </p:tgtEl>
                                        <p:attrNameLst>
                                          <p:attrName>ppt_w</p:attrName>
                                        </p:attrNameLst>
                                      </p:cBhvr>
                                      <p:tavLst>
                                        <p:tav tm="0">
                                          <p:val>
                                            <p:strVal val="#ppt_w*0.05"/>
                                          </p:val>
                                        </p:tav>
                                        <p:tav tm="100000">
                                          <p:val>
                                            <p:strVal val="#ppt_w"/>
                                          </p:val>
                                        </p:tav>
                                      </p:tavLst>
                                    </p:anim>
                                    <p:anim calcmode="lin" valueType="num">
                                      <p:cBhvr>
                                        <p:cTn id="26" dur="500" fill="hold"/>
                                        <p:tgtEl>
                                          <p:spTgt spid="22"/>
                                        </p:tgtEl>
                                        <p:attrNameLst>
                                          <p:attrName>ppt_h</p:attrName>
                                        </p:attrNameLst>
                                      </p:cBhvr>
                                      <p:tavLst>
                                        <p:tav tm="0">
                                          <p:val>
                                            <p:strVal val="#ppt_h"/>
                                          </p:val>
                                        </p:tav>
                                        <p:tav tm="100000">
                                          <p:val>
                                            <p:strVal val="#ppt_h"/>
                                          </p:val>
                                        </p:tav>
                                      </p:tavLst>
                                    </p:anim>
                                    <p:anim calcmode="lin" valueType="num">
                                      <p:cBhvr>
                                        <p:cTn id="27" dur="500" fill="hold"/>
                                        <p:tgtEl>
                                          <p:spTgt spid="22"/>
                                        </p:tgtEl>
                                        <p:attrNameLst>
                                          <p:attrName>ppt_x</p:attrName>
                                        </p:attrNameLst>
                                      </p:cBhvr>
                                      <p:tavLst>
                                        <p:tav tm="0">
                                          <p:val>
                                            <p:strVal val="#ppt_x-.2"/>
                                          </p:val>
                                        </p:tav>
                                        <p:tav tm="100000">
                                          <p:val>
                                            <p:strVal val="#ppt_x"/>
                                          </p:val>
                                        </p:tav>
                                      </p:tavLst>
                                    </p:anim>
                                    <p:anim calcmode="lin" valueType="num">
                                      <p:cBhvr>
                                        <p:cTn id="28" dur="500" fill="hold"/>
                                        <p:tgtEl>
                                          <p:spTgt spid="22"/>
                                        </p:tgtEl>
                                        <p:attrNameLst>
                                          <p:attrName>ppt_y</p:attrName>
                                        </p:attrNameLst>
                                      </p:cBhvr>
                                      <p:tavLst>
                                        <p:tav tm="0">
                                          <p:val>
                                            <p:strVal val="#ppt_y"/>
                                          </p:val>
                                        </p:tav>
                                        <p:tav tm="100000">
                                          <p:val>
                                            <p:strVal val="#ppt_y"/>
                                          </p:val>
                                        </p:tav>
                                      </p:tavLst>
                                    </p:anim>
                                    <p:animEffect transition="in" filter="fade">
                                      <p:cBhvr>
                                        <p:cTn id="2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17" grpId="0" bldLvl="0" animBg="1"/>
      <p:bldP spid="21" grpId="0"/>
      <p:bldP spid="22"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Rectangle 28"/>
          <p:cNvSpPr/>
          <p:nvPr/>
        </p:nvSpPr>
        <p:spPr>
          <a:xfrm>
            <a:off x="1524000" y="-184150"/>
            <a:ext cx="309563"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10243" name="Rectangle 30"/>
          <p:cNvSpPr/>
          <p:nvPr/>
        </p:nvSpPr>
        <p:spPr>
          <a:xfrm>
            <a:off x="1524000" y="-184150"/>
            <a:ext cx="309563" cy="368300"/>
          </a:xfrm>
          <a:prstGeom prst="rect">
            <a:avLst/>
          </a:prstGeom>
          <a:noFill/>
          <a:ln w="9525">
            <a:noFill/>
          </a:ln>
        </p:spPr>
        <p:txBody>
          <a:bodyPr wrap="none" anchor="ctr" anchorCtr="0">
            <a:spAutoFit/>
          </a:bodyPr>
          <a:p>
            <a:endParaRPr lang="zh-CN" altLang="en-US" dirty="0">
              <a:latin typeface="Arial" panose="020B0604020202020204" pitchFamily="34" charset="0"/>
            </a:endParaRPr>
          </a:p>
        </p:txBody>
      </p:sp>
      <p:sp>
        <p:nvSpPr>
          <p:cNvPr id="35" name="Rectangle 13"/>
          <p:cNvSpPr/>
          <p:nvPr/>
        </p:nvSpPr>
        <p:spPr>
          <a:xfrm>
            <a:off x="1524000" y="304800"/>
            <a:ext cx="6248400" cy="522288"/>
          </a:xfrm>
          <a:prstGeom prst="rect">
            <a:avLst/>
          </a:prstGeom>
          <a:noFill/>
          <a:ln w="9525">
            <a:noFill/>
          </a:ln>
        </p:spPr>
        <p:txBody>
          <a:bodyPr>
            <a:spAutoFit/>
          </a:bodyPr>
          <a:p>
            <a:pPr marL="92075">
              <a:spcBef>
                <a:spcPct val="20000"/>
              </a:spcBef>
              <a:buClr>
                <a:srgbClr val="E1B40C"/>
              </a:buClr>
            </a:pPr>
            <a:r>
              <a:rPr lang="zh-CN" altLang="x-none" sz="2800" b="1" dirty="0">
                <a:latin typeface="华文细黑" pitchFamily="2" charset="-122"/>
                <a:ea typeface="华文细黑" pitchFamily="2" charset="-122"/>
              </a:rPr>
              <a:t>七、</a:t>
            </a:r>
            <a:r>
              <a:rPr lang="" altLang="zh-CN" sz="2800" b="1" dirty="0">
                <a:latin typeface="华文细黑" pitchFamily="2" charset="-122"/>
                <a:ea typeface="华文细黑" pitchFamily="2" charset="-122"/>
              </a:rPr>
              <a:t> </a:t>
            </a:r>
            <a:r>
              <a:rPr lang="" altLang="en-US" sz="2800" b="1" dirty="0">
                <a:latin typeface="华文细黑" pitchFamily="2" charset="-122"/>
                <a:ea typeface="华文细黑" pitchFamily="2" charset="-122"/>
              </a:rPr>
              <a:t>胎 模 锻</a:t>
            </a:r>
            <a:endParaRPr lang="" altLang="en-US" sz="2800" b="1" dirty="0">
              <a:latin typeface="华文细黑" pitchFamily="2" charset="-122"/>
              <a:ea typeface="华文细黑" pitchFamily="2" charset="-122"/>
            </a:endParaRPr>
          </a:p>
        </p:txBody>
      </p:sp>
      <p:sp>
        <p:nvSpPr>
          <p:cNvPr id="30" name="圆角矩形 29"/>
          <p:cNvSpPr/>
          <p:nvPr/>
        </p:nvSpPr>
        <p:spPr>
          <a:xfrm>
            <a:off x="1700213" y="825500"/>
            <a:ext cx="8915400" cy="1066800"/>
          </a:xfrm>
          <a:prstGeom prst="roundRect">
            <a:avLst/>
          </a:prstGeom>
          <a:solidFill>
            <a:srgbClr val="FDF58D"/>
          </a:solid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1800" b="0" i="0" u="none" strike="noStrike" kern="1200" cap="none" spc="0" normalizeH="0" baseline="0" noProof="1">
                <a:ln>
                  <a:noFill/>
                </a:ln>
                <a:solidFill>
                  <a:schemeClr val="tx1"/>
                </a:solidFill>
                <a:effectLst/>
                <a:uLnTx/>
                <a:uFillTx/>
                <a:latin typeface="华文中宋" pitchFamily="2" charset="-122"/>
                <a:ea typeface="华文中宋" pitchFamily="2" charset="-122"/>
                <a:cs typeface="+mn-cs"/>
              </a:rPr>
              <a:t>    </a:t>
            </a:r>
            <a:r>
              <a:rPr kumimoji="0" lang="zh-CN" altLang="zh-CN" sz="24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rPr>
              <a:t>胎模锻是在自由锻设备上用可移动的简单锻模（简称胎模）生产锻件的工艺方法。</a:t>
            </a:r>
            <a:endParaRPr kumimoji="0" lang="zh-CN" altLang="zh-CN" sz="24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grpSp>
        <p:nvGrpSpPr>
          <p:cNvPr id="2" name="组合 70"/>
          <p:cNvGrpSpPr/>
          <p:nvPr/>
        </p:nvGrpSpPr>
        <p:grpSpPr>
          <a:xfrm>
            <a:off x="1754188" y="2028825"/>
            <a:ext cx="8924925" cy="2328863"/>
            <a:chOff x="228600" y="2362200"/>
            <a:chExt cx="8924626" cy="2328720"/>
          </a:xfrm>
        </p:grpSpPr>
        <p:sp>
          <p:nvSpPr>
            <p:cNvPr id="10261" name="矩形 44"/>
            <p:cNvSpPr/>
            <p:nvPr/>
          </p:nvSpPr>
          <p:spPr>
            <a:xfrm>
              <a:off x="609600" y="2362200"/>
              <a:ext cx="3249821" cy="337175"/>
            </a:xfrm>
            <a:prstGeom prst="rect">
              <a:avLst/>
            </a:prstGeom>
            <a:solidFill>
              <a:srgbClr val="ADADFF"/>
            </a:solidFill>
            <a:ln w="9525">
              <a:noFill/>
            </a:ln>
          </p:spPr>
          <p:txBody>
            <a:bodyPr wrap="none">
              <a:spAutoFit/>
            </a:bodyPr>
            <a:p>
              <a:r>
                <a:rPr lang="zh-CN" altLang="zh-CN" sz="1600" b="1" dirty="0">
                  <a:latin typeface="华文新魏" pitchFamily="2" charset="-122"/>
                  <a:ea typeface="华文新魏" pitchFamily="2" charset="-122"/>
                </a:rPr>
                <a:t>与自由锻相比，胎模锻的优点为：</a:t>
              </a:r>
              <a:endParaRPr lang="zh-CN" altLang="en-US" sz="1600" b="1" dirty="0">
                <a:latin typeface="华文新魏" pitchFamily="2" charset="-122"/>
                <a:ea typeface="华文新魏" pitchFamily="2" charset="-122"/>
              </a:endParaRPr>
            </a:p>
          </p:txBody>
        </p:sp>
        <p:grpSp>
          <p:nvGrpSpPr>
            <p:cNvPr id="10262" name="组合 20"/>
            <p:cNvGrpSpPr/>
            <p:nvPr/>
          </p:nvGrpSpPr>
          <p:grpSpPr>
            <a:xfrm>
              <a:off x="230187" y="3352770"/>
              <a:ext cx="8608725" cy="510487"/>
              <a:chOff x="3699725" y="2630730"/>
              <a:chExt cx="9733741" cy="598967"/>
            </a:xfrm>
          </p:grpSpPr>
          <p:sp>
            <p:nvSpPr>
              <p:cNvPr id="60" name="圆角矩形 59"/>
              <p:cNvSpPr/>
              <p:nvPr/>
            </p:nvSpPr>
            <p:spPr bwMode="auto">
              <a:xfrm>
                <a:off x="3699725" y="2630694"/>
                <a:ext cx="502572" cy="502886"/>
              </a:xfrm>
              <a:prstGeom prst="roundRect">
                <a:avLst>
                  <a:gd name="adj" fmla="val 8243"/>
                </a:avLst>
              </a:prstGeom>
              <a:solidFill>
                <a:srgbClr val="92D050"/>
              </a:solidFill>
              <a:ln w="25400"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800" b="0" i="0" u="none" strike="noStrike" kern="0" cap="none" spc="0" normalizeH="0" baseline="0" noProof="1">
                    <a:ln>
                      <a:noFill/>
                    </a:ln>
                    <a:solidFill>
                      <a:srgbClr val="FFFFFF"/>
                    </a:solidFill>
                    <a:effectLst>
                      <a:outerShdw blurRad="38100" dist="38100" dir="2700000" algn="tl">
                        <a:srgbClr val="000000">
                          <a:alpha val="43137"/>
                        </a:srgbClr>
                      </a:outerShdw>
                    </a:effectLst>
                    <a:uLnTx/>
                    <a:uFillTx/>
                    <a:latin typeface="Impact" panose="020B0806030902050204" pitchFamily="34" charset="0"/>
                    <a:ea typeface="DFPYeaSong-B5" pitchFamily="18" charset="-120"/>
                    <a:cs typeface="+mn-cs"/>
                  </a:rPr>
                  <a:t>2</a:t>
                </a:r>
                <a:endParaRPr kumimoji="0" lang="zh-CN" altLang="en-US" sz="2800" b="0" i="0" u="none" strike="noStrike" kern="0" cap="none" spc="0" normalizeH="0" baseline="0" noProof="1">
                  <a:ln>
                    <a:noFill/>
                  </a:ln>
                  <a:solidFill>
                    <a:srgbClr val="FFFFFF"/>
                  </a:solidFill>
                  <a:effectLst>
                    <a:outerShdw blurRad="38100" dist="38100" dir="2700000" algn="tl">
                      <a:srgbClr val="000000">
                        <a:alpha val="43137"/>
                      </a:srgbClr>
                    </a:outerShdw>
                  </a:effectLst>
                  <a:uLnTx/>
                  <a:uFillTx/>
                  <a:latin typeface="Impact" panose="020B0806030902050204" pitchFamily="34" charset="0"/>
                  <a:ea typeface="DFPYeaSong-B5" pitchFamily="18" charset="-120"/>
                  <a:cs typeface="+mn-cs"/>
                </a:endParaRPr>
              </a:p>
            </p:txBody>
          </p:sp>
          <p:sp>
            <p:nvSpPr>
              <p:cNvPr id="10272" name="TextBox 60"/>
              <p:cNvSpPr txBox="1"/>
              <p:nvPr/>
            </p:nvSpPr>
            <p:spPr>
              <a:xfrm>
                <a:off x="4292500" y="2746912"/>
                <a:ext cx="9140571" cy="482785"/>
              </a:xfrm>
              <a:prstGeom prst="rect">
                <a:avLst/>
              </a:prstGeom>
              <a:noFill/>
              <a:ln w="9525">
                <a:noFill/>
              </a:ln>
            </p:spPr>
            <p:txBody>
              <a:bodyPr>
                <a:spAutoFit/>
              </a:bodyPr>
              <a:p>
                <a:pPr>
                  <a:lnSpc>
                    <a:spcPts val="2500"/>
                  </a:lnSpc>
                </a:pPr>
                <a:r>
                  <a:rPr lang="zh-CN" altLang="zh-CN" sz="2000" dirty="0">
                    <a:latin typeface="微软雅黑" panose="020B0503020204020204" pitchFamily="34" charset="-122"/>
                    <a:ea typeface="微软雅黑" panose="020B0503020204020204" pitchFamily="34" charset="-122"/>
                  </a:rPr>
                  <a:t>胎模锻件的形状较准确，尺寸精度高，加工余量小</a:t>
                </a:r>
                <a:endParaRPr lang="zh-CN" altLang="en-US" sz="2000" dirty="0">
                  <a:latin typeface="微软雅黑" panose="020B0503020204020204" pitchFamily="34" charset="-122"/>
                  <a:ea typeface="微软雅黑" panose="020B0503020204020204" pitchFamily="34" charset="-122"/>
                </a:endParaRPr>
              </a:p>
            </p:txBody>
          </p:sp>
          <p:cxnSp>
            <p:nvCxnSpPr>
              <p:cNvPr id="62" name="直接连接符 61"/>
              <p:cNvCxnSpPr/>
              <p:nvPr/>
            </p:nvCxnSpPr>
            <p:spPr bwMode="auto">
              <a:xfrm>
                <a:off x="3758957" y="2630694"/>
                <a:ext cx="9674509" cy="0"/>
              </a:xfrm>
              <a:prstGeom prst="line">
                <a:avLst/>
              </a:prstGeom>
              <a:ln>
                <a:solidFill>
                  <a:srgbClr val="7BC143"/>
                </a:solidFill>
              </a:ln>
            </p:spPr>
            <p:style>
              <a:lnRef idx="1">
                <a:schemeClr val="accent3"/>
              </a:lnRef>
              <a:fillRef idx="0">
                <a:schemeClr val="accent3"/>
              </a:fillRef>
              <a:effectRef idx="0">
                <a:schemeClr val="accent3"/>
              </a:effectRef>
              <a:fontRef idx="minor">
                <a:schemeClr val="tx1"/>
              </a:fontRef>
            </p:style>
          </p:cxnSp>
        </p:grpSp>
        <p:grpSp>
          <p:nvGrpSpPr>
            <p:cNvPr id="10263" name="组合 24"/>
            <p:cNvGrpSpPr/>
            <p:nvPr/>
          </p:nvGrpSpPr>
          <p:grpSpPr>
            <a:xfrm>
              <a:off x="230187" y="2743188"/>
              <a:ext cx="8923039" cy="428612"/>
              <a:chOff x="3698585" y="1980940"/>
              <a:chExt cx="10088816" cy="502901"/>
            </a:xfrm>
          </p:grpSpPr>
          <p:sp>
            <p:nvSpPr>
              <p:cNvPr id="57" name="圆角矩形 56"/>
              <p:cNvSpPr/>
              <p:nvPr/>
            </p:nvSpPr>
            <p:spPr bwMode="auto">
              <a:xfrm>
                <a:off x="3698585" y="1980927"/>
                <a:ext cx="502556" cy="502886"/>
              </a:xfrm>
              <a:prstGeom prst="roundRect">
                <a:avLst>
                  <a:gd name="adj" fmla="val 8243"/>
                </a:avLst>
              </a:prstGeom>
              <a:solidFill>
                <a:srgbClr val="92D050"/>
              </a:solidFill>
              <a:ln w="25400"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800" b="0" i="0" u="none" strike="noStrike" kern="0" cap="none" spc="0" normalizeH="0" baseline="0" noProof="1">
                    <a:ln>
                      <a:noFill/>
                    </a:ln>
                    <a:solidFill>
                      <a:srgbClr val="FFFFFF"/>
                    </a:solidFill>
                    <a:effectLst>
                      <a:outerShdw blurRad="38100" dist="38100" dir="2700000" algn="tl">
                        <a:srgbClr val="000000">
                          <a:alpha val="43137"/>
                        </a:srgbClr>
                      </a:outerShdw>
                    </a:effectLst>
                    <a:uLnTx/>
                    <a:uFillTx/>
                    <a:latin typeface="Impact" panose="020B0806030902050204" pitchFamily="34" charset="0"/>
                    <a:ea typeface="DFPYeaSong-B5" pitchFamily="18" charset="-120"/>
                    <a:cs typeface="+mn-cs"/>
                  </a:rPr>
                  <a:t>1</a:t>
                </a:r>
                <a:endParaRPr kumimoji="0" lang="zh-CN" altLang="en-US" sz="2800" b="0" i="0" u="none" strike="noStrike" kern="0" cap="none" spc="0" normalizeH="0" baseline="0" noProof="1">
                  <a:ln>
                    <a:noFill/>
                  </a:ln>
                  <a:solidFill>
                    <a:srgbClr val="FFFFFF"/>
                  </a:solidFill>
                  <a:effectLst>
                    <a:outerShdw blurRad="38100" dist="38100" dir="2700000" algn="tl">
                      <a:srgbClr val="000000">
                        <a:alpha val="43137"/>
                      </a:srgbClr>
                    </a:outerShdw>
                  </a:effectLst>
                  <a:uLnTx/>
                  <a:uFillTx/>
                  <a:latin typeface="Impact" panose="020B0806030902050204" pitchFamily="34" charset="0"/>
                  <a:ea typeface="DFPYeaSong-B5" pitchFamily="18" charset="-120"/>
                  <a:cs typeface="+mn-cs"/>
                </a:endParaRPr>
              </a:p>
            </p:txBody>
          </p:sp>
          <p:sp>
            <p:nvSpPr>
              <p:cNvPr id="10269" name="矩形 57"/>
              <p:cNvSpPr/>
              <p:nvPr/>
            </p:nvSpPr>
            <p:spPr>
              <a:xfrm>
                <a:off x="4293016" y="1994420"/>
                <a:ext cx="9494385" cy="482785"/>
              </a:xfrm>
              <a:prstGeom prst="rect">
                <a:avLst/>
              </a:prstGeom>
              <a:noFill/>
              <a:ln w="9525">
                <a:noFill/>
              </a:ln>
            </p:spPr>
            <p:txBody>
              <a:bodyPr>
                <a:spAutoFit/>
              </a:bodyPr>
              <a:p>
                <a:pPr>
                  <a:lnSpc>
                    <a:spcPts val="2500"/>
                  </a:lnSpc>
                </a:pPr>
                <a:r>
                  <a:rPr lang="zh-CN" altLang="zh-CN" sz="2000" dirty="0">
                    <a:latin typeface="微软雅黑" panose="020B0503020204020204" pitchFamily="34" charset="-122"/>
                    <a:ea typeface="微软雅黑" panose="020B0503020204020204" pitchFamily="34" charset="-122"/>
                  </a:rPr>
                  <a:t>胎模锻件的形状和尺寸可由模具来保证，所以对工人的技术要求不高，</a:t>
                </a:r>
                <a:endParaRPr lang="zh-CN" altLang="zh-CN" sz="2000" dirty="0">
                  <a:latin typeface="微软雅黑" panose="020B0503020204020204" pitchFamily="34" charset="-122"/>
                  <a:ea typeface="微软雅黑" panose="020B0503020204020204" pitchFamily="34" charset="-122"/>
                </a:endParaRPr>
              </a:p>
            </p:txBody>
          </p:sp>
          <p:cxnSp>
            <p:nvCxnSpPr>
              <p:cNvPr id="59" name="直接连接符 58"/>
              <p:cNvCxnSpPr/>
              <p:nvPr/>
            </p:nvCxnSpPr>
            <p:spPr bwMode="auto">
              <a:xfrm>
                <a:off x="3759610" y="1993965"/>
                <a:ext cx="9672412" cy="0"/>
              </a:xfrm>
              <a:prstGeom prst="line">
                <a:avLst/>
              </a:prstGeom>
              <a:ln>
                <a:solidFill>
                  <a:srgbClr val="7BC143"/>
                </a:solidFill>
              </a:ln>
            </p:spPr>
            <p:style>
              <a:lnRef idx="1">
                <a:schemeClr val="accent3"/>
              </a:lnRef>
              <a:fillRef idx="0">
                <a:schemeClr val="accent3"/>
              </a:fillRef>
              <a:effectRef idx="0">
                <a:schemeClr val="accent3"/>
              </a:effectRef>
              <a:fontRef idx="minor">
                <a:schemeClr val="tx1"/>
              </a:fontRef>
            </p:style>
          </p:cxnSp>
        </p:grpSp>
        <p:grpSp>
          <p:nvGrpSpPr>
            <p:cNvPr id="10264" name="组合 29"/>
            <p:cNvGrpSpPr/>
            <p:nvPr/>
          </p:nvGrpSpPr>
          <p:grpSpPr>
            <a:xfrm>
              <a:off x="228600" y="4190946"/>
              <a:ext cx="8697313" cy="499973"/>
              <a:chOff x="3697908" y="1980891"/>
              <a:chExt cx="9833600" cy="586632"/>
            </a:xfrm>
          </p:grpSpPr>
          <p:sp>
            <p:nvSpPr>
              <p:cNvPr id="54" name="圆角矩形 53"/>
              <p:cNvSpPr/>
              <p:nvPr/>
            </p:nvSpPr>
            <p:spPr bwMode="auto">
              <a:xfrm>
                <a:off x="3697908" y="1980823"/>
                <a:ext cx="502556" cy="502886"/>
              </a:xfrm>
              <a:prstGeom prst="roundRect">
                <a:avLst>
                  <a:gd name="adj" fmla="val 8243"/>
                </a:avLst>
              </a:prstGeom>
              <a:solidFill>
                <a:srgbClr val="92D050"/>
              </a:solidFill>
              <a:ln w="25400"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800" b="0" i="0" u="none" strike="noStrike" kern="0" cap="none" spc="0" normalizeH="0" baseline="0" noProof="1">
                    <a:ln>
                      <a:noFill/>
                    </a:ln>
                    <a:solidFill>
                      <a:srgbClr val="FFFFFF"/>
                    </a:solidFill>
                    <a:effectLst>
                      <a:outerShdw blurRad="38100" dist="38100" dir="2700000" algn="tl">
                        <a:srgbClr val="000000">
                          <a:alpha val="43137"/>
                        </a:srgbClr>
                      </a:outerShdw>
                    </a:effectLst>
                    <a:uLnTx/>
                    <a:uFillTx/>
                    <a:latin typeface="Impact" panose="020B0806030902050204" pitchFamily="34" charset="0"/>
                    <a:ea typeface="DFPYeaSong-B5" pitchFamily="18" charset="-120"/>
                    <a:cs typeface="+mn-cs"/>
                  </a:rPr>
                  <a:t>3</a:t>
                </a:r>
                <a:endParaRPr kumimoji="0" lang="zh-CN" altLang="en-US" sz="2800" b="0" i="0" u="none" strike="noStrike" kern="0" cap="none" spc="0" normalizeH="0" baseline="0" noProof="1">
                  <a:ln>
                    <a:noFill/>
                  </a:ln>
                  <a:solidFill>
                    <a:srgbClr val="FFFFFF"/>
                  </a:solidFill>
                  <a:effectLst>
                    <a:outerShdw blurRad="38100" dist="38100" dir="2700000" algn="tl">
                      <a:srgbClr val="000000">
                        <a:alpha val="43137"/>
                      </a:srgbClr>
                    </a:outerShdw>
                  </a:effectLst>
                  <a:uLnTx/>
                  <a:uFillTx/>
                  <a:latin typeface="Impact" panose="020B0806030902050204" pitchFamily="34" charset="0"/>
                  <a:ea typeface="DFPYeaSong-B5" pitchFamily="18" charset="-120"/>
                  <a:cs typeface="+mn-cs"/>
                </a:endParaRPr>
              </a:p>
            </p:txBody>
          </p:sp>
          <p:sp>
            <p:nvSpPr>
              <p:cNvPr id="10266" name="矩形 54"/>
              <p:cNvSpPr/>
              <p:nvPr/>
            </p:nvSpPr>
            <p:spPr>
              <a:xfrm>
                <a:off x="4293219" y="1994588"/>
                <a:ext cx="9238289" cy="572935"/>
              </a:xfrm>
              <a:prstGeom prst="rect">
                <a:avLst/>
              </a:prstGeom>
              <a:noFill/>
              <a:ln w="9525">
                <a:noFill/>
              </a:ln>
            </p:spPr>
            <p:txBody>
              <a:bodyPr>
                <a:spAutoFit/>
              </a:bodyPr>
              <a:p>
                <a:pPr>
                  <a:lnSpc>
                    <a:spcPct val="129000"/>
                  </a:lnSpc>
                </a:pPr>
                <a:r>
                  <a:rPr lang="zh-CN" altLang="zh-CN" sz="2000" dirty="0">
                    <a:latin typeface="微软雅黑" panose="020B0503020204020204" pitchFamily="34" charset="-122"/>
                    <a:ea typeface="微软雅黑" panose="020B0503020204020204" pitchFamily="34" charset="-122"/>
                  </a:rPr>
                  <a:t>胎模锻件在胎模内成形，锻件内部组织致密，纤维分布合理，</a:t>
                </a:r>
                <a:endParaRPr lang="zh-CN" altLang="en-US" sz="1600" b="1" dirty="0">
                  <a:latin typeface="华文楷体" pitchFamily="2" charset="-122"/>
                  <a:ea typeface="华文楷体" pitchFamily="2" charset="-122"/>
                </a:endParaRPr>
              </a:p>
            </p:txBody>
          </p:sp>
          <p:cxnSp>
            <p:nvCxnSpPr>
              <p:cNvPr id="56" name="直接连接符 55"/>
              <p:cNvCxnSpPr/>
              <p:nvPr/>
            </p:nvCxnSpPr>
            <p:spPr bwMode="auto">
              <a:xfrm>
                <a:off x="3758933" y="1980823"/>
                <a:ext cx="9674208" cy="0"/>
              </a:xfrm>
              <a:prstGeom prst="line">
                <a:avLst/>
              </a:prstGeom>
              <a:ln>
                <a:solidFill>
                  <a:srgbClr val="7BC143"/>
                </a:solidFill>
              </a:ln>
            </p:spPr>
            <p:style>
              <a:lnRef idx="1">
                <a:schemeClr val="accent3"/>
              </a:lnRef>
              <a:fillRef idx="0">
                <a:schemeClr val="accent3"/>
              </a:fillRef>
              <a:effectRef idx="0">
                <a:schemeClr val="accent3"/>
              </a:effectRef>
              <a:fontRef idx="minor">
                <a:schemeClr val="tx1"/>
              </a:fontRef>
            </p:style>
          </p:cxnSp>
        </p:grpSp>
      </p:grpSp>
      <p:grpSp>
        <p:nvGrpSpPr>
          <p:cNvPr id="6" name="组合 85"/>
          <p:cNvGrpSpPr/>
          <p:nvPr/>
        </p:nvGrpSpPr>
        <p:grpSpPr>
          <a:xfrm>
            <a:off x="1752600" y="4540250"/>
            <a:ext cx="8697913" cy="2028825"/>
            <a:chOff x="228600" y="4539625"/>
            <a:chExt cx="8697313" cy="2030023"/>
          </a:xfrm>
        </p:grpSpPr>
        <p:sp>
          <p:nvSpPr>
            <p:cNvPr id="10248" name="矩形 72"/>
            <p:cNvSpPr/>
            <p:nvPr/>
          </p:nvSpPr>
          <p:spPr>
            <a:xfrm>
              <a:off x="735295" y="4539625"/>
              <a:ext cx="2919529" cy="337260"/>
            </a:xfrm>
            <a:prstGeom prst="rect">
              <a:avLst/>
            </a:prstGeom>
            <a:solidFill>
              <a:srgbClr val="ADADFF"/>
            </a:solidFill>
            <a:ln w="9525">
              <a:noFill/>
            </a:ln>
          </p:spPr>
          <p:txBody>
            <a:bodyPr>
              <a:spAutoFit/>
            </a:bodyPr>
            <a:p>
              <a:r>
                <a:rPr lang="zh-CN" altLang="zh-CN" sz="1600" b="1" dirty="0">
                  <a:latin typeface="华文新魏" pitchFamily="2" charset="-122"/>
                  <a:ea typeface="华文新魏" pitchFamily="2" charset="-122"/>
                </a:rPr>
                <a:t>与</a:t>
              </a:r>
              <a:r>
                <a:rPr lang="zh-CN" altLang="en-US" sz="1600" b="1" dirty="0">
                  <a:latin typeface="华文新魏" pitchFamily="2" charset="-122"/>
                  <a:ea typeface="华文新魏" pitchFamily="2" charset="-122"/>
                </a:rPr>
                <a:t>模</a:t>
              </a:r>
              <a:r>
                <a:rPr lang="zh-CN" altLang="zh-CN" sz="1600" b="1" dirty="0">
                  <a:latin typeface="华文新魏" pitchFamily="2" charset="-122"/>
                  <a:ea typeface="华文新魏" pitchFamily="2" charset="-122"/>
                </a:rPr>
                <a:t>锻相比，胎模锻的优点为：</a:t>
              </a:r>
              <a:endParaRPr lang="zh-CN" altLang="en-US" sz="1600" b="1" dirty="0">
                <a:latin typeface="华文新魏" pitchFamily="2" charset="-122"/>
                <a:ea typeface="华文新魏" pitchFamily="2" charset="-122"/>
              </a:endParaRPr>
            </a:p>
          </p:txBody>
        </p:sp>
        <p:grpSp>
          <p:nvGrpSpPr>
            <p:cNvPr id="10249" name="组合 20"/>
            <p:cNvGrpSpPr/>
            <p:nvPr/>
          </p:nvGrpSpPr>
          <p:grpSpPr>
            <a:xfrm>
              <a:off x="230187" y="5486622"/>
              <a:ext cx="8609011" cy="472236"/>
              <a:chOff x="3699726" y="2631027"/>
              <a:chExt cx="9734063" cy="554086"/>
            </a:xfrm>
          </p:grpSpPr>
          <p:sp>
            <p:nvSpPr>
              <p:cNvPr id="83" name="圆角矩形 82"/>
              <p:cNvSpPr/>
              <p:nvPr/>
            </p:nvSpPr>
            <p:spPr bwMode="auto">
              <a:xfrm>
                <a:off x="3699727" y="2630689"/>
                <a:ext cx="502554" cy="501350"/>
              </a:xfrm>
              <a:prstGeom prst="roundRect">
                <a:avLst>
                  <a:gd name="adj" fmla="val 8243"/>
                </a:avLst>
              </a:prstGeom>
              <a:solidFill>
                <a:srgbClr val="92D050"/>
              </a:solidFill>
              <a:ln w="25400"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800" b="0" i="0" u="none" strike="noStrike" kern="0" cap="none" spc="0" normalizeH="0" baseline="0" noProof="1">
                    <a:ln>
                      <a:noFill/>
                    </a:ln>
                    <a:solidFill>
                      <a:srgbClr val="FFFFFF"/>
                    </a:solidFill>
                    <a:effectLst>
                      <a:outerShdw blurRad="38100" dist="38100" dir="2700000" algn="tl">
                        <a:srgbClr val="000000">
                          <a:alpha val="43137"/>
                        </a:srgbClr>
                      </a:outerShdw>
                    </a:effectLst>
                    <a:uLnTx/>
                    <a:uFillTx/>
                    <a:latin typeface="Impact" panose="020B0806030902050204" pitchFamily="34" charset="0"/>
                    <a:ea typeface="DFPYeaSong-B5" pitchFamily="18" charset="-120"/>
                    <a:cs typeface="+mn-cs"/>
                  </a:rPr>
                  <a:t>2</a:t>
                </a:r>
                <a:endParaRPr kumimoji="0" lang="zh-CN" altLang="en-US" sz="2800" b="0" i="0" u="none" strike="noStrike" kern="0" cap="none" spc="0" normalizeH="0" baseline="0" noProof="1">
                  <a:ln>
                    <a:noFill/>
                  </a:ln>
                  <a:solidFill>
                    <a:srgbClr val="FFFFFF"/>
                  </a:solidFill>
                  <a:effectLst>
                    <a:outerShdw blurRad="38100" dist="38100" dir="2700000" algn="tl">
                      <a:srgbClr val="000000">
                        <a:alpha val="43137"/>
                      </a:srgbClr>
                    </a:outerShdw>
                  </a:effectLst>
                  <a:uLnTx/>
                  <a:uFillTx/>
                  <a:latin typeface="Impact" panose="020B0806030902050204" pitchFamily="34" charset="0"/>
                  <a:ea typeface="DFPYeaSong-B5" pitchFamily="18" charset="-120"/>
                  <a:cs typeface="+mn-cs"/>
                </a:endParaRPr>
              </a:p>
            </p:txBody>
          </p:sp>
          <p:sp>
            <p:nvSpPr>
              <p:cNvPr id="10259" name="TextBox 83"/>
              <p:cNvSpPr txBox="1"/>
              <p:nvPr/>
            </p:nvSpPr>
            <p:spPr>
              <a:xfrm>
                <a:off x="4293218" y="2702206"/>
                <a:ext cx="9140571" cy="482907"/>
              </a:xfrm>
              <a:prstGeom prst="rect">
                <a:avLst/>
              </a:prstGeom>
              <a:noFill/>
              <a:ln w="9525">
                <a:noFill/>
              </a:ln>
            </p:spPr>
            <p:txBody>
              <a:bodyPr>
                <a:spAutoFit/>
              </a:bodyPr>
              <a:p>
                <a:pPr>
                  <a:lnSpc>
                    <a:spcPts val="2500"/>
                  </a:lnSpc>
                </a:pPr>
                <a:r>
                  <a:rPr lang="zh-CN" altLang="zh-CN" sz="2000" dirty="0">
                    <a:latin typeface="微软雅黑" panose="020B0503020204020204" pitchFamily="34" charset="-122"/>
                    <a:ea typeface="微软雅黑" panose="020B0503020204020204" pitchFamily="34" charset="-122"/>
                  </a:rPr>
                  <a:t>胎膜锻工艺操作灵活，能够用较小的设备成形较大的锻件</a:t>
                </a:r>
                <a:r>
                  <a:rPr lang="zh-CN" altLang="en-US" sz="2000" dirty="0">
                    <a:latin typeface="微软雅黑" panose="020B0503020204020204" pitchFamily="34" charset="-122"/>
                    <a:ea typeface="微软雅黑" panose="020B0503020204020204" pitchFamily="34" charset="-122"/>
                  </a:rPr>
                  <a:t>。</a:t>
                </a:r>
                <a:endParaRPr lang="zh-CN" altLang="en-US" sz="2000" b="1" dirty="0">
                  <a:latin typeface="微软雅黑" panose="020B0503020204020204" pitchFamily="34" charset="-122"/>
                  <a:ea typeface="微软雅黑" panose="020B0503020204020204" pitchFamily="34" charset="-122"/>
                </a:endParaRPr>
              </a:p>
            </p:txBody>
          </p:sp>
          <p:cxnSp>
            <p:nvCxnSpPr>
              <p:cNvPr id="85" name="直接连接符 84"/>
              <p:cNvCxnSpPr/>
              <p:nvPr/>
            </p:nvCxnSpPr>
            <p:spPr bwMode="auto">
              <a:xfrm>
                <a:off x="3758956" y="2630689"/>
                <a:ext cx="9674164" cy="0"/>
              </a:xfrm>
              <a:prstGeom prst="line">
                <a:avLst/>
              </a:prstGeom>
              <a:ln>
                <a:solidFill>
                  <a:srgbClr val="7BC143"/>
                </a:solidFill>
              </a:ln>
            </p:spPr>
            <p:style>
              <a:lnRef idx="1">
                <a:schemeClr val="accent3"/>
              </a:lnRef>
              <a:fillRef idx="0">
                <a:schemeClr val="accent3"/>
              </a:fillRef>
              <a:effectRef idx="0">
                <a:schemeClr val="accent3"/>
              </a:effectRef>
              <a:fontRef idx="minor">
                <a:schemeClr val="tx1"/>
              </a:fontRef>
            </p:style>
          </p:cxnSp>
        </p:grpSp>
        <p:grpSp>
          <p:nvGrpSpPr>
            <p:cNvPr id="10250" name="组合 24"/>
            <p:cNvGrpSpPr/>
            <p:nvPr/>
          </p:nvGrpSpPr>
          <p:grpSpPr>
            <a:xfrm>
              <a:off x="230187" y="4876885"/>
              <a:ext cx="8685211" cy="499957"/>
              <a:chOff x="3698586" y="1981055"/>
              <a:chExt cx="9819916" cy="586613"/>
            </a:xfrm>
          </p:grpSpPr>
          <p:sp>
            <p:nvSpPr>
              <p:cNvPr id="80" name="圆角矩形 79"/>
              <p:cNvSpPr/>
              <p:nvPr/>
            </p:nvSpPr>
            <p:spPr bwMode="auto">
              <a:xfrm>
                <a:off x="3698587" y="1980455"/>
                <a:ext cx="502538" cy="503214"/>
              </a:xfrm>
              <a:prstGeom prst="roundRect">
                <a:avLst>
                  <a:gd name="adj" fmla="val 8243"/>
                </a:avLst>
              </a:prstGeom>
              <a:solidFill>
                <a:srgbClr val="92D050"/>
              </a:solidFill>
              <a:ln w="25400"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800" b="0" i="0" u="none" strike="noStrike" kern="0" cap="none" spc="0" normalizeH="0" baseline="0" noProof="1">
                    <a:ln>
                      <a:noFill/>
                    </a:ln>
                    <a:solidFill>
                      <a:srgbClr val="FFFFFF"/>
                    </a:solidFill>
                    <a:effectLst>
                      <a:outerShdw blurRad="38100" dist="38100" dir="2700000" algn="tl">
                        <a:srgbClr val="000000">
                          <a:alpha val="43137"/>
                        </a:srgbClr>
                      </a:outerShdw>
                    </a:effectLst>
                    <a:uLnTx/>
                    <a:uFillTx/>
                    <a:latin typeface="Impact" panose="020B0806030902050204" pitchFamily="34" charset="0"/>
                    <a:ea typeface="DFPYeaSong-B5" pitchFamily="18" charset="-120"/>
                    <a:cs typeface="+mn-cs"/>
                  </a:rPr>
                  <a:t>1</a:t>
                </a:r>
                <a:endParaRPr kumimoji="0" lang="zh-CN" altLang="en-US" sz="2800" b="0" i="0" u="none" strike="noStrike" kern="0" cap="none" spc="0" normalizeH="0" baseline="0" noProof="1">
                  <a:ln>
                    <a:noFill/>
                  </a:ln>
                  <a:solidFill>
                    <a:srgbClr val="FFFFFF"/>
                  </a:solidFill>
                  <a:effectLst>
                    <a:outerShdw blurRad="38100" dist="38100" dir="2700000" algn="tl">
                      <a:srgbClr val="000000">
                        <a:alpha val="43137"/>
                      </a:srgbClr>
                    </a:outerShdw>
                  </a:effectLst>
                  <a:uLnTx/>
                  <a:uFillTx/>
                  <a:latin typeface="Impact" panose="020B0806030902050204" pitchFamily="34" charset="0"/>
                  <a:ea typeface="DFPYeaSong-B5" pitchFamily="18" charset="-120"/>
                  <a:cs typeface="+mn-cs"/>
                </a:endParaRPr>
              </a:p>
            </p:txBody>
          </p:sp>
          <p:sp>
            <p:nvSpPr>
              <p:cNvPr id="10256" name="矩形 80"/>
              <p:cNvSpPr/>
              <p:nvPr/>
            </p:nvSpPr>
            <p:spPr>
              <a:xfrm>
                <a:off x="4293218" y="1994588"/>
                <a:ext cx="9225284" cy="573080"/>
              </a:xfrm>
              <a:prstGeom prst="rect">
                <a:avLst/>
              </a:prstGeom>
              <a:noFill/>
              <a:ln w="9525">
                <a:noFill/>
              </a:ln>
            </p:spPr>
            <p:txBody>
              <a:bodyPr>
                <a:spAutoFit/>
              </a:bodyPr>
              <a:p>
                <a:pPr>
                  <a:lnSpc>
                    <a:spcPct val="129000"/>
                  </a:lnSpc>
                </a:pPr>
                <a:r>
                  <a:rPr lang="zh-CN" altLang="zh-CN" sz="2000" dirty="0">
                    <a:latin typeface="微软雅黑" panose="020B0503020204020204" pitchFamily="34" charset="-122"/>
                    <a:ea typeface="微软雅黑" panose="020B0503020204020204" pitchFamily="34" charset="-122"/>
                  </a:rPr>
                  <a:t>胎膜锻造不需要昂贵的模锻设备，用自由锻设备即可</a:t>
                </a:r>
                <a:endParaRPr lang="zh-CN" altLang="en-US" sz="2000" b="1" dirty="0">
                  <a:latin typeface="微软雅黑" panose="020B0503020204020204" pitchFamily="34" charset="-122"/>
                  <a:ea typeface="微软雅黑" panose="020B0503020204020204" pitchFamily="34" charset="-122"/>
                </a:endParaRPr>
              </a:p>
            </p:txBody>
          </p:sp>
          <p:cxnSp>
            <p:nvCxnSpPr>
              <p:cNvPr id="82" name="直接连接符 81"/>
              <p:cNvCxnSpPr/>
              <p:nvPr/>
            </p:nvCxnSpPr>
            <p:spPr bwMode="auto">
              <a:xfrm>
                <a:off x="3759610" y="1980455"/>
                <a:ext cx="9672068" cy="0"/>
              </a:xfrm>
              <a:prstGeom prst="line">
                <a:avLst/>
              </a:prstGeom>
              <a:ln>
                <a:solidFill>
                  <a:srgbClr val="7BC143"/>
                </a:solidFill>
              </a:ln>
            </p:spPr>
            <p:style>
              <a:lnRef idx="1">
                <a:schemeClr val="accent3"/>
              </a:lnRef>
              <a:fillRef idx="0">
                <a:schemeClr val="accent3"/>
              </a:fillRef>
              <a:effectRef idx="0">
                <a:schemeClr val="accent3"/>
              </a:effectRef>
              <a:fontRef idx="minor">
                <a:schemeClr val="tx1"/>
              </a:fontRef>
            </p:style>
          </p:cxnSp>
        </p:grpSp>
        <p:grpSp>
          <p:nvGrpSpPr>
            <p:cNvPr id="10251" name="组合 29"/>
            <p:cNvGrpSpPr/>
            <p:nvPr/>
          </p:nvGrpSpPr>
          <p:grpSpPr>
            <a:xfrm>
              <a:off x="228600" y="6069365"/>
              <a:ext cx="8697313" cy="500283"/>
              <a:chOff x="3697908" y="2039108"/>
              <a:chExt cx="9833600" cy="586995"/>
            </a:xfrm>
          </p:grpSpPr>
          <p:sp>
            <p:nvSpPr>
              <p:cNvPr id="77" name="圆角矩形 76"/>
              <p:cNvSpPr/>
              <p:nvPr/>
            </p:nvSpPr>
            <p:spPr bwMode="auto">
              <a:xfrm>
                <a:off x="3697908" y="2039021"/>
                <a:ext cx="502538" cy="503214"/>
              </a:xfrm>
              <a:prstGeom prst="roundRect">
                <a:avLst>
                  <a:gd name="adj" fmla="val 8243"/>
                </a:avLst>
              </a:prstGeom>
              <a:solidFill>
                <a:srgbClr val="92D050"/>
              </a:solidFill>
              <a:ln w="25400"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800" b="0" i="0" u="none" strike="noStrike" kern="0" cap="none" spc="0" normalizeH="0" baseline="0" noProof="1">
                    <a:ln>
                      <a:noFill/>
                    </a:ln>
                    <a:solidFill>
                      <a:srgbClr val="FFFFFF"/>
                    </a:solidFill>
                    <a:effectLst>
                      <a:outerShdw blurRad="38100" dist="38100" dir="2700000" algn="tl">
                        <a:srgbClr val="000000">
                          <a:alpha val="43137"/>
                        </a:srgbClr>
                      </a:outerShdw>
                    </a:effectLst>
                    <a:uLnTx/>
                    <a:uFillTx/>
                    <a:latin typeface="Impact" panose="020B0806030902050204" pitchFamily="34" charset="0"/>
                    <a:ea typeface="DFPYeaSong-B5" pitchFamily="18" charset="-120"/>
                    <a:cs typeface="+mn-cs"/>
                  </a:rPr>
                  <a:t>3</a:t>
                </a:r>
                <a:endParaRPr kumimoji="0" lang="zh-CN" altLang="en-US" sz="2800" b="0" i="0" u="none" strike="noStrike" kern="0" cap="none" spc="0" normalizeH="0" baseline="0" noProof="1">
                  <a:ln>
                    <a:noFill/>
                  </a:ln>
                  <a:solidFill>
                    <a:srgbClr val="FFFFFF"/>
                  </a:solidFill>
                  <a:effectLst>
                    <a:outerShdw blurRad="38100" dist="38100" dir="2700000" algn="tl">
                      <a:srgbClr val="000000">
                        <a:alpha val="43137"/>
                      </a:srgbClr>
                    </a:outerShdw>
                  </a:effectLst>
                  <a:uLnTx/>
                  <a:uFillTx/>
                  <a:latin typeface="Impact" panose="020B0806030902050204" pitchFamily="34" charset="0"/>
                  <a:ea typeface="DFPYeaSong-B5" pitchFamily="18" charset="-120"/>
                  <a:cs typeface="+mn-cs"/>
                </a:endParaRPr>
              </a:p>
            </p:txBody>
          </p:sp>
          <p:sp>
            <p:nvSpPr>
              <p:cNvPr id="10253" name="矩形 77"/>
              <p:cNvSpPr/>
              <p:nvPr/>
            </p:nvSpPr>
            <p:spPr>
              <a:xfrm>
                <a:off x="4293219" y="2053023"/>
                <a:ext cx="9238289" cy="573080"/>
              </a:xfrm>
              <a:prstGeom prst="rect">
                <a:avLst/>
              </a:prstGeom>
              <a:noFill/>
              <a:ln w="9525">
                <a:noFill/>
              </a:ln>
            </p:spPr>
            <p:txBody>
              <a:bodyPr>
                <a:spAutoFit/>
              </a:bodyPr>
              <a:p>
                <a:pPr>
                  <a:lnSpc>
                    <a:spcPct val="129000"/>
                  </a:lnSpc>
                </a:pPr>
                <a:r>
                  <a:rPr lang="zh-CN" altLang="zh-CN" sz="2000" dirty="0">
                    <a:latin typeface="微软雅黑" panose="020B0503020204020204" pitchFamily="34" charset="-122"/>
                    <a:ea typeface="微软雅黑" panose="020B0503020204020204" pitchFamily="34" charset="-122"/>
                  </a:rPr>
                  <a:t>胎模是一种不固定在锻造设备上的锻模、结构简单</a:t>
                </a:r>
                <a:r>
                  <a:rPr lang="zh-CN" altLang="zh-CN" sz="1600" dirty="0">
                    <a:latin typeface="华文中宋" pitchFamily="2" charset="-122"/>
                    <a:ea typeface="华文中宋" pitchFamily="2" charset="-122"/>
                  </a:rPr>
                  <a:t>，</a:t>
                </a:r>
                <a:endParaRPr lang="zh-CN" altLang="en-US" sz="1600" b="1" dirty="0">
                  <a:latin typeface="华文中宋" pitchFamily="2" charset="-122"/>
                  <a:ea typeface="华文中宋" pitchFamily="2" charset="-122"/>
                </a:endParaRPr>
              </a:p>
            </p:txBody>
          </p:sp>
          <p:cxnSp>
            <p:nvCxnSpPr>
              <p:cNvPr id="79" name="直接连接符 78"/>
              <p:cNvCxnSpPr/>
              <p:nvPr/>
            </p:nvCxnSpPr>
            <p:spPr bwMode="auto">
              <a:xfrm>
                <a:off x="3758931" y="2039021"/>
                <a:ext cx="9673864" cy="0"/>
              </a:xfrm>
              <a:prstGeom prst="line">
                <a:avLst/>
              </a:prstGeom>
              <a:ln>
                <a:solidFill>
                  <a:srgbClr val="7BC143"/>
                </a:solidFill>
              </a:ln>
            </p:spPr>
            <p:style>
              <a:lnRef idx="1">
                <a:schemeClr val="accent3"/>
              </a:lnRef>
              <a:fillRef idx="0">
                <a:schemeClr val="accent3"/>
              </a:fillRef>
              <a:effectRef idx="0">
                <a:schemeClr val="accent3"/>
              </a:effectRef>
              <a:fontRef idx="minor">
                <a:schemeClr val="tx1"/>
              </a:fontRef>
            </p:style>
          </p:cxn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ppt_x</p:attrName>
                                        </p:attrNameLst>
                                      </p:cBhvr>
                                      <p:tavLst>
                                        <p:tav tm="0">
                                          <p:val>
                                            <p:strVal val="#ppt_x"/>
                                          </p:val>
                                        </p:tav>
                                        <p:tav tm="100000">
                                          <p:val>
                                            <p:strVal val="#ppt_x"/>
                                          </p:val>
                                        </p:tav>
                                      </p:tavLst>
                                    </p:anim>
                                    <p:anim calcmode="lin" valueType="num">
                                      <p:cBhvr>
                                        <p:cTn id="13"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4" presetClass="entr" presetSubtype="0" accel="100000"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strVal val="#ppt_w*0.05"/>
                                          </p:val>
                                        </p:tav>
                                        <p:tav tm="100000">
                                          <p:val>
                                            <p:strVal val="#ppt_w"/>
                                          </p:val>
                                        </p:tav>
                                      </p:tavLst>
                                    </p:anim>
                                    <p:anim calcmode="lin" valueType="num">
                                      <p:cBhvr>
                                        <p:cTn id="19" dur="500" fill="hold"/>
                                        <p:tgtEl>
                                          <p:spTgt spid="2"/>
                                        </p:tgtEl>
                                        <p:attrNameLst>
                                          <p:attrName>ppt_h</p:attrName>
                                        </p:attrNameLst>
                                      </p:cBhvr>
                                      <p:tavLst>
                                        <p:tav tm="0">
                                          <p:val>
                                            <p:strVal val="#ppt_h"/>
                                          </p:val>
                                        </p:tav>
                                        <p:tav tm="100000">
                                          <p:val>
                                            <p:strVal val="#ppt_h"/>
                                          </p:val>
                                        </p:tav>
                                      </p:tavLst>
                                    </p:anim>
                                    <p:anim calcmode="lin" valueType="num">
                                      <p:cBhvr>
                                        <p:cTn id="20" dur="500" fill="hold"/>
                                        <p:tgtEl>
                                          <p:spTgt spid="2"/>
                                        </p:tgtEl>
                                        <p:attrNameLst>
                                          <p:attrName>ppt_x</p:attrName>
                                        </p:attrNameLst>
                                      </p:cBhvr>
                                      <p:tavLst>
                                        <p:tav tm="0">
                                          <p:val>
                                            <p:strVal val="#ppt_x-.2"/>
                                          </p:val>
                                        </p:tav>
                                        <p:tav tm="100000">
                                          <p:val>
                                            <p:strVal val="#ppt_x"/>
                                          </p:val>
                                        </p:tav>
                                      </p:tavLst>
                                    </p:anim>
                                    <p:anim calcmode="lin" valueType="num">
                                      <p:cBhvr>
                                        <p:cTn id="21" dur="500" fill="hold"/>
                                        <p:tgtEl>
                                          <p:spTgt spid="2"/>
                                        </p:tgtEl>
                                        <p:attrNameLst>
                                          <p:attrName>ppt_y</p:attrName>
                                        </p:attrNameLst>
                                      </p:cBhvr>
                                      <p:tavLst>
                                        <p:tav tm="0">
                                          <p:val>
                                            <p:strVal val="#ppt_y"/>
                                          </p:val>
                                        </p:tav>
                                        <p:tav tm="100000">
                                          <p:val>
                                            <p:strVal val="#ppt_y"/>
                                          </p:val>
                                        </p:tav>
                                      </p:tavLst>
                                    </p:anim>
                                    <p:animEffect transition="in" filter="fade">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29"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ppt_x</p:attrName>
                                        </p:attrNameLst>
                                      </p:cBhvr>
                                      <p:tavLst>
                                        <p:tav tm="0">
                                          <p:val>
                                            <p:strVal val="#ppt_x-.2"/>
                                          </p:val>
                                        </p:tav>
                                        <p:tav tm="100000">
                                          <p:val>
                                            <p:strVal val="#ppt_x"/>
                                          </p:val>
                                        </p:tav>
                                      </p:tavLst>
                                    </p:anim>
                                    <p:anim calcmode="lin" valueType="num">
                                      <p:cBhvr>
                                        <p:cTn id="28" dur="1000" fill="hold"/>
                                        <p:tgtEl>
                                          <p:spTgt spid="6"/>
                                        </p:tgtEl>
                                        <p:attrNameLst>
                                          <p:attrName>ppt_y</p:attrName>
                                        </p:attrNameLst>
                                      </p:cBhvr>
                                      <p:tavLst>
                                        <p:tav tm="0">
                                          <p:val>
                                            <p:strVal val="#ppt_y"/>
                                          </p:val>
                                        </p:tav>
                                        <p:tav tm="100000">
                                          <p:val>
                                            <p:strVal val="#ppt_y"/>
                                          </p:val>
                                        </p:tav>
                                      </p:tavLst>
                                    </p:anim>
                                    <p:animEffect transition="in" filter="wipe(right)" prLst="gradientSize: 0.1">
                                      <p:cBhvr>
                                        <p:cTn id="2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0"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1" name="标题 1"/>
          <p:cNvSpPr>
            <a:spLocks noGrp="1" noChangeArrowheads="1"/>
          </p:cNvSpPr>
          <p:nvPr>
            <p:ph type="title"/>
          </p:nvPr>
        </p:nvSpPr>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600" b="1" i="0" u="none" strike="noStrike" kern="0" cap="none" spc="0" normalizeH="0" baseline="0" noProof="0" smtClean="0">
                <a:ln>
                  <a:noFill/>
                </a:ln>
                <a:solidFill>
                  <a:schemeClr val="tx2"/>
                </a:solidFill>
                <a:effectLst/>
                <a:uLnTx/>
                <a:uFillTx/>
                <a:latin typeface="黑体" panose="02010609060101010101" pitchFamily="49" charset="-122"/>
                <a:ea typeface="黑体" panose="02010609060101010101" pitchFamily="49" charset="-122"/>
                <a:cs typeface="+mj-cs"/>
              </a:rPr>
              <a:t>课 后 小 结</a:t>
            </a:r>
            <a:endParaRPr kumimoji="0" lang="zh-CN" altLang="en-US" sz="3600" b="1" i="0" u="none" strike="noStrike" kern="0" cap="none" spc="0" normalizeH="0" baseline="0" noProof="0" smtClean="0">
              <a:ln>
                <a:noFill/>
              </a:ln>
              <a:solidFill>
                <a:schemeClr val="tx2"/>
              </a:solidFill>
              <a:effectLst/>
              <a:uLnTx/>
              <a:uFillTx/>
              <a:latin typeface="黑体" panose="02010609060101010101" pitchFamily="49" charset="-122"/>
              <a:ea typeface="黑体" panose="02010609060101010101" pitchFamily="49" charset="-122"/>
              <a:cs typeface="+mj-cs"/>
            </a:endParaRPr>
          </a:p>
        </p:txBody>
      </p:sp>
      <p:sp>
        <p:nvSpPr>
          <p:cNvPr id="11267" name="内容占位符 2"/>
          <p:cNvSpPr>
            <a:spLocks noGrp="1"/>
          </p:cNvSpPr>
          <p:nvPr>
            <p:ph idx="1"/>
          </p:nvPr>
        </p:nvSpPr>
        <p:spPr>
          <a:xfrm>
            <a:off x="1422400" y="1600200"/>
            <a:ext cx="10160000" cy="4525963"/>
          </a:xfrm>
          <a:ln/>
        </p:spPr>
        <p:txBody>
          <a:bodyPr vert="horz" wrap="square" lIns="91440" tIns="45720" rIns="91440" bIns="45720" anchor="t" anchorCtr="0"/>
          <a:p>
            <a:pPr>
              <a:lnSpc>
                <a:spcPct val="150000"/>
              </a:lnSpc>
              <a:spcBef>
                <a:spcPct val="0"/>
              </a:spcBef>
            </a:pPr>
            <a:r>
              <a:rPr lang="en-US" altLang="zh-CN" sz="2800" dirty="0">
                <a:latin typeface="黑体" panose="02010609060101010101" pitchFamily="49" charset="-122"/>
                <a:ea typeface="黑体" panose="02010609060101010101" pitchFamily="49" charset="-122"/>
              </a:rPr>
              <a:t>1.</a:t>
            </a:r>
            <a:r>
              <a:rPr lang="zh-CN" altLang="en-US" sz="2800" dirty="0">
                <a:latin typeface="黑体" panose="02010609060101010101" pitchFamily="49" charset="-122"/>
                <a:ea typeface="黑体" panose="02010609060101010101" pitchFamily="49" charset="-122"/>
              </a:rPr>
              <a:t>什么是锻造？</a:t>
            </a:r>
            <a:endParaRPr lang="zh-CN" altLang="en-US" sz="2800" dirty="0">
              <a:latin typeface="黑体" panose="02010609060101010101" pitchFamily="49" charset="-122"/>
              <a:ea typeface="黑体" panose="02010609060101010101" pitchFamily="49" charset="-122"/>
            </a:endParaRPr>
          </a:p>
          <a:p>
            <a:pPr>
              <a:lnSpc>
                <a:spcPct val="150000"/>
              </a:lnSpc>
              <a:spcBef>
                <a:spcPct val="0"/>
              </a:spcBef>
            </a:pPr>
            <a:r>
              <a:rPr lang="en-US" altLang="zh-CN" sz="2800" dirty="0">
                <a:latin typeface="黑体" panose="02010609060101010101" pitchFamily="49" charset="-122"/>
                <a:ea typeface="黑体" panose="02010609060101010101" pitchFamily="49" charset="-122"/>
              </a:rPr>
              <a:t>2.</a:t>
            </a:r>
            <a:r>
              <a:rPr lang="zh-CN" altLang="en-US" sz="2800" dirty="0">
                <a:latin typeface="黑体" panose="02010609060101010101" pitchFamily="49" charset="-122"/>
                <a:ea typeface="黑体" panose="02010609060101010101" pitchFamily="49" charset="-122"/>
              </a:rPr>
              <a:t>锻造的生产方法</a:t>
            </a:r>
            <a:endParaRPr lang="zh-CN" altLang="en-US" sz="2800" dirty="0">
              <a:latin typeface="黑体" panose="02010609060101010101" pitchFamily="49" charset="-122"/>
              <a:ea typeface="黑体" panose="02010609060101010101" pitchFamily="49" charset="-122"/>
            </a:endParaRPr>
          </a:p>
          <a:p>
            <a:pPr>
              <a:lnSpc>
                <a:spcPct val="150000"/>
              </a:lnSpc>
              <a:spcBef>
                <a:spcPct val="0"/>
              </a:spcBef>
            </a:pPr>
            <a:r>
              <a:rPr lang="en-US" altLang="zh-CN" sz="2800" dirty="0">
                <a:latin typeface="黑体" panose="02010609060101010101" pitchFamily="49" charset="-122"/>
                <a:ea typeface="黑体" panose="02010609060101010101" pitchFamily="49" charset="-122"/>
              </a:rPr>
              <a:t>3.</a:t>
            </a:r>
            <a:r>
              <a:rPr lang="zh-CN" altLang="en-US" sz="2800" dirty="0">
                <a:latin typeface="黑体" panose="02010609060101010101" pitchFamily="49" charset="-122"/>
                <a:ea typeface="黑体" panose="02010609060101010101" pitchFamily="49" charset="-122"/>
              </a:rPr>
              <a:t>锻造的特点与应用</a:t>
            </a:r>
            <a:endParaRPr lang="zh-CN" altLang="en-US" sz="2800" dirty="0">
              <a:latin typeface="黑体" panose="02010609060101010101" pitchFamily="49" charset="-122"/>
              <a:ea typeface="黑体" panose="02010609060101010101" pitchFamily="49" charset="-122"/>
            </a:endParaRPr>
          </a:p>
          <a:p>
            <a:pPr>
              <a:lnSpc>
                <a:spcPct val="150000"/>
              </a:lnSpc>
              <a:spcBef>
                <a:spcPct val="0"/>
              </a:spcBef>
            </a:pPr>
            <a:r>
              <a:rPr lang="en-US" altLang="zh-CN" sz="2800" dirty="0">
                <a:latin typeface="黑体" panose="02010609060101010101" pitchFamily="49" charset="-122"/>
                <a:ea typeface="黑体" panose="02010609060101010101" pitchFamily="49" charset="-122"/>
              </a:rPr>
              <a:t>4.</a:t>
            </a:r>
            <a:r>
              <a:rPr lang="zh-CN" altLang="en-US" sz="2800" dirty="0">
                <a:latin typeface="黑体" panose="02010609060101010101" pitchFamily="49" charset="-122"/>
                <a:ea typeface="黑体" panose="02010609060101010101" pitchFamily="49" charset="-122"/>
              </a:rPr>
              <a:t>金属的锻造性能</a:t>
            </a:r>
            <a:endParaRPr lang="zh-CN" altLang="en-US" sz="2800" dirty="0">
              <a:latin typeface="黑体" panose="02010609060101010101" pitchFamily="49" charset="-122"/>
              <a:ea typeface="黑体" panose="02010609060101010101" pitchFamily="49" charset="-122"/>
            </a:endParaRPr>
          </a:p>
          <a:p>
            <a:pPr>
              <a:lnSpc>
                <a:spcPct val="150000"/>
              </a:lnSpc>
              <a:spcBef>
                <a:spcPct val="0"/>
              </a:spcBef>
            </a:pPr>
            <a:r>
              <a:rPr lang="en-US" altLang="zh-CN" sz="2800" dirty="0">
                <a:latin typeface="黑体" panose="02010609060101010101" pitchFamily="49" charset="-122"/>
                <a:ea typeface="黑体" panose="02010609060101010101" pitchFamily="49" charset="-122"/>
              </a:rPr>
              <a:t>5.</a:t>
            </a:r>
            <a:r>
              <a:rPr lang="zh-CN" altLang="en-US" sz="2800" dirty="0">
                <a:latin typeface="黑体" panose="02010609060101010101" pitchFamily="49" charset="-122"/>
                <a:ea typeface="黑体" panose="02010609060101010101" pitchFamily="49" charset="-122"/>
              </a:rPr>
              <a:t>自由锻</a:t>
            </a:r>
            <a:endParaRPr lang="zh-CN" altLang="en-US" sz="2800" dirty="0">
              <a:latin typeface="黑体" panose="02010609060101010101" pitchFamily="49" charset="-122"/>
              <a:ea typeface="黑体" panose="02010609060101010101" pitchFamily="49" charset="-122"/>
            </a:endParaRPr>
          </a:p>
          <a:p>
            <a:pPr>
              <a:lnSpc>
                <a:spcPct val="150000"/>
              </a:lnSpc>
              <a:spcBef>
                <a:spcPct val="0"/>
              </a:spcBef>
            </a:pPr>
            <a:r>
              <a:rPr lang="en-US" altLang="zh-CN" sz="2800" dirty="0">
                <a:latin typeface="黑体" panose="02010609060101010101" pitchFamily="49" charset="-122"/>
                <a:ea typeface="黑体" panose="02010609060101010101" pitchFamily="49" charset="-122"/>
              </a:rPr>
              <a:t>6.</a:t>
            </a:r>
            <a:r>
              <a:rPr lang="zh-CN" altLang="en-US" sz="2800" dirty="0">
                <a:latin typeface="黑体" panose="02010609060101010101" pitchFamily="49" charset="-122"/>
                <a:ea typeface="黑体" panose="02010609060101010101" pitchFamily="49" charset="-122"/>
              </a:rPr>
              <a:t>模锻</a:t>
            </a:r>
            <a:endParaRPr lang="zh-CN" altLang="en-US" sz="2800" dirty="0">
              <a:latin typeface="黑体" panose="02010609060101010101" pitchFamily="49" charset="-122"/>
              <a:ea typeface="黑体" panose="02010609060101010101" pitchFamily="49" charset="-122"/>
            </a:endParaRPr>
          </a:p>
          <a:p>
            <a:pPr>
              <a:lnSpc>
                <a:spcPct val="150000"/>
              </a:lnSpc>
              <a:spcBef>
                <a:spcPct val="0"/>
              </a:spcBef>
            </a:pPr>
            <a:r>
              <a:rPr lang="en-US" altLang="zh-CN" sz="2800" dirty="0">
                <a:latin typeface="黑体" panose="02010609060101010101" pitchFamily="49" charset="-122"/>
                <a:ea typeface="黑体" panose="02010609060101010101" pitchFamily="49" charset="-122"/>
              </a:rPr>
              <a:t>7.</a:t>
            </a:r>
            <a:r>
              <a:rPr lang="zh-CN" altLang="en-US" sz="2800" dirty="0">
                <a:latin typeface="黑体" panose="02010609060101010101" pitchFamily="49" charset="-122"/>
                <a:ea typeface="黑体" panose="02010609060101010101" pitchFamily="49" charset="-122"/>
              </a:rPr>
              <a:t>胎模锻</a:t>
            </a:r>
            <a:endParaRPr lang="zh-CN" altLang="en-US" sz="2800" dirty="0">
              <a:latin typeface="黑体" panose="02010609060101010101" pitchFamily="49" charset="-122"/>
              <a:ea typeface="黑体" panose="02010609060101010101" pitchFamily="49" charset="-122"/>
            </a:endParaRPr>
          </a:p>
        </p:txBody>
      </p:sp>
      <p:pic>
        <p:nvPicPr>
          <p:cNvPr id="11268" name="Picture 12" descr="P8040071"/>
          <p:cNvPicPr>
            <a:picLocks noChangeAspect="1"/>
          </p:cNvPicPr>
          <p:nvPr/>
        </p:nvPicPr>
        <p:blipFill>
          <a:blip r:embed="rId1"/>
          <a:stretch>
            <a:fillRect/>
          </a:stretch>
        </p:blipFill>
        <p:spPr>
          <a:xfrm>
            <a:off x="6846888" y="1981200"/>
            <a:ext cx="4856162" cy="4030663"/>
          </a:xfrm>
          <a:prstGeom prst="rect">
            <a:avLst/>
          </a:prstGeom>
          <a:noFill/>
          <a:ln w="9525">
            <a:noFill/>
          </a:ln>
        </p:spPr>
      </p:pic>
    </p:spTree>
  </p:cSld>
  <p:clrMapOvr>
    <a:masterClrMapping/>
  </p:clrMapOvr>
</p:sld>
</file>

<file path=ppt/tags/tag1.xml><?xml version="1.0" encoding="utf-8"?>
<p:tagLst xmlns:p="http://schemas.openxmlformats.org/presentationml/2006/main">
  <p:tag name="COMMONDATA" val="eyJoZGlkIjoiYmJhNzlkZmM0MWIwMDQ2MmI0ZThmOWJjM2FkZTgwZDMifQ=="/>
</p:tagLst>
</file>

<file path=ppt/theme/theme1.xml><?xml version="1.0" encoding="utf-8"?>
<a:theme xmlns:a="http://schemas.openxmlformats.org/drawingml/2006/main" name="12">
  <a:themeElements>
    <a:clrScheme name="12 3">
      <a:dk1>
        <a:srgbClr val="000000"/>
      </a:dk1>
      <a:lt1>
        <a:srgbClr val="FEE9DE"/>
      </a:lt1>
      <a:dk2>
        <a:srgbClr val="000066"/>
      </a:dk2>
      <a:lt2>
        <a:srgbClr val="808080"/>
      </a:lt2>
      <a:accent1>
        <a:srgbClr val="5CB1FE"/>
      </a:accent1>
      <a:accent2>
        <a:srgbClr val="FF7575"/>
      </a:accent2>
      <a:accent3>
        <a:srgbClr val="FEF2EC"/>
      </a:accent3>
      <a:accent4>
        <a:srgbClr val="000000"/>
      </a:accent4>
      <a:accent5>
        <a:srgbClr val="B5D5FE"/>
      </a:accent5>
      <a:accent6>
        <a:srgbClr val="E76969"/>
      </a:accent6>
      <a:hlink>
        <a:srgbClr val="FFC319"/>
      </a:hlink>
      <a:folHlink>
        <a:srgbClr val="A8D02A"/>
      </a:folHlink>
    </a:clrScheme>
    <a:fontScheme name="1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12 1">
        <a:dk1>
          <a:srgbClr val="000000"/>
        </a:dk1>
        <a:lt1>
          <a:srgbClr val="FDF58D"/>
        </a:lt1>
        <a:dk2>
          <a:srgbClr val="CC3300"/>
        </a:dk2>
        <a:lt2>
          <a:srgbClr val="808080"/>
        </a:lt2>
        <a:accent1>
          <a:srgbClr val="FF6161"/>
        </a:accent1>
        <a:accent2>
          <a:srgbClr val="FFC319"/>
        </a:accent2>
        <a:accent3>
          <a:srgbClr val="FEF9C5"/>
        </a:accent3>
        <a:accent4>
          <a:srgbClr val="000000"/>
        </a:accent4>
        <a:accent5>
          <a:srgbClr val="FFB7B7"/>
        </a:accent5>
        <a:accent6>
          <a:srgbClr val="E7B016"/>
        </a:accent6>
        <a:hlink>
          <a:srgbClr val="A8D02A"/>
        </a:hlink>
        <a:folHlink>
          <a:srgbClr val="5CB1FE"/>
        </a:folHlink>
      </a:clrScheme>
      <a:clrMap bg1="lt1" tx1="dk1" bg2="lt2" tx2="dk2" accent1="accent1" accent2="accent2" accent3="accent3" accent4="accent4" accent5="accent5" accent6="accent6" hlink="hlink" folHlink="folHlink"/>
    </a:extraClrScheme>
    <a:extraClrScheme>
      <a:clrScheme name="12 2">
        <a:dk1>
          <a:srgbClr val="000000"/>
        </a:dk1>
        <a:lt1>
          <a:srgbClr val="E1F4D8"/>
        </a:lt1>
        <a:dk2>
          <a:srgbClr val="003366"/>
        </a:dk2>
        <a:lt2>
          <a:srgbClr val="808080"/>
        </a:lt2>
        <a:accent1>
          <a:srgbClr val="FFC319"/>
        </a:accent1>
        <a:accent2>
          <a:srgbClr val="A8D02A"/>
        </a:accent2>
        <a:accent3>
          <a:srgbClr val="EEF8E9"/>
        </a:accent3>
        <a:accent4>
          <a:srgbClr val="000000"/>
        </a:accent4>
        <a:accent5>
          <a:srgbClr val="FFDEAB"/>
        </a:accent5>
        <a:accent6>
          <a:srgbClr val="98BC25"/>
        </a:accent6>
        <a:hlink>
          <a:srgbClr val="5CB1FE"/>
        </a:hlink>
        <a:folHlink>
          <a:srgbClr val="FF6161"/>
        </a:folHlink>
      </a:clrScheme>
      <a:clrMap bg1="lt1" tx1="dk1" bg2="lt2" tx2="dk2" accent1="accent1" accent2="accent2" accent3="accent3" accent4="accent4" accent5="accent5" accent6="accent6" hlink="hlink" folHlink="folHlink"/>
    </a:extraClrScheme>
    <a:extraClrScheme>
      <a:clrScheme name="12 3">
        <a:dk1>
          <a:srgbClr val="000000"/>
        </a:dk1>
        <a:lt1>
          <a:srgbClr val="FEE9DE"/>
        </a:lt1>
        <a:dk2>
          <a:srgbClr val="000066"/>
        </a:dk2>
        <a:lt2>
          <a:srgbClr val="808080"/>
        </a:lt2>
        <a:accent1>
          <a:srgbClr val="5CB1FE"/>
        </a:accent1>
        <a:accent2>
          <a:srgbClr val="FF7575"/>
        </a:accent2>
        <a:accent3>
          <a:srgbClr val="FEF2EC"/>
        </a:accent3>
        <a:accent4>
          <a:srgbClr val="000000"/>
        </a:accent4>
        <a:accent5>
          <a:srgbClr val="B5D5FE"/>
        </a:accent5>
        <a:accent6>
          <a:srgbClr val="E76969"/>
        </a:accent6>
        <a:hlink>
          <a:srgbClr val="FFC319"/>
        </a:hlink>
        <a:folHlink>
          <a:srgbClr val="A8D02A"/>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E:\ppt模版库\12.pot</Template>
  <TotalTime>0</TotalTime>
  <Words>1357</Words>
  <Application>WPS 演示</Application>
  <PresentationFormat>自定义</PresentationFormat>
  <Paragraphs>114</Paragraphs>
  <Slides>10</Slides>
  <Notes>7</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10</vt:i4>
      </vt:variant>
    </vt:vector>
  </HeadingPairs>
  <TitlesOfParts>
    <vt:vector size="27" baseType="lpstr">
      <vt:lpstr>Arial</vt:lpstr>
      <vt:lpstr>宋体</vt:lpstr>
      <vt:lpstr>Wingdings</vt:lpstr>
      <vt:lpstr>微软雅黑</vt:lpstr>
      <vt:lpstr>+mn-ea</vt:lpstr>
      <vt:lpstr>Segoe Print</vt:lpstr>
      <vt:lpstr>华文细黑</vt:lpstr>
      <vt:lpstr>黑体</vt:lpstr>
      <vt:lpstr>Times New Roman</vt:lpstr>
      <vt:lpstr>华文中宋</vt:lpstr>
      <vt:lpstr>Impact</vt:lpstr>
      <vt:lpstr>DFPYeaSong-B5</vt:lpstr>
      <vt:lpstr>Adobe 明體 Std L</vt:lpstr>
      <vt:lpstr>华文新魏</vt:lpstr>
      <vt:lpstr>华文楷体</vt:lpstr>
      <vt:lpstr>Arial Unicode MS</vt:lpstr>
      <vt:lpstr>12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jqe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平面构成 plane formation</dc:title>
  <dc:creator>jqe001</dc:creator>
  <cp:lastModifiedBy>舍士</cp:lastModifiedBy>
  <cp:revision>612</cp:revision>
  <dcterms:created xsi:type="dcterms:W3CDTF">2012-05-14T06:44:00Z</dcterms:created>
  <dcterms:modified xsi:type="dcterms:W3CDTF">2023-08-03T07:40:32Z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2052-12.1.0.15120</vt:lpwstr>
  </property>
  <property fmtid="{D5CDD505-2E9C-101B-9397-08002B2CF9AE}" pid="3" name="ICV">
    <vt:lpwstr>3E06BDEB60964C51B9B95408985A05C0_12</vt:lpwstr>
  </property>
</Properties>
</file>