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handoutMasterIdLst>
    <p:handoutMasterId r:id="rId14"/>
  </p:handoutMasterIdLst>
  <p:sldIdLst>
    <p:sldId id="499" r:id="rId3"/>
    <p:sldId id="479" r:id="rId4"/>
    <p:sldId id="480" r:id="rId5"/>
    <p:sldId id="481" r:id="rId6"/>
    <p:sldId id="482" r:id="rId7"/>
    <p:sldId id="483" r:id="rId8"/>
    <p:sldId id="484" r:id="rId9"/>
    <p:sldId id="485" r:id="rId10"/>
    <p:sldId id="486" r:id="rId11"/>
    <p:sldId id="498" r:id="rId12"/>
  </p:sldIdLst>
  <p:sldSz cx="12192000" cy="6858000"/>
  <p:notesSz cx="6858000" cy="9144000"/>
  <p:custDataLst>
    <p:tags r:id="rId18"/>
  </p:custDataLst>
  <p:defaultTextStyle>
    <a:defPPr>
      <a:defRPr lang="en-US"/>
    </a:defPPr>
    <a:lvl1pPr marL="0" lvl="0"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Tx/>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3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95E7A3"/>
    <a:srgbClr val="FBDB19"/>
    <a:srgbClr val="FDF58D"/>
    <a:srgbClr val="FFFFFF"/>
    <a:srgbClr val="E4F50B"/>
    <a:srgbClr val="FF9966"/>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7176"/>
    <p:restoredTop sz="43676"/>
  </p:normalViewPr>
  <p:slideViewPr>
    <p:cSldViewPr showGuides="1">
      <p:cViewPr>
        <p:scale>
          <a:sx n="73" d="100"/>
          <a:sy n="73" d="100"/>
        </p:scale>
        <p:origin x="-372" y="-222"/>
      </p:cViewPr>
      <p:guideLst>
        <p:guide orient="horz" pos="2160"/>
        <p:guide pos="383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100"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9"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pPr fontAlgn="base"/>
            <a:r>
              <a:rPr lang="zh-CN" altLang="en-US" strike="noStrike" noProof="1"/>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325438"/>
            <a:ext cx="8026400" cy="58007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10972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9600" y="3938588"/>
            <a:ext cx="10972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nchorCtr="0"/>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nchorCtr="0"/>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hyperlink" Target="http://www.che168.com/article_pic/577532.html" TargetMode="Externa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副标题 5"/>
          <p:cNvSpPr>
            <a:spLocks noGrp="1"/>
          </p:cNvSpPr>
          <p:nvPr>
            <p:ph type="subTitle" idx="1"/>
          </p:nvPr>
        </p:nvSpPr>
        <p:spPr>
          <a:xfrm>
            <a:off x="4062413" y="4668838"/>
            <a:ext cx="3600450" cy="257175"/>
          </a:xfrm>
          <a:ln/>
        </p:spPr>
        <p:txBody>
          <a:bodyPr vert="horz" wrap="square" lIns="51435" tIns="25717" rIns="51435" bIns="25717" anchor="t" anchorCtr="0"/>
          <a:p>
            <a:pPr algn="ctr">
              <a:buClrTx/>
              <a:buSzTx/>
            </a:pPr>
            <a:r>
              <a:rPr lang="zh-CN" altLang="en-US" sz="2800" b="1" dirty="0">
                <a:latin typeface="微软雅黑" panose="020B0503020204020204" charset="-122"/>
                <a:ea typeface="微软雅黑" panose="020B0503020204020204" charset="-122"/>
                <a:cs typeface="+mn-cs"/>
              </a:rPr>
              <a:t> </a:t>
            </a:r>
            <a:endParaRPr lang="zh-CN" altLang="en-US" sz="2800" b="1" dirty="0">
              <a:latin typeface="微软雅黑" panose="020B0503020204020204" charset="-122"/>
              <a:ea typeface="微软雅黑" panose="020B0503020204020204" charset="-122"/>
              <a:cs typeface="+mn-cs"/>
            </a:endParaRPr>
          </a:p>
        </p:txBody>
      </p:sp>
      <p:sp>
        <p:nvSpPr>
          <p:cNvPr id="5" name="标题 4"/>
          <p:cNvSpPr>
            <a:spLocks noGrp="1"/>
          </p:cNvSpPr>
          <p:nvPr>
            <p:ph type="ctrTitle"/>
          </p:nvPr>
        </p:nvSpPr>
        <p:spPr>
          <a:xfrm>
            <a:off x="627063" y="477838"/>
            <a:ext cx="4035425" cy="827087"/>
          </a:xfrm>
          <a:ln/>
          <a:effectLst>
            <a:outerShdw dist="35921" dir="2699999" algn="ctr" rotWithShape="0">
              <a:srgbClr val="FFFFFF"/>
            </a:outerShdw>
          </a:effectLst>
        </p:spPr>
        <p:txBody>
          <a:bodyPr vert="horz" wrap="square" lIns="51435" tIns="25717" rIns="51435" bIns="25717" anchor="ctr" anchorCtr="0"/>
          <a:p>
            <a:pPr algn="ctr">
              <a:buClrTx/>
              <a:buSzTx/>
              <a:buFontTx/>
            </a:pPr>
            <a:r>
              <a:rPr lang="en-US" altLang="en-US" sz="2800" dirty="0">
                <a:solidFill>
                  <a:schemeClr val="tx1"/>
                </a:solidFill>
                <a:latin typeface="微软雅黑" panose="020B0503020204020204" charset="-122"/>
                <a:ea typeface="微软雅黑" panose="020B0503020204020204" charset="-122"/>
                <a:cs typeface="+mj-cs"/>
              </a:rPr>
              <a:t>汽车</a:t>
            </a:r>
            <a:r>
              <a:rPr lang="zh-CN" altLang="x-none" sz="2800" dirty="0">
                <a:solidFill>
                  <a:schemeClr val="tx1"/>
                </a:solidFill>
                <a:latin typeface="微软雅黑" panose="020B0503020204020204" charset="-122"/>
                <a:ea typeface="微软雅黑" panose="020B0503020204020204" charset="-122"/>
                <a:cs typeface="+mj-cs"/>
              </a:rPr>
              <a:t>车身</a:t>
            </a:r>
            <a:r>
              <a:rPr lang="en-US" altLang="en-US" sz="2800" dirty="0">
                <a:solidFill>
                  <a:schemeClr val="tx1"/>
                </a:solidFill>
                <a:latin typeface="微软雅黑" panose="020B0503020204020204" charset="-122"/>
                <a:ea typeface="微软雅黑" panose="020B0503020204020204" charset="-122"/>
                <a:cs typeface="+mj-cs"/>
              </a:rPr>
              <a:t>制造</a:t>
            </a:r>
            <a:r>
              <a:rPr lang="zh-CN" altLang="x-none" sz="2800" dirty="0">
                <a:solidFill>
                  <a:schemeClr val="tx1"/>
                </a:solidFill>
                <a:latin typeface="微软雅黑" panose="020B0503020204020204" charset="-122"/>
                <a:ea typeface="微软雅黑" panose="020B0503020204020204" charset="-122"/>
                <a:cs typeface="+mj-cs"/>
              </a:rPr>
              <a:t>技术</a:t>
            </a:r>
            <a:endParaRPr lang="zh-CN" altLang="x-none" sz="2800" dirty="0">
              <a:solidFill>
                <a:schemeClr val="tx1"/>
              </a:solidFill>
              <a:latin typeface="微软雅黑" panose="020B0503020204020204" charset="-122"/>
              <a:ea typeface="微软雅黑" panose="020B0503020204020204" charset="-122"/>
              <a:cs typeface="+mj-cs"/>
            </a:endParaRPr>
          </a:p>
        </p:txBody>
      </p:sp>
      <p:sp>
        <p:nvSpPr>
          <p:cNvPr id="58370" name="Rectangle 2"/>
          <p:cNvSpPr>
            <a:spLocks noGrp="1" noChangeArrowheads="1"/>
          </p:cNvSpPr>
          <p:nvPr/>
        </p:nvSpPr>
        <p:spPr>
          <a:xfrm>
            <a:off x="1118235" y="2787650"/>
            <a:ext cx="6923405" cy="4572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汽  车 </a:t>
            </a:r>
            <a:r>
              <a:rPr kumimoji="0" lang="en-US" altLang="zh-CN" sz="3600" b="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 </a:t>
            </a:r>
            <a:r>
              <a:rPr kumimoji="0" lang="zh-CN" altLang="en-US"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车  身  涂  装  技  术 </a:t>
            </a:r>
            <a:r>
              <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rPr>
              <a:t>1</a:t>
            </a:r>
            <a:endParaRPr kumimoji="0" lang="en-US" altLang="zh-CN" sz="3600" i="0" u="none" strike="noStrike" kern="0" cap="none" spc="0" normalizeH="0" baseline="0" noProof="0" smtClean="0">
              <a:ln>
                <a:noFill/>
              </a:ln>
              <a:solidFill>
                <a:schemeClr val="tx1"/>
              </a:solidFill>
              <a:effectLst/>
              <a:uLnTx/>
              <a:uFillTx/>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4"/>
          <p:cNvSpPr txBox="1">
            <a:spLocks noChangeArrowheads="1"/>
          </p:cNvSpPr>
          <p:nvPr/>
        </p:nvSpPr>
        <p:spPr bwMode="gray">
          <a:xfrm>
            <a:off x="2057400" y="2209800"/>
            <a:ext cx="4924425" cy="1470025"/>
          </a:xfrm>
          <a:prstGeom prst="rect">
            <a:avLst/>
          </a:prstGeom>
          <a:blipFill>
            <a:blip r:embed="rId1" cstate="print"/>
            <a:tile tx="0" ty="0" sx="100000" sy="100000" flip="none" algn="tl"/>
          </a:blipFill>
          <a:ln w="9525">
            <a:noFill/>
            <a:miter lim="800000"/>
          </a:ln>
          <a:effectLst>
            <a:glow rad="228600">
              <a:schemeClr val="accent1">
                <a:satMod val="175000"/>
                <a:alpha val="40000"/>
              </a:schemeClr>
            </a:glow>
            <a:outerShdw dist="35921" dir="2700000" algn="ctr" rotWithShape="0">
              <a:srgbClr val="FFFFFF"/>
            </a:outerShdw>
          </a:effectLst>
        </p:spPr>
        <p:txBody>
          <a:bodyPr anchor="ctr"/>
          <a:lstStyle/>
          <a:p>
            <a:pPr marR="0" defTabSz="914400">
              <a:buClrTx/>
              <a:buSzTx/>
              <a:buFontTx/>
              <a:buNone/>
              <a:defRPr/>
            </a:pPr>
            <a:r>
              <a:rPr kumimoji="0" lang="en-US" altLang="zh-CN" sz="6000" b="1" kern="0" cap="none" spc="0" normalizeH="0" baseline="0" noProof="0" dirty="0">
                <a:solidFill>
                  <a:schemeClr val="tx2"/>
                </a:solidFill>
                <a:latin typeface="+mj-lt"/>
                <a:ea typeface="宋体" panose="02010600030101010101" pitchFamily="2" charset="-122"/>
                <a:cs typeface="+mj-cs"/>
              </a:rPr>
              <a:t>Thank You!</a:t>
            </a:r>
            <a:endParaRPr kumimoji="0" lang="en-US" altLang="zh-CN" sz="6000" b="1" kern="0" cap="none" spc="0" normalizeH="0" baseline="0" noProof="0" dirty="0">
              <a:solidFill>
                <a:schemeClr val="tx2"/>
              </a:solidFill>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13"/>
          <p:cNvSpPr>
            <a:spLocks noChangeArrowheads="1"/>
          </p:cNvSpPr>
          <p:nvPr/>
        </p:nvSpPr>
        <p:spPr bwMode="black">
          <a:xfrm>
            <a:off x="1389063" y="587375"/>
            <a:ext cx="5181600" cy="520700"/>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lang="zh-CN" altLang="en-US" sz="2800" strike="noStrike" noProof="1">
                <a:ln>
                  <a:noFill/>
                </a:ln>
                <a:solidFill>
                  <a:srgbClr val="000000"/>
                </a:solidFill>
                <a:effectLst/>
                <a:uLnTx/>
                <a:uFillTx/>
                <a:latin typeface="华文细黑" pitchFamily="2" charset="-122"/>
                <a:ea typeface="华文细黑" pitchFamily="2" charset="-122"/>
                <a:cs typeface="+mn-cs"/>
                <a:sym typeface="+mn-ea"/>
              </a:rPr>
              <a:t>一、</a:t>
            </a:r>
            <a:r>
              <a:rPr kumimoji="0" lang="zh-CN" altLang="en-US" sz="2800"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rPr>
              <a:t>涂装工艺</a:t>
            </a:r>
            <a:r>
              <a:rPr lang="zh-CN" altLang="en-US" sz="2800" strike="noStrike" noProof="1">
                <a:ln>
                  <a:noFill/>
                </a:ln>
                <a:solidFill>
                  <a:srgbClr val="000000"/>
                </a:solidFill>
                <a:effectLst/>
                <a:uLnTx/>
                <a:uFillTx/>
                <a:latin typeface="华文细黑" pitchFamily="2" charset="-122"/>
                <a:ea typeface="华文细黑" pitchFamily="2" charset="-122"/>
                <a:cs typeface="+mn-cs"/>
                <a:sym typeface="+mn-ea"/>
              </a:rPr>
              <a:t>概述</a:t>
            </a:r>
            <a:endParaRPr kumimoji="0" lang="zh-CN" altLang="en-US" sz="2800"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sp>
        <p:nvSpPr>
          <p:cNvPr id="4" name="圆角矩形 3"/>
          <p:cNvSpPr/>
          <p:nvPr/>
        </p:nvSpPr>
        <p:spPr>
          <a:xfrm>
            <a:off x="1785938" y="1219200"/>
            <a:ext cx="9390062" cy="2003425"/>
          </a:xfrm>
          <a:prstGeom prst="roundRect">
            <a:avLst>
              <a:gd name="adj" fmla="val 16667"/>
            </a:avLst>
          </a:prstGeom>
          <a:solidFill>
            <a:srgbClr val="ADADFF"/>
          </a:solidFill>
          <a:ln w="9525">
            <a:noFill/>
          </a:ln>
        </p:spPr>
        <p:txBody>
          <a:bodyPr wrap="square" anchor="t" anchorCtr="0">
            <a:spAutoFit/>
          </a:bodyPr>
          <a:p>
            <a:pPr indent="457200">
              <a:lnSpc>
                <a:spcPct val="150000"/>
              </a:lnSpc>
            </a:pPr>
            <a:r>
              <a:rPr lang="zh-CN" altLang="zh-CN" sz="2400" dirty="0">
                <a:latin typeface="微软雅黑" panose="020B0503020204020204" charset="-122"/>
                <a:ea typeface="微软雅黑" panose="020B0503020204020204" charset="-122"/>
              </a:rPr>
              <a:t>汽车车身涂装是指将涂料均匀涂覆在车身覆盖件表面上并干燥成膜的工艺。它对汽车车身具有防腐蚀保护作用和装饰作用。某些特殊涂料还能起到防震、消声、隔热作用。</a:t>
            </a:r>
            <a:endParaRPr lang="zh-CN" altLang="zh-CN" sz="2400" dirty="0">
              <a:latin typeface="微软雅黑" panose="020B0503020204020204" charset="-122"/>
              <a:ea typeface="微软雅黑" panose="020B0503020204020204" charset="-122"/>
            </a:endParaRPr>
          </a:p>
        </p:txBody>
      </p:sp>
      <p:pic>
        <p:nvPicPr>
          <p:cNvPr id="5" name="图片 4" descr="201212316282396110.jpg"/>
          <p:cNvPicPr>
            <a:picLocks noChangeAspect="1"/>
          </p:cNvPicPr>
          <p:nvPr/>
        </p:nvPicPr>
        <p:blipFill>
          <a:blip r:embed="rId1"/>
          <a:srcRect t="6667" b="5333"/>
          <a:stretch>
            <a:fillRect/>
          </a:stretch>
        </p:blipFill>
        <p:spPr>
          <a:xfrm>
            <a:off x="3660775" y="3333750"/>
            <a:ext cx="5462588" cy="360521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 presetClass="entr" presetSubtype="1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par>
                          <p:cTn id="14" fill="hold">
                            <p:stCondLst>
                              <p:cond delay="1500"/>
                            </p:stCondLst>
                            <p:childTnLst>
                              <p:par>
                                <p:cTn id="15" presetID="2" presetClass="entr" presetSubtype="4"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100000">
                                          <p:val>
                                            <p:strVal val="#ppt_x"/>
                                          </p:val>
                                        </p:tav>
                                      </p:tavLst>
                                    </p:anim>
                                    <p:anim calcmode="lin" valueType="num">
                                      <p:cBhvr>
                                        <p:cTn id="1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5"/>
          <p:cNvSpPr txBox="1"/>
          <p:nvPr/>
        </p:nvSpPr>
        <p:spPr>
          <a:xfrm>
            <a:off x="1498600" y="563563"/>
            <a:ext cx="8610600" cy="522287"/>
          </a:xfrm>
          <a:prstGeom prst="rect">
            <a:avLst/>
          </a:prstGeom>
          <a:noFill/>
          <a:ln w="9525">
            <a:noFill/>
          </a:ln>
        </p:spPr>
        <p:txBody>
          <a:bodyPr anchor="t" anchorCtr="0">
            <a:spAutoFit/>
          </a:bodyPr>
          <a:p>
            <a:pPr marL="92075">
              <a:spcBef>
                <a:spcPct val="20000"/>
              </a:spcBef>
              <a:buClr>
                <a:srgbClr val="E1B40C"/>
              </a:buClr>
            </a:pPr>
            <a:r>
              <a:rPr lang="zh-CN" altLang="en-US" sz="2800">
                <a:solidFill>
                  <a:srgbClr val="000000"/>
                </a:solidFill>
                <a:latin typeface="华文细黑" pitchFamily="2" charset="-122"/>
                <a:ea typeface="华文细黑" pitchFamily="2" charset="-122"/>
              </a:rPr>
              <a:t>二、汽车车身用涂料</a:t>
            </a:r>
            <a:endParaRPr lang="zh-CN" altLang="en-US" sz="2800">
              <a:solidFill>
                <a:srgbClr val="000000"/>
              </a:solidFill>
              <a:latin typeface="华文细黑" pitchFamily="2" charset="-122"/>
              <a:ea typeface="华文细黑" pitchFamily="2" charset="-122"/>
            </a:endParaRPr>
          </a:p>
        </p:txBody>
      </p:sp>
      <p:sp>
        <p:nvSpPr>
          <p:cNvPr id="4" name="矩形 3"/>
          <p:cNvSpPr/>
          <p:nvPr/>
        </p:nvSpPr>
        <p:spPr>
          <a:xfrm>
            <a:off x="2155825" y="1244600"/>
            <a:ext cx="2962275"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1. </a:t>
            </a:r>
            <a:r>
              <a:rPr lang="zh-CN" altLang="zh-CN" sz="2400" dirty="0">
                <a:latin typeface="微软雅黑" panose="020B0503020204020204" charset="-122"/>
                <a:ea typeface="微软雅黑" panose="020B0503020204020204" charset="-122"/>
              </a:rPr>
              <a:t>车身用涂料的要求</a:t>
            </a:r>
            <a:endParaRPr lang="zh-CN" altLang="en-US" sz="2400" dirty="0">
              <a:latin typeface="微软雅黑" panose="020B0503020204020204" charset="-122"/>
              <a:ea typeface="微软雅黑" panose="020B0503020204020204" charset="-122"/>
            </a:endParaRPr>
          </a:p>
        </p:txBody>
      </p:sp>
      <p:sp>
        <p:nvSpPr>
          <p:cNvPr id="5" name="圆角矩形 4"/>
          <p:cNvSpPr/>
          <p:nvPr/>
        </p:nvSpPr>
        <p:spPr>
          <a:xfrm>
            <a:off x="1981200" y="2057400"/>
            <a:ext cx="3951288" cy="3683000"/>
          </a:xfrm>
          <a:prstGeom prst="roundRect">
            <a:avLst>
              <a:gd name="adj" fmla="val 16667"/>
            </a:avLst>
          </a:prstGeom>
          <a:solidFill>
            <a:srgbClr val="FDF58D"/>
          </a:solidFill>
          <a:ln w="9525">
            <a:noFill/>
          </a:ln>
        </p:spPr>
        <p:txBody>
          <a:bodyPr wrap="square" anchor="t" anchorCtr="0">
            <a:spAutoFit/>
          </a:bodyPr>
          <a:p>
            <a:pPr indent="457200">
              <a:lnSpc>
                <a:spcPct val="150000"/>
              </a:lnSpc>
            </a:pPr>
            <a:r>
              <a:rPr lang="zh-CN" altLang="zh-CN" sz="2000" dirty="0">
                <a:latin typeface="微软雅黑" panose="020B0503020204020204" charset="-122"/>
                <a:ea typeface="微软雅黑" panose="020B0503020204020204" charset="-122"/>
              </a:rPr>
              <a:t>① 外观漂亮</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② 耐候性、耐腐蚀性优良。</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③ 施工性和配套性优良</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④ 力学性能优良。</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⑤ 耐擦洗性和耐污性优良。</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⑥ 可修补性良好。</a:t>
            </a:r>
            <a:endParaRPr lang="zh-CN" altLang="zh-CN" sz="2000" dirty="0">
              <a:latin typeface="微软雅黑" panose="020B0503020204020204" charset="-122"/>
              <a:ea typeface="微软雅黑" panose="020B0503020204020204" charset="-122"/>
            </a:endParaRPr>
          </a:p>
          <a:p>
            <a:pPr indent="457200">
              <a:lnSpc>
                <a:spcPct val="150000"/>
              </a:lnSpc>
            </a:pPr>
            <a:r>
              <a:rPr lang="zh-CN" altLang="zh-CN" sz="2000" dirty="0">
                <a:latin typeface="微软雅黑" panose="020B0503020204020204" charset="-122"/>
                <a:ea typeface="微软雅黑" panose="020B0503020204020204" charset="-122"/>
              </a:rPr>
              <a:t>⑦ 经济性良好。</a:t>
            </a:r>
            <a:endParaRPr lang="zh-CN" altLang="zh-CN" sz="2000" dirty="0">
              <a:latin typeface="微软雅黑" panose="020B0503020204020204" charset="-122"/>
              <a:ea typeface="微软雅黑" panose="020B0503020204020204" charset="-122"/>
            </a:endParaRPr>
          </a:p>
        </p:txBody>
      </p:sp>
      <p:pic>
        <p:nvPicPr>
          <p:cNvPr id="7172" name="图片 258056" descr="4891221666841109">
            <a:hlinkClick r:id="rId1"/>
          </p:cNvPr>
          <p:cNvPicPr>
            <a:picLocks noChangeAspect="1"/>
          </p:cNvPicPr>
          <p:nvPr/>
        </p:nvPicPr>
        <p:blipFill>
          <a:blip r:embed="rId2"/>
          <a:stretch>
            <a:fillRect/>
          </a:stretch>
        </p:blipFill>
        <p:spPr>
          <a:xfrm>
            <a:off x="6164263" y="2057400"/>
            <a:ext cx="5522912" cy="3681413"/>
          </a:xfrm>
          <a:prstGeom prst="rect">
            <a:avLst/>
          </a:prstGeom>
          <a:noFill/>
          <a:ln w="9525" cap="flat" cmpd="sng">
            <a:solidFill>
              <a:schemeClr val="tx1"/>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par>
                          <p:cTn id="14" fill="hold">
                            <p:stCondLst>
                              <p:cond delay="500"/>
                            </p:stCondLst>
                            <p:childTnLst>
                              <p:par>
                                <p:cTn id="15" presetID="3"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609725" y="804863"/>
            <a:ext cx="3054350"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2.  车身用涂料的组成</a:t>
            </a:r>
            <a:endParaRPr lang="en-US" altLang="zh-CN" sz="2400" dirty="0">
              <a:latin typeface="微软雅黑" panose="020B0503020204020204" charset="-122"/>
              <a:ea typeface="微软雅黑" panose="020B0503020204020204" charset="-122"/>
            </a:endParaRPr>
          </a:p>
        </p:txBody>
      </p:sp>
      <p:sp>
        <p:nvSpPr>
          <p:cNvPr id="3" name="矩形 2"/>
          <p:cNvSpPr/>
          <p:nvPr/>
        </p:nvSpPr>
        <p:spPr>
          <a:xfrm>
            <a:off x="1849438" y="1404938"/>
            <a:ext cx="8688388" cy="2676525"/>
          </a:xfrm>
          <a:prstGeom prst="rect">
            <a:avLst/>
          </a:prstGeom>
          <a:ln w="6350"/>
        </p:spPr>
        <p:style>
          <a:lnRef idx="2">
            <a:schemeClr val="accent6"/>
          </a:lnRef>
          <a:fillRef idx="1">
            <a:schemeClr val="lt1"/>
          </a:fillRef>
          <a:effectRef idx="0">
            <a:schemeClr val="accent6"/>
          </a:effectRef>
          <a:fontRef idx="minor">
            <a:schemeClr val="dk1"/>
          </a:fontRef>
        </p:style>
        <p:txBody>
          <a:bodyPr wrap="square">
            <a:spAutoFit/>
          </a:bodyPr>
          <a:lstStyle/>
          <a:p>
            <a:pPr marL="0" marR="0" lvl="0" indent="45720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1" smtClean="0">
              <a:ln>
                <a:noFill/>
              </a:ln>
              <a:solidFill>
                <a:schemeClr val="dk1"/>
              </a:solidFill>
              <a:effectLst/>
              <a:uLnTx/>
              <a:uFillTx/>
              <a:latin typeface="+mn-lt"/>
              <a:ea typeface="+mn-ea"/>
              <a:cs typeface="+mn-cs"/>
            </a:endParaRPr>
          </a:p>
          <a:p>
            <a:pPr marL="0" marR="0" lvl="0" indent="0" algn="l" defTabSz="914400" rtl="0" fontAlgn="base">
              <a:lnSpc>
                <a:spcPct val="150000"/>
              </a:lnSpc>
              <a:spcBef>
                <a:spcPct val="0"/>
              </a:spcBef>
              <a:spcAft>
                <a:spcPct val="0"/>
              </a:spcAft>
              <a:buClrTx/>
              <a:buSzTx/>
              <a:buFont typeface="Wingdings" panose="05000000000000000000" pitchFamily="2" charset="2"/>
              <a:buChar char="Ø"/>
              <a:defRPr/>
            </a:pPr>
            <a:r>
              <a:rPr kumimoji="0" lang="zh-CN" altLang="zh-CN" sz="2000" b="1" i="0" u="none" strike="noStrike" kern="1200" cap="none" spc="0" normalizeH="0" baseline="0" noProof="1" smtClean="0">
                <a:ln>
                  <a:noFill/>
                </a:ln>
                <a:solidFill>
                  <a:srgbClr val="FF0000"/>
                </a:solidFill>
                <a:effectLst/>
                <a:uLnTx/>
                <a:uFillTx/>
                <a:latin typeface="微软雅黑" panose="020B0503020204020204" charset="-122"/>
                <a:ea typeface="微软雅黑" panose="020B0503020204020204" charset="-122"/>
                <a:cs typeface="+mn-cs"/>
              </a:rPr>
              <a:t>主要成膜物质：</a:t>
            </a:r>
            <a:r>
              <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使涂料黏附在车身表面形成涂膜的主要物质，是构成涂料的基础，又称为基料或漆基。</a:t>
            </a:r>
            <a:endPar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endParaRPr>
          </a:p>
          <a:p>
            <a:pPr marL="0" marR="0" lvl="0" indent="0" algn="l" defTabSz="914400" rtl="0" fontAlgn="base">
              <a:lnSpc>
                <a:spcPct val="150000"/>
              </a:lnSpc>
              <a:spcBef>
                <a:spcPct val="0"/>
              </a:spcBef>
              <a:spcAft>
                <a:spcPct val="0"/>
              </a:spcAft>
              <a:buClrTx/>
              <a:buSzTx/>
              <a:buFont typeface="Wingdings" panose="05000000000000000000" pitchFamily="2" charset="2"/>
              <a:buChar char="Ø"/>
              <a:defRPr/>
            </a:pPr>
            <a:r>
              <a:rPr kumimoji="0" lang="zh-CN" altLang="zh-CN" sz="2000" b="1" i="0" u="none" strike="noStrike" kern="1200" cap="none" spc="0" normalizeH="0" baseline="0" noProof="1" smtClean="0">
                <a:ln>
                  <a:noFill/>
                </a:ln>
                <a:solidFill>
                  <a:srgbClr val="FF0000"/>
                </a:solidFill>
                <a:effectLst/>
                <a:uLnTx/>
                <a:uFillTx/>
                <a:latin typeface="微软雅黑" panose="020B0503020204020204" charset="-122"/>
                <a:ea typeface="微软雅黑" panose="020B0503020204020204" charset="-122"/>
                <a:cs typeface="+mn-cs"/>
              </a:rPr>
              <a:t>次要成膜物质：</a:t>
            </a:r>
            <a:r>
              <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构成涂膜的组成成分之一，多为添加剂。</a:t>
            </a:r>
            <a:endPar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endParaRPr>
          </a:p>
          <a:p>
            <a:pPr marL="0" marR="0" lvl="0" indent="0" algn="l" defTabSz="914400" rtl="0" fontAlgn="base">
              <a:lnSpc>
                <a:spcPct val="150000"/>
              </a:lnSpc>
              <a:spcBef>
                <a:spcPct val="0"/>
              </a:spcBef>
              <a:spcAft>
                <a:spcPct val="0"/>
              </a:spcAft>
              <a:buClrTx/>
              <a:buSzTx/>
              <a:buFont typeface="Wingdings" panose="05000000000000000000" pitchFamily="2" charset="2"/>
              <a:buChar char="Ø"/>
              <a:defRPr/>
            </a:pPr>
            <a:r>
              <a:rPr kumimoji="0" lang="zh-CN" altLang="zh-CN" sz="2000" b="1" i="0" u="none" strike="noStrike" kern="1200" cap="none" spc="0" normalizeH="0" baseline="0" noProof="1" smtClean="0">
                <a:ln>
                  <a:noFill/>
                </a:ln>
                <a:solidFill>
                  <a:srgbClr val="FF0000"/>
                </a:solidFill>
                <a:effectLst/>
                <a:uLnTx/>
                <a:uFillTx/>
                <a:latin typeface="微软雅黑" panose="020B0503020204020204" charset="-122"/>
                <a:ea typeface="微软雅黑" panose="020B0503020204020204" charset="-122"/>
                <a:cs typeface="+mn-cs"/>
              </a:rPr>
              <a:t>辅助成膜物质：</a:t>
            </a:r>
            <a:r>
              <a:rPr kumimoji="0" lang="zh-CN" altLang="zh-CN" sz="20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mn-cs"/>
              </a:rPr>
              <a:t>对涂料变成涂膜的过程或对涂膜性能起辅助作用的物质，它不能单独成膜。</a:t>
            </a:r>
            <a:endParaRPr kumimoji="0" lang="zh-CN" altLang="zh-CN" sz="20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mn-cs"/>
            </a:endParaRPr>
          </a:p>
        </p:txBody>
      </p:sp>
      <p:pic>
        <p:nvPicPr>
          <p:cNvPr id="78850" name="Picture 2" descr="提示-粉色(机械)"/>
          <p:cNvPicPr>
            <a:picLocks noChangeAspect="1"/>
          </p:cNvPicPr>
          <p:nvPr/>
        </p:nvPicPr>
        <p:blipFill>
          <a:blip r:embed="rId1"/>
          <a:stretch>
            <a:fillRect/>
          </a:stretch>
        </p:blipFill>
        <p:spPr>
          <a:xfrm>
            <a:off x="1524000" y="4219575"/>
            <a:ext cx="1828800" cy="533400"/>
          </a:xfrm>
          <a:prstGeom prst="rect">
            <a:avLst/>
          </a:prstGeom>
          <a:noFill/>
          <a:ln w="9525">
            <a:noFill/>
          </a:ln>
        </p:spPr>
      </p:pic>
      <p:sp>
        <p:nvSpPr>
          <p:cNvPr id="5" name="圆角矩形 4"/>
          <p:cNvSpPr/>
          <p:nvPr/>
        </p:nvSpPr>
        <p:spPr>
          <a:xfrm>
            <a:off x="1733550" y="5029200"/>
            <a:ext cx="8804275" cy="1123950"/>
          </a:xfrm>
          <a:prstGeom prst="roundRect">
            <a:avLst>
              <a:gd name="adj" fmla="val 16667"/>
            </a:avLst>
          </a:prstGeom>
          <a:solidFill>
            <a:srgbClr val="ADADFF"/>
          </a:solidFill>
          <a:ln w="9525">
            <a:noFill/>
          </a:ln>
        </p:spPr>
        <p:txBody>
          <a:bodyPr wrap="square" anchor="t">
            <a:spAutoFit/>
          </a:bodyPr>
          <a:p>
            <a:pPr algn="l" fontAlgn="base">
              <a:lnSpc>
                <a:spcPct val="150000"/>
              </a:lnSpc>
              <a:buClrTx/>
              <a:buSzTx/>
              <a:buFont typeface="Wingdings" panose="05000000000000000000" pitchFamily="2" charset="2"/>
              <a:buChar char="Ø"/>
              <a:defRPr/>
            </a:pPr>
            <a:r>
              <a:rPr lang="zh-CN" altLang="zh-CN" sz="2000" strike="noStrike" noProof="1" smtClean="0">
                <a:ln>
                  <a:noFill/>
                </a:ln>
                <a:solidFill>
                  <a:schemeClr val="dk1"/>
                </a:solidFill>
                <a:effectLst/>
                <a:uLnTx/>
                <a:uFillTx/>
                <a:latin typeface="微软雅黑" panose="020B0503020204020204" charset="-122"/>
                <a:ea typeface="微软雅黑" panose="020B0503020204020204" charset="-122"/>
                <a:cs typeface="+mn-cs"/>
              </a:rPr>
              <a:t>涂料的组成中，没有颜料或呈透明状的涂料称为清漆；有颜料或体质颜料而呈有色或不透明状的涂料称为色漆。</a:t>
            </a:r>
            <a:endParaRPr lang="zh-CN" altLang="zh-CN" sz="2000" strike="noStrike" noProof="1" smtClean="0">
              <a:ln>
                <a:noFill/>
              </a:ln>
              <a:solidFill>
                <a:schemeClr val="dk1"/>
              </a:solidFill>
              <a:effectLst/>
              <a:uLnTx/>
              <a:uFillTx/>
              <a:latin typeface="微软雅黑" panose="020B0503020204020204" charset="-122"/>
              <a:ea typeface="微软雅黑" panose="020B0503020204020204" charset="-122"/>
            </a:endParaRPr>
          </a:p>
        </p:txBody>
      </p:sp>
      <p:sp>
        <p:nvSpPr>
          <p:cNvPr id="4" name="TextBox 15"/>
          <p:cNvSpPr txBox="1"/>
          <p:nvPr/>
        </p:nvSpPr>
        <p:spPr>
          <a:xfrm>
            <a:off x="1254125" y="282575"/>
            <a:ext cx="8610600" cy="522288"/>
          </a:xfrm>
          <a:prstGeom prst="rect">
            <a:avLst/>
          </a:prstGeom>
          <a:noFill/>
          <a:ln w="9525">
            <a:noFill/>
          </a:ln>
        </p:spPr>
        <p:txBody>
          <a:bodyPr anchor="t" anchorCtr="0">
            <a:spAutoFit/>
          </a:bodyPr>
          <a:p>
            <a:pPr marL="92075">
              <a:spcBef>
                <a:spcPct val="20000"/>
              </a:spcBef>
              <a:buClr>
                <a:srgbClr val="E1B40C"/>
              </a:buClr>
            </a:pPr>
            <a:r>
              <a:rPr lang="zh-CN" altLang="en-US" sz="2800">
                <a:solidFill>
                  <a:srgbClr val="000000"/>
                </a:solidFill>
                <a:latin typeface="华文细黑" pitchFamily="2" charset="-122"/>
                <a:ea typeface="华文细黑" pitchFamily="2" charset="-122"/>
              </a:rPr>
              <a:t>二、汽车车身用涂料</a:t>
            </a:r>
            <a:endParaRPr lang="zh-CN" altLang="en-US" sz="2800">
              <a:solidFill>
                <a:srgbClr val="000000"/>
              </a:solidFill>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0-#ppt_w/2"/>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0-#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78850"/>
                                        </p:tgtEl>
                                        <p:attrNameLst>
                                          <p:attrName>style.visibility</p:attrName>
                                        </p:attrNameLst>
                                      </p:cBhvr>
                                      <p:to>
                                        <p:strVal val="visible"/>
                                      </p:to>
                                    </p:set>
                                    <p:animEffect transition="in" filter="blinds(horizontal)">
                                      <p:cBhvr>
                                        <p:cTn id="19" dur="500"/>
                                        <p:tgtEl>
                                          <p:spTgt spid="78850"/>
                                        </p:tgtEl>
                                      </p:cBhvr>
                                    </p:animEffect>
                                  </p:child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ldLvl="0" animBg="1"/>
      <p:bldP spid="5" grpId="0" bldLvl="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51013" y="977900"/>
            <a:ext cx="3609975"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3.</a:t>
            </a:r>
            <a:r>
              <a:rPr lang="en-US" altLang="zh-CN" dirty="0">
                <a:latin typeface="Arial" panose="020B0604020202020204" pitchFamily="34" charset="0"/>
              </a:rPr>
              <a:t>  </a:t>
            </a:r>
            <a:r>
              <a:rPr lang="en-US" altLang="zh-CN" sz="2400" dirty="0">
                <a:latin typeface="微软雅黑" panose="020B0503020204020204" charset="-122"/>
                <a:ea typeface="微软雅黑" panose="020B0503020204020204" charset="-122"/>
              </a:rPr>
              <a:t>车身用涂料的涂层分组</a:t>
            </a:r>
            <a:endParaRPr lang="en-US" altLang="zh-CN" sz="2400" dirty="0">
              <a:latin typeface="微软雅黑" panose="020B0503020204020204" charset="-122"/>
              <a:ea typeface="微软雅黑" panose="020B0503020204020204" charset="-122"/>
            </a:endParaRPr>
          </a:p>
        </p:txBody>
      </p:sp>
      <p:pic>
        <p:nvPicPr>
          <p:cNvPr id="79873" name="Picture 1" descr="C:\Users\Administrator\AppData\Roaming\Tencent\Users\502857085\QQ\WinTemp\RichOle\TKSN%NFFIYY)QIYZQ6AFN[5.png"/>
          <p:cNvPicPr>
            <a:picLocks noChangeAspect="1"/>
          </p:cNvPicPr>
          <p:nvPr/>
        </p:nvPicPr>
        <p:blipFill>
          <a:blip r:embed="rId1"/>
          <a:srcRect t="8359"/>
          <a:stretch>
            <a:fillRect/>
          </a:stretch>
        </p:blipFill>
        <p:spPr>
          <a:xfrm>
            <a:off x="1571625" y="1755775"/>
            <a:ext cx="9804400" cy="3857625"/>
          </a:xfrm>
          <a:prstGeom prst="rect">
            <a:avLst/>
          </a:prstGeom>
          <a:noFill/>
          <a:ln w="9525">
            <a:noFill/>
          </a:ln>
        </p:spPr>
      </p:pic>
      <p:sp>
        <p:nvSpPr>
          <p:cNvPr id="4" name="TextBox 15"/>
          <p:cNvSpPr txBox="1"/>
          <p:nvPr/>
        </p:nvSpPr>
        <p:spPr>
          <a:xfrm>
            <a:off x="1254125" y="307975"/>
            <a:ext cx="8610600" cy="522288"/>
          </a:xfrm>
          <a:prstGeom prst="rect">
            <a:avLst/>
          </a:prstGeom>
          <a:noFill/>
          <a:ln w="9525">
            <a:noFill/>
          </a:ln>
        </p:spPr>
        <p:txBody>
          <a:bodyPr anchor="t" anchorCtr="0">
            <a:spAutoFit/>
          </a:bodyPr>
          <a:p>
            <a:pPr marL="92075">
              <a:spcBef>
                <a:spcPct val="20000"/>
              </a:spcBef>
              <a:buClr>
                <a:srgbClr val="E1B40C"/>
              </a:buClr>
            </a:pPr>
            <a:r>
              <a:rPr lang="zh-CN" altLang="en-US" sz="2800">
                <a:solidFill>
                  <a:srgbClr val="000000"/>
                </a:solidFill>
                <a:latin typeface="华文细黑" pitchFamily="2" charset="-122"/>
                <a:ea typeface="华文细黑" pitchFamily="2" charset="-122"/>
              </a:rPr>
              <a:t>二、汽车车身用涂料</a:t>
            </a:r>
            <a:endParaRPr lang="zh-CN" altLang="en-US" sz="2800">
              <a:solidFill>
                <a:srgbClr val="000000"/>
              </a:solidFill>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9873"/>
                                        </p:tgtEl>
                                        <p:attrNameLst>
                                          <p:attrName>style.visibility</p:attrName>
                                        </p:attrNameLst>
                                      </p:cBhvr>
                                      <p:to>
                                        <p:strVal val="visible"/>
                                      </p:to>
                                    </p:set>
                                    <p:anim calcmode="lin" valueType="num">
                                      <p:cBhvr>
                                        <p:cTn id="12" dur="500" fill="hold"/>
                                        <p:tgtEl>
                                          <p:spTgt spid="79873"/>
                                        </p:tgtEl>
                                        <p:attrNameLst>
                                          <p:attrName>ppt_x</p:attrName>
                                        </p:attrNameLst>
                                      </p:cBhvr>
                                      <p:tavLst>
                                        <p:tav tm="0">
                                          <p:val>
                                            <p:strVal val="#ppt_x"/>
                                          </p:val>
                                        </p:tav>
                                        <p:tav tm="100000">
                                          <p:val>
                                            <p:strVal val="#ppt_x"/>
                                          </p:val>
                                        </p:tav>
                                      </p:tavLst>
                                    </p:anim>
                                    <p:anim calcmode="lin" valueType="num">
                                      <p:cBhvr>
                                        <p:cTn id="13" dur="500" fill="hold"/>
                                        <p:tgtEl>
                                          <p:spTgt spid="7987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498600" y="430213"/>
            <a:ext cx="5187950"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4.  车身各涂层涂料的特点及常用品种</a:t>
            </a:r>
            <a:endParaRPr lang="en-US" altLang="zh-CN" sz="2400" dirty="0">
              <a:latin typeface="微软雅黑" panose="020B0503020204020204" charset="-122"/>
              <a:ea typeface="微软雅黑" panose="020B0503020204020204" charset="-122"/>
            </a:endParaRPr>
          </a:p>
        </p:txBody>
      </p:sp>
      <p:graphicFrame>
        <p:nvGraphicFramePr>
          <p:cNvPr id="3" name="表格 2"/>
          <p:cNvGraphicFramePr>
            <a:graphicFrameLocks noGrp="1"/>
          </p:cNvGraphicFramePr>
          <p:nvPr/>
        </p:nvGraphicFramePr>
        <p:xfrm>
          <a:off x="1330325" y="2192338"/>
          <a:ext cx="9774238" cy="4267200"/>
        </p:xfrm>
        <a:graphic>
          <a:graphicData uri="http://schemas.openxmlformats.org/drawingml/2006/table">
            <a:tbl>
              <a:tblPr/>
              <a:tblGrid>
                <a:gridCol w="1162685"/>
                <a:gridCol w="1878965"/>
                <a:gridCol w="2600960"/>
                <a:gridCol w="2290445"/>
                <a:gridCol w="1840865"/>
              </a:tblGrid>
              <a:tr h="219075">
                <a:tc>
                  <a:txBody>
                    <a:bodyPr/>
                    <a:lstStyle/>
                    <a:p>
                      <a:pPr algn="ctr">
                        <a:spcBef>
                          <a:spcPts val="200"/>
                        </a:spcBef>
                        <a:spcAft>
                          <a:spcPts val="200"/>
                        </a:spcAft>
                      </a:pPr>
                      <a:r>
                        <a:rPr lang="zh-CN" sz="2000" b="1" kern="100" dirty="0">
                          <a:latin typeface="黑体" panose="02010609060101010101" pitchFamily="49" charset="-122"/>
                          <a:ea typeface="黑体" panose="02010609060101010101" pitchFamily="49" charset="-122"/>
                          <a:cs typeface="Times New Roman" panose="02020603050405020304"/>
                        </a:rPr>
                        <a:t>型号</a:t>
                      </a:r>
                      <a:endParaRPr lang="zh-CN" sz="2000" b="1" kern="100" dirty="0">
                        <a:latin typeface="黑体" panose="02010609060101010101" pitchFamily="49" charset="-122"/>
                        <a:ea typeface="黑体" panose="02010609060101010101" pitchFamily="49" charset="-122"/>
                        <a:cs typeface="Times New Roman" panose="02020603050405020304"/>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b="1" kern="100" dirty="0">
                          <a:latin typeface="黑体" panose="02010609060101010101" pitchFamily="49" charset="-122"/>
                          <a:ea typeface="黑体" panose="02010609060101010101" pitchFamily="49" charset="-122"/>
                          <a:cs typeface="Times New Roman" panose="02020603050405020304"/>
                        </a:rPr>
                        <a:t>名称</a:t>
                      </a:r>
                      <a:endParaRPr lang="zh-CN" sz="2000" b="1" kern="100" dirty="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b="1" kern="100">
                          <a:latin typeface="黑体" panose="02010609060101010101" pitchFamily="49" charset="-122"/>
                          <a:ea typeface="黑体" panose="02010609060101010101" pitchFamily="49" charset="-122"/>
                          <a:cs typeface="Times New Roman" panose="02020603050405020304"/>
                        </a:rPr>
                        <a:t>组成</a:t>
                      </a:r>
                      <a:endParaRPr lang="zh-CN" sz="2000" b="1" kern="10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b="1" kern="100" dirty="0">
                          <a:latin typeface="黑体" panose="02010609060101010101" pitchFamily="49" charset="-122"/>
                          <a:ea typeface="黑体" panose="02010609060101010101" pitchFamily="49" charset="-122"/>
                          <a:cs typeface="Times New Roman" panose="02020603050405020304"/>
                        </a:rPr>
                        <a:t>性能</a:t>
                      </a:r>
                      <a:endParaRPr lang="zh-CN" sz="2000" b="1" kern="100" dirty="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b="1" kern="100">
                          <a:latin typeface="黑体" panose="02010609060101010101" pitchFamily="49" charset="-122"/>
                          <a:ea typeface="黑体" panose="02010609060101010101" pitchFamily="49" charset="-122"/>
                          <a:cs typeface="Times New Roman" panose="02020603050405020304"/>
                        </a:rPr>
                        <a:t>应用</a:t>
                      </a:r>
                      <a:endParaRPr lang="zh-CN" sz="2000" b="1" kern="100">
                        <a:latin typeface="黑体" panose="02010609060101010101" pitchFamily="49" charset="-122"/>
                        <a:ea typeface="黑体" panose="02010609060101010101" pitchFamily="49"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r>
              <a:tr h="770955">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F06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10</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铁红纯酚醛电泳底漆</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纯酚醛电泳漆料、防锈颜料、蒸馏水</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附着力强，防锈性良好，涂膜平面与面漆结合力强</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车身覆盖件</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353">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H06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3</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铁红、锌黄环氧底漆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微软雅黑" panose="020B0503020204020204" charset="-122"/>
                        </a:rPr>
                        <a:t>环氧树脂、三聚氰胺甲醛树脂、防锈颜料、 溶剂</a:t>
                      </a:r>
                      <a:endParaRPr lang="zh-CN" sz="2000" kern="100" dirty="0">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附着力强、耐水性和耐化学药品性能良好</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高级轿车和驾驶室的覆盖件</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6353">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H06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5</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铁红环氧脂电泳底漆</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环氧树脂、亚麻油、酸顺丁烯二酸酐、丁醛、胺类、蒸馏水</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附着力、耐水防潮及防锈性能近似于环氧底漆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驾驶室覆盖件</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0955">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H06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19</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铁红锌黄环氧脂底漆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环氧树脂、植物油、氨基树脂（少量）、铁红锌黄、体质颜料、溶剂</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涂膜坚硬耐久、附着力强、能与磷化底漆配套使用</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驾驶室覆盖件</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圆角矩形 3"/>
          <p:cNvSpPr/>
          <p:nvPr/>
        </p:nvSpPr>
        <p:spPr>
          <a:xfrm>
            <a:off x="1495425" y="1181100"/>
            <a:ext cx="9451975" cy="511175"/>
          </a:xfrm>
          <a:prstGeom prst="roundRect">
            <a:avLst>
              <a:gd name="adj" fmla="val 16667"/>
            </a:avLst>
          </a:prstGeom>
          <a:solidFill>
            <a:srgbClr val="FA9C6B"/>
          </a:solidFill>
          <a:ln w="9525">
            <a:noFill/>
          </a:ln>
        </p:spPr>
        <p:txBody>
          <a:bodyPr wrap="square" anchor="t" anchorCtr="0">
            <a:spAutoFit/>
          </a:bodyPr>
          <a:p>
            <a:pPr indent="457200"/>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1</a:t>
            </a:r>
            <a:r>
              <a:rPr lang="zh-CN" altLang="en-US" sz="2400" dirty="0">
                <a:latin typeface="微软雅黑" panose="020B0503020204020204" charset="-122"/>
                <a:ea typeface="微软雅黑" panose="020B0503020204020204" charset="-122"/>
              </a:rPr>
              <a:t>）</a:t>
            </a:r>
            <a:r>
              <a:rPr lang="zh-CN" altLang="zh-CN" sz="2400" dirty="0">
                <a:latin typeface="微软雅黑" panose="020B0503020204020204" charset="-122"/>
                <a:ea typeface="微软雅黑" panose="020B0503020204020204" charset="-122"/>
              </a:rPr>
              <a:t>车身用底漆</a:t>
            </a:r>
            <a:endParaRPr lang="zh-CN" altLang="zh-CN" sz="2400" dirty="0">
              <a:latin typeface="微软雅黑" panose="020B0503020204020204" charset="-122"/>
              <a:ea typeface="微软雅黑" panose="020B0503020204020204" charset="-122"/>
            </a:endParaRPr>
          </a:p>
        </p:txBody>
      </p:sp>
      <p:sp>
        <p:nvSpPr>
          <p:cNvPr id="8" name="矩形 7"/>
          <p:cNvSpPr/>
          <p:nvPr/>
        </p:nvSpPr>
        <p:spPr>
          <a:xfrm>
            <a:off x="4060825" y="1731963"/>
            <a:ext cx="3382963" cy="460375"/>
          </a:xfrm>
          <a:prstGeom prst="rect">
            <a:avLst/>
          </a:prstGeom>
          <a:noFill/>
          <a:ln w="9525">
            <a:noFill/>
          </a:ln>
        </p:spPr>
        <p:txBody>
          <a:bodyPr wrap="none" anchor="t" anchorCtr="0">
            <a:spAutoFit/>
          </a:bodyPr>
          <a:p>
            <a:r>
              <a:rPr lang="en-US" altLang="zh-CN" sz="2400" dirty="0">
                <a:latin typeface="黑体" panose="02010609060101010101" pitchFamily="49" charset="-122"/>
                <a:ea typeface="黑体" panose="02010609060101010101" pitchFamily="49" charset="-122"/>
              </a:rPr>
              <a:t> </a:t>
            </a:r>
            <a:r>
              <a:rPr lang="zh-CN" altLang="zh-CN" sz="2400" dirty="0">
                <a:latin typeface="黑体" panose="02010609060101010101" pitchFamily="49" charset="-122"/>
                <a:ea typeface="黑体" panose="02010609060101010101" pitchFamily="49" charset="-122"/>
              </a:rPr>
              <a:t>汽车车身涂装常用底漆</a:t>
            </a:r>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ppt_x</p:attrName>
                                        </p:attrNameLst>
                                      </p:cBhvr>
                                      <p:tavLst>
                                        <p:tav tm="0">
                                          <p:val>
                                            <p:strVal val="0-#ppt_w/2"/>
                                          </p:val>
                                        </p:tav>
                                        <p:tav tm="100000">
                                          <p:val>
                                            <p:strVal val="#ppt_x"/>
                                          </p:val>
                                        </p:tav>
                                      </p:tavLst>
                                    </p:anim>
                                    <p:anim calcmode="lin" valueType="num">
                                      <p:cBhvr>
                                        <p:cTn id="13"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ppt_x</p:attrName>
                                        </p:attrNameLst>
                                      </p:cBhvr>
                                      <p:tavLst>
                                        <p:tav tm="0">
                                          <p:val>
                                            <p:strVal val="#ppt_x"/>
                                          </p:val>
                                        </p:tav>
                                        <p:tav tm="100000">
                                          <p:val>
                                            <p:strVal val="#ppt_x"/>
                                          </p:val>
                                        </p:tav>
                                      </p:tavLst>
                                    </p:anim>
                                    <p:anim calcmode="lin" valueType="num">
                                      <p:cBhvr>
                                        <p:cTn id="19" dur="500" fill="hold"/>
                                        <p:tgtEl>
                                          <p:spTgt spid="8"/>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ppt_x</p:attrName>
                                        </p:attrNameLst>
                                      </p:cBhvr>
                                      <p:tavLst>
                                        <p:tav tm="0">
                                          <p:val>
                                            <p:strVal val="#ppt_x"/>
                                          </p:val>
                                        </p:tav>
                                        <p:tav tm="100000">
                                          <p:val>
                                            <p:strVal val="#ppt_x"/>
                                          </p:val>
                                        </p:tav>
                                      </p:tavLst>
                                    </p:anim>
                                    <p:anim calcmode="lin" valueType="num">
                                      <p:cBhvr>
                                        <p:cTn id="2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ldLvl="0" animBg="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68750" y="1938338"/>
            <a:ext cx="3500438" cy="398462"/>
          </a:xfrm>
          <a:prstGeom prst="rect">
            <a:avLst/>
          </a:prstGeom>
          <a:noFill/>
          <a:ln w="9525">
            <a:noFill/>
          </a:ln>
        </p:spPr>
        <p:txBody>
          <a:bodyPr wrap="none" anchor="t" anchorCtr="0">
            <a:spAutoFit/>
          </a:bodyPr>
          <a:p>
            <a:r>
              <a:rPr lang="zh-CN" altLang="zh-CN" sz="2000" b="1" dirty="0">
                <a:latin typeface="黑体" panose="02010609060101010101" pitchFamily="49" charset="-122"/>
                <a:ea typeface="黑体" panose="02010609060101010101" pitchFamily="49" charset="-122"/>
              </a:rPr>
              <a:t>汽车车身涂装常用中间层涂料</a:t>
            </a:r>
            <a:endParaRPr lang="zh-CN" altLang="en-US" sz="2000" b="1" dirty="0">
              <a:latin typeface="黑体" panose="02010609060101010101" pitchFamily="49" charset="-122"/>
              <a:ea typeface="黑体" panose="02010609060101010101" pitchFamily="49" charset="-122"/>
            </a:endParaRPr>
          </a:p>
        </p:txBody>
      </p:sp>
      <p:graphicFrame>
        <p:nvGraphicFramePr>
          <p:cNvPr id="5" name="表格 4"/>
          <p:cNvGraphicFramePr>
            <a:graphicFrameLocks noGrp="1"/>
          </p:cNvGraphicFramePr>
          <p:nvPr/>
        </p:nvGraphicFramePr>
        <p:xfrm>
          <a:off x="1730375" y="2478088"/>
          <a:ext cx="9483725" cy="3962400"/>
        </p:xfrm>
        <a:graphic>
          <a:graphicData uri="http://schemas.openxmlformats.org/drawingml/2006/table">
            <a:tbl>
              <a:tblPr/>
              <a:tblGrid>
                <a:gridCol w="997585"/>
                <a:gridCol w="1233805"/>
                <a:gridCol w="2080260"/>
                <a:gridCol w="2731135"/>
                <a:gridCol w="2440940"/>
              </a:tblGrid>
              <a:tr h="213360">
                <a:tc>
                  <a:txBody>
                    <a:bodyPr/>
                    <a:lstStyle/>
                    <a:p>
                      <a:pPr algn="ctr">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型号</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名称</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性能</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施工方法</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应用</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r>
              <a:tr h="1163955">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C06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10</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醇酸二道底漆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涂膜细腻，方便打磨，打磨后平整光滑</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先用二甲苯兑稀后喷涂，与醇酸底漆、醇酸磁漆、醇酸腻子、氨基烘漆等配套使用</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多喷涂在油底漆和腻子的表面上，或只有底漆的金属表面</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4210">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H06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9</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环氧脂烘干二道底漆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填密性良好，方便打磨，可填密腻子孔隙、细痕</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以喷涂为主，用二甲苯调稀</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用于汽车车身封闭底漆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30325">
                <a:tc>
                  <a:txBody>
                    <a:bodyPr/>
                    <a:lstStyle/>
                    <a:p>
                      <a:pPr algn="ctr">
                        <a:spcBef>
                          <a:spcPts val="200"/>
                        </a:spcBef>
                        <a:spcAft>
                          <a:spcPts val="200"/>
                        </a:spcAft>
                      </a:pPr>
                      <a:r>
                        <a:rPr lang="en-US" sz="2000" kern="100">
                          <a:latin typeface="微软雅黑" panose="020B0503020204020204" charset="-122"/>
                          <a:ea typeface="微软雅黑" panose="020B0503020204020204" charset="-122"/>
                          <a:cs typeface="微软雅黑" panose="020B0503020204020204" charset="-122"/>
                        </a:rPr>
                        <a:t>G06</a:t>
                      </a:r>
                      <a:r>
                        <a:rPr lang="zh-CN" sz="2000" kern="100">
                          <a:latin typeface="微软雅黑" panose="020B0503020204020204" charset="-122"/>
                          <a:ea typeface="微软雅黑" panose="020B0503020204020204" charset="-122"/>
                          <a:cs typeface="微软雅黑" panose="020B0503020204020204" charset="-122"/>
                        </a:rPr>
                        <a:t>－</a:t>
                      </a:r>
                      <a:r>
                        <a:rPr lang="en-US" sz="2000" kern="100">
                          <a:latin typeface="微软雅黑" panose="020B0503020204020204" charset="-122"/>
                          <a:ea typeface="微软雅黑" panose="020B0503020204020204" charset="-122"/>
                          <a:cs typeface="微软雅黑" panose="020B0503020204020204" charset="-122"/>
                        </a:rPr>
                        <a:t>5</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过氯乙烯二道底漆</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Times New Roman" panose="02020603050405020304"/>
                        </a:rPr>
                        <a:t>可填平微孔和砂纹，方便打磨，能增加面漆的附着力和丰满度</a:t>
                      </a:r>
                      <a:endParaRPr lang="zh-CN" sz="2000" kern="10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a:latin typeface="微软雅黑" panose="020B0503020204020204" charset="-122"/>
                          <a:ea typeface="微软雅黑" panose="020B0503020204020204" charset="-122"/>
                          <a:cs typeface="微软雅黑" panose="020B0503020204020204" charset="-122"/>
                        </a:rPr>
                        <a:t>适宜喷涂，用</a:t>
                      </a:r>
                      <a:r>
                        <a:rPr lang="en-US" sz="2000" kern="100">
                          <a:latin typeface="微软雅黑" panose="020B0503020204020204" charset="-122"/>
                          <a:ea typeface="微软雅黑" panose="020B0503020204020204" charset="-122"/>
                          <a:cs typeface="微软雅黑" panose="020B0503020204020204" charset="-122"/>
                        </a:rPr>
                        <a:t>X-3</a:t>
                      </a:r>
                      <a:r>
                        <a:rPr lang="zh-CN" sz="2000" kern="100">
                          <a:latin typeface="微软雅黑" panose="020B0503020204020204" charset="-122"/>
                          <a:ea typeface="微软雅黑" panose="020B0503020204020204" charset="-122"/>
                          <a:cs typeface="微软雅黑" panose="020B0503020204020204" charset="-122"/>
                        </a:rPr>
                        <a:t>过氯乙烯漆稀释剂和</a:t>
                      </a:r>
                      <a:r>
                        <a:rPr lang="en-US" sz="2000" kern="100">
                          <a:latin typeface="微软雅黑" panose="020B0503020204020204" charset="-122"/>
                          <a:ea typeface="微软雅黑" panose="020B0503020204020204" charset="-122"/>
                          <a:cs typeface="微软雅黑" panose="020B0503020204020204" charset="-122"/>
                        </a:rPr>
                        <a:t>F-2</a:t>
                      </a:r>
                      <a:r>
                        <a:rPr lang="zh-CN" sz="2000" kern="100">
                          <a:latin typeface="微软雅黑" panose="020B0503020204020204" charset="-122"/>
                          <a:ea typeface="微软雅黑" panose="020B0503020204020204" charset="-122"/>
                          <a:cs typeface="微软雅黑" panose="020B0503020204020204" charset="-122"/>
                        </a:rPr>
                        <a:t>过氯乙烯防潮剂调整粘度，与过氯乙烯底漆、腻子等配套使用</a:t>
                      </a:r>
                      <a:endParaRPr lang="zh-CN" sz="2000" kern="100">
                        <a:latin typeface="微软雅黑" panose="020B0503020204020204" charset="-122"/>
                        <a:ea typeface="微软雅黑" panose="020B0503020204020204" charset="-122"/>
                        <a:cs typeface="微软雅黑" panose="020B0503020204020204"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just">
                        <a:spcBef>
                          <a:spcPts val="200"/>
                        </a:spcBef>
                        <a:spcAft>
                          <a:spcPts val="200"/>
                        </a:spcAft>
                      </a:pPr>
                      <a:r>
                        <a:rPr lang="zh-CN" sz="2000" kern="100" dirty="0">
                          <a:latin typeface="微软雅黑" panose="020B0503020204020204" charset="-122"/>
                          <a:ea typeface="微软雅黑" panose="020B0503020204020204" charset="-122"/>
                          <a:cs typeface="Times New Roman" panose="02020603050405020304"/>
                        </a:rPr>
                        <a:t>用于头道底漆和腻子层上的封闭性底漆</a:t>
                      </a:r>
                      <a:endParaRPr lang="zh-CN" sz="2000" kern="100" dirty="0">
                        <a:latin typeface="微软雅黑" panose="020B0503020204020204" charset="-122"/>
                        <a:ea typeface="微软雅黑" panose="020B0503020204020204" charset="-122"/>
                        <a:cs typeface="Times New Roman" panose="02020603050405020304"/>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圆角矩形 5"/>
          <p:cNvSpPr/>
          <p:nvPr/>
        </p:nvSpPr>
        <p:spPr>
          <a:xfrm>
            <a:off x="1730375" y="1181100"/>
            <a:ext cx="9483725" cy="511175"/>
          </a:xfrm>
          <a:prstGeom prst="roundRect">
            <a:avLst>
              <a:gd name="adj" fmla="val 16667"/>
            </a:avLst>
          </a:prstGeom>
          <a:solidFill>
            <a:srgbClr val="FA9C6B"/>
          </a:solidFill>
          <a:ln w="9525">
            <a:noFill/>
          </a:ln>
        </p:spPr>
        <p:txBody>
          <a:bodyPr wrap="square" anchor="t" anchorCtr="0">
            <a:spAutoFit/>
          </a:bodyPr>
          <a:p>
            <a:pPr indent="457200"/>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2</a:t>
            </a:r>
            <a:r>
              <a:rPr lang="zh-CN" altLang="en-US" sz="2400" dirty="0">
                <a:latin typeface="微软雅黑" panose="020B0503020204020204" charset="-122"/>
                <a:ea typeface="微软雅黑" panose="020B0503020204020204" charset="-122"/>
              </a:rPr>
              <a:t>）车身用中间层涂料</a:t>
            </a:r>
            <a:endParaRPr lang="zh-CN" altLang="en-US" sz="2400" dirty="0">
              <a:latin typeface="微软雅黑" panose="020B0503020204020204" charset="-122"/>
              <a:ea typeface="微软雅黑" panose="020B0503020204020204" charset="-122"/>
            </a:endParaRPr>
          </a:p>
        </p:txBody>
      </p:sp>
      <p:sp>
        <p:nvSpPr>
          <p:cNvPr id="7" name="矩形 6"/>
          <p:cNvSpPr/>
          <p:nvPr/>
        </p:nvSpPr>
        <p:spPr>
          <a:xfrm>
            <a:off x="1498600" y="430213"/>
            <a:ext cx="5187950"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4.  车身各涂层涂料的特点及常用品种</a:t>
            </a:r>
            <a:endParaRPr lang="en-US" altLang="zh-CN"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par>
                                <p:cTn id="8" presetID="4"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i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8"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ppt_x</p:attrName>
                                        </p:attrNameLst>
                                      </p:cBhvr>
                                      <p:tavLst>
                                        <p:tav tm="0">
                                          <p:val>
                                            <p:strVal val="0-#ppt_w/2"/>
                                          </p:val>
                                        </p:tav>
                                        <p:tav tm="100000">
                                          <p:val>
                                            <p:strVal val="#ppt_x"/>
                                          </p:val>
                                        </p:tav>
                                      </p:tavLst>
                                    </p:anim>
                                    <p:anim calcmode="lin" valueType="num">
                                      <p:cBhvr>
                                        <p:cTn id="1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ldLvl="0" animBg="1"/>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1939925" y="2293938"/>
            <a:ext cx="8077200" cy="3968750"/>
          </a:xfrm>
          <a:prstGeom prst="rect">
            <a:avLst/>
          </a:prstGeom>
          <a:ln w="6350"/>
        </p:spPr>
        <p:style>
          <a:lnRef idx="2">
            <a:schemeClr val="accent6"/>
          </a:lnRef>
          <a:fillRef idx="1">
            <a:schemeClr val="lt1"/>
          </a:fillRef>
          <a:effectRef idx="0">
            <a:schemeClr val="accent6"/>
          </a:effectRef>
          <a:fontRef idx="minor">
            <a:schemeClr val="dk1"/>
          </a:fontRef>
        </p:style>
        <p:txBody>
          <a:bodyPr>
            <a:spAutoFit/>
          </a:bodyPr>
          <a:lstStyle/>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性能要求：</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① 良好的外观装饰性。汽车车身具有高质量、优美外观。</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② 良好的耐磨性和抗崩裂性。</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③ 良好的耐候性。</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④ 良好的耐潮湿性和防腐蚀性。</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⑤ 良好的耐药剂性。</a:t>
            </a:r>
            <a:endPar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a:p>
            <a:pPr marL="0" marR="0" lvl="0" indent="457200" algn="l" defTabSz="914400" rtl="0" fontAlgn="base">
              <a:lnSpc>
                <a:spcPct val="150000"/>
              </a:lnSpc>
              <a:spcBef>
                <a:spcPct val="0"/>
              </a:spcBef>
              <a:spcAft>
                <a:spcPct val="0"/>
              </a:spcAft>
              <a:buClrTx/>
              <a:buSzTx/>
              <a:buFontTx/>
              <a:buNone/>
              <a:defRPr/>
            </a:pPr>
            <a:r>
              <a:rPr kumimoji="0" lang="zh-CN" altLang="zh-CN" sz="2400" b="0" i="0" u="none" strike="noStrike" kern="1200" cap="none" spc="0" normalizeH="0" baseline="0" noProof="1" smtClean="0">
                <a:ln>
                  <a:noFill/>
                </a:ln>
                <a:solidFill>
                  <a:schemeClr val="dk1"/>
                </a:solidFill>
                <a:effectLst/>
                <a:uLnTx/>
                <a:uFillTx/>
                <a:latin typeface="微软雅黑" panose="020B0503020204020204" charset="-122"/>
                <a:ea typeface="微软雅黑" panose="020B0503020204020204" charset="-122"/>
                <a:cs typeface="微软雅黑" panose="020B0503020204020204" charset="-122"/>
              </a:rPr>
              <a:t>⑥ 优良的施工性。</a:t>
            </a:r>
            <a:endParaRPr kumimoji="0" lang="zh-CN" altLang="zh-CN" sz="2400" b="0" i="0" u="none" strike="noStrike" kern="1200" cap="none" spc="0" normalizeH="0" baseline="0" noProof="1">
              <a:ln>
                <a:noFill/>
              </a:ln>
              <a:solidFill>
                <a:schemeClr val="dk1"/>
              </a:solidFill>
              <a:effectLst/>
              <a:uLnTx/>
              <a:uFillTx/>
              <a:latin typeface="微软雅黑" panose="020B0503020204020204" charset="-122"/>
              <a:ea typeface="微软雅黑" panose="020B0503020204020204" charset="-122"/>
              <a:cs typeface="微软雅黑" panose="020B0503020204020204" charset="-122"/>
            </a:endParaRPr>
          </a:p>
        </p:txBody>
      </p:sp>
      <p:sp>
        <p:nvSpPr>
          <p:cNvPr id="6" name="圆角矩形 5"/>
          <p:cNvSpPr/>
          <p:nvPr/>
        </p:nvSpPr>
        <p:spPr>
          <a:xfrm>
            <a:off x="1730375" y="1181100"/>
            <a:ext cx="8493125" cy="511175"/>
          </a:xfrm>
          <a:prstGeom prst="roundRect">
            <a:avLst>
              <a:gd name="adj" fmla="val 16667"/>
            </a:avLst>
          </a:prstGeom>
          <a:solidFill>
            <a:srgbClr val="FA9C6B"/>
          </a:solidFill>
          <a:ln w="9525">
            <a:noFill/>
          </a:ln>
        </p:spPr>
        <p:txBody>
          <a:bodyPr wrap="square" anchor="t" anchorCtr="0">
            <a:spAutoFit/>
          </a:bodyPr>
          <a:p>
            <a:pPr indent="457200"/>
            <a:r>
              <a:rPr lang="zh-CN" altLang="en-US" sz="2400" dirty="0">
                <a:latin typeface="微软雅黑" panose="020B0503020204020204" charset="-122"/>
                <a:ea typeface="微软雅黑" panose="020B0503020204020204" charset="-122"/>
              </a:rPr>
              <a:t>（</a:t>
            </a:r>
            <a:r>
              <a:rPr lang="en-US" altLang="zh-CN" sz="2400" dirty="0">
                <a:latin typeface="微软雅黑" panose="020B0503020204020204" charset="-122"/>
                <a:ea typeface="微软雅黑" panose="020B0503020204020204" charset="-122"/>
              </a:rPr>
              <a:t>3</a:t>
            </a:r>
            <a:r>
              <a:rPr lang="zh-CN" altLang="en-US" sz="2400" dirty="0">
                <a:latin typeface="微软雅黑" panose="020B0503020204020204" charset="-122"/>
                <a:ea typeface="微软雅黑" panose="020B0503020204020204" charset="-122"/>
              </a:rPr>
              <a:t>）车身用面漆</a:t>
            </a:r>
            <a:endParaRPr lang="zh-CN" altLang="en-US" sz="2400" dirty="0">
              <a:latin typeface="微软雅黑" panose="020B0503020204020204" charset="-122"/>
              <a:ea typeface="微软雅黑" panose="020B0503020204020204" charset="-122"/>
            </a:endParaRPr>
          </a:p>
        </p:txBody>
      </p:sp>
      <p:sp>
        <p:nvSpPr>
          <p:cNvPr id="7" name="矩形 6"/>
          <p:cNvSpPr/>
          <p:nvPr/>
        </p:nvSpPr>
        <p:spPr>
          <a:xfrm>
            <a:off x="1498600" y="430213"/>
            <a:ext cx="5187950" cy="460375"/>
          </a:xfrm>
          <a:prstGeom prst="rect">
            <a:avLst/>
          </a:prstGeom>
          <a:noFill/>
          <a:ln w="9525">
            <a:noFill/>
          </a:ln>
        </p:spPr>
        <p:txBody>
          <a:bodyPr wrap="none" anchor="t" anchorCtr="0">
            <a:spAutoFit/>
          </a:bodyPr>
          <a:p>
            <a:r>
              <a:rPr lang="en-US" altLang="zh-CN" sz="2400" dirty="0">
                <a:latin typeface="微软雅黑" panose="020B0503020204020204" charset="-122"/>
                <a:ea typeface="微软雅黑" panose="020B0503020204020204" charset="-122"/>
              </a:rPr>
              <a:t>4.  车身各涂层涂料的特点及常用品种</a:t>
            </a:r>
            <a:endParaRPr lang="en-US" altLang="zh-CN" sz="2400"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0-#ppt_w/2"/>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0-#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linds(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343400" y="0"/>
            <a:ext cx="2582863" cy="368300"/>
          </a:xfrm>
          <a:prstGeom prst="rect">
            <a:avLst/>
          </a:prstGeom>
          <a:noFill/>
          <a:ln w="9525">
            <a:noFill/>
          </a:ln>
        </p:spPr>
        <p:txBody>
          <a:bodyPr wrap="none" anchor="t" anchorCtr="0">
            <a:spAutoFit/>
          </a:bodyPr>
          <a:p>
            <a:r>
              <a:rPr lang="en-US" altLang="zh-CN" dirty="0">
                <a:latin typeface="黑体" panose="02010609060101010101" pitchFamily="49" charset="-122"/>
                <a:ea typeface="黑体" panose="02010609060101010101" pitchFamily="49" charset="-122"/>
              </a:rPr>
              <a:t> </a:t>
            </a:r>
            <a:r>
              <a:rPr lang="zh-CN" altLang="zh-CN" dirty="0">
                <a:latin typeface="黑体" panose="02010609060101010101" pitchFamily="49" charset="-122"/>
                <a:ea typeface="黑体" panose="02010609060101010101" pitchFamily="49" charset="-122"/>
              </a:rPr>
              <a:t>汽车车身涂装常用面漆</a:t>
            </a:r>
            <a:endParaRPr lang="zh-CN" altLang="en-US" dirty="0">
              <a:latin typeface="黑体" panose="02010609060101010101" pitchFamily="49" charset="-122"/>
              <a:ea typeface="黑体" panose="02010609060101010101" pitchFamily="49" charset="-122"/>
            </a:endParaRPr>
          </a:p>
        </p:txBody>
      </p:sp>
      <p:graphicFrame>
        <p:nvGraphicFramePr>
          <p:cNvPr id="3" name="表格 2"/>
          <p:cNvGraphicFramePr>
            <a:graphicFrameLocks noGrp="1"/>
          </p:cNvGraphicFramePr>
          <p:nvPr/>
        </p:nvGraphicFramePr>
        <p:xfrm>
          <a:off x="1524000" y="381000"/>
          <a:ext cx="9144000" cy="6575425"/>
        </p:xfrm>
        <a:graphic>
          <a:graphicData uri="http://schemas.openxmlformats.org/drawingml/2006/table">
            <a:tbl>
              <a:tblPr/>
              <a:tblGrid>
                <a:gridCol w="914400"/>
                <a:gridCol w="914400"/>
                <a:gridCol w="2388870"/>
                <a:gridCol w="2207260"/>
                <a:gridCol w="1699260"/>
                <a:gridCol w="1019810"/>
              </a:tblGrid>
              <a:tr h="426720">
                <a:tc>
                  <a:txBody>
                    <a:bodyPr/>
                    <a:lstStyle/>
                    <a:p>
                      <a:pPr algn="ctr">
                        <a:spcBef>
                          <a:spcPts val="200"/>
                        </a:spcBef>
                        <a:spcAft>
                          <a:spcPts val="200"/>
                        </a:spcAft>
                      </a:pPr>
                      <a:r>
                        <a:rPr lang="zh-CN" sz="1400" kern="100" dirty="0">
                          <a:latin typeface="Times New Roman" panose="02020603050405020304"/>
                          <a:ea typeface="宋体" panose="02010600030101010101" pitchFamily="2" charset="-122"/>
                          <a:cs typeface="Times New Roman" panose="02020603050405020304"/>
                        </a:rPr>
                        <a:t>型号</a:t>
                      </a:r>
                      <a:endParaRPr lang="zh-CN" sz="1400" kern="100" dirty="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名称</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组成</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性能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施工注意事项</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应用</a:t>
                      </a:r>
                      <a:br>
                        <a:rPr lang="en-US" sz="1400" kern="100">
                          <a:latin typeface="宋体" panose="02010600030101010101" pitchFamily="2" charset="-122"/>
                          <a:cs typeface="Times New Roman" panose="02020603050405020304"/>
                        </a:rPr>
                      </a:br>
                      <a:r>
                        <a:rPr lang="zh-CN" sz="1400" kern="100">
                          <a:latin typeface="Times New Roman" panose="02020603050405020304"/>
                          <a:ea typeface="宋体" panose="02010600030101010101" pitchFamily="2" charset="-122"/>
                          <a:cs typeface="Times New Roman" panose="02020603050405020304"/>
                        </a:rPr>
                        <a:t>范围</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9D3E3"/>
                    </a:solidFill>
                  </a:tcPr>
                </a:tc>
              </a:tr>
              <a:tr h="918210">
                <a:tc>
                  <a:txBody>
                    <a:bodyPr/>
                    <a:lstStyle/>
                    <a:p>
                      <a:pPr algn="ctr">
                        <a:spcBef>
                          <a:spcPts val="200"/>
                        </a:spcBef>
                        <a:spcAft>
                          <a:spcPts val="200"/>
                        </a:spcAft>
                      </a:pPr>
                      <a:r>
                        <a:rPr lang="en-US" sz="1400" kern="100" dirty="0">
                          <a:latin typeface="宋体" panose="02010600030101010101" pitchFamily="2" charset="-122"/>
                          <a:cs typeface="Times New Roman" panose="02020603050405020304"/>
                        </a:rPr>
                        <a:t>B01</a:t>
                      </a:r>
                      <a:r>
                        <a:rPr lang="zh-CN" sz="1400" kern="100" dirty="0">
                          <a:latin typeface="Times New Roman" panose="02020603050405020304"/>
                          <a:ea typeface="宋体" panose="02010600030101010101" pitchFamily="2" charset="-122"/>
                          <a:cs typeface="Times New Roman" panose="02020603050405020304"/>
                        </a:rPr>
                        <a:t>－</a:t>
                      </a:r>
                      <a:r>
                        <a:rPr lang="en-US" sz="1400" kern="100" dirty="0">
                          <a:latin typeface="宋体" panose="02010600030101010101" pitchFamily="2" charset="-122"/>
                          <a:cs typeface="Times New Roman" panose="02020603050405020304"/>
                        </a:rPr>
                        <a:t>10</a:t>
                      </a:r>
                      <a:endParaRPr lang="zh-CN" sz="1400" kern="100" dirty="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丙烯酸清烘漆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甲基丙烯酸脂、丙烯酸脂、甲基丙烯酸、</a:t>
                      </a:r>
                      <a:r>
                        <a:rPr lang="en-US" sz="1400" kern="100">
                          <a:latin typeface="宋体" panose="02010600030101010101" pitchFamily="2" charset="-122"/>
                          <a:cs typeface="Times New Roman" panose="02020603050405020304"/>
                        </a:rPr>
                        <a:t>β-</a:t>
                      </a:r>
                      <a:r>
                        <a:rPr lang="zh-CN" sz="1400" kern="100">
                          <a:latin typeface="Times New Roman" panose="02020603050405020304"/>
                          <a:ea typeface="宋体" panose="02010600030101010101" pitchFamily="2" charset="-122"/>
                          <a:cs typeface="Times New Roman" panose="02020603050405020304"/>
                        </a:rPr>
                        <a:t>烃乙酸、二聚氰胺甲醛树脂、增韧剂、苯、酮类溶剂</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涂膜有较好的光泽、硬度、丰满度，以及防湿热，防盐雾，防霉变的性能，保色保光性能极好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供</a:t>
                      </a:r>
                      <a:r>
                        <a:rPr lang="en-US" sz="1400" kern="100">
                          <a:latin typeface="宋体" panose="02010600030101010101" pitchFamily="2" charset="-122"/>
                          <a:cs typeface="Times New Roman" panose="02020603050405020304"/>
                        </a:rPr>
                        <a:t>B05</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4</a:t>
                      </a:r>
                      <a:r>
                        <a:rPr lang="zh-CN" sz="1400" kern="100">
                          <a:latin typeface="Times New Roman" panose="02020603050405020304"/>
                          <a:ea typeface="宋体" panose="02010600030101010101" pitchFamily="2" charset="-122"/>
                          <a:cs typeface="Times New Roman" panose="02020603050405020304"/>
                        </a:rPr>
                        <a:t>面漆罩光用</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轿车车身</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3645">
                <a:tc>
                  <a:txBody>
                    <a:bodyPr/>
                    <a:lstStyle/>
                    <a:p>
                      <a:pPr algn="ctr">
                        <a:spcBef>
                          <a:spcPts val="200"/>
                        </a:spcBef>
                        <a:spcAft>
                          <a:spcPts val="200"/>
                        </a:spcAft>
                      </a:pPr>
                      <a:r>
                        <a:rPr lang="en-US" sz="1400" kern="100">
                          <a:latin typeface="宋体" panose="02010600030101010101" pitchFamily="2" charset="-122"/>
                          <a:cs typeface="Times New Roman" panose="02020603050405020304"/>
                        </a:rPr>
                        <a:t>B05</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4</a:t>
                      </a:r>
                      <a:endParaRPr lang="zh-CN" sz="1400" kern="10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各色</a:t>
                      </a:r>
                      <a:br>
                        <a:rPr lang="en-US" sz="1400" kern="100">
                          <a:latin typeface="宋体" panose="02010600030101010101" pitchFamily="2" charset="-122"/>
                          <a:cs typeface="Times New Roman" panose="02020603050405020304"/>
                        </a:rPr>
                      </a:br>
                      <a:r>
                        <a:rPr lang="zh-CN" sz="1400" kern="100">
                          <a:latin typeface="Times New Roman" panose="02020603050405020304"/>
                          <a:ea typeface="宋体" panose="02010600030101010101" pitchFamily="2" charset="-122"/>
                          <a:cs typeface="Times New Roman" panose="02020603050405020304"/>
                        </a:rPr>
                        <a:t>丙烯酸烘漆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加颜料，其余与丙烯酸清烘漆组成相同</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热固性漆，烘干后涂膜丰满，光泽和硬度良好，保色保光性极好，三防性能好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用</a:t>
                      </a:r>
                      <a:r>
                        <a:rPr lang="en-US" sz="1400" kern="100">
                          <a:latin typeface="宋体" panose="02010600030101010101" pitchFamily="2" charset="-122"/>
                          <a:cs typeface="Times New Roman" panose="02020603050405020304"/>
                        </a:rPr>
                        <a:t>B05</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4</a:t>
                      </a:r>
                      <a:r>
                        <a:rPr lang="zh-CN" sz="1400" kern="100">
                          <a:latin typeface="Times New Roman" panose="02020603050405020304"/>
                          <a:ea typeface="宋体" panose="02010600030101010101" pitchFamily="2" charset="-122"/>
                          <a:cs typeface="Times New Roman" panose="02020603050405020304"/>
                        </a:rPr>
                        <a:t>烘漆并掺入质量分数为</a:t>
                      </a:r>
                      <a:r>
                        <a:rPr lang="en-US" sz="1400" kern="100">
                          <a:latin typeface="宋体" panose="02010600030101010101" pitchFamily="2" charset="-122"/>
                          <a:cs typeface="Times New Roman" panose="02020603050405020304"/>
                        </a:rPr>
                        <a:t>50%</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70%</a:t>
                      </a:r>
                      <a:r>
                        <a:rPr lang="zh-CN" sz="1400" kern="100">
                          <a:latin typeface="Times New Roman" panose="02020603050405020304"/>
                          <a:ea typeface="宋体" panose="02010600030101010101" pitchFamily="2" charset="-122"/>
                          <a:cs typeface="Times New Roman" panose="02020603050405020304"/>
                        </a:rPr>
                        <a:t>的</a:t>
                      </a:r>
                      <a:r>
                        <a:rPr lang="en-US" sz="1400" kern="100">
                          <a:latin typeface="宋体" panose="02010600030101010101" pitchFamily="2" charset="-122"/>
                          <a:cs typeface="Times New Roman" panose="02020603050405020304"/>
                        </a:rPr>
                        <a:t>B01</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10</a:t>
                      </a:r>
                      <a:r>
                        <a:rPr lang="zh-CN" sz="1400" kern="100">
                          <a:latin typeface="Times New Roman" panose="02020603050405020304"/>
                          <a:ea typeface="宋体" panose="02010600030101010101" pitchFamily="2" charset="-122"/>
                          <a:cs typeface="Times New Roman" panose="02020603050405020304"/>
                        </a:rPr>
                        <a:t>清烘漆喷涂罩光，作为最后工序</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光泽要求高及三防性能好的轿车车身</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0080">
                <a:tc>
                  <a:txBody>
                    <a:bodyPr/>
                    <a:lstStyle/>
                    <a:p>
                      <a:pPr algn="ctr">
                        <a:spcBef>
                          <a:spcPts val="200"/>
                        </a:spcBef>
                        <a:spcAft>
                          <a:spcPts val="200"/>
                        </a:spcAft>
                      </a:pPr>
                      <a:r>
                        <a:rPr lang="en-US" sz="1400" kern="100">
                          <a:latin typeface="宋体" panose="02010600030101010101" pitchFamily="2" charset="-122"/>
                          <a:cs typeface="Times New Roman" panose="02020603050405020304"/>
                        </a:rPr>
                        <a:t>A01</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10</a:t>
                      </a:r>
                      <a:endParaRPr lang="zh-CN" sz="1400" kern="10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氨基清烘漆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氨基树脂、三羟甲基丙烷醇酸、丁醇二甲苯</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涂膜坚硬，光泽平滑，耐潮及耐候性好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作为</a:t>
                      </a:r>
                      <a:r>
                        <a:rPr lang="en-US" sz="1400" kern="100">
                          <a:latin typeface="宋体" panose="02010600030101010101" pitchFamily="2" charset="-122"/>
                          <a:cs typeface="Times New Roman" panose="02020603050405020304"/>
                        </a:rPr>
                        <a:t>A05</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15</a:t>
                      </a:r>
                      <a:r>
                        <a:rPr lang="zh-CN" sz="1400" kern="100">
                          <a:latin typeface="Times New Roman" panose="02020603050405020304"/>
                          <a:ea typeface="宋体" panose="02010600030101010101" pitchFamily="2" charset="-122"/>
                          <a:cs typeface="Times New Roman" panose="02020603050405020304"/>
                        </a:rPr>
                        <a:t>面漆罩光用</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轿车室外金属表面罩光</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1880">
                <a:tc>
                  <a:txBody>
                    <a:bodyPr/>
                    <a:lstStyle/>
                    <a:p>
                      <a:pPr algn="just">
                        <a:spcBef>
                          <a:spcPts val="200"/>
                        </a:spcBef>
                        <a:spcAft>
                          <a:spcPts val="200"/>
                        </a:spcAft>
                      </a:pPr>
                      <a:r>
                        <a:rPr lang="en-US" sz="1400" kern="100">
                          <a:latin typeface="宋体" panose="02010600030101010101" pitchFamily="2" charset="-122"/>
                          <a:cs typeface="Times New Roman" panose="02020603050405020304"/>
                        </a:rPr>
                        <a:t>A05</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15</a:t>
                      </a:r>
                      <a:endParaRPr lang="zh-CN" sz="1400" kern="10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各色</a:t>
                      </a:r>
                      <a:br>
                        <a:rPr lang="en-US" sz="1400" kern="100">
                          <a:latin typeface="宋体" panose="02010600030101010101" pitchFamily="2" charset="-122"/>
                          <a:cs typeface="Times New Roman" panose="02020603050405020304"/>
                        </a:rPr>
                      </a:br>
                      <a:r>
                        <a:rPr lang="zh-CN" sz="1400" kern="100">
                          <a:latin typeface="Times New Roman" panose="02020603050405020304"/>
                          <a:ea typeface="宋体" panose="02010600030101010101" pitchFamily="2" charset="-122"/>
                          <a:cs typeface="Times New Roman" panose="02020603050405020304"/>
                        </a:rPr>
                        <a:t>氨基酸烘漆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氨基酸树脂、三羟甲基丙烷、脱水蓖麻泊、醇酸树脂、有机溶剂</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dirty="0">
                          <a:latin typeface="Times New Roman" panose="02020603050405020304"/>
                          <a:ea typeface="宋体" panose="02010600030101010101" pitchFamily="2" charset="-122"/>
                          <a:cs typeface="Times New Roman" panose="02020603050405020304"/>
                        </a:rPr>
                        <a:t>涂膜硬度高，光亮度好，漆膜丰满，耐候性优良，附着力好，抗水性强</a:t>
                      </a:r>
                      <a:endParaRPr lang="zh-CN" sz="1400" kern="100" dirty="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与电泳底漆，环氧树脂底漆配套，进入烘干室之前，应在常温下静置</a:t>
                      </a:r>
                      <a:r>
                        <a:rPr lang="en-US" sz="1400" kern="100">
                          <a:latin typeface="宋体" panose="02010600030101010101" pitchFamily="2" charset="-122"/>
                          <a:cs typeface="Times New Roman" panose="02020603050405020304"/>
                        </a:rPr>
                        <a:t>15 min</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中级轿车车身表面涂层</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23645">
                <a:tc>
                  <a:txBody>
                    <a:bodyPr/>
                    <a:lstStyle/>
                    <a:p>
                      <a:pPr algn="ctr">
                        <a:spcBef>
                          <a:spcPts val="200"/>
                        </a:spcBef>
                        <a:spcAft>
                          <a:spcPts val="200"/>
                        </a:spcAft>
                      </a:pPr>
                      <a:r>
                        <a:rPr lang="en-US" sz="1400" kern="100">
                          <a:latin typeface="宋体" panose="02010600030101010101" pitchFamily="2" charset="-122"/>
                          <a:cs typeface="Times New Roman" panose="02020603050405020304"/>
                        </a:rPr>
                        <a:t>C04</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49</a:t>
                      </a:r>
                      <a:endParaRPr lang="zh-CN" sz="1400" kern="10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各色醇酸磁漆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植物油改性醇酸树脂、颜料、加少量氨基树脂、催干剂、二甲苯</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较好的耐候性，附着力、耐水耐油性也较好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加少量氨基酸树脂起防皱作用，故可一次喷得较厚，烘干</a:t>
                      </a:r>
                      <a:r>
                        <a:rPr lang="en-US" sz="1400" kern="100">
                          <a:latin typeface="宋体" panose="02010600030101010101" pitchFamily="2" charset="-122"/>
                          <a:cs typeface="Times New Roman" panose="02020603050405020304"/>
                        </a:rPr>
                        <a:t>120</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130</a:t>
                      </a:r>
                      <a:r>
                        <a:rPr lang="zh-CN" sz="1400" kern="100">
                          <a:latin typeface="宋体" panose="02010600030101010101" pitchFamily="2" charset="-122"/>
                          <a:ea typeface="宋体" panose="02010600030101010101" pitchFamily="2" charset="-122"/>
                          <a:cs typeface="宋体" panose="02010600030101010101" pitchFamily="2" charset="-122"/>
                        </a:rPr>
                        <a:t>℃</a:t>
                      </a:r>
                      <a:r>
                        <a:rPr lang="zh-CN" sz="1400" kern="100">
                          <a:latin typeface="Times New Roman" panose="02020603050405020304"/>
                          <a:ea typeface="宋体" panose="02010600030101010101" pitchFamily="2" charset="-122"/>
                          <a:cs typeface="Times New Roman" panose="02020603050405020304"/>
                        </a:rPr>
                        <a:t>，时间</a:t>
                      </a:r>
                      <a:r>
                        <a:rPr lang="en-US" sz="1400" kern="100">
                          <a:latin typeface="宋体" panose="02010600030101010101" pitchFamily="2" charset="-122"/>
                          <a:cs typeface="Times New Roman" panose="02020603050405020304"/>
                        </a:rPr>
                        <a:t>30 min</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汽车驾驶室的表面涂层</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71245">
                <a:tc>
                  <a:txBody>
                    <a:bodyPr/>
                    <a:lstStyle/>
                    <a:p>
                      <a:pPr algn="ctr">
                        <a:spcBef>
                          <a:spcPts val="200"/>
                        </a:spcBef>
                        <a:spcAft>
                          <a:spcPts val="200"/>
                        </a:spcAft>
                      </a:pPr>
                      <a:r>
                        <a:rPr lang="en-US" sz="1400" kern="100">
                          <a:latin typeface="宋体" panose="02010600030101010101" pitchFamily="2" charset="-122"/>
                          <a:cs typeface="Times New Roman" panose="02020603050405020304"/>
                        </a:rPr>
                        <a:t>Q04</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31</a:t>
                      </a:r>
                      <a:endParaRPr lang="zh-CN" sz="1400" kern="100">
                        <a:latin typeface="宋体" panose="02010600030101010101" pitchFamily="2" charset="-122"/>
                        <a:cs typeface="Times New Roman" panose="02020603050405020304"/>
                      </a:endParaRPr>
                    </a:p>
                  </a:txBody>
                  <a:tcPr marL="61576" marR="61576"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硝基</a:t>
                      </a:r>
                      <a:br>
                        <a:rPr lang="en-US" sz="1400" kern="100">
                          <a:latin typeface="宋体" panose="02010600030101010101" pitchFamily="2" charset="-122"/>
                          <a:cs typeface="Times New Roman" panose="02020603050405020304"/>
                        </a:rPr>
                      </a:br>
                      <a:r>
                        <a:rPr lang="zh-CN" sz="1400" kern="100">
                          <a:latin typeface="Times New Roman" panose="02020603050405020304"/>
                          <a:ea typeface="宋体" panose="02010600030101010101" pitchFamily="2" charset="-122"/>
                          <a:cs typeface="Times New Roman" panose="02020603050405020304"/>
                        </a:rPr>
                        <a:t>磁漆</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低黏度硝化棉、有机硅改性、椰子油醇酸树脂、氨基树脂、增韧剂溶剂（酯、醇、苯）</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涂膜光亮平滑，坚硬丰满，耐磨、耐温变及机械强度较好，户外耐久性好</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a:latin typeface="Times New Roman" panose="02020603050405020304"/>
                          <a:ea typeface="宋体" panose="02010600030101010101" pitchFamily="2" charset="-122"/>
                          <a:cs typeface="Times New Roman" panose="02020603050405020304"/>
                        </a:rPr>
                        <a:t>面漆总厚度层控制</a:t>
                      </a:r>
                      <a:r>
                        <a:rPr lang="en-US" sz="1400" kern="100">
                          <a:latin typeface="宋体" panose="02010600030101010101" pitchFamily="2" charset="-122"/>
                          <a:cs typeface="Times New Roman" panose="02020603050405020304"/>
                        </a:rPr>
                        <a:t>100 </a:t>
                      </a:r>
                      <a:r>
                        <a:rPr lang="en-US" sz="1400" kern="100">
                          <a:latin typeface="Symbol" panose="05050102010706020507"/>
                          <a:cs typeface="Times New Roman" panose="02020603050405020304"/>
                        </a:rPr>
                        <a:t>m</a:t>
                      </a:r>
                      <a:r>
                        <a:rPr lang="en-US" sz="1400" kern="100">
                          <a:latin typeface="宋体" panose="02010600030101010101" pitchFamily="2" charset="-122"/>
                          <a:cs typeface="Times New Roman" panose="02020603050405020304"/>
                        </a:rPr>
                        <a:t>m</a:t>
                      </a:r>
                      <a:r>
                        <a:rPr lang="zh-CN" sz="1400" kern="100">
                          <a:latin typeface="Times New Roman" panose="02020603050405020304"/>
                          <a:ea typeface="宋体" panose="02010600030101010101" pitchFamily="2" charset="-122"/>
                          <a:cs typeface="Times New Roman" panose="02020603050405020304"/>
                        </a:rPr>
                        <a:t>以内，在</a:t>
                      </a:r>
                      <a:r>
                        <a:rPr lang="en-US" sz="1400" kern="100">
                          <a:latin typeface="宋体" panose="02010600030101010101" pitchFamily="2" charset="-122"/>
                          <a:cs typeface="Times New Roman" panose="02020603050405020304"/>
                        </a:rPr>
                        <a:t>100</a:t>
                      </a:r>
                      <a:r>
                        <a:rPr lang="zh-CN" sz="1400" kern="100">
                          <a:latin typeface="Times New Roman" panose="02020603050405020304"/>
                          <a:ea typeface="宋体" panose="02010600030101010101" pitchFamily="2" charset="-122"/>
                          <a:cs typeface="Times New Roman" panose="02020603050405020304"/>
                        </a:rPr>
                        <a:t>～</a:t>
                      </a:r>
                      <a:r>
                        <a:rPr lang="en-US" sz="1400" kern="100">
                          <a:latin typeface="宋体" panose="02010600030101010101" pitchFamily="2" charset="-122"/>
                          <a:cs typeface="Times New Roman" panose="02020603050405020304"/>
                        </a:rPr>
                        <a:t>110</a:t>
                      </a:r>
                      <a:r>
                        <a:rPr lang="zh-CN" sz="1400" kern="100">
                          <a:latin typeface="宋体" panose="02010600030101010101" pitchFamily="2" charset="-122"/>
                          <a:ea typeface="宋体" panose="02010600030101010101" pitchFamily="2" charset="-122"/>
                          <a:cs typeface="宋体" panose="02010600030101010101" pitchFamily="2" charset="-122"/>
                        </a:rPr>
                        <a:t>℃</a:t>
                      </a:r>
                      <a:r>
                        <a:rPr lang="zh-CN" sz="1400" kern="100">
                          <a:latin typeface="Times New Roman" panose="02020603050405020304"/>
                          <a:ea typeface="宋体" panose="02010600030101010101" pitchFamily="2" charset="-122"/>
                          <a:cs typeface="Times New Roman" panose="02020603050405020304"/>
                        </a:rPr>
                        <a:t>烘干</a:t>
                      </a:r>
                      <a:r>
                        <a:rPr lang="en-US" sz="1400" kern="100">
                          <a:latin typeface="宋体" panose="02010600030101010101" pitchFamily="2" charset="-122"/>
                          <a:cs typeface="Times New Roman" panose="02020603050405020304"/>
                        </a:rPr>
                        <a:t>1 h</a:t>
                      </a:r>
                      <a:r>
                        <a:rPr lang="zh-CN" sz="1400" kern="100">
                          <a:latin typeface="Times New Roman" panose="02020603050405020304"/>
                          <a:ea typeface="宋体" panose="02010600030101010101" pitchFamily="2" charset="-122"/>
                          <a:cs typeface="Times New Roman" panose="02020603050405020304"/>
                        </a:rPr>
                        <a:t>，可提高耐温变性</a:t>
                      </a:r>
                      <a:endParaRPr lang="zh-CN" sz="1400" kern="10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14300" algn="l">
                        <a:spcBef>
                          <a:spcPts val="200"/>
                        </a:spcBef>
                        <a:spcAft>
                          <a:spcPts val="200"/>
                        </a:spcAft>
                      </a:pPr>
                      <a:r>
                        <a:rPr lang="zh-CN" sz="1400" kern="100" dirty="0">
                          <a:latin typeface="Times New Roman" panose="02020603050405020304"/>
                          <a:ea typeface="宋体" panose="02010600030101010101" pitchFamily="2" charset="-122"/>
                          <a:cs typeface="Times New Roman" panose="02020603050405020304"/>
                        </a:rPr>
                        <a:t>中高级轿车车身</a:t>
                      </a:r>
                      <a:endParaRPr lang="zh-CN" sz="1400" kern="100" dirty="0">
                        <a:latin typeface="宋体" panose="02010600030101010101" pitchFamily="2" charset="-122"/>
                        <a:cs typeface="Times New Roman" panose="02020603050405020304"/>
                      </a:endParaRPr>
                    </a:p>
                  </a:txBody>
                  <a:tcPr marL="61576" marR="61576"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ppt_x</p:attrName>
                                        </p:attrNameLst>
                                      </p:cBhvr>
                                      <p:tavLst>
                                        <p:tav tm="0">
                                          <p:val>
                                            <p:strVal val="#ppt_x"/>
                                          </p:val>
                                        </p:tav>
                                        <p:tav tm="100000">
                                          <p:val>
                                            <p:strVal val="#ppt_x"/>
                                          </p:val>
                                        </p:tav>
                                      </p:tavLst>
                                    </p:anim>
                                    <p:anim calcmode="lin" valueType="num">
                                      <p:cBhvr>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1848</Words>
  <Application>WPS 演示</Application>
  <PresentationFormat>全屏显示(4:3)</PresentationFormat>
  <Paragraphs>238</Paragraphs>
  <Slides>10</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10</vt:i4>
      </vt:variant>
    </vt:vector>
  </HeadingPairs>
  <TitlesOfParts>
    <vt:vector size="27" baseType="lpstr">
      <vt:lpstr>Arial</vt:lpstr>
      <vt:lpstr>宋体</vt:lpstr>
      <vt:lpstr>Wingdings</vt:lpstr>
      <vt:lpstr>华文细黑</vt:lpstr>
      <vt:lpstr>微软雅黑</vt:lpstr>
      <vt:lpstr>汉仪秀英体简</vt:lpstr>
      <vt:lpstr>Segoe Print</vt:lpstr>
      <vt:lpstr>华文中宋</vt:lpstr>
      <vt:lpstr>Adobe 楷体 Std R</vt:lpstr>
      <vt:lpstr>Times New Roman</vt:lpstr>
      <vt:lpstr>黑体</vt:lpstr>
      <vt:lpstr>Symbol</vt:lpstr>
      <vt:lpstr>Times New Roman</vt:lpstr>
      <vt:lpstr>Symbol</vt:lpstr>
      <vt:lpstr>Arial Unicode MS</vt:lpstr>
      <vt:lpstr>华文行楷</vt:lpstr>
      <vt:lpstr>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811</cp:revision>
  <dcterms:created xsi:type="dcterms:W3CDTF">2012-05-14T06:44:00Z</dcterms:created>
  <dcterms:modified xsi:type="dcterms:W3CDTF">2023-08-03T08:01:10Z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08E2E8AC6EAB4C9BB2417F3B8FBB16B4_12</vt:lpwstr>
  </property>
</Properties>
</file>