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6"/>
  </p:notesMasterIdLst>
  <p:handoutMasterIdLst>
    <p:handoutMasterId r:id="rId12"/>
  </p:handoutMasterIdLst>
  <p:sldIdLst>
    <p:sldId id="493" r:id="rId4"/>
    <p:sldId id="418" r:id="rId5"/>
    <p:sldId id="475" r:id="rId7"/>
    <p:sldId id="474" r:id="rId8"/>
    <p:sldId id="508" r:id="rId9"/>
    <p:sldId id="509" r:id="rId10"/>
    <p:sldId id="285" r:id="rId11"/>
  </p:sldIdLst>
  <p:sldSz cx="12192000" cy="6858000"/>
  <p:notesSz cx="6858000" cy="9144000"/>
  <p:custDataLst>
    <p:tags r:id="rId16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CFF66"/>
    <a:srgbClr val="E4F50B"/>
    <a:srgbClr val="C3D109"/>
    <a:srgbClr val="FDF58D"/>
    <a:srgbClr val="95E7A3"/>
    <a:srgbClr val="FBDB19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1696"/>
    <p:restoredTop sz="43676"/>
  </p:normalViewPr>
  <p:slideViewPr>
    <p:cSldViewPr showGuides="1">
      <p:cViewPr>
        <p:scale>
          <a:sx n="75" d="100"/>
          <a:sy n="75" d="100"/>
        </p:scale>
        <p:origin x="546" y="66"/>
      </p:cViewPr>
      <p:guideLst>
        <p:guide orient="horz" pos="2137"/>
        <p:guide pos="38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42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5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148" name="Rectangle 1028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1029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8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9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21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6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2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4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331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2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536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741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/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40"/>
          <p:cNvSpPr>
            <a:spLocks noChangeArrowheads="1"/>
          </p:cNvSpPr>
          <p:nvPr/>
        </p:nvSpPr>
        <p:spPr bwMode="auto">
          <a:xfrm>
            <a:off x="0" y="6048375"/>
            <a:ext cx="3683000" cy="809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41"/>
          <p:cNvSpPr>
            <a:spLocks noChangeArrowheads="1"/>
          </p:cNvSpPr>
          <p:nvPr/>
        </p:nvSpPr>
        <p:spPr bwMode="auto">
          <a:xfrm>
            <a:off x="3454400" y="4705350"/>
            <a:ext cx="8534400" cy="2152650"/>
          </a:xfrm>
          <a:custGeom>
            <a:avLst/>
            <a:gdLst/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42"/>
          <p:cNvSpPr>
            <a:spLocks noChangeArrowheads="1"/>
          </p:cNvSpPr>
          <p:nvPr/>
        </p:nvSpPr>
        <p:spPr bwMode="auto">
          <a:xfrm>
            <a:off x="5867400" y="781050"/>
            <a:ext cx="6324600" cy="5048250"/>
          </a:xfrm>
          <a:custGeom>
            <a:avLst/>
            <a:gdLst/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43"/>
          <p:cNvSpPr>
            <a:spLocks noChangeArrowheads="1"/>
          </p:cNvSpPr>
          <p:nvPr/>
        </p:nvSpPr>
        <p:spPr bwMode="auto">
          <a:xfrm>
            <a:off x="6400800" y="0"/>
            <a:ext cx="4368800" cy="2409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79"/>
          <p:cNvSpPr>
            <a:spLocks noChangeArrowheads="1"/>
          </p:cNvSpPr>
          <p:nvPr/>
        </p:nvSpPr>
        <p:spPr bwMode="auto">
          <a:xfrm>
            <a:off x="0" y="0"/>
            <a:ext cx="8777288" cy="726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45"/>
          <p:cNvSpPr>
            <a:spLocks noChangeArrowheads="1"/>
          </p:cNvSpPr>
          <p:nvPr/>
        </p:nvSpPr>
        <p:spPr bwMode="auto">
          <a:xfrm>
            <a:off x="0" y="0"/>
            <a:ext cx="8496300" cy="70723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9F7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Line 47"/>
          <p:cNvSpPr>
            <a:spLocks noChangeShapeType="1"/>
          </p:cNvSpPr>
          <p:nvPr/>
        </p:nvSpPr>
        <p:spPr bwMode="auto">
          <a:xfrm>
            <a:off x="334963" y="1588"/>
            <a:ext cx="0" cy="60150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Line 48"/>
          <p:cNvSpPr>
            <a:spLocks noChangeShapeType="1"/>
          </p:cNvSpPr>
          <p:nvPr/>
        </p:nvSpPr>
        <p:spPr bwMode="auto">
          <a:xfrm>
            <a:off x="17256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>
            <a:off x="3117850" y="1588"/>
            <a:ext cx="0" cy="6183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Line 50"/>
          <p:cNvSpPr>
            <a:spLocks noChangeShapeType="1"/>
          </p:cNvSpPr>
          <p:nvPr/>
        </p:nvSpPr>
        <p:spPr bwMode="auto">
          <a:xfrm>
            <a:off x="4510088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Line 51"/>
          <p:cNvSpPr>
            <a:spLocks noChangeShapeType="1"/>
          </p:cNvSpPr>
          <p:nvPr/>
        </p:nvSpPr>
        <p:spPr bwMode="auto">
          <a:xfrm>
            <a:off x="5903913" y="1588"/>
            <a:ext cx="0" cy="54498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Line 53"/>
          <p:cNvSpPr>
            <a:spLocks noChangeShapeType="1"/>
          </p:cNvSpPr>
          <p:nvPr/>
        </p:nvSpPr>
        <p:spPr bwMode="auto">
          <a:xfrm rot="5400000">
            <a:off x="388461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54"/>
          <p:cNvSpPr>
            <a:spLocks noChangeShapeType="1"/>
          </p:cNvSpPr>
          <p:nvPr/>
        </p:nvSpPr>
        <p:spPr bwMode="auto">
          <a:xfrm rot="5400000">
            <a:off x="4008438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Line 55"/>
          <p:cNvSpPr>
            <a:spLocks noChangeShapeType="1"/>
          </p:cNvSpPr>
          <p:nvPr/>
        </p:nvSpPr>
        <p:spPr bwMode="auto">
          <a:xfrm rot="5400000">
            <a:off x="40147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Line 56"/>
          <p:cNvSpPr>
            <a:spLocks noChangeShapeType="1"/>
          </p:cNvSpPr>
          <p:nvPr/>
        </p:nvSpPr>
        <p:spPr bwMode="auto">
          <a:xfrm rot="5400000">
            <a:off x="3875881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Line 57"/>
          <p:cNvSpPr>
            <a:spLocks noChangeShapeType="1"/>
          </p:cNvSpPr>
          <p:nvPr/>
        </p:nvSpPr>
        <p:spPr bwMode="auto">
          <a:xfrm rot="5400000">
            <a:off x="3555206" y="1854994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Line 58"/>
          <p:cNvSpPr>
            <a:spLocks noChangeShapeType="1"/>
          </p:cNvSpPr>
          <p:nvPr/>
        </p:nvSpPr>
        <p:spPr bwMode="auto">
          <a:xfrm rot="5400000">
            <a:off x="282019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59"/>
          <p:cNvSpPr>
            <a:spLocks noChangeArrowheads="1"/>
          </p:cNvSpPr>
          <p:nvPr/>
        </p:nvSpPr>
        <p:spPr bwMode="auto">
          <a:xfrm>
            <a:off x="3149600" y="277813"/>
            <a:ext cx="1350963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Rectangle 60"/>
          <p:cNvSpPr>
            <a:spLocks noChangeArrowheads="1"/>
          </p:cNvSpPr>
          <p:nvPr/>
        </p:nvSpPr>
        <p:spPr bwMode="auto">
          <a:xfrm>
            <a:off x="381000" y="2427288"/>
            <a:ext cx="13509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0" y="271463"/>
            <a:ext cx="3349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1776413" y="1588"/>
            <a:ext cx="134937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64"/>
          <p:cNvSpPr>
            <a:spLocks noChangeArrowheads="1"/>
          </p:cNvSpPr>
          <p:nvPr/>
        </p:nvSpPr>
        <p:spPr bwMode="auto">
          <a:xfrm>
            <a:off x="3154363" y="4541838"/>
            <a:ext cx="1346200" cy="1033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8"/>
            </a:srgbClr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381000" y="2435225"/>
            <a:ext cx="1350963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97" name="Group 71"/>
          <p:cNvGrpSpPr/>
          <p:nvPr/>
        </p:nvGrpSpPr>
        <p:grpSpPr>
          <a:xfrm>
            <a:off x="10769600" y="0"/>
            <a:ext cx="1435100" cy="6858000"/>
            <a:chOff x="5088" y="0"/>
            <a:chExt cx="678" cy="4320"/>
          </a:xfrm>
        </p:grpSpPr>
        <p:sp>
          <p:nvSpPr>
            <p:cNvPr id="57" name="Freeform 66"/>
            <p:cNvSpPr>
              <a:spLocks noChangeArrowheads="1"/>
            </p:cNvSpPr>
            <p:nvPr/>
          </p:nvSpPr>
          <p:spPr bwMode="auto">
            <a:xfrm>
              <a:off x="5088" y="0"/>
              <a:ext cx="672" cy="702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67"/>
            <p:cNvSpPr>
              <a:spLocks noChangeArrowheads="1"/>
            </p:cNvSpPr>
            <p:nvPr/>
          </p:nvSpPr>
          <p:spPr bwMode="auto">
            <a:xfrm>
              <a:off x="5602" y="3496"/>
              <a:ext cx="164" cy="824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9" name="Rectangle 80"/>
          <p:cNvSpPr>
            <a:spLocks noChangeArrowheads="1"/>
          </p:cNvSpPr>
          <p:nvPr/>
        </p:nvSpPr>
        <p:spPr bwMode="auto">
          <a:xfrm>
            <a:off x="7327900" y="1333500"/>
            <a:ext cx="8810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Line 81"/>
          <p:cNvSpPr>
            <a:spLocks noChangeShapeType="1"/>
          </p:cNvSpPr>
          <p:nvPr/>
        </p:nvSpPr>
        <p:spPr bwMode="auto">
          <a:xfrm>
            <a:off x="7307263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5943600" y="3495675"/>
            <a:ext cx="1350963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103" name="Picture 83" descr="water"/>
          <p:cNvPicPr>
            <a:picLocks noChangeAspect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>
          <a:xfrm rot="393398">
            <a:off x="3556000" y="609600"/>
            <a:ext cx="3551238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4500" y="5084763"/>
            <a:ext cx="85344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anose="02020603050405020304" pitchFamily="18" charset="0"/>
              </a:defRPr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44500" y="1884363"/>
            <a:ext cx="10972800" cy="1470025"/>
          </a:xfrm>
          <a:effectLst/>
        </p:spPr>
        <p:txBody>
          <a:bodyPr/>
          <a:lstStyle>
            <a:lvl1pPr>
              <a:defRPr sz="48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6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07150"/>
            <a:ext cx="3860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325438"/>
            <a:ext cx="2743200" cy="58007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25438"/>
            <a:ext cx="8026400" cy="58007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109728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3938588"/>
            <a:ext cx="109728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609600" y="1600200"/>
            <a:ext cx="109728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40"/>
          <p:cNvSpPr>
            <a:spLocks noChangeArrowheads="1"/>
          </p:cNvSpPr>
          <p:nvPr/>
        </p:nvSpPr>
        <p:spPr bwMode="auto">
          <a:xfrm>
            <a:off x="0" y="6048375"/>
            <a:ext cx="3683000" cy="809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41"/>
          <p:cNvSpPr>
            <a:spLocks noChangeArrowheads="1"/>
          </p:cNvSpPr>
          <p:nvPr/>
        </p:nvSpPr>
        <p:spPr bwMode="auto">
          <a:xfrm>
            <a:off x="3454400" y="4705350"/>
            <a:ext cx="8534400" cy="2152650"/>
          </a:xfrm>
          <a:custGeom>
            <a:avLst/>
            <a:gdLst/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42"/>
          <p:cNvSpPr>
            <a:spLocks noChangeArrowheads="1"/>
          </p:cNvSpPr>
          <p:nvPr/>
        </p:nvSpPr>
        <p:spPr bwMode="auto">
          <a:xfrm>
            <a:off x="5867400" y="781050"/>
            <a:ext cx="6324600" cy="5048250"/>
          </a:xfrm>
          <a:custGeom>
            <a:avLst/>
            <a:gdLst/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43"/>
          <p:cNvSpPr>
            <a:spLocks noChangeArrowheads="1"/>
          </p:cNvSpPr>
          <p:nvPr/>
        </p:nvSpPr>
        <p:spPr bwMode="auto">
          <a:xfrm>
            <a:off x="6400800" y="0"/>
            <a:ext cx="4368800" cy="2409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79"/>
          <p:cNvSpPr>
            <a:spLocks noChangeArrowheads="1"/>
          </p:cNvSpPr>
          <p:nvPr/>
        </p:nvSpPr>
        <p:spPr bwMode="auto">
          <a:xfrm>
            <a:off x="0" y="0"/>
            <a:ext cx="8777288" cy="726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45"/>
          <p:cNvSpPr>
            <a:spLocks noChangeArrowheads="1"/>
          </p:cNvSpPr>
          <p:nvPr/>
        </p:nvSpPr>
        <p:spPr bwMode="auto">
          <a:xfrm>
            <a:off x="0" y="0"/>
            <a:ext cx="8496300" cy="70723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9F7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Line 47"/>
          <p:cNvSpPr>
            <a:spLocks noChangeShapeType="1"/>
          </p:cNvSpPr>
          <p:nvPr/>
        </p:nvSpPr>
        <p:spPr bwMode="auto">
          <a:xfrm>
            <a:off x="334963" y="1588"/>
            <a:ext cx="0" cy="60150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Line 48"/>
          <p:cNvSpPr>
            <a:spLocks noChangeShapeType="1"/>
          </p:cNvSpPr>
          <p:nvPr/>
        </p:nvSpPr>
        <p:spPr bwMode="auto">
          <a:xfrm>
            <a:off x="17256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>
            <a:off x="3117850" y="1588"/>
            <a:ext cx="0" cy="6183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Line 50"/>
          <p:cNvSpPr>
            <a:spLocks noChangeShapeType="1"/>
          </p:cNvSpPr>
          <p:nvPr/>
        </p:nvSpPr>
        <p:spPr bwMode="auto">
          <a:xfrm>
            <a:off x="4510088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Line 51"/>
          <p:cNvSpPr>
            <a:spLocks noChangeShapeType="1"/>
          </p:cNvSpPr>
          <p:nvPr/>
        </p:nvSpPr>
        <p:spPr bwMode="auto">
          <a:xfrm>
            <a:off x="5903913" y="1588"/>
            <a:ext cx="0" cy="54498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Line 53"/>
          <p:cNvSpPr>
            <a:spLocks noChangeShapeType="1"/>
          </p:cNvSpPr>
          <p:nvPr/>
        </p:nvSpPr>
        <p:spPr bwMode="auto">
          <a:xfrm rot="5400000">
            <a:off x="388461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54"/>
          <p:cNvSpPr>
            <a:spLocks noChangeShapeType="1"/>
          </p:cNvSpPr>
          <p:nvPr/>
        </p:nvSpPr>
        <p:spPr bwMode="auto">
          <a:xfrm rot="5400000">
            <a:off x="4008438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Line 55"/>
          <p:cNvSpPr>
            <a:spLocks noChangeShapeType="1"/>
          </p:cNvSpPr>
          <p:nvPr/>
        </p:nvSpPr>
        <p:spPr bwMode="auto">
          <a:xfrm rot="5400000">
            <a:off x="40147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Line 56"/>
          <p:cNvSpPr>
            <a:spLocks noChangeShapeType="1"/>
          </p:cNvSpPr>
          <p:nvPr/>
        </p:nvSpPr>
        <p:spPr bwMode="auto">
          <a:xfrm rot="5400000">
            <a:off x="3875881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Line 57"/>
          <p:cNvSpPr>
            <a:spLocks noChangeShapeType="1"/>
          </p:cNvSpPr>
          <p:nvPr/>
        </p:nvSpPr>
        <p:spPr bwMode="auto">
          <a:xfrm rot="5400000">
            <a:off x="3555206" y="1854994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Line 58"/>
          <p:cNvSpPr>
            <a:spLocks noChangeShapeType="1"/>
          </p:cNvSpPr>
          <p:nvPr/>
        </p:nvSpPr>
        <p:spPr bwMode="auto">
          <a:xfrm rot="5400000">
            <a:off x="282019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59"/>
          <p:cNvSpPr>
            <a:spLocks noChangeArrowheads="1"/>
          </p:cNvSpPr>
          <p:nvPr/>
        </p:nvSpPr>
        <p:spPr bwMode="auto">
          <a:xfrm>
            <a:off x="3149600" y="277813"/>
            <a:ext cx="1350963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Rectangle 60"/>
          <p:cNvSpPr>
            <a:spLocks noChangeArrowheads="1"/>
          </p:cNvSpPr>
          <p:nvPr/>
        </p:nvSpPr>
        <p:spPr bwMode="auto">
          <a:xfrm>
            <a:off x="381000" y="2427288"/>
            <a:ext cx="13509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0" y="271463"/>
            <a:ext cx="3349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1776413" y="1588"/>
            <a:ext cx="134937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64"/>
          <p:cNvSpPr>
            <a:spLocks noChangeArrowheads="1"/>
          </p:cNvSpPr>
          <p:nvPr/>
        </p:nvSpPr>
        <p:spPr bwMode="auto">
          <a:xfrm>
            <a:off x="3154363" y="4541838"/>
            <a:ext cx="1346200" cy="1033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8"/>
            </a:srgbClr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381000" y="2435225"/>
            <a:ext cx="1350963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21" name="Group 71"/>
          <p:cNvGrpSpPr/>
          <p:nvPr/>
        </p:nvGrpSpPr>
        <p:grpSpPr>
          <a:xfrm>
            <a:off x="10769600" y="0"/>
            <a:ext cx="1435100" cy="6858000"/>
            <a:chOff x="5088" y="0"/>
            <a:chExt cx="678" cy="4320"/>
          </a:xfrm>
        </p:grpSpPr>
        <p:sp>
          <p:nvSpPr>
            <p:cNvPr id="57" name="Freeform 66"/>
            <p:cNvSpPr>
              <a:spLocks noChangeArrowheads="1"/>
            </p:cNvSpPr>
            <p:nvPr/>
          </p:nvSpPr>
          <p:spPr bwMode="auto">
            <a:xfrm>
              <a:off x="5088" y="0"/>
              <a:ext cx="672" cy="702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67"/>
            <p:cNvSpPr>
              <a:spLocks noChangeArrowheads="1"/>
            </p:cNvSpPr>
            <p:nvPr/>
          </p:nvSpPr>
          <p:spPr bwMode="auto">
            <a:xfrm>
              <a:off x="5602" y="3496"/>
              <a:ext cx="164" cy="824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9" name="Rectangle 80"/>
          <p:cNvSpPr>
            <a:spLocks noChangeArrowheads="1"/>
          </p:cNvSpPr>
          <p:nvPr/>
        </p:nvSpPr>
        <p:spPr bwMode="auto">
          <a:xfrm>
            <a:off x="7327900" y="1333500"/>
            <a:ext cx="8810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Line 81"/>
          <p:cNvSpPr>
            <a:spLocks noChangeShapeType="1"/>
          </p:cNvSpPr>
          <p:nvPr/>
        </p:nvSpPr>
        <p:spPr bwMode="auto">
          <a:xfrm>
            <a:off x="7307263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5943600" y="3495675"/>
            <a:ext cx="1350963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27" name="Picture 83" descr="water"/>
          <p:cNvPicPr>
            <a:picLocks noChangeAspect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>
          <a:xfrm rot="393398">
            <a:off x="3556000" y="609600"/>
            <a:ext cx="3551238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4500" y="5084763"/>
            <a:ext cx="85344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anose="02020603050405020304" pitchFamily="18" charset="0"/>
              </a:defRPr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44500" y="1884363"/>
            <a:ext cx="10972800" cy="1470025"/>
          </a:xfrm>
          <a:effectLst/>
        </p:spPr>
        <p:txBody>
          <a:bodyPr/>
          <a:lstStyle>
            <a:lvl1pPr>
              <a:defRPr sz="48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6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07150"/>
            <a:ext cx="3860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325438"/>
            <a:ext cx="2743200" cy="58007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25438"/>
            <a:ext cx="8026400" cy="58007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109728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3938588"/>
            <a:ext cx="109728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609600" y="1600200"/>
            <a:ext cx="109728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png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7" Type="http://schemas.openxmlformats.org/officeDocument/2006/relationships/theme" Target="../theme/theme2.xml"/><Relationship Id="rId16" Type="http://schemas.openxmlformats.org/officeDocument/2006/relationships/image" Target="../media/image2.png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Freeform 7"/>
          <p:cNvSpPr>
            <a:spLocks noChangeArrowheads="1"/>
          </p:cNvSpPr>
          <p:nvPr/>
        </p:nvSpPr>
        <p:spPr bwMode="auto">
          <a:xfrm>
            <a:off x="-12700" y="-9525"/>
            <a:ext cx="12209463" cy="6872288"/>
          </a:xfrm>
          <a:custGeom>
            <a:avLst/>
            <a:gdLst/>
            <a:ahLst/>
            <a:cxnLst>
              <a:cxn ang="0">
                <a:pos x="5766" y="605"/>
              </a:cxn>
              <a:cxn ang="0">
                <a:pos x="5768" y="4325"/>
              </a:cxn>
              <a:cxn ang="0">
                <a:pos x="1082" y="4329"/>
              </a:cxn>
              <a:cxn ang="0">
                <a:pos x="13" y="3351"/>
              </a:cxn>
              <a:cxn ang="0">
                <a:pos x="0" y="0"/>
              </a:cxn>
              <a:cxn ang="0">
                <a:pos x="2428" y="7"/>
              </a:cxn>
              <a:cxn ang="0">
                <a:pos x="5766" y="605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rgbClr val="FFFEFE"/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Freeform 9"/>
          <p:cNvSpPr>
            <a:spLocks noChangeArrowheads="1"/>
          </p:cNvSpPr>
          <p:nvPr/>
        </p:nvSpPr>
        <p:spPr bwMode="auto">
          <a:xfrm>
            <a:off x="-6350" y="5500688"/>
            <a:ext cx="1922463" cy="135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00"/>
              </a:cxn>
              <a:cxn ang="0">
                <a:pos x="1089" y="1100"/>
              </a:cxn>
              <a:cxn ang="0">
                <a:pos x="0" y="0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Line 13"/>
          <p:cNvSpPr>
            <a:spLocks noChangeShapeType="1"/>
          </p:cNvSpPr>
          <p:nvPr/>
        </p:nvSpPr>
        <p:spPr bwMode="auto">
          <a:xfrm>
            <a:off x="703263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14"/>
          <p:cNvSpPr>
            <a:spLocks noChangeShapeType="1"/>
          </p:cNvSpPr>
          <p:nvPr/>
        </p:nvSpPr>
        <p:spPr bwMode="auto">
          <a:xfrm>
            <a:off x="22367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Line 15"/>
          <p:cNvSpPr>
            <a:spLocks noChangeShapeType="1"/>
          </p:cNvSpPr>
          <p:nvPr/>
        </p:nvSpPr>
        <p:spPr bwMode="auto">
          <a:xfrm>
            <a:off x="3773488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6"/>
          <p:cNvSpPr>
            <a:spLocks noChangeShapeType="1"/>
          </p:cNvSpPr>
          <p:nvPr/>
        </p:nvSpPr>
        <p:spPr bwMode="auto">
          <a:xfrm>
            <a:off x="531018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Line 17"/>
          <p:cNvSpPr>
            <a:spLocks noChangeShapeType="1"/>
          </p:cNvSpPr>
          <p:nvPr/>
        </p:nvSpPr>
        <p:spPr bwMode="auto">
          <a:xfrm>
            <a:off x="6845300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Line 18"/>
          <p:cNvSpPr>
            <a:spLocks noChangeShapeType="1"/>
          </p:cNvSpPr>
          <p:nvPr/>
        </p:nvSpPr>
        <p:spPr bwMode="auto">
          <a:xfrm>
            <a:off x="83820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Line 19"/>
          <p:cNvSpPr>
            <a:spLocks noChangeShapeType="1"/>
          </p:cNvSpPr>
          <p:nvPr/>
        </p:nvSpPr>
        <p:spPr bwMode="auto">
          <a:xfrm>
            <a:off x="9918700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Line 20"/>
          <p:cNvSpPr>
            <a:spLocks noChangeShapeType="1"/>
          </p:cNvSpPr>
          <p:nvPr/>
        </p:nvSpPr>
        <p:spPr bwMode="auto">
          <a:xfrm>
            <a:off x="1145540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Line 22"/>
          <p:cNvSpPr>
            <a:spLocks noChangeShapeType="1"/>
          </p:cNvSpPr>
          <p:nvPr/>
        </p:nvSpPr>
        <p:spPr bwMode="auto">
          <a:xfrm rot="5400000">
            <a:off x="3460750" y="-2176462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Line 23"/>
          <p:cNvSpPr>
            <a:spLocks noChangeShapeType="1"/>
          </p:cNvSpPr>
          <p:nvPr/>
        </p:nvSpPr>
        <p:spPr bwMode="auto">
          <a:xfrm rot="5400000">
            <a:off x="6103938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8" name="Line 24"/>
          <p:cNvSpPr>
            <a:spLocks noChangeShapeType="1"/>
          </p:cNvSpPr>
          <p:nvPr/>
        </p:nvSpPr>
        <p:spPr bwMode="auto">
          <a:xfrm rot="5400000">
            <a:off x="6103938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25"/>
          <p:cNvSpPr>
            <a:spLocks noChangeShapeType="1"/>
          </p:cNvSpPr>
          <p:nvPr/>
        </p:nvSpPr>
        <p:spPr bwMode="auto">
          <a:xfrm rot="5400000">
            <a:off x="6107113" y="-788987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0" name="Line 26"/>
          <p:cNvSpPr>
            <a:spLocks noChangeShapeType="1"/>
          </p:cNvSpPr>
          <p:nvPr/>
        </p:nvSpPr>
        <p:spPr bwMode="auto">
          <a:xfrm rot="5400000">
            <a:off x="6107113" y="334963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1" name="Line 27"/>
          <p:cNvSpPr>
            <a:spLocks noChangeShapeType="1"/>
          </p:cNvSpPr>
          <p:nvPr/>
        </p:nvSpPr>
        <p:spPr bwMode="auto">
          <a:xfrm rot="5400000">
            <a:off x="6540500" y="1824038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2" name="Rectangle 28"/>
          <p:cNvSpPr>
            <a:spLocks noChangeArrowheads="1"/>
          </p:cNvSpPr>
          <p:nvPr/>
        </p:nvSpPr>
        <p:spPr bwMode="auto">
          <a:xfrm>
            <a:off x="5340350" y="2692400"/>
            <a:ext cx="1504950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3" name="Rectangle 29"/>
          <p:cNvSpPr>
            <a:spLocks noChangeArrowheads="1"/>
          </p:cNvSpPr>
          <p:nvPr/>
        </p:nvSpPr>
        <p:spPr bwMode="auto">
          <a:xfrm>
            <a:off x="9945688" y="4937125"/>
            <a:ext cx="1495425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4" name="Rectangle 30"/>
          <p:cNvSpPr>
            <a:spLocks noChangeArrowheads="1"/>
          </p:cNvSpPr>
          <p:nvPr/>
        </p:nvSpPr>
        <p:spPr bwMode="auto">
          <a:xfrm>
            <a:off x="731838" y="3808413"/>
            <a:ext cx="1504950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5" name="Rectangle 31"/>
          <p:cNvSpPr>
            <a:spLocks noChangeArrowheads="1"/>
          </p:cNvSpPr>
          <p:nvPr/>
        </p:nvSpPr>
        <p:spPr bwMode="auto">
          <a:xfrm>
            <a:off x="8408988" y="6064250"/>
            <a:ext cx="1504950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6" name="Rectangle 32"/>
          <p:cNvSpPr>
            <a:spLocks noChangeArrowheads="1"/>
          </p:cNvSpPr>
          <p:nvPr/>
        </p:nvSpPr>
        <p:spPr bwMode="auto">
          <a:xfrm>
            <a:off x="3795713" y="0"/>
            <a:ext cx="1504950" cy="404813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7" name="Rectangle 33"/>
          <p:cNvSpPr>
            <a:spLocks noChangeArrowheads="1"/>
          </p:cNvSpPr>
          <p:nvPr/>
        </p:nvSpPr>
        <p:spPr bwMode="auto">
          <a:xfrm>
            <a:off x="3803650" y="4938713"/>
            <a:ext cx="1493838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" name="Rectangle 34"/>
          <p:cNvSpPr>
            <a:spLocks noChangeArrowheads="1"/>
          </p:cNvSpPr>
          <p:nvPr/>
        </p:nvSpPr>
        <p:spPr bwMode="auto">
          <a:xfrm>
            <a:off x="8401050" y="1566863"/>
            <a:ext cx="1493838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9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53" name="Freeform 36"/>
          <p:cNvSpPr>
            <a:spLocks noChangeArrowheads="1"/>
          </p:cNvSpPr>
          <p:nvPr/>
        </p:nvSpPr>
        <p:spPr bwMode="auto">
          <a:xfrm>
            <a:off x="5389563" y="0"/>
            <a:ext cx="6807200" cy="739775"/>
          </a:xfrm>
          <a:custGeom>
            <a:avLst/>
            <a:gdLst/>
            <a:ahLst/>
            <a:cxnLst>
              <a:cxn ang="0">
                <a:pos x="3130" y="453"/>
              </a:cxn>
              <a:cxn ang="0">
                <a:pos x="3130" y="0"/>
              </a:cxn>
              <a:cxn ang="0">
                <a:pos x="0" y="0"/>
              </a:cxn>
              <a:cxn ang="0">
                <a:pos x="3130" y="453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" name="Rectangle 2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vert="horz" wrap="square" lIns="91440" tIns="45720" rIns="91440" bIns="4572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1055" name="Picture 37" descr="water"/>
          <p:cNvPicPr>
            <a:picLocks noChangeAspect="1"/>
          </p:cNvPicPr>
          <p:nvPr/>
        </p:nvPicPr>
        <p:blipFill>
          <a:blip r:embed="rId15"/>
          <a:srcRect l="22409" t="16374" b="27486"/>
          <a:stretch>
            <a:fillRect/>
          </a:stretch>
        </p:blipFill>
        <p:spPr>
          <a:xfrm rot="786797">
            <a:off x="8839200" y="-381000"/>
            <a:ext cx="3224213" cy="199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6" name="Picture 38" descr="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-859267" flipH="1">
            <a:off x="65088" y="5726113"/>
            <a:ext cx="163195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Freeform 7"/>
          <p:cNvSpPr>
            <a:spLocks noChangeArrowheads="1"/>
          </p:cNvSpPr>
          <p:nvPr/>
        </p:nvSpPr>
        <p:spPr bwMode="auto">
          <a:xfrm>
            <a:off x="-12700" y="-9525"/>
            <a:ext cx="12209463" cy="6872288"/>
          </a:xfrm>
          <a:custGeom>
            <a:avLst/>
            <a:gdLst/>
            <a:ahLst/>
            <a:cxnLst>
              <a:cxn ang="0">
                <a:pos x="5766" y="605"/>
              </a:cxn>
              <a:cxn ang="0">
                <a:pos x="5768" y="4325"/>
              </a:cxn>
              <a:cxn ang="0">
                <a:pos x="1082" y="4329"/>
              </a:cxn>
              <a:cxn ang="0">
                <a:pos x="13" y="3351"/>
              </a:cxn>
              <a:cxn ang="0">
                <a:pos x="0" y="0"/>
              </a:cxn>
              <a:cxn ang="0">
                <a:pos x="2428" y="7"/>
              </a:cxn>
              <a:cxn ang="0">
                <a:pos x="5766" y="605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rgbClr val="FFFEFE"/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Freeform 9"/>
          <p:cNvSpPr>
            <a:spLocks noChangeArrowheads="1"/>
          </p:cNvSpPr>
          <p:nvPr/>
        </p:nvSpPr>
        <p:spPr bwMode="auto">
          <a:xfrm>
            <a:off x="-6350" y="5500688"/>
            <a:ext cx="1922463" cy="135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00"/>
              </a:cxn>
              <a:cxn ang="0">
                <a:pos x="1089" y="1100"/>
              </a:cxn>
              <a:cxn ang="0">
                <a:pos x="0" y="0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Line 13"/>
          <p:cNvSpPr>
            <a:spLocks noChangeShapeType="1"/>
          </p:cNvSpPr>
          <p:nvPr/>
        </p:nvSpPr>
        <p:spPr bwMode="auto">
          <a:xfrm>
            <a:off x="703263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14"/>
          <p:cNvSpPr>
            <a:spLocks noChangeShapeType="1"/>
          </p:cNvSpPr>
          <p:nvPr/>
        </p:nvSpPr>
        <p:spPr bwMode="auto">
          <a:xfrm>
            <a:off x="22367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Line 15"/>
          <p:cNvSpPr>
            <a:spLocks noChangeShapeType="1"/>
          </p:cNvSpPr>
          <p:nvPr/>
        </p:nvSpPr>
        <p:spPr bwMode="auto">
          <a:xfrm>
            <a:off x="3773488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6"/>
          <p:cNvSpPr>
            <a:spLocks noChangeShapeType="1"/>
          </p:cNvSpPr>
          <p:nvPr/>
        </p:nvSpPr>
        <p:spPr bwMode="auto">
          <a:xfrm>
            <a:off x="531018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Line 17"/>
          <p:cNvSpPr>
            <a:spLocks noChangeShapeType="1"/>
          </p:cNvSpPr>
          <p:nvPr/>
        </p:nvSpPr>
        <p:spPr bwMode="auto">
          <a:xfrm>
            <a:off x="6845300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Line 18"/>
          <p:cNvSpPr>
            <a:spLocks noChangeShapeType="1"/>
          </p:cNvSpPr>
          <p:nvPr/>
        </p:nvSpPr>
        <p:spPr bwMode="auto">
          <a:xfrm>
            <a:off x="83820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Line 19"/>
          <p:cNvSpPr>
            <a:spLocks noChangeShapeType="1"/>
          </p:cNvSpPr>
          <p:nvPr/>
        </p:nvSpPr>
        <p:spPr bwMode="auto">
          <a:xfrm>
            <a:off x="9918700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Line 20"/>
          <p:cNvSpPr>
            <a:spLocks noChangeShapeType="1"/>
          </p:cNvSpPr>
          <p:nvPr/>
        </p:nvSpPr>
        <p:spPr bwMode="auto">
          <a:xfrm>
            <a:off x="1145540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Line 22"/>
          <p:cNvSpPr>
            <a:spLocks noChangeShapeType="1"/>
          </p:cNvSpPr>
          <p:nvPr/>
        </p:nvSpPr>
        <p:spPr bwMode="auto">
          <a:xfrm rot="5400000">
            <a:off x="3460750" y="-2176462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Line 23"/>
          <p:cNvSpPr>
            <a:spLocks noChangeShapeType="1"/>
          </p:cNvSpPr>
          <p:nvPr/>
        </p:nvSpPr>
        <p:spPr bwMode="auto">
          <a:xfrm rot="5400000">
            <a:off x="6103938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8" name="Line 24"/>
          <p:cNvSpPr>
            <a:spLocks noChangeShapeType="1"/>
          </p:cNvSpPr>
          <p:nvPr/>
        </p:nvSpPr>
        <p:spPr bwMode="auto">
          <a:xfrm rot="5400000">
            <a:off x="6103938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25"/>
          <p:cNvSpPr>
            <a:spLocks noChangeShapeType="1"/>
          </p:cNvSpPr>
          <p:nvPr/>
        </p:nvSpPr>
        <p:spPr bwMode="auto">
          <a:xfrm rot="5400000">
            <a:off x="6107113" y="-788987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0" name="Line 26"/>
          <p:cNvSpPr>
            <a:spLocks noChangeShapeType="1"/>
          </p:cNvSpPr>
          <p:nvPr/>
        </p:nvSpPr>
        <p:spPr bwMode="auto">
          <a:xfrm rot="5400000">
            <a:off x="6107113" y="334963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1" name="Line 27"/>
          <p:cNvSpPr>
            <a:spLocks noChangeShapeType="1"/>
          </p:cNvSpPr>
          <p:nvPr/>
        </p:nvSpPr>
        <p:spPr bwMode="auto">
          <a:xfrm rot="5400000">
            <a:off x="6540500" y="1824038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2" name="Rectangle 28"/>
          <p:cNvSpPr>
            <a:spLocks noChangeArrowheads="1"/>
          </p:cNvSpPr>
          <p:nvPr/>
        </p:nvSpPr>
        <p:spPr bwMode="auto">
          <a:xfrm>
            <a:off x="5340350" y="2692400"/>
            <a:ext cx="1504950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3" name="Rectangle 29"/>
          <p:cNvSpPr>
            <a:spLocks noChangeArrowheads="1"/>
          </p:cNvSpPr>
          <p:nvPr/>
        </p:nvSpPr>
        <p:spPr bwMode="auto">
          <a:xfrm>
            <a:off x="9945688" y="4937125"/>
            <a:ext cx="1495425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4" name="Rectangle 30"/>
          <p:cNvSpPr>
            <a:spLocks noChangeArrowheads="1"/>
          </p:cNvSpPr>
          <p:nvPr/>
        </p:nvSpPr>
        <p:spPr bwMode="auto">
          <a:xfrm>
            <a:off x="731838" y="3808413"/>
            <a:ext cx="1504950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5" name="Rectangle 31"/>
          <p:cNvSpPr>
            <a:spLocks noChangeArrowheads="1"/>
          </p:cNvSpPr>
          <p:nvPr/>
        </p:nvSpPr>
        <p:spPr bwMode="auto">
          <a:xfrm>
            <a:off x="8408988" y="6064250"/>
            <a:ext cx="1504950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6" name="Rectangle 32"/>
          <p:cNvSpPr>
            <a:spLocks noChangeArrowheads="1"/>
          </p:cNvSpPr>
          <p:nvPr/>
        </p:nvSpPr>
        <p:spPr bwMode="auto">
          <a:xfrm>
            <a:off x="3795713" y="0"/>
            <a:ext cx="1504950" cy="404813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7" name="Rectangle 33"/>
          <p:cNvSpPr>
            <a:spLocks noChangeArrowheads="1"/>
          </p:cNvSpPr>
          <p:nvPr/>
        </p:nvSpPr>
        <p:spPr bwMode="auto">
          <a:xfrm>
            <a:off x="3803650" y="4938713"/>
            <a:ext cx="1493838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" name="Rectangle 34"/>
          <p:cNvSpPr>
            <a:spLocks noChangeArrowheads="1"/>
          </p:cNvSpPr>
          <p:nvPr/>
        </p:nvSpPr>
        <p:spPr bwMode="auto">
          <a:xfrm>
            <a:off x="8401050" y="1566863"/>
            <a:ext cx="1493838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3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53" name="Freeform 36"/>
          <p:cNvSpPr>
            <a:spLocks noChangeArrowheads="1"/>
          </p:cNvSpPr>
          <p:nvPr/>
        </p:nvSpPr>
        <p:spPr bwMode="auto">
          <a:xfrm>
            <a:off x="5389563" y="0"/>
            <a:ext cx="6807200" cy="739775"/>
          </a:xfrm>
          <a:custGeom>
            <a:avLst/>
            <a:gdLst/>
            <a:ahLst/>
            <a:cxnLst>
              <a:cxn ang="0">
                <a:pos x="3130" y="453"/>
              </a:cxn>
              <a:cxn ang="0">
                <a:pos x="3130" y="0"/>
              </a:cxn>
              <a:cxn ang="0">
                <a:pos x="0" y="0"/>
              </a:cxn>
              <a:cxn ang="0">
                <a:pos x="3130" y="453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8" name="Rectangle 2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vert="horz" wrap="square" lIns="91440" tIns="45720" rIns="91440" bIns="4572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2079" name="Picture 37" descr="water"/>
          <p:cNvPicPr>
            <a:picLocks noChangeAspect="1"/>
          </p:cNvPicPr>
          <p:nvPr/>
        </p:nvPicPr>
        <p:blipFill>
          <a:blip r:embed="rId15"/>
          <a:srcRect l="22409" t="16374" b="27486"/>
          <a:stretch>
            <a:fillRect/>
          </a:stretch>
        </p:blipFill>
        <p:spPr>
          <a:xfrm rot="786797">
            <a:off x="8839200" y="-381000"/>
            <a:ext cx="3224213" cy="199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80" name="Picture 38" descr="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-859267" flipH="1">
            <a:off x="65088" y="5726113"/>
            <a:ext cx="163195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5"/>
          <p:cNvSpPr>
            <a:spLocks noGrp="1"/>
          </p:cNvSpPr>
          <p:nvPr>
            <p:ph type="subTitle" idx="1"/>
          </p:nvPr>
        </p:nvSpPr>
        <p:spPr>
          <a:xfrm>
            <a:off x="3889375" y="4378325"/>
            <a:ext cx="4800600" cy="342900"/>
          </a:xfrm>
          <a:ln/>
        </p:spPr>
        <p:txBody>
          <a:bodyPr vert="horz" wrap="square" lIns="68580" tIns="34290" rIns="68580" bIns="34290" anchor="t" anchorCtr="0"/>
          <a:p>
            <a:pPr algn="ctr">
              <a:buClrTx/>
              <a:buSzTx/>
            </a:pP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标题 4"/>
          <p:cNvSpPr>
            <a:spLocks noGrp="1" noChangeArrowheads="1"/>
          </p:cNvSpPr>
          <p:nvPr>
            <p:ph type="ctrTitle"/>
          </p:nvPr>
        </p:nvSpPr>
        <p:spPr>
          <a:xfrm>
            <a:off x="403225" y="376238"/>
            <a:ext cx="5380038" cy="1101725"/>
          </a:xfrm>
        </p:spPr>
        <p:txBody>
          <a:bodyPr vert="horz" wrap="square" lIns="68580" tIns="34290" rIns="68580" bIns="34290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3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汽车</a:t>
            </a:r>
            <a:r>
              <a:rPr kumimoji="0" lang="zh-CN" sz="3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车身</a:t>
            </a:r>
            <a:r>
              <a:rPr kumimoji="0" lang="zh-CN" altLang="en-US" sz="33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制造</a:t>
            </a:r>
            <a:r>
              <a:rPr kumimoji="0" lang="zh-CN" sz="33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技术</a:t>
            </a:r>
            <a:endParaRPr kumimoji="0" lang="zh-CN" sz="33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8370" name="Rectangle 2"/>
          <p:cNvSpPr>
            <a:spLocks noGrp="1" noChangeArrowheads="1"/>
          </p:cNvSpPr>
          <p:nvPr/>
        </p:nvSpPr>
        <p:spPr>
          <a:xfrm>
            <a:off x="2914650" y="2562225"/>
            <a:ext cx="5481638" cy="6096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kumimoji="0" lang="zh-CN" altLang="zh-CN" sz="3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铸   造   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技   术  </a:t>
            </a:r>
            <a:r>
              <a:rPr kumimoji="0" lang="en-US" altLang="zh-CN" sz="36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 </a:t>
            </a:r>
            <a:endParaRPr kumimoji="0" lang="en-US" altLang="zh-CN" sz="3600" b="1" i="0" u="none" strike="noStrike" kern="1200" cap="none" spc="0" normalizeH="0" baseline="0" noProof="1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837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28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94" name="Rectangle 30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" name="Rectangle 13"/>
          <p:cNvSpPr>
            <a:spLocks noChangeArrowheads="1"/>
          </p:cNvSpPr>
          <p:nvPr/>
        </p:nvSpPr>
        <p:spPr bwMode="black">
          <a:xfrm>
            <a:off x="1662113" y="2992438"/>
            <a:ext cx="4343400" cy="5222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92075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  <a:cs typeface="+mn-cs"/>
              </a:rPr>
              <a:t>一、 </a:t>
            </a:r>
            <a:r>
              <a:rPr kumimoji="0" lang="zh-CN" altLang="en-US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  <a:cs typeface="+mn-cs"/>
                <a:sym typeface="+mn-ea"/>
              </a:rPr>
              <a:t>铸造的特点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细黑" pitchFamily="2" charset="-122"/>
              <a:ea typeface="华文细黑" pitchFamily="2" charset="-122"/>
              <a:cs typeface="+mn-cs"/>
            </a:endParaRPr>
          </a:p>
        </p:txBody>
      </p:sp>
      <p:sp>
        <p:nvSpPr>
          <p:cNvPr id="4108" name="TextBox 14"/>
          <p:cNvSpPr txBox="1"/>
          <p:nvPr/>
        </p:nvSpPr>
        <p:spPr>
          <a:xfrm>
            <a:off x="1833563" y="1228725"/>
            <a:ext cx="8682038" cy="1476375"/>
          </a:xfrm>
          <a:prstGeom prst="rect">
            <a:avLst/>
          </a:prstGeom>
          <a:solidFill>
            <a:srgbClr val="FDF58D"/>
          </a:solidFill>
          <a:ln w="9525">
            <a:solidFill>
              <a:schemeClr val="accent3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marR="0" defTabSz="914400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Ø"/>
              <a:defRPr/>
            </a:pPr>
            <a:r>
              <a:rPr kumimoji="0" lang="zh-CN" altLang="en-US" sz="2000" b="1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kumimoji="0" lang="zh-CN" altLang="en-US" sz="2000" b="1" kern="1200" cap="none" spc="0" normalizeH="0" baseline="0" noProof="1">
                <a:solidFill>
                  <a:srgbClr val="FF181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铸造：</a:t>
            </a:r>
            <a:r>
              <a:rPr kumimoji="0" lang="zh-CN" altLang="zh-CN" sz="2000" kern="1200" cap="none" spc="0" normalizeH="0" baseline="0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是将熔融的金属液浇入铸型型腔内，待其冷却、凝固后获得所需形状和性能的毛坯或零件的工艺方法，其实质是利用熔融金属的流动性来实现成形的。</a:t>
            </a:r>
            <a:endParaRPr kumimoji="0" lang="zh-CN" altLang="en-US" sz="2000" kern="1200" cap="none" spc="0" normalizeH="0" baseline="0" noProof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981200" y="4525963"/>
            <a:ext cx="8534400" cy="1295400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ts val="2800"/>
              </a:lnSpc>
            </a:pPr>
            <a:r>
              <a:rPr lang="en-US" altLang="zh-CN" dirty="0">
                <a:latin typeface="Arial" panose="020B0604020202020204" pitchFamily="34" charset="0"/>
              </a:rPr>
              <a:t>   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优点</a:t>
            </a:r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endParaRPr lang="zh-CN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缺点</a:t>
            </a:r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33"/>
          <p:cNvGrpSpPr/>
          <p:nvPr/>
        </p:nvGrpSpPr>
        <p:grpSpPr>
          <a:xfrm>
            <a:off x="1981200" y="3821113"/>
            <a:ext cx="2292350" cy="460375"/>
            <a:chOff x="304800" y="697468"/>
            <a:chExt cx="2291117" cy="459684"/>
          </a:xfrm>
        </p:grpSpPr>
        <p:sp>
          <p:nvSpPr>
            <p:cNvPr id="8199" name="矩形 19"/>
            <p:cNvSpPr/>
            <p:nvPr/>
          </p:nvSpPr>
          <p:spPr>
            <a:xfrm>
              <a:off x="457200" y="697468"/>
              <a:ext cx="2138717" cy="45968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  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铸造的特点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00" name="等腰三角形 20"/>
            <p:cNvSpPr/>
            <p:nvPr/>
          </p:nvSpPr>
          <p:spPr>
            <a:xfrm rot="5400000">
              <a:off x="292200" y="774600"/>
              <a:ext cx="205200" cy="180000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p>
              <a:pPr algn="ctr"/>
              <a:endPara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Rectangle 13"/>
          <p:cNvSpPr/>
          <p:nvPr/>
        </p:nvSpPr>
        <p:spPr>
          <a:xfrm>
            <a:off x="1524000" y="446088"/>
            <a:ext cx="43434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92075">
              <a:spcBef>
                <a:spcPct val="20000"/>
              </a:spcBef>
              <a:buClr>
                <a:srgbClr val="E1B40C"/>
              </a:buClr>
            </a:pPr>
            <a:r>
              <a:rPr lang="" altLang="en-US" sz="2800" b="1" dirty="0">
                <a:latin typeface="华文细黑" pitchFamily="2" charset="-122"/>
                <a:ea typeface="华文细黑" pitchFamily="2" charset="-122"/>
                <a:sym typeface="+mn-ea"/>
              </a:rPr>
              <a:t>什么是铸造</a:t>
            </a:r>
            <a:r>
              <a:rPr lang="" altLang="zh-CN" sz="2800" b="1" dirty="0">
                <a:latin typeface="华文细黑" pitchFamily="2" charset="-122"/>
                <a:ea typeface="华文细黑" pitchFamily="2" charset="-122"/>
                <a:sym typeface="+mn-ea"/>
              </a:rPr>
              <a:t>?</a:t>
            </a:r>
            <a:endParaRPr lang="" altLang="zh-CN" sz="2800" b="1" dirty="0">
              <a:solidFill>
                <a:srgbClr val="000000"/>
              </a:solidFill>
              <a:latin typeface="华文细黑" pitchFamily="2" charset="-122"/>
              <a:ea typeface="华文细黑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6" grpId="0" bldLvl="0" animBg="1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Rectangle 28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42" name="Rectangle 30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" name="Rectangle 13"/>
          <p:cNvSpPr>
            <a:spLocks noChangeArrowheads="1"/>
          </p:cNvSpPr>
          <p:nvPr/>
        </p:nvSpPr>
        <p:spPr bwMode="black">
          <a:xfrm>
            <a:off x="1476375" y="522288"/>
            <a:ext cx="4343400" cy="5222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92075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  <a:cs typeface="+mn-cs"/>
              </a:rPr>
              <a:t>一、  </a:t>
            </a:r>
            <a:r>
              <a:rPr kumimoji="0" lang="zh-CN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  <a:cs typeface="+mn-cs"/>
                <a:sym typeface="+mn-ea"/>
              </a:rPr>
              <a:t>铸造的特点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细黑" pitchFamily="2" charset="-122"/>
              <a:ea typeface="华文细黑" pitchFamily="2" charset="-122"/>
              <a:cs typeface="+mn-cs"/>
            </a:endParaRPr>
          </a:p>
        </p:txBody>
      </p:sp>
      <p:grpSp>
        <p:nvGrpSpPr>
          <p:cNvPr id="2" name="组合 33"/>
          <p:cNvGrpSpPr/>
          <p:nvPr/>
        </p:nvGrpSpPr>
        <p:grpSpPr>
          <a:xfrm>
            <a:off x="2081213" y="4089400"/>
            <a:ext cx="3094037" cy="460375"/>
            <a:chOff x="304800" y="507254"/>
            <a:chExt cx="3092846" cy="459946"/>
          </a:xfrm>
        </p:grpSpPr>
        <p:sp>
          <p:nvSpPr>
            <p:cNvPr id="10245" name="矩形 19"/>
            <p:cNvSpPr/>
            <p:nvPr/>
          </p:nvSpPr>
          <p:spPr>
            <a:xfrm>
              <a:off x="344827" y="507254"/>
              <a:ext cx="3052819" cy="4599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3.  </a:t>
              </a:r>
              <a:r>
                <a:rPr lang="zh-CN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汽车用铸件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的特点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46" name="等腰三角形 20"/>
            <p:cNvSpPr/>
            <p:nvPr/>
          </p:nvSpPr>
          <p:spPr>
            <a:xfrm rot="5400000">
              <a:off x="292200" y="774600"/>
              <a:ext cx="205200" cy="180000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p>
              <a:pPr algn="ctr"/>
              <a:endPara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圆角矩形 16"/>
          <p:cNvSpPr/>
          <p:nvPr/>
        </p:nvSpPr>
        <p:spPr>
          <a:xfrm>
            <a:off x="1833563" y="4694238"/>
            <a:ext cx="9285287" cy="194310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汽车用铸件的主要特点是壁薄、形状复杂、尺寸精度高、质量轻、可靠性好、生产批量大等。铸件一般占汽车整车重量的</a:t>
            </a:r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r>
              <a:rPr lang="zh-CN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左右。铸件的材料很广，包括铸铁、铸钢、铸铝、铸铜等。</a:t>
            </a:r>
            <a:endParaRPr lang="zh-CN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"/>
          <p:cNvSpPr/>
          <p:nvPr/>
        </p:nvSpPr>
        <p:spPr>
          <a:xfrm>
            <a:off x="1833563" y="1941513"/>
            <a:ext cx="9290050" cy="1943100"/>
          </a:xfrm>
          <a:prstGeom prst="roundRect">
            <a:avLst>
              <a:gd name="adj" fmla="val 16667"/>
            </a:avLst>
          </a:prstGeom>
          <a:solidFill>
            <a:srgbClr val="FADCE9"/>
          </a:solidFill>
          <a:ln w="9525">
            <a:noFill/>
          </a:ln>
        </p:spPr>
        <p:txBody>
          <a:bodyPr lIns="133308" rIns="133308" anchor="ctr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汽车的各种零部件中，铸造常用于各类箱体、壳体、支架类零件毛坯的制造，如变速箱壳体、后桥壳、刹车盘、发动机气缸体、刹车支架等。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9" name="矩形 19"/>
          <p:cNvSpPr/>
          <p:nvPr/>
        </p:nvSpPr>
        <p:spPr>
          <a:xfrm>
            <a:off x="2081213" y="1335088"/>
            <a:ext cx="335915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哪些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汽车零件用铸件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1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Rectangle 28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290" name="Rectangle 30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" name="TextBox 15"/>
          <p:cNvSpPr txBox="1"/>
          <p:nvPr/>
        </p:nvSpPr>
        <p:spPr>
          <a:xfrm>
            <a:off x="1752600" y="457200"/>
            <a:ext cx="86106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Aft>
                <a:spcPts val="600"/>
              </a:spcAft>
            </a:pPr>
            <a:r>
              <a:rPr lang="zh-CN" altLang="en-US" sz="2800" b="1" dirty="0">
                <a:latin typeface="华文细黑" pitchFamily="2" charset="-122"/>
                <a:ea typeface="华文细黑" pitchFamily="2" charset="-122"/>
              </a:rPr>
              <a:t>二、  铸造的分类</a:t>
            </a:r>
            <a:endParaRPr lang="zh-CN" altLang="en-US" sz="2800" b="1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2" name="组合 23"/>
          <p:cNvGrpSpPr/>
          <p:nvPr/>
        </p:nvGrpSpPr>
        <p:grpSpPr>
          <a:xfrm>
            <a:off x="1395413" y="1898650"/>
            <a:ext cx="9523412" cy="3932238"/>
            <a:chOff x="-76200" y="2438400"/>
            <a:chExt cx="9448800" cy="2438163"/>
          </a:xfrm>
        </p:grpSpPr>
        <p:grpSp>
          <p:nvGrpSpPr>
            <p:cNvPr id="12293" name="组合 12"/>
            <p:cNvGrpSpPr/>
            <p:nvPr/>
          </p:nvGrpSpPr>
          <p:grpSpPr>
            <a:xfrm>
              <a:off x="-76200" y="2483531"/>
              <a:ext cx="2468880" cy="1543164"/>
              <a:chOff x="-76200" y="2057400"/>
              <a:chExt cx="2468880" cy="1543164"/>
            </a:xfrm>
          </p:grpSpPr>
          <p:grpSp>
            <p:nvGrpSpPr>
              <p:cNvPr id="12294" name="组合 17"/>
              <p:cNvGrpSpPr/>
              <p:nvPr/>
            </p:nvGrpSpPr>
            <p:grpSpPr>
              <a:xfrm>
                <a:off x="-76200" y="2545772"/>
                <a:ext cx="1447482" cy="595516"/>
                <a:chOff x="4806132" y="2943722"/>
                <a:chExt cx="1282056" cy="595516"/>
              </a:xfrm>
            </p:grpSpPr>
            <p:sp>
              <p:nvSpPr>
                <p:cNvPr id="41" name="圆角矩形 40"/>
                <p:cNvSpPr/>
                <p:nvPr/>
              </p:nvSpPr>
              <p:spPr>
                <a:xfrm>
                  <a:off x="5262315" y="2943721"/>
                  <a:ext cx="556628" cy="595514"/>
                </a:xfrm>
                <a:prstGeom prst="roundRect">
                  <a:avLst/>
                </a:prstGeom>
                <a:solidFill>
                  <a:srgbClr val="00B0F0"/>
                </a:solidFill>
                <a:ln w="1905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1">
                    <a:ln>
                      <a:noFill/>
                    </a:ln>
                    <a:solidFill>
                      <a:schemeClr val="lt1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6169" name="Rectangle 18"/>
                <p:cNvSpPr/>
                <p:nvPr/>
              </p:nvSpPr>
              <p:spPr>
                <a:xfrm>
                  <a:off x="4806132" y="2983094"/>
                  <a:ext cx="1282056" cy="2952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pPr marL="0" marR="0" lvl="0" indent="457200" algn="l" defTabSz="914400" rtl="0" eaLnBrk="0" fontAlgn="base" latinLnBrk="0" hangingPunct="0">
                    <a:lnSpc>
                      <a:spcPts val="3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D7181F"/>
                    </a:buClr>
                    <a:buSzTx/>
                    <a:buFont typeface="Wingdings" panose="05000000000000000000" pitchFamily="2" charset="2"/>
                    <a:buNone/>
                    <a:defRPr/>
                  </a:pPr>
                  <a:r>
                    <a:rPr kumimoji="0" lang="zh-CN" altLang="en-US" sz="2400" b="1" i="0" u="none" strike="noStrike" kern="1200" cap="none" spc="0" normalizeH="0" baseline="0" noProof="1">
                      <a:ln>
                        <a:noFill/>
                      </a:ln>
                      <a:solidFill>
                        <a:schemeClr val="tx1"/>
                      </a:solidFill>
                      <a:effectLst>
                        <a:outerShdw blurRad="38100" dist="19050" dir="2700000" algn="tl" rotWithShape="0">
                          <a:schemeClr val="dk1">
                            <a:alpha val="40000"/>
                          </a:schemeClr>
                        </a:outerShdw>
                      </a:effectLst>
                      <a:uLnTx/>
                      <a:uFillTx/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rPr>
                    <a:t>铸造</a:t>
                  </a:r>
                  <a:endParaRPr kumimoji="0" lang="zh-CN" altLang="en-US" sz="2400" b="1" i="0" u="none" strike="noStrike" kern="1200" cap="none" spc="0" normalizeH="0" baseline="0" noProof="1">
                    <a:ln>
                      <a:noFill/>
                    </a:ln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endParaRPr>
                </a:p>
              </p:txBody>
            </p:sp>
          </p:grpSp>
          <p:sp>
            <p:nvSpPr>
              <p:cNvPr id="38" name="左大括号 37"/>
              <p:cNvSpPr/>
              <p:nvPr/>
            </p:nvSpPr>
            <p:spPr>
              <a:xfrm>
                <a:off x="1142899" y="2240631"/>
                <a:ext cx="152781" cy="1220558"/>
              </a:xfrm>
              <a:prstGeom prst="leftBrace">
                <a:avLst/>
              </a:prstGeom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298" name="矩形 38"/>
              <p:cNvSpPr/>
              <p:nvPr/>
            </p:nvSpPr>
            <p:spPr>
              <a:xfrm>
                <a:off x="1295400" y="2057400"/>
                <a:ext cx="1097280" cy="228363"/>
              </a:xfrm>
              <a:prstGeom prst="rect">
                <a:avLst/>
              </a:prstGeom>
              <a:solidFill>
                <a:srgbClr val="92D050"/>
              </a:solidFill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砂型铸造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99" name="矩形 39"/>
              <p:cNvSpPr/>
              <p:nvPr/>
            </p:nvSpPr>
            <p:spPr>
              <a:xfrm>
                <a:off x="1295400" y="3372201"/>
                <a:ext cx="1097280" cy="228363"/>
              </a:xfrm>
              <a:prstGeom prst="rect">
                <a:avLst/>
              </a:prstGeom>
              <a:solidFill>
                <a:srgbClr val="92D050"/>
              </a:solidFill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特种铸造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300" name="矩形 25"/>
            <p:cNvSpPr/>
            <p:nvPr/>
          </p:nvSpPr>
          <p:spPr>
            <a:xfrm>
              <a:off x="2438400" y="2438400"/>
              <a:ext cx="6096000" cy="247262"/>
            </a:xfrm>
            <a:prstGeom prst="rect">
              <a:avLst/>
            </a:prstGeom>
            <a:solidFill>
              <a:srgbClr val="FFC8C8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ts val="2400"/>
                </a:lnSpc>
              </a:pPr>
              <a:r>
                <a:rPr lang="zh-CN" altLang="zh-CN" b="1" dirty="0">
                  <a:latin typeface="华文楷体" pitchFamily="2" charset="-122"/>
                  <a:ea typeface="华文楷体" pitchFamily="2" charset="-122"/>
                </a:rPr>
                <a:t>以型砂为主要造型材料的铸造方法，铸型只能使用一次。</a:t>
              </a:r>
              <a:endParaRPr lang="zh-CN" altLang="en-US" b="1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7" name="左大括号 26"/>
            <p:cNvSpPr/>
            <p:nvPr/>
          </p:nvSpPr>
          <p:spPr>
            <a:xfrm>
              <a:off x="2439174" y="3135299"/>
              <a:ext cx="303988" cy="1653659"/>
            </a:xfrm>
            <a:prstGeom prst="leftBrac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302" name="矩形 27"/>
            <p:cNvSpPr/>
            <p:nvPr/>
          </p:nvSpPr>
          <p:spPr>
            <a:xfrm>
              <a:off x="2743200" y="2983468"/>
              <a:ext cx="1325880" cy="228363"/>
            </a:xfrm>
            <a:prstGeom prst="rect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金属型铸造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03" name="矩形 28"/>
            <p:cNvSpPr/>
            <p:nvPr/>
          </p:nvSpPr>
          <p:spPr>
            <a:xfrm>
              <a:off x="2743200" y="3440668"/>
              <a:ext cx="1097280" cy="228363"/>
            </a:xfrm>
            <a:prstGeom prst="rect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压力铸造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04" name="矩形 29"/>
            <p:cNvSpPr/>
            <p:nvPr/>
          </p:nvSpPr>
          <p:spPr>
            <a:xfrm>
              <a:off x="2743200" y="3897868"/>
              <a:ext cx="1097280" cy="228363"/>
            </a:xfrm>
            <a:prstGeom prst="rect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离心铸造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05" name="矩形 30"/>
            <p:cNvSpPr/>
            <p:nvPr/>
          </p:nvSpPr>
          <p:spPr>
            <a:xfrm>
              <a:off x="2743200" y="4648200"/>
              <a:ext cx="1097280" cy="228363"/>
            </a:xfrm>
            <a:prstGeom prst="rect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熔模铸造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06" name="矩形 31"/>
            <p:cNvSpPr/>
            <p:nvPr/>
          </p:nvSpPr>
          <p:spPr>
            <a:xfrm>
              <a:off x="4114800" y="2971685"/>
              <a:ext cx="4320540" cy="228363"/>
            </a:xfrm>
            <a:prstGeom prst="rect">
              <a:avLst/>
            </a:prstGeom>
            <a:solidFill>
              <a:srgbClr val="FFC8C8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zh-CN" b="1" dirty="0">
                  <a:latin typeface="华文楷体" pitchFamily="2" charset="-122"/>
                  <a:ea typeface="华文楷体" pitchFamily="2" charset="-122"/>
                </a:rPr>
                <a:t>铸型由金属材料加工而成，可多次使用。</a:t>
              </a:r>
              <a:endParaRPr lang="zh-CN" altLang="en-US" b="1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307" name="矩形 32"/>
            <p:cNvSpPr/>
            <p:nvPr/>
          </p:nvSpPr>
          <p:spPr>
            <a:xfrm>
              <a:off x="3886200" y="3439896"/>
              <a:ext cx="5334000" cy="228363"/>
            </a:xfrm>
            <a:prstGeom prst="rect">
              <a:avLst/>
            </a:prstGeom>
            <a:solidFill>
              <a:srgbClr val="FFC8C8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zh-CN" b="1" dirty="0">
                  <a:latin typeface="华文楷体" pitchFamily="2" charset="-122"/>
                  <a:ea typeface="华文楷体" pitchFamily="2" charset="-122"/>
                </a:rPr>
                <a:t>金属液以高压、高速压入铸型中，并在高压下结晶。</a:t>
              </a:r>
              <a:endParaRPr lang="zh-CN" altLang="en-US" b="1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308" name="矩形 33"/>
            <p:cNvSpPr/>
            <p:nvPr/>
          </p:nvSpPr>
          <p:spPr>
            <a:xfrm>
              <a:off x="3886200" y="3885889"/>
              <a:ext cx="5486400" cy="400029"/>
            </a:xfrm>
            <a:prstGeom prst="rect">
              <a:avLst/>
            </a:prstGeom>
            <a:solidFill>
              <a:srgbClr val="FFC8C8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dirty="0">
                  <a:latin typeface="Arial" panose="020B0604020202020204" pitchFamily="34" charset="0"/>
                </a:rPr>
                <a:t> </a:t>
              </a:r>
              <a:r>
                <a:rPr lang="zh-CN" altLang="zh-CN" b="1" dirty="0">
                  <a:latin typeface="华文楷体" pitchFamily="2" charset="-122"/>
                  <a:ea typeface="华文楷体" pitchFamily="2" charset="-122"/>
                </a:rPr>
                <a:t>将金属液注入高速旋转的铸型中，使其在离心力作用下结晶。</a:t>
              </a:r>
              <a:endParaRPr lang="zh-CN" altLang="en-US" b="1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309" name="矩形 35"/>
            <p:cNvSpPr/>
            <p:nvPr/>
          </p:nvSpPr>
          <p:spPr>
            <a:xfrm>
              <a:off x="3887788" y="4647725"/>
              <a:ext cx="4550410" cy="228363"/>
            </a:xfrm>
            <a:prstGeom prst="rect">
              <a:avLst/>
            </a:prstGeom>
            <a:solidFill>
              <a:srgbClr val="FFC8C8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zh-CN" b="1" dirty="0">
                  <a:latin typeface="华文楷体" pitchFamily="2" charset="-122"/>
                  <a:ea typeface="华文楷体" pitchFamily="2" charset="-122"/>
                </a:rPr>
                <a:t>用易熔材料制造模样，再用模样制造壳型。</a:t>
              </a:r>
              <a:endParaRPr lang="zh-CN" altLang="en-US" b="1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Rectangle 28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8" name="Rectangle 30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1724025" y="1435100"/>
            <a:ext cx="8534400" cy="760413"/>
          </a:xfrm>
          <a:prstGeom prst="roundRect">
            <a:avLst/>
          </a:prstGeom>
          <a:solidFill>
            <a:srgbClr val="FDF58D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    </a:t>
            </a:r>
            <a:r>
              <a:rPr kumimoji="0" lang="en-US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r>
              <a:rPr kumimoji="0" lang="zh-CN" altLang="zh-CN" sz="2400" b="1" i="0" u="none" strike="noStrike" kern="1200" cap="none" spc="0" normalizeH="0" baseline="0" noProof="0" smtClean="0">
                <a:ln>
                  <a:noFill/>
                </a:ln>
                <a:solidFill>
                  <a:srgbClr val="FF181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砂型铸造</a:t>
            </a:r>
            <a:r>
              <a:rPr kumimoji="0" lang="zh-CN" altLang="zh-CN" sz="2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是指以型砂作为主要造型材料制备铸型的铸造方法。</a:t>
            </a: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TextBox 15"/>
          <p:cNvSpPr txBox="1"/>
          <p:nvPr/>
        </p:nvSpPr>
        <p:spPr>
          <a:xfrm>
            <a:off x="1647825" y="496888"/>
            <a:ext cx="86106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92075">
              <a:spcBef>
                <a:spcPct val="20000"/>
              </a:spcBef>
              <a:buClr>
                <a:srgbClr val="E1B40C"/>
              </a:buClr>
            </a:pPr>
            <a:r>
              <a:rPr lang="zh-CN" altLang="en-US" sz="2800" b="1" dirty="0">
                <a:latin typeface="华文细黑" pitchFamily="2" charset="-122"/>
                <a:ea typeface="华文细黑" pitchFamily="2" charset="-122"/>
              </a:rPr>
              <a:t>三</a:t>
            </a:r>
            <a:r>
              <a:rPr lang="en-US" altLang="zh-CN" sz="2800" b="1" dirty="0">
                <a:latin typeface="华文细黑" pitchFamily="2" charset="-122"/>
                <a:ea typeface="华文细黑" pitchFamily="2" charset="-122"/>
              </a:rPr>
              <a:t> </a:t>
            </a:r>
            <a:r>
              <a:rPr lang="zh-CN" altLang="zh-CN" sz="2800" b="1" dirty="0">
                <a:latin typeface="华文细黑" pitchFamily="2" charset="-122"/>
                <a:ea typeface="华文细黑" pitchFamily="2" charset="-122"/>
              </a:rPr>
              <a:t>、砂型铸造</a:t>
            </a:r>
            <a:endParaRPr lang="zh-CN" altLang="zh-CN" sz="2800" b="1" dirty="0">
              <a:latin typeface="华文细黑" pitchFamily="2" charset="-122"/>
              <a:ea typeface="华文细黑" pitchFamily="2" charset="-122"/>
            </a:endParaRPr>
          </a:p>
        </p:txBody>
      </p:sp>
      <p:pic>
        <p:nvPicPr>
          <p:cNvPr id="118786" name="Picture 2" descr="2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3675" y="2470150"/>
            <a:ext cx="6723063" cy="3365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矩形 16"/>
          <p:cNvSpPr/>
          <p:nvPr/>
        </p:nvSpPr>
        <p:spPr>
          <a:xfrm>
            <a:off x="4583113" y="6237288"/>
            <a:ext cx="2925762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砂型铸造的工艺过程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13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Rectangle 28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6" name="Rectangle 30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1981200" y="1690688"/>
            <a:ext cx="8751888" cy="1524000"/>
          </a:xfrm>
          <a:prstGeom prst="roundRect">
            <a:avLst/>
          </a:prstGeom>
          <a:solidFill>
            <a:srgbClr val="FDF58D"/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  <a:cs typeface="+mn-cs"/>
              </a:rPr>
              <a:t>      </a:t>
            </a:r>
            <a:r>
              <a:rPr kumimoji="0" lang="en-US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0" lang="zh-CN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制造铸型用的材料称为</a:t>
            </a:r>
            <a:r>
              <a:rPr kumimoji="0" lang="zh-CN" altLang="zh-CN" sz="24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造型材料   </a:t>
            </a: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  </a:t>
            </a:r>
            <a:r>
              <a:rPr kumimoji="0" lang="zh-CN" altLang="zh-CN" sz="2400" b="1" i="0" u="none" strike="noStrike" kern="1200" cap="none" spc="0" normalizeH="0" baseline="0" noProof="1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型砂</a:t>
            </a:r>
            <a:r>
              <a:rPr kumimoji="0" lang="zh-CN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kumimoji="0" lang="zh-CN" altLang="zh-CN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" name="组合 33"/>
          <p:cNvGrpSpPr/>
          <p:nvPr/>
        </p:nvGrpSpPr>
        <p:grpSpPr>
          <a:xfrm>
            <a:off x="2533650" y="1012825"/>
            <a:ext cx="2212975" cy="460375"/>
            <a:chOff x="304800" y="768845"/>
            <a:chExt cx="2013849" cy="446823"/>
          </a:xfrm>
        </p:grpSpPr>
        <p:sp>
          <p:nvSpPr>
            <p:cNvPr id="16389" name="矩形 9"/>
            <p:cNvSpPr/>
            <p:nvPr/>
          </p:nvSpPr>
          <p:spPr>
            <a:xfrm>
              <a:off x="484566" y="768845"/>
              <a:ext cx="1834083" cy="4468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  造型材料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90" name="等腰三角形 10"/>
            <p:cNvSpPr/>
            <p:nvPr/>
          </p:nvSpPr>
          <p:spPr>
            <a:xfrm rot="5400000">
              <a:off x="292200" y="902079"/>
              <a:ext cx="205200" cy="180000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p>
              <a:pPr algn="ctr"/>
              <a:endPara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33"/>
          <p:cNvGrpSpPr/>
          <p:nvPr/>
        </p:nvGrpSpPr>
        <p:grpSpPr>
          <a:xfrm>
            <a:off x="2533650" y="3402013"/>
            <a:ext cx="2014538" cy="460375"/>
            <a:chOff x="857972" y="1354984"/>
            <a:chExt cx="2014220" cy="459748"/>
          </a:xfrm>
        </p:grpSpPr>
        <p:sp>
          <p:nvSpPr>
            <p:cNvPr id="16392" name="矩形 13"/>
            <p:cNvSpPr/>
            <p:nvPr/>
          </p:nvSpPr>
          <p:spPr>
            <a:xfrm>
              <a:off x="1037672" y="1354984"/>
              <a:ext cx="1834520" cy="45974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  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造型方法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93" name="等腰三角形 14"/>
            <p:cNvSpPr/>
            <p:nvPr/>
          </p:nvSpPr>
          <p:spPr>
            <a:xfrm rot="5400000">
              <a:off x="845372" y="1495024"/>
              <a:ext cx="205200" cy="180000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p>
              <a:pPr algn="ctr"/>
              <a:endPara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圆角矩形 15"/>
          <p:cNvSpPr/>
          <p:nvPr/>
        </p:nvSpPr>
        <p:spPr>
          <a:xfrm>
            <a:off x="1981200" y="4049713"/>
            <a:ext cx="8839200" cy="1943100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手工造型：</a:t>
            </a:r>
            <a:endParaRPr lang="zh-CN" altLang="en-US" sz="2400" b="1" dirty="0">
              <a:solidFill>
                <a:srgbClr val="FFAC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rgbClr val="FFACA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机器造型：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5"/>
          <p:cNvSpPr txBox="1"/>
          <p:nvPr/>
        </p:nvSpPr>
        <p:spPr>
          <a:xfrm>
            <a:off x="1389063" y="273050"/>
            <a:ext cx="86106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92075">
              <a:spcBef>
                <a:spcPct val="20000"/>
              </a:spcBef>
              <a:buClr>
                <a:srgbClr val="E1B40C"/>
              </a:buClr>
            </a:pPr>
            <a:r>
              <a:rPr lang="zh-CN" altLang="zh-CN" sz="2800" b="1" dirty="0">
                <a:latin typeface="华文细黑" pitchFamily="2" charset="-122"/>
                <a:ea typeface="华文细黑" pitchFamily="2" charset="-122"/>
              </a:rPr>
              <a:t>三、砂型铸造</a:t>
            </a:r>
            <a:endParaRPr lang="zh-CN" altLang="zh-CN" sz="2800" b="1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16" grpId="0" bldLvl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4"/>
          <p:cNvSpPr>
            <a:spLocks noGrp="1" noChangeArrowheads="1"/>
          </p:cNvSpPr>
          <p:nvPr>
            <p:ph type="ctrTitle"/>
          </p:nvPr>
        </p:nvSpPr>
        <p:spPr bwMode="auto">
          <a:xfrm>
            <a:off x="1857375" y="2111372"/>
            <a:ext cx="4924425" cy="1470025"/>
          </a:xfrm>
          <a:blipFill>
            <a:blip r:embed="rId1" cstate="print"/>
            <a:tile tx="0" ty="0" sx="100000" sy="100000" flip="none" algn="tl"/>
          </a:blipFill>
          <a:ln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outerShdw dist="35921" dir="2700000" algn="ctr" rotWithShape="0">
              <a:srgbClr val="FFFFFF"/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0" cap="none" spc="0" normalizeH="0" baseline="0" noProof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kumimoji="0" lang="en-US" altLang="zh-CN" sz="6000" b="1" i="0" u="none" strike="noStrike" kern="0" cap="none" spc="0" normalizeH="0" baseline="0" noProof="1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YmJhNzlkZmM0MWIwMDQ2MmI0ZThmOWJjM2FkZTgwZDMifQ=="/>
</p:tagLst>
</file>

<file path=ppt/theme/theme1.xml><?xml version="1.0" encoding="utf-8"?>
<a:theme xmlns:a="http://schemas.openxmlformats.org/drawingml/2006/main" name="12">
  <a:themeElements>
    <a:clrScheme name="12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1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2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12">
  <a:themeElements>
    <a:clrScheme name="12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1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2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605</Words>
  <Application>WPS 演示</Application>
  <PresentationFormat>自定义</PresentationFormat>
  <Paragraphs>74</Paragraphs>
  <Slides>7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+mn-ea</vt:lpstr>
      <vt:lpstr>Segoe Print</vt:lpstr>
      <vt:lpstr>华文细黑</vt:lpstr>
      <vt:lpstr>华文楷体</vt:lpstr>
      <vt:lpstr>华文中宋</vt:lpstr>
      <vt:lpstr>华文新魏</vt:lpstr>
      <vt:lpstr>Impact</vt:lpstr>
      <vt:lpstr>DFPYeaSong-B5</vt:lpstr>
      <vt:lpstr>Adobe 明體 Std L</vt:lpstr>
      <vt:lpstr>黑体</vt:lpstr>
      <vt:lpstr>Times New Roman</vt:lpstr>
      <vt:lpstr>Arial Unicode MS</vt:lpstr>
      <vt:lpstr>MingLiU</vt:lpstr>
      <vt:lpstr>Calibri</vt:lpstr>
      <vt:lpstr>12</vt:lpstr>
      <vt:lpstr>1_12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jqe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平面构成 plane formation</dc:title>
  <dc:creator>jqe001</dc:creator>
  <cp:lastModifiedBy>舍士</cp:lastModifiedBy>
  <cp:revision>623</cp:revision>
  <dcterms:created xsi:type="dcterms:W3CDTF">2012-05-14T06:44:00Z</dcterms:created>
  <dcterms:modified xsi:type="dcterms:W3CDTF">2023-08-03T07:39:01Z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5BA4325C002D4566A9EF102C885EB7C4_13</vt:lpwstr>
  </property>
</Properties>
</file>