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9"/>
  </p:handoutMasterIdLst>
  <p:sldIdLst>
    <p:sldId id="575" r:id="rId3"/>
    <p:sldId id="588" r:id="rId4"/>
    <p:sldId id="589" r:id="rId5"/>
    <p:sldId id="590" r:id="rId6"/>
    <p:sldId id="521" r:id="rId7"/>
    <p:sldId id="565" r:id="rId8"/>
    <p:sldId id="523" r:id="rId9"/>
    <p:sldId id="418" r:id="rId10"/>
    <p:sldId id="474" r:id="rId12"/>
    <p:sldId id="558" r:id="rId13"/>
    <p:sldId id="559" r:id="rId14"/>
    <p:sldId id="560" r:id="rId15"/>
    <p:sldId id="561" r:id="rId16"/>
    <p:sldId id="564" r:id="rId17"/>
    <p:sldId id="285" r:id="rId18"/>
  </p:sldIdLst>
  <p:sldSz cx="12192000" cy="6858000"/>
  <p:notesSz cx="6858000" cy="9144000"/>
  <p:custDataLst>
    <p:tags r:id="rId23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DF58D"/>
    <a:srgbClr val="95E7A3"/>
    <a:srgbClr val="FBDB19"/>
    <a:srgbClr val="FFCC00"/>
    <a:srgbClr val="FAF5E2"/>
    <a:srgbClr val="808080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146"/>
    <p:restoredTop sz="43676"/>
  </p:normalViewPr>
  <p:slideViewPr>
    <p:cSldViewPr showGuides="1">
      <p:cViewPr>
        <p:scale>
          <a:sx n="56" d="100"/>
          <a:sy n="56" d="100"/>
        </p:scale>
        <p:origin x="-318" y="-414"/>
      </p:cViewPr>
      <p:guideLst>
        <p:guide orient="horz" pos="2184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9460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40"/>
          <p:cNvSpPr/>
          <p:nvPr/>
        </p:nvSpPr>
        <p:spPr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1" name="Freeform 41"/>
          <p:cNvSpPr/>
          <p:nvPr/>
        </p:nvSpPr>
        <p:spPr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2" name="Freeform 42"/>
          <p:cNvSpPr/>
          <p:nvPr/>
        </p:nvSpPr>
        <p:spPr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3" name="Freeform 43"/>
          <p:cNvSpPr/>
          <p:nvPr/>
        </p:nvSpPr>
        <p:spPr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4" name="Freeform 79"/>
          <p:cNvSpPr/>
          <p:nvPr/>
        </p:nvSpPr>
        <p:spPr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5" name="Freeform 45"/>
          <p:cNvSpPr/>
          <p:nvPr/>
        </p:nvSpPr>
        <p:spPr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>
                  <a:alpha val="100000"/>
                </a:srgbClr>
              </a:gs>
              <a:gs pos="100000">
                <a:schemeClr val="bg1">
                  <a:alpha val="100000"/>
                </a:schemeClr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6" name="Line 47"/>
          <p:cNvSpPr/>
          <p:nvPr/>
        </p:nvSpPr>
        <p:spPr>
          <a:xfrm>
            <a:off x="334963" y="1588"/>
            <a:ext cx="0" cy="601503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57" name="Line 48"/>
          <p:cNvSpPr/>
          <p:nvPr/>
        </p:nvSpPr>
        <p:spPr>
          <a:xfrm>
            <a:off x="1725613" y="1588"/>
            <a:ext cx="0" cy="62071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58" name="Line 49"/>
          <p:cNvSpPr/>
          <p:nvPr/>
        </p:nvSpPr>
        <p:spPr>
          <a:xfrm>
            <a:off x="3117850" y="1588"/>
            <a:ext cx="0" cy="6183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59" name="Line 50"/>
          <p:cNvSpPr/>
          <p:nvPr/>
        </p:nvSpPr>
        <p:spPr>
          <a:xfrm>
            <a:off x="4510088" y="1588"/>
            <a:ext cx="0" cy="59721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0" name="Line 51"/>
          <p:cNvSpPr/>
          <p:nvPr/>
        </p:nvSpPr>
        <p:spPr>
          <a:xfrm>
            <a:off x="5903913" y="1588"/>
            <a:ext cx="0" cy="5449887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1" name="Line 53"/>
          <p:cNvSpPr/>
          <p:nvPr/>
        </p:nvSpPr>
        <p:spPr>
          <a:xfrm rot="5400000">
            <a:off x="3884613" y="-2654300"/>
            <a:ext cx="0" cy="58134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2" name="Line 54"/>
          <p:cNvSpPr/>
          <p:nvPr/>
        </p:nvSpPr>
        <p:spPr>
          <a:xfrm rot="5400000">
            <a:off x="4008438" y="-1682750"/>
            <a:ext cx="0" cy="600075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3" name="Line 55"/>
          <p:cNvSpPr/>
          <p:nvPr/>
        </p:nvSpPr>
        <p:spPr>
          <a:xfrm rot="5400000">
            <a:off x="4014788" y="-622300"/>
            <a:ext cx="0" cy="601027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4" name="Line 56"/>
          <p:cNvSpPr/>
          <p:nvPr/>
        </p:nvSpPr>
        <p:spPr>
          <a:xfrm rot="5400000">
            <a:off x="3875088" y="547688"/>
            <a:ext cx="0" cy="5802312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5" name="Line 57"/>
          <p:cNvSpPr/>
          <p:nvPr/>
        </p:nvSpPr>
        <p:spPr>
          <a:xfrm rot="5400000">
            <a:off x="3554413" y="1852613"/>
            <a:ext cx="0" cy="5321300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6" name="Line 58"/>
          <p:cNvSpPr/>
          <p:nvPr/>
        </p:nvSpPr>
        <p:spPr>
          <a:xfrm rot="5400000">
            <a:off x="2816225" y="3470275"/>
            <a:ext cx="0" cy="4217988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67" name="Rectangle 59"/>
          <p:cNvSpPr/>
          <p:nvPr/>
        </p:nvSpPr>
        <p:spPr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8" name="Rectangle 60"/>
          <p:cNvSpPr/>
          <p:nvPr/>
        </p:nvSpPr>
        <p:spPr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69" name="Rectangle 61"/>
          <p:cNvSpPr/>
          <p:nvPr/>
        </p:nvSpPr>
        <p:spPr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70" name="Rectangle 62"/>
          <p:cNvSpPr/>
          <p:nvPr/>
        </p:nvSpPr>
        <p:spPr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195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71" name="Freeform 64"/>
          <p:cNvSpPr/>
          <p:nvPr/>
        </p:nvSpPr>
        <p:spPr>
          <a:xfrm>
            <a:off x="3154363" y="4541838"/>
            <a:ext cx="1346200" cy="10334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72" name="Rectangle 31"/>
          <p:cNvSpPr/>
          <p:nvPr/>
        </p:nvSpPr>
        <p:spPr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2083" name="Freeform 66"/>
            <p:cNvSpPr/>
            <p:nvPr/>
          </p:nvSpPr>
          <p:spPr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2084" name="Freeform 67"/>
            <p:cNvSpPr/>
            <p:nvPr/>
          </p:nvSpPr>
          <p:spPr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2074" name="Rectangle 80"/>
          <p:cNvSpPr/>
          <p:nvPr/>
        </p:nvSpPr>
        <p:spPr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75" name="Line 81"/>
          <p:cNvSpPr/>
          <p:nvPr/>
        </p:nvSpPr>
        <p:spPr>
          <a:xfrm>
            <a:off x="7307263" y="1588"/>
            <a:ext cx="0" cy="4238625"/>
          </a:xfrm>
          <a:prstGeom prst="line">
            <a:avLst/>
          </a:prstGeom>
          <a:ln w="9525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50000"/>
              </a:schemeClr>
            </a:outerShdw>
          </a:effectLst>
        </p:spPr>
      </p:sp>
      <p:sp>
        <p:nvSpPr>
          <p:cNvPr id="2076" name="Rectangle 82"/>
          <p:cNvSpPr/>
          <p:nvPr/>
        </p:nvSpPr>
        <p:spPr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207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标题，文本与媒体剪辑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20800" y="228600"/>
            <a:ext cx="9448800" cy="4873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508000" y="1219200"/>
            <a:ext cx="5511800" cy="51054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223000" y="1219200"/>
            <a:ext cx="55118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Rectangle 7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629400"/>
            <a:ext cx="3860800" cy="1682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noProof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安徽职业技术学院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Rectangle 8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629400"/>
            <a:ext cx="2844800" cy="1682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en-US" altLang="zh-CN" sz="1000" dirty="0"/>
            </a:fld>
            <a:endParaRPr lang="en-US" altLang="zh-CN" sz="1000" dirty="0"/>
          </a:p>
        </p:txBody>
      </p:sp>
      <p:sp>
        <p:nvSpPr>
          <p:cNvPr id="35" name="日期占位符 4"/>
          <p:cNvSpPr>
            <a:spLocks noGrp="1"/>
          </p:cNvSpPr>
          <p:nvPr>
            <p:ph type="dt" sz="half" idx="12"/>
          </p:nvPr>
        </p:nvSpPr>
        <p:spPr bwMode="gray">
          <a:xfrm>
            <a:off x="401638" y="6172200"/>
            <a:ext cx="3052763" cy="4762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000" noProof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3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/>
          <p:nvPr/>
        </p:nvSpPr>
        <p:spPr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>
                  <a:alpha val="100000"/>
                </a:srgbClr>
              </a:gs>
              <a:gs pos="100000">
                <a:schemeClr val="bg1">
                  <a:alpha val="70000"/>
                </a:schemeClr>
              </a:gs>
            </a:gsLst>
            <a:lin ang="27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7" name="Freeform 9"/>
          <p:cNvSpPr/>
          <p:nvPr/>
        </p:nvSpPr>
        <p:spPr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28" name="Line 13"/>
          <p:cNvSpPr/>
          <p:nvPr/>
        </p:nvSpPr>
        <p:spPr>
          <a:xfrm>
            <a:off x="703263" y="0"/>
            <a:ext cx="0" cy="5910263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29" name="Line 14"/>
          <p:cNvSpPr/>
          <p:nvPr/>
        </p:nvSpPr>
        <p:spPr>
          <a:xfrm>
            <a:off x="2236788" y="0"/>
            <a:ext cx="0" cy="6832600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0" name="Line 15"/>
          <p:cNvSpPr/>
          <p:nvPr/>
        </p:nvSpPr>
        <p:spPr>
          <a:xfrm>
            <a:off x="3773488" y="0"/>
            <a:ext cx="0" cy="686117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1" name="Line 16"/>
          <p:cNvSpPr/>
          <p:nvPr/>
        </p:nvSpPr>
        <p:spPr>
          <a:xfrm>
            <a:off x="5310188" y="0"/>
            <a:ext cx="0" cy="6875463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2" name="Line 17"/>
          <p:cNvSpPr/>
          <p:nvPr/>
        </p:nvSpPr>
        <p:spPr>
          <a:xfrm>
            <a:off x="6845300" y="388938"/>
            <a:ext cx="0" cy="648652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3" name="Line 18"/>
          <p:cNvSpPr/>
          <p:nvPr/>
        </p:nvSpPr>
        <p:spPr>
          <a:xfrm>
            <a:off x="8382000" y="619125"/>
            <a:ext cx="0" cy="6256338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4" name="Line 19"/>
          <p:cNvSpPr/>
          <p:nvPr/>
        </p:nvSpPr>
        <p:spPr>
          <a:xfrm>
            <a:off x="9918700" y="773113"/>
            <a:ext cx="0" cy="6102350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5" name="Line 20"/>
          <p:cNvSpPr/>
          <p:nvPr/>
        </p:nvSpPr>
        <p:spPr>
          <a:xfrm>
            <a:off x="11455400" y="900113"/>
            <a:ext cx="0" cy="5975350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6" name="Line 22"/>
          <p:cNvSpPr/>
          <p:nvPr/>
        </p:nvSpPr>
        <p:spPr>
          <a:xfrm rot="5400000">
            <a:off x="3460750" y="-2176462"/>
            <a:ext cx="0" cy="519112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7" name="Line 23"/>
          <p:cNvSpPr/>
          <p:nvPr/>
        </p:nvSpPr>
        <p:spPr>
          <a:xfrm rot="5400000">
            <a:off x="6103938" y="-3036887"/>
            <a:ext cx="0" cy="9156700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8" name="Line 24"/>
          <p:cNvSpPr/>
          <p:nvPr/>
        </p:nvSpPr>
        <p:spPr>
          <a:xfrm rot="5400000">
            <a:off x="6103938" y="-1912937"/>
            <a:ext cx="0" cy="9156700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39" name="Line 25"/>
          <p:cNvSpPr/>
          <p:nvPr/>
        </p:nvSpPr>
        <p:spPr>
          <a:xfrm rot="5400000">
            <a:off x="6107113" y="-788987"/>
            <a:ext cx="0" cy="915352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40" name="Line 26"/>
          <p:cNvSpPr/>
          <p:nvPr/>
        </p:nvSpPr>
        <p:spPr>
          <a:xfrm rot="5400000">
            <a:off x="6107113" y="334963"/>
            <a:ext cx="0" cy="915352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41" name="Line 27"/>
          <p:cNvSpPr/>
          <p:nvPr/>
        </p:nvSpPr>
        <p:spPr>
          <a:xfrm rot="5400000">
            <a:off x="6540500" y="1824038"/>
            <a:ext cx="0" cy="8423275"/>
          </a:xfrm>
          <a:prstGeom prst="line">
            <a:avLst/>
          </a:prstGeom>
          <a:ln w="9525" cap="flat" cmpd="sng">
            <a:solidFill>
              <a:srgbClr val="FFFFFF">
                <a:alpha val="50195"/>
              </a:srgbClr>
            </a:solidFill>
            <a:prstDash val="solid"/>
            <a:headEnd type="none" w="med" len="med"/>
            <a:tailEnd type="none" w="med" len="med"/>
          </a:ln>
          <a:effectLst>
            <a:outerShdw dist="17961" dir="2699999" algn="ctr" rotWithShape="0">
              <a:schemeClr val="accent2">
                <a:alpha val="35001"/>
              </a:schemeClr>
            </a:outerShdw>
          </a:effectLst>
        </p:spPr>
      </p:sp>
      <p:sp>
        <p:nvSpPr>
          <p:cNvPr id="1042" name="Rectangle 28"/>
          <p:cNvSpPr/>
          <p:nvPr/>
        </p:nvSpPr>
        <p:spPr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98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3" name="Rectangle 29"/>
          <p:cNvSpPr/>
          <p:nvPr/>
        </p:nvSpPr>
        <p:spPr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4" name="Rectangle 30"/>
          <p:cNvSpPr/>
          <p:nvPr/>
        </p:nvSpPr>
        <p:spPr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5" name="Rectangle 31"/>
          <p:cNvSpPr/>
          <p:nvPr/>
        </p:nvSpPr>
        <p:spPr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6" name="Rectangle 32"/>
          <p:cNvSpPr/>
          <p:nvPr/>
        </p:nvSpPr>
        <p:spPr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7" name="Rectangle 33"/>
          <p:cNvSpPr/>
          <p:nvPr/>
        </p:nvSpPr>
        <p:spPr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8" name="Rectangle 34"/>
          <p:cNvSpPr/>
          <p:nvPr/>
        </p:nvSpPr>
        <p:spPr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803"/>
            </a:srgbClr>
          </a:solidFill>
          <a:ln w="9525">
            <a:noFill/>
          </a:ln>
        </p:spPr>
        <p:txBody>
          <a:bodyPr wrap="none" anchor="ctr" anchorCtr="0"/>
          <a:p>
            <a:pPr lvl="0" eaLnBrk="1" hangingPunct="1"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/>
          <p:nvPr/>
        </p:nvSpPr>
        <p:spPr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>
              <a:alpha val="100000"/>
            </a:scheme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6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8" Type="http://schemas.openxmlformats.org/officeDocument/2006/relationships/vmlDrawing" Target="../drawings/vmlDrawing1.vml"/><Relationship Id="rId27" Type="http://schemas.openxmlformats.org/officeDocument/2006/relationships/slideLayout" Target="../slideLayouts/slideLayout7.xml"/><Relationship Id="rId26" Type="http://schemas.openxmlformats.org/officeDocument/2006/relationships/tags" Target="../tags/tag20.xml"/><Relationship Id="rId25" Type="http://schemas.openxmlformats.org/officeDocument/2006/relationships/tags" Target="../tags/tag19.xml"/><Relationship Id="rId24" Type="http://schemas.openxmlformats.org/officeDocument/2006/relationships/image" Target="../media/image11.jpeg"/><Relationship Id="rId23" Type="http://schemas.openxmlformats.org/officeDocument/2006/relationships/tags" Target="../tags/tag18.xml"/><Relationship Id="rId22" Type="http://schemas.openxmlformats.org/officeDocument/2006/relationships/image" Target="../media/image10.jpeg"/><Relationship Id="rId21" Type="http://schemas.openxmlformats.org/officeDocument/2006/relationships/tags" Target="../tags/tag17.xml"/><Relationship Id="rId20" Type="http://schemas.openxmlformats.org/officeDocument/2006/relationships/image" Target="../media/image9.jpeg"/><Relationship Id="rId2" Type="http://schemas.openxmlformats.org/officeDocument/2006/relationships/oleObject" Target="../embeddings/oleObject1.bin"/><Relationship Id="rId19" Type="http://schemas.openxmlformats.org/officeDocument/2006/relationships/tags" Target="../tags/tag16.xml"/><Relationship Id="rId18" Type="http://schemas.openxmlformats.org/officeDocument/2006/relationships/image" Target="../media/image8.jpeg"/><Relationship Id="rId17" Type="http://schemas.openxmlformats.org/officeDocument/2006/relationships/tags" Target="../tags/tag15.xml"/><Relationship Id="rId16" Type="http://schemas.openxmlformats.org/officeDocument/2006/relationships/image" Target="../media/image7.jpeg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副标题 5"/>
          <p:cNvSpPr>
            <a:spLocks noGrp="1"/>
          </p:cNvSpPr>
          <p:nvPr>
            <p:ph type="subTitle" idx="1"/>
          </p:nvPr>
        </p:nvSpPr>
        <p:spPr>
          <a:xfrm>
            <a:off x="3384550" y="4445000"/>
            <a:ext cx="4800600" cy="342900"/>
          </a:xfrm>
          <a:ln/>
        </p:spPr>
        <p:txBody>
          <a:bodyPr vert="horz" wrap="square" lIns="68580" tIns="34290" rIns="68580" bIns="34290" anchor="t" anchorCtr="0"/>
          <a:p>
            <a:pPr algn="ctr">
              <a:buClrTx/>
              <a:buSzTx/>
            </a:pP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03225" y="376238"/>
            <a:ext cx="5380038" cy="1101725"/>
          </a:xfrm>
          <a:ln/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68580" tIns="34290" rIns="68580" bIns="34290" anchor="ctr" anchorCtr="0"/>
          <a:p>
            <a:pPr algn="ctr">
              <a:buClrTx/>
              <a:buSzTx/>
              <a:buFontTx/>
              <a:buNone/>
            </a:pPr>
            <a:r>
              <a:rPr lang="en-US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lang="zh-CN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lang="en-US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lang="zh-CN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lang="zh-CN" altLang="en-US" sz="3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625600" y="2573338"/>
            <a:ext cx="6330950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绪        论</a:t>
            </a:r>
            <a:endParaRPr kumimoji="0" lang="zh-CN" altLang="en-US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>
            <a:spLocks noChangeArrowheads="1"/>
          </p:cNvSpPr>
          <p:nvPr/>
        </p:nvSpPr>
        <p:spPr bwMode="black">
          <a:xfrm>
            <a:off x="1557338" y="296863"/>
            <a:ext cx="5187950" cy="584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</a:t>
            </a: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、汽车车身的基本构造</a:t>
            </a:r>
            <a:endParaRPr kumimoji="0" lang="zh-CN" altLang="zh-CN" sz="32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81200" y="1014413"/>
            <a:ext cx="8458200" cy="1014413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汽车车身结构主要包括车身壳体、车前板制件、车门、车窗、车身外部装饰件和内部装饰件、座椅及通风装置等。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316" name="Picture 1" descr="C:\Documents and Settings\hwhh\Application Data\Tencent\Users\502857085\QQ\WinTemp\RichOle\IPJ)]F@0YL0S~[JCQ[6]ABE.png"/>
          <p:cNvPicPr>
            <a:picLocks noChangeAspect="1"/>
          </p:cNvPicPr>
          <p:nvPr/>
        </p:nvPicPr>
        <p:blipFill>
          <a:blip r:embed="rId1"/>
          <a:srcRect b="8705"/>
          <a:stretch>
            <a:fillRect/>
          </a:stretch>
        </p:blipFill>
        <p:spPr>
          <a:xfrm>
            <a:off x="3365500" y="2278063"/>
            <a:ext cx="6367463" cy="3673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ut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5"/>
          <p:cNvSpPr txBox="1"/>
          <p:nvPr/>
        </p:nvSpPr>
        <p:spPr>
          <a:xfrm>
            <a:off x="1546225" y="371475"/>
            <a:ext cx="8610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60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五、汽车车身结构的类型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9" name="矩形 3"/>
          <p:cNvSpPr/>
          <p:nvPr/>
        </p:nvSpPr>
        <p:spPr>
          <a:xfrm>
            <a:off x="2259013" y="1552575"/>
            <a:ext cx="2139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承载式车身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Picture 1" descr="C:\Documents and Settings\hwhh\Application Data\Tencent\Users\502857085\QQ\WinTemp\RichOle\7]@%A$TV0G_TG1Q$X0ZD9K8.png"/>
          <p:cNvPicPr>
            <a:picLocks noChangeAspect="1"/>
          </p:cNvPicPr>
          <p:nvPr/>
        </p:nvPicPr>
        <p:blipFill>
          <a:blip r:embed="rId1"/>
          <a:srcRect b="18512"/>
          <a:stretch>
            <a:fillRect/>
          </a:stretch>
        </p:blipFill>
        <p:spPr>
          <a:xfrm>
            <a:off x="2957513" y="2335213"/>
            <a:ext cx="8054975" cy="3760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1"/>
          <p:cNvSpPr/>
          <p:nvPr/>
        </p:nvSpPr>
        <p:spPr>
          <a:xfrm>
            <a:off x="2178050" y="504825"/>
            <a:ext cx="25336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非承载式车身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3" name="Picture 1" descr="C:\Documents and Settings\hwhh\Application Data\Tencent\Users\502857085\QQ\WinTemp\RichOle\BFJ5S58FM}%1GN@SKFU)O0L.png"/>
          <p:cNvPicPr>
            <a:picLocks noChangeAspect="1"/>
          </p:cNvPicPr>
          <p:nvPr/>
        </p:nvPicPr>
        <p:blipFill>
          <a:blip r:embed="rId1"/>
          <a:srcRect b="16232"/>
          <a:stretch>
            <a:fillRect/>
          </a:stretch>
        </p:blipFill>
        <p:spPr>
          <a:xfrm>
            <a:off x="3832225" y="1571625"/>
            <a:ext cx="6288088" cy="4652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5"/>
          <p:cNvSpPr txBox="1"/>
          <p:nvPr/>
        </p:nvSpPr>
        <p:spPr>
          <a:xfrm>
            <a:off x="1790700" y="669925"/>
            <a:ext cx="8610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60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六、汽车车身材料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7" name="矩形 3"/>
          <p:cNvSpPr/>
          <p:nvPr/>
        </p:nvSpPr>
        <p:spPr>
          <a:xfrm>
            <a:off x="3327400" y="1524000"/>
            <a:ext cx="22288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高强度钢板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矩形 5"/>
          <p:cNvSpPr/>
          <p:nvPr/>
        </p:nvSpPr>
        <p:spPr>
          <a:xfrm>
            <a:off x="3327400" y="2233613"/>
            <a:ext cx="15303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  铝合金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389" name="图片 7" descr="14-17-14-41-44334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15088" y="2998788"/>
            <a:ext cx="4054475" cy="2513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矩形 2"/>
          <p:cNvSpPr/>
          <p:nvPr/>
        </p:nvSpPr>
        <p:spPr>
          <a:xfrm>
            <a:off x="3327400" y="2895600"/>
            <a:ext cx="2749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 镁合金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钛合金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矩形 8"/>
          <p:cNvSpPr/>
          <p:nvPr/>
        </p:nvSpPr>
        <p:spPr>
          <a:xfrm>
            <a:off x="3279775" y="3614738"/>
            <a:ext cx="27495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  蜂窝夹芯复合板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2" name="矩形 9"/>
          <p:cNvSpPr/>
          <p:nvPr/>
        </p:nvSpPr>
        <p:spPr>
          <a:xfrm>
            <a:off x="3279775" y="4260850"/>
            <a:ext cx="2139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5.  泡沫合金板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3" name="矩形 10"/>
          <p:cNvSpPr/>
          <p:nvPr/>
        </p:nvSpPr>
        <p:spPr>
          <a:xfrm>
            <a:off x="3279775" y="4941888"/>
            <a:ext cx="1835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6.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工程塑料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4" name="矩形 11"/>
          <p:cNvSpPr/>
          <p:nvPr/>
        </p:nvSpPr>
        <p:spPr>
          <a:xfrm>
            <a:off x="3327400" y="5610225"/>
            <a:ext cx="33591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7.  高强度纤维复合材料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1.jpg"/>
          <p:cNvPicPr>
            <a:picLocks noChangeAspect="1"/>
          </p:cNvPicPr>
          <p:nvPr/>
        </p:nvPicPr>
        <p:blipFill>
          <a:blip r:embed="rId1"/>
          <a:srcRect l="2499" t="4913" r="2499" b="8022"/>
          <a:stretch>
            <a:fillRect/>
          </a:stretch>
        </p:blipFill>
        <p:spPr>
          <a:xfrm>
            <a:off x="4743450" y="3906838"/>
            <a:ext cx="5775325" cy="2836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5"/>
          <p:cNvSpPr txBox="1"/>
          <p:nvPr/>
        </p:nvSpPr>
        <p:spPr>
          <a:xfrm>
            <a:off x="1600200" y="674688"/>
            <a:ext cx="8610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Aft>
                <a:spcPts val="600"/>
              </a:spcAft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课后小结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汽车车身制造过程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600200" y="1612900"/>
            <a:ext cx="10063163" cy="1938338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“白车身”  表面防锈处理， 喷涂油漆， 装配各种内饰件和车身附件。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制造好的车身送到总装配线上进行总装，完成一辆整车的生产过程。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857375" y="2111373"/>
            <a:ext cx="4924425" cy="1470025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  <a:ln w="9525" cmpd="sng">
            <a:noFill/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  <a:scene3d>
            <a:camera prst="orthographicFront"/>
            <a:lightRig rig="balanced" dir="t"/>
          </a:scene3d>
          <a:sp3d prstMaterial="plastic"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2"/>
          <p:cNvSpPr>
            <a:spLocks noGrp="1" noRot="1"/>
          </p:cNvSpPr>
          <p:nvPr>
            <p:ph type="body" sz="half" idx="1"/>
          </p:nvPr>
        </p:nvSpPr>
        <p:spPr>
          <a:xfrm>
            <a:off x="1276350" y="673100"/>
            <a:ext cx="8251825" cy="3530600"/>
          </a:xfrm>
          <a:ln/>
        </p:spPr>
        <p:txBody>
          <a:bodyPr vert="horz" wrap="square" lIns="91440" tIns="45720" rIns="91440" bIns="45720" anchor="t" anchorCtr="0"/>
          <a:p>
            <a:pPr>
              <a:buClrTx/>
              <a:buSzTx/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配合国家职业教育教学平台课程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完成视频学习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   完成练习与作业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完成测验与考试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ClrTx/>
              <a:buSzTx/>
              <a:buFontTx/>
              <a:buNone/>
            </a:pP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3" name="Picture 31" descr="04-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92863" y="2570163"/>
            <a:ext cx="3389312" cy="225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 noRot="1"/>
          </p:cNvSpPr>
          <p:nvPr>
            <p:ph type="title"/>
          </p:nvPr>
        </p:nvSpPr>
        <p:spPr>
          <a:xfrm>
            <a:off x="2210118" y="990283"/>
            <a:ext cx="7086600" cy="487362"/>
          </a:xfrm>
          <a:ln/>
        </p:spPr>
        <p:txBody>
          <a:bodyPr vert="horz" wrap="square" lIns="91440" tIns="45720" rIns="91440" bIns="45720" anchor="ctr" anchorCtr="0"/>
          <a:p>
            <a:r>
              <a:rPr lang="zh-CN" altLang="en-US" dirty="0">
                <a:ea typeface="华文楷体" pitchFamily="2" charset="-122"/>
              </a:rPr>
              <a:t>考核方法</a:t>
            </a:r>
            <a:endParaRPr lang="zh-CN" altLang="en-US" dirty="0">
              <a:ea typeface="华文楷体" pitchFamily="2" charset="-122"/>
            </a:endParaRPr>
          </a:p>
        </p:txBody>
      </p:sp>
      <p:sp>
        <p:nvSpPr>
          <p:cNvPr id="6147" name="文本占位符 2"/>
          <p:cNvSpPr>
            <a:spLocks noGrp="1" noRot="1"/>
          </p:cNvSpPr>
          <p:nvPr>
            <p:ph type="body" sz="half" idx="1"/>
          </p:nvPr>
        </p:nvSpPr>
        <p:spPr>
          <a:xfrm>
            <a:off x="1905000" y="2057400"/>
            <a:ext cx="8186420" cy="3392170"/>
          </a:xfrm>
          <a:ln/>
        </p:spPr>
        <p:txBody>
          <a:bodyPr vert="horz" wrap="square" lIns="91440" tIns="45720" rIns="91440" bIns="45720" anchor="t" anchorCtr="0"/>
          <a:p>
            <a:pPr>
              <a:buClrTx/>
              <a:buSzTx/>
              <a:buFontTx/>
              <a:buNone/>
            </a:pPr>
            <a:r>
              <a:rPr lang="zh-CN" altLang="en-US" sz="3600" b="1" dirty="0">
                <a:solidFill>
                  <a:schemeClr val="tx2"/>
                </a:solidFill>
                <a:ea typeface="华文楷体" pitchFamily="2" charset="-122"/>
              </a:rPr>
              <a:t>        平时分包括出勤率、课堂表现、作业、项目任务、</a:t>
            </a:r>
            <a:r>
              <a:rPr lang="en-US" altLang="zh-CN" sz="3600" b="1" dirty="0">
                <a:solidFill>
                  <a:schemeClr val="tx2"/>
                </a:solidFill>
                <a:ea typeface="华文楷体" pitchFamily="2" charset="-122"/>
              </a:rPr>
              <a:t>PPT</a:t>
            </a:r>
            <a:r>
              <a:rPr lang="zh-CN" altLang="en-US" sz="3600" b="1" dirty="0">
                <a:solidFill>
                  <a:schemeClr val="tx2"/>
                </a:solidFill>
                <a:ea typeface="华文楷体" pitchFamily="2" charset="-122"/>
              </a:rPr>
              <a:t>展示完成情况共占</a:t>
            </a:r>
            <a:r>
              <a:rPr lang="en-US" altLang="zh-CN" sz="3600" b="1" dirty="0">
                <a:solidFill>
                  <a:schemeClr val="tx2"/>
                </a:solidFill>
                <a:ea typeface="华文楷体" pitchFamily="2" charset="-122"/>
              </a:rPr>
              <a:t>50%</a:t>
            </a:r>
            <a:r>
              <a:rPr lang="zh-CN" altLang="en-US" sz="3600" b="1" dirty="0">
                <a:solidFill>
                  <a:schemeClr val="tx2"/>
                </a:solidFill>
                <a:ea typeface="华文楷体" pitchFamily="2" charset="-122"/>
              </a:rPr>
              <a:t>。</a:t>
            </a:r>
            <a:endParaRPr lang="zh-CN" altLang="en-US" sz="3600" b="1" dirty="0">
              <a:solidFill>
                <a:schemeClr val="tx2"/>
              </a:solidFill>
              <a:ea typeface="华文楷体" pitchFamily="2" charset="-122"/>
            </a:endParaRPr>
          </a:p>
          <a:p>
            <a:pPr>
              <a:buClrTx/>
              <a:buSzTx/>
              <a:buFontTx/>
              <a:buNone/>
            </a:pPr>
            <a:endParaRPr lang="en-US" altLang="zh-CN" sz="3600" b="1" dirty="0">
              <a:solidFill>
                <a:schemeClr val="tx2"/>
              </a:solidFill>
              <a:ea typeface="华文楷体" pitchFamily="2" charset="-122"/>
            </a:endParaRPr>
          </a:p>
          <a:p>
            <a:pPr>
              <a:buClrTx/>
              <a:buSzTx/>
              <a:buFontTx/>
              <a:buNone/>
            </a:pPr>
            <a:r>
              <a:rPr lang="zh-CN" altLang="en-US" sz="3600" b="1" dirty="0">
                <a:solidFill>
                  <a:schemeClr val="tx2"/>
                </a:solidFill>
                <a:ea typeface="华文楷体" pitchFamily="2" charset="-122"/>
              </a:rPr>
              <a:t>  </a:t>
            </a:r>
            <a:endParaRPr lang="zh-CN" altLang="en-US" sz="3600" b="1" dirty="0">
              <a:solidFill>
                <a:srgbClr val="FF3300"/>
              </a:solidFill>
              <a:ea typeface="华文楷体" pitchFamily="2" charset="-122"/>
            </a:endParaRPr>
          </a:p>
        </p:txBody>
      </p:sp>
      <p:pic>
        <p:nvPicPr>
          <p:cNvPr id="6148" name="Picture 26" descr="j02168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0325" y="3500438"/>
            <a:ext cx="2790825" cy="223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pull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2"/>
          <p:cNvGrpSpPr/>
          <p:nvPr/>
        </p:nvGrpSpPr>
        <p:grpSpPr>
          <a:xfrm>
            <a:off x="6816725" y="1916113"/>
            <a:ext cx="1744663" cy="1319212"/>
            <a:chOff x="2850" y="1160"/>
            <a:chExt cx="1099" cy="831"/>
          </a:xfrm>
        </p:grpSpPr>
        <p:sp>
          <p:nvSpPr>
            <p:cNvPr id="7228" name="Oval 3"/>
            <p:cNvSpPr/>
            <p:nvPr/>
          </p:nvSpPr>
          <p:spPr>
            <a:xfrm>
              <a:off x="2949" y="1160"/>
              <a:ext cx="831" cy="831"/>
            </a:xfrm>
            <a:prstGeom prst="ellipse">
              <a:avLst/>
            </a:prstGeom>
            <a:gradFill rotWithShape="1">
              <a:gsLst>
                <a:gs pos="0">
                  <a:srgbClr val="FF3399"/>
                </a:gs>
                <a:gs pos="100000">
                  <a:srgbClr val="FF99FF"/>
                </a:gs>
              </a:gsLst>
              <a:path path="rect">
                <a:fillToRect l="100000" b="100000"/>
              </a:path>
              <a:tileRect/>
            </a:gradFill>
            <a:ln w="57150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华文楷体" pitchFamily="2" charset="-122"/>
              </a:endParaRPr>
            </a:p>
          </p:txBody>
        </p:sp>
        <p:grpSp>
          <p:nvGrpSpPr>
            <p:cNvPr id="7229" name="Group 4"/>
            <p:cNvGrpSpPr/>
            <p:nvPr/>
          </p:nvGrpSpPr>
          <p:grpSpPr>
            <a:xfrm rot="10082854">
              <a:off x="2850" y="1762"/>
              <a:ext cx="754" cy="191"/>
              <a:chOff x="2598" y="1026"/>
              <a:chExt cx="957" cy="242"/>
            </a:xfrm>
          </p:grpSpPr>
          <p:grpSp>
            <p:nvGrpSpPr>
              <p:cNvPr id="7254" name="Group 5"/>
              <p:cNvGrpSpPr/>
              <p:nvPr/>
            </p:nvGrpSpPr>
            <p:grpSpPr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266" name="Group 6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72" name="AutoShape 7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73" name="AutoShape 8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74" name="AutoShape 9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75" name="AutoShape 10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67" name="Group 11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68" name="AutoShape 12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9" name="AutoShape 13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70" name="AutoShape 14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71" name="AutoShape 15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  <p:grpSp>
            <p:nvGrpSpPr>
              <p:cNvPr id="7255" name="Group 16"/>
              <p:cNvGrpSpPr/>
              <p:nvPr/>
            </p:nvGrpSpPr>
            <p:grpSpPr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256" name="Group 17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62" name="AutoShape 18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3" name="AutoShape 19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4" name="AutoShape 20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5" name="AutoShape 21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57" name="Group 22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58" name="AutoShape 23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59" name="AutoShape 24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0" name="AutoShape 25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61" name="AutoShape 26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</p:grpSp>
        <p:grpSp>
          <p:nvGrpSpPr>
            <p:cNvPr id="7230" name="Group 27"/>
            <p:cNvGrpSpPr/>
            <p:nvPr/>
          </p:nvGrpSpPr>
          <p:grpSpPr>
            <a:xfrm>
              <a:off x="3195" y="1236"/>
              <a:ext cx="754" cy="191"/>
              <a:chOff x="2598" y="1026"/>
              <a:chExt cx="957" cy="242"/>
            </a:xfrm>
          </p:grpSpPr>
          <p:grpSp>
            <p:nvGrpSpPr>
              <p:cNvPr id="7232" name="Group 28"/>
              <p:cNvGrpSpPr/>
              <p:nvPr/>
            </p:nvGrpSpPr>
            <p:grpSpPr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244" name="Group 29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50" name="AutoShape 30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51" name="AutoShape 31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52" name="AutoShape 32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53" name="AutoShape 33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45" name="Group 34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46" name="AutoShape 35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7" name="AutoShape 36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8" name="AutoShape 37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9" name="AutoShape 38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  <p:grpSp>
            <p:nvGrpSpPr>
              <p:cNvPr id="7233" name="Group 39"/>
              <p:cNvGrpSpPr/>
              <p:nvPr/>
            </p:nvGrpSpPr>
            <p:grpSpPr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234" name="Group 40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40" name="AutoShape 41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1" name="AutoShape 42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2" name="AutoShape 43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43" name="AutoShape 44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35" name="Group 45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36" name="AutoShape 46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37" name="AutoShape 47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38" name="AutoShape 48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39" name="AutoShape 49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</p:grpSp>
        <p:sp>
          <p:nvSpPr>
            <p:cNvPr id="7231" name="Rectangle 50"/>
            <p:cNvSpPr/>
            <p:nvPr/>
          </p:nvSpPr>
          <p:spPr>
            <a:xfrm>
              <a:off x="3013" y="1442"/>
              <a:ext cx="841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课堂表现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171" name="AutoShape 51"/>
          <p:cNvSpPr/>
          <p:nvPr/>
        </p:nvSpPr>
        <p:spPr>
          <a:xfrm>
            <a:off x="8616950" y="1700213"/>
            <a:ext cx="1143000" cy="509587"/>
          </a:xfrm>
          <a:prstGeom prst="wedgeRoundRectCallout">
            <a:avLst>
              <a:gd name="adj1" fmla="val -73333"/>
              <a:gd name="adj2" fmla="val 100778"/>
              <a:gd name="adj3" fmla="val 16667"/>
            </a:avLst>
          </a:prstGeom>
          <a:solidFill>
            <a:srgbClr val="FF99CC">
              <a:alpha val="70195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50%</a:t>
            </a:r>
            <a:endParaRPr lang="en-US" altLang="zh-CN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172" name="Group 52"/>
          <p:cNvGrpSpPr/>
          <p:nvPr/>
        </p:nvGrpSpPr>
        <p:grpSpPr>
          <a:xfrm>
            <a:off x="8256588" y="4076700"/>
            <a:ext cx="1749425" cy="1320800"/>
            <a:chOff x="3656" y="2302"/>
            <a:chExt cx="1102" cy="832"/>
          </a:xfrm>
        </p:grpSpPr>
        <p:sp>
          <p:nvSpPr>
            <p:cNvPr id="7180" name="Oval 53"/>
            <p:cNvSpPr/>
            <p:nvPr/>
          </p:nvSpPr>
          <p:spPr>
            <a:xfrm>
              <a:off x="3741" y="2302"/>
              <a:ext cx="832" cy="832"/>
            </a:xfrm>
            <a:prstGeom prst="ellipse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path path="rect">
                <a:fillToRect t="100000" r="100000"/>
              </a:path>
              <a:tileRect/>
            </a:gradFill>
            <a:ln w="57150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p>
              <a:endParaRPr lang="zh-CN" altLang="en-US" dirty="0">
                <a:latin typeface="Arial" panose="020B0604020202020204" pitchFamily="34" charset="0"/>
                <a:ea typeface="华文楷体" pitchFamily="2" charset="-122"/>
              </a:endParaRPr>
            </a:p>
          </p:txBody>
        </p:sp>
        <p:grpSp>
          <p:nvGrpSpPr>
            <p:cNvPr id="7181" name="Group 54"/>
            <p:cNvGrpSpPr/>
            <p:nvPr/>
          </p:nvGrpSpPr>
          <p:grpSpPr>
            <a:xfrm rot="10082854">
              <a:off x="3656" y="2908"/>
              <a:ext cx="754" cy="191"/>
              <a:chOff x="2598" y="1026"/>
              <a:chExt cx="957" cy="242"/>
            </a:xfrm>
          </p:grpSpPr>
          <p:grpSp>
            <p:nvGrpSpPr>
              <p:cNvPr id="7206" name="Group 55"/>
              <p:cNvGrpSpPr/>
              <p:nvPr/>
            </p:nvGrpSpPr>
            <p:grpSpPr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218" name="Group 56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24" name="AutoShape 57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5" name="AutoShape 58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6" name="AutoShape 59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7" name="AutoShape 60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19" name="Group 61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20" name="AutoShape 62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1" name="AutoShape 63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2" name="AutoShape 64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23" name="AutoShape 65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  <p:grpSp>
            <p:nvGrpSpPr>
              <p:cNvPr id="7207" name="Group 66"/>
              <p:cNvGrpSpPr/>
              <p:nvPr/>
            </p:nvGrpSpPr>
            <p:grpSpPr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208" name="Group 67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14" name="AutoShape 68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5" name="AutoShape 69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6" name="AutoShape 70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7" name="AutoShape 71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209" name="Group 72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210" name="AutoShape 73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1" name="AutoShape 74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2" name="AutoShape 75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13" name="AutoShape 76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</p:grpSp>
        <p:grpSp>
          <p:nvGrpSpPr>
            <p:cNvPr id="7182" name="Group 77"/>
            <p:cNvGrpSpPr/>
            <p:nvPr/>
          </p:nvGrpSpPr>
          <p:grpSpPr>
            <a:xfrm rot="344040">
              <a:off x="4003" y="2392"/>
              <a:ext cx="755" cy="191"/>
              <a:chOff x="2598" y="1026"/>
              <a:chExt cx="957" cy="242"/>
            </a:xfrm>
          </p:grpSpPr>
          <p:grpSp>
            <p:nvGrpSpPr>
              <p:cNvPr id="7184" name="Group 78"/>
              <p:cNvGrpSpPr/>
              <p:nvPr/>
            </p:nvGrpSpPr>
            <p:grpSpPr>
              <a:xfrm rot="-9970459" flipH="1" flipV="1">
                <a:off x="2598" y="1026"/>
                <a:ext cx="957" cy="242"/>
                <a:chOff x="2532" y="1051"/>
                <a:chExt cx="893" cy="246"/>
              </a:xfrm>
            </p:grpSpPr>
            <p:grpSp>
              <p:nvGrpSpPr>
                <p:cNvPr id="7196" name="Group 79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202" name="AutoShape 80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03" name="AutoShape 81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04" name="AutoShape 82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05" name="AutoShape 83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197" name="Group 84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198" name="AutoShape 85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9" name="AutoShape 86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00" name="AutoShape 87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201" name="AutoShape 88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  <p:grpSp>
            <p:nvGrpSpPr>
              <p:cNvPr id="7185" name="Group 89"/>
              <p:cNvGrpSpPr/>
              <p:nvPr/>
            </p:nvGrpSpPr>
            <p:grpSpPr>
              <a:xfrm rot="-9970459" flipH="1" flipV="1">
                <a:off x="2688" y="1056"/>
                <a:ext cx="784" cy="198"/>
                <a:chOff x="2532" y="1051"/>
                <a:chExt cx="893" cy="246"/>
              </a:xfrm>
            </p:grpSpPr>
            <p:grpSp>
              <p:nvGrpSpPr>
                <p:cNvPr id="7186" name="Group 90"/>
                <p:cNvGrpSpPr/>
                <p:nvPr/>
              </p:nvGrpSpPr>
              <p:grpSpPr>
                <a:xfrm>
                  <a:off x="2532" y="1051"/>
                  <a:ext cx="743" cy="185"/>
                  <a:chOff x="1565" y="2568"/>
                  <a:chExt cx="1118" cy="279"/>
                </a:xfrm>
              </p:grpSpPr>
              <p:sp>
                <p:nvSpPr>
                  <p:cNvPr id="7192" name="AutoShape 91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3" name="AutoShape 92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4" name="AutoShape 93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5" name="AutoShape 94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  <p:grpSp>
              <p:nvGrpSpPr>
                <p:cNvPr id="7187" name="Group 95"/>
                <p:cNvGrpSpPr/>
                <p:nvPr/>
              </p:nvGrpSpPr>
              <p:grpSpPr>
                <a:xfrm rot="1353540">
                  <a:off x="2682" y="1111"/>
                  <a:ext cx="743" cy="186"/>
                  <a:chOff x="1565" y="2568"/>
                  <a:chExt cx="1118" cy="279"/>
                </a:xfrm>
              </p:grpSpPr>
              <p:sp>
                <p:nvSpPr>
                  <p:cNvPr id="7188" name="AutoShape 96"/>
                  <p:cNvSpPr/>
                  <p:nvPr/>
                </p:nvSpPr>
                <p:spPr>
                  <a:xfrm rot="5263130">
                    <a:off x="1856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89" name="AutoShape 97"/>
                  <p:cNvSpPr/>
                  <p:nvPr/>
                </p:nvSpPr>
                <p:spPr>
                  <a:xfrm rot="6078281">
                    <a:off x="1992" y="2270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0" name="AutoShape 98"/>
                  <p:cNvSpPr/>
                  <p:nvPr/>
                </p:nvSpPr>
                <p:spPr>
                  <a:xfrm rot="6373927">
                    <a:off x="2068" y="229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  <p:sp>
                <p:nvSpPr>
                  <p:cNvPr id="7191" name="AutoShape 99"/>
                  <p:cNvSpPr/>
                  <p:nvPr/>
                </p:nvSpPr>
                <p:spPr>
                  <a:xfrm rot="6906312">
                    <a:off x="2158" y="2322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1961"/>
                    </a:srgbClr>
                  </a:solidFill>
                  <a:ln w="9525">
                    <a:noFill/>
                  </a:ln>
                </p:spPr>
                <p:txBody>
                  <a:bodyPr wrap="none" anchor="ctr" anchorCtr="0"/>
                  <a:p>
                    <a:endParaRPr lang="zh-CN" altLang="en-US" dirty="0">
                      <a:latin typeface="Arial" panose="020B0604020202020204" pitchFamily="34" charset="0"/>
                      <a:ea typeface="华文楷体" pitchFamily="2" charset="-122"/>
                    </a:endParaRPr>
                  </a:p>
                </p:txBody>
              </p:sp>
            </p:grpSp>
          </p:grpSp>
        </p:grpSp>
        <p:sp>
          <p:nvSpPr>
            <p:cNvPr id="7183" name="Rectangle 100"/>
            <p:cNvSpPr/>
            <p:nvPr/>
          </p:nvSpPr>
          <p:spPr>
            <a:xfrm>
              <a:off x="3744" y="2582"/>
              <a:ext cx="770" cy="2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zh-CN" altLang="en-US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考试</a:t>
              </a:r>
              <a:endParaRPr lang="zh-CN" altLang="en-US" b="1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7173" name="AutoShape 101"/>
          <p:cNvSpPr/>
          <p:nvPr/>
        </p:nvSpPr>
        <p:spPr>
          <a:xfrm>
            <a:off x="9601200" y="3716338"/>
            <a:ext cx="1066800" cy="384175"/>
          </a:xfrm>
          <a:prstGeom prst="wedgeRoundRectCallout">
            <a:avLst>
              <a:gd name="adj1" fmla="val -83931"/>
              <a:gd name="adj2" fmla="val 55370"/>
              <a:gd name="adj3" fmla="val 16667"/>
            </a:avLst>
          </a:prstGeom>
          <a:solidFill>
            <a:srgbClr val="FF9900">
              <a:alpha val="58038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en-US" altLang="zh-CN" sz="2000" dirty="0">
                <a:solidFill>
                  <a:srgbClr val="000000"/>
                </a:solidFill>
                <a:latin typeface="Arial" panose="020B0604020202020204" pitchFamily="34" charset="0"/>
              </a:rPr>
              <a:t>50%</a:t>
            </a:r>
            <a:endParaRPr lang="en-US" altLang="zh-CN" sz="20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AutoShape 176"/>
          <p:cNvSpPr/>
          <p:nvPr/>
        </p:nvSpPr>
        <p:spPr>
          <a:xfrm rot="7527986">
            <a:off x="7086600" y="3875088"/>
            <a:ext cx="1589088" cy="1701800"/>
          </a:xfrm>
          <a:custGeom>
            <a:avLst/>
            <a:gdLst/>
            <a:ahLst/>
            <a:cxnLst>
              <a:cxn ang="0">
                <a:pos x="1368160" y="860827"/>
              </a:cxn>
              <a:cxn ang="0">
                <a:pos x="1368307" y="850900"/>
              </a:cxn>
              <a:cxn ang="0">
                <a:pos x="795500" y="236440"/>
              </a:cxn>
              <a:cxn ang="0">
                <a:pos x="795868" y="0"/>
              </a:cxn>
              <a:cxn ang="0">
                <a:pos x="1589087" y="850900"/>
              </a:cxn>
              <a:cxn ang="0">
                <a:pos x="1588940" y="864688"/>
              </a:cxn>
              <a:cxn ang="0">
                <a:pos x="1787576" y="868154"/>
              </a:cxn>
              <a:cxn ang="0">
                <a:pos x="1473584" y="1193702"/>
              </a:cxn>
              <a:cxn ang="0">
                <a:pos x="1169597" y="857439"/>
              </a:cxn>
              <a:cxn ang="0">
                <a:pos x="1368160" y="860827"/>
              </a:cxn>
            </a:cxnLst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5" name="AutoShape 177"/>
          <p:cNvSpPr/>
          <p:nvPr/>
        </p:nvSpPr>
        <p:spPr>
          <a:xfrm rot="308465">
            <a:off x="7535863" y="2708275"/>
            <a:ext cx="1590675" cy="1701800"/>
          </a:xfrm>
          <a:custGeom>
            <a:avLst/>
            <a:gdLst/>
            <a:ahLst/>
            <a:cxnLst>
              <a:cxn ang="0">
                <a:pos x="1369527" y="860827"/>
              </a:cxn>
              <a:cxn ang="0">
                <a:pos x="1369674" y="850900"/>
              </a:cxn>
              <a:cxn ang="0">
                <a:pos x="796295" y="236440"/>
              </a:cxn>
              <a:cxn ang="0">
                <a:pos x="796663" y="0"/>
              </a:cxn>
              <a:cxn ang="0">
                <a:pos x="1590675" y="850900"/>
              </a:cxn>
              <a:cxn ang="0">
                <a:pos x="1590528" y="864688"/>
              </a:cxn>
              <a:cxn ang="0">
                <a:pos x="1789362" y="868154"/>
              </a:cxn>
              <a:cxn ang="0">
                <a:pos x="1475056" y="1193702"/>
              </a:cxn>
              <a:cxn ang="0">
                <a:pos x="1170766" y="857439"/>
              </a:cxn>
              <a:cxn ang="0">
                <a:pos x="1369527" y="860827"/>
              </a:cxn>
            </a:cxnLst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6" name="AutoShape 178"/>
          <p:cNvSpPr/>
          <p:nvPr/>
        </p:nvSpPr>
        <p:spPr>
          <a:xfrm rot="-6384000">
            <a:off x="6153150" y="2940050"/>
            <a:ext cx="1589088" cy="1703388"/>
          </a:xfrm>
          <a:custGeom>
            <a:avLst/>
            <a:gdLst/>
            <a:ahLst/>
            <a:cxnLst>
              <a:cxn ang="0">
                <a:pos x="1368161" y="861630"/>
              </a:cxn>
              <a:cxn ang="0">
                <a:pos x="1368308" y="851694"/>
              </a:cxn>
              <a:cxn ang="0">
                <a:pos x="795500" y="236661"/>
              </a:cxn>
              <a:cxn ang="0">
                <a:pos x="795868" y="0"/>
              </a:cxn>
              <a:cxn ang="0">
                <a:pos x="1589088" y="851694"/>
              </a:cxn>
              <a:cxn ang="0">
                <a:pos x="1588941" y="865495"/>
              </a:cxn>
              <a:cxn ang="0">
                <a:pos x="1787577" y="868964"/>
              </a:cxn>
              <a:cxn ang="0">
                <a:pos x="1473585" y="1194816"/>
              </a:cxn>
              <a:cxn ang="0">
                <a:pos x="1169598" y="858239"/>
              </a:cxn>
              <a:cxn ang="0">
                <a:pos x="1368161" y="861630"/>
              </a:cxn>
            </a:cxnLst>
            <a:pathLst>
              <a:path w="21600" h="21600">
                <a:moveTo>
                  <a:pt x="18597" y="10926"/>
                </a:moveTo>
                <a:cubicBezTo>
                  <a:pt x="18598" y="10884"/>
                  <a:pt x="18599" y="10842"/>
                  <a:pt x="18599" y="10800"/>
                </a:cubicBezTo>
                <a:cubicBezTo>
                  <a:pt x="18599" y="6497"/>
                  <a:pt x="15115" y="3008"/>
                  <a:pt x="10813" y="3001"/>
                </a:cubicBezTo>
                <a:lnTo>
                  <a:pt x="10818" y="0"/>
                </a:lnTo>
                <a:cubicBezTo>
                  <a:pt x="16775" y="10"/>
                  <a:pt x="21600" y="4842"/>
                  <a:pt x="21600" y="10800"/>
                </a:cubicBezTo>
                <a:cubicBezTo>
                  <a:pt x="21600" y="10858"/>
                  <a:pt x="21599" y="10917"/>
                  <a:pt x="21598" y="10975"/>
                </a:cubicBezTo>
                <a:lnTo>
                  <a:pt x="24298" y="11019"/>
                </a:lnTo>
                <a:lnTo>
                  <a:pt x="20030" y="15151"/>
                </a:lnTo>
                <a:lnTo>
                  <a:pt x="15898" y="10883"/>
                </a:lnTo>
                <a:lnTo>
                  <a:pt x="18597" y="1092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0"/>
                </a:srgbClr>
              </a:gs>
              <a:gs pos="100000">
                <a:schemeClr val="tx1">
                  <a:alpha val="78000"/>
                </a:schemeClr>
              </a:gs>
            </a:gsLst>
            <a:lin ang="5400000" scaled="1"/>
            <a:tileRect/>
          </a:gra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7177" name="Rectangle 179"/>
          <p:cNvSpPr/>
          <p:nvPr/>
        </p:nvSpPr>
        <p:spPr>
          <a:xfrm>
            <a:off x="5924550" y="3908425"/>
            <a:ext cx="1984375" cy="522288"/>
          </a:xfrm>
          <a:prstGeom prst="rect">
            <a:avLst/>
          </a:prstGeom>
          <a:solidFill>
            <a:srgbClr val="33CCCC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</a:rPr>
              <a:t>评分方式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78" name="Rectangle 180"/>
          <p:cNvSpPr/>
          <p:nvPr/>
        </p:nvSpPr>
        <p:spPr>
          <a:xfrm>
            <a:off x="2514600" y="493713"/>
            <a:ext cx="7086600" cy="487362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000000"/>
            </a:outerShdw>
          </a:effectLst>
        </p:spPr>
        <p:txBody>
          <a:bodyPr anchor="ctr" anchorCtr="0"/>
          <a:p>
            <a:r>
              <a:rPr lang="zh-CN" altLang="en-US" sz="3200" dirty="0">
                <a:solidFill>
                  <a:srgbClr val="0F0F0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考核方式</a:t>
            </a:r>
            <a:endParaRPr lang="zh-CN" altLang="en-US" sz="3200" dirty="0">
              <a:solidFill>
                <a:srgbClr val="0F0F0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Rectangle 181"/>
          <p:cNvSpPr/>
          <p:nvPr/>
        </p:nvSpPr>
        <p:spPr>
          <a:xfrm>
            <a:off x="1638300" y="1552575"/>
            <a:ext cx="3167063" cy="3538538"/>
          </a:xfrm>
          <a:prstGeom prst="rect">
            <a:avLst/>
          </a:prstGeom>
          <a:solidFill>
            <a:srgbClr val="CCFFCC"/>
          </a:solidFill>
          <a:ln w="9525" cap="flat" cmpd="sng">
            <a:solidFill>
              <a:srgbClr val="00FF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F07A9"/>
                </a:solidFill>
                <a:latin typeface="楷体_GB2312" pitchFamily="49" charset="-122"/>
                <a:ea typeface="华文楷体" pitchFamily="2" charset="-122"/>
              </a:rPr>
              <a:t>本课程教学评价分为过程评价和结果评价。云课堂评价占</a:t>
            </a:r>
            <a:r>
              <a:rPr lang="en-US" altLang="zh-CN" sz="3200" dirty="0">
                <a:solidFill>
                  <a:srgbClr val="0F07A9"/>
                </a:solidFill>
                <a:latin typeface="楷体_GB2312" pitchFamily="49" charset="-122"/>
                <a:ea typeface="华文楷体" pitchFamily="2" charset="-122"/>
              </a:rPr>
              <a:t>50%</a:t>
            </a:r>
            <a:r>
              <a:rPr lang="zh-CN" altLang="en-US" sz="3200" dirty="0">
                <a:solidFill>
                  <a:srgbClr val="0F07A9"/>
                </a:solidFill>
                <a:latin typeface="楷体_GB2312" pitchFamily="49" charset="-122"/>
                <a:ea typeface="华文楷体" pitchFamily="2" charset="-122"/>
              </a:rPr>
              <a:t>，包括平时作业和平时表现，考试成绩占</a:t>
            </a:r>
            <a:r>
              <a:rPr lang="en-US" altLang="zh-CN" sz="3200" dirty="0">
                <a:solidFill>
                  <a:srgbClr val="0F07A9"/>
                </a:solidFill>
                <a:latin typeface="楷体_GB2312" pitchFamily="49" charset="-122"/>
                <a:ea typeface="华文楷体" pitchFamily="2" charset="-122"/>
              </a:rPr>
              <a:t>50%</a:t>
            </a:r>
            <a:r>
              <a:rPr lang="zh-CN" altLang="en-US" sz="3200" dirty="0">
                <a:solidFill>
                  <a:srgbClr val="0F07A9"/>
                </a:solidFill>
                <a:latin typeface="楷体_GB2312" pitchFamily="49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0F07A9"/>
              </a:solidFill>
              <a:latin typeface="楷体_GB2312" pitchFamily="49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3"/>
          <p:cNvSpPr>
            <a:spLocks noGrp="1"/>
          </p:cNvSpPr>
          <p:nvPr>
            <p:ph idx="1"/>
          </p:nvPr>
        </p:nvSpPr>
        <p:spPr/>
        <p:txBody>
          <a:bodyPr vert="horz" wrap="square" lIns="68580" tIns="34290" rIns="68580" bIns="3429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  </a:t>
            </a: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rPr>
              <a:t>一、轿车车身的发展历史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1886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年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德国工程师 </a:t>
            </a:r>
            <a:r>
              <a:rPr kumimoji="0" lang="en-US" altLang="zh-CN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Karl Benz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制造出第一台汽油发动机的三轮车。</a:t>
            </a: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195" name="Picture 4" descr="1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5525" y="3487738"/>
            <a:ext cx="3522663" cy="3059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标题 1"/>
          <p:cNvSpPr>
            <a:spLocks noGrp="1"/>
          </p:cNvSpPr>
          <p:nvPr>
            <p:ph type="title"/>
          </p:nvPr>
        </p:nvSpPr>
        <p:spPr>
          <a:xfrm>
            <a:off x="947738" y="414338"/>
            <a:ext cx="8229600" cy="927100"/>
          </a:xfrm>
          <a:ln/>
        </p:spPr>
        <p:txBody>
          <a:bodyPr vert="horz" wrap="square" lIns="91440" tIns="45720" rIns="91440" bIns="45720" anchor="ctr" anchorCtr="0"/>
          <a:p>
            <a:pPr>
              <a:spcBef>
                <a:spcPct val="50000"/>
              </a:spcBef>
            </a:pPr>
            <a:r>
              <a:rPr lang="zh-CN"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</a:t>
            </a:r>
            <a:r>
              <a:rPr lang="zh-CN" altLang="en-US" sz="36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汽车车身的生产过程</a:t>
            </a:r>
            <a:endParaRPr lang="zh-CN" altLang="en-US" sz="3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9218" name="对象 14411" hidden="1"/>
          <p:cNvGraphicFramePr/>
          <p:nvPr>
            <p:custDataLst>
              <p:tags r:id="rId1"/>
            </p:custDataLst>
          </p:nvPr>
        </p:nvGraphicFramePr>
        <p:xfrm>
          <a:off x="0" y="0"/>
          <a:ext cx="211138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2" imgW="0" imgH="0" progId="TCLayout.ActiveDocument.1">
                  <p:embed/>
                </p:oleObj>
              </mc:Choice>
              <mc:Fallback>
                <p:oleObj name="" r:id="rId2" imgW="0" imgH="0" progId="TCLayout.ActiveDocument.1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211138" cy="158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文本框 14410"/>
          <p:cNvSpPr txBox="1"/>
          <p:nvPr>
            <p:custDataLst>
              <p:tags r:id="rId3"/>
            </p:custDataLst>
          </p:nvPr>
        </p:nvSpPr>
        <p:spPr>
          <a:xfrm>
            <a:off x="685800" y="457200"/>
            <a:ext cx="54864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一、轿车车身的发展历史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直接连接符 14339"/>
          <p:cNvSpPr/>
          <p:nvPr>
            <p:custDataLst>
              <p:tags r:id="rId4"/>
            </p:custDataLst>
          </p:nvPr>
        </p:nvSpPr>
        <p:spPr>
          <a:xfrm flipH="1" flipV="1">
            <a:off x="2065338" y="1066800"/>
            <a:ext cx="2303462" cy="5334000"/>
          </a:xfrm>
          <a:prstGeom prst="line">
            <a:avLst/>
          </a:prstGeom>
          <a:ln w="57150" cap="flat" cmpd="sng">
            <a:solidFill>
              <a:srgbClr val="0000FF"/>
            </a:solidFill>
            <a:prstDash val="solid"/>
            <a:headEnd type="none" w="med" len="med"/>
            <a:tailEnd type="stealth" w="lg" len="lg"/>
          </a:ln>
        </p:spPr>
      </p:sp>
      <p:sp>
        <p:nvSpPr>
          <p:cNvPr id="9221" name="矩形 14341"/>
          <p:cNvSpPr/>
          <p:nvPr>
            <p:custDataLst>
              <p:tags r:id="rId5"/>
            </p:custDataLst>
          </p:nvPr>
        </p:nvSpPr>
        <p:spPr>
          <a:xfrm>
            <a:off x="2727325" y="4635500"/>
            <a:ext cx="592138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厢型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2" name="矩形 14342"/>
          <p:cNvSpPr/>
          <p:nvPr>
            <p:custDataLst>
              <p:tags r:id="rId6"/>
            </p:custDataLst>
          </p:nvPr>
        </p:nvSpPr>
        <p:spPr>
          <a:xfrm>
            <a:off x="2212975" y="3733800"/>
            <a:ext cx="796925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甲虫型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3" name="矩形 14343"/>
          <p:cNvSpPr/>
          <p:nvPr>
            <p:custDataLst>
              <p:tags r:id="rId7"/>
            </p:custDataLst>
          </p:nvPr>
        </p:nvSpPr>
        <p:spPr>
          <a:xfrm>
            <a:off x="1755775" y="2209800"/>
            <a:ext cx="592138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鱼型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4" name="矩形 14344"/>
          <p:cNvSpPr/>
          <p:nvPr>
            <p:custDataLst>
              <p:tags r:id="rId8"/>
            </p:custDataLst>
          </p:nvPr>
        </p:nvSpPr>
        <p:spPr>
          <a:xfrm>
            <a:off x="2057400" y="2971800"/>
            <a:ext cx="592138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船型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5" name="矩形 14345"/>
          <p:cNvSpPr/>
          <p:nvPr>
            <p:custDataLst>
              <p:tags r:id="rId9"/>
            </p:custDataLst>
          </p:nvPr>
        </p:nvSpPr>
        <p:spPr>
          <a:xfrm>
            <a:off x="1374775" y="1524000"/>
            <a:ext cx="592138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楔型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6" name="文本框 14348"/>
          <p:cNvSpPr txBox="1"/>
          <p:nvPr>
            <p:custDataLst>
              <p:tags r:id="rId10"/>
            </p:custDataLst>
          </p:nvPr>
        </p:nvSpPr>
        <p:spPr>
          <a:xfrm>
            <a:off x="3505200" y="3886200"/>
            <a:ext cx="3276600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体现空气动力学原理的流线型车身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7" name="矩形 14349"/>
          <p:cNvSpPr txBox="1"/>
          <p:nvPr>
            <p:custDataLst>
              <p:tags r:id="rId11"/>
            </p:custDataLst>
          </p:nvPr>
        </p:nvSpPr>
        <p:spPr>
          <a:xfrm>
            <a:off x="2895600" y="2286000"/>
            <a:ext cx="2646363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集流线型和船型优点于一身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8" name="矩形 14351"/>
          <p:cNvSpPr txBox="1"/>
          <p:nvPr>
            <p:custDataLst>
              <p:tags r:id="rId12"/>
            </p:custDataLst>
          </p:nvPr>
        </p:nvSpPr>
        <p:spPr>
          <a:xfrm>
            <a:off x="2514600" y="1447800"/>
            <a:ext cx="1825625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快速、稳定、舒适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29" name="文本框 14357"/>
          <p:cNvSpPr txBox="1"/>
          <p:nvPr>
            <p:custDataLst>
              <p:tags r:id="rId13"/>
            </p:custDataLst>
          </p:nvPr>
        </p:nvSpPr>
        <p:spPr>
          <a:xfrm>
            <a:off x="3886200" y="4724400"/>
            <a:ext cx="3070225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马车外形的发展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30" name="矩形 14361"/>
          <p:cNvSpPr txBox="1"/>
          <p:nvPr>
            <p:custDataLst>
              <p:tags r:id="rId14"/>
            </p:custDataLst>
          </p:nvPr>
        </p:nvSpPr>
        <p:spPr>
          <a:xfrm>
            <a:off x="3149600" y="3048000"/>
            <a:ext cx="2646363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以人为本，考虑驾乘舒适性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pic>
        <p:nvPicPr>
          <p:cNvPr id="9231" name="图片 14382" descr="vw_kaefer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610600" y="3048000"/>
            <a:ext cx="26543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2" name="图片 14383" descr="1958阿斯顿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>
            <a:lum contrast="24000"/>
          </a:blip>
          <a:stretch>
            <a:fillRect/>
          </a:stretch>
        </p:blipFill>
        <p:spPr>
          <a:xfrm>
            <a:off x="8610600" y="1905000"/>
            <a:ext cx="2654300" cy="1158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3" name="图片 14385" descr="1995法拉利F50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>
            <a:lum contrast="18000"/>
          </a:blip>
          <a:stretch>
            <a:fillRect/>
          </a:stretch>
        </p:blipFill>
        <p:spPr>
          <a:xfrm>
            <a:off x="8610600" y="838200"/>
            <a:ext cx="26543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4" name="图片 14388" descr="1-151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8610600" y="3962400"/>
            <a:ext cx="2641600" cy="1219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35" name="图片 14403" descr="1886戴姆勒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contrast="18000"/>
          </a:blip>
          <a:stretch>
            <a:fillRect/>
          </a:stretch>
        </p:blipFill>
        <p:spPr>
          <a:xfrm>
            <a:off x="8610600" y="5257800"/>
            <a:ext cx="2544763" cy="1262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36" name="文本框 14406"/>
          <p:cNvSpPr txBox="1"/>
          <p:nvPr>
            <p:custDataLst>
              <p:tags r:id="rId25"/>
            </p:custDataLst>
          </p:nvPr>
        </p:nvSpPr>
        <p:spPr>
          <a:xfrm>
            <a:off x="4572000" y="5613400"/>
            <a:ext cx="2673350" cy="33655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Arial" panose="020B0604020202020204" pitchFamily="34" charset="0"/>
              </a:rPr>
              <a:t>马车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  <p:sp>
        <p:nvSpPr>
          <p:cNvPr id="9237" name="矩形 14341"/>
          <p:cNvSpPr/>
          <p:nvPr>
            <p:custDataLst>
              <p:tags r:id="rId26"/>
            </p:custDataLst>
          </p:nvPr>
        </p:nvSpPr>
        <p:spPr>
          <a:xfrm>
            <a:off x="3089275" y="5613400"/>
            <a:ext cx="796925" cy="336550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wrap="none">
            <a:spAutoFit/>
          </a:bodyPr>
          <a:p>
            <a:pPr algn="r"/>
            <a:r>
              <a:rPr lang="zh-CN" altLang="en-US" sz="1600" b="1" dirty="0">
                <a:latin typeface="Arial" panose="020B0604020202020204" pitchFamily="34" charset="0"/>
              </a:rPr>
              <a:t>马车型</a:t>
            </a:r>
            <a:endParaRPr lang="zh-CN" altLang="en-US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二、汽车</a:t>
            </a:r>
            <a:r>
              <a:rPr kumimoji="0" lang="zh-CN" altLang="en-US" sz="36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车身制造的过程</a:t>
            </a:r>
            <a:endParaRPr kumimoji="0" lang="zh-CN" altLang="en-US" sz="3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5475" name="Rectangle 3"/>
          <p:cNvSpPr>
            <a:spLocks noGrp="1"/>
          </p:cNvSpPr>
          <p:nvPr>
            <p:ph idx="1"/>
          </p:nvPr>
        </p:nvSpPr>
        <p:spPr>
          <a:xfrm>
            <a:off x="5448300" y="5427663"/>
            <a:ext cx="1081088" cy="268288"/>
          </a:xfrm>
        </p:spPr>
        <p:txBody>
          <a:bodyPr vert="horz" wrap="square" lIns="68580" tIns="34290" rIns="68580" bIns="34290" numCol="1" anchor="t" anchorCtr="0" compatLnSpc="1">
            <a:normAutofit fontScale="725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625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钢  板 </a:t>
            </a:r>
            <a:endParaRPr kumimoji="0" lang="zh-CN" altLang="en-US" sz="2625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481" name="Picture 9" descr="http_imgloa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3025" y="1863725"/>
            <a:ext cx="4321175" cy="3482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483" name="Picture 11" descr="}QZ{8}@_203KOIQC9W3MH~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9388" y="1808163"/>
            <a:ext cx="4105275" cy="3624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4" name="Rectangle 12"/>
          <p:cNvSpPr/>
          <p:nvPr/>
        </p:nvSpPr>
        <p:spPr>
          <a:xfrm>
            <a:off x="5392738" y="5481638"/>
            <a:ext cx="1082675" cy="2698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2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剪切 </a:t>
            </a:r>
            <a:endParaRPr kumimoji="0" lang="zh-CN" altLang="en-US" sz="2625" b="1" i="0" u="none" strike="noStrike" kern="1200" cap="none" spc="0" normalizeH="0" baseline="0" noProof="1">
              <a:ln>
                <a:noFill/>
              </a:ln>
              <a:solidFill>
                <a:srgbClr val="010407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486" name="Picture 14" descr="http_imgload(3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800" y="1863725"/>
            <a:ext cx="3382963" cy="35639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87" name="Rectangle 15"/>
          <p:cNvSpPr/>
          <p:nvPr/>
        </p:nvSpPr>
        <p:spPr>
          <a:xfrm>
            <a:off x="5448300" y="5535613"/>
            <a:ext cx="1728788" cy="26828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62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Verdana" panose="020B0604030504040204" pitchFamily="34" charset="0"/>
                <a:ea typeface="宋体" panose="02010600030101010101" pitchFamily="2" charset="-122"/>
                <a:cs typeface="+mn-cs"/>
              </a:rPr>
              <a:t>冲压成形 </a:t>
            </a:r>
            <a:endParaRPr kumimoji="0" lang="zh-CN" altLang="en-US" sz="2625" b="1" i="0" u="none" strike="noStrike" kern="1200" cap="none" spc="0" normalizeH="0" baseline="0" noProof="1">
              <a:ln>
                <a:noFill/>
              </a:ln>
              <a:solidFill>
                <a:srgbClr val="010407"/>
              </a:solidFill>
              <a:effectLst/>
              <a:uLnTx/>
              <a:uFillTx/>
              <a:latin typeface="Verdan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489" name="Picture 17" descr="http_imgload(5)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3613" y="2239963"/>
            <a:ext cx="5076825" cy="2614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90" name="Rectangle 18"/>
          <p:cNvSpPr/>
          <p:nvPr/>
        </p:nvSpPr>
        <p:spPr>
          <a:xfrm>
            <a:off x="5068888" y="4873625"/>
            <a:ext cx="1530350" cy="49688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62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压制成型</a:t>
            </a:r>
            <a:r>
              <a:rPr kumimoji="0" lang="zh-CN" altLang="en-US" sz="1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496" name="Picture 24" descr="54243042761918489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8800" y="1808163"/>
            <a:ext cx="3779838" cy="3781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497" name="Rectangle 25"/>
          <p:cNvSpPr/>
          <p:nvPr/>
        </p:nvSpPr>
        <p:spPr>
          <a:xfrm>
            <a:off x="5826125" y="5632450"/>
            <a:ext cx="666750" cy="381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7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焊接</a:t>
            </a:r>
            <a:r>
              <a: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499" name="Picture 27" descr="http_imgload(14)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1563" y="1808163"/>
            <a:ext cx="4806950" cy="360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500" name="Rectangle 28"/>
          <p:cNvSpPr/>
          <p:nvPr/>
        </p:nvSpPr>
        <p:spPr>
          <a:xfrm>
            <a:off x="5286375" y="5360988"/>
            <a:ext cx="666750" cy="3794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7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涂装</a:t>
            </a:r>
            <a:r>
              <a:rPr kumimoji="0" lang="zh-CN" altLang="en-US" sz="1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1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502" name="Picture 30" descr="Img25847940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97338" y="1863725"/>
            <a:ext cx="3781425" cy="3605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503" name="Rectangle 31"/>
          <p:cNvSpPr/>
          <p:nvPr/>
        </p:nvSpPr>
        <p:spPr>
          <a:xfrm>
            <a:off x="5610225" y="5481638"/>
            <a:ext cx="663575" cy="381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7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总装</a:t>
            </a:r>
            <a:endParaRPr kumimoji="0" lang="zh-CN" altLang="en-US" sz="1875" b="1" i="0" u="none" strike="noStrike" kern="1200" cap="none" spc="0" normalizeH="0" baseline="0" noProof="1">
              <a:ln>
                <a:noFill/>
              </a:ln>
              <a:solidFill>
                <a:srgbClr val="01040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505" name="Picture 33" descr="2009113009162980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81438" y="2187575"/>
            <a:ext cx="4265612" cy="2841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5506" name="Rectangle 34"/>
          <p:cNvSpPr/>
          <p:nvPr/>
        </p:nvSpPr>
        <p:spPr>
          <a:xfrm>
            <a:off x="5610225" y="5049838"/>
            <a:ext cx="663575" cy="381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75" b="1" i="0" u="none" strike="noStrike" kern="1200" cap="none" spc="0" normalizeH="0" baseline="0" noProof="1">
                <a:ln>
                  <a:noFill/>
                </a:ln>
                <a:solidFill>
                  <a:srgbClr val="010407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检测</a:t>
            </a:r>
            <a:endParaRPr kumimoji="0" lang="zh-CN" altLang="en-US" sz="1875" b="1" i="0" u="none" strike="noStrike" kern="1200" cap="none" spc="0" normalizeH="0" baseline="0" noProof="1">
              <a:ln>
                <a:noFill/>
              </a:ln>
              <a:solidFill>
                <a:srgbClr val="010407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5508" name="Picture 36" descr="015868f07446f96c342acc3d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1688" y="1754188"/>
            <a:ext cx="5454650" cy="4090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4" presetClass="exit" presetSubtype="0" decel="10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>
                                      <p:cBhvr>
                                        <p:cTn id="67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>
                                      <p:cBhvr>
                                        <p:cTn id="7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4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8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19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 fill="hold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400" fill="hold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2000"/>
                                        <p:tgtEl>
                                          <p:spTgt spid="1054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2000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/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3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1054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2000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72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/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5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000" fill="hold"/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0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20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000" fill="hold"/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8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>
                                      <p:cBhvr>
                                        <p:cTn id="169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0" dur="1000"/>
                                        <p:tgtEl>
                                          <p:spTgt spid="1054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5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>
                                      <p:cBhvr>
                                        <p:cTn id="174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1054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"/>
                                        <p:tgtEl>
                                          <p:spTgt spid="105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400" fill="hold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400" fill="hold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"/>
                                        <p:tgtEl>
                                          <p:spTgt spid="105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400" fill="hold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400" fill="hold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8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/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0" dur="500"/>
                                        <p:tgtEl>
                                          <p:spTgt spid="1054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58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/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7" dur="500"/>
                                        <p:tgtEl>
                                          <p:spTgt spid="105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105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2000" fill="hold"/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2000" fill="hold"/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2000" fill="hold"/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6" dur="500"/>
                                        <p:tgtEl>
                                          <p:spTgt spid="1055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9" dur="500"/>
                                        <p:tgtEl>
                                          <p:spTgt spid="1055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6" dur="2000" fill="hold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2000" fill="hold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 fill="hold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2000"/>
                                        <p:tgtEl>
                                          <p:spTgt spid="105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2000" fill="hold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 fill="hold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2000" fill="hold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58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8" dur="500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2" dur="500"/>
                                        <p:tgtEl>
                                          <p:spTgt spid="105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58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5" dur="500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500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500"/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9" dur="500"/>
                                        <p:tgtEl>
                                          <p:spTgt spid="1055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2000"/>
                                        <p:tgtEl>
                                          <p:spTgt spid="105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6" dur="2000" fill="hold"/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2000" fill="hold"/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 fill="hold"/>
                                        <p:tgtEl>
                                          <p:spTgt spid="105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2" dur="2000" fill="hold"/>
                                        <p:tgtEl>
                                          <p:spTgt spid="10550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4" grpId="0" bldLvl="0" animBg="1"/>
      <p:bldP spid="105475" grpId="0" build="p"/>
      <p:bldP spid="105475" grpId="1" build="p"/>
      <p:bldP spid="105475" grpId="2" build="p"/>
      <p:bldP spid="105484" grpId="0"/>
      <p:bldP spid="105484" grpId="1"/>
      <p:bldP spid="105487" grpId="0"/>
      <p:bldP spid="105487" grpId="1"/>
      <p:bldP spid="105490" grpId="0"/>
      <p:bldP spid="105490" grpId="1"/>
      <p:bldP spid="105497" grpId="0"/>
      <p:bldP spid="105497" grpId="1"/>
      <p:bldP spid="105500" grpId="0"/>
      <p:bldP spid="105500" grpId="1"/>
      <p:bldP spid="105503" grpId="0"/>
      <p:bldP spid="105503" grpId="1"/>
      <p:bldP spid="105506" grpId="0"/>
      <p:bldP spid="10550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black">
          <a:xfrm>
            <a:off x="1846263" y="639763"/>
            <a:ext cx="6248400" cy="644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三、</a:t>
            </a:r>
            <a:r>
              <a:rPr kumimoji="0" lang="en-US" altLang="zh-CN" sz="36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汽车的生产过程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1269" name="组合 32"/>
          <p:cNvGrpSpPr/>
          <p:nvPr/>
        </p:nvGrpSpPr>
        <p:grpSpPr>
          <a:xfrm>
            <a:off x="1638300" y="1830388"/>
            <a:ext cx="8604250" cy="4291012"/>
            <a:chOff x="295553" y="1863517"/>
            <a:chExt cx="8604634" cy="4291438"/>
          </a:xfrm>
        </p:grpSpPr>
        <p:grpSp>
          <p:nvGrpSpPr>
            <p:cNvPr id="11271" name="组合 28"/>
            <p:cNvGrpSpPr/>
            <p:nvPr/>
          </p:nvGrpSpPr>
          <p:grpSpPr>
            <a:xfrm>
              <a:off x="295553" y="1863517"/>
              <a:ext cx="309894" cy="2969541"/>
              <a:chOff x="600353" y="1863517"/>
              <a:chExt cx="309894" cy="2969541"/>
            </a:xfrm>
          </p:grpSpPr>
          <p:sp>
            <p:nvSpPr>
              <p:cNvPr id="11273" name="矩形 19"/>
              <p:cNvSpPr/>
              <p:nvPr/>
            </p:nvSpPr>
            <p:spPr>
              <a:xfrm>
                <a:off x="600353" y="4495800"/>
                <a:ext cx="309894" cy="3372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>
                <a:spAutoFit/>
              </a:bodyPr>
              <a:p>
                <a:endParaRPr lang="zh-CN" altLang="en-US" sz="1600" dirty="0">
                  <a:solidFill>
                    <a:srgbClr val="FF1818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11274" name="等腰三角形 27"/>
              <p:cNvSpPr/>
              <p:nvPr/>
            </p:nvSpPr>
            <p:spPr>
              <a:xfrm rot="5400000">
                <a:off x="653250" y="1876061"/>
                <a:ext cx="205140" cy="180052"/>
              </a:xfrm>
              <a:prstGeom prst="triangle">
                <a:avLst>
                  <a:gd name="adj" fmla="val 50000"/>
                </a:avLst>
              </a:prstGeom>
              <a:solidFill>
                <a:srgbClr val="FFC000"/>
              </a:solidFill>
              <a:ln w="9525">
                <a:noFill/>
              </a:ln>
            </p:spPr>
            <p:txBody>
              <a:bodyPr anchor="ctr" anchorCtr="0"/>
              <a:p>
                <a:pPr algn="ctr"/>
                <a:endParaRPr lang="zh-CN" altLang="en-US" sz="24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1072164" y="2739409"/>
              <a:ext cx="7828023" cy="3415546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毛坯（铸件、锻件等）的制造</a:t>
              </a: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零件的机械加工</a:t>
              </a: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零件的热处理</a:t>
              </a: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总成（或部件）的装配</a:t>
              </a: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2400" b="0" i="0" u="none" strike="noStrike" kern="1200" cap="none" spc="0" normalizeH="0" baseline="0" noProof="1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汽车产品的总装配</a:t>
              </a:r>
              <a:endParaRPr kumimoji="0" lang="zh-CN" altLang="zh-CN" sz="2400" b="0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2" name="Rectangle 13"/>
          <p:cNvSpPr>
            <a:spLocks noChangeArrowheads="1"/>
          </p:cNvSpPr>
          <p:nvPr/>
        </p:nvSpPr>
        <p:spPr bwMode="black">
          <a:xfrm>
            <a:off x="2287588" y="1673225"/>
            <a:ext cx="6248400" cy="5222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 </a:t>
            </a: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汽车的生产过程的组成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2291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13"/>
          <p:cNvSpPr>
            <a:spLocks noChangeArrowheads="1"/>
          </p:cNvSpPr>
          <p:nvPr/>
        </p:nvSpPr>
        <p:spPr bwMode="black">
          <a:xfrm>
            <a:off x="1219200" y="228600"/>
            <a:ext cx="6248400" cy="6445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三、汽车的生产过程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293" name="组合 33"/>
          <p:cNvGrpSpPr/>
          <p:nvPr/>
        </p:nvGrpSpPr>
        <p:grpSpPr>
          <a:xfrm>
            <a:off x="1811338" y="1166813"/>
            <a:ext cx="4068762" cy="522287"/>
            <a:chOff x="304800" y="634063"/>
            <a:chExt cx="4067866" cy="520555"/>
          </a:xfrm>
        </p:grpSpPr>
        <p:sp>
          <p:nvSpPr>
            <p:cNvPr id="12296" name="矩形 26"/>
            <p:cNvSpPr/>
            <p:nvPr/>
          </p:nvSpPr>
          <p:spPr>
            <a:xfrm>
              <a:off x="485141" y="634063"/>
              <a:ext cx="3887525" cy="5205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2.  </a:t>
              </a:r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汽车生产过程的分工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297" name="等腰三角形 27"/>
            <p:cNvSpPr/>
            <p:nvPr/>
          </p:nvSpPr>
          <p:spPr>
            <a:xfrm rot="5400000">
              <a:off x="292200" y="774600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94" name="圆角矩形 24"/>
          <p:cNvSpPr/>
          <p:nvPr/>
        </p:nvSpPr>
        <p:spPr>
          <a:xfrm>
            <a:off x="2136775" y="1792288"/>
            <a:ext cx="3600450" cy="3683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ts val="28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机械制造行业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玻璃制造行业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橡胶制造行业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电子电器装置制造行业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8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化工制品制造行业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1.jpg"/>
          <p:cNvPicPr>
            <a:picLocks noChangeAspect="1"/>
          </p:cNvPicPr>
          <p:nvPr/>
        </p:nvPicPr>
        <p:blipFill>
          <a:blip r:embed="rId1"/>
          <a:srcRect l="2499" t="4913" r="2499" b="8022"/>
          <a:stretch>
            <a:fillRect/>
          </a:stretch>
        </p:blipFill>
        <p:spPr>
          <a:xfrm>
            <a:off x="5737225" y="2638425"/>
            <a:ext cx="5775325" cy="2836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THINKCELLSHAPEDONOTDELETE" val="thinkcellActiveDocDoNotDelete"/>
</p:tagLst>
</file>

<file path=ppt/tags/tag10.xml><?xml version="1.0" encoding="utf-8"?>
<p:tagLst xmlns:p="http://schemas.openxmlformats.org/presentationml/2006/main">
  <p:tag name="THINKCELLSHAPEDONOTDELETE" val="p_flo.AgLBEqVUlF.wJuCfw"/>
</p:tagLst>
</file>

<file path=ppt/tags/tag11.xml><?xml version="1.0" encoding="utf-8"?>
<p:tagLst xmlns:p="http://schemas.openxmlformats.org/presentationml/2006/main">
  <p:tag name="THINKCELLSHAPEDONOTDELETE" val="pNTQM2aj0t02EN.FilpNTjw"/>
</p:tagLst>
</file>

<file path=ppt/tags/tag12.xml><?xml version="1.0" encoding="utf-8"?>
<p:tagLst xmlns:p="http://schemas.openxmlformats.org/presentationml/2006/main">
  <p:tag name="THINKCELLSHAPEDONOTDELETE" val="pjGNuqTnneUOVT_tc.Eguaw"/>
</p:tagLst>
</file>

<file path=ppt/tags/tag13.xml><?xml version="1.0" encoding="utf-8"?>
<p:tagLst xmlns:p="http://schemas.openxmlformats.org/presentationml/2006/main">
  <p:tag name="THINKCELLSHAPEDONOTDELETE" val="pU5fPlHYPgUyFfaBBUNEMAw"/>
</p:tagLst>
</file>

<file path=ppt/tags/tag14.xml><?xml version="1.0" encoding="utf-8"?>
<p:tagLst xmlns:p="http://schemas.openxmlformats.org/presentationml/2006/main">
  <p:tag name="THINKCELLSHAPEDONOTDELETE" val="pRpBxGB61d0Ooeey3G7TN7g"/>
</p:tagLst>
</file>

<file path=ppt/tags/tag15.xml><?xml version="1.0" encoding="utf-8"?>
<p:tagLst xmlns:p="http://schemas.openxmlformats.org/presentationml/2006/main">
  <p:tag name="THINKCELLSHAPEDONOTDELETE" val="pYQ7HqjnJHEavRyUi0.cdLQ"/>
</p:tagLst>
</file>

<file path=ppt/tags/tag16.xml><?xml version="1.0" encoding="utf-8"?>
<p:tagLst xmlns:p="http://schemas.openxmlformats.org/presentationml/2006/main">
  <p:tag name="THINKCELLSHAPEDONOTDELETE" val="plQWqB1d6jk6FwgNamPraow"/>
</p:tagLst>
</file>

<file path=ppt/tags/tag17.xml><?xml version="1.0" encoding="utf-8"?>
<p:tagLst xmlns:p="http://schemas.openxmlformats.org/presentationml/2006/main">
  <p:tag name="THINKCELLSHAPEDONOTDELETE" val="pVXxnvycBTUm7cDTm3Hc8.Q"/>
</p:tagLst>
</file>

<file path=ppt/tags/tag18.xml><?xml version="1.0" encoding="utf-8"?>
<p:tagLst xmlns:p="http://schemas.openxmlformats.org/presentationml/2006/main">
  <p:tag name="THINKCELLSHAPEDONOTDELETE" val="pEq03scTfgUOAeqqpnQWk2w"/>
</p:tagLst>
</file>

<file path=ppt/tags/tag19.xml><?xml version="1.0" encoding="utf-8"?>
<p:tagLst xmlns:p="http://schemas.openxmlformats.org/presentationml/2006/main">
  <p:tag name="THINKCELLSHAPEDONOTDELETE" val="pFASBRqHXfki8imqaW9Cuiw"/>
</p:tagLst>
</file>

<file path=ppt/tags/tag2.xml><?xml version="1.0" encoding="utf-8"?>
<p:tagLst xmlns:p="http://schemas.openxmlformats.org/presentationml/2006/main">
  <p:tag name="THINKCELLSHAPEDONOTDELETE" val="pvkoskvBuBECWRSZquKi2EQ"/>
</p:tagLst>
</file>

<file path=ppt/tags/tag20.xml><?xml version="1.0" encoding="utf-8"?>
<p:tagLst xmlns:p="http://schemas.openxmlformats.org/presentationml/2006/main">
  <p:tag name="THINKCELLSHAPEDONOTDELETE" val="pG1FLIsi4JE6j8usO_HaO3g"/>
</p:tagLst>
</file>

<file path=ppt/tags/tag21.xml><?xml version="1.0" encoding="utf-8"?>
<p:tagLst xmlns:p="http://schemas.openxmlformats.org/presentationml/2006/main">
  <p:tag name="COMMONDATA" val="eyJoZGlkIjoiYmJhNzlkZmM0MWIwMDQ2MmI0ZThmOWJjM2FkZTgwZDMifQ=="/>
</p:tagLst>
</file>

<file path=ppt/tags/tag3.xml><?xml version="1.0" encoding="utf-8"?>
<p:tagLst xmlns:p="http://schemas.openxmlformats.org/presentationml/2006/main">
  <p:tag name="THINKCELLSHAPEDONOTDELETE" val="pcKvFDEF9rEigMMwGuBFU4Q"/>
</p:tagLst>
</file>

<file path=ppt/tags/tag4.xml><?xml version="1.0" encoding="utf-8"?>
<p:tagLst xmlns:p="http://schemas.openxmlformats.org/presentationml/2006/main">
  <p:tag name="THINKCELLSHAPEDONOTDELETE" val="pG1FLIsi4JE6j8usO_HaO3g"/>
</p:tagLst>
</file>

<file path=ppt/tags/tag5.xml><?xml version="1.0" encoding="utf-8"?>
<p:tagLst xmlns:p="http://schemas.openxmlformats.org/presentationml/2006/main">
  <p:tag name="THINKCELLSHAPEDONOTDELETE" val="pt6SqtH8BUEaxVFw7.2OWjg"/>
</p:tagLst>
</file>

<file path=ppt/tags/tag6.xml><?xml version="1.0" encoding="utf-8"?>
<p:tagLst xmlns:p="http://schemas.openxmlformats.org/presentationml/2006/main">
  <p:tag name="THINKCELLSHAPEDONOTDELETE" val="pyXjHNNBuv0Si9IBgefkxvw"/>
</p:tagLst>
</file>

<file path=ppt/tags/tag7.xml><?xml version="1.0" encoding="utf-8"?>
<p:tagLst xmlns:p="http://schemas.openxmlformats.org/presentationml/2006/main">
  <p:tag name="THINKCELLSHAPEDONOTDELETE" val="p805urxO7A0.6o3zBqoTsvg"/>
</p:tagLst>
</file>

<file path=ppt/tags/tag8.xml><?xml version="1.0" encoding="utf-8"?>
<p:tagLst xmlns:p="http://schemas.openxmlformats.org/presentationml/2006/main">
  <p:tag name="THINKCELLSHAPEDONOTDELETE" val="pQKATeY9Ti0KRh2oz.DemVg"/>
</p:tagLst>
</file>

<file path=ppt/tags/tag9.xml><?xml version="1.0" encoding="utf-8"?>
<p:tagLst xmlns:p="http://schemas.openxmlformats.org/presentationml/2006/main">
  <p:tag name="THINKCELLSHAPEDONOTDELETE" val="psBSil4uK_k.yQntsL0oZGA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773</Words>
  <Application>WPS 演示</Application>
  <PresentationFormat>自定义</PresentationFormat>
  <Paragraphs>145</Paragraphs>
  <Slides>15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黑体</vt:lpstr>
      <vt:lpstr>华文楷体</vt:lpstr>
      <vt:lpstr>楷体_GB2312</vt:lpstr>
      <vt:lpstr>新宋体</vt:lpstr>
      <vt:lpstr>+mn-ea</vt:lpstr>
      <vt:lpstr>Segoe Print</vt:lpstr>
      <vt:lpstr>Verdana</vt:lpstr>
      <vt:lpstr>Times New Roman</vt:lpstr>
      <vt:lpstr>Arial Unicode MS</vt:lpstr>
      <vt:lpstr>12</vt:lpstr>
      <vt:lpstr>TCLayout.ActiveDocument.1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524</cp:revision>
  <dcterms:created xsi:type="dcterms:W3CDTF">2012-05-14T06:44:00Z</dcterms:created>
  <dcterms:modified xsi:type="dcterms:W3CDTF">2023-08-03T07:39:04Z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3B75225527CA4EA18F630F818BBDB5AD_12</vt:lpwstr>
  </property>
</Properties>
</file>