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501" r:id="rId3"/>
    <p:sldId id="421" r:id="rId4"/>
    <p:sldId id="423" r:id="rId5"/>
    <p:sldId id="424" r:id="rId6"/>
    <p:sldId id="426" r:id="rId7"/>
    <p:sldId id="427" r:id="rId8"/>
    <p:sldId id="513" r:id="rId9"/>
    <p:sldId id="285" r:id="rId10"/>
  </p:sldIdLst>
  <p:sldSz cx="12192000" cy="6858000"/>
  <p:notesSz cx="6858000" cy="9144000"/>
  <p:custDataLst>
    <p:tags r:id="rId16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B19"/>
    <a:srgbClr val="FCB7FB"/>
    <a:srgbClr val="95E7A3"/>
    <a:srgbClr val="FFFFFF"/>
    <a:srgbClr val="FCD5B5"/>
    <a:srgbClr val="E480A4"/>
    <a:srgbClr val="C3D69B"/>
    <a:srgbClr val="FDF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465"/>
    <p:restoredTop sz="43676"/>
  </p:normalViewPr>
  <p:slideViewPr>
    <p:cSldViewPr showGuides="1">
      <p:cViewPr>
        <p:scale>
          <a:sx n="75" d="100"/>
          <a:sy n="75" d="100"/>
        </p:scale>
        <p:origin x="-696" y="1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6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97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03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2286000"/>
            <a:ext cx="9918700" cy="1470025"/>
          </a:xfrm>
          <a:effectLst/>
        </p:spPr>
        <p:txBody>
          <a:bodyPr/>
          <a:lstStyle>
            <a:lvl1pPr>
              <a:spcBef>
                <a:spcPts val="1800"/>
              </a:spcBef>
              <a:defRPr sz="4800" baseline="0">
                <a:latin typeface="Times New Roman" panose="02020603050405020304" pitchFamily="18" charset="0"/>
                <a:ea typeface="方正卡通简体" pitchFamily="65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2133600" y="1828800"/>
            <a:ext cx="9245600" cy="3657600"/>
          </a:xfrm>
        </p:spPr>
        <p:txBody>
          <a:bodyPr/>
          <a:lstStyle>
            <a:lvl1pPr indent="342900" defTabSz="457200" eaLnBrk="1" hangingPunct="1">
              <a:spcBef>
                <a:spcPts val="600"/>
              </a:spcBef>
              <a:buNone/>
              <a:defRPr sz="280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 baseline="0">
                <a:latin typeface="Times New Roman" panose="02020603050405020304" pitchFamily="18" charset="0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6002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4478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种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4000" y="1371600"/>
            <a:ext cx="5689600" cy="457200"/>
          </a:xfrm>
        </p:spPr>
        <p:txBody>
          <a:bodyPr/>
          <a:lstStyle>
            <a:lvl1pPr>
              <a:buNone/>
              <a:defRPr sz="20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21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27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2382837"/>
          </a:xfrm>
          <a:effectLst/>
        </p:spPr>
        <p:txBody>
          <a:bodyPr/>
          <a:lstStyle>
            <a:lvl1pPr>
              <a:defRPr lang="zh-CN" altLang="en-US" sz="8000" b="1" i="1" dirty="0">
                <a:solidFill>
                  <a:schemeClr val="tx2"/>
                </a:solidFill>
                <a:latin typeface="CAD 数英斜" pitchFamily="65" charset="-122"/>
                <a:ea typeface="CAD 数英斜" pitchFamily="65" charset="-122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>
              <a:gd name="T0" fmla="*/ 2147483647 w 5768"/>
              <a:gd name="T1" fmla="*/ 2147483647 h 4329"/>
              <a:gd name="T2" fmla="*/ 2147483647 w 5768"/>
              <a:gd name="T3" fmla="*/ 2147483647 h 4329"/>
              <a:gd name="T4" fmla="*/ 2147483647 w 5768"/>
              <a:gd name="T5" fmla="*/ 2147483647 h 4329"/>
              <a:gd name="T6" fmla="*/ 2147483647 w 5768"/>
              <a:gd name="T7" fmla="*/ 2147483647 h 4329"/>
              <a:gd name="T8" fmla="*/ 0 w 5768"/>
              <a:gd name="T9" fmla="*/ 0 h 4329"/>
              <a:gd name="T10" fmla="*/ 2147483647 w 5768"/>
              <a:gd name="T11" fmla="*/ 2147483647 h 4329"/>
              <a:gd name="T12" fmla="*/ 2147483647 w 5768"/>
              <a:gd name="T13" fmla="*/ 2147483647 h 43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2147483647 h 1100"/>
              <a:gd name="T4" fmla="*/ 2147483647 w 1089"/>
              <a:gd name="T5" fmla="*/ 2147483647 h 1100"/>
              <a:gd name="T6" fmla="*/ 0 w 1089"/>
              <a:gd name="T7" fmla="*/ 0 h 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>
              <a:gd name="T0" fmla="*/ 2147483647 w 3130"/>
              <a:gd name="T1" fmla="*/ 2147483647 h 453"/>
              <a:gd name="T2" fmla="*/ 2147483647 w 3130"/>
              <a:gd name="T3" fmla="*/ 0 h 453"/>
              <a:gd name="T4" fmla="*/ 0 w 3130"/>
              <a:gd name="T5" fmla="*/ 0 h 453"/>
              <a:gd name="T6" fmla="*/ 2147483647 w 3130"/>
              <a:gd name="T7" fmla="*/ 2147483647 h 4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8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 New Roman" panose="02020603050405020304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 panose="02020603050405020304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anose="02020603050405020304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5"/>
          <p:cNvSpPr>
            <a:spLocks noGrp="1"/>
          </p:cNvSpPr>
          <p:nvPr>
            <p:ph type="subTitle" idx="1"/>
          </p:nvPr>
        </p:nvSpPr>
        <p:spPr>
          <a:xfrm>
            <a:off x="4140200" y="4225925"/>
            <a:ext cx="4800600" cy="655638"/>
          </a:xfrm>
        </p:spPr>
        <p:txBody>
          <a:bodyPr vert="horz" wrap="square" lIns="68580" tIns="34290" rIns="68580" bIns="34290" anchor="t"/>
          <a:p>
            <a:pPr algn="ctr"/>
            <a:endParaRPr lang="zh-CN" altLang="en-US" sz="2700" b="1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标题 4"/>
          <p:cNvSpPr>
            <a:spLocks noGrp="1" noChangeArrowheads="1"/>
          </p:cNvSpPr>
          <p:nvPr>
            <p:ph type="ctrTitle"/>
          </p:nvPr>
        </p:nvSpPr>
        <p:spPr>
          <a:xfrm>
            <a:off x="744538" y="236538"/>
            <a:ext cx="5380038" cy="1101725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汽车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车身</a:t>
            </a:r>
            <a:r>
              <a:rPr kumimoji="0" lang="zh-CN" altLang="en-US" sz="3200" b="1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制造</a:t>
            </a: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技术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" name="标题 4"/>
          <p:cNvSpPr>
            <a:spLocks noGrp="1" noChangeArrowheads="1"/>
          </p:cNvSpPr>
          <p:nvPr/>
        </p:nvSpPr>
        <p:spPr>
          <a:xfrm>
            <a:off x="1749425" y="2316163"/>
            <a:ext cx="5378450" cy="1101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/>
          <a:lstStyle>
            <a:lvl1pPr algn="l" rtl="0" eaLnBrk="0" fontAlgn="base" hangingPunct="0">
              <a:spcBef>
                <a:spcPts val="1800"/>
              </a:spcBef>
              <a:spcAft>
                <a:spcPct val="0"/>
              </a:spcAft>
              <a:defRPr sz="4800" b="1" baseline="0">
                <a:solidFill>
                  <a:schemeClr val="tx2"/>
                </a:solidFill>
                <a:latin typeface="Times New Roman" panose="02020603050405020304" pitchFamily="18" charset="0"/>
                <a:ea typeface="方正卡通简体" pitchFamily="65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   铣   削   技   术   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rPr>
              <a:t>2</a:t>
            </a:r>
            <a:endParaRPr kumimoji="0" lang="en-US" altLang="zh-CN" sz="3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162050" y="1189038"/>
            <a:ext cx="7239000" cy="466725"/>
          </a:xfrm>
          <a:gradFill rotWithShape="1">
            <a:gsLst>
              <a:gs pos="0">
                <a:schemeClr val="accent1">
                  <a:tint val="50000"/>
                  <a:satMod val="30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6200000" scaled="1"/>
          </a:gradFill>
          <a:ln w="9525">
            <a:solidFill>
              <a:schemeClr val="accent1">
                <a:shade val="95000"/>
                <a:satMod val="105000"/>
              </a:schemeClr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1．带孔铣刀</a:t>
            </a:r>
            <a:endParaRPr kumimoji="0" lang="zh-CN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67970" name="Picture 2"/>
          <p:cNvPicPr>
            <a:picLocks noChangeAspect="1"/>
          </p:cNvPicPr>
          <p:nvPr/>
        </p:nvPicPr>
        <p:blipFill>
          <a:blip r:embed="rId1"/>
          <a:srcRect b="6389"/>
          <a:stretch>
            <a:fillRect/>
          </a:stretch>
        </p:blipFill>
        <p:spPr>
          <a:xfrm>
            <a:off x="2733675" y="1736725"/>
            <a:ext cx="8051800" cy="4868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2" name="标题 1"/>
          <p:cNvSpPr>
            <a:spLocks noGrp="1" noChangeArrowheads="1"/>
          </p:cNvSpPr>
          <p:nvPr>
            <p:ph type="title"/>
          </p:nvPr>
        </p:nvSpPr>
        <p:spPr>
          <a:xfrm>
            <a:off x="1231900" y="479425"/>
            <a:ext cx="8229600" cy="588963"/>
          </a:xfrm>
        </p:spPr>
        <p:txBody>
          <a:bodyPr wrap="square" lIns="91440" tIns="45720" rIns="91440" bIns="45720" numCol="1" anchor="ctr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200" b="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五、铣  刀</a:t>
            </a:r>
            <a:endParaRPr kumimoji="0" lang="zh-CN" altLang="zh-CN" sz="32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7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7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0018" name="Picture 2"/>
          <p:cNvPicPr>
            <a:picLocks noChangeAspect="1"/>
          </p:cNvPicPr>
          <p:nvPr/>
        </p:nvPicPr>
        <p:blipFill>
          <a:blip r:embed="rId1"/>
          <a:srcRect b="7481"/>
          <a:stretch>
            <a:fillRect/>
          </a:stretch>
        </p:blipFill>
        <p:spPr>
          <a:xfrm>
            <a:off x="1928813" y="2079625"/>
            <a:ext cx="8853487" cy="3538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占位符 1"/>
          <p:cNvSpPr>
            <a:spLocks noGrp="1"/>
          </p:cNvSpPr>
          <p:nvPr/>
        </p:nvSpPr>
        <p:spPr>
          <a:xfrm>
            <a:off x="1231900" y="1339850"/>
            <a:ext cx="7239000" cy="468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>
            <a:lvl1pPr marL="0" indent="457200" algn="l" defTabSz="457200" rtl="0" eaLnBrk="1" fontAlgn="base" hangingPunct="1">
              <a:spcBef>
                <a:spcPts val="300"/>
              </a:spcBef>
              <a:spcAft>
                <a:spcPct val="0"/>
              </a:spcAft>
              <a:buNone/>
              <a:defRPr sz="1800" b="1" baseline="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dk1"/>
                </a:solidFill>
                <a:latin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dk1"/>
                </a:solidFill>
                <a:latin typeface="Times New Roman" panose="02020603050405020304" pitchFamily="18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Times New Roman" panose="02020603050405020304" pitchFamily="18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9pPr>
          </a:lstStyle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kumimoji="0" lang="zh-CN" altLang="zh-CN" sz="2400" b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．带柄铣刀</a:t>
            </a:r>
            <a:endParaRPr kumimoji="0" lang="zh-CN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2" name="标题 1"/>
          <p:cNvSpPr>
            <a:spLocks noGrp="1" noChangeArrowheads="1"/>
          </p:cNvSpPr>
          <p:nvPr>
            <p:ph type="title"/>
          </p:nvPr>
        </p:nvSpPr>
        <p:spPr>
          <a:xfrm>
            <a:off x="1231900" y="479425"/>
            <a:ext cx="8229600" cy="588963"/>
          </a:xfrm>
        </p:spPr>
        <p:txBody>
          <a:bodyPr wrap="square" lIns="91440" tIns="45720" rIns="91440" bIns="45720" numCol="1" anchor="ctr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200" b="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五、铣  刀</a:t>
            </a:r>
            <a:endParaRPr kumimoji="0" lang="zh-CN" altLang="zh-CN" sz="32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0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0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42" name="Picture 2"/>
          <p:cNvPicPr>
            <a:picLocks noChangeAspect="1"/>
          </p:cNvPicPr>
          <p:nvPr/>
        </p:nvPicPr>
        <p:blipFill>
          <a:blip r:embed="rId1"/>
          <a:srcRect b="182"/>
          <a:stretch>
            <a:fillRect/>
          </a:stretch>
        </p:blipFill>
        <p:spPr>
          <a:xfrm>
            <a:off x="3797300" y="1655763"/>
            <a:ext cx="6200775" cy="452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占位符 1"/>
          <p:cNvSpPr>
            <a:spLocks noGrp="1"/>
          </p:cNvSpPr>
          <p:nvPr/>
        </p:nvSpPr>
        <p:spPr>
          <a:xfrm>
            <a:off x="1162050" y="1189038"/>
            <a:ext cx="7239000" cy="4667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>
            <a:lvl1pPr marL="0" indent="457200" algn="l" defTabSz="457200" rtl="0" eaLnBrk="1" fontAlgn="base" hangingPunct="1">
              <a:spcBef>
                <a:spcPts val="300"/>
              </a:spcBef>
              <a:spcAft>
                <a:spcPct val="0"/>
              </a:spcAft>
              <a:buNone/>
              <a:defRPr sz="1800" b="1" baseline="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dk1"/>
                </a:solidFill>
                <a:latin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dk1"/>
                </a:solidFill>
                <a:latin typeface="Times New Roman" panose="02020603050405020304" pitchFamily="18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Times New Roman" panose="02020603050405020304" pitchFamily="18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9pPr>
          </a:lstStyle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400" b="0" strike="noStrike" kern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1．铣 平 面</a:t>
            </a:r>
            <a:endParaRPr kumimoji="0" lang="zh-CN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2" name="标题 1"/>
          <p:cNvSpPr>
            <a:spLocks noGrp="1" noChangeArrowheads="1"/>
          </p:cNvSpPr>
          <p:nvPr>
            <p:ph type="title"/>
          </p:nvPr>
        </p:nvSpPr>
        <p:spPr>
          <a:xfrm>
            <a:off x="1231900" y="479425"/>
            <a:ext cx="8229600" cy="588963"/>
          </a:xfrm>
        </p:spPr>
        <p:txBody>
          <a:bodyPr wrap="square" lIns="91440" tIns="45720" rIns="91440" bIns="45720" numCol="1" anchor="ctr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200" b="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六、铣削加工工艺</a:t>
            </a:r>
            <a:endParaRPr kumimoji="0" lang="zh-CN" altLang="zh-CN" sz="32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2809875" y="2093913"/>
            <a:ext cx="7239000" cy="335280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457200" algn="l" defTabSz="914400" rtl="0" fontAlgn="base" latinLnBrk="0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400" b="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铣削斜面的方法</a:t>
            </a:r>
            <a:endParaRPr lang="zh-CN" altLang="zh-CN" sz="2400" b="0" strike="noStrike" noProof="0" smtClean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0" marR="0" lvl="0" indent="457200" algn="l" defTabSz="914400" rtl="0" fontAlgn="base" latinLnBrk="0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  <a:p>
            <a:pPr marL="0" marR="0" lvl="0" indent="457200" algn="l" defTabSz="914400" rtl="0" fontAlgn="base" latinLnBrk="0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使用倾斜垫铁铣斜面：</a:t>
            </a:r>
            <a:endParaRPr kumimoji="0" lang="zh-CN" altLang="zh-CN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457200" algn="l" defTabSz="914400" rtl="0" fontAlgn="base" latinLnBrk="0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用角度铣刀铣斜面：</a:t>
            </a:r>
            <a:endParaRPr kumimoji="0" lang="zh-CN" altLang="zh-CN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457200" algn="l" defTabSz="914400" rtl="0" fontAlgn="base" latinLnBrk="0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利用分度头铣斜面：</a:t>
            </a:r>
            <a:endParaRPr kumimoji="0" lang="zh-CN" altLang="zh-CN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457200" algn="l" defTabSz="914400" rtl="0" fontAlgn="base" latinLnBrk="0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文本占位符 1"/>
          <p:cNvSpPr>
            <a:spLocks noGrp="1"/>
          </p:cNvSpPr>
          <p:nvPr/>
        </p:nvSpPr>
        <p:spPr>
          <a:xfrm>
            <a:off x="1231900" y="1347788"/>
            <a:ext cx="7239000" cy="4667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>
            <a:lvl1pPr marL="0" indent="457200" algn="l" defTabSz="457200" rtl="0" eaLnBrk="1" fontAlgn="base" hangingPunct="1">
              <a:spcBef>
                <a:spcPts val="300"/>
              </a:spcBef>
              <a:spcAft>
                <a:spcPct val="0"/>
              </a:spcAft>
              <a:buNone/>
              <a:defRPr sz="1800" b="1" baseline="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dk1"/>
                </a:solidFill>
                <a:latin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dk1"/>
                </a:solidFill>
                <a:latin typeface="Times New Roman" panose="02020603050405020304" pitchFamily="18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Times New Roman" panose="02020603050405020304" pitchFamily="18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9pPr>
          </a:lstStyle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0" strike="noStrike" kern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zh-CN" sz="2400" b="0" strike="noStrike" kern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．铣 斜 面</a:t>
            </a:r>
            <a:endParaRPr kumimoji="0" lang="zh-CN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2" name="标题 1"/>
          <p:cNvSpPr>
            <a:spLocks noGrp="1" noChangeArrowheads="1"/>
          </p:cNvSpPr>
          <p:nvPr>
            <p:ph type="title"/>
          </p:nvPr>
        </p:nvSpPr>
        <p:spPr>
          <a:xfrm>
            <a:off x="1231900" y="479425"/>
            <a:ext cx="8229600" cy="588963"/>
          </a:xfrm>
        </p:spPr>
        <p:txBody>
          <a:bodyPr wrap="square" lIns="91440" tIns="45720" rIns="91440" bIns="45720" numCol="1" anchor="ctr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200" b="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六、铣削加工工艺</a:t>
            </a:r>
            <a:endParaRPr kumimoji="0" lang="zh-CN" altLang="zh-CN" sz="32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charRg st="8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charRg st="8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charRg st="8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charRg st="8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charRg st="4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charRg st="4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txEl>
                                              <p:charRg st="4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txEl>
                                              <p:charRg st="4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3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 bwMode="auto">
          <a:xfrm>
            <a:off x="2811144" y="2303144"/>
            <a:ext cx="7776846" cy="3340736"/>
          </a:xfrm>
          <a:solidFill>
            <a:schemeClr val="accent1">
              <a:lumMod val="20000"/>
              <a:lumOff val="80000"/>
            </a:schemeClr>
          </a:solidFill>
          <a:ln>
            <a:miter lim="800000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457200" algn="l" defTabSz="457200" rtl="0" fontAlgn="base" latinLnBrk="0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铣床上能加工的沟槽种类很多，如直槽、键槽、角度槽、</a:t>
            </a:r>
            <a:r>
              <a:rPr kumimoji="0" lang="en-US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V</a:t>
            </a: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形槽、</a:t>
            </a:r>
            <a:r>
              <a:rPr kumimoji="0" lang="en-US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形槽和燕尾槽等。</a:t>
            </a:r>
            <a:endParaRPr kumimoji="0" lang="zh-CN" altLang="zh-CN" sz="2000" b="0" i="0" u="none" strike="noStrike" kern="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457200" algn="l" defTabSz="457200" rtl="0" fontAlgn="base" latinLnBrk="0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要铣</a:t>
            </a:r>
            <a:r>
              <a:rPr kumimoji="0" lang="en-US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形槽，必须首先用立铣刀或三面刃铣刀铣出直槽，然后在立式铣床上用</a:t>
            </a:r>
            <a:r>
              <a:rPr kumimoji="0" lang="en-US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形槽铣刀铣削，最后再用角度铣刀铣出倒角。</a:t>
            </a:r>
            <a:endParaRPr kumimoji="0" lang="zh-CN" altLang="zh-CN" sz="2000" b="0" i="0" u="none" strike="noStrike" kern="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457200" algn="l" defTabSz="457200" rtl="0" fontAlgn="base" latinLnBrk="0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r>
              <a:rPr kumimoji="0" lang="en-US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形槽铣刀铣削时，由于</a:t>
            </a:r>
            <a:r>
              <a:rPr kumimoji="0" lang="en-US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</a:t>
            </a: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形槽铣刀排屑困难，铣削用量应选得小些，同时增加切削液的用量。</a:t>
            </a:r>
            <a:endParaRPr kumimoji="0" lang="zh-CN" altLang="zh-CN" sz="1800" b="1" i="0" u="none" strike="noStrike" kern="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4572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4572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占位符 1"/>
          <p:cNvSpPr>
            <a:spLocks noGrp="1"/>
          </p:cNvSpPr>
          <p:nvPr/>
        </p:nvSpPr>
        <p:spPr>
          <a:xfrm>
            <a:off x="1231900" y="1347788"/>
            <a:ext cx="7239000" cy="4667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lstStyle>
            <a:lvl1pPr marL="0" indent="457200" algn="l" defTabSz="457200" rtl="0" eaLnBrk="1" fontAlgn="base" hangingPunct="1">
              <a:spcBef>
                <a:spcPts val="300"/>
              </a:spcBef>
              <a:spcAft>
                <a:spcPct val="0"/>
              </a:spcAft>
              <a:buNone/>
              <a:defRPr sz="1800" b="1" baseline="0">
                <a:solidFill>
                  <a:schemeClr val="dk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dk1"/>
                </a:solidFill>
                <a:latin typeface="Times New Roman" panose="02020603050405020304" pitchFamily="18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dk1"/>
                </a:solidFill>
                <a:latin typeface="Times New Roman" panose="02020603050405020304" pitchFamily="18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dk1"/>
                </a:solidFill>
                <a:latin typeface="Times New Roman" panose="02020603050405020304" pitchFamily="18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Times New Roman" panose="02020603050405020304" pitchFamily="18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dk1"/>
                </a:solidFill>
                <a:latin typeface="+mn-lt"/>
              </a:defRPr>
            </a:lvl9pPr>
          </a:lstStyle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b="0" strike="noStrike" kern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zh-CN" sz="2400" b="0" strike="noStrike" kern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．铣 沟 槽</a:t>
            </a:r>
            <a:endParaRPr kumimoji="0" lang="zh-CN" altLang="zh-CN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2" name="标题 1"/>
          <p:cNvSpPr>
            <a:spLocks noGrp="1" noChangeArrowheads="1"/>
          </p:cNvSpPr>
          <p:nvPr>
            <p:ph type="title"/>
          </p:nvPr>
        </p:nvSpPr>
        <p:spPr>
          <a:xfrm>
            <a:off x="1231900" y="479425"/>
            <a:ext cx="8229600" cy="588963"/>
          </a:xfrm>
        </p:spPr>
        <p:txBody>
          <a:bodyPr wrap="square" lIns="91440" tIns="45720" rIns="91440" bIns="45720" numCol="1" anchor="ctr" anchorCtr="0" compatLnSpc="1"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200" b="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六、铣削加工工艺</a:t>
            </a:r>
            <a:endParaRPr kumimoji="0" lang="zh-CN" altLang="zh-CN" sz="3200" b="0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83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895350" y="325438"/>
            <a:ext cx="10972800" cy="927100"/>
          </a:xfrm>
        </p:spPr>
        <p:txBody>
          <a:bodyPr vert="horz" wrap="square" lIns="91440" tIns="45720" rIns="91440" bIns="45720" anchor="ctr"/>
          <a:p>
            <a:r>
              <a:rPr lang="zh-CN" altLang="en-US" baseline="0">
                <a:latin typeface="黑体" panose="02010609060101010101" charset="-122"/>
                <a:ea typeface="黑体" panose="02010609060101010101" charset="-122"/>
                <a:cs typeface="+mj-cs"/>
              </a:rPr>
              <a:t>课  后  小  结</a:t>
            </a:r>
            <a:endParaRPr lang="zh-CN" altLang="en-US" baseline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2046288" y="1335088"/>
            <a:ext cx="9245600" cy="3657600"/>
          </a:xfrm>
        </p:spPr>
        <p:txBody>
          <a:bodyPr/>
          <a:p>
            <a:pPr fontAlgn="base" latinLnBrk="0">
              <a:lnSpc>
                <a:spcPct val="150000"/>
              </a:lnSpc>
            </a:pPr>
            <a:r>
              <a:rPr lang="zh-CN" altLang="zh-CN" sz="240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1.什么是铣削？</a:t>
            </a:r>
            <a:endParaRPr lang="zh-CN" altLang="zh-CN" sz="2400" strike="noStrike" noProof="0" smtClean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 latinLnBrk="0">
              <a:lnSpc>
                <a:spcPct val="150000"/>
              </a:lnSpc>
            </a:pPr>
            <a:r>
              <a:rPr lang="zh-CN" altLang="zh-CN" sz="240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zh-CN" sz="240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铣削的特点及应用</a:t>
            </a:r>
            <a:endParaRPr lang="zh-CN" altLang="zh-CN" sz="2400" strike="noStrike" noProof="0" smtClean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base" latinLnBrk="0">
              <a:lnSpc>
                <a:spcPct val="150000"/>
              </a:lnSpc>
            </a:pPr>
            <a:r>
              <a:rPr lang="zh-CN" altLang="zh-CN" sz="240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3.铣削的加工范围</a:t>
            </a:r>
            <a:endParaRPr lang="zh-CN" altLang="zh-CN" sz="2400" strike="noStrike" noProof="0" smtClean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fontAlgn="base" latinLnBrk="0">
              <a:lnSpc>
                <a:spcPct val="150000"/>
              </a:lnSpc>
            </a:pPr>
            <a:r>
              <a:rPr lang="zh-CN" altLang="zh-CN" sz="240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zh-CN" sz="240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常用铣床</a:t>
            </a:r>
            <a:endParaRPr kumimoji="0" lang="zh-CN" altLang="zh-CN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 latinLnBrk="0">
              <a:lnSpc>
                <a:spcPct val="150000"/>
              </a:lnSpc>
            </a:pPr>
            <a:r>
              <a:rPr lang="zh-CN" altLang="zh-CN" sz="240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5.铣刀</a:t>
            </a:r>
            <a:endParaRPr lang="zh-CN" altLang="zh-CN" sz="2400" strike="noStrike" noProof="0" smtClean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 latinLnBrk="0">
              <a:lnSpc>
                <a:spcPct val="150000"/>
              </a:lnSpc>
            </a:pPr>
            <a:r>
              <a:rPr lang="zh-CN" altLang="zh-CN" sz="2400" strike="noStrike" noProof="0" smtClean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6.铣削加工工艺</a:t>
            </a:r>
            <a:endParaRPr lang="zh-CN" altLang="zh-CN" sz="2400" strike="noStrike" noProof="0" smtClean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57375" y="2187575"/>
            <a:ext cx="4619625" cy="1470025"/>
          </a:xfrm>
          <a:blipFill dpi="0" rotWithShape="1">
            <a:blip r:embed="rId1"/>
            <a:srcRect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</p:bldLst>
  </p:timing>
</p:sld>
</file>

<file path=ppt/tags/tag1.xml><?xml version="1.0" encoding="utf-8"?>
<p:tagLst xmlns:p="http://schemas.openxmlformats.org/presentationml/2006/main">
  <p:tag name="COMMONDATA" val="eyJoZGlkIjoiYmJhNzlkZmM0MWIwMDQ2MmI0ZThmOWJjM2FkZTgwZDMifQ=="/>
</p:tagLst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E:\ppt模版库\12.pot</Template>
  <TotalTime>0</TotalTime>
  <Words>335</Words>
  <Application>WPS 演示</Application>
  <PresentationFormat>全屏显示(4:3)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方正卡通简体</vt:lpstr>
      <vt:lpstr>华文楷体</vt:lpstr>
      <vt:lpstr>微软雅黑</vt:lpstr>
      <vt:lpstr>方正魏碑简体</vt:lpstr>
      <vt:lpstr>CAD 数英斜</vt:lpstr>
      <vt:lpstr>黑体</vt:lpstr>
      <vt:lpstr>Arial Unicode MS</vt:lpstr>
      <vt:lpstr>12</vt:lpstr>
      <vt:lpstr>汽车车身制造技术</vt:lpstr>
      <vt:lpstr>五、铣  刀</vt:lpstr>
      <vt:lpstr>五、铣  刀</vt:lpstr>
      <vt:lpstr>六、铣削加工工艺</vt:lpstr>
      <vt:lpstr>六、铣削加工工艺</vt:lpstr>
      <vt:lpstr>六、铣削加工工艺</vt:lpstr>
      <vt:lpstr>课  后  小  结</vt:lpstr>
      <vt:lpstr>Thank You!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舍士</cp:lastModifiedBy>
  <cp:revision>681</cp:revision>
  <dcterms:created xsi:type="dcterms:W3CDTF">2012-05-14T06:44:00Z</dcterms:created>
  <dcterms:modified xsi:type="dcterms:W3CDTF">2023-08-03T07:46:15Z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8CA27CE45BD44DE694423075D644E31A_12</vt:lpwstr>
  </property>
</Properties>
</file>