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6"/>
  </p:notesMasterIdLst>
  <p:handoutMasterIdLst>
    <p:handoutMasterId r:id="rId16"/>
  </p:handoutMasterIdLst>
  <p:sldIdLst>
    <p:sldId id="493" r:id="rId4"/>
    <p:sldId id="510" r:id="rId5"/>
    <p:sldId id="511" r:id="rId7"/>
    <p:sldId id="512" r:id="rId8"/>
    <p:sldId id="513" r:id="rId9"/>
    <p:sldId id="476" r:id="rId10"/>
    <p:sldId id="477" r:id="rId11"/>
    <p:sldId id="489" r:id="rId12"/>
    <p:sldId id="490" r:id="rId13"/>
    <p:sldId id="514" r:id="rId14"/>
    <p:sldId id="285" r:id="rId15"/>
  </p:sldIdLst>
  <p:sldSz cx="12192000" cy="6858000"/>
  <p:notesSz cx="6858000" cy="9144000"/>
  <p:custDataLst>
    <p:tags r:id="rId20"/>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37" userDrawn="1">
          <p15:clr>
            <a:srgbClr val="A4A3A4"/>
          </p15:clr>
        </p15:guide>
        <p15:guide id="2" pos="380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66"/>
    <a:srgbClr val="E4F50B"/>
    <a:srgbClr val="C3D109"/>
    <a:srgbClr val="FDF58D"/>
    <a:srgbClr val="95E7A3"/>
    <a:srgbClr val="FBDB1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1696"/>
    <p:restoredTop sz="43676"/>
  </p:normalViewPr>
  <p:slideViewPr>
    <p:cSldViewPr showGuides="1">
      <p:cViewPr>
        <p:scale>
          <a:sx n="75" d="100"/>
          <a:sy n="75" d="100"/>
        </p:scale>
        <p:origin x="546" y="66"/>
      </p:cViewPr>
      <p:guideLst>
        <p:guide orient="horz" pos="2137"/>
        <p:guide pos="380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gs" Target="tags/tag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6148"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幻灯片图像占位符 1"/>
          <p:cNvSpPr>
            <a:spLocks noGrp="1" noRot="1" noChangeAspect="1" noTextEdit="1"/>
          </p:cNvSpPr>
          <p:nvPr>
            <p:ph type="sldImg"/>
          </p:nvPr>
        </p:nvSpPr>
        <p:spPr/>
      </p:sp>
      <p:sp>
        <p:nvSpPr>
          <p:cNvPr id="19458"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945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noChangeAspect="1" noTextEdit="1"/>
          </p:cNvSpPr>
          <p:nvPr>
            <p:ph type="sldImg"/>
          </p:nvPr>
        </p:nvSpPr>
        <p:spPr/>
      </p:sp>
      <p:sp>
        <p:nvSpPr>
          <p:cNvPr id="21506"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150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幻灯片图像占位符 1"/>
          <p:cNvSpPr>
            <a:spLocks noGrp="1" noRot="1" noChangeAspect="1" noTextEdit="1"/>
          </p:cNvSpPr>
          <p:nvPr>
            <p:ph type="sldImg"/>
          </p:nvPr>
        </p:nvSpPr>
        <p:spPr/>
      </p:sp>
      <p:sp>
        <p:nvSpPr>
          <p:cNvPr id="23554"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355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幻灯片图像占位符 1"/>
          <p:cNvSpPr>
            <a:spLocks noGrp="1" noRot="1" noChangeAspect="1" noTextEdit="1"/>
          </p:cNvSpPr>
          <p:nvPr>
            <p:ph type="sldImg"/>
          </p:nvPr>
        </p:nvSpPr>
        <p:spPr/>
      </p:sp>
      <p:sp>
        <p:nvSpPr>
          <p:cNvPr id="25602"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560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幻灯片图像占位符 1"/>
          <p:cNvSpPr>
            <a:spLocks noGrp="1" noRot="1" noChangeAspect="1" noTextEdit="1"/>
          </p:cNvSpPr>
          <p:nvPr>
            <p:ph type="sldImg"/>
          </p:nvPr>
        </p:nvSpPr>
        <p:spPr/>
      </p:sp>
      <p:sp>
        <p:nvSpPr>
          <p:cNvPr id="27650"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7651"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幻灯片图像占位符 1"/>
          <p:cNvSpPr>
            <a:spLocks noGrp="1" noRot="1" noChangeAspect="1" noTextEdit="1"/>
          </p:cNvSpPr>
          <p:nvPr>
            <p:ph type="sldImg"/>
          </p:nvPr>
        </p:nvSpPr>
        <p:spPr/>
      </p:sp>
      <p:sp>
        <p:nvSpPr>
          <p:cNvPr id="29698"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969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幻灯片图像占位符 1"/>
          <p:cNvSpPr>
            <a:spLocks noGrp="1" noRot="1" noChangeAspect="1" noTextEdit="1"/>
          </p:cNvSpPr>
          <p:nvPr>
            <p:ph type="sldImg"/>
          </p:nvPr>
        </p:nvSpPr>
        <p:spPr/>
      </p:sp>
      <p:sp>
        <p:nvSpPr>
          <p:cNvPr id="31746"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3174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幻灯片图像占位符 1"/>
          <p:cNvSpPr>
            <a:spLocks noGrp="1" noRot="1" noChangeAspect="1" noTextEdit="1"/>
          </p:cNvSpPr>
          <p:nvPr>
            <p:ph type="sldImg"/>
          </p:nvPr>
        </p:nvSpPr>
        <p:spPr/>
      </p:sp>
      <p:sp>
        <p:nvSpPr>
          <p:cNvPr id="33794"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3379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3097"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3103"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pPr fontAlgn="base"/>
            <a:r>
              <a:rPr lang="zh-CN" altLang="en-US" strike="noStrike" noProof="1"/>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325438"/>
            <a:ext cx="8026400" cy="58007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10972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9600" y="3938588"/>
            <a:ext cx="10972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21"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4127"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pPr fontAlgn="base"/>
            <a:r>
              <a:rPr lang="zh-CN" altLang="en-US" strike="noStrike" noProof="1"/>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325438"/>
            <a:ext cx="8026400" cy="58007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10972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9600" y="3938588"/>
            <a:ext cx="10972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7" Type="http://schemas.openxmlformats.org/officeDocument/2006/relationships/theme" Target="../theme/theme2.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3" name="Rectangle 3"/>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78"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p>
            <a:pPr lvl="0"/>
            <a:r>
              <a:rPr lang="zh-CN" altLang="en-US" dirty="0"/>
              <a:t>单击此处编辑母版标题样式</a:t>
            </a:r>
            <a:endParaRPr lang="zh-CN" altLang="en-US" dirty="0"/>
          </a:p>
        </p:txBody>
      </p:sp>
      <p:pic>
        <p:nvPicPr>
          <p:cNvPr id="2079"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2080"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jpeg"/><Relationship Id="rId1" Type="http://schemas.openxmlformats.org/officeDocument/2006/relationships/hyperlink" Target="http://www.che168.com/article_pic/577537.html" TargetMode="Externa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6.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6.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副标题 5"/>
          <p:cNvSpPr>
            <a:spLocks noGrp="1"/>
          </p:cNvSpPr>
          <p:nvPr>
            <p:ph type="subTitle" idx="1"/>
          </p:nvPr>
        </p:nvSpPr>
        <p:spPr>
          <a:xfrm>
            <a:off x="3889375" y="4378325"/>
            <a:ext cx="4800600" cy="342900"/>
          </a:xfrm>
        </p:spPr>
        <p:txBody>
          <a:bodyPr vert="horz" wrap="square" lIns="68580" tIns="34290" rIns="68580" bIns="34290" anchor="t"/>
          <a:p>
            <a:pPr algn="ctr"/>
            <a:r>
              <a:rPr lang="zh-CN" altLang="en-US" sz="2700" b="1" dirty="0">
                <a:latin typeface="微软雅黑" panose="020B0503020204020204" pitchFamily="34" charset="-122"/>
                <a:ea typeface="微软雅黑" panose="020B0503020204020204" pitchFamily="34" charset="-122"/>
                <a:cs typeface="+mn-cs"/>
              </a:rPr>
              <a:t> </a:t>
            </a:r>
            <a:endParaRPr lang="zh-CN" altLang="en-US" sz="2700" b="1" dirty="0">
              <a:latin typeface="微软雅黑" panose="020B0503020204020204" pitchFamily="34" charset="-122"/>
              <a:ea typeface="微软雅黑" panose="020B0503020204020204" pitchFamily="34" charset="-122"/>
              <a:cs typeface="+mn-cs"/>
            </a:endParaRPr>
          </a:p>
        </p:txBody>
      </p:sp>
      <p:sp>
        <p:nvSpPr>
          <p:cNvPr id="5" name="标题 4"/>
          <p:cNvSpPr>
            <a:spLocks noGrp="1" noChangeArrowheads="1"/>
          </p:cNvSpPr>
          <p:nvPr>
            <p:ph type="ctrTitle"/>
          </p:nvPr>
        </p:nvSpPr>
        <p:spPr>
          <a:xfrm>
            <a:off x="403225" y="376238"/>
            <a:ext cx="5380038" cy="1101725"/>
          </a:xfrm>
        </p:spPr>
        <p:txBody>
          <a:bodyPr vert="horz" wrap="square" lIns="68580" tIns="34290" rIns="68580" bIns="34290"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300" b="0" i="0" u="none" strike="noStrike" kern="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j-cs"/>
              </a:rPr>
              <a:t>汽车</a:t>
            </a:r>
            <a:r>
              <a:rPr kumimoji="0" lang="zh-CN" sz="3300" b="0"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车身</a:t>
            </a:r>
            <a:r>
              <a:rPr kumimoji="0" lang="zh-CN" altLang="en-US" sz="3300" b="0" i="0" u="none" strike="noStrike" kern="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mj-cs"/>
              </a:rPr>
              <a:t>制造</a:t>
            </a:r>
            <a:r>
              <a:rPr kumimoji="0" lang="zh-CN" sz="3300" b="0"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rPr>
              <a:t>技术</a:t>
            </a:r>
            <a:endParaRPr kumimoji="0" lang="zh-CN" sz="3300" b="0"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58370" name="Rectangle 2"/>
          <p:cNvSpPr>
            <a:spLocks noGrp="1" noChangeArrowheads="1"/>
          </p:cNvSpPr>
          <p:nvPr/>
        </p:nvSpPr>
        <p:spPr>
          <a:xfrm>
            <a:off x="2914650" y="2562225"/>
            <a:ext cx="5481638" cy="609600"/>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3600" b="1"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铸   造   </a:t>
            </a:r>
            <a:r>
              <a:rPr kumimoji="0" lang="zh-CN" altLang="en-US"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技   术  </a:t>
            </a:r>
            <a:r>
              <a:rPr kumimoji="0" lang="en-US" altLang="zh-CN" sz="3600" b="1" i="0" u="none" strike="noStrike" kern="1200" cap="none" spc="0" normalizeH="0" baseline="0" noProof="1"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endParaRPr kumimoji="0" lang="en-US" altLang="zh-CN" sz="3600" b="1" i="0" u="none" strike="noStrike" kern="1200" cap="none" spc="0" normalizeH="0" baseline="0" noProof="1" dirty="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1"/>
          <p:cNvSpPr>
            <a:spLocks noGrp="1" noChangeArrowheads="1"/>
          </p:cNvSpPr>
          <p:nvPr>
            <p:ph type="title"/>
          </p:nvPr>
        </p:nvSpPr>
        <p:spPr>
          <a:xfrm>
            <a:off x="1152525" y="384175"/>
            <a:ext cx="10972800" cy="927100"/>
          </a:xfrm>
        </p:spPr>
        <p:txBody>
          <a:bodyPr vert="horz" wrap="square" lIns="91440" tIns="45720" rIns="91440" bIns="45720" numCol="1" anchor="ctr"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j-cs"/>
              </a:rPr>
              <a:t>课 后 小 结</a:t>
            </a:r>
            <a:endParaRPr kumimoji="0" lang="zh-CN" altLang="en-US" sz="3200" b="1" i="0" u="none" strike="noStrike" kern="0" cap="none" spc="0" normalizeH="0" baseline="0" noProof="0" smtClean="0">
              <a:ln>
                <a:noFill/>
              </a:ln>
              <a:solidFill>
                <a:schemeClr val="tx2"/>
              </a:solidFill>
              <a:effectLst/>
              <a:uLnTx/>
              <a:uFillTx/>
              <a:latin typeface="黑体" panose="02010609060101010101" pitchFamily="49" charset="-122"/>
              <a:ea typeface="黑体" panose="02010609060101010101" pitchFamily="49" charset="-122"/>
              <a:cs typeface="+mj-cs"/>
            </a:endParaRPr>
          </a:p>
        </p:txBody>
      </p:sp>
      <p:sp>
        <p:nvSpPr>
          <p:cNvPr id="34818" name="内容占位符 2"/>
          <p:cNvSpPr>
            <a:spLocks noGrp="1"/>
          </p:cNvSpPr>
          <p:nvPr>
            <p:ph idx="1"/>
          </p:nvPr>
        </p:nvSpPr>
        <p:spPr>
          <a:xfrm>
            <a:off x="2016125" y="1600200"/>
            <a:ext cx="7045325" cy="4525963"/>
          </a:xfrm>
        </p:spPr>
        <p:txBody>
          <a:bodyPr vert="horz" wrap="square" lIns="91440" tIns="45720" rIns="91440" bIns="45720" anchor="t"/>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rPr>
              <a:t>铸造的特点与分类</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铸造的分类</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rPr>
              <a:t>砂型铸造</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rPr>
              <a:t>特种铸造</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5.</a:t>
            </a:r>
            <a:r>
              <a:rPr lang="zh-CN" altLang="en-US" sz="2400" dirty="0">
                <a:latin typeface="微软雅黑" panose="020B0503020204020204" pitchFamily="34" charset="-122"/>
                <a:ea typeface="微软雅黑" panose="020B0503020204020204" pitchFamily="34" charset="-122"/>
              </a:rPr>
              <a:t>铸造金属的铸造性能</a:t>
            </a:r>
            <a:endParaRPr lang="zh-CN" altLang="en-US" sz="2400" dirty="0">
              <a:latin typeface="微软雅黑" panose="020B0503020204020204" pitchFamily="34" charset="-122"/>
              <a:ea typeface="微软雅黑" panose="020B0503020204020204" pitchFamily="34" charset="-122"/>
            </a:endParaRPr>
          </a:p>
          <a:p>
            <a:pPr>
              <a:lnSpc>
                <a:spcPct val="150000"/>
              </a:lnSpc>
              <a:spcBef>
                <a:spcPct val="0"/>
              </a:spcBef>
            </a:pPr>
            <a:r>
              <a:rPr lang="en-US" altLang="zh-CN" sz="2400" dirty="0">
                <a:latin typeface="微软雅黑" panose="020B0503020204020204" pitchFamily="34" charset="-122"/>
                <a:ea typeface="微软雅黑" panose="020B0503020204020204" pitchFamily="34" charset="-122"/>
              </a:rPr>
              <a:t>6.</a:t>
            </a:r>
            <a:r>
              <a:rPr lang="zh-CN" altLang="en-US" sz="2400" dirty="0">
                <a:latin typeface="微软雅黑" panose="020B0503020204020204" pitchFamily="34" charset="-122"/>
                <a:ea typeface="微软雅黑" panose="020B0503020204020204" pitchFamily="34" charset="-122"/>
              </a:rPr>
              <a:t>铸造的结构工艺性</a:t>
            </a:r>
            <a:endParaRPr lang="zh-CN" altLang="en-US" sz="2400" dirty="0">
              <a:latin typeface="微软雅黑" panose="020B0503020204020204" pitchFamily="34" charset="-122"/>
              <a:ea typeface="微软雅黑" panose="020B0503020204020204" pitchFamily="34" charset="-122"/>
            </a:endParaRPr>
          </a:p>
        </p:txBody>
      </p:sp>
      <p:pic>
        <p:nvPicPr>
          <p:cNvPr id="34819" name="图片 259082" descr="8018281412710242">
            <a:hlinkClick r:id="rId1"/>
          </p:cNvPr>
          <p:cNvPicPr>
            <a:picLocks noChangeAspect="1"/>
          </p:cNvPicPr>
          <p:nvPr/>
        </p:nvPicPr>
        <p:blipFill>
          <a:blip r:embed="rId2"/>
          <a:stretch>
            <a:fillRect/>
          </a:stretch>
        </p:blipFill>
        <p:spPr>
          <a:xfrm>
            <a:off x="5808663" y="1727200"/>
            <a:ext cx="5538787" cy="3402013"/>
          </a:xfrm>
          <a:prstGeom prst="rect">
            <a:avLst/>
          </a:prstGeom>
          <a:noFill/>
          <a:ln w="9525" cap="flat" cmpd="sng">
            <a:solidFill>
              <a:schemeClr val="tx1"/>
            </a:solidFill>
            <a:prstDash val="solid"/>
            <a:miter/>
            <a:headEnd type="none" w="med" len="med"/>
            <a:tailEnd type="none" w="med" len="me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bwMode="auto">
          <a:xfrm>
            <a:off x="1857375" y="2111372"/>
            <a:ext cx="4924425" cy="1470025"/>
          </a:xfrm>
          <a:blipFill>
            <a:blip r:embed="rId1" cstate="print"/>
            <a:tile tx="0" ty="0" sx="100000" sy="100000" flip="none" algn="tl"/>
          </a:blipFill>
          <a:ln>
            <a:miter lim="800000"/>
          </a:ln>
          <a:effectLst>
            <a:glow rad="228600">
              <a:schemeClr val="accent1">
                <a:satMod val="175000"/>
                <a:alpha val="40000"/>
              </a:schemeClr>
            </a:glow>
            <a:outerShdw dist="35921" dir="2700000" algn="ctr" rotWithShape="0">
              <a:srgbClr val="FFFFFF"/>
            </a:outerShdw>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rPr>
              <a:t>Thank You!</a:t>
            </a:r>
            <a:endPar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000000"/>
                                          </p:val>
                                        </p:tav>
                                        <p:tav tm="100000">
                                          <p:val>
                                            <p:strVal val="#ppt_w"/>
                                          </p:val>
                                        </p:tav>
                                      </p:tavLst>
                                    </p:anim>
                                    <p:anim calcmode="lin" valueType="num">
                                      <p:cBhvr>
                                        <p:cTn id="8" dur="500" fill="hold"/>
                                        <p:tgtEl>
                                          <p:spTgt spid="3993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18434"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35" name="Rectangle 13"/>
          <p:cNvSpPr>
            <a:spLocks noChangeArrowheads="1"/>
          </p:cNvSpPr>
          <p:nvPr/>
        </p:nvSpPr>
        <p:spPr bwMode="black">
          <a:xfrm>
            <a:off x="1565275" y="574675"/>
            <a:ext cx="9061450" cy="522288"/>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kumimoji="0" lang="zh-CN" altLang="en-US" sz="2800" b="1"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rPr>
              <a:t>四、</a:t>
            </a:r>
            <a:r>
              <a:rPr kumimoji="0" lang="zh-CN" altLang="zh-CN" sz="2800" b="1" i="0" u="none" strike="noStrike" kern="1200" cap="none" spc="0" normalizeH="0" baseline="0" noProof="1">
                <a:ln>
                  <a:noFill/>
                </a:ln>
                <a:solidFill>
                  <a:schemeClr val="tx1"/>
                </a:solidFill>
                <a:effectLst/>
                <a:uLnTx/>
                <a:uFillTx/>
                <a:latin typeface="华文细黑" pitchFamily="2" charset="-122"/>
                <a:ea typeface="华文细黑" pitchFamily="2" charset="-122"/>
                <a:cs typeface="+mn-cs"/>
                <a:sym typeface="+mn-ea"/>
              </a:rPr>
              <a:t>特种铸造</a:t>
            </a:r>
            <a:endParaRPr kumimoji="0" lang="zh-CN" altLang="en-US" sz="2800" b="1"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sp>
        <p:nvSpPr>
          <p:cNvPr id="20" name="圆角矩形 19"/>
          <p:cNvSpPr/>
          <p:nvPr/>
        </p:nvSpPr>
        <p:spPr>
          <a:xfrm>
            <a:off x="2092325" y="1592263"/>
            <a:ext cx="8534400" cy="1328738"/>
          </a:xfrm>
          <a:prstGeom prst="roundRect">
            <a:avLst>
              <a:gd name="adj" fmla="val 16667"/>
            </a:avLst>
          </a:prstGeom>
          <a:solidFill>
            <a:srgbClr val="00B0F0"/>
          </a:solidFill>
          <a:ln w="9525">
            <a:noFill/>
          </a:ln>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4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特种铸造</a:t>
            </a:r>
            <a:r>
              <a:rPr kumimoji="0" lang="zh-CN"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是指与砂型铸造不同的其他铸造方法的统称。汽车中铝合金铸件多采用特种铸造方式获得。</a:t>
            </a:r>
            <a:endParaRPr kumimoji="0" lang="zh-CN"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33"/>
          <p:cNvGrpSpPr/>
          <p:nvPr/>
        </p:nvGrpSpPr>
        <p:grpSpPr>
          <a:xfrm>
            <a:off x="1752600" y="3244850"/>
            <a:ext cx="2316163" cy="460375"/>
            <a:chOff x="304800" y="697468"/>
            <a:chExt cx="2315874" cy="459683"/>
          </a:xfrm>
        </p:grpSpPr>
        <p:sp>
          <p:nvSpPr>
            <p:cNvPr id="18438" name="矩形 21"/>
            <p:cNvSpPr/>
            <p:nvPr/>
          </p:nvSpPr>
          <p:spPr>
            <a:xfrm>
              <a:off x="457200" y="697468"/>
              <a:ext cx="2163474" cy="459683"/>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rPr>
                <a:t>1. </a:t>
              </a:r>
              <a:r>
                <a:rPr lang="en-US" altLang="zh-CN" dirty="0">
                  <a:latin typeface="华文新魏" pitchFamily="2" charset="-122"/>
                  <a:ea typeface="华文新魏" pitchFamily="2" charset="-122"/>
                </a:rPr>
                <a:t> </a:t>
              </a:r>
              <a:r>
                <a:rPr lang="zh-CN" altLang="zh-CN" sz="2400" dirty="0">
                  <a:latin typeface="微软雅黑" panose="020B0503020204020204" pitchFamily="34" charset="-122"/>
                  <a:ea typeface="微软雅黑" panose="020B0503020204020204" pitchFamily="34" charset="-122"/>
                </a:rPr>
                <a:t>金属型铸造</a:t>
              </a:r>
              <a:endParaRPr lang="zh-CN" altLang="en-US" sz="2400" dirty="0">
                <a:latin typeface="微软雅黑" panose="020B0503020204020204" pitchFamily="34" charset="-122"/>
                <a:ea typeface="微软雅黑" panose="020B0503020204020204" pitchFamily="34" charset="-122"/>
              </a:endParaRPr>
            </a:p>
          </p:txBody>
        </p:sp>
        <p:sp>
          <p:nvSpPr>
            <p:cNvPr id="18439"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29" name="圆角矩形 28"/>
          <p:cNvSpPr/>
          <p:nvPr/>
        </p:nvSpPr>
        <p:spPr>
          <a:xfrm>
            <a:off x="2092325" y="4160838"/>
            <a:ext cx="8534400" cy="1941512"/>
          </a:xfrm>
          <a:prstGeom prst="roundRect">
            <a:avLst>
              <a:gd name="adj" fmla="val 16667"/>
            </a:avLst>
          </a:prstGeom>
          <a:solidFill>
            <a:srgbClr val="00B050"/>
          </a:solidFill>
          <a:ln w="9525">
            <a:noFill/>
          </a:ln>
        </p:spPr>
        <p:txBody>
          <a:bodyPr anchor="t">
            <a:spAutoFit/>
          </a:bodyPr>
          <a:p>
            <a:pPr>
              <a:lnSpc>
                <a:spcPct val="150000"/>
              </a:lnSpc>
            </a:pPr>
            <a:r>
              <a:rPr lang="en-US" altLang="zh-CN" dirty="0">
                <a:solidFill>
                  <a:srgbClr val="FFFFFF"/>
                </a:solidFill>
                <a:latin typeface="华文中宋" pitchFamily="2" charset="-122"/>
                <a:ea typeface="华文中宋" pitchFamily="2" charset="-122"/>
              </a:rPr>
              <a:t> </a:t>
            </a: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zh-CN" sz="2400" dirty="0">
                <a:solidFill>
                  <a:srgbClr val="FFFFFF"/>
                </a:solidFill>
                <a:latin typeface="微软雅黑" panose="020B0503020204020204" pitchFamily="34" charset="-122"/>
                <a:ea typeface="微软雅黑" panose="020B0503020204020204" pitchFamily="34" charset="-122"/>
              </a:rPr>
              <a:t>铸造时金属液靠重力浇入用金属制成的铸型中，以获得铸件的方法，称为金属型铸造。金属型可重复使用，故又称永久型铸造。</a:t>
            </a:r>
            <a:endParaRPr lang="zh-CN" altLang="zh-CN" sz="2400" dirty="0">
              <a:solidFill>
                <a:srgbClr val="FFFFFF"/>
              </a:solidFill>
              <a:latin typeface="微软雅黑" panose="020B0503020204020204" pitchFamily="34" charset="-122"/>
              <a:ea typeface="微软雅黑" panose="020B0503020204020204" pitchFamily="34" charset="-122"/>
            </a:endParaRPr>
          </a:p>
        </p:txBody>
      </p:sp>
      <p:pic>
        <p:nvPicPr>
          <p:cNvPr id="18441" name="Picture 2" descr="由花朵组成的五彩缤纷可爱小汽车矢量素材_lanrentuku"/>
          <p:cNvPicPr>
            <a:picLocks noChangeAspect="1"/>
          </p:cNvPicPr>
          <p:nvPr/>
        </p:nvPicPr>
        <p:blipFill>
          <a:blip r:embed="rId1"/>
          <a:stretch>
            <a:fillRect/>
          </a:stretch>
        </p:blipFill>
        <p:spPr>
          <a:xfrm>
            <a:off x="8991600" y="6096000"/>
            <a:ext cx="1458913" cy="6286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54" presetClass="entr" presetSubtype="0" accel="10000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strVal val="#ppt_w*0.05"/>
                                          </p:val>
                                        </p:tav>
                                        <p:tav tm="100000">
                                          <p:val>
                                            <p:strVal val="#ppt_w"/>
                                          </p:val>
                                        </p:tav>
                                      </p:tavLst>
                                    </p:anim>
                                    <p:anim calcmode="lin" valueType="num">
                                      <p:cBhvr>
                                        <p:cTn id="13" dur="500" fill="hold"/>
                                        <p:tgtEl>
                                          <p:spTgt spid="20"/>
                                        </p:tgtEl>
                                        <p:attrNameLst>
                                          <p:attrName>ppt_h</p:attrName>
                                        </p:attrNameLst>
                                      </p:cBhvr>
                                      <p:tavLst>
                                        <p:tav tm="0">
                                          <p:val>
                                            <p:strVal val="#ppt_h"/>
                                          </p:val>
                                        </p:tav>
                                        <p:tav tm="100000">
                                          <p:val>
                                            <p:strVal val="#ppt_h"/>
                                          </p:val>
                                        </p:tav>
                                      </p:tavLst>
                                    </p:anim>
                                    <p:anim calcmode="lin" valueType="num">
                                      <p:cBhvr>
                                        <p:cTn id="14" dur="500" fill="hold"/>
                                        <p:tgtEl>
                                          <p:spTgt spid="20"/>
                                        </p:tgtEl>
                                        <p:attrNameLst>
                                          <p:attrName>ppt_x</p:attrName>
                                        </p:attrNameLst>
                                      </p:cBhvr>
                                      <p:tavLst>
                                        <p:tav tm="0">
                                          <p:val>
                                            <p:strVal val="#ppt_x-.2"/>
                                          </p:val>
                                        </p:tav>
                                        <p:tav tm="100000">
                                          <p:val>
                                            <p:strVal val="#ppt_x"/>
                                          </p:val>
                                        </p:tav>
                                      </p:tavLst>
                                    </p:anim>
                                    <p:anim calcmode="lin" valueType="num">
                                      <p:cBhvr>
                                        <p:cTn id="15" dur="500" fill="hold"/>
                                        <p:tgtEl>
                                          <p:spTgt spid="20"/>
                                        </p:tgtEl>
                                        <p:attrNameLst>
                                          <p:attrName>ppt_y</p:attrName>
                                        </p:attrNameLst>
                                      </p:cBhvr>
                                      <p:tavLst>
                                        <p:tav tm="0">
                                          <p:val>
                                            <p:strVal val="#ppt_y"/>
                                          </p:val>
                                        </p:tav>
                                        <p:tav tm="100000">
                                          <p:val>
                                            <p:strVal val="#ppt_y"/>
                                          </p:val>
                                        </p:tav>
                                      </p:tavLst>
                                    </p:anim>
                                    <p:animEffect transition="in" filter="fade">
                                      <p:cBhvr>
                                        <p:cTn id="16" dur="500"/>
                                        <p:tgtEl>
                                          <p:spTgt spid="20"/>
                                        </p:tgtEl>
                                      </p:cBhvr>
                                    </p:animEffect>
                                  </p:childTnLst>
                                </p:cTn>
                              </p:par>
                            </p:childTnLst>
                          </p:cTn>
                        </p:par>
                      </p:childTnLst>
                    </p:cTn>
                  </p:par>
                  <p:par>
                    <p:cTn id="17" fill="hold">
                      <p:stCondLst>
                        <p:cond delay="indefinite"/>
                      </p:stCondLst>
                      <p:childTnLst>
                        <p:par>
                          <p:cTn id="18" fill="hold">
                            <p:stCondLst>
                              <p:cond delay="0"/>
                            </p:stCondLst>
                            <p:childTnLst>
                              <p:par>
                                <p:cTn id="19" presetID="23"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000000"/>
                                          </p:val>
                                        </p:tav>
                                        <p:tav tm="100000">
                                          <p:val>
                                            <p:strVal val="#ppt_w"/>
                                          </p:val>
                                        </p:tav>
                                      </p:tavLst>
                                    </p:anim>
                                    <p:anim calcmode="lin" valueType="num">
                                      <p:cBhvr>
                                        <p:cTn id="22" dur="500" fill="hold"/>
                                        <p:tgtEl>
                                          <p:spTgt spid="2"/>
                                        </p:tgtEl>
                                        <p:attrNameLst>
                                          <p:attrName>ppt_h</p:attrName>
                                        </p:attrNameLst>
                                      </p:cBhvr>
                                      <p:tavLst>
                                        <p:tav tm="0">
                                          <p:val>
                                            <p:fltVal val="0.000000"/>
                                          </p:val>
                                        </p:tav>
                                        <p:tav tm="100000">
                                          <p:val>
                                            <p:strVal val="#ppt_h"/>
                                          </p:val>
                                        </p:tav>
                                      </p:tavLst>
                                    </p:anim>
                                  </p:childTnLst>
                                </p:cTn>
                              </p:par>
                              <p:par>
                                <p:cTn id="23" presetID="23" presetClass="entr" presetSubtype="16"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 calcmode="lin" valueType="num">
                                      <p:cBhvr>
                                        <p:cTn id="25" dur="500" fill="hold"/>
                                        <p:tgtEl>
                                          <p:spTgt spid="29"/>
                                        </p:tgtEl>
                                        <p:attrNameLst>
                                          <p:attrName>ppt_w</p:attrName>
                                        </p:attrNameLst>
                                      </p:cBhvr>
                                      <p:tavLst>
                                        <p:tav tm="0">
                                          <p:val>
                                            <p:fltVal val="0.000000"/>
                                          </p:val>
                                        </p:tav>
                                        <p:tav tm="100000">
                                          <p:val>
                                            <p:strVal val="#ppt_w"/>
                                          </p:val>
                                        </p:tav>
                                      </p:tavLst>
                                    </p:anim>
                                    <p:anim calcmode="lin" valueType="num">
                                      <p:cBhvr>
                                        <p:cTn id="26" dur="500" fill="hold"/>
                                        <p:tgtEl>
                                          <p:spTgt spid="29"/>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20" grpId="0" bldLvl="0" animBg="1"/>
      <p:bldP spid="29"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20482"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grpSp>
        <p:nvGrpSpPr>
          <p:cNvPr id="2" name="组合 33"/>
          <p:cNvGrpSpPr/>
          <p:nvPr/>
        </p:nvGrpSpPr>
        <p:grpSpPr>
          <a:xfrm>
            <a:off x="1981200" y="550863"/>
            <a:ext cx="2773363" cy="460375"/>
            <a:chOff x="304800" y="697468"/>
            <a:chExt cx="2774310" cy="459683"/>
          </a:xfrm>
        </p:grpSpPr>
        <p:sp>
          <p:nvSpPr>
            <p:cNvPr id="20484" name="矩形 21"/>
            <p:cNvSpPr/>
            <p:nvPr/>
          </p:nvSpPr>
          <p:spPr>
            <a:xfrm>
              <a:off x="457200" y="697468"/>
              <a:ext cx="2621910" cy="459683"/>
            </a:xfrm>
            <a:prstGeom prst="rect">
              <a:avLst/>
            </a:prstGeom>
            <a:noFill/>
            <a:ln w="9525">
              <a:noFill/>
            </a:ln>
          </p:spPr>
          <p:txBody>
            <a:bodyPr wrap="none" anchor="t">
              <a:spAutoFit/>
            </a:bodyPr>
            <a:p>
              <a:r>
                <a:rPr lang="zh-CN" altLang="zh-CN" sz="2400" dirty="0">
                  <a:latin typeface="微软雅黑" panose="020B0503020204020204" pitchFamily="34" charset="-122"/>
                  <a:ea typeface="微软雅黑" panose="020B0503020204020204" pitchFamily="34" charset="-122"/>
                </a:rPr>
                <a:t>金属型铸造的特点</a:t>
              </a:r>
              <a:endParaRPr lang="zh-CN" altLang="en-US" sz="2400" dirty="0">
                <a:latin typeface="微软雅黑" panose="020B0503020204020204" pitchFamily="34" charset="-122"/>
                <a:ea typeface="微软雅黑" panose="020B0503020204020204" pitchFamily="34" charset="-122"/>
              </a:endParaRPr>
            </a:p>
          </p:txBody>
        </p:sp>
        <p:sp>
          <p:nvSpPr>
            <p:cNvPr id="20485"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1981200" y="1323975"/>
            <a:ext cx="8721725" cy="1554163"/>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ts val="28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金属型铸造实现了“一型多铸”（几十次至几万次），节约了大量造型材料、工时和占地面积，提高了生产效率，改善了劳动条件。由于金属型的制造成本高、周期长，且不宜铸造形状复杂的大型薄壁件。</a:t>
            </a:r>
            <a:endParaRPr kumimoji="0" lang="zh-CN" altLang="zh-CN" sz="20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3122" name="Picture 2" descr="2-4"/>
          <p:cNvPicPr>
            <a:picLocks noChangeAspect="1"/>
          </p:cNvPicPr>
          <p:nvPr/>
        </p:nvPicPr>
        <p:blipFill>
          <a:blip r:embed="rId1"/>
          <a:stretch>
            <a:fillRect/>
          </a:stretch>
        </p:blipFill>
        <p:spPr>
          <a:xfrm>
            <a:off x="5041900" y="3244850"/>
            <a:ext cx="5264150" cy="2149475"/>
          </a:xfrm>
          <a:prstGeom prst="rect">
            <a:avLst/>
          </a:prstGeom>
          <a:noFill/>
          <a:ln w="9525">
            <a:noFill/>
          </a:ln>
        </p:spPr>
      </p:pic>
      <p:sp>
        <p:nvSpPr>
          <p:cNvPr id="21" name="矩形 20"/>
          <p:cNvSpPr/>
          <p:nvPr/>
        </p:nvSpPr>
        <p:spPr>
          <a:xfrm>
            <a:off x="6667500" y="5708650"/>
            <a:ext cx="2216150" cy="398463"/>
          </a:xfrm>
          <a:prstGeom prst="rect">
            <a:avLst/>
          </a:prstGeom>
          <a:noFill/>
          <a:ln w="9525">
            <a:noFill/>
          </a:ln>
        </p:spPr>
        <p:txBody>
          <a:bodyPr wrap="none" anchor="t">
            <a:spAutoFit/>
          </a:bodyPr>
          <a:p>
            <a:r>
              <a:rPr lang="zh-CN" altLang="zh-CN" sz="2000" dirty="0">
                <a:solidFill>
                  <a:srgbClr val="FF1818"/>
                </a:solidFill>
                <a:latin typeface="微软雅黑" panose="020B0503020204020204" pitchFamily="34" charset="-122"/>
                <a:ea typeface="微软雅黑" panose="020B0503020204020204" pitchFamily="34" charset="-122"/>
              </a:rPr>
              <a:t>垂直分型式金属型</a:t>
            </a:r>
            <a:endParaRPr lang="zh-CN" altLang="en-US" sz="2000" dirty="0">
              <a:solidFill>
                <a:srgbClr val="FF1818"/>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p:cTn id="14" dur="500" fill="hold"/>
                                        <p:tgtEl>
                                          <p:spTgt spid="17"/>
                                        </p:tgtEl>
                                        <p:attrNameLst>
                                          <p:attrName>ppt_w</p:attrName>
                                        </p:attrNameLst>
                                      </p:cBhvr>
                                      <p:tavLst>
                                        <p:tav tm="0">
                                          <p:val>
                                            <p:fltVal val="0.000000"/>
                                          </p:val>
                                        </p:tav>
                                        <p:tav tm="100000">
                                          <p:val>
                                            <p:strVal val="#ppt_w"/>
                                          </p:val>
                                        </p:tav>
                                      </p:tavLst>
                                    </p:anim>
                                    <p:anim calcmode="lin" valueType="num">
                                      <p:cBhvr>
                                        <p:cTn id="15" dur="500" fill="hold"/>
                                        <p:tgtEl>
                                          <p:spTgt spid="17"/>
                                        </p:tgtEl>
                                        <p:attrNameLst>
                                          <p:attrName>ppt_h</p:attrName>
                                        </p:attrNameLst>
                                      </p:cBhvr>
                                      <p:tavLst>
                                        <p:tav tm="0">
                                          <p:val>
                                            <p:fltVal val="0.000000"/>
                                          </p:val>
                                        </p:tav>
                                        <p:tav tm="100000">
                                          <p:val>
                                            <p:strVal val="#ppt_h"/>
                                          </p:val>
                                        </p:tav>
                                      </p:tavLst>
                                    </p:anim>
                                  </p:childTnLst>
                                </p:cTn>
                              </p:par>
                              <p:par>
                                <p:cTn id="16" presetID="23" presetClass="entr" presetSubtype="16" fill="hold" nodeType="withEffect">
                                  <p:stCondLst>
                                    <p:cond delay="0"/>
                                  </p:stCondLst>
                                  <p:childTnLst>
                                    <p:set>
                                      <p:cBhvr>
                                        <p:cTn id="17" dur="1" fill="hold">
                                          <p:stCondLst>
                                            <p:cond delay="0"/>
                                          </p:stCondLst>
                                        </p:cTn>
                                        <p:tgtEl>
                                          <p:spTgt spid="133122"/>
                                        </p:tgtEl>
                                        <p:attrNameLst>
                                          <p:attrName>style.visibility</p:attrName>
                                        </p:attrNameLst>
                                      </p:cBhvr>
                                      <p:to>
                                        <p:strVal val="visible"/>
                                      </p:to>
                                    </p:set>
                                    <p:anim calcmode="lin" valueType="num">
                                      <p:cBhvr>
                                        <p:cTn id="18" dur="500" fill="hold"/>
                                        <p:tgtEl>
                                          <p:spTgt spid="133122"/>
                                        </p:tgtEl>
                                        <p:attrNameLst>
                                          <p:attrName>ppt_w</p:attrName>
                                        </p:attrNameLst>
                                      </p:cBhvr>
                                      <p:tavLst>
                                        <p:tav tm="0">
                                          <p:val>
                                            <p:fltVal val="0.000000"/>
                                          </p:val>
                                        </p:tav>
                                        <p:tav tm="100000">
                                          <p:val>
                                            <p:strVal val="#ppt_w"/>
                                          </p:val>
                                        </p:tav>
                                      </p:tavLst>
                                    </p:anim>
                                    <p:anim calcmode="lin" valueType="num">
                                      <p:cBhvr>
                                        <p:cTn id="19" dur="500" fill="hold"/>
                                        <p:tgtEl>
                                          <p:spTgt spid="133122"/>
                                        </p:tgtEl>
                                        <p:attrNameLst>
                                          <p:attrName>ppt_h</p:attrName>
                                        </p:attrNameLst>
                                      </p:cBhvr>
                                      <p:tavLst>
                                        <p:tav tm="0">
                                          <p:val>
                                            <p:fltVal val="0.00000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000000"/>
                                          </p:val>
                                        </p:tav>
                                        <p:tav tm="100000">
                                          <p:val>
                                            <p:strVal val="#ppt_w"/>
                                          </p:val>
                                        </p:tav>
                                      </p:tavLst>
                                    </p:anim>
                                    <p:anim calcmode="lin" valueType="num">
                                      <p:cBhvr>
                                        <p:cTn id="23" dur="500" fill="hold"/>
                                        <p:tgtEl>
                                          <p:spTgt spid="21"/>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22530"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35" name="Rectangle 13"/>
          <p:cNvSpPr>
            <a:spLocks noChangeArrowheads="1"/>
          </p:cNvSpPr>
          <p:nvPr/>
        </p:nvSpPr>
        <p:spPr bwMode="black">
          <a:xfrm>
            <a:off x="2160588" y="1096963"/>
            <a:ext cx="4343400" cy="520700"/>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kumimoji="0" lang="en-US" altLang="zh-CN" sz="2800" b="1"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sym typeface="+mn-ea"/>
              </a:rPr>
              <a:t>2. </a:t>
            </a:r>
            <a:r>
              <a:rPr kumimoji="0" lang="en-US" altLang="zh-CN" sz="2800" b="0"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sym typeface="+mn-ea"/>
              </a:rPr>
              <a:t> 压力铸造</a:t>
            </a:r>
            <a:endParaRPr kumimoji="0" lang="zh-CN" altLang="en-US" sz="2800" b="0"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grpSp>
        <p:nvGrpSpPr>
          <p:cNvPr id="2" name="组合 33"/>
          <p:cNvGrpSpPr/>
          <p:nvPr/>
        </p:nvGrpSpPr>
        <p:grpSpPr>
          <a:xfrm>
            <a:off x="1981200" y="1190625"/>
            <a:ext cx="461963" cy="368300"/>
            <a:chOff x="304800" y="697468"/>
            <a:chExt cx="462500" cy="367746"/>
          </a:xfrm>
        </p:grpSpPr>
        <p:sp>
          <p:nvSpPr>
            <p:cNvPr id="22533" name="矩形 21"/>
            <p:cNvSpPr/>
            <p:nvPr/>
          </p:nvSpPr>
          <p:spPr>
            <a:xfrm>
              <a:off x="457200" y="697468"/>
              <a:ext cx="310100" cy="367746"/>
            </a:xfrm>
            <a:prstGeom prst="rect">
              <a:avLst/>
            </a:prstGeom>
            <a:noFill/>
            <a:ln w="9525">
              <a:noFill/>
            </a:ln>
          </p:spPr>
          <p:txBody>
            <a:bodyPr wrap="none" anchor="t">
              <a:spAutoFit/>
            </a:bodyPr>
            <a:p>
              <a:endParaRPr lang="zh-CN" altLang="en-US" dirty="0">
                <a:latin typeface="华文新魏" pitchFamily="2" charset="-122"/>
                <a:ea typeface="华文新魏" pitchFamily="2" charset="-122"/>
              </a:endParaRPr>
            </a:p>
          </p:txBody>
        </p:sp>
        <p:sp>
          <p:nvSpPr>
            <p:cNvPr id="22534"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1833563" y="1847850"/>
            <a:ext cx="8534400" cy="1357313"/>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在高压下，将液态或半液态金属高速压入金属铸型，并在高压下凝固成型的铸造方法称为压力铸造（简称压铸）。</a:t>
            </a:r>
            <a:endPar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34146" name="Picture 2" descr="2-5"/>
          <p:cNvPicPr>
            <a:picLocks noChangeAspect="1"/>
          </p:cNvPicPr>
          <p:nvPr/>
        </p:nvPicPr>
        <p:blipFill>
          <a:blip r:embed="rId1"/>
          <a:stretch>
            <a:fillRect/>
          </a:stretch>
        </p:blipFill>
        <p:spPr>
          <a:xfrm>
            <a:off x="3276600" y="3694113"/>
            <a:ext cx="5895975" cy="2489200"/>
          </a:xfrm>
          <a:prstGeom prst="rect">
            <a:avLst/>
          </a:prstGeom>
          <a:noFill/>
          <a:ln w="9525">
            <a:noFill/>
          </a:ln>
        </p:spPr>
      </p:pic>
      <p:sp>
        <p:nvSpPr>
          <p:cNvPr id="14" name="矩形 13"/>
          <p:cNvSpPr/>
          <p:nvPr/>
        </p:nvSpPr>
        <p:spPr>
          <a:xfrm>
            <a:off x="5181600" y="6259513"/>
            <a:ext cx="1198563" cy="398462"/>
          </a:xfrm>
          <a:prstGeom prst="rect">
            <a:avLst/>
          </a:prstGeom>
          <a:noFill/>
          <a:ln w="9525">
            <a:noFill/>
          </a:ln>
        </p:spPr>
        <p:txBody>
          <a:bodyPr wrap="none" anchor="t">
            <a:spAutoFit/>
          </a:bodyPr>
          <a:p>
            <a:r>
              <a:rPr lang="zh-CN" altLang="zh-CN" sz="2000" dirty="0">
                <a:solidFill>
                  <a:srgbClr val="FF1818"/>
                </a:solidFill>
                <a:latin typeface="微软雅黑" panose="020B0503020204020204" pitchFamily="34" charset="-122"/>
                <a:ea typeface="微软雅黑" panose="020B0503020204020204" pitchFamily="34" charset="-122"/>
              </a:rPr>
              <a:t>压力铸造</a:t>
            </a:r>
            <a:endParaRPr lang="zh-CN" altLang="en-US" sz="2000" dirty="0">
              <a:solidFill>
                <a:srgbClr val="FF1818"/>
              </a:solidFill>
              <a:latin typeface="微软雅黑" panose="020B0503020204020204" pitchFamily="34" charset="-122"/>
              <a:ea typeface="微软雅黑" panose="020B0503020204020204" pitchFamily="34" charset="-122"/>
            </a:endParaRPr>
          </a:p>
        </p:txBody>
      </p:sp>
      <p:sp>
        <p:nvSpPr>
          <p:cNvPr id="3" name="Rectangle 13"/>
          <p:cNvSpPr>
            <a:spLocks noChangeArrowheads="1"/>
          </p:cNvSpPr>
          <p:nvPr/>
        </p:nvSpPr>
        <p:spPr bwMode="black">
          <a:xfrm>
            <a:off x="1565275" y="379413"/>
            <a:ext cx="9061450" cy="522288"/>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kumimoji="0" lang="zh-CN" altLang="en-US" sz="2800" b="1"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rPr>
              <a:t>四、</a:t>
            </a:r>
            <a:r>
              <a:rPr kumimoji="0" lang="zh-CN" altLang="zh-CN" sz="2800" b="1" i="0" u="none" strike="noStrike" kern="1200" cap="none" spc="0" normalizeH="0" baseline="0" noProof="1">
                <a:ln>
                  <a:noFill/>
                </a:ln>
                <a:solidFill>
                  <a:schemeClr val="tx1"/>
                </a:solidFill>
                <a:effectLst/>
                <a:uLnTx/>
                <a:uFillTx/>
                <a:latin typeface="华文细黑" pitchFamily="2" charset="-122"/>
                <a:ea typeface="华文细黑" pitchFamily="2" charset="-122"/>
                <a:cs typeface="+mn-cs"/>
                <a:sym typeface="+mn-ea"/>
              </a:rPr>
              <a:t>特种铸造</a:t>
            </a:r>
            <a:endParaRPr kumimoji="0" lang="zh-CN" altLang="en-US" sz="2800" b="1"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000000"/>
                                          </p:val>
                                        </p:tav>
                                        <p:tav tm="100000">
                                          <p:val>
                                            <p:strVal val="#ppt_w"/>
                                          </p:val>
                                        </p:tav>
                                      </p:tavLst>
                                    </p:anim>
                                    <p:anim calcmode="lin" valueType="num">
                                      <p:cBhvr>
                                        <p:cTn id="15" dur="500" fill="hold"/>
                                        <p:tgtEl>
                                          <p:spTgt spid="2"/>
                                        </p:tgtEl>
                                        <p:attrNameLst>
                                          <p:attrName>ppt_h</p:attrName>
                                        </p:attrNameLst>
                                      </p:cBhvr>
                                      <p:tavLst>
                                        <p:tav tm="0">
                                          <p:val>
                                            <p:fltVal val="0.00000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p:cTn id="18" dur="500" fill="hold"/>
                                        <p:tgtEl>
                                          <p:spTgt spid="17"/>
                                        </p:tgtEl>
                                        <p:attrNameLst>
                                          <p:attrName>ppt_w</p:attrName>
                                        </p:attrNameLst>
                                      </p:cBhvr>
                                      <p:tavLst>
                                        <p:tav tm="0">
                                          <p:val>
                                            <p:fltVal val="0.000000"/>
                                          </p:val>
                                        </p:tav>
                                        <p:tav tm="100000">
                                          <p:val>
                                            <p:strVal val="#ppt_w"/>
                                          </p:val>
                                        </p:tav>
                                      </p:tavLst>
                                    </p:anim>
                                    <p:anim calcmode="lin" valueType="num">
                                      <p:cBhvr>
                                        <p:cTn id="19" dur="500" fill="hold"/>
                                        <p:tgtEl>
                                          <p:spTgt spid="17"/>
                                        </p:tgtEl>
                                        <p:attrNameLst>
                                          <p:attrName>ppt_h</p:attrName>
                                        </p:attrNameLst>
                                      </p:cBhvr>
                                      <p:tavLst>
                                        <p:tav tm="0">
                                          <p:val>
                                            <p:fltVal val="0.00000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000000"/>
                                          </p:val>
                                        </p:tav>
                                        <p:tav tm="100000">
                                          <p:val>
                                            <p:strVal val="#ppt_w"/>
                                          </p:val>
                                        </p:tav>
                                      </p:tavLst>
                                    </p:anim>
                                    <p:anim calcmode="lin" valueType="num">
                                      <p:cBhvr>
                                        <p:cTn id="23" dur="500" fill="hold"/>
                                        <p:tgtEl>
                                          <p:spTgt spid="14"/>
                                        </p:tgtEl>
                                        <p:attrNameLst>
                                          <p:attrName>ppt_h</p:attrName>
                                        </p:attrNameLst>
                                      </p:cBhvr>
                                      <p:tavLst>
                                        <p:tav tm="0">
                                          <p:val>
                                            <p:fltVal val="0.000000"/>
                                          </p:val>
                                        </p:tav>
                                        <p:tav tm="100000">
                                          <p:val>
                                            <p:strVal val="#ppt_h"/>
                                          </p:val>
                                        </p:tav>
                                      </p:tavLst>
                                    </p:anim>
                                  </p:childTnLst>
                                </p:cTn>
                              </p:par>
                              <p:par>
                                <p:cTn id="24" presetID="23" presetClass="entr" presetSubtype="16" fill="hold" nodeType="withEffect">
                                  <p:stCondLst>
                                    <p:cond delay="0"/>
                                  </p:stCondLst>
                                  <p:childTnLst>
                                    <p:set>
                                      <p:cBhvr>
                                        <p:cTn id="25" dur="1" fill="hold">
                                          <p:stCondLst>
                                            <p:cond delay="0"/>
                                          </p:stCondLst>
                                        </p:cTn>
                                        <p:tgtEl>
                                          <p:spTgt spid="134146"/>
                                        </p:tgtEl>
                                        <p:attrNameLst>
                                          <p:attrName>style.visibility</p:attrName>
                                        </p:attrNameLst>
                                      </p:cBhvr>
                                      <p:to>
                                        <p:strVal val="visible"/>
                                      </p:to>
                                    </p:set>
                                    <p:anim calcmode="lin" valueType="num">
                                      <p:cBhvr>
                                        <p:cTn id="26" dur="500" fill="hold"/>
                                        <p:tgtEl>
                                          <p:spTgt spid="134146"/>
                                        </p:tgtEl>
                                        <p:attrNameLst>
                                          <p:attrName>ppt_w</p:attrName>
                                        </p:attrNameLst>
                                      </p:cBhvr>
                                      <p:tavLst>
                                        <p:tav tm="0">
                                          <p:val>
                                            <p:fltVal val="0.000000"/>
                                          </p:val>
                                        </p:tav>
                                        <p:tav tm="100000">
                                          <p:val>
                                            <p:strVal val="#ppt_w"/>
                                          </p:val>
                                        </p:tav>
                                      </p:tavLst>
                                    </p:anim>
                                    <p:anim calcmode="lin" valueType="num">
                                      <p:cBhvr>
                                        <p:cTn id="27" dur="500" fill="hold"/>
                                        <p:tgtEl>
                                          <p:spTgt spid="134146"/>
                                        </p:tgtEl>
                                        <p:attrNameLst>
                                          <p:attrName>ppt_h</p:attrName>
                                        </p:attrNameLst>
                                      </p:cBhvr>
                                      <p:tavLst>
                                        <p:tav tm="0">
                                          <p:val>
                                            <p:fltVal val="0.000000"/>
                                          </p:val>
                                        </p:tav>
                                        <p:tav tm="100000">
                                          <p:val>
                                            <p:strVal val="#ppt_h"/>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7" grpId="0" bldLvl="0" animBg="1"/>
      <p:bldP spid="14"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sp>
        <p:nvSpPr>
          <p:cNvPr id="24578"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a typeface="宋体" panose="02010600030101010101" pitchFamily="2" charset="-122"/>
            </a:endParaRPr>
          </a:p>
        </p:txBody>
      </p:sp>
      <p:grpSp>
        <p:nvGrpSpPr>
          <p:cNvPr id="2" name="组合 33"/>
          <p:cNvGrpSpPr/>
          <p:nvPr/>
        </p:nvGrpSpPr>
        <p:grpSpPr>
          <a:xfrm>
            <a:off x="1930400" y="539750"/>
            <a:ext cx="3497263" cy="460375"/>
            <a:chOff x="304800" y="697468"/>
            <a:chExt cx="3496475" cy="459683"/>
          </a:xfrm>
        </p:grpSpPr>
        <p:sp>
          <p:nvSpPr>
            <p:cNvPr id="24580" name="矩形 21"/>
            <p:cNvSpPr/>
            <p:nvPr/>
          </p:nvSpPr>
          <p:spPr>
            <a:xfrm>
              <a:off x="457200" y="697468"/>
              <a:ext cx="3344075" cy="459683"/>
            </a:xfrm>
            <a:prstGeom prst="rect">
              <a:avLst/>
            </a:prstGeom>
            <a:noFill/>
            <a:ln w="9525">
              <a:noFill/>
            </a:ln>
          </p:spPr>
          <p:txBody>
            <a:bodyPr wrap="none" anchor="t">
              <a:spAutoFit/>
            </a:bodyPr>
            <a:p>
              <a:r>
                <a:rPr lang="en-US" altLang="zh-CN" dirty="0">
                  <a:latin typeface="华文新魏" pitchFamily="2" charset="-122"/>
                  <a:ea typeface="华文新魏" pitchFamily="2" charset="-122"/>
                </a:rPr>
                <a:t> </a:t>
              </a:r>
              <a:r>
                <a:rPr lang="zh-CN" altLang="zh-CN" sz="2400" dirty="0">
                  <a:latin typeface="微软雅黑" panose="020B0503020204020204" pitchFamily="34" charset="-122"/>
                  <a:ea typeface="微软雅黑" panose="020B0503020204020204" pitchFamily="34" charset="-122"/>
                </a:rPr>
                <a:t>压力铸造的特点与应用</a:t>
              </a:r>
              <a:endParaRPr lang="zh-CN" altLang="zh-CN" sz="2400" dirty="0">
                <a:latin typeface="微软雅黑" panose="020B0503020204020204" pitchFamily="34" charset="-122"/>
                <a:ea typeface="微软雅黑" panose="020B0503020204020204" pitchFamily="34" charset="-122"/>
              </a:endParaRPr>
            </a:p>
          </p:txBody>
        </p:sp>
        <p:sp>
          <p:nvSpPr>
            <p:cNvPr id="24581"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grpSp>
        <p:nvGrpSpPr>
          <p:cNvPr id="3" name="组合 11"/>
          <p:cNvGrpSpPr/>
          <p:nvPr/>
        </p:nvGrpSpPr>
        <p:grpSpPr>
          <a:xfrm>
            <a:off x="1754188" y="1524000"/>
            <a:ext cx="8686800" cy="4449763"/>
            <a:chOff x="230174" y="1211772"/>
            <a:chExt cx="8686530" cy="4450813"/>
          </a:xfrm>
        </p:grpSpPr>
        <p:grpSp>
          <p:nvGrpSpPr>
            <p:cNvPr id="24583" name="组合 13"/>
            <p:cNvGrpSpPr/>
            <p:nvPr/>
          </p:nvGrpSpPr>
          <p:grpSpPr>
            <a:xfrm>
              <a:off x="3201882" y="1994027"/>
              <a:ext cx="5714821" cy="1053076"/>
              <a:chOff x="3699614" y="2076168"/>
              <a:chExt cx="6543487" cy="1235598"/>
            </a:xfrm>
          </p:grpSpPr>
          <p:sp>
            <p:nvSpPr>
              <p:cNvPr id="45" name="圆角矩形 14"/>
              <p:cNvSpPr/>
              <p:nvPr/>
            </p:nvSpPr>
            <p:spPr bwMode="auto">
              <a:xfrm>
                <a:off x="3699614" y="2378655"/>
                <a:ext cx="503484" cy="551474"/>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2</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24585" name="TextBox 45"/>
              <p:cNvSpPr txBox="1"/>
              <p:nvPr/>
            </p:nvSpPr>
            <p:spPr>
              <a:xfrm>
                <a:off x="4293219" y="2076168"/>
                <a:ext cx="5948502" cy="1235598"/>
              </a:xfrm>
              <a:prstGeom prst="rect">
                <a:avLst/>
              </a:prstGeom>
              <a:noFill/>
              <a:ln w="9525">
                <a:noFill/>
              </a:ln>
            </p:spPr>
            <p:txBody>
              <a:bodyPr anchor="t">
                <a:spAutoFit/>
              </a:bodyPr>
              <a:p>
                <a:pPr>
                  <a:lnSpc>
                    <a:spcPts val="2500"/>
                  </a:lnSpc>
                </a:pPr>
                <a:r>
                  <a:rPr lang="en-US" altLang="zh-CN" sz="1600" dirty="0">
                    <a:latin typeface="华文中宋" pitchFamily="2" charset="-122"/>
                    <a:ea typeface="华文中宋" pitchFamily="2" charset="-122"/>
                  </a:rPr>
                  <a:t>  </a:t>
                </a:r>
                <a:r>
                  <a:rPr lang="en-US" altLang="zh-CN" sz="2000" dirty="0">
                    <a:latin typeface="微软雅黑" panose="020B0503020204020204" pitchFamily="34" charset="-122"/>
                    <a:ea typeface="微软雅黑" panose="020B0503020204020204" pitchFamily="34" charset="-122"/>
                  </a:rPr>
                  <a:t>可铸出结构复杂，轮廓清晰的薄壁、深腔、精密铸件，可直接铸出各种孔眼、螺纹、齿形、花纹和图案等，也可压铸镶嵌件。</a:t>
                </a:r>
                <a:endParaRPr lang="en-US" altLang="zh-CN" sz="2000" dirty="0">
                  <a:latin typeface="微软雅黑" panose="020B0503020204020204" pitchFamily="34" charset="-122"/>
                  <a:ea typeface="微软雅黑" panose="020B0503020204020204" pitchFamily="34" charset="-122"/>
                </a:endParaRPr>
              </a:p>
            </p:txBody>
          </p:sp>
          <p:cxnSp>
            <p:nvCxnSpPr>
              <p:cNvPr id="47" name="直接连接符 46"/>
              <p:cNvCxnSpPr/>
              <p:nvPr/>
            </p:nvCxnSpPr>
            <p:spPr bwMode="auto">
              <a:xfrm>
                <a:off x="3768684" y="2132727"/>
                <a:ext cx="6474418"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24587" name="组合 22"/>
            <p:cNvGrpSpPr/>
            <p:nvPr/>
          </p:nvGrpSpPr>
          <p:grpSpPr>
            <a:xfrm>
              <a:off x="3201882" y="1211772"/>
              <a:ext cx="5714505" cy="743946"/>
              <a:chOff x="3698473" y="1575651"/>
              <a:chExt cx="6542922" cy="872890"/>
            </a:xfrm>
          </p:grpSpPr>
          <p:sp>
            <p:nvSpPr>
              <p:cNvPr id="42" name="圆角矩形 41"/>
              <p:cNvSpPr/>
              <p:nvPr/>
            </p:nvSpPr>
            <p:spPr bwMode="auto">
              <a:xfrm>
                <a:off x="3698473" y="1575651"/>
                <a:ext cx="503469" cy="503035"/>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1</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24589" name="矩形 42"/>
              <p:cNvSpPr/>
              <p:nvPr/>
            </p:nvSpPr>
            <p:spPr>
              <a:xfrm>
                <a:off x="4293219" y="1589285"/>
                <a:ext cx="5948176" cy="859256"/>
              </a:xfrm>
              <a:prstGeom prst="rect">
                <a:avLst/>
              </a:prstGeom>
              <a:noFill/>
              <a:ln w="9525">
                <a:noFill/>
              </a:ln>
            </p:spPr>
            <p:txBody>
              <a:bodyPr anchor="t">
                <a:spAutoFit/>
              </a:bodyPr>
              <a:p>
                <a:pPr>
                  <a:lnSpc>
                    <a:spcPts val="2500"/>
                  </a:lnSpc>
                </a:pPr>
                <a:r>
                  <a:rPr lang="en-US" altLang="zh-CN" sz="2000" dirty="0">
                    <a:latin typeface="微软雅黑" panose="020B0503020204020204" pitchFamily="34" charset="-122"/>
                    <a:ea typeface="微软雅黑" panose="020B0503020204020204" pitchFamily="34" charset="-122"/>
                  </a:rPr>
                  <a:t>生产效率比其他铸造方法都高，并易于实现半自动化</a:t>
                </a:r>
                <a:r>
                  <a:rPr lang="zh-CN" altLang="zh-CN" sz="1600" dirty="0">
                    <a:latin typeface="华文中宋" pitchFamily="2" charset="-122"/>
                    <a:ea typeface="华文中宋" pitchFamily="2" charset="-122"/>
                  </a:rPr>
                  <a:t>。</a:t>
                </a:r>
                <a:endParaRPr lang="zh-CN" altLang="en-US" sz="1600" dirty="0">
                  <a:latin typeface="华文中宋" pitchFamily="2" charset="-122"/>
                  <a:ea typeface="华文中宋" pitchFamily="2" charset="-122"/>
                </a:endParaRPr>
              </a:p>
            </p:txBody>
          </p:sp>
          <p:cxnSp>
            <p:nvCxnSpPr>
              <p:cNvPr id="44" name="直接连接符 43"/>
              <p:cNvCxnSpPr/>
              <p:nvPr/>
            </p:nvCxnSpPr>
            <p:spPr bwMode="auto">
              <a:xfrm>
                <a:off x="3758453" y="1575651"/>
                <a:ext cx="6476035"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24591" name="组合 26"/>
            <p:cNvGrpSpPr/>
            <p:nvPr/>
          </p:nvGrpSpPr>
          <p:grpSpPr>
            <a:xfrm>
              <a:off x="3201882" y="4870228"/>
              <a:ext cx="5713616" cy="792357"/>
              <a:chOff x="3699614" y="3305099"/>
              <a:chExt cx="6542107" cy="929691"/>
            </a:xfrm>
          </p:grpSpPr>
          <p:sp>
            <p:nvSpPr>
              <p:cNvPr id="39" name="圆角矩形 38"/>
              <p:cNvSpPr/>
              <p:nvPr/>
            </p:nvSpPr>
            <p:spPr bwMode="auto">
              <a:xfrm>
                <a:off x="3699614" y="3305107"/>
                <a:ext cx="503484" cy="503034"/>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4</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24593" name="TextBox 39"/>
              <p:cNvSpPr txBox="1"/>
              <p:nvPr/>
            </p:nvSpPr>
            <p:spPr>
              <a:xfrm>
                <a:off x="4293219" y="3375535"/>
                <a:ext cx="5948502" cy="859255"/>
              </a:xfrm>
              <a:prstGeom prst="rect">
                <a:avLst/>
              </a:prstGeom>
              <a:noFill/>
              <a:ln w="9525">
                <a:noFill/>
              </a:ln>
            </p:spPr>
            <p:txBody>
              <a:bodyPr anchor="t">
                <a:spAutoFit/>
              </a:bodyPr>
              <a:p>
                <a:pPr>
                  <a:lnSpc>
                    <a:spcPts val="2500"/>
                  </a:lnSpc>
                </a:pPr>
                <a:r>
                  <a:rPr lang="en-US" altLang="zh-CN" sz="2000" dirty="0">
                    <a:latin typeface="微软雅黑" panose="020B0503020204020204" pitchFamily="34" charset="-122"/>
                    <a:ea typeface="微软雅黑" panose="020B0503020204020204" pitchFamily="34" charset="-122"/>
                  </a:rPr>
                  <a:t>    </a:t>
                </a:r>
                <a:r>
                  <a:rPr lang="zh-CN" altLang="zh-CN" sz="2000" dirty="0">
                    <a:latin typeface="微软雅黑" panose="020B0503020204020204" pitchFamily="34" charset="-122"/>
                    <a:ea typeface="微软雅黑" panose="020B0503020204020204" pitchFamily="34" charset="-122"/>
                  </a:rPr>
                  <a:t>铸件强度和表面硬度高，组织细密，其抗拉强度比砂型铸件提高约</a:t>
                </a:r>
                <a:r>
                  <a:rPr lang="en-US" altLang="zh-CN" sz="2000" dirty="0">
                    <a:latin typeface="微软雅黑" panose="020B0503020204020204" pitchFamily="34" charset="-122"/>
                    <a:ea typeface="微软雅黑" panose="020B0503020204020204" pitchFamily="34" charset="-122"/>
                  </a:rPr>
                  <a:t>25%</a:t>
                </a:r>
                <a:r>
                  <a:rPr lang="zh-CN" altLang="zh-CN" sz="2000" dirty="0">
                    <a:latin typeface="微软雅黑" panose="020B0503020204020204" pitchFamily="34" charset="-122"/>
                    <a:ea typeface="微软雅黑" panose="020B0503020204020204" pitchFamily="34" charset="-122"/>
                  </a:rPr>
                  <a:t>～</a:t>
                </a:r>
                <a:r>
                  <a:rPr lang="en-US" altLang="zh-CN" sz="2000" dirty="0">
                    <a:latin typeface="微软雅黑" panose="020B0503020204020204" pitchFamily="34" charset="-122"/>
                    <a:ea typeface="微软雅黑" panose="020B0503020204020204" pitchFamily="34" charset="-122"/>
                  </a:rPr>
                  <a:t>40%</a:t>
                </a:r>
                <a:r>
                  <a:rPr lang="zh-CN" altLang="zh-CN" sz="2000" dirty="0">
                    <a:latin typeface="微软雅黑" panose="020B0503020204020204" pitchFamily="34" charset="-122"/>
                    <a:ea typeface="微软雅黑" panose="020B0503020204020204" pitchFamily="34" charset="-122"/>
                  </a:rPr>
                  <a:t>。</a:t>
                </a:r>
                <a:endParaRPr lang="zh-CN" altLang="en-US" sz="2000" dirty="0">
                  <a:latin typeface="微软雅黑" panose="020B0503020204020204" pitchFamily="34" charset="-122"/>
                  <a:ea typeface="微软雅黑" panose="020B0503020204020204" pitchFamily="34" charset="-122"/>
                </a:endParaRPr>
              </a:p>
            </p:txBody>
          </p:sp>
          <p:cxnSp>
            <p:nvCxnSpPr>
              <p:cNvPr id="41" name="直接连接符 40"/>
              <p:cNvCxnSpPr/>
              <p:nvPr/>
            </p:nvCxnSpPr>
            <p:spPr bwMode="auto">
              <a:xfrm>
                <a:off x="3759595" y="3305107"/>
                <a:ext cx="6474418"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24595" name="组合 30"/>
            <p:cNvGrpSpPr/>
            <p:nvPr/>
          </p:nvGrpSpPr>
          <p:grpSpPr>
            <a:xfrm>
              <a:off x="3200294" y="3422089"/>
              <a:ext cx="5715104" cy="1384928"/>
              <a:chOff x="3697787" y="2029053"/>
              <a:chExt cx="6543608" cy="1624972"/>
            </a:xfrm>
          </p:grpSpPr>
          <p:sp>
            <p:nvSpPr>
              <p:cNvPr id="36" name="圆角矩形 35"/>
              <p:cNvSpPr/>
              <p:nvPr/>
            </p:nvSpPr>
            <p:spPr bwMode="auto">
              <a:xfrm>
                <a:off x="3697787" y="2029058"/>
                <a:ext cx="503470" cy="503036"/>
              </a:xfrm>
              <a:prstGeom prst="roundRect">
                <a:avLst>
                  <a:gd name="adj" fmla="val 8243"/>
                </a:avLst>
              </a:prstGeom>
              <a:solidFill>
                <a:srgbClr val="92D050"/>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rPr>
                  <a:t>3</a:t>
                </a:r>
                <a:endParaRPr kumimoji="0" lang="zh-CN" altLang="en-US" sz="2800" b="0" i="0" u="none" strike="noStrike" kern="0" cap="none" spc="0" normalizeH="0" baseline="0" noProof="1">
                  <a:ln>
                    <a:noFill/>
                  </a:ln>
                  <a:solidFill>
                    <a:srgbClr val="FFFFFF"/>
                  </a:solidFill>
                  <a:effectLst>
                    <a:outerShdw blurRad="38100" dist="38100" dir="2700000" algn="tl">
                      <a:srgbClr val="000000">
                        <a:alpha val="43137"/>
                      </a:srgbClr>
                    </a:outerShdw>
                  </a:effectLst>
                  <a:uLnTx/>
                  <a:uFillTx/>
                  <a:latin typeface="Impact" panose="020B0806030902050204" pitchFamily="34" charset="0"/>
                  <a:ea typeface="DFPYeaSong-B5" pitchFamily="18" charset="-120"/>
                  <a:cs typeface="+mn-cs"/>
                </a:endParaRPr>
              </a:p>
            </p:txBody>
          </p:sp>
          <p:sp>
            <p:nvSpPr>
              <p:cNvPr id="24597" name="矩形 36"/>
              <p:cNvSpPr/>
              <p:nvPr/>
            </p:nvSpPr>
            <p:spPr>
              <a:xfrm>
                <a:off x="4293219" y="2042079"/>
                <a:ext cx="5948176" cy="1611946"/>
              </a:xfrm>
              <a:prstGeom prst="rect">
                <a:avLst/>
              </a:prstGeom>
              <a:noFill/>
              <a:ln w="9525">
                <a:noFill/>
              </a:ln>
            </p:spPr>
            <p:txBody>
              <a:bodyPr anchor="t">
                <a:spAutoFit/>
              </a:bodyPr>
              <a:p>
                <a:pPr>
                  <a:lnSpc>
                    <a:spcPts val="2500"/>
                  </a:lnSpc>
                </a:pPr>
                <a:r>
                  <a:rPr lang="en-US" altLang="zh-CN" sz="1600" dirty="0">
                    <a:latin typeface="华文中宋" pitchFamily="2" charset="-122"/>
                    <a:ea typeface="华文中宋" pitchFamily="2" charset="-122"/>
                  </a:rPr>
                  <a:t>  </a:t>
                </a:r>
                <a:r>
                  <a:rPr lang="en-US" altLang="zh-CN" sz="2000" dirty="0">
                    <a:latin typeface="微软雅黑" panose="020B0503020204020204" pitchFamily="34" charset="-122"/>
                    <a:ea typeface="微软雅黑" panose="020B0503020204020204" pitchFamily="34" charset="-122"/>
                  </a:rPr>
                  <a:t>铸件可实现少甚至无切屑加工。对于精度要求不高的零件，压力铸造得到的铸件不需切削加工即可直接使用，所以能省工、省料，且成本低廉。</a:t>
                </a:r>
                <a:endParaRPr lang="en-US" altLang="zh-CN" sz="2000" dirty="0">
                  <a:latin typeface="微软雅黑" panose="020B0503020204020204" pitchFamily="34" charset="-122"/>
                  <a:ea typeface="微软雅黑" panose="020B0503020204020204" pitchFamily="34" charset="-122"/>
                </a:endParaRPr>
              </a:p>
            </p:txBody>
          </p:sp>
          <p:cxnSp>
            <p:nvCxnSpPr>
              <p:cNvPr id="38" name="直接连接符 37"/>
              <p:cNvCxnSpPr/>
              <p:nvPr/>
            </p:nvCxnSpPr>
            <p:spPr bwMode="auto">
              <a:xfrm>
                <a:off x="3757768" y="2029058"/>
                <a:ext cx="6476034" cy="0"/>
              </a:xfrm>
              <a:prstGeom prst="line">
                <a:avLst/>
              </a:prstGeom>
              <a:ln>
                <a:solidFill>
                  <a:srgbClr val="7BC143"/>
                </a:solidFill>
              </a:ln>
            </p:spPr>
            <p:style>
              <a:lnRef idx="1">
                <a:schemeClr val="accent3"/>
              </a:lnRef>
              <a:fillRef idx="0">
                <a:schemeClr val="accent3"/>
              </a:fillRef>
              <a:effectRef idx="0">
                <a:schemeClr val="accent3"/>
              </a:effectRef>
              <a:fontRef idx="minor">
                <a:schemeClr val="tx1"/>
              </a:fontRef>
            </p:style>
          </p:cxnSp>
        </p:grpSp>
        <p:grpSp>
          <p:nvGrpSpPr>
            <p:cNvPr id="24599" name="组合 42"/>
            <p:cNvGrpSpPr/>
            <p:nvPr/>
          </p:nvGrpSpPr>
          <p:grpSpPr>
            <a:xfrm>
              <a:off x="230174" y="1219711"/>
              <a:ext cx="2543096" cy="4107481"/>
              <a:chOff x="3653117" y="837256"/>
              <a:chExt cx="2808484" cy="4361507"/>
            </a:xfrm>
          </p:grpSpPr>
          <p:sp>
            <p:nvSpPr>
              <p:cNvPr id="21" name="圆角矩形 20"/>
              <p:cNvSpPr/>
              <p:nvPr/>
            </p:nvSpPr>
            <p:spPr>
              <a:xfrm>
                <a:off x="4934641" y="837257"/>
                <a:ext cx="143755" cy="4328157"/>
              </a:xfrm>
              <a:prstGeom prst="roundRect">
                <a:avLst>
                  <a:gd name="adj" fmla="val 50000"/>
                </a:avLst>
              </a:prstGeom>
              <a:gradFill flip="none" rotWithShape="1">
                <a:gsLst>
                  <a:gs pos="42000">
                    <a:schemeClr val="bg1">
                      <a:lumMod val="85000"/>
                    </a:schemeClr>
                  </a:gs>
                  <a:gs pos="0">
                    <a:schemeClr val="tx1">
                      <a:lumMod val="85000"/>
                      <a:lumOff val="15000"/>
                    </a:schemeClr>
                  </a:gs>
                  <a:gs pos="98000">
                    <a:schemeClr val="tx1">
                      <a:lumMod val="50000"/>
                      <a:lumOff val="50000"/>
                    </a:schemeClr>
                  </a:gs>
                </a:gsLst>
                <a:lin ang="0" scaled="1"/>
                <a:tileRect/>
              </a:gradFill>
              <a:ln>
                <a:no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sp>
            <p:nvSpPr>
              <p:cNvPr id="24601" name="Oval 65"/>
              <p:cNvSpPr/>
              <p:nvPr/>
            </p:nvSpPr>
            <p:spPr>
              <a:xfrm>
                <a:off x="4661119" y="5020054"/>
                <a:ext cx="673170" cy="178709"/>
              </a:xfrm>
              <a:prstGeom prst="ellipse">
                <a:avLst/>
              </a:prstGeom>
              <a:gradFill rotWithShape="1">
                <a:gsLst>
                  <a:gs pos="0">
                    <a:srgbClr val="3B3B3B"/>
                  </a:gs>
                  <a:gs pos="100000">
                    <a:schemeClr val="bg2">
                      <a:alpha val="0"/>
                    </a:schemeClr>
                  </a:gs>
                </a:gsLst>
                <a:path path="shape">
                  <a:fillToRect l="50000" t="50000" r="50000" b="50000"/>
                </a:path>
                <a:tileRect/>
              </a:gradFill>
              <a:ln w="9525">
                <a:noFill/>
              </a:ln>
            </p:spPr>
            <p:txBody>
              <a:bodyPr wrap="none" anchor="ctr"/>
              <a:p>
                <a:endParaRPr lang="zh-CN" altLang="en-US" sz="1600" dirty="0">
                  <a:latin typeface="Arial" panose="020B0604020202020204" pitchFamily="34" charset="0"/>
                  <a:ea typeface="宋体" panose="02010600030101010101" pitchFamily="2" charset="-122"/>
                </a:endParaRPr>
              </a:p>
            </p:txBody>
          </p:sp>
          <p:grpSp>
            <p:nvGrpSpPr>
              <p:cNvPr id="24602" name="组合 26"/>
              <p:cNvGrpSpPr/>
              <p:nvPr/>
            </p:nvGrpSpPr>
            <p:grpSpPr>
              <a:xfrm>
                <a:off x="4346178" y="1350053"/>
                <a:ext cx="1221734" cy="580459"/>
                <a:chOff x="6754574" y="768401"/>
                <a:chExt cx="2025165" cy="962178"/>
              </a:xfrm>
            </p:grpSpPr>
            <p:sp>
              <p:nvSpPr>
                <p:cNvPr id="27" name="任意多边形 26"/>
                <p:cNvSpPr/>
                <p:nvPr/>
              </p:nvSpPr>
              <p:spPr>
                <a:xfrm>
                  <a:off x="6753607" y="916149"/>
                  <a:ext cx="2025473" cy="818896"/>
                </a:xfrm>
                <a:custGeom>
                  <a:avLst/>
                  <a:gdLst>
                    <a:gd name="connsiteX0" fmla="*/ 0 w 1779373"/>
                    <a:gd name="connsiteY0" fmla="*/ 568411 h 568411"/>
                    <a:gd name="connsiteX1" fmla="*/ 864973 w 1779373"/>
                    <a:gd name="connsiteY1" fmla="*/ 0 h 568411"/>
                    <a:gd name="connsiteX2" fmla="*/ 1779373 w 1779373"/>
                    <a:gd name="connsiteY2" fmla="*/ 543698 h 568411"/>
                    <a:gd name="connsiteX0-1" fmla="*/ 0 w 1902269"/>
                    <a:gd name="connsiteY0-2" fmla="*/ 711790 h 711790"/>
                    <a:gd name="connsiteX1-3" fmla="*/ 987869 w 1902269"/>
                    <a:gd name="connsiteY1-4" fmla="*/ 0 h 711790"/>
                    <a:gd name="connsiteX2-5" fmla="*/ 1902269 w 1902269"/>
                    <a:gd name="connsiteY2-6" fmla="*/ 543698 h 711790"/>
                    <a:gd name="connsiteX0-7" fmla="*/ 0 w 2025165"/>
                    <a:gd name="connsiteY0-8" fmla="*/ 814204 h 814204"/>
                    <a:gd name="connsiteX1-9" fmla="*/ 1110765 w 2025165"/>
                    <a:gd name="connsiteY1-10" fmla="*/ 0 h 814204"/>
                    <a:gd name="connsiteX2-11" fmla="*/ 2025165 w 2025165"/>
                    <a:gd name="connsiteY2-12" fmla="*/ 543698 h 814204"/>
                  </a:gdLst>
                  <a:ahLst/>
                  <a:cxnLst>
                    <a:cxn ang="0">
                      <a:pos x="connsiteX0-1" y="connsiteY0-2"/>
                    </a:cxn>
                    <a:cxn ang="0">
                      <a:pos x="connsiteX1-3" y="connsiteY1-4"/>
                    </a:cxn>
                    <a:cxn ang="0">
                      <a:pos x="connsiteX2-5" y="connsiteY2-6"/>
                    </a:cxn>
                  </a:cxnLst>
                  <a:rect l="l" t="t" r="r" b="b"/>
                  <a:pathLst>
                    <a:path w="2025165" h="814204">
                      <a:moveTo>
                        <a:pt x="0" y="814204"/>
                      </a:moveTo>
                      <a:lnTo>
                        <a:pt x="1110765" y="0"/>
                      </a:lnTo>
                      <a:lnTo>
                        <a:pt x="2025165" y="543698"/>
                      </a:lnTo>
                    </a:path>
                  </a:pathLst>
                </a:cu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grpSp>
              <p:nvGrpSpPr>
                <p:cNvPr id="24604" name="组合 30"/>
                <p:cNvGrpSpPr/>
                <p:nvPr/>
              </p:nvGrpSpPr>
              <p:grpSpPr>
                <a:xfrm>
                  <a:off x="7726341" y="768401"/>
                  <a:ext cx="306258" cy="306258"/>
                  <a:chOff x="4358418" y="2619972"/>
                  <a:chExt cx="409163" cy="409163"/>
                </a:xfrm>
              </p:grpSpPr>
              <p:sp>
                <p:nvSpPr>
                  <p:cNvPr id="30" name="椭圆 29"/>
                  <p:cNvSpPr/>
                  <p:nvPr/>
                </p:nvSpPr>
                <p:spPr>
                  <a:xfrm>
                    <a:off x="4343920" y="2619466"/>
                    <a:ext cx="423181" cy="403269"/>
                  </a:xfrm>
                  <a:prstGeom prst="ellipse">
                    <a:avLst/>
                  </a:prstGeom>
                  <a:solidFill>
                    <a:schemeClr val="bg1">
                      <a:lumMod val="8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grpSp>
                <p:nvGrpSpPr>
                  <p:cNvPr id="24606" name="组合 32"/>
                  <p:cNvGrpSpPr/>
                  <p:nvPr/>
                </p:nvGrpSpPr>
                <p:grpSpPr>
                  <a:xfrm rot="1267204">
                    <a:off x="4415118" y="2671937"/>
                    <a:ext cx="301040" cy="301040"/>
                    <a:chOff x="3518404" y="1580443"/>
                    <a:chExt cx="1276350" cy="1276350"/>
                  </a:xfrm>
                </p:grpSpPr>
                <p:sp>
                  <p:nvSpPr>
                    <p:cNvPr id="32" name="椭圆 31"/>
                    <p:cNvSpPr/>
                    <p:nvPr/>
                  </p:nvSpPr>
                  <p:spPr bwMode="auto">
                    <a:xfrm>
                      <a:off x="3518404" y="1580443"/>
                      <a:ext cx="1276350" cy="1276350"/>
                    </a:xfrm>
                    <a:prstGeom prst="ellipse">
                      <a:avLst/>
                    </a:prstGeom>
                    <a:gradFill flip="none" rotWithShape="1">
                      <a:gsLst>
                        <a:gs pos="0">
                          <a:schemeClr val="bg1">
                            <a:lumMod val="95000"/>
                          </a:schemeClr>
                        </a:gs>
                        <a:gs pos="47000">
                          <a:schemeClr val="bg1">
                            <a:lumMod val="65000"/>
                          </a:schemeClr>
                        </a:gs>
                        <a:gs pos="82000">
                          <a:schemeClr val="tx1">
                            <a:lumMod val="50000"/>
                            <a:lumOff val="50000"/>
                          </a:schemeClr>
                        </a:gs>
                      </a:gsLst>
                      <a:path path="circle">
                        <a:fillToRect r="100000" b="100000"/>
                      </a:path>
                      <a:tileRect l="-100000" t="-100000"/>
                    </a:gradFill>
                    <a:ln w="6350">
                      <a:solidFill>
                        <a:schemeClr val="bg1">
                          <a:lumMod val="6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sp>
                  <p:nvSpPr>
                    <p:cNvPr id="33" name="椭圆 32"/>
                    <p:cNvSpPr/>
                    <p:nvPr/>
                  </p:nvSpPr>
                  <p:spPr bwMode="auto">
                    <a:xfrm rot="20122633">
                      <a:off x="3926220" y="2550725"/>
                      <a:ext cx="790111" cy="253301"/>
                    </a:xfrm>
                    <a:prstGeom prst="ellipse">
                      <a:avLst/>
                    </a:prstGeom>
                    <a:gradFill flip="none" rotWithShape="1">
                      <a:gsLst>
                        <a:gs pos="0">
                          <a:schemeClr val="bg1">
                            <a:alpha val="55000"/>
                          </a:schemeClr>
                        </a:gs>
                        <a:gs pos="50000">
                          <a:schemeClr val="bg1">
                            <a:shade val="67500"/>
                            <a:satMod val="115000"/>
                            <a:alpha val="12000"/>
                          </a:schemeClr>
                        </a:gs>
                        <a:gs pos="100000">
                          <a:schemeClr val="bg1">
                            <a:shade val="100000"/>
                            <a:satMod val="11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sp>
                  <p:nvSpPr>
                    <p:cNvPr id="34" name="椭圆 33"/>
                    <p:cNvSpPr/>
                    <p:nvPr/>
                  </p:nvSpPr>
                  <p:spPr bwMode="auto">
                    <a:xfrm rot="912585">
                      <a:off x="3688418" y="1621753"/>
                      <a:ext cx="724268" cy="411615"/>
                    </a:xfrm>
                    <a:prstGeom prst="ellipse">
                      <a:avLst/>
                    </a:prstGeom>
                    <a:gradFill flip="none" rotWithShape="1">
                      <a:gsLst>
                        <a:gs pos="0">
                          <a:schemeClr val="bg1">
                            <a:alpha val="0"/>
                          </a:schemeClr>
                        </a:gs>
                        <a:gs pos="16000">
                          <a:schemeClr val="bg1">
                            <a:alpha val="51000"/>
                          </a:schemeClr>
                        </a:gs>
                        <a:gs pos="30000">
                          <a:schemeClr val="bg1">
                            <a:alpha val="0"/>
                          </a:scheme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grpSp>
            </p:grpSp>
          </p:grpSp>
          <p:sp>
            <p:nvSpPr>
              <p:cNvPr id="25" name="五边形 24"/>
              <p:cNvSpPr/>
              <p:nvPr/>
            </p:nvSpPr>
            <p:spPr>
              <a:xfrm rot="21119712">
                <a:off x="3653117" y="1722447"/>
                <a:ext cx="2808484" cy="733444"/>
              </a:xfrm>
              <a:prstGeom prst="homePlate">
                <a:avLst/>
              </a:prstGeom>
              <a:solidFill>
                <a:srgbClr val="FF9300"/>
              </a:solidFill>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600" b="0" i="0" u="none" strike="noStrike" kern="1200" cap="none" spc="0" normalizeH="0" baseline="0" noProof="1">
                  <a:ln>
                    <a:noFill/>
                  </a:ln>
                  <a:solidFill>
                    <a:schemeClr val="lt1"/>
                  </a:solidFill>
                  <a:effectLst/>
                  <a:uLnTx/>
                  <a:uFillTx/>
                  <a:latin typeface="+mn-lt"/>
                  <a:ea typeface="+mn-ea"/>
                  <a:cs typeface="+mn-cs"/>
                </a:endParaRPr>
              </a:p>
            </p:txBody>
          </p:sp>
          <p:sp>
            <p:nvSpPr>
              <p:cNvPr id="26" name="TextBox 25"/>
              <p:cNvSpPr txBox="1"/>
              <p:nvPr/>
            </p:nvSpPr>
            <p:spPr>
              <a:xfrm rot="21127478">
                <a:off x="3660129" y="1882624"/>
                <a:ext cx="2645444" cy="391170"/>
              </a:xfrm>
              <a:prstGeom prst="rect">
                <a:avLst/>
              </a:prstGeom>
              <a:noFill/>
            </p:spPr>
            <p:txBody>
              <a:bodyPr>
                <a:spAutoFit/>
              </a:bodyPr>
              <a:lstStyle/>
              <a:p>
                <a:pPr marR="0" algn="ctr" defTabSz="914400">
                  <a:buClrTx/>
                  <a:buSzTx/>
                  <a:buFontTx/>
                  <a:buNone/>
                  <a:defRPr/>
                </a:pPr>
                <a:r>
                  <a:rPr kumimoji="0" lang="zh-CN" altLang="zh-CN" b="1" kern="1200" cap="none" spc="0" normalizeH="0" baseline="0" noProof="1">
                    <a:latin typeface="Arial" panose="020B0604020202020204" pitchFamily="34" charset="0"/>
                    <a:ea typeface="宋体" panose="02010600030101010101" pitchFamily="2" charset="-122"/>
                    <a:cs typeface="+mn-cs"/>
                  </a:rPr>
                  <a:t>压力铸造</a:t>
                </a:r>
                <a:r>
                  <a:rPr kumimoji="0" lang="zh-CN" altLang="en-US" b="1" kern="1200" cap="none" spc="0" normalizeH="0" baseline="0" noProof="1">
                    <a:latin typeface="Arial" panose="020B0604020202020204" pitchFamily="34" charset="0"/>
                    <a:ea typeface="宋体" panose="02010600030101010101" pitchFamily="2" charset="-122"/>
                    <a:cs typeface="+mn-cs"/>
                  </a:rPr>
                  <a:t>的特点</a:t>
                </a:r>
                <a:endParaRPr kumimoji="0" lang="zh-CN" altLang="en-US" b="1" kern="1200" cap="none" spc="400" normalizeH="0" baseline="0" noProof="1">
                  <a:solidFill>
                    <a:schemeClr val="bg1"/>
                  </a:solidFill>
                  <a:latin typeface="Arial" panose="020B0604020202020204" pitchFamily="34" charset="0"/>
                  <a:ea typeface="宋体" panose="02010600030101010101" pitchFamily="2" charset="-122"/>
                  <a:cs typeface="+mn-cs"/>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26626"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47" name="圆角矩形 46"/>
          <p:cNvSpPr/>
          <p:nvPr/>
        </p:nvSpPr>
        <p:spPr>
          <a:xfrm>
            <a:off x="1828800" y="1295400"/>
            <a:ext cx="8683625" cy="1090613"/>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合金的铸造性能是指熔融的合金金属液在铸造过程中获得优质铸件的能力，主要包括流动性、收缩性、偏析及吸气性等。</a:t>
            </a:r>
            <a:endPar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圆角矩形 15"/>
          <p:cNvSpPr/>
          <p:nvPr/>
        </p:nvSpPr>
        <p:spPr>
          <a:xfrm>
            <a:off x="1833563" y="3009900"/>
            <a:ext cx="8678862" cy="896938"/>
          </a:xfrm>
          <a:prstGeom prst="roundRect">
            <a:avLst>
              <a:gd name="adj" fmla="val 16667"/>
            </a:avLst>
          </a:prstGeom>
          <a:solidFill>
            <a:srgbClr val="00B0F0"/>
          </a:solidFill>
          <a:ln w="9525">
            <a:noFill/>
          </a:ln>
        </p:spPr>
        <p:txBody>
          <a:bodyPr anchor="t">
            <a:spAutoFit/>
          </a:bodyPr>
          <a:p>
            <a:pPr>
              <a:lnSpc>
                <a:spcPts val="2800"/>
              </a:lnSpc>
            </a:pPr>
            <a:r>
              <a:rPr lang="en-US" altLang="zh-CN" dirty="0">
                <a:solidFill>
                  <a:srgbClr val="FFFFFF"/>
                </a:solidFill>
                <a:latin typeface="华文中宋" pitchFamily="2" charset="-122"/>
                <a:ea typeface="华文中宋" pitchFamily="2" charset="-122"/>
              </a:rPr>
              <a:t>       </a:t>
            </a:r>
            <a:r>
              <a:rPr lang="en-US" altLang="zh-CN" sz="2400" dirty="0">
                <a:latin typeface="微软雅黑" panose="020B0503020204020204" pitchFamily="34" charset="-122"/>
                <a:ea typeface="微软雅黑" panose="020B0503020204020204" pitchFamily="34" charset="-122"/>
              </a:rPr>
              <a:t>液态合金的流动性表示液态合金的流动能力，即充满型腔的能力。</a:t>
            </a:r>
            <a:endParaRPr lang="en-US" altLang="zh-CN" sz="2400" dirty="0">
              <a:latin typeface="微软雅黑" panose="020B0503020204020204" pitchFamily="34" charset="-122"/>
              <a:ea typeface="微软雅黑" panose="020B0503020204020204" pitchFamily="34" charset="-122"/>
            </a:endParaRPr>
          </a:p>
        </p:txBody>
      </p:sp>
      <p:sp>
        <p:nvSpPr>
          <p:cNvPr id="13" name="TextBox 15"/>
          <p:cNvSpPr txBox="1"/>
          <p:nvPr/>
        </p:nvSpPr>
        <p:spPr>
          <a:xfrm>
            <a:off x="1752600" y="542925"/>
            <a:ext cx="8610600" cy="522288"/>
          </a:xfrm>
          <a:prstGeom prst="rect">
            <a:avLst/>
          </a:prstGeom>
          <a:noFill/>
          <a:ln w="9525">
            <a:noFill/>
          </a:ln>
        </p:spPr>
        <p:txBody>
          <a:bodyPr anchor="t">
            <a:spAutoFit/>
          </a:bodyPr>
          <a:p>
            <a:pPr>
              <a:spcAft>
                <a:spcPts val="600"/>
              </a:spcAft>
            </a:pPr>
            <a:r>
              <a:rPr lang="zh-CN" altLang="en-US" sz="2800" b="1" dirty="0">
                <a:latin typeface="华文细黑" pitchFamily="2" charset="-122"/>
                <a:ea typeface="华文细黑" pitchFamily="2" charset="-122"/>
              </a:rPr>
              <a:t>五、 合金的铸造性能</a:t>
            </a:r>
            <a:endParaRPr lang="zh-CN" altLang="en-US" sz="2800" b="1" dirty="0">
              <a:latin typeface="华文细黑" pitchFamily="2" charset="-122"/>
              <a:ea typeface="华文细黑" pitchFamily="2" charset="-122"/>
            </a:endParaRPr>
          </a:p>
        </p:txBody>
      </p:sp>
      <p:grpSp>
        <p:nvGrpSpPr>
          <p:cNvPr id="2" name="组合 33"/>
          <p:cNvGrpSpPr/>
          <p:nvPr/>
        </p:nvGrpSpPr>
        <p:grpSpPr>
          <a:xfrm>
            <a:off x="1981200" y="2386013"/>
            <a:ext cx="1709738" cy="460375"/>
            <a:chOff x="304800" y="634063"/>
            <a:chExt cx="1709456" cy="459684"/>
          </a:xfrm>
        </p:grpSpPr>
        <p:sp>
          <p:nvSpPr>
            <p:cNvPr id="26631" name="矩形 19"/>
            <p:cNvSpPr/>
            <p:nvPr/>
          </p:nvSpPr>
          <p:spPr>
            <a:xfrm>
              <a:off x="484511" y="634063"/>
              <a:ext cx="1529745" cy="459684"/>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流动性</a:t>
              </a:r>
              <a:endParaRPr lang="zh-CN" altLang="en-US" sz="2400" dirty="0">
                <a:latin typeface="微软雅黑" panose="020B0503020204020204" pitchFamily="34" charset="-122"/>
                <a:ea typeface="微软雅黑" panose="020B0503020204020204" pitchFamily="34" charset="-122"/>
              </a:endParaRPr>
            </a:p>
          </p:txBody>
        </p:sp>
        <p:sp>
          <p:nvSpPr>
            <p:cNvPr id="26632" name="等腰三角形 20"/>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1833563" y="4411663"/>
            <a:ext cx="8678862" cy="1295400"/>
          </a:xfrm>
          <a:prstGeom prst="roundRect">
            <a:avLst>
              <a:gd name="adj" fmla="val 16667"/>
            </a:avLst>
          </a:prstGeom>
          <a:solidFill>
            <a:srgbClr val="00B050"/>
          </a:solidFill>
          <a:ln w="9525">
            <a:noFill/>
          </a:ln>
        </p:spPr>
        <p:txBody>
          <a:bodyPr anchor="t">
            <a:spAutoFit/>
          </a:bodyPr>
          <a:p>
            <a:pPr>
              <a:lnSpc>
                <a:spcPts val="2800"/>
              </a:lnSpc>
            </a:pPr>
            <a:r>
              <a:rPr lang="en-US" altLang="zh-CN" dirty="0">
                <a:solidFill>
                  <a:srgbClr val="FFFFFF"/>
                </a:solidFill>
                <a:latin typeface="华文中宋" pitchFamily="2" charset="-122"/>
                <a:ea typeface="华文中宋" pitchFamily="2" charset="-122"/>
              </a:rPr>
              <a:t>      </a:t>
            </a:r>
            <a:r>
              <a:rPr lang="en-US" altLang="zh-CN" sz="2400" dirty="0">
                <a:latin typeface="微软雅黑" panose="020B0503020204020204" pitchFamily="34" charset="-122"/>
                <a:ea typeface="微软雅黑" panose="020B0503020204020204" pitchFamily="34" charset="-122"/>
              </a:rPr>
              <a:t> 为了获得形状完整、轮廓清晰的铸件，适当提高浇注温度和浇注速度等来改善液态合金的流动性，并限制铸件的最小壁厚。</a:t>
            </a:r>
            <a:endParaRPr lang="en-US" altLang="zh-CN"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100000">
                                          <p:val>
                                            <p:strVal val="#ppt_x"/>
                                          </p:val>
                                        </p:tav>
                                      </p:tavLst>
                                    </p:anim>
                                    <p:anim calcmode="lin" valueType="num">
                                      <p:cBhvr>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100000">
                                          <p:val>
                                            <p:strVal val="#ppt_x"/>
                                          </p:val>
                                        </p:tav>
                                      </p:tavLst>
                                    </p:anim>
                                    <p:anim calcmode="lin" valueType="num">
                                      <p:cBhvr>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strVal val="#ppt_w*0.05"/>
                                          </p:val>
                                        </p:tav>
                                        <p:tav tm="100000">
                                          <p:val>
                                            <p:strVal val="#ppt_w"/>
                                          </p:val>
                                        </p:tav>
                                      </p:tavLst>
                                    </p:anim>
                                    <p:anim calcmode="lin" valueType="num">
                                      <p:cBhvr>
                                        <p:cTn id="18" dur="500" fill="hold"/>
                                        <p:tgtEl>
                                          <p:spTgt spid="2"/>
                                        </p:tgtEl>
                                        <p:attrNameLst>
                                          <p:attrName>ppt_h</p:attrName>
                                        </p:attrNameLst>
                                      </p:cBhvr>
                                      <p:tavLst>
                                        <p:tav tm="0">
                                          <p:val>
                                            <p:strVal val="#ppt_h"/>
                                          </p:val>
                                        </p:tav>
                                        <p:tav tm="100000">
                                          <p:val>
                                            <p:strVal val="#ppt_h"/>
                                          </p:val>
                                        </p:tav>
                                      </p:tavLst>
                                    </p:anim>
                                    <p:anim calcmode="lin" valueType="num">
                                      <p:cBhvr>
                                        <p:cTn id="19" dur="500" fill="hold"/>
                                        <p:tgtEl>
                                          <p:spTgt spid="2"/>
                                        </p:tgtEl>
                                        <p:attrNameLst>
                                          <p:attrName>ppt_x</p:attrName>
                                        </p:attrNameLst>
                                      </p:cBhvr>
                                      <p:tavLst>
                                        <p:tav tm="0">
                                          <p:val>
                                            <p:strVal val="#ppt_x-.2"/>
                                          </p:val>
                                        </p:tav>
                                        <p:tav tm="100000">
                                          <p:val>
                                            <p:strVal val="#ppt_x"/>
                                          </p:val>
                                        </p:tav>
                                      </p:tavLst>
                                    </p:anim>
                                    <p:anim calcmode="lin" valueType="num">
                                      <p:cBhvr>
                                        <p:cTn id="20" dur="500" fill="hold"/>
                                        <p:tgtEl>
                                          <p:spTgt spid="2"/>
                                        </p:tgtEl>
                                        <p:attrNameLst>
                                          <p:attrName>ppt_y</p:attrName>
                                        </p:attrNameLst>
                                      </p:cBhvr>
                                      <p:tavLst>
                                        <p:tav tm="0">
                                          <p:val>
                                            <p:strVal val="#ppt_y"/>
                                          </p:val>
                                        </p:tav>
                                        <p:tav tm="100000">
                                          <p:val>
                                            <p:strVal val="#ppt_y"/>
                                          </p:val>
                                        </p:tav>
                                      </p:tavLst>
                                    </p:anim>
                                    <p:animEffect transition="in" filter="fade">
                                      <p:cBhvr>
                                        <p:cTn id="21" dur="500"/>
                                        <p:tgtEl>
                                          <p:spTgt spid="2"/>
                                        </p:tgtEl>
                                      </p:cBhvr>
                                    </p:animEffect>
                                  </p:childTnLst>
                                </p:cTn>
                              </p:par>
                              <p:par>
                                <p:cTn id="22" presetID="54" presetClass="entr" presetSubtype="0" accel="10000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strVal val="#ppt_w*0.05"/>
                                          </p:val>
                                        </p:tav>
                                        <p:tav tm="100000">
                                          <p:val>
                                            <p:strVal val="#ppt_w"/>
                                          </p:val>
                                        </p:tav>
                                      </p:tavLst>
                                    </p:anim>
                                    <p:anim calcmode="lin" valueType="num">
                                      <p:cBhvr>
                                        <p:cTn id="25" dur="500" fill="hold"/>
                                        <p:tgtEl>
                                          <p:spTgt spid="16"/>
                                        </p:tgtEl>
                                        <p:attrNameLst>
                                          <p:attrName>ppt_h</p:attrName>
                                        </p:attrNameLst>
                                      </p:cBhvr>
                                      <p:tavLst>
                                        <p:tav tm="0">
                                          <p:val>
                                            <p:strVal val="#ppt_h"/>
                                          </p:val>
                                        </p:tav>
                                        <p:tav tm="100000">
                                          <p:val>
                                            <p:strVal val="#ppt_h"/>
                                          </p:val>
                                        </p:tav>
                                      </p:tavLst>
                                    </p:anim>
                                    <p:anim calcmode="lin" valueType="num">
                                      <p:cBhvr>
                                        <p:cTn id="26" dur="500" fill="hold"/>
                                        <p:tgtEl>
                                          <p:spTgt spid="16"/>
                                        </p:tgtEl>
                                        <p:attrNameLst>
                                          <p:attrName>ppt_x</p:attrName>
                                        </p:attrNameLst>
                                      </p:cBhvr>
                                      <p:tavLst>
                                        <p:tav tm="0">
                                          <p:val>
                                            <p:strVal val="#ppt_x-.2"/>
                                          </p:val>
                                        </p:tav>
                                        <p:tav tm="100000">
                                          <p:val>
                                            <p:strVal val="#ppt_x"/>
                                          </p:val>
                                        </p:tav>
                                      </p:tavLst>
                                    </p:anim>
                                    <p:anim calcmode="lin" valueType="num">
                                      <p:cBhvr>
                                        <p:cTn id="27" dur="500" fill="hold"/>
                                        <p:tgtEl>
                                          <p:spTgt spid="16"/>
                                        </p:tgtEl>
                                        <p:attrNameLst>
                                          <p:attrName>ppt_y</p:attrName>
                                        </p:attrNameLst>
                                      </p:cBhvr>
                                      <p:tavLst>
                                        <p:tav tm="0">
                                          <p:val>
                                            <p:strVal val="#ppt_y"/>
                                          </p:val>
                                        </p:tav>
                                        <p:tav tm="100000">
                                          <p:val>
                                            <p:strVal val="#ppt_y"/>
                                          </p:val>
                                        </p:tav>
                                      </p:tavLst>
                                    </p:anim>
                                    <p:animEffect transition="in" filter="fade">
                                      <p:cBhvr>
                                        <p:cTn id="28" dur="500"/>
                                        <p:tgtEl>
                                          <p:spTgt spid="16"/>
                                        </p:tgtEl>
                                      </p:cBhvr>
                                    </p:animEffect>
                                  </p:childTnLst>
                                </p:cTn>
                              </p:par>
                              <p:par>
                                <p:cTn id="29" presetID="54" presetClass="entr" presetSubtype="0" accel="10000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strVal val="#ppt_w*0.05"/>
                                          </p:val>
                                        </p:tav>
                                        <p:tav tm="100000">
                                          <p:val>
                                            <p:strVal val="#ppt_w"/>
                                          </p:val>
                                        </p:tav>
                                      </p:tavLst>
                                    </p:anim>
                                    <p:anim calcmode="lin" valueType="num">
                                      <p:cBhvr>
                                        <p:cTn id="32" dur="500" fill="hold"/>
                                        <p:tgtEl>
                                          <p:spTgt spid="17"/>
                                        </p:tgtEl>
                                        <p:attrNameLst>
                                          <p:attrName>ppt_h</p:attrName>
                                        </p:attrNameLst>
                                      </p:cBhvr>
                                      <p:tavLst>
                                        <p:tav tm="0">
                                          <p:val>
                                            <p:strVal val="#ppt_h"/>
                                          </p:val>
                                        </p:tav>
                                        <p:tav tm="100000">
                                          <p:val>
                                            <p:strVal val="#ppt_h"/>
                                          </p:val>
                                        </p:tav>
                                      </p:tavLst>
                                    </p:anim>
                                    <p:anim calcmode="lin" valueType="num">
                                      <p:cBhvr>
                                        <p:cTn id="33" dur="500" fill="hold"/>
                                        <p:tgtEl>
                                          <p:spTgt spid="17"/>
                                        </p:tgtEl>
                                        <p:attrNameLst>
                                          <p:attrName>ppt_x</p:attrName>
                                        </p:attrNameLst>
                                      </p:cBhvr>
                                      <p:tavLst>
                                        <p:tav tm="0">
                                          <p:val>
                                            <p:strVal val="#ppt_x-.2"/>
                                          </p:val>
                                        </p:tav>
                                        <p:tav tm="100000">
                                          <p:val>
                                            <p:strVal val="#ppt_x"/>
                                          </p:val>
                                        </p:tav>
                                      </p:tavLst>
                                    </p:anim>
                                    <p:anim calcmode="lin" valueType="num">
                                      <p:cBhvr>
                                        <p:cTn id="34" dur="500" fill="hold"/>
                                        <p:tgtEl>
                                          <p:spTgt spid="17"/>
                                        </p:tgtEl>
                                        <p:attrNameLst>
                                          <p:attrName>ppt_y</p:attrName>
                                        </p:attrNameLst>
                                      </p:cBhvr>
                                      <p:tavLst>
                                        <p:tav tm="0">
                                          <p:val>
                                            <p:strVal val="#ppt_y"/>
                                          </p:val>
                                        </p:tav>
                                        <p:tav tm="100000">
                                          <p:val>
                                            <p:strVal val="#ppt_y"/>
                                          </p:val>
                                        </p:tav>
                                      </p:tavLst>
                                    </p:anim>
                                    <p:animEffect transition="in" filter="fade">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16" grpId="0" bldLvl="0" animBg="1"/>
      <p:bldP spid="13" grpId="0"/>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3"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28674"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47" name="圆角矩形 46"/>
          <p:cNvSpPr/>
          <p:nvPr/>
        </p:nvSpPr>
        <p:spPr>
          <a:xfrm>
            <a:off x="1943100" y="2144713"/>
            <a:ext cx="8534400" cy="75565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ts val="2600"/>
              </a:lnSpc>
              <a:spcBef>
                <a:spcPct val="0"/>
              </a:spcBef>
              <a:spcAft>
                <a:spcPct val="0"/>
              </a:spcAft>
              <a:buClrTx/>
              <a:buSzTx/>
              <a:buFontTx/>
              <a:buNone/>
              <a:defRPr/>
            </a:pPr>
            <a:r>
              <a:rPr kumimoji="0" lang="en-US" altLang="zh-CN" sz="1800" b="0" i="0" u="none" strike="noStrike" kern="1200" cap="none" spc="0" normalizeH="0" baseline="0" noProof="1">
                <a:ln>
                  <a:noFill/>
                </a:ln>
                <a:solidFill>
                  <a:schemeClr val="tx1"/>
                </a:solidFill>
                <a:effectLst/>
                <a:uLnTx/>
                <a:uFillTx/>
                <a:latin typeface="华文中宋" pitchFamily="2" charset="-122"/>
                <a:ea typeface="华文中宋" pitchFamily="2" charset="-122"/>
                <a:cs typeface="+mn-cs"/>
              </a:rPr>
              <a:t>    </a:t>
            </a:r>
            <a:r>
              <a:rPr kumimoji="0" lang="en-US"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铸件在冷凝过程中会产生体积和尺寸缩小的现象。</a:t>
            </a:r>
            <a:endPar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 name="组合 33"/>
          <p:cNvGrpSpPr/>
          <p:nvPr/>
        </p:nvGrpSpPr>
        <p:grpSpPr>
          <a:xfrm>
            <a:off x="2133600" y="1189038"/>
            <a:ext cx="1682750" cy="460375"/>
            <a:chOff x="304800" y="697468"/>
            <a:chExt cx="1682244" cy="459683"/>
          </a:xfrm>
        </p:grpSpPr>
        <p:sp>
          <p:nvSpPr>
            <p:cNvPr id="28677" name="矩形 19"/>
            <p:cNvSpPr/>
            <p:nvPr/>
          </p:nvSpPr>
          <p:spPr>
            <a:xfrm>
              <a:off x="457200" y="697468"/>
              <a:ext cx="1529844" cy="459683"/>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2.  收缩性</a:t>
              </a:r>
              <a:endParaRPr lang="zh-CN" altLang="en-US" sz="2400" dirty="0">
                <a:latin typeface="微软雅黑" panose="020B0503020204020204" pitchFamily="34" charset="-122"/>
                <a:ea typeface="微软雅黑" panose="020B0503020204020204" pitchFamily="34" charset="-122"/>
              </a:endParaRPr>
            </a:p>
          </p:txBody>
        </p:sp>
        <p:sp>
          <p:nvSpPr>
            <p:cNvPr id="28678" name="等腰三角形 20"/>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grpSp>
        <p:nvGrpSpPr>
          <p:cNvPr id="3" name="组合 33"/>
          <p:cNvGrpSpPr/>
          <p:nvPr/>
        </p:nvGrpSpPr>
        <p:grpSpPr>
          <a:xfrm>
            <a:off x="2133600" y="3395663"/>
            <a:ext cx="2597150" cy="460375"/>
            <a:chOff x="304800" y="697468"/>
            <a:chExt cx="2595285" cy="459683"/>
          </a:xfrm>
        </p:grpSpPr>
        <p:sp>
          <p:nvSpPr>
            <p:cNvPr id="28680" name="矩形 13"/>
            <p:cNvSpPr/>
            <p:nvPr/>
          </p:nvSpPr>
          <p:spPr>
            <a:xfrm>
              <a:off x="457200" y="697468"/>
              <a:ext cx="2442885" cy="459683"/>
            </a:xfrm>
            <a:prstGeom prst="rect">
              <a:avLst/>
            </a:prstGeom>
            <a:noFill/>
            <a:ln w="9525">
              <a:noFill/>
            </a:ln>
          </p:spPr>
          <p:txBody>
            <a:bodyPr wrap="none" anchor="t">
              <a:spAutoFit/>
            </a:bodyPr>
            <a:p>
              <a:r>
                <a:rPr lang="zh-CN" altLang="en-US" sz="2400" dirty="0">
                  <a:latin typeface="微软雅黑" panose="020B0503020204020204" pitchFamily="34" charset="-122"/>
                  <a:ea typeface="微软雅黑" panose="020B0503020204020204" pitchFamily="34" charset="-122"/>
                </a:rPr>
                <a:t>3.  偏析及吸气性</a:t>
              </a:r>
              <a:endParaRPr lang="zh-CN" altLang="en-US" dirty="0">
                <a:latin typeface="华文新魏" pitchFamily="2" charset="-122"/>
                <a:ea typeface="华文新魏" pitchFamily="2" charset="-122"/>
              </a:endParaRPr>
            </a:p>
          </p:txBody>
        </p:sp>
        <p:sp>
          <p:nvSpPr>
            <p:cNvPr id="28681" name="等腰三角形 14"/>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8" name="圆角矩形 17"/>
          <p:cNvSpPr/>
          <p:nvPr/>
        </p:nvSpPr>
        <p:spPr>
          <a:xfrm>
            <a:off x="1943100" y="4202113"/>
            <a:ext cx="8534400" cy="1941513"/>
          </a:xfrm>
          <a:prstGeom prst="roundRect">
            <a:avLst>
              <a:gd name="adj" fmla="val 16667"/>
            </a:avLst>
          </a:prstGeom>
          <a:solidFill>
            <a:srgbClr val="00B050"/>
          </a:solidFill>
          <a:ln w="9525">
            <a:noFill/>
          </a:ln>
        </p:spPr>
        <p:txBody>
          <a:bodyPr>
            <a:spAutoFit/>
          </a:bodyP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1">
                <a:ln>
                  <a:noFill/>
                </a:ln>
                <a:solidFill>
                  <a:srgbClr val="FFFFFF"/>
                </a:solidFill>
                <a:effectLst/>
                <a:uLnTx/>
                <a:uFillTx/>
                <a:latin typeface="华文中宋" pitchFamily="2" charset="-122"/>
                <a:ea typeface="华文中宋" pitchFamily="2" charset="-122"/>
                <a:cs typeface="+mn-cs"/>
              </a:rPr>
              <a:t>       </a:t>
            </a:r>
            <a:r>
              <a:rPr kumimoji="0" lang="zh-CN"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铸件中出现化学成分不均匀的现象称为</a:t>
            </a:r>
            <a:r>
              <a:rPr kumimoji="0" lang="zh-CN" altLang="zh-CN" sz="24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偏析。</a:t>
            </a:r>
            <a:r>
              <a:rPr kumimoji="0" lang="en-US"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工艺上降低吸气性的方法是缩短合金熔炼时间，对炉料进行烘干，在制造铸型及型芯时提高其透气性等。</a:t>
            </a:r>
            <a:endParaRPr kumimoji="0" lang="zh-CN" altLang="zh-CN" sz="2400" b="0"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TextBox 15"/>
          <p:cNvSpPr txBox="1"/>
          <p:nvPr/>
        </p:nvSpPr>
        <p:spPr>
          <a:xfrm>
            <a:off x="1752600" y="542925"/>
            <a:ext cx="8610600" cy="522288"/>
          </a:xfrm>
          <a:prstGeom prst="rect">
            <a:avLst/>
          </a:prstGeom>
          <a:noFill/>
          <a:ln w="9525">
            <a:noFill/>
          </a:ln>
        </p:spPr>
        <p:txBody>
          <a:bodyPr anchor="t">
            <a:spAutoFit/>
          </a:bodyPr>
          <a:p>
            <a:pPr>
              <a:spcAft>
                <a:spcPts val="600"/>
              </a:spcAft>
            </a:pPr>
            <a:r>
              <a:rPr lang="zh-CN" altLang="en-US" sz="2800" b="1" dirty="0">
                <a:latin typeface="华文细黑" pitchFamily="2" charset="-122"/>
                <a:ea typeface="华文细黑" pitchFamily="2" charset="-122"/>
              </a:rPr>
              <a:t>五、 合金的铸造性能</a:t>
            </a:r>
            <a:endParaRPr lang="zh-CN" altLang="en-US" sz="2800" b="1" dirty="0">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500" fill="hold"/>
                                        <p:tgtEl>
                                          <p:spTgt spid="47"/>
                                        </p:tgtEl>
                                        <p:attrNameLst>
                                          <p:attrName>ppt_x</p:attrName>
                                        </p:attrNameLst>
                                      </p:cBhvr>
                                      <p:tavLst>
                                        <p:tav tm="0">
                                          <p:val>
                                            <p:strVal val="#ppt_x"/>
                                          </p:val>
                                        </p:tav>
                                        <p:tav tm="100000">
                                          <p:val>
                                            <p:strVal val="#ppt_x"/>
                                          </p:val>
                                        </p:tav>
                                      </p:tavLst>
                                    </p:anim>
                                    <p:anim calcmode="lin" valueType="num">
                                      <p:cBhvr>
                                        <p:cTn id="12"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4" presetClass="entr" presetSubtype="0" accel="10000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strVal val="#ppt_w*0.05"/>
                                          </p:val>
                                        </p:tav>
                                        <p:tav tm="100000">
                                          <p:val>
                                            <p:strVal val="#ppt_w"/>
                                          </p:val>
                                        </p:tav>
                                      </p:tavLst>
                                    </p:anim>
                                    <p:anim calcmode="lin" valueType="num">
                                      <p:cBhvr>
                                        <p:cTn id="18" dur="500" fill="hold"/>
                                        <p:tgtEl>
                                          <p:spTgt spid="3"/>
                                        </p:tgtEl>
                                        <p:attrNameLst>
                                          <p:attrName>ppt_h</p:attrName>
                                        </p:attrNameLst>
                                      </p:cBhvr>
                                      <p:tavLst>
                                        <p:tav tm="0">
                                          <p:val>
                                            <p:strVal val="#ppt_h"/>
                                          </p:val>
                                        </p:tav>
                                        <p:tav tm="100000">
                                          <p:val>
                                            <p:strVal val="#ppt_h"/>
                                          </p:val>
                                        </p:tav>
                                      </p:tavLst>
                                    </p:anim>
                                    <p:anim calcmode="lin" valueType="num">
                                      <p:cBhvr>
                                        <p:cTn id="19" dur="500" fill="hold"/>
                                        <p:tgtEl>
                                          <p:spTgt spid="3"/>
                                        </p:tgtEl>
                                        <p:attrNameLst>
                                          <p:attrName>ppt_x</p:attrName>
                                        </p:attrNameLst>
                                      </p:cBhvr>
                                      <p:tavLst>
                                        <p:tav tm="0">
                                          <p:val>
                                            <p:strVal val="#ppt_x-.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animEffect transition="in" filter="fade">
                                      <p:cBhvr>
                                        <p:cTn id="21" dur="500"/>
                                        <p:tgtEl>
                                          <p:spTgt spid="3"/>
                                        </p:tgtEl>
                                      </p:cBhvr>
                                    </p:animEffect>
                                  </p:childTnLst>
                                </p:cTn>
                              </p:par>
                              <p:par>
                                <p:cTn id="22" presetID="54" presetClass="entr" presetSubtype="0" accel="10000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strVal val="#ppt_w*0.05"/>
                                          </p:val>
                                        </p:tav>
                                        <p:tav tm="100000">
                                          <p:val>
                                            <p:strVal val="#ppt_w"/>
                                          </p:val>
                                        </p:tav>
                                      </p:tavLst>
                                    </p:anim>
                                    <p:anim calcmode="lin" valueType="num">
                                      <p:cBhvr>
                                        <p:cTn id="25" dur="500" fill="hold"/>
                                        <p:tgtEl>
                                          <p:spTgt spid="18"/>
                                        </p:tgtEl>
                                        <p:attrNameLst>
                                          <p:attrName>ppt_h</p:attrName>
                                        </p:attrNameLst>
                                      </p:cBhvr>
                                      <p:tavLst>
                                        <p:tav tm="0">
                                          <p:val>
                                            <p:strVal val="#ppt_h"/>
                                          </p:val>
                                        </p:tav>
                                        <p:tav tm="100000">
                                          <p:val>
                                            <p:strVal val="#ppt_h"/>
                                          </p:val>
                                        </p:tav>
                                      </p:tavLst>
                                    </p:anim>
                                    <p:anim calcmode="lin" valueType="num">
                                      <p:cBhvr>
                                        <p:cTn id="26" dur="500" fill="hold"/>
                                        <p:tgtEl>
                                          <p:spTgt spid="18"/>
                                        </p:tgtEl>
                                        <p:attrNameLst>
                                          <p:attrName>ppt_x</p:attrName>
                                        </p:attrNameLst>
                                      </p:cBhvr>
                                      <p:tavLst>
                                        <p:tav tm="0">
                                          <p:val>
                                            <p:strVal val="#ppt_x-.2"/>
                                          </p:val>
                                        </p:tav>
                                        <p:tav tm="100000">
                                          <p:val>
                                            <p:strVal val="#ppt_x"/>
                                          </p:val>
                                        </p:tav>
                                      </p:tavLst>
                                    </p:anim>
                                    <p:anim calcmode="lin" valueType="num">
                                      <p:cBhvr>
                                        <p:cTn id="27" dur="500" fill="hold"/>
                                        <p:tgtEl>
                                          <p:spTgt spid="18"/>
                                        </p:tgtEl>
                                        <p:attrNameLst>
                                          <p:attrName>ppt_y</p:attrName>
                                        </p:attrNameLst>
                                      </p:cBhvr>
                                      <p:tavLst>
                                        <p:tav tm="0">
                                          <p:val>
                                            <p:strVal val="#ppt_y"/>
                                          </p:val>
                                        </p:tav>
                                        <p:tav tm="100000">
                                          <p:val>
                                            <p:strVal val="#ppt_y"/>
                                          </p:val>
                                        </p:tav>
                                      </p:tavLst>
                                    </p:anim>
                                    <p:animEffect transition="in" filter="fade">
                                      <p:cBhvr>
                                        <p:cTn id="28" dur="500"/>
                                        <p:tgtEl>
                                          <p:spTgt spid="18"/>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p:cTn id="33" dur="500" fill="hold"/>
                                        <p:tgtEl>
                                          <p:spTgt spid="4"/>
                                        </p:tgtEl>
                                        <p:attrNameLst>
                                          <p:attrName>ppt_x</p:attrName>
                                        </p:attrNameLst>
                                      </p:cBhvr>
                                      <p:tavLst>
                                        <p:tav tm="0">
                                          <p:val>
                                            <p:strVal val="#ppt_x"/>
                                          </p:val>
                                        </p:tav>
                                        <p:tav tm="100000">
                                          <p:val>
                                            <p:strVal val="#ppt_x"/>
                                          </p:val>
                                        </p:tav>
                                      </p:tavLst>
                                    </p:anim>
                                    <p:anim calcmode="lin" valueType="num">
                                      <p:cBhvr>
                                        <p:cTn id="3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p:bldP spid="18" grpId="0" bldLvl="0" animBg="1"/>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30722"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grpSp>
        <p:nvGrpSpPr>
          <p:cNvPr id="2" name="组合 33"/>
          <p:cNvGrpSpPr/>
          <p:nvPr/>
        </p:nvGrpSpPr>
        <p:grpSpPr>
          <a:xfrm>
            <a:off x="2057400" y="1166813"/>
            <a:ext cx="4454525" cy="460375"/>
            <a:chOff x="304800" y="634697"/>
            <a:chExt cx="4453163" cy="459684"/>
          </a:xfrm>
        </p:grpSpPr>
        <p:sp>
          <p:nvSpPr>
            <p:cNvPr id="30724" name="矩形 21"/>
            <p:cNvSpPr/>
            <p:nvPr/>
          </p:nvSpPr>
          <p:spPr>
            <a:xfrm>
              <a:off x="485135" y="634697"/>
              <a:ext cx="4272828" cy="459684"/>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rPr>
                <a:t>1.  </a:t>
              </a:r>
              <a:r>
                <a:rPr lang="zh-CN" altLang="zh-CN" sz="2400" dirty="0">
                  <a:latin typeface="微软雅黑" panose="020B0503020204020204" pitchFamily="34" charset="-122"/>
                  <a:ea typeface="微软雅黑" panose="020B0503020204020204" pitchFamily="34" charset="-122"/>
                </a:rPr>
                <a:t>铸造工艺对铸件结构的要求</a:t>
              </a:r>
              <a:endParaRPr lang="zh-CN" altLang="en-US" sz="2400" dirty="0">
                <a:latin typeface="微软雅黑" panose="020B0503020204020204" pitchFamily="34" charset="-122"/>
                <a:ea typeface="微软雅黑" panose="020B0503020204020204" pitchFamily="34" charset="-122"/>
              </a:endParaRPr>
            </a:p>
          </p:txBody>
        </p:sp>
        <p:sp>
          <p:nvSpPr>
            <p:cNvPr id="30725"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49" name="圆角矩形 48"/>
          <p:cNvSpPr/>
          <p:nvPr/>
        </p:nvSpPr>
        <p:spPr>
          <a:xfrm>
            <a:off x="1752600" y="1828800"/>
            <a:ext cx="8763000" cy="1563688"/>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① 铸件外形应尽量简单，以方便生产；尽量避免铸件外侧面下凹；设计铸件上的凸台和肋条时，应考虑方便造型起模；尽量避免使用活块或外型芯。</a:t>
            </a:r>
            <a:endPar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TextBox 15"/>
          <p:cNvSpPr txBox="1"/>
          <p:nvPr/>
        </p:nvSpPr>
        <p:spPr>
          <a:xfrm>
            <a:off x="1327150" y="446088"/>
            <a:ext cx="8610600" cy="522287"/>
          </a:xfrm>
          <a:prstGeom prst="rect">
            <a:avLst/>
          </a:prstGeom>
          <a:noFill/>
          <a:ln w="9525">
            <a:noFill/>
          </a:ln>
        </p:spPr>
        <p:txBody>
          <a:bodyPr anchor="t">
            <a:spAutoFit/>
          </a:bodyPr>
          <a:p>
            <a:pPr marL="92075">
              <a:spcBef>
                <a:spcPct val="20000"/>
              </a:spcBef>
              <a:buClr>
                <a:srgbClr val="E1B40C"/>
              </a:buClr>
            </a:pPr>
            <a:r>
              <a:rPr lang="zh-CN" altLang="zh-CN" sz="2800" b="1" dirty="0">
                <a:latin typeface="华文细黑" pitchFamily="2" charset="-122"/>
                <a:ea typeface="华文细黑" pitchFamily="2" charset="-122"/>
              </a:rPr>
              <a:t>六、  铸件的结构工艺性</a:t>
            </a:r>
            <a:endParaRPr lang="zh-CN" altLang="zh-CN" sz="2800" b="1" dirty="0">
              <a:latin typeface="华文细黑" pitchFamily="2" charset="-122"/>
              <a:ea typeface="华文细黑" pitchFamily="2" charset="-122"/>
            </a:endParaRPr>
          </a:p>
        </p:txBody>
      </p:sp>
      <p:sp>
        <p:nvSpPr>
          <p:cNvPr id="14" name="圆角矩形 13"/>
          <p:cNvSpPr/>
          <p:nvPr/>
        </p:nvSpPr>
        <p:spPr>
          <a:xfrm>
            <a:off x="1730375" y="3741738"/>
            <a:ext cx="8785225" cy="1328737"/>
          </a:xfrm>
          <a:prstGeom prst="roundRect">
            <a:avLst>
              <a:gd name="adj" fmla="val 16667"/>
            </a:avLst>
          </a:prstGeom>
          <a:solidFill>
            <a:srgbClr val="00B0F0"/>
          </a:solidFill>
          <a:ln w="9525" cap="flat" cmpd="sng">
            <a:solidFill>
              <a:srgbClr val="FF0000"/>
            </a:solidFill>
            <a:prstDash val="solid"/>
            <a:round/>
            <a:headEnd type="none" w="med" len="med"/>
            <a:tailEnd type="none" w="med" len="med"/>
          </a:ln>
        </p:spPr>
        <p:txBody>
          <a:bodyPr anchor="t">
            <a:spAutoFit/>
          </a:bodyPr>
          <a:p>
            <a:pPr>
              <a:lnSpc>
                <a:spcPct val="150000"/>
              </a:lnSpc>
            </a:pPr>
            <a:r>
              <a:rPr lang="zh-CN" altLang="zh-CN" sz="2400" dirty="0">
                <a:latin typeface="微软雅黑" panose="020B0503020204020204" pitchFamily="34" charset="-122"/>
                <a:ea typeface="微软雅黑" panose="020B0503020204020204" pitchFamily="34" charset="-122"/>
              </a:rPr>
              <a:t> ② 铸件结构应合理分割与组合，可采用组合铸件，即将一个铸件分成几部分铸造，然后用焊接或螺钉将它们连成一个整体。</a:t>
            </a:r>
            <a:endParaRPr lang="zh-CN" altLang="zh-CN" dirty="0">
              <a:solidFill>
                <a:srgbClr val="FFFFFF"/>
              </a:solidFill>
              <a:latin typeface="华文中宋" pitchFamily="2" charset="-122"/>
              <a:ea typeface="华文中宋" pitchFamily="2" charset="-122"/>
            </a:endParaRPr>
          </a:p>
        </p:txBody>
      </p:sp>
      <p:sp>
        <p:nvSpPr>
          <p:cNvPr id="3" name="圆角矩形 2"/>
          <p:cNvSpPr/>
          <p:nvPr/>
        </p:nvSpPr>
        <p:spPr>
          <a:xfrm>
            <a:off x="1730375" y="5422900"/>
            <a:ext cx="8785225" cy="1143000"/>
          </a:xfrm>
          <a:prstGeom prst="roundRect">
            <a:avLst/>
          </a:prstGeom>
          <a:solidFill>
            <a:srgbClr val="FDF58D"/>
          </a:solidFill>
          <a:ln w="1905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en-US" altLang="zh-CN" sz="1800" b="0" i="0" u="none" strike="noStrike" kern="1200" cap="none" spc="0" normalizeH="0" baseline="0" noProof="1">
                <a:ln>
                  <a:noFill/>
                </a:ln>
                <a:solidFill>
                  <a:srgbClr val="FFFFFF"/>
                </a:solidFill>
                <a:effectLst/>
                <a:uLnTx/>
                <a:uFillTx/>
                <a:latin typeface="华文中宋" pitchFamily="2" charset="-122"/>
                <a:ea typeface="华文中宋" pitchFamily="2" charset="-122"/>
                <a:cs typeface="+mn-cs"/>
                <a:sym typeface="+mn-ea"/>
              </a:rPr>
              <a:t> </a:t>
            </a:r>
            <a:r>
              <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③ 设计铸件结构时应在垂直于分型面的不加工立壁上设计出斜度，以方便起模。</a:t>
            </a:r>
            <a:endParaRPr kumimoji="0" lang="zh-CN" altLang="zh-CN" sz="24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500" fill="hold"/>
                                        <p:tgtEl>
                                          <p:spTgt spid="2"/>
                                        </p:tgtEl>
                                        <p:attrNameLst>
                                          <p:attrName>ppt_w</p:attrName>
                                        </p:attrNameLst>
                                      </p:cBhvr>
                                      <p:tavLst>
                                        <p:tav tm="0">
                                          <p:val>
                                            <p:fltVal val="0.000000"/>
                                          </p:val>
                                        </p:tav>
                                        <p:tav tm="100000">
                                          <p:val>
                                            <p:strVal val="#ppt_w"/>
                                          </p:val>
                                        </p:tav>
                                      </p:tavLst>
                                    </p:anim>
                                    <p:anim calcmode="lin" valueType="num">
                                      <p:cBhvr>
                                        <p:cTn id="15" dur="500" fill="hold"/>
                                        <p:tgtEl>
                                          <p:spTgt spid="2"/>
                                        </p:tgtEl>
                                        <p:attrNameLst>
                                          <p:attrName>ppt_h</p:attrName>
                                        </p:attrNameLst>
                                      </p:cBhvr>
                                      <p:tavLst>
                                        <p:tav tm="0">
                                          <p:val>
                                            <p:fltVal val="0.000000"/>
                                          </p:val>
                                        </p:tav>
                                        <p:tav tm="100000">
                                          <p:val>
                                            <p:strVal val="#ppt_h"/>
                                          </p:val>
                                        </p:tav>
                                      </p:tavLst>
                                    </p:anim>
                                  </p:childTnLst>
                                </p:cTn>
                              </p:par>
                              <p:par>
                                <p:cTn id="16" presetID="23" presetClass="entr" presetSubtype="16" fill="hold" grpId="0" nodeType="withEffect">
                                  <p:stCondLst>
                                    <p:cond delay="0"/>
                                  </p:stCondLst>
                                  <p:childTnLst>
                                    <p:set>
                                      <p:cBhvr>
                                        <p:cTn id="17" dur="1" fill="hold">
                                          <p:stCondLst>
                                            <p:cond delay="0"/>
                                          </p:stCondLst>
                                        </p:cTn>
                                        <p:tgtEl>
                                          <p:spTgt spid="49"/>
                                        </p:tgtEl>
                                        <p:attrNameLst>
                                          <p:attrName>style.visibility</p:attrName>
                                        </p:attrNameLst>
                                      </p:cBhvr>
                                      <p:to>
                                        <p:strVal val="visible"/>
                                      </p:to>
                                    </p:set>
                                    <p:anim calcmode="lin" valueType="num">
                                      <p:cBhvr>
                                        <p:cTn id="18" dur="500" fill="hold"/>
                                        <p:tgtEl>
                                          <p:spTgt spid="49"/>
                                        </p:tgtEl>
                                        <p:attrNameLst>
                                          <p:attrName>ppt_w</p:attrName>
                                        </p:attrNameLst>
                                      </p:cBhvr>
                                      <p:tavLst>
                                        <p:tav tm="0">
                                          <p:val>
                                            <p:fltVal val="0.000000"/>
                                          </p:val>
                                        </p:tav>
                                        <p:tav tm="100000">
                                          <p:val>
                                            <p:strVal val="#ppt_w"/>
                                          </p:val>
                                        </p:tav>
                                      </p:tavLst>
                                    </p:anim>
                                    <p:anim calcmode="lin" valueType="num">
                                      <p:cBhvr>
                                        <p:cTn id="19" dur="500" fill="hold"/>
                                        <p:tgtEl>
                                          <p:spTgt spid="49"/>
                                        </p:tgtEl>
                                        <p:attrNameLst>
                                          <p:attrName>ppt_h</p:attrName>
                                        </p:attrNameLst>
                                      </p:cBhvr>
                                      <p:tavLst>
                                        <p:tav tm="0">
                                          <p:val>
                                            <p:fltVal val="0.000000"/>
                                          </p:val>
                                        </p:tav>
                                        <p:tav tm="100000">
                                          <p:val>
                                            <p:strVal val="#ppt_h"/>
                                          </p:val>
                                        </p:tav>
                                      </p:tavLst>
                                    </p:anim>
                                  </p:childTnLst>
                                </p:cTn>
                              </p:par>
                              <p:par>
                                <p:cTn id="20" presetID="23" presetClass="entr" presetSubtype="16"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000000"/>
                                          </p:val>
                                        </p:tav>
                                        <p:tav tm="100000">
                                          <p:val>
                                            <p:strVal val="#ppt_w"/>
                                          </p:val>
                                        </p:tav>
                                      </p:tavLst>
                                    </p:anim>
                                    <p:anim calcmode="lin" valueType="num">
                                      <p:cBhvr>
                                        <p:cTn id="23" dur="500" fill="hold"/>
                                        <p:tgtEl>
                                          <p:spTgt spid="14"/>
                                        </p:tgtEl>
                                        <p:attrNameLst>
                                          <p:attrName>ppt_h</p:attrName>
                                        </p:attrNameLst>
                                      </p:cBhvr>
                                      <p:tavLst>
                                        <p:tav tm="0">
                                          <p:val>
                                            <p:fltVal val="0.000000"/>
                                          </p:val>
                                        </p:tav>
                                        <p:tav tm="100000">
                                          <p:val>
                                            <p:strVal val="#ppt_h"/>
                                          </p:val>
                                        </p:tav>
                                      </p:tavLst>
                                    </p:anim>
                                  </p:childTnLst>
                                </p:cTn>
                              </p:par>
                              <p:par>
                                <p:cTn id="24" presetID="23" presetClass="entr" presetSubtype="1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p:cTn id="26" dur="500" fill="hold"/>
                                        <p:tgtEl>
                                          <p:spTgt spid="3"/>
                                        </p:tgtEl>
                                        <p:attrNameLst>
                                          <p:attrName>ppt_w</p:attrName>
                                        </p:attrNameLst>
                                      </p:cBhvr>
                                      <p:tavLst>
                                        <p:tav tm="0">
                                          <p:val>
                                            <p:fltVal val="0.000000"/>
                                          </p:val>
                                        </p:tav>
                                        <p:tav tm="100000">
                                          <p:val>
                                            <p:strVal val="#ppt_w"/>
                                          </p:val>
                                        </p:tav>
                                      </p:tavLst>
                                    </p:anim>
                                    <p:anim calcmode="lin" valueType="num">
                                      <p:cBhvr>
                                        <p:cTn id="27" dur="500" fill="hold"/>
                                        <p:tgtEl>
                                          <p:spTgt spid="3"/>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bldLvl="0" animBg="1"/>
      <p:bldP spid="15" grpId="0"/>
      <p:bldP spid="14" grpId="0" bldLvl="0" animBg="1"/>
      <p:bldP spid="3"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32770"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grpSp>
        <p:nvGrpSpPr>
          <p:cNvPr id="2" name="组合 33"/>
          <p:cNvGrpSpPr/>
          <p:nvPr/>
        </p:nvGrpSpPr>
        <p:grpSpPr>
          <a:xfrm>
            <a:off x="2008188" y="1092200"/>
            <a:ext cx="5351462" cy="460375"/>
            <a:chOff x="304800" y="697468"/>
            <a:chExt cx="5340691" cy="459683"/>
          </a:xfrm>
        </p:grpSpPr>
        <p:sp>
          <p:nvSpPr>
            <p:cNvPr id="32772" name="矩形 21"/>
            <p:cNvSpPr/>
            <p:nvPr/>
          </p:nvSpPr>
          <p:spPr>
            <a:xfrm>
              <a:off x="457200" y="697468"/>
              <a:ext cx="5188291" cy="459683"/>
            </a:xfrm>
            <a:prstGeom prst="rect">
              <a:avLst/>
            </a:prstGeom>
            <a:noFill/>
            <a:ln w="9525">
              <a:noFill/>
            </a:ln>
          </p:spPr>
          <p:txBody>
            <a:bodyPr anchor="t">
              <a:spAutoFit/>
            </a:bodyPr>
            <a:p>
              <a:r>
                <a:rPr lang="en-US" altLang="zh-CN" sz="2400" dirty="0">
                  <a:latin typeface="微软雅黑" panose="020B0503020204020204" pitchFamily="34" charset="-122"/>
                  <a:ea typeface="微软雅黑" panose="020B0503020204020204" pitchFamily="34" charset="-122"/>
                </a:rPr>
                <a:t>2.  </a:t>
              </a:r>
              <a:r>
                <a:rPr lang="zh-CN" altLang="zh-CN" sz="2400" dirty="0">
                  <a:latin typeface="微软雅黑" panose="020B0503020204020204" pitchFamily="34" charset="-122"/>
                  <a:ea typeface="微软雅黑" panose="020B0503020204020204" pitchFamily="34" charset="-122"/>
                </a:rPr>
                <a:t>金属的铸造性能对铸件结构的要求</a:t>
              </a:r>
              <a:endParaRPr lang="zh-CN" altLang="en-US" sz="2400" dirty="0">
                <a:latin typeface="微软雅黑" panose="020B0503020204020204" pitchFamily="34" charset="-122"/>
                <a:ea typeface="微软雅黑" panose="020B0503020204020204" pitchFamily="34" charset="-122"/>
              </a:endParaRPr>
            </a:p>
          </p:txBody>
        </p:sp>
        <p:sp>
          <p:nvSpPr>
            <p:cNvPr id="32773" name="等腰三角形 27"/>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4" name="圆角矩形 13"/>
          <p:cNvSpPr/>
          <p:nvPr/>
        </p:nvSpPr>
        <p:spPr>
          <a:xfrm>
            <a:off x="1833563" y="2022475"/>
            <a:ext cx="4633912" cy="2555875"/>
          </a:xfrm>
          <a:prstGeom prst="roundRect">
            <a:avLst>
              <a:gd name="adj" fmla="val 16667"/>
            </a:avLst>
          </a:prstGeom>
          <a:solidFill>
            <a:srgbClr val="00B0F0"/>
          </a:solidFill>
          <a:ln w="9525">
            <a:noFill/>
          </a:ln>
        </p:spPr>
        <p:txBody>
          <a:bodyPr anchor="t">
            <a:spAutoFit/>
          </a:bodyPr>
          <a:p>
            <a:pPr>
              <a:lnSpc>
                <a:spcPct val="150000"/>
              </a:lnSpc>
            </a:pPr>
            <a:r>
              <a:rPr lang="en-US" altLang="zh-CN" dirty="0">
                <a:latin typeface="Arial" panose="020B0604020202020204" pitchFamily="34" charset="0"/>
              </a:rPr>
              <a:t>       </a:t>
            </a:r>
            <a:r>
              <a:rPr lang="zh-CN" altLang="zh-CN" sz="2400" dirty="0">
                <a:solidFill>
                  <a:srgbClr val="FFFFFF"/>
                </a:solidFill>
                <a:latin typeface="微软雅黑" panose="020B0503020204020204" pitchFamily="34" charset="-122"/>
                <a:ea typeface="微软雅黑" panose="020B0503020204020204" pitchFamily="34" charset="-122"/>
              </a:rPr>
              <a:t>① 铸件的壁厚应适当。</a:t>
            </a:r>
            <a:endParaRPr lang="en-US" altLang="zh-CN" sz="2400" dirty="0">
              <a:solidFill>
                <a:srgbClr val="FFFFFF"/>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zh-CN" sz="2400" dirty="0">
                <a:solidFill>
                  <a:srgbClr val="FFFFFF"/>
                </a:solidFill>
                <a:latin typeface="微软雅黑" panose="020B0503020204020204" pitchFamily="34" charset="-122"/>
                <a:ea typeface="微软雅黑" panose="020B0503020204020204" pitchFamily="34" charset="-122"/>
              </a:rPr>
              <a:t>② 铸件壁厚应均匀。</a:t>
            </a:r>
            <a:endParaRPr lang="en-US" altLang="zh-CN" sz="2400" dirty="0">
              <a:solidFill>
                <a:srgbClr val="FFFFFF"/>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zh-CN" sz="2400" dirty="0">
                <a:solidFill>
                  <a:srgbClr val="FFFFFF"/>
                </a:solidFill>
                <a:latin typeface="微软雅黑" panose="020B0503020204020204" pitchFamily="34" charset="-122"/>
                <a:ea typeface="微软雅黑" panose="020B0503020204020204" pitchFamily="34" charset="-122"/>
              </a:rPr>
              <a:t>③ 铸件壁的连接方式要合理</a:t>
            </a:r>
            <a:endParaRPr lang="en-US" altLang="zh-CN" sz="2400" dirty="0">
              <a:solidFill>
                <a:srgbClr val="FFFFFF"/>
              </a:solidFill>
              <a:latin typeface="微软雅黑" panose="020B0503020204020204" pitchFamily="34" charset="-122"/>
              <a:ea typeface="微软雅黑" panose="020B0503020204020204" pitchFamily="34" charset="-122"/>
            </a:endParaRPr>
          </a:p>
          <a:p>
            <a:pPr>
              <a:lnSpc>
                <a:spcPct val="150000"/>
              </a:lnSpc>
            </a:pPr>
            <a:r>
              <a:rPr lang="en-US" altLang="zh-CN" sz="2400" dirty="0">
                <a:solidFill>
                  <a:srgbClr val="FFFFFF"/>
                </a:solidFill>
                <a:latin typeface="微软雅黑" panose="020B0503020204020204" pitchFamily="34" charset="-122"/>
                <a:ea typeface="微软雅黑" panose="020B0503020204020204" pitchFamily="34" charset="-122"/>
              </a:rPr>
              <a:t>     </a:t>
            </a:r>
            <a:r>
              <a:rPr lang="zh-CN" altLang="zh-CN" sz="2400" dirty="0">
                <a:solidFill>
                  <a:srgbClr val="FFFFFF"/>
                </a:solidFill>
                <a:latin typeface="微软雅黑" panose="020B0503020204020204" pitchFamily="34" charset="-122"/>
                <a:ea typeface="微软雅黑" panose="020B0503020204020204" pitchFamily="34" charset="-122"/>
              </a:rPr>
              <a:t>④ 避免大平面。</a:t>
            </a:r>
            <a:endParaRPr lang="zh-CN" altLang="zh-CN" sz="2400" dirty="0">
              <a:solidFill>
                <a:srgbClr val="FFFFFF"/>
              </a:solidFill>
              <a:latin typeface="微软雅黑" panose="020B0503020204020204" pitchFamily="34" charset="-122"/>
              <a:ea typeface="微软雅黑" panose="020B0503020204020204" pitchFamily="34" charset="-122"/>
            </a:endParaRPr>
          </a:p>
        </p:txBody>
      </p:sp>
      <p:pic>
        <p:nvPicPr>
          <p:cNvPr id="137218" name="Picture 2" descr="2-8"/>
          <p:cNvPicPr>
            <a:picLocks noChangeAspect="1"/>
          </p:cNvPicPr>
          <p:nvPr/>
        </p:nvPicPr>
        <p:blipFill>
          <a:blip r:embed="rId1"/>
          <a:stretch>
            <a:fillRect/>
          </a:stretch>
        </p:blipFill>
        <p:spPr>
          <a:xfrm>
            <a:off x="6699250" y="2855913"/>
            <a:ext cx="4818063" cy="2928937"/>
          </a:xfrm>
          <a:prstGeom prst="rect">
            <a:avLst/>
          </a:prstGeom>
          <a:noFill/>
          <a:ln w="9525">
            <a:noFill/>
          </a:ln>
        </p:spPr>
      </p:pic>
      <p:sp>
        <p:nvSpPr>
          <p:cNvPr id="12" name="矩形 11"/>
          <p:cNvSpPr/>
          <p:nvPr/>
        </p:nvSpPr>
        <p:spPr>
          <a:xfrm>
            <a:off x="8124825" y="6138863"/>
            <a:ext cx="2214563" cy="398462"/>
          </a:xfrm>
          <a:prstGeom prst="rect">
            <a:avLst/>
          </a:prstGeom>
          <a:noFill/>
          <a:ln w="9525">
            <a:noFill/>
          </a:ln>
        </p:spPr>
        <p:txBody>
          <a:bodyPr wrap="none" anchor="t">
            <a:spAutoFit/>
          </a:bodyPr>
          <a:p>
            <a:r>
              <a:rPr lang="zh-CN" altLang="zh-CN" sz="2000" dirty="0">
                <a:solidFill>
                  <a:srgbClr val="FF0000"/>
                </a:solidFill>
                <a:latin typeface="微软雅黑" panose="020B0503020204020204" pitchFamily="34" charset="-122"/>
                <a:ea typeface="微软雅黑" panose="020B0503020204020204" pitchFamily="34" charset="-122"/>
              </a:rPr>
              <a:t>铸件壁的连接方式</a:t>
            </a:r>
            <a:endParaRPr lang="zh-CN" altLang="en-US" sz="2000" dirty="0">
              <a:solidFill>
                <a:srgbClr val="FF0000"/>
              </a:solidFill>
              <a:latin typeface="微软雅黑" panose="020B0503020204020204" pitchFamily="34" charset="-122"/>
              <a:ea typeface="微软雅黑" panose="020B0503020204020204" pitchFamily="34" charset="-122"/>
            </a:endParaRPr>
          </a:p>
        </p:txBody>
      </p:sp>
      <p:sp>
        <p:nvSpPr>
          <p:cNvPr id="3" name="TextBox 15"/>
          <p:cNvSpPr txBox="1"/>
          <p:nvPr/>
        </p:nvSpPr>
        <p:spPr>
          <a:xfrm>
            <a:off x="1728788" y="463550"/>
            <a:ext cx="8610600" cy="522288"/>
          </a:xfrm>
          <a:prstGeom prst="rect">
            <a:avLst/>
          </a:prstGeom>
          <a:noFill/>
          <a:ln w="9525">
            <a:noFill/>
          </a:ln>
        </p:spPr>
        <p:txBody>
          <a:bodyPr anchor="t">
            <a:spAutoFit/>
          </a:bodyPr>
          <a:p>
            <a:pPr marL="92075">
              <a:spcBef>
                <a:spcPct val="20000"/>
              </a:spcBef>
              <a:buClr>
                <a:srgbClr val="E1B40C"/>
              </a:buClr>
            </a:pPr>
            <a:r>
              <a:rPr lang="zh-CN" altLang="zh-CN" sz="2800" b="1" dirty="0">
                <a:latin typeface="华文细黑" pitchFamily="2" charset="-122"/>
                <a:ea typeface="华文细黑" pitchFamily="2" charset="-122"/>
              </a:rPr>
              <a:t>六、  铸件的结构工艺性</a:t>
            </a:r>
            <a:endParaRPr lang="zh-CN" altLang="zh-CN" sz="2800" b="1" dirty="0">
              <a:latin typeface="华文细黑" pitchFamily="2" charset="-122"/>
              <a:ea typeface="华文细黑"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000000"/>
                                          </p:val>
                                        </p:tav>
                                        <p:tav tm="100000">
                                          <p:val>
                                            <p:strVal val="#ppt_w"/>
                                          </p:val>
                                        </p:tav>
                                      </p:tavLst>
                                    </p:anim>
                                    <p:anim calcmode="lin" valueType="num">
                                      <p:cBhvr>
                                        <p:cTn id="8" dur="500" fill="hold"/>
                                        <p:tgtEl>
                                          <p:spTgt spid="2"/>
                                        </p:tgtEl>
                                        <p:attrNameLst>
                                          <p:attrName>ppt_h</p:attrName>
                                        </p:attrNameLst>
                                      </p:cBhvr>
                                      <p:tavLst>
                                        <p:tav tm="0">
                                          <p:val>
                                            <p:fltVal val="0.00000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000000"/>
                                          </p:val>
                                        </p:tav>
                                        <p:tav tm="100000">
                                          <p:val>
                                            <p:strVal val="#ppt_w"/>
                                          </p:val>
                                        </p:tav>
                                      </p:tavLst>
                                    </p:anim>
                                    <p:anim calcmode="lin" valueType="num">
                                      <p:cBhvr>
                                        <p:cTn id="12" dur="500" fill="hold"/>
                                        <p:tgtEl>
                                          <p:spTgt spid="14"/>
                                        </p:tgtEl>
                                        <p:attrNameLst>
                                          <p:attrName>ppt_h</p:attrName>
                                        </p:attrNameLst>
                                      </p:cBhvr>
                                      <p:tavLst>
                                        <p:tav tm="0">
                                          <p:val>
                                            <p:fltVal val="0.00000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000000"/>
                                          </p:val>
                                        </p:tav>
                                        <p:tav tm="100000">
                                          <p:val>
                                            <p:strVal val="#ppt_w"/>
                                          </p:val>
                                        </p:tav>
                                      </p:tavLst>
                                    </p:anim>
                                    <p:anim calcmode="lin" valueType="num">
                                      <p:cBhvr>
                                        <p:cTn id="16" dur="500" fill="hold"/>
                                        <p:tgtEl>
                                          <p:spTgt spid="12"/>
                                        </p:tgtEl>
                                        <p:attrNameLst>
                                          <p:attrName>ppt_h</p:attrName>
                                        </p:attrNameLst>
                                      </p:cBhvr>
                                      <p:tavLst>
                                        <p:tav tm="0">
                                          <p:val>
                                            <p:fltVal val="0.00000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137218"/>
                                        </p:tgtEl>
                                        <p:attrNameLst>
                                          <p:attrName>style.visibility</p:attrName>
                                        </p:attrNameLst>
                                      </p:cBhvr>
                                      <p:to>
                                        <p:strVal val="visible"/>
                                      </p:to>
                                    </p:set>
                                    <p:anim calcmode="lin" valueType="num">
                                      <p:cBhvr>
                                        <p:cTn id="19" dur="500" fill="hold"/>
                                        <p:tgtEl>
                                          <p:spTgt spid="137218"/>
                                        </p:tgtEl>
                                        <p:attrNameLst>
                                          <p:attrName>ppt_w</p:attrName>
                                        </p:attrNameLst>
                                      </p:cBhvr>
                                      <p:tavLst>
                                        <p:tav tm="0">
                                          <p:val>
                                            <p:fltVal val="0.000000"/>
                                          </p:val>
                                        </p:tav>
                                        <p:tav tm="100000">
                                          <p:val>
                                            <p:strVal val="#ppt_w"/>
                                          </p:val>
                                        </p:tav>
                                      </p:tavLst>
                                    </p:anim>
                                    <p:anim calcmode="lin" valueType="num">
                                      <p:cBhvr>
                                        <p:cTn id="20" dur="500" fill="hold"/>
                                        <p:tgtEl>
                                          <p:spTgt spid="137218"/>
                                        </p:tgtEl>
                                        <p:attrNameLst>
                                          <p:attrName>ppt_h</p:attrName>
                                        </p:attrNameLst>
                                      </p:cBhvr>
                                      <p:tavLst>
                                        <p:tav tm="0">
                                          <p:val>
                                            <p:fltVal val="0.000000"/>
                                          </p:val>
                                        </p:tav>
                                        <p:tav tm="100000">
                                          <p:val>
                                            <p:strVal val="#ppt_h"/>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2" grpId="0"/>
      <p:bldP spid="3" grpId="0"/>
    </p:bldLst>
  </p:timing>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1212</Words>
  <Application>WPS 演示</Application>
  <PresentationFormat>自定义</PresentationFormat>
  <Paragraphs>100</Paragraphs>
  <Slides>11</Slides>
  <Notes>13</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11</vt:i4>
      </vt:variant>
    </vt:vector>
  </HeadingPairs>
  <TitlesOfParts>
    <vt:vector size="26" baseType="lpstr">
      <vt:lpstr>Arial</vt:lpstr>
      <vt:lpstr>宋体</vt:lpstr>
      <vt:lpstr>Wingdings</vt:lpstr>
      <vt:lpstr>Times New Roman</vt:lpstr>
      <vt:lpstr>微软雅黑</vt:lpstr>
      <vt:lpstr>华文细黑</vt:lpstr>
      <vt:lpstr>华文新魏</vt:lpstr>
      <vt:lpstr>华文中宋</vt:lpstr>
      <vt:lpstr>Impact</vt:lpstr>
      <vt:lpstr>DFPYeaSong-B5</vt:lpstr>
      <vt:lpstr>黑体</vt:lpstr>
      <vt:lpstr>Arial Unicode MS</vt:lpstr>
      <vt:lpstr>Adobe 明體 Std L</vt:lpstr>
      <vt:lpstr>12</vt:lpstr>
      <vt:lpstr>1_12</vt:lpstr>
      <vt:lpstr>汽车车身制造技术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课 后 小 结</vt:lpstr>
      <vt:lpstr>Thank You!</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622</cp:revision>
  <dcterms:created xsi:type="dcterms:W3CDTF">2012-05-14T06:44:00Z</dcterms:created>
  <dcterms:modified xsi:type="dcterms:W3CDTF">2023-08-03T07:38:56Z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679DEFDAF60241009F3B4CB8B65CBB3D_12</vt:lpwstr>
  </property>
</Properties>
</file>