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523" r:id="rId3"/>
    <p:sldId id="481" r:id="rId4"/>
    <p:sldId id="504" r:id="rId5"/>
    <p:sldId id="535" r:id="rId6"/>
    <p:sldId id="285" r:id="rId7"/>
  </p:sldIdLst>
  <p:sldSz cx="12192000" cy="6858000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B19"/>
    <a:srgbClr val="FCB7FB"/>
    <a:srgbClr val="95E7A3"/>
    <a:srgbClr val="FFFFFF"/>
    <a:srgbClr val="FCD5B5"/>
    <a:srgbClr val="E480A4"/>
    <a:srgbClr val="C3D69B"/>
    <a:srgbClr val="FDF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465"/>
    <p:restoredTop sz="43676"/>
  </p:normalViewPr>
  <p:slideViewPr>
    <p:cSldViewPr showGuides="1">
      <p:cViewPr>
        <p:scale>
          <a:sx n="70" d="100"/>
          <a:sy n="70" d="100"/>
        </p:scale>
        <p:origin x="-798" y="-96"/>
      </p:cViewPr>
      <p:guideLst>
        <p:guide orient="horz" pos="2143"/>
        <p:guide pos="3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4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73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79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2286000"/>
            <a:ext cx="9918700" cy="1470025"/>
          </a:xfrm>
          <a:effectLst/>
        </p:spPr>
        <p:txBody>
          <a:bodyPr/>
          <a:lstStyle>
            <a:lvl1pPr>
              <a:spcBef>
                <a:spcPts val="1800"/>
              </a:spcBef>
              <a:defRPr sz="4800" baseline="0">
                <a:latin typeface="Times New Roman" panose="02020603050405020304" pitchFamily="18" charset="0"/>
                <a:ea typeface="方正卡通简体" pitchFamily="65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2133600" y="1828800"/>
            <a:ext cx="9245600" cy="3657600"/>
          </a:xfrm>
        </p:spPr>
        <p:txBody>
          <a:bodyPr/>
          <a:lstStyle>
            <a:lvl1pPr indent="342900" defTabSz="457200" eaLnBrk="1" hangingPunct="1">
              <a:spcBef>
                <a:spcPts val="600"/>
              </a:spcBef>
              <a:buNone/>
              <a:defRPr sz="280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 baseline="0">
                <a:latin typeface="Times New Roman" panose="02020603050405020304" pitchFamily="18" charset="0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6002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4478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种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4000" y="1371600"/>
            <a:ext cx="5689600" cy="457200"/>
          </a:xfrm>
        </p:spPr>
        <p:txBody>
          <a:bodyPr/>
          <a:lstStyle>
            <a:lvl1pPr>
              <a:buNone/>
              <a:defRPr sz="20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97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03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2382837"/>
          </a:xfrm>
          <a:effectLst/>
        </p:spPr>
        <p:txBody>
          <a:bodyPr/>
          <a:lstStyle>
            <a:lvl1pPr>
              <a:defRPr lang="zh-CN" altLang="en-US" sz="8000" b="1" i="1" dirty="0">
                <a:solidFill>
                  <a:schemeClr val="tx2"/>
                </a:solidFill>
                <a:latin typeface="CAD 数英斜" pitchFamily="65" charset="-122"/>
                <a:ea typeface="CAD 数英斜" pitchFamily="65" charset="-122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>
              <a:gd name="T0" fmla="*/ 2147483647 w 5768"/>
              <a:gd name="T1" fmla="*/ 2147483647 h 4329"/>
              <a:gd name="T2" fmla="*/ 2147483647 w 5768"/>
              <a:gd name="T3" fmla="*/ 2147483647 h 4329"/>
              <a:gd name="T4" fmla="*/ 2147483647 w 5768"/>
              <a:gd name="T5" fmla="*/ 2147483647 h 4329"/>
              <a:gd name="T6" fmla="*/ 2147483647 w 5768"/>
              <a:gd name="T7" fmla="*/ 2147483647 h 4329"/>
              <a:gd name="T8" fmla="*/ 0 w 5768"/>
              <a:gd name="T9" fmla="*/ 0 h 4329"/>
              <a:gd name="T10" fmla="*/ 2147483647 w 5768"/>
              <a:gd name="T11" fmla="*/ 2147483647 h 4329"/>
              <a:gd name="T12" fmla="*/ 2147483647 w 5768"/>
              <a:gd name="T13" fmla="*/ 2147483647 h 43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2147483647 h 1100"/>
              <a:gd name="T4" fmla="*/ 2147483647 w 1089"/>
              <a:gd name="T5" fmla="*/ 2147483647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>
              <a:gd name="T0" fmla="*/ 2147483647 w 3130"/>
              <a:gd name="T1" fmla="*/ 2147483647 h 453"/>
              <a:gd name="T2" fmla="*/ 2147483647 w 3130"/>
              <a:gd name="T3" fmla="*/ 0 h 453"/>
              <a:gd name="T4" fmla="*/ 0 w 3130"/>
              <a:gd name="T5" fmla="*/ 0 h 453"/>
              <a:gd name="T6" fmla="*/ 2147483647 w 3130"/>
              <a:gd name="T7" fmla="*/ 2147483647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9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 New Roman" panose="02020603050405020304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anose="02020603050405020304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anose="02020603050405020304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副标题 5"/>
          <p:cNvSpPr>
            <a:spLocks noGrp="1"/>
          </p:cNvSpPr>
          <p:nvPr>
            <p:ph type="subTitle" idx="1"/>
          </p:nvPr>
        </p:nvSpPr>
        <p:spPr>
          <a:xfrm>
            <a:off x="4533900" y="4379913"/>
            <a:ext cx="3600450" cy="342900"/>
          </a:xfrm>
          <a:ln/>
        </p:spPr>
        <p:txBody>
          <a:bodyPr vert="horz" wrap="square" lIns="68580" tIns="34290" rIns="68580" bIns="34290" anchor="t"/>
          <a:p>
            <a:pPr algn="ctr"/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张  书  诚 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 noChangeArrowheads="1"/>
          </p:cNvSpPr>
          <p:nvPr>
            <p:ph type="ctrTitle"/>
          </p:nvPr>
        </p:nvSpPr>
        <p:spPr>
          <a:xfrm>
            <a:off x="960438" y="387350"/>
            <a:ext cx="4033838" cy="1101725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kumimoji="0" lang="zh-CN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kumimoji="0" lang="en-US" altLang="en-US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kumimoji="0" lang="zh-CN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kumimoji="0" lang="zh-CN" sz="33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1262380" y="2519680"/>
            <a:ext cx="6527800" cy="6096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汽 车 齿 轮 的 制 造 技 术 </a:t>
            </a:r>
            <a:r>
              <a:rPr kumimoji="0" lang="en-US" altLang="zh-CN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kumimoji="0" lang="en-US" altLang="zh-CN" sz="3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2438400" y="1676400"/>
            <a:ext cx="7543800" cy="1066800"/>
          </a:xfrm>
          <a:solidFill>
            <a:srgbClr val="DEEFFF"/>
          </a:solidFill>
          <a:ln>
            <a:solidFill>
              <a:srgbClr val="00B050"/>
            </a:solidFill>
            <a:miter/>
          </a:ln>
        </p:spPr>
        <p:txBody>
          <a:bodyPr vert="horz" wrap="square" lIns="91440" tIns="45720" rIns="91440" bIns="45720" anchor="t"/>
          <a:p>
            <a:pPr>
              <a:lnSpc>
                <a:spcPct val="150000"/>
              </a:lnSpc>
            </a:pPr>
            <a:r>
              <a:rPr lang="zh-CN" altLang="zh-CN" b="0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剃齿是一种利用剃齿刀对齿轮齿面进行精加工的方法，常用于未淬火圆柱齿轮的精加工。它是应用交错轴斜齿轮副啮合的原理进行加工的。</a:t>
            </a:r>
            <a:endParaRPr lang="zh-CN" altLang="en-US" b="0" baseline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493569" name="Picture 1"/>
          <p:cNvPicPr>
            <a:picLocks noChangeAspect="1"/>
          </p:cNvPicPr>
          <p:nvPr/>
        </p:nvPicPr>
        <p:blipFill>
          <a:blip r:embed="rId1"/>
          <a:srcRect b="9387"/>
          <a:stretch>
            <a:fillRect/>
          </a:stretch>
        </p:blipFill>
        <p:spPr>
          <a:xfrm>
            <a:off x="1828800" y="3005138"/>
            <a:ext cx="8839200" cy="34909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矩形 3"/>
          <p:cNvSpPr/>
          <p:nvPr/>
        </p:nvSpPr>
        <p:spPr>
          <a:xfrm>
            <a:off x="2133600" y="609600"/>
            <a:ext cx="1604963" cy="9525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剃齿</a:t>
            </a:r>
            <a:endParaRPr lang="zh-CN" altLang="zh-CN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6" name="矩形 4"/>
          <p:cNvSpPr/>
          <p:nvPr/>
        </p:nvSpPr>
        <p:spPr>
          <a:xfrm>
            <a:off x="2438400" y="1219200"/>
            <a:ext cx="3200400" cy="10144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1．剃齿加工的基本原理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1000"/>
                                        <p:tgtEl>
                                          <p:spTgt spid="49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19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8" name="Rectangle 21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39" name="Rectangle 22"/>
          <p:cNvSpPr/>
          <p:nvPr/>
        </p:nvSpPr>
        <p:spPr>
          <a:xfrm>
            <a:off x="1524000" y="-22225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340" name="Rectangle 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5487988" y="2732088"/>
            <a:ext cx="4799012" cy="669925"/>
            <a:chOff x="3699049" y="2617704"/>
            <a:chExt cx="6383540" cy="516038"/>
          </a:xfrm>
        </p:grpSpPr>
        <p:sp>
          <p:nvSpPr>
            <p:cNvPr id="29" name="圆角矩形 28"/>
            <p:cNvSpPr/>
            <p:nvPr/>
          </p:nvSpPr>
          <p:spPr bwMode="auto">
            <a:xfrm>
              <a:off x="3699049" y="2631154"/>
              <a:ext cx="502574" cy="502588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06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mpact" panose="020B0806030902050204" pitchFamily="34" charset="0"/>
                  <a:ea typeface="DFPYeaSong-B5" pitchFamily="18" charset="-120"/>
                  <a:cs typeface="+mn-cs"/>
                </a:rPr>
                <a:t>2</a:t>
              </a:r>
              <a:endPara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DFPYeaSong-B5" pitchFamily="18" charset="-120"/>
                <a:cs typeface="+mn-cs"/>
              </a:endParaRPr>
            </a:p>
          </p:txBody>
        </p:sp>
        <p:sp>
          <p:nvSpPr>
            <p:cNvPr id="14343" name="TextBox 29"/>
            <p:cNvSpPr txBox="1"/>
            <p:nvPr/>
          </p:nvSpPr>
          <p:spPr>
            <a:xfrm>
              <a:off x="4293220" y="2617704"/>
              <a:ext cx="5789369" cy="4969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加工精度较高，表面质量好。剃齿的精度主要取决于刀具和剃前的滚齿精度，</a:t>
              </a:r>
              <a:endParaRPr lang="zh-CN" altLang="zh-CN" sz="1600" dirty="0">
                <a:latin typeface="Arial" panose="020B0604020202020204" pitchFamily="34" charset="0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 bwMode="auto">
            <a:xfrm>
              <a:off x="3758175" y="2631154"/>
              <a:ext cx="3657391" cy="0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3" name="组合 31"/>
          <p:cNvGrpSpPr/>
          <p:nvPr/>
        </p:nvGrpSpPr>
        <p:grpSpPr>
          <a:xfrm>
            <a:off x="5487988" y="1447800"/>
            <a:ext cx="4652962" cy="939800"/>
            <a:chOff x="2744189" y="914400"/>
            <a:chExt cx="5790210" cy="938965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2744189" y="914400"/>
              <a:ext cx="444488" cy="652185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06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mpact" panose="020B0806030902050204" pitchFamily="34" charset="0"/>
                  <a:ea typeface="DFPYeaSong-B5" pitchFamily="18" charset="-120"/>
                  <a:cs typeface="+mn-cs"/>
                </a:rPr>
                <a:t>1</a:t>
              </a:r>
              <a:endPara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DFPYeaSong-B5" pitchFamily="18" charset="-120"/>
                <a:cs typeface="+mn-cs"/>
              </a:endParaRPr>
            </a:p>
          </p:txBody>
        </p:sp>
        <p:sp>
          <p:nvSpPr>
            <p:cNvPr id="14347" name="矩形 25"/>
            <p:cNvSpPr/>
            <p:nvPr/>
          </p:nvSpPr>
          <p:spPr>
            <a:xfrm>
              <a:off x="3270710" y="932090"/>
              <a:ext cx="5263689" cy="92127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机床结构简单，调整方便。剃齿加工时剃齿刀与被加工齿轮之间为自由啮合，结构较为简单，容易调整；</a:t>
              </a:r>
              <a:endParaRPr lang="zh-CN" altLang="zh-CN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 bwMode="auto">
            <a:xfrm>
              <a:off x="2797527" y="914400"/>
              <a:ext cx="3233905" cy="3174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4" name="组合 29"/>
          <p:cNvGrpSpPr/>
          <p:nvPr/>
        </p:nvGrpSpPr>
        <p:grpSpPr>
          <a:xfrm>
            <a:off x="5486400" y="4071938"/>
            <a:ext cx="4724400" cy="973137"/>
            <a:chOff x="3697908" y="2128348"/>
            <a:chExt cx="6646932" cy="750419"/>
          </a:xfrm>
        </p:grpSpPr>
        <p:sp>
          <p:nvSpPr>
            <p:cNvPr id="22" name="圆角矩形 21"/>
            <p:cNvSpPr/>
            <p:nvPr/>
          </p:nvSpPr>
          <p:spPr bwMode="auto">
            <a:xfrm>
              <a:off x="3697908" y="2128348"/>
              <a:ext cx="502541" cy="503153"/>
            </a:xfrm>
            <a:prstGeom prst="roundRect">
              <a:avLst>
                <a:gd name="adj" fmla="val 8243"/>
              </a:avLst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406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Impact" panose="020B0806030902050204" pitchFamily="34" charset="0"/>
                  <a:ea typeface="DFPYeaSong-B5" pitchFamily="18" charset="-120"/>
                  <a:cs typeface="+mn-cs"/>
                </a:rPr>
                <a:t>3</a:t>
              </a:r>
              <a:endPara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Impact" panose="020B0806030902050204" pitchFamily="34" charset="0"/>
                <a:ea typeface="DFPYeaSong-B5" pitchFamily="18" charset="-120"/>
                <a:cs typeface="+mn-cs"/>
              </a:endParaRPr>
            </a:p>
          </p:txBody>
        </p:sp>
        <p:sp>
          <p:nvSpPr>
            <p:cNvPr id="14351" name="矩形 22"/>
            <p:cNvSpPr/>
            <p:nvPr/>
          </p:nvSpPr>
          <p:spPr>
            <a:xfrm>
              <a:off x="4293218" y="2167263"/>
              <a:ext cx="6051622" cy="71150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生产效率较高。一般情况下，</a:t>
              </a:r>
              <a:r>
                <a:rPr lang="en-US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～</a:t>
              </a:r>
              <a:r>
                <a:rPr lang="en-US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4 min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即可加工一个中等规格的齿轮，效率比磨齿提高</a:t>
              </a:r>
              <a:r>
                <a:rPr lang="en-US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r>
                <a:rPr lang="zh-CN" altLang="zh-CN" dirty="0">
                  <a:latin typeface="黑体" panose="02010609060101010101" pitchFamily="49" charset="-122"/>
                  <a:ea typeface="黑体" panose="02010609060101010101" pitchFamily="49" charset="-122"/>
                </a:rPr>
                <a:t>倍以上。</a:t>
              </a:r>
              <a:endParaRPr lang="zh-CN" altLang="zh-CN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 bwMode="auto">
            <a:xfrm>
              <a:off x="3758214" y="2132020"/>
              <a:ext cx="3656259" cy="2448"/>
            </a:xfrm>
            <a:prstGeom prst="line">
              <a:avLst/>
            </a:prstGeom>
            <a:ln>
              <a:solidFill>
                <a:srgbClr val="7BC143"/>
              </a:solidFill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5" name="组合 42"/>
          <p:cNvGrpSpPr/>
          <p:nvPr/>
        </p:nvGrpSpPr>
        <p:grpSpPr>
          <a:xfrm>
            <a:off x="2133600" y="1447800"/>
            <a:ext cx="2590800" cy="3733800"/>
            <a:chOff x="3653117" y="836712"/>
            <a:chExt cx="2808312" cy="4361391"/>
          </a:xfrm>
        </p:grpSpPr>
        <p:sp>
          <p:nvSpPr>
            <p:cNvPr id="45" name="圆角矩形 44"/>
            <p:cNvSpPr/>
            <p:nvPr/>
          </p:nvSpPr>
          <p:spPr>
            <a:xfrm>
              <a:off x="4935098" y="836712"/>
              <a:ext cx="142824" cy="4328013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42000">
                  <a:schemeClr val="bg1">
                    <a:lumMod val="85000"/>
                  </a:schemeClr>
                </a:gs>
                <a:gs pos="0">
                  <a:schemeClr val="tx1">
                    <a:lumMod val="85000"/>
                    <a:lumOff val="15000"/>
                  </a:schemeClr>
                </a:gs>
                <a:gs pos="98000">
                  <a:schemeClr val="tx1">
                    <a:lumMod val="50000"/>
                    <a:lumOff val="50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55" name="Oval 65"/>
            <p:cNvSpPr/>
            <p:nvPr/>
          </p:nvSpPr>
          <p:spPr>
            <a:xfrm>
              <a:off x="4661903" y="5019681"/>
              <a:ext cx="671816" cy="178422"/>
            </a:xfrm>
            <a:prstGeom prst="ellipse">
              <a:avLst/>
            </a:prstGeom>
            <a:gradFill rotWithShape="1">
              <a:gsLst>
                <a:gs pos="0">
                  <a:srgbClr val="3B3B3B"/>
                </a:gs>
                <a:gs pos="100000">
                  <a:schemeClr val="bg2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ctr"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  <p:grpSp>
          <p:nvGrpSpPr>
            <p:cNvPr id="14356" name="组合 26"/>
            <p:cNvGrpSpPr/>
            <p:nvPr/>
          </p:nvGrpSpPr>
          <p:grpSpPr>
            <a:xfrm>
              <a:off x="4346178" y="1350053"/>
              <a:ext cx="1221734" cy="580459"/>
              <a:chOff x="6754574" y="768401"/>
              <a:chExt cx="2025165" cy="962178"/>
            </a:xfrm>
          </p:grpSpPr>
          <p:sp>
            <p:nvSpPr>
              <p:cNvPr id="50" name="任意多边形 49"/>
              <p:cNvSpPr/>
              <p:nvPr/>
            </p:nvSpPr>
            <p:spPr>
              <a:xfrm>
                <a:off x="6755260" y="916455"/>
                <a:ext cx="2025197" cy="814548"/>
              </a:xfrm>
              <a:custGeom>
                <a:avLst/>
                <a:gdLst>
                  <a:gd name="connsiteX0" fmla="*/ 0 w 1779373"/>
                  <a:gd name="connsiteY0" fmla="*/ 568411 h 568411"/>
                  <a:gd name="connsiteX1" fmla="*/ 864973 w 1779373"/>
                  <a:gd name="connsiteY1" fmla="*/ 0 h 568411"/>
                  <a:gd name="connsiteX2" fmla="*/ 1779373 w 1779373"/>
                  <a:gd name="connsiteY2" fmla="*/ 543698 h 568411"/>
                  <a:gd name="connsiteX0-1" fmla="*/ 0 w 1902269"/>
                  <a:gd name="connsiteY0-2" fmla="*/ 711790 h 711790"/>
                  <a:gd name="connsiteX1-3" fmla="*/ 987869 w 1902269"/>
                  <a:gd name="connsiteY1-4" fmla="*/ 0 h 711790"/>
                  <a:gd name="connsiteX2-5" fmla="*/ 1902269 w 1902269"/>
                  <a:gd name="connsiteY2-6" fmla="*/ 543698 h 711790"/>
                  <a:gd name="connsiteX0-7" fmla="*/ 0 w 2025165"/>
                  <a:gd name="connsiteY0-8" fmla="*/ 814204 h 814204"/>
                  <a:gd name="connsiteX1-9" fmla="*/ 1110765 w 2025165"/>
                  <a:gd name="connsiteY1-10" fmla="*/ 0 h 814204"/>
                  <a:gd name="connsiteX2-11" fmla="*/ 2025165 w 2025165"/>
                  <a:gd name="connsiteY2-12" fmla="*/ 543698 h 81420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025165" h="814204">
                    <a:moveTo>
                      <a:pt x="0" y="814204"/>
                    </a:moveTo>
                    <a:lnTo>
                      <a:pt x="1110765" y="0"/>
                    </a:lnTo>
                    <a:lnTo>
                      <a:pt x="2025165" y="543698"/>
                    </a:lnTo>
                  </a:path>
                </a:pathLst>
              </a:custGeom>
              <a:noFill/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14358" name="组合 30"/>
              <p:cNvGrpSpPr/>
              <p:nvPr/>
            </p:nvGrpSpPr>
            <p:grpSpPr>
              <a:xfrm>
                <a:off x="7726341" y="768401"/>
                <a:ext cx="306258" cy="306258"/>
                <a:chOff x="4358418" y="2619972"/>
                <a:chExt cx="409163" cy="409163"/>
              </a:xfrm>
            </p:grpSpPr>
            <p:sp>
              <p:nvSpPr>
                <p:cNvPr id="52" name="椭圆 51"/>
                <p:cNvSpPr/>
                <p:nvPr/>
              </p:nvSpPr>
              <p:spPr>
                <a:xfrm>
                  <a:off x="4391019" y="2620658"/>
                  <a:ext cx="377272" cy="443511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60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grpSp>
              <p:nvGrpSpPr>
                <p:cNvPr id="14360" name="组合 32"/>
                <p:cNvGrpSpPr/>
                <p:nvPr/>
              </p:nvGrpSpPr>
              <p:grpSpPr>
                <a:xfrm rot="1267204">
                  <a:off x="4415118" y="2671937"/>
                  <a:ext cx="301040" cy="301040"/>
                  <a:chOff x="3518404" y="1580443"/>
                  <a:chExt cx="1276350" cy="1276350"/>
                </a:xfrm>
              </p:grpSpPr>
              <p:sp>
                <p:nvSpPr>
                  <p:cNvPr id="54" name="椭圆 53"/>
                  <p:cNvSpPr/>
                  <p:nvPr/>
                </p:nvSpPr>
                <p:spPr bwMode="auto">
                  <a:xfrm>
                    <a:off x="3518404" y="1580443"/>
                    <a:ext cx="1276350" cy="127635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lumMod val="95000"/>
                        </a:schemeClr>
                      </a:gs>
                      <a:gs pos="47000">
                        <a:schemeClr val="bg1">
                          <a:lumMod val="65000"/>
                        </a:schemeClr>
                      </a:gs>
                      <a:gs pos="82000">
                        <a:schemeClr val="tx1">
                          <a:lumMod val="50000"/>
                          <a:lumOff val="50000"/>
                        </a:schemeClr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6350">
                    <a:solidFill>
                      <a:schemeClr val="bg1">
                        <a:lumMod val="6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5" name="椭圆 54"/>
                  <p:cNvSpPr/>
                  <p:nvPr/>
                </p:nvSpPr>
                <p:spPr bwMode="auto">
                  <a:xfrm rot="20122633">
                    <a:off x="3966742" y="2552384"/>
                    <a:ext cx="775544" cy="22635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alpha val="5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  <a:alpha val="12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  <a:alpha val="0"/>
                        </a:scheme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56" name="椭圆 55"/>
                  <p:cNvSpPr/>
                  <p:nvPr/>
                </p:nvSpPr>
                <p:spPr bwMode="auto">
                  <a:xfrm rot="912585">
                    <a:off x="3752101" y="1610740"/>
                    <a:ext cx="743230" cy="435284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16000">
                        <a:schemeClr val="bg1">
                          <a:alpha val="51000"/>
                        </a:schemeClr>
                      </a:gs>
                      <a:gs pos="30000">
                        <a:schemeClr val="bg1">
                          <a:alpha val="0"/>
                        </a:schemeClr>
                      </a:gs>
                    </a:gsLst>
                    <a:lin ang="2700000" scaled="1"/>
                    <a:tileRect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600" b="0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lt1"/>
                      </a:solidFill>
                      <a:effectLst/>
                      <a:uLnTx/>
                      <a:uFillTx/>
                      <a:latin typeface="+mn-lt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sp>
          <p:nvSpPr>
            <p:cNvPr id="48" name="五边形 47"/>
            <p:cNvSpPr/>
            <p:nvPr/>
          </p:nvSpPr>
          <p:spPr>
            <a:xfrm rot="21119712">
              <a:off x="3653117" y="1723083"/>
              <a:ext cx="2808312" cy="732462"/>
            </a:xfrm>
            <a:prstGeom prst="homePlate">
              <a:avLst/>
            </a:prstGeom>
            <a:solidFill>
              <a:srgbClr val="FF9300"/>
            </a:soli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65" name="TextBox 48"/>
            <p:cNvSpPr txBox="1"/>
            <p:nvPr/>
          </p:nvSpPr>
          <p:spPr>
            <a:xfrm rot="-472522">
              <a:off x="3699578" y="1873284"/>
              <a:ext cx="2426299" cy="46580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zh-CN" b="1" dirty="0">
                  <a:latin typeface="Arial" panose="020B0604020202020204" pitchFamily="34" charset="0"/>
                </a:rPr>
                <a:t>剃齿</a:t>
              </a:r>
              <a:r>
                <a:rPr lang="zh-CN" altLang="zh-CN" sz="2000" dirty="0">
                  <a:latin typeface="华文新魏" pitchFamily="2" charset="-122"/>
                  <a:ea typeface="华文新魏" pitchFamily="2" charset="-122"/>
                </a:rPr>
                <a:t>的特点</a:t>
              </a:r>
              <a:endParaRPr lang="zh-CN" altLang="zh-CN" sz="200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35" name="椭圆 34"/>
          <p:cNvSpPr/>
          <p:nvPr/>
        </p:nvSpPr>
        <p:spPr>
          <a:xfrm>
            <a:off x="2438400" y="5257800"/>
            <a:ext cx="7467600" cy="911225"/>
          </a:xfrm>
          <a:prstGeom prst="ellipse">
            <a:avLst/>
          </a:prstGeom>
          <a:solidFill>
            <a:srgbClr val="FDF58D"/>
          </a:solidFill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>
            <a:spAutoFit/>
          </a:bodyPr>
          <a:p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剃齿具有很高的生产效率，在齿轮的精加工中应用十分广泛，但不足之处在于仅限于加工未淬火齿轮。</a:t>
            </a:r>
            <a:endParaRPr lang="zh-CN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38400" y="609600"/>
            <a:ext cx="36877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2．剃齿加工的特点及应用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占位符 1"/>
          <p:cNvSpPr txBox="1"/>
          <p:nvPr/>
        </p:nvSpPr>
        <p:spPr bwMode="gray">
          <a:xfrm>
            <a:off x="1379538" y="1514475"/>
            <a:ext cx="9915525" cy="3568700"/>
          </a:xfrm>
          <a:prstGeom prst="roundRect">
            <a:avLst/>
          </a:prstGeom>
          <a:ln w="25400" cap="flat" cmpd="sng" algn="ctr">
            <a:solidFill>
              <a:schemeClr val="accent1">
                <a:shade val="50000"/>
              </a:scheme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457200" algn="l" defTabSz="4572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457200" rtl="0" fontAlgn="base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磨齿是一种对精密齿轮进行高精度加工的方法，尤其适用于加工淬硬齿轮。磨齿的加工方法有很多，根据齿面成形原理的不同，可分成仿形磨齿法和展成磨齿法两大类。目前生产中应用较广的是展成磨齿法，即利用齿轮和齿条啮合原理进行磨齿，将砂轮的工作面构成假想的齿条轮廓，在砂轮与工件的啮合运动中，砂轮的磨削平面包络出齿轮的渐开线齿面。</a:t>
            </a:r>
            <a:endParaRPr kumimoji="0" lang="zh-CN" altLang="zh-CN" sz="18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457200" algn="l" defTabSz="4572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62" name="矩形 3"/>
          <p:cNvSpPr/>
          <p:nvPr/>
        </p:nvSpPr>
        <p:spPr>
          <a:xfrm>
            <a:off x="1519238" y="511175"/>
            <a:ext cx="1604962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五、磨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齿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57375" y="2187575"/>
            <a:ext cx="4619625" cy="1470025"/>
          </a:xfrm>
          <a:blipFill dpi="0" rotWithShape="1">
            <a:blip r:embed="rId1"/>
            <a:srcRect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</p:bldLst>
  </p:timing>
</p:sld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477</Words>
  <Application>WPS 演示</Application>
  <PresentationFormat>全屏显示(4:3)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微软雅黑</vt:lpstr>
      <vt:lpstr>黑体</vt:lpstr>
      <vt:lpstr>华文新魏</vt:lpstr>
      <vt:lpstr>方正魏碑简体</vt:lpstr>
      <vt:lpstr>Impact</vt:lpstr>
      <vt:lpstr>DFPYeaSong-B5</vt:lpstr>
      <vt:lpstr>华文中宋</vt:lpstr>
      <vt:lpstr>Adobe 楷体 Std R</vt:lpstr>
      <vt:lpstr>方正卡通简体</vt:lpstr>
      <vt:lpstr>华文楷体</vt:lpstr>
      <vt:lpstr>CAD 数英斜</vt:lpstr>
      <vt:lpstr>Arial Unicode MS</vt:lpstr>
      <vt:lpstr>MingLiU</vt:lpstr>
      <vt:lpstr>12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Administrator</cp:lastModifiedBy>
  <cp:revision>705</cp:revision>
  <dcterms:created xsi:type="dcterms:W3CDTF">2012-05-14T06:44:00Z</dcterms:created>
  <dcterms:modified xsi:type="dcterms:W3CDTF">2019-11-18T14:08:47Z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2052-10.1.0.7468</vt:lpwstr>
  </property>
</Properties>
</file>