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handoutMasterIdLst>
    <p:handoutMasterId r:id="rId10"/>
  </p:handoutMasterIdLst>
  <p:sldIdLst>
    <p:sldId id="499" r:id="rId3"/>
    <p:sldId id="490" r:id="rId4"/>
    <p:sldId id="492" r:id="rId5"/>
    <p:sldId id="493" r:id="rId6"/>
    <p:sldId id="494" r:id="rId7"/>
    <p:sldId id="498" r:id="rId8"/>
  </p:sldIdLst>
  <p:sldSz cx="12192000" cy="6858000"/>
  <p:notesSz cx="6858000" cy="9144000"/>
  <p:custDataLst>
    <p:tags r:id="rId14"/>
  </p:custDataLst>
  <p:defaultTextStyle>
    <a:defPPr>
      <a:defRPr lang="en-US"/>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95E7A3"/>
    <a:srgbClr val="FBDB19"/>
    <a:srgbClr val="FDF58D"/>
    <a:srgbClr val="FFFFFF"/>
    <a:srgbClr val="E4F50B"/>
    <a:srgbClr val="FF9966"/>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176"/>
    <p:restoredTop sz="43676"/>
  </p:normalViewPr>
  <p:slideViewPr>
    <p:cSldViewPr showGuides="1">
      <p:cViewPr>
        <p:scale>
          <a:sx n="73" d="100"/>
          <a:sy n="73" d="100"/>
        </p:scale>
        <p:origin x="-372" y="-22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tags" Target="tags/tag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100"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9"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pPr fontAlgn="base"/>
            <a:r>
              <a:rPr lang="zh-CN" altLang="en-US" strike="noStrike" noProof="1"/>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325438"/>
            <a:ext cx="8026400" cy="58007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10972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9600" y="3938588"/>
            <a:ext cx="10972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png"/><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副标题 5"/>
          <p:cNvSpPr>
            <a:spLocks noGrp="1"/>
          </p:cNvSpPr>
          <p:nvPr>
            <p:ph type="subTitle" idx="1"/>
          </p:nvPr>
        </p:nvSpPr>
        <p:spPr>
          <a:xfrm>
            <a:off x="4062413" y="4668838"/>
            <a:ext cx="3600450" cy="257175"/>
          </a:xfrm>
        </p:spPr>
        <p:txBody>
          <a:bodyPr vert="horz" wrap="square" lIns="51435" tIns="25717" rIns="51435" bIns="25717" anchor="t"/>
          <a:p>
            <a:pPr algn="ctr"/>
            <a:endParaRPr lang="zh-CN" altLang="en-US" sz="2800" b="1" dirty="0">
              <a:latin typeface="微软雅黑" panose="020B0503020204020204" charset="-122"/>
              <a:ea typeface="微软雅黑" panose="020B0503020204020204" charset="-122"/>
              <a:cs typeface="+mn-cs"/>
            </a:endParaRPr>
          </a:p>
        </p:txBody>
      </p:sp>
      <p:sp>
        <p:nvSpPr>
          <p:cNvPr id="5" name="标题 4"/>
          <p:cNvSpPr>
            <a:spLocks noGrp="1"/>
          </p:cNvSpPr>
          <p:nvPr>
            <p:ph type="ctrTitle"/>
          </p:nvPr>
        </p:nvSpPr>
        <p:spPr>
          <a:xfrm>
            <a:off x="627063" y="477838"/>
            <a:ext cx="4035425" cy="827087"/>
          </a:xfrm>
          <a:effectLst>
            <a:outerShdw dist="35921" dir="2699999" algn="ctr" rotWithShape="0">
              <a:srgbClr val="FFFFFF"/>
            </a:outerShdw>
          </a:effectLst>
        </p:spPr>
        <p:txBody>
          <a:bodyPr vert="horz" wrap="square" lIns="51435" tIns="25717" rIns="51435" bIns="25717" anchor="ctr"/>
          <a:p>
            <a:pPr algn="ctr"/>
            <a:r>
              <a:rPr lang="en-US" altLang="en-US" sz="2800" dirty="0">
                <a:solidFill>
                  <a:schemeClr val="tx1"/>
                </a:solidFill>
                <a:latin typeface="微软雅黑" panose="020B0503020204020204" charset="-122"/>
                <a:ea typeface="微软雅黑" panose="020B0503020204020204" charset="-122"/>
                <a:cs typeface="+mj-cs"/>
              </a:rPr>
              <a:t>汽车</a:t>
            </a:r>
            <a:r>
              <a:rPr lang="zh-CN" altLang="x-none" sz="2800" dirty="0">
                <a:solidFill>
                  <a:schemeClr val="tx1"/>
                </a:solidFill>
                <a:latin typeface="微软雅黑" panose="020B0503020204020204" charset="-122"/>
                <a:ea typeface="微软雅黑" panose="020B0503020204020204" charset="-122"/>
                <a:cs typeface="+mj-cs"/>
              </a:rPr>
              <a:t>车身</a:t>
            </a:r>
            <a:r>
              <a:rPr lang="en-US" altLang="en-US" sz="2800" dirty="0">
                <a:solidFill>
                  <a:schemeClr val="tx1"/>
                </a:solidFill>
                <a:latin typeface="微软雅黑" panose="020B0503020204020204" charset="-122"/>
                <a:ea typeface="微软雅黑" panose="020B0503020204020204" charset="-122"/>
                <a:cs typeface="+mj-cs"/>
              </a:rPr>
              <a:t>制造</a:t>
            </a:r>
            <a:r>
              <a:rPr lang="zh-CN" altLang="x-none" sz="2800" dirty="0">
                <a:solidFill>
                  <a:schemeClr val="tx1"/>
                </a:solidFill>
                <a:latin typeface="微软雅黑" panose="020B0503020204020204" charset="-122"/>
                <a:ea typeface="微软雅黑" panose="020B0503020204020204" charset="-122"/>
                <a:cs typeface="+mj-cs"/>
              </a:rPr>
              <a:t>技术</a:t>
            </a:r>
            <a:endParaRPr lang="zh-CN" altLang="x-none" sz="2800" dirty="0">
              <a:solidFill>
                <a:schemeClr val="tx1"/>
              </a:solidFill>
              <a:latin typeface="微软雅黑" panose="020B0503020204020204" charset="-122"/>
              <a:ea typeface="微软雅黑" panose="020B0503020204020204" charset="-122"/>
              <a:cs typeface="+mj-cs"/>
            </a:endParaRPr>
          </a:p>
        </p:txBody>
      </p:sp>
      <p:sp>
        <p:nvSpPr>
          <p:cNvPr id="58370" name="Rectangle 2"/>
          <p:cNvSpPr>
            <a:spLocks noGrp="1" noChangeArrowheads="1"/>
          </p:cNvSpPr>
          <p:nvPr/>
        </p:nvSpPr>
        <p:spPr>
          <a:xfrm>
            <a:off x="1752600" y="2758440"/>
            <a:ext cx="7316470" cy="4572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汽</a:t>
            </a:r>
            <a:r>
              <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车</a:t>
            </a:r>
            <a:r>
              <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车  身  涂  装  技  术 </a:t>
            </a:r>
            <a:r>
              <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3</a:t>
            </a:r>
            <a:endPar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5"/>
          <p:cNvSpPr txBox="1"/>
          <p:nvPr/>
        </p:nvSpPr>
        <p:spPr>
          <a:xfrm>
            <a:off x="1425575" y="401638"/>
            <a:ext cx="8610600" cy="460375"/>
          </a:xfrm>
          <a:prstGeom prst="rect">
            <a:avLst/>
          </a:prstGeom>
          <a:noFill/>
          <a:ln w="9525">
            <a:noFill/>
          </a:ln>
        </p:spPr>
        <p:txBody>
          <a:bodyPr anchor="t">
            <a:spAutoFit/>
          </a:bodyPr>
          <a:p>
            <a:pPr>
              <a:spcAft>
                <a:spcPts val="600"/>
              </a:spcAft>
            </a:pPr>
            <a:r>
              <a:rPr lang="zh-CN" altLang="en-US" sz="2400" b="1" dirty="0">
                <a:latin typeface="Arial" panose="020B0604020202020204" pitchFamily="34" charset="0"/>
              </a:rPr>
              <a:t>一、涂装方法及设备</a:t>
            </a:r>
            <a:endParaRPr lang="zh-CN" altLang="en-US" sz="2400" b="1" dirty="0">
              <a:latin typeface="Arial" panose="020B0604020202020204" pitchFamily="34" charset="0"/>
            </a:endParaRPr>
          </a:p>
        </p:txBody>
      </p:sp>
      <p:sp>
        <p:nvSpPr>
          <p:cNvPr id="5" name="矩形 4"/>
          <p:cNvSpPr/>
          <p:nvPr/>
        </p:nvSpPr>
        <p:spPr>
          <a:xfrm>
            <a:off x="1968500" y="862013"/>
            <a:ext cx="1585913" cy="460375"/>
          </a:xfrm>
          <a:prstGeom prst="rect">
            <a:avLst/>
          </a:prstGeom>
          <a:noFill/>
          <a:ln w="9525">
            <a:noFill/>
          </a:ln>
        </p:spPr>
        <p:txBody>
          <a:bodyPr wrap="none" anchor="t">
            <a:spAutoFit/>
          </a:bodyPr>
          <a:p>
            <a:r>
              <a:rPr lang="en-US" altLang="zh-CN" sz="2400" dirty="0">
                <a:latin typeface="微软雅黑" panose="020B0503020204020204" charset="-122"/>
                <a:ea typeface="微软雅黑" panose="020B0503020204020204" charset="-122"/>
              </a:rPr>
              <a:t>1.   </a:t>
            </a:r>
            <a:r>
              <a:rPr lang="zh-CN" altLang="zh-CN" sz="2400" dirty="0">
                <a:latin typeface="微软雅黑" panose="020B0503020204020204" charset="-122"/>
                <a:ea typeface="微软雅黑" panose="020B0503020204020204" charset="-122"/>
              </a:rPr>
              <a:t>浸   涂</a:t>
            </a:r>
            <a:endParaRPr lang="zh-CN" altLang="en-US" sz="2400" dirty="0">
              <a:latin typeface="微软雅黑" panose="020B0503020204020204" charset="-122"/>
              <a:ea typeface="微软雅黑" panose="020B0503020204020204" charset="-122"/>
            </a:endParaRPr>
          </a:p>
        </p:txBody>
      </p:sp>
      <p:pic>
        <p:nvPicPr>
          <p:cNvPr id="78849" name="Picture 1" descr="C:\Users\Administrator\AppData\Roaming\Tencent\Users\502857085\QQ\WinTemp\RichOle\L01AQ6XYVVVZR4@95XBTAFO.png"/>
          <p:cNvPicPr>
            <a:picLocks noChangeAspect="1"/>
          </p:cNvPicPr>
          <p:nvPr/>
        </p:nvPicPr>
        <p:blipFill>
          <a:blip r:embed="rId1"/>
          <a:srcRect l="51683" b="17302"/>
          <a:stretch>
            <a:fillRect/>
          </a:stretch>
        </p:blipFill>
        <p:spPr>
          <a:xfrm>
            <a:off x="3775075" y="1362075"/>
            <a:ext cx="4657725" cy="3579813"/>
          </a:xfrm>
          <a:prstGeom prst="rect">
            <a:avLst/>
          </a:prstGeom>
          <a:noFill/>
          <a:ln w="9525">
            <a:noFill/>
          </a:ln>
        </p:spPr>
      </p:pic>
      <p:sp>
        <p:nvSpPr>
          <p:cNvPr id="7" name="矩形 6"/>
          <p:cNvSpPr/>
          <p:nvPr/>
        </p:nvSpPr>
        <p:spPr>
          <a:xfrm>
            <a:off x="2057400" y="5078413"/>
            <a:ext cx="8077200" cy="706438"/>
          </a:xfrm>
          <a:prstGeom prst="rect">
            <a:avLst/>
          </a:prstGeom>
          <a:solidFill>
            <a:schemeClr val="tx2">
              <a:lumMod val="20000"/>
              <a:lumOff val="80000"/>
            </a:schemeClr>
          </a:solidFill>
          <a:ln w="6350"/>
        </p:spPr>
        <p:style>
          <a:lnRef idx="2">
            <a:schemeClr val="accent6"/>
          </a:lnRef>
          <a:fillRef idx="1">
            <a:schemeClr val="lt1"/>
          </a:fillRef>
          <a:effectRef idx="0">
            <a:schemeClr val="accent6"/>
          </a:effectRef>
          <a:fontRef idx="minor">
            <a:schemeClr val="dk1"/>
          </a:fontRef>
        </p:style>
        <p:txBody>
          <a:bodyPr>
            <a:spAutoFit/>
          </a:bodyPr>
          <a:p>
            <a:pPr marL="0" marR="0" lvl="0" indent="457200" algn="l"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1" smtClean="0">
                <a:ln>
                  <a:noFill/>
                </a:ln>
                <a:solidFill>
                  <a:schemeClr val="dk1"/>
                </a:solidFill>
                <a:effectLst/>
                <a:uLnTx/>
                <a:uFillTx/>
                <a:latin typeface="黑体" panose="02010609060101010101" pitchFamily="49" charset="-122"/>
                <a:ea typeface="黑体" panose="02010609060101010101" pitchFamily="49" charset="-122"/>
                <a:cs typeface="+mn-cs"/>
              </a:rPr>
              <a:t>浸涂是一种简单而高效的涂漆方式。它对技术的要求不高，且不需要复杂的设备</a:t>
            </a:r>
            <a:r>
              <a:rPr kumimoji="0" lang="zh-CN" altLang="zh-CN" sz="1800" b="0" i="0" u="none" strike="noStrike" kern="1200" cap="none" spc="0" normalizeH="0" baseline="0" noProof="1" smtClean="0">
                <a:ln>
                  <a:noFill/>
                </a:ln>
                <a:solidFill>
                  <a:schemeClr val="dk1"/>
                </a:solidFill>
                <a:effectLst/>
                <a:uLnTx/>
                <a:uFillTx/>
                <a:latin typeface="+mn-lt"/>
                <a:ea typeface="+mn-ea"/>
                <a:cs typeface="+mn-cs"/>
              </a:rPr>
              <a:t>。</a:t>
            </a:r>
            <a:endParaRPr kumimoji="0" lang="zh-CN" altLang="zh-CN" sz="1800" b="0" i="0" u="none" strike="noStrike" kern="1200" cap="none" spc="0" normalizeH="0" baseline="0" noProof="1">
              <a:ln>
                <a:noFill/>
              </a:ln>
              <a:solidFill>
                <a:schemeClr val="dk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78849"/>
                                        </p:tgtEl>
                                        <p:attrNameLst>
                                          <p:attrName>style.visibility</p:attrName>
                                        </p:attrNameLst>
                                      </p:cBhvr>
                                      <p:to>
                                        <p:strVal val="visible"/>
                                      </p:to>
                                    </p:set>
                                    <p:animEffect transition="in" filter="blinds(horizontal)">
                                      <p:cBhvr>
                                        <p:cTn id="18" dur="500"/>
                                        <p:tgtEl>
                                          <p:spTgt spid="78849"/>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684338" y="396875"/>
            <a:ext cx="1858962"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2. 空气喷涂</a:t>
            </a:r>
            <a:endParaRPr lang="en-US" altLang="zh-CN" sz="2400" dirty="0">
              <a:latin typeface="黑体" panose="02010609060101010101" pitchFamily="49" charset="-122"/>
              <a:ea typeface="黑体" panose="02010609060101010101" pitchFamily="49" charset="-122"/>
            </a:endParaRPr>
          </a:p>
        </p:txBody>
      </p:sp>
      <p:sp>
        <p:nvSpPr>
          <p:cNvPr id="3" name="矩形 2"/>
          <p:cNvSpPr/>
          <p:nvPr/>
        </p:nvSpPr>
        <p:spPr>
          <a:xfrm>
            <a:off x="1524000" y="995363"/>
            <a:ext cx="9144000" cy="368300"/>
          </a:xfrm>
          <a:prstGeom prst="rect">
            <a:avLst/>
          </a:prstGeom>
          <a:solidFill>
            <a:schemeClr val="tx2">
              <a:lumMod val="20000"/>
              <a:lumOff val="80000"/>
            </a:schemeClr>
          </a:solidFill>
          <a:ln w="6350"/>
        </p:spPr>
        <p:style>
          <a:lnRef idx="2">
            <a:schemeClr val="accent6"/>
          </a:lnRef>
          <a:fillRef idx="1">
            <a:schemeClr val="lt1"/>
          </a:fillRef>
          <a:effectRef idx="0">
            <a:schemeClr val="accent6"/>
          </a:effectRef>
          <a:fontRef idx="minor">
            <a:schemeClr val="dk1"/>
          </a:fontRef>
        </p:style>
        <p:txBody>
          <a:bodyPr>
            <a:spAutoFit/>
          </a:bodyPr>
          <a:lstStyle/>
          <a:p>
            <a:pPr marL="0" marR="0" lvl="0" indent="457200" algn="l"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1" smtClean="0">
                <a:ln>
                  <a:noFill/>
                </a:ln>
                <a:solidFill>
                  <a:schemeClr val="dk1"/>
                </a:solidFill>
                <a:effectLst/>
                <a:uLnTx/>
                <a:uFillTx/>
                <a:latin typeface="+mn-lt"/>
                <a:ea typeface="+mn-ea"/>
                <a:cs typeface="+mn-cs"/>
              </a:rPr>
              <a:t>空气喷涂是一种利用压缩空气将涂料雾化进行喷涂的方法。</a:t>
            </a:r>
            <a:endParaRPr kumimoji="0" lang="zh-CN" altLang="zh-CN" sz="1800" b="0" i="0" u="none" strike="noStrike" kern="1200" cap="none" spc="0" normalizeH="0" baseline="0" noProof="1">
              <a:ln>
                <a:noFill/>
              </a:ln>
              <a:solidFill>
                <a:schemeClr val="dk1"/>
              </a:solidFill>
              <a:effectLst/>
              <a:uLnTx/>
              <a:uFillTx/>
              <a:latin typeface="+mn-lt"/>
              <a:ea typeface="+mn-ea"/>
              <a:cs typeface="+mn-cs"/>
            </a:endParaRPr>
          </a:p>
        </p:txBody>
      </p:sp>
      <p:sp>
        <p:nvSpPr>
          <p:cNvPr id="4" name="矩形 3"/>
          <p:cNvSpPr/>
          <p:nvPr/>
        </p:nvSpPr>
        <p:spPr>
          <a:xfrm>
            <a:off x="1684338" y="1676400"/>
            <a:ext cx="1858962"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3. </a:t>
            </a:r>
            <a:r>
              <a:rPr lang="zh-CN" altLang="zh-CN" sz="2400" dirty="0">
                <a:latin typeface="黑体" panose="02010609060101010101" pitchFamily="49" charset="-122"/>
                <a:ea typeface="黑体" panose="02010609060101010101" pitchFamily="49" charset="-122"/>
              </a:rPr>
              <a:t>无气喷涂</a:t>
            </a:r>
            <a:endParaRPr lang="zh-CN" altLang="en-US" sz="2400" dirty="0">
              <a:latin typeface="黑体" panose="02010609060101010101" pitchFamily="49" charset="-122"/>
              <a:ea typeface="黑体" panose="02010609060101010101" pitchFamily="49" charset="-122"/>
            </a:endParaRPr>
          </a:p>
        </p:txBody>
      </p:sp>
      <p:sp>
        <p:nvSpPr>
          <p:cNvPr id="5" name="矩形 4"/>
          <p:cNvSpPr/>
          <p:nvPr/>
        </p:nvSpPr>
        <p:spPr>
          <a:xfrm>
            <a:off x="1524000" y="2441575"/>
            <a:ext cx="9144000" cy="368300"/>
          </a:xfrm>
          <a:prstGeom prst="rect">
            <a:avLst/>
          </a:prstGeom>
          <a:solidFill>
            <a:schemeClr val="tx2">
              <a:lumMod val="20000"/>
              <a:lumOff val="80000"/>
            </a:schemeClr>
          </a:solidFill>
          <a:ln w="6350"/>
        </p:spPr>
        <p:style>
          <a:lnRef idx="2">
            <a:schemeClr val="accent6"/>
          </a:lnRef>
          <a:fillRef idx="1">
            <a:schemeClr val="lt1"/>
          </a:fillRef>
          <a:effectRef idx="0">
            <a:schemeClr val="accent6"/>
          </a:effectRef>
          <a:fontRef idx="minor">
            <a:schemeClr val="dk1"/>
          </a:fontRef>
        </p:style>
        <p:txBody>
          <a:bodyPr>
            <a:spAutoFit/>
          </a:bodyPr>
          <a:lstStyle/>
          <a:p>
            <a:pPr marL="0" marR="0" lvl="0" indent="457200" algn="l" defTabSz="914400" rtl="0" eaLnBrk="1" fontAlgn="base" latinLnBrk="0" hangingPunct="1">
              <a:lnSpc>
                <a:spcPct val="100000"/>
              </a:lnSpc>
              <a:spcBef>
                <a:spcPct val="0"/>
              </a:spcBef>
              <a:spcAft>
                <a:spcPct val="0"/>
              </a:spcAft>
              <a:buClrTx/>
              <a:buSzTx/>
              <a:buFontTx/>
              <a:buNone/>
              <a:defRPr/>
            </a:pPr>
            <a:r>
              <a:rPr kumimoji="0" lang="zh-CN" altLang="zh-CN" sz="1800" b="0" i="0" u="none" strike="noStrike" kern="1200" cap="none" spc="0" normalizeH="0" baseline="0" noProof="1" smtClean="0">
                <a:ln>
                  <a:noFill/>
                </a:ln>
                <a:solidFill>
                  <a:schemeClr val="dk1"/>
                </a:solidFill>
                <a:effectLst/>
                <a:uLnTx/>
                <a:uFillTx/>
                <a:latin typeface="+mn-lt"/>
                <a:ea typeface="+mn-ea"/>
                <a:cs typeface="+mn-cs"/>
              </a:rPr>
              <a:t>无气喷涂是一种对涂料自身施加压力，使之从特殊喷嘴中喷出雾化的方法。</a:t>
            </a:r>
            <a:endParaRPr kumimoji="0" lang="zh-CN" altLang="zh-CN" sz="1800" b="0" i="0" u="none" strike="noStrike" kern="1200" cap="none" spc="0" normalizeH="0" baseline="0" noProof="1">
              <a:ln>
                <a:noFill/>
              </a:ln>
              <a:solidFill>
                <a:schemeClr val="dk1"/>
              </a:solidFill>
              <a:effectLst/>
              <a:uLnTx/>
              <a:uFillTx/>
              <a:latin typeface="+mn-lt"/>
              <a:ea typeface="+mn-ea"/>
              <a:cs typeface="+mn-cs"/>
            </a:endParaRPr>
          </a:p>
        </p:txBody>
      </p:sp>
      <p:pic>
        <p:nvPicPr>
          <p:cNvPr id="107521" name="Picture 1" descr="C:\Users\Administrator\AppData\Roaming\Tencent\Users\502857085\QQ\WinTemp\RichOle\Y[NTZ)YCP$VBP6SO8M)JWKW.png"/>
          <p:cNvPicPr>
            <a:picLocks noChangeAspect="1"/>
          </p:cNvPicPr>
          <p:nvPr/>
        </p:nvPicPr>
        <p:blipFill>
          <a:blip r:embed="rId1"/>
          <a:srcRect b="14699"/>
          <a:stretch>
            <a:fillRect/>
          </a:stretch>
        </p:blipFill>
        <p:spPr>
          <a:xfrm>
            <a:off x="2827338" y="3063875"/>
            <a:ext cx="6996112" cy="31480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7521"/>
                                        </p:tgtEl>
                                        <p:attrNameLst>
                                          <p:attrName>style.visibility</p:attrName>
                                        </p:attrNameLst>
                                      </p:cBhvr>
                                      <p:to>
                                        <p:strVal val="visible"/>
                                      </p:to>
                                    </p:set>
                                    <p:anim calcmode="lin" valueType="num">
                                      <p:cBhvr>
                                        <p:cTn id="29" dur="500" fill="hold"/>
                                        <p:tgtEl>
                                          <p:spTgt spid="107521"/>
                                        </p:tgtEl>
                                        <p:attrNameLst>
                                          <p:attrName>ppt_x</p:attrName>
                                        </p:attrNameLst>
                                      </p:cBhvr>
                                      <p:tavLst>
                                        <p:tav tm="0">
                                          <p:val>
                                            <p:strVal val="#ppt_x"/>
                                          </p:val>
                                        </p:tav>
                                        <p:tav tm="100000">
                                          <p:val>
                                            <p:strVal val="#ppt_x"/>
                                          </p:val>
                                        </p:tav>
                                      </p:tavLst>
                                    </p:anim>
                                    <p:anim calcmode="lin" valueType="num">
                                      <p:cBhvr>
                                        <p:cTn id="30" dur="500" fill="hold"/>
                                        <p:tgtEl>
                                          <p:spTgt spid="107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52600" y="527050"/>
            <a:ext cx="2011363"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4.  </a:t>
            </a:r>
            <a:r>
              <a:rPr lang="zh-CN" altLang="zh-CN" sz="2400" dirty="0">
                <a:latin typeface="黑体" panose="02010609060101010101" pitchFamily="49" charset="-122"/>
                <a:ea typeface="黑体" panose="02010609060101010101" pitchFamily="49" charset="-122"/>
              </a:rPr>
              <a:t>自动喷涂</a:t>
            </a:r>
            <a:endParaRPr lang="zh-CN" altLang="en-US" sz="2400" dirty="0">
              <a:latin typeface="黑体" panose="02010609060101010101" pitchFamily="49" charset="-122"/>
              <a:ea typeface="黑体" panose="02010609060101010101" pitchFamily="49" charset="-122"/>
            </a:endParaRPr>
          </a:p>
        </p:txBody>
      </p:sp>
      <p:sp>
        <p:nvSpPr>
          <p:cNvPr id="3" name="圆角矩形 2"/>
          <p:cNvSpPr/>
          <p:nvPr/>
        </p:nvSpPr>
        <p:spPr>
          <a:xfrm>
            <a:off x="1981200" y="1093788"/>
            <a:ext cx="8534400" cy="779462"/>
          </a:xfrm>
          <a:prstGeom prst="roundRect">
            <a:avLst>
              <a:gd name="adj" fmla="val 16667"/>
            </a:avLst>
          </a:prstGeom>
          <a:solidFill>
            <a:srgbClr val="FA9C6B"/>
          </a:solidFill>
          <a:ln w="9525">
            <a:noFill/>
          </a:ln>
        </p:spPr>
        <p:txBody>
          <a:bodyPr anchor="t">
            <a:spAutoFit/>
          </a:bodyPr>
          <a:p>
            <a:pPr indent="457200"/>
            <a:r>
              <a:rPr lang="zh-CN" altLang="zh-CN" sz="2000" dirty="0">
                <a:latin typeface="黑体" panose="02010609060101010101" pitchFamily="49" charset="-122"/>
                <a:ea typeface="黑体" panose="02010609060101010101" pitchFamily="49" charset="-122"/>
              </a:rPr>
              <a:t>自动喷涂是使上述空气喷涂与无气喷涂自动进行的方法，具有生产效率高、涂漆质量稳定等优点。</a:t>
            </a:r>
            <a:endParaRPr lang="zh-CN" altLang="zh-CN" sz="2000" dirty="0">
              <a:latin typeface="黑体" panose="02010609060101010101" pitchFamily="49" charset="-122"/>
              <a:ea typeface="黑体" panose="02010609060101010101" pitchFamily="49" charset="-122"/>
            </a:endParaRPr>
          </a:p>
        </p:txBody>
      </p:sp>
      <p:sp>
        <p:nvSpPr>
          <p:cNvPr id="4" name="矩形 3"/>
          <p:cNvSpPr/>
          <p:nvPr/>
        </p:nvSpPr>
        <p:spPr>
          <a:xfrm>
            <a:off x="1981200" y="4589463"/>
            <a:ext cx="1401763"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5. 淋 涂</a:t>
            </a:r>
            <a:endParaRPr lang="en-US" altLang="zh-CN" sz="2400" dirty="0">
              <a:latin typeface="黑体" panose="02010609060101010101" pitchFamily="49" charset="-122"/>
              <a:ea typeface="黑体" panose="02010609060101010101" pitchFamily="49" charset="-122"/>
            </a:endParaRPr>
          </a:p>
        </p:txBody>
      </p:sp>
      <p:sp>
        <p:nvSpPr>
          <p:cNvPr id="5" name="圆角矩形 4"/>
          <p:cNvSpPr/>
          <p:nvPr/>
        </p:nvSpPr>
        <p:spPr>
          <a:xfrm>
            <a:off x="1905000" y="5222875"/>
            <a:ext cx="8763000" cy="782638"/>
          </a:xfrm>
          <a:prstGeom prst="roundRect">
            <a:avLst>
              <a:gd name="adj" fmla="val 16667"/>
            </a:avLst>
          </a:prstGeom>
          <a:solidFill>
            <a:srgbClr val="FA9C6B"/>
          </a:solidFill>
          <a:ln w="9525">
            <a:noFill/>
          </a:ln>
        </p:spPr>
        <p:txBody>
          <a:bodyPr wrap="square" anchor="t">
            <a:spAutoFit/>
          </a:bodyPr>
          <a:p>
            <a:pPr indent="457200"/>
            <a:r>
              <a:rPr lang="zh-CN" altLang="zh-CN" sz="2000" dirty="0">
                <a:latin typeface="黑体" panose="02010609060101010101" pitchFamily="49" charset="-122"/>
                <a:ea typeface="黑体" panose="02010609060101010101" pitchFamily="49" charset="-122"/>
              </a:rPr>
              <a:t>淋涂是将被涂工件由输送机运至装有许多涂料喷嘴的涂漆室内，涂料由喷嘴喷出，沿工件表面流淌，形成漆膜。</a:t>
            </a:r>
            <a:endParaRPr lang="zh-CN" altLang="zh-CN" sz="2000" dirty="0">
              <a:latin typeface="黑体" panose="02010609060101010101" pitchFamily="49" charset="-122"/>
              <a:ea typeface="黑体" panose="02010609060101010101" pitchFamily="49" charset="-122"/>
            </a:endParaRPr>
          </a:p>
        </p:txBody>
      </p:sp>
      <p:pic>
        <p:nvPicPr>
          <p:cNvPr id="108545" name="Picture 1" descr="C:\Users\Administrator\AppData\Roaming\Tencent\Users\502857085\QQ\WinTemp\RichOle\G5_@[%WIBP_5ULS9}G`UJPF.png"/>
          <p:cNvPicPr>
            <a:picLocks noChangeAspect="1"/>
          </p:cNvPicPr>
          <p:nvPr/>
        </p:nvPicPr>
        <p:blipFill>
          <a:blip r:embed="rId1"/>
          <a:srcRect t="-20" b="16231"/>
          <a:stretch>
            <a:fillRect/>
          </a:stretch>
        </p:blipFill>
        <p:spPr>
          <a:xfrm>
            <a:off x="4127500" y="1939925"/>
            <a:ext cx="5194300" cy="29019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0-#ppt_w/2"/>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08545"/>
                                        </p:tgtEl>
                                        <p:attrNameLst>
                                          <p:attrName>style.visibility</p:attrName>
                                        </p:attrNameLst>
                                      </p:cBhvr>
                                      <p:to>
                                        <p:strVal val="visible"/>
                                      </p:to>
                                    </p:set>
                                    <p:anim calcmode="lin" valueType="num">
                                      <p:cBhvr>
                                        <p:cTn id="18" dur="500" fill="hold"/>
                                        <p:tgtEl>
                                          <p:spTgt spid="108545"/>
                                        </p:tgtEl>
                                        <p:attrNameLst>
                                          <p:attrName>ppt_x</p:attrName>
                                        </p:attrNameLst>
                                      </p:cBhvr>
                                      <p:tavLst>
                                        <p:tav tm="0">
                                          <p:val>
                                            <p:strVal val="0-#ppt_w/2"/>
                                          </p:val>
                                        </p:tav>
                                        <p:tav tm="100000">
                                          <p:val>
                                            <p:strVal val="#ppt_x"/>
                                          </p:val>
                                        </p:tav>
                                      </p:tavLst>
                                    </p:anim>
                                    <p:anim calcmode="lin" valueType="num">
                                      <p:cBhvr>
                                        <p:cTn id="19" dur="500" fill="hold"/>
                                        <p:tgtEl>
                                          <p:spTgt spid="108545"/>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57400" y="614363"/>
            <a:ext cx="2011363"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6.  </a:t>
            </a:r>
            <a:r>
              <a:rPr lang="zh-CN" altLang="zh-CN" sz="2400" dirty="0">
                <a:latin typeface="黑体" panose="02010609060101010101" pitchFamily="49" charset="-122"/>
                <a:ea typeface="黑体" panose="02010609060101010101" pitchFamily="49" charset="-122"/>
              </a:rPr>
              <a:t>静电涂漆</a:t>
            </a:r>
            <a:endParaRPr lang="zh-CN" altLang="en-US" sz="2400" dirty="0">
              <a:latin typeface="黑体" panose="02010609060101010101" pitchFamily="49" charset="-122"/>
              <a:ea typeface="黑体" panose="02010609060101010101" pitchFamily="49" charset="-122"/>
            </a:endParaRPr>
          </a:p>
        </p:txBody>
      </p:sp>
      <p:sp>
        <p:nvSpPr>
          <p:cNvPr id="3" name="矩形 2"/>
          <p:cNvSpPr/>
          <p:nvPr/>
        </p:nvSpPr>
        <p:spPr>
          <a:xfrm>
            <a:off x="1931988" y="1335088"/>
            <a:ext cx="9056688" cy="706438"/>
          </a:xfrm>
          <a:prstGeom prst="rect">
            <a:avLst/>
          </a:prstGeom>
          <a:solidFill>
            <a:schemeClr val="tx2">
              <a:lumMod val="20000"/>
              <a:lumOff val="80000"/>
            </a:schemeClr>
          </a:solidFill>
          <a:ln w="6350"/>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457200" algn="l" defTabSz="914400" rtl="0" eaLnBrk="1" fontAlgn="base" latinLnBrk="0" hangingPunct="1">
              <a:lnSpc>
                <a:spcPct val="100000"/>
              </a:lnSpc>
              <a:buClrTx/>
              <a:buSzTx/>
              <a:buFontTx/>
              <a:buNone/>
              <a:defRPr/>
            </a:pPr>
            <a:r>
              <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静电涂漆是对空气喷涂或无气喷涂雾化的涂料微粒施加60 000伏左右的高电压，使之带电，对将接地的工件涂漆。</a:t>
            </a:r>
            <a:endPar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endParaRPr>
          </a:p>
        </p:txBody>
      </p:sp>
      <p:sp>
        <p:nvSpPr>
          <p:cNvPr id="4" name="矩形 3"/>
          <p:cNvSpPr/>
          <p:nvPr/>
        </p:nvSpPr>
        <p:spPr>
          <a:xfrm>
            <a:off x="2057400" y="2574925"/>
            <a:ext cx="2011363" cy="460375"/>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7.  电泳涂漆</a:t>
            </a:r>
            <a:endParaRPr lang="en-US" altLang="zh-CN" sz="2400" dirty="0">
              <a:latin typeface="黑体" panose="02010609060101010101" pitchFamily="49" charset="-122"/>
              <a:ea typeface="黑体" panose="02010609060101010101" pitchFamily="49" charset="-122"/>
            </a:endParaRPr>
          </a:p>
        </p:txBody>
      </p:sp>
      <p:sp>
        <p:nvSpPr>
          <p:cNvPr id="5" name="矩形 4"/>
          <p:cNvSpPr/>
          <p:nvPr/>
        </p:nvSpPr>
        <p:spPr>
          <a:xfrm>
            <a:off x="1933575" y="3228975"/>
            <a:ext cx="9055100" cy="400050"/>
          </a:xfrm>
          <a:prstGeom prst="rect">
            <a:avLst/>
          </a:prstGeom>
          <a:solidFill>
            <a:schemeClr val="tx2">
              <a:lumMod val="20000"/>
              <a:lumOff val="80000"/>
            </a:schemeClr>
          </a:solidFill>
          <a:ln w="6350"/>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457200" algn="l" defTabSz="914400" rtl="0" eaLnBrk="1" fontAlgn="base" latinLnBrk="0" hangingPunct="1">
              <a:lnSpc>
                <a:spcPct val="100000"/>
              </a:lnSpc>
              <a:spcBef>
                <a:spcPct val="0"/>
              </a:spcBef>
              <a:spcAft>
                <a:spcPct val="0"/>
              </a:spcAft>
              <a:buClrTx/>
              <a:buSzTx/>
              <a:buFontTx/>
              <a:buNone/>
              <a:defRPr/>
            </a:pPr>
            <a:r>
              <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电泳涂漆是一种巧妙地利用高分子电解质的电泳运动与析离现象的涂漆方法。</a:t>
            </a:r>
            <a:endParaRPr kumimoji="0" lang="zh-CN" altLang="zh-CN" sz="20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pic>
        <p:nvPicPr>
          <p:cNvPr id="109569" name="Picture 1" descr="C:\Users\Administrator\AppData\Roaming\Tencent\Users\502857085\QQ\WinTemp\RichOle\RJ}J2S7)ZJOVNDREDPQ100K.png"/>
          <p:cNvPicPr>
            <a:picLocks noChangeAspect="1"/>
          </p:cNvPicPr>
          <p:nvPr/>
        </p:nvPicPr>
        <p:blipFill>
          <a:blip r:embed="rId1"/>
          <a:srcRect b="14735"/>
          <a:stretch>
            <a:fillRect/>
          </a:stretch>
        </p:blipFill>
        <p:spPr>
          <a:xfrm>
            <a:off x="1933575" y="3906838"/>
            <a:ext cx="3911600" cy="2859087"/>
          </a:xfrm>
          <a:prstGeom prst="rect">
            <a:avLst/>
          </a:prstGeom>
          <a:noFill/>
          <a:ln w="9525">
            <a:noFill/>
          </a:ln>
        </p:spPr>
      </p:pic>
      <p:pic>
        <p:nvPicPr>
          <p:cNvPr id="109570" name="Picture 2" descr="C:\Users\Administrator\AppData\Roaming\Tencent\Users\502857085\QQ\WinTemp\RichOle\_~4{25)IWSB`X]BQU2GXJ}W.png"/>
          <p:cNvPicPr>
            <a:picLocks noChangeAspect="1"/>
          </p:cNvPicPr>
          <p:nvPr/>
        </p:nvPicPr>
        <p:blipFill>
          <a:blip r:embed="rId2"/>
          <a:srcRect b="13847"/>
          <a:stretch>
            <a:fillRect/>
          </a:stretch>
        </p:blipFill>
        <p:spPr>
          <a:xfrm>
            <a:off x="6645275" y="3851275"/>
            <a:ext cx="3756025" cy="2914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109569"/>
                                        </p:tgtEl>
                                        <p:attrNameLst>
                                          <p:attrName>style.visibility</p:attrName>
                                        </p:attrNameLst>
                                      </p:cBhvr>
                                      <p:to>
                                        <p:strVal val="visible"/>
                                      </p:to>
                                    </p:set>
                                    <p:anim calcmode="lin" valueType="num">
                                      <p:cBhvr>
                                        <p:cTn id="29" dur="500" fill="hold"/>
                                        <p:tgtEl>
                                          <p:spTgt spid="109569"/>
                                        </p:tgtEl>
                                        <p:attrNameLst>
                                          <p:attrName>ppt_x</p:attrName>
                                        </p:attrNameLst>
                                      </p:cBhvr>
                                      <p:tavLst>
                                        <p:tav tm="0">
                                          <p:val>
                                            <p:strVal val="#ppt_x"/>
                                          </p:val>
                                        </p:tav>
                                        <p:tav tm="100000">
                                          <p:val>
                                            <p:strVal val="#ppt_x"/>
                                          </p:val>
                                        </p:tav>
                                      </p:tavLst>
                                    </p:anim>
                                    <p:anim calcmode="lin" valueType="num">
                                      <p:cBhvr>
                                        <p:cTn id="30" dur="500" fill="hold"/>
                                        <p:tgtEl>
                                          <p:spTgt spid="10956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09570"/>
                                        </p:tgtEl>
                                        <p:attrNameLst>
                                          <p:attrName>style.visibility</p:attrName>
                                        </p:attrNameLst>
                                      </p:cBhvr>
                                      <p:to>
                                        <p:strVal val="visible"/>
                                      </p:to>
                                    </p:set>
                                    <p:anim calcmode="lin" valueType="num">
                                      <p:cBhvr>
                                        <p:cTn id="33" dur="500" fill="hold"/>
                                        <p:tgtEl>
                                          <p:spTgt spid="109570"/>
                                        </p:tgtEl>
                                        <p:attrNameLst>
                                          <p:attrName>ppt_x</p:attrName>
                                        </p:attrNameLst>
                                      </p:cBhvr>
                                      <p:tavLst>
                                        <p:tav tm="0">
                                          <p:val>
                                            <p:strVal val="#ppt_x"/>
                                          </p:val>
                                        </p:tav>
                                        <p:tav tm="100000">
                                          <p:val>
                                            <p:strVal val="#ppt_x"/>
                                          </p:val>
                                        </p:tav>
                                      </p:tavLst>
                                    </p:anim>
                                    <p:anim calcmode="lin" valueType="num">
                                      <p:cBhvr>
                                        <p:cTn id="34" dur="500" fill="hold"/>
                                        <p:tgtEl>
                                          <p:spTgt spid="1095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4" grpId="0"/>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
          <p:cNvSpPr txBox="1">
            <a:spLocks noChangeArrowheads="1"/>
          </p:cNvSpPr>
          <p:nvPr/>
        </p:nvSpPr>
        <p:spPr bwMode="gray">
          <a:xfrm>
            <a:off x="2057400" y="2209800"/>
            <a:ext cx="4924425" cy="1470025"/>
          </a:xfrm>
          <a:prstGeom prst="rect">
            <a:avLst/>
          </a:prstGeom>
          <a:blipFill>
            <a:blip r:embed="rId1" cstate="print"/>
            <a:tile tx="0" ty="0" sx="100000" sy="100000" flip="none" algn="tl"/>
          </a:blipFill>
          <a:ln w="9525">
            <a:noFill/>
            <a:miter lim="800000"/>
          </a:ln>
          <a:effectLst>
            <a:glow rad="228600">
              <a:schemeClr val="accent1">
                <a:satMod val="175000"/>
                <a:alpha val="40000"/>
              </a:schemeClr>
            </a:glow>
            <a:outerShdw dist="35921" dir="2700000" algn="ctr" rotWithShape="0">
              <a:srgbClr val="FFFFFF"/>
            </a:outerShdw>
          </a:effectLst>
        </p:spPr>
        <p:txBody>
          <a:bodyPr anchor="ctr"/>
          <a:lstStyle/>
          <a:p>
            <a:pPr marR="0" defTabSz="914400">
              <a:buClrTx/>
              <a:buSzTx/>
              <a:buFontTx/>
              <a:buNone/>
              <a:defRPr/>
            </a:pPr>
            <a:r>
              <a:rPr kumimoji="0" lang="en-US" altLang="zh-CN" sz="6000" b="1" kern="0" cap="none" spc="0" normalizeH="0" baseline="0" noProof="0" dirty="0">
                <a:solidFill>
                  <a:schemeClr val="tx2"/>
                </a:solidFill>
                <a:latin typeface="+mj-lt"/>
                <a:ea typeface="宋体" panose="02010600030101010101" pitchFamily="2" charset="-122"/>
                <a:cs typeface="+mj-cs"/>
              </a:rPr>
              <a:t>Thank You!</a:t>
            </a:r>
            <a:endParaRPr kumimoji="0" lang="en-US" altLang="zh-CN" sz="6000" b="1" kern="0" cap="none" spc="0" normalizeH="0" baseline="0" noProof="0" dirty="0">
              <a:solidFill>
                <a:schemeClr val="tx2"/>
              </a:solidFill>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380</Words>
  <Application>WPS 演示</Application>
  <PresentationFormat>全屏显示(4:3)</PresentationFormat>
  <Paragraphs>36</Paragraphs>
  <Slides>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6</vt:i4>
      </vt:variant>
    </vt:vector>
  </HeadingPairs>
  <TitlesOfParts>
    <vt:vector size="14" baseType="lpstr">
      <vt:lpstr>Arial</vt:lpstr>
      <vt:lpstr>宋体</vt:lpstr>
      <vt:lpstr>Wingdings</vt:lpstr>
      <vt:lpstr>Times New Roman</vt:lpstr>
      <vt:lpstr>微软雅黑</vt:lpstr>
      <vt:lpstr>黑体</vt:lpstr>
      <vt:lpstr>Arial Unicode MS</vt:lpstr>
      <vt:lpstr>12</vt:lpstr>
      <vt:lpstr>汽车车身制造技术</vt:lpstr>
      <vt:lpstr>PowerPoint 演示文稿</vt:lpstr>
      <vt:lpstr>PowerPoint 演示文稿</vt:lpstr>
      <vt:lpstr>PowerPoint 演示文稿</vt:lpstr>
      <vt:lpstr>PowerPoint 演示文稿</vt:lpstr>
      <vt:lpstr>PowerPoint 演示文稿</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813</cp:revision>
  <dcterms:created xsi:type="dcterms:W3CDTF">2012-05-14T06:44:00Z</dcterms:created>
  <dcterms:modified xsi:type="dcterms:W3CDTF">2023-08-03T08:02:08Z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29EEB26B28024D31ADF9D2866B97B163_12</vt:lpwstr>
  </property>
</Properties>
</file>