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716" r:id="rId3"/>
    <p:sldMasterId id="2147483728" r:id="rId4"/>
  </p:sldMasterIdLst>
  <p:notesMasterIdLst>
    <p:notesMasterId r:id="rId6"/>
  </p:notesMasterIdLst>
  <p:handoutMasterIdLst>
    <p:handoutMasterId r:id="rId54"/>
  </p:handoutMasterIdLst>
  <p:sldIdLst>
    <p:sldId id="376" r:id="rId5"/>
    <p:sldId id="465" r:id="rId7"/>
    <p:sldId id="453" r:id="rId8"/>
    <p:sldId id="569" r:id="rId9"/>
    <p:sldId id="464" r:id="rId10"/>
    <p:sldId id="450" r:id="rId11"/>
    <p:sldId id="467" r:id="rId12"/>
    <p:sldId id="570" r:id="rId13"/>
    <p:sldId id="571" r:id="rId14"/>
    <p:sldId id="650" r:id="rId15"/>
    <p:sldId id="469" r:id="rId16"/>
    <p:sldId id="651" r:id="rId17"/>
    <p:sldId id="532" r:id="rId18"/>
    <p:sldId id="533" r:id="rId19"/>
    <p:sldId id="602" r:id="rId20"/>
    <p:sldId id="595" r:id="rId21"/>
    <p:sldId id="596" r:id="rId22"/>
    <p:sldId id="597" r:id="rId23"/>
    <p:sldId id="697" r:id="rId24"/>
    <p:sldId id="601" r:id="rId25"/>
    <p:sldId id="598" r:id="rId26"/>
    <p:sldId id="599" r:id="rId27"/>
    <p:sldId id="600" r:id="rId28"/>
    <p:sldId id="572" r:id="rId29"/>
    <p:sldId id="580" r:id="rId30"/>
    <p:sldId id="581" r:id="rId31"/>
    <p:sldId id="586" r:id="rId32"/>
    <p:sldId id="736" r:id="rId33"/>
    <p:sldId id="583" r:id="rId34"/>
    <p:sldId id="584" r:id="rId35"/>
    <p:sldId id="585" r:id="rId36"/>
    <p:sldId id="604" r:id="rId37"/>
    <p:sldId id="605" r:id="rId38"/>
    <p:sldId id="626" r:id="rId39"/>
    <p:sldId id="767" r:id="rId40"/>
    <p:sldId id="608" r:id="rId41"/>
    <p:sldId id="768" r:id="rId42"/>
    <p:sldId id="609" r:id="rId43"/>
    <p:sldId id="610" r:id="rId44"/>
    <p:sldId id="630" r:id="rId45"/>
    <p:sldId id="769" r:id="rId46"/>
    <p:sldId id="632" r:id="rId47"/>
    <p:sldId id="771" r:id="rId48"/>
    <p:sldId id="770" r:id="rId49"/>
    <p:sldId id="772" r:id="rId50"/>
    <p:sldId id="636" r:id="rId51"/>
    <p:sldId id="773" r:id="rId52"/>
    <p:sldId id="568" r:id="rId53"/>
  </p:sldIdLst>
  <p:sldSz cx="12192000" cy="6858000"/>
  <p:notesSz cx="6858000" cy="9144000"/>
  <p:embeddedFontLst>
    <p:embeddedFont>
      <p:font typeface="微软雅黑" panose="020B0503020204020204" charset="-122"/>
      <p:regular r:id="rId59"/>
    </p:embeddedFont>
    <p:embeddedFont>
      <p:font typeface="黑体" panose="02010609060101010101" charset="-122"/>
      <p:regular r:id="rId60"/>
    </p:embeddedFont>
    <p:embeddedFont>
      <p:font typeface="汉仪全唐诗简" panose="00020600040101010101" pitchFamily="18" charset="-122"/>
      <p:regular r:id="rId61"/>
    </p:embeddedFont>
    <p:embeddedFont>
      <p:font typeface="标准粗黑" panose="02000503000000000000" charset="-122"/>
      <p:regular r:id="rId62"/>
    </p:embeddedFont>
    <p:embeddedFont>
      <p:font typeface="Arial Narrow" panose="020B0606020202030204" charset="0"/>
      <p:regular r:id="rId63"/>
      <p:bold r:id="rId64"/>
      <p:italic r:id="rId65"/>
      <p:boldItalic r:id="rId66"/>
    </p:embeddedFont>
    <p:embeddedFont>
      <p:font typeface="Calibri" panose="020F0502020204030204" charset="0"/>
      <p:regular r:id="rId67"/>
      <p:bold r:id="rId68"/>
      <p:italic r:id="rId69"/>
      <p:boldItalic r:id="rId70"/>
    </p:embeddedFont>
    <p:embeddedFont>
      <p:font typeface="Tahoma" panose="020B0604030504040204" pitchFamily="34" charset="0"/>
      <p:regular r:id="rId71"/>
      <p:bold r:id="rId72"/>
    </p:embeddedFont>
    <p:embeddedFont>
      <p:font typeface="微软雅黑 Light" panose="020B0502040204020203" pitchFamily="34" charset="-122"/>
      <p:regular r:id="rId73"/>
    </p:embeddedFont>
  </p:embeddedFontLst>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8" userDrawn="1">
          <p15:clr>
            <a:srgbClr val="A4A3A4"/>
          </p15:clr>
        </p15:guide>
        <p15:guide id="2" pos="39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1"/>
  <p:cmAuthor id="0" name="pengshufeng" initials="psf"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3742F"/>
    <a:srgbClr val="48A088"/>
    <a:srgbClr val="6F49DD"/>
    <a:srgbClr val="42ACEE"/>
    <a:srgbClr val="5CAC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234" autoAdjust="0"/>
    <p:restoredTop sz="96469" autoAdjust="0"/>
  </p:normalViewPr>
  <p:slideViewPr>
    <p:cSldViewPr snapToGrid="0" showGuides="1">
      <p:cViewPr varScale="1">
        <p:scale>
          <a:sx n="77" d="100"/>
          <a:sy n="77" d="100"/>
        </p:scale>
        <p:origin x="77" y="163"/>
      </p:cViewPr>
      <p:guideLst>
        <p:guide orient="horz" pos="2158"/>
        <p:guide pos="3924"/>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86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4" Type="http://schemas.openxmlformats.org/officeDocument/2006/relationships/tags" Target="tags/tag134.xml"/><Relationship Id="rId73" Type="http://schemas.openxmlformats.org/officeDocument/2006/relationships/font" Target="fonts/font15.fntdata"/><Relationship Id="rId72" Type="http://schemas.openxmlformats.org/officeDocument/2006/relationships/font" Target="fonts/font14.fntdata"/><Relationship Id="rId71" Type="http://schemas.openxmlformats.org/officeDocument/2006/relationships/font" Target="fonts/font13.fntdata"/><Relationship Id="rId70" Type="http://schemas.openxmlformats.org/officeDocument/2006/relationships/font" Target="fonts/font12.fntdata"/><Relationship Id="rId7" Type="http://schemas.openxmlformats.org/officeDocument/2006/relationships/slide" Target="slides/slide2.xml"/><Relationship Id="rId69" Type="http://schemas.openxmlformats.org/officeDocument/2006/relationships/font" Target="fonts/font11.fntdata"/><Relationship Id="rId68" Type="http://schemas.openxmlformats.org/officeDocument/2006/relationships/font" Target="fonts/font10.fntdata"/><Relationship Id="rId67" Type="http://schemas.openxmlformats.org/officeDocument/2006/relationships/font" Target="fonts/font9.fntdata"/><Relationship Id="rId66" Type="http://schemas.openxmlformats.org/officeDocument/2006/relationships/font" Target="fonts/font8.fntdata"/><Relationship Id="rId65" Type="http://schemas.openxmlformats.org/officeDocument/2006/relationships/font" Target="fonts/font7.fntdata"/><Relationship Id="rId64" Type="http://schemas.openxmlformats.org/officeDocument/2006/relationships/font" Target="fonts/font6.fntdata"/><Relationship Id="rId63" Type="http://schemas.openxmlformats.org/officeDocument/2006/relationships/font" Target="fonts/font5.fntdata"/><Relationship Id="rId62" Type="http://schemas.openxmlformats.org/officeDocument/2006/relationships/font" Target="fonts/font4.fntdata"/><Relationship Id="rId61" Type="http://schemas.openxmlformats.org/officeDocument/2006/relationships/font" Target="fonts/font3.fntdata"/><Relationship Id="rId60" Type="http://schemas.openxmlformats.org/officeDocument/2006/relationships/font" Target="fonts/font2.fntdata"/><Relationship Id="rId6" Type="http://schemas.openxmlformats.org/officeDocument/2006/relationships/notesMaster" Target="notesMasters/notesMaster1.xml"/><Relationship Id="rId59" Type="http://schemas.openxmlformats.org/officeDocument/2006/relationships/font" Target="fonts/font1.fntdata"/><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61AB6C-AFE0-4DFD-A3BB-82E4179AFCF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CC8E9-8CCE-456B-B840-17D175C53E0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空白">
    <p:spTree>
      <p:nvGrpSpPr>
        <p:cNvPr id="1" name=""/>
        <p:cNvGrpSpPr/>
        <p:nvPr/>
      </p:nvGrpSpPr>
      <p:grpSpPr>
        <a:xfrm>
          <a:off x="0" y="0"/>
          <a:ext cx="0" cy="0"/>
          <a:chOff x="0" y="0"/>
          <a:chExt cx="0" cy="0"/>
        </a:xfrm>
      </p:grpSpPr>
      <p:sp>
        <p:nvSpPr>
          <p:cNvPr id="23" name="Picture Placeholder 13"/>
          <p:cNvSpPr>
            <a:spLocks noGrp="1"/>
          </p:cNvSpPr>
          <p:nvPr>
            <p:ph type="pic" sz="quarter" idx="19"/>
          </p:nvPr>
        </p:nvSpPr>
        <p:spPr>
          <a:xfrm>
            <a:off x="4723877" y="1616464"/>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5" name="Picture Placeholder 13"/>
          <p:cNvSpPr>
            <a:spLocks noGrp="1"/>
          </p:cNvSpPr>
          <p:nvPr>
            <p:ph type="pic" sz="quarter" idx="18"/>
          </p:nvPr>
        </p:nvSpPr>
        <p:spPr>
          <a:xfrm>
            <a:off x="1190615" y="1596087"/>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1" name="Picture Placeholder 13"/>
          <p:cNvSpPr>
            <a:spLocks noGrp="1"/>
          </p:cNvSpPr>
          <p:nvPr>
            <p:ph type="pic" sz="quarter" idx="16"/>
          </p:nvPr>
        </p:nvSpPr>
        <p:spPr>
          <a:xfrm>
            <a:off x="9235260" y="1552688"/>
            <a:ext cx="1931285" cy="1931285"/>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5" grpId="0"/>
      <p:bldP spid="11"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9301965"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4636791"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2" name="Picture Placeholder 13"/>
          <p:cNvSpPr>
            <a:spLocks noGrp="1"/>
          </p:cNvSpPr>
          <p:nvPr>
            <p:ph type="pic" sz="quarter" idx="17"/>
          </p:nvPr>
        </p:nvSpPr>
        <p:spPr>
          <a:xfrm>
            <a:off x="6941199"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88942" y="1608281"/>
            <a:ext cx="3125157" cy="416687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862578" y="1574046"/>
            <a:ext cx="2206198" cy="367699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649022" y="1336204"/>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5" name="Picture Placeholder 13"/>
          <p:cNvSpPr>
            <a:spLocks noGrp="1"/>
          </p:cNvSpPr>
          <p:nvPr>
            <p:ph type="pic" sz="quarter" idx="17"/>
          </p:nvPr>
        </p:nvSpPr>
        <p:spPr>
          <a:xfrm>
            <a:off x="1649023" y="3111106"/>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6" name="Picture Placeholder 13"/>
          <p:cNvSpPr>
            <a:spLocks noGrp="1"/>
          </p:cNvSpPr>
          <p:nvPr>
            <p:ph type="pic" sz="quarter" idx="18"/>
          </p:nvPr>
        </p:nvSpPr>
        <p:spPr>
          <a:xfrm>
            <a:off x="1649021" y="4886008"/>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P spid="26"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738368" y="1909426"/>
            <a:ext cx="2356392" cy="351834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6" name="图片占位符 2"/>
          <p:cNvSpPr>
            <a:spLocks noGrp="1"/>
          </p:cNvSpPr>
          <p:nvPr>
            <p:ph type="pic" sz="quarter" idx="16"/>
          </p:nvPr>
        </p:nvSpPr>
        <p:spPr>
          <a:xfrm>
            <a:off x="8551584" y="1419239"/>
            <a:ext cx="2608812" cy="3291117"/>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411705" y="1304607"/>
            <a:ext cx="4620128" cy="212748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空白">
    <p:spTree>
      <p:nvGrpSpPr>
        <p:cNvPr id="1" name=""/>
        <p:cNvGrpSpPr/>
        <p:nvPr/>
      </p:nvGrpSpPr>
      <p:grpSpPr>
        <a:xfrm>
          <a:off x="0" y="0"/>
          <a:ext cx="0" cy="0"/>
          <a:chOff x="0" y="0"/>
          <a:chExt cx="0" cy="0"/>
        </a:xfrm>
      </p:grpSpPr>
      <p:sp>
        <p:nvSpPr>
          <p:cNvPr id="8" name="Picture Placeholder 13"/>
          <p:cNvSpPr>
            <a:spLocks noGrp="1"/>
          </p:cNvSpPr>
          <p:nvPr>
            <p:ph type="pic" sz="quarter" idx="17"/>
          </p:nvPr>
        </p:nvSpPr>
        <p:spPr>
          <a:xfrm>
            <a:off x="4168058" y="1805371"/>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49357" y="1805372"/>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529389" y="1573143"/>
            <a:ext cx="3192376" cy="411737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06793"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6416194"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254270" y="3368517"/>
            <a:ext cx="3879204" cy="218205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260405" y="1759171"/>
            <a:ext cx="3386879" cy="3386879"/>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563979" y="1896980"/>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232056" y="2335391"/>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2121569" y="1941096"/>
            <a:ext cx="1263316" cy="126331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964595" y="170671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844083" y="176808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5" name="Picture Placeholder 13"/>
          <p:cNvSpPr>
            <a:spLocks noGrp="1"/>
          </p:cNvSpPr>
          <p:nvPr>
            <p:ph type="pic" sz="quarter" idx="18"/>
          </p:nvPr>
        </p:nvSpPr>
        <p:spPr>
          <a:xfrm>
            <a:off x="6754687" y="169987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6" name="Picture Placeholder 13"/>
          <p:cNvSpPr>
            <a:spLocks noGrp="1"/>
          </p:cNvSpPr>
          <p:nvPr>
            <p:ph type="pic" sz="quarter" idx="19"/>
          </p:nvPr>
        </p:nvSpPr>
        <p:spPr>
          <a:xfrm>
            <a:off x="9634175" y="176124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nodePh="1">
                                  <p:stCondLst>
                                    <p:cond delay="1000"/>
                                  </p:stCondLst>
                                  <p:endCondLst>
                                    <p:cond evt="begin" delay="0">
                                      <p:tn val="14"/>
                                    </p:cond>
                                  </p:end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5" grpId="0"/>
      <p:bldP spid="2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447672" y="1850054"/>
            <a:ext cx="2209800" cy="2209800"/>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597943" y="1707288"/>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6" name="Picture Placeholder 13"/>
          <p:cNvSpPr>
            <a:spLocks noGrp="1"/>
          </p:cNvSpPr>
          <p:nvPr>
            <p:ph type="pic" sz="quarter" idx="18"/>
          </p:nvPr>
        </p:nvSpPr>
        <p:spPr>
          <a:xfrm>
            <a:off x="4850002" y="1707289"/>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7" name="Picture Placeholder 13"/>
          <p:cNvSpPr>
            <a:spLocks noGrp="1"/>
          </p:cNvSpPr>
          <p:nvPr>
            <p:ph type="pic" sz="quarter" idx="19"/>
          </p:nvPr>
        </p:nvSpPr>
        <p:spPr>
          <a:xfrm>
            <a:off x="8095448" y="1700643"/>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55918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9" name="Picture Placeholder 13"/>
          <p:cNvSpPr>
            <a:spLocks noGrp="1"/>
          </p:cNvSpPr>
          <p:nvPr>
            <p:ph type="pic" sz="quarter" idx="18"/>
          </p:nvPr>
        </p:nvSpPr>
        <p:spPr>
          <a:xfrm>
            <a:off x="87922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6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1222462" y="1236675"/>
            <a:ext cx="4255423" cy="2836949"/>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3_空白">
    <p:spTree>
      <p:nvGrpSpPr>
        <p:cNvPr id="1" name=""/>
        <p:cNvGrpSpPr/>
        <p:nvPr/>
      </p:nvGrpSpPr>
      <p:grpSpPr>
        <a:xfrm>
          <a:off x="0" y="0"/>
          <a:ext cx="0" cy="0"/>
          <a:chOff x="0" y="0"/>
          <a:chExt cx="0" cy="0"/>
        </a:xfrm>
      </p:grpSpPr>
      <p:sp>
        <p:nvSpPr>
          <p:cNvPr id="20" name="Picture Placeholder 13"/>
          <p:cNvSpPr>
            <a:spLocks noGrp="1"/>
          </p:cNvSpPr>
          <p:nvPr>
            <p:ph type="pic" sz="quarter" idx="18"/>
          </p:nvPr>
        </p:nvSpPr>
        <p:spPr>
          <a:xfrm>
            <a:off x="5794339" y="1505279"/>
            <a:ext cx="5681281" cy="2054349"/>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772127" y="1547994"/>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437469" y="1589512"/>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12"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470897" y="1486601"/>
            <a:ext cx="5090324" cy="1907906"/>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975297"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5" name="Picture Placeholder 13"/>
          <p:cNvSpPr>
            <a:spLocks noGrp="1"/>
          </p:cNvSpPr>
          <p:nvPr>
            <p:ph type="pic" sz="quarter" idx="17"/>
          </p:nvPr>
        </p:nvSpPr>
        <p:spPr>
          <a:xfrm>
            <a:off x="5775160"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24049" y="1862519"/>
            <a:ext cx="5165552" cy="2905623"/>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731573" y="914401"/>
            <a:ext cx="5377667" cy="3144252"/>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1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6590529" y="3152246"/>
            <a:ext cx="4674736" cy="262695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2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089702" y="1460635"/>
            <a:ext cx="4438640" cy="2496735"/>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277374" y="1437437"/>
            <a:ext cx="2917255" cy="3889305"/>
          </a:xfrm>
          <a:prstGeom prst="roundRect">
            <a:avLst/>
          </a:prstGeom>
          <a:noFill/>
          <a:effectLst>
            <a:outerShdw blurRad="50800" dist="38100" dir="5400000" algn="t" rotWithShape="0">
              <a:prstClr val="black">
                <a:alpha val="40000"/>
              </a:prstClr>
            </a:outerShdw>
          </a:effectLst>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64018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4" name="Picture Placeholder 13"/>
          <p:cNvSpPr>
            <a:spLocks noGrp="1"/>
          </p:cNvSpPr>
          <p:nvPr>
            <p:ph type="pic" sz="quarter" idx="17"/>
          </p:nvPr>
        </p:nvSpPr>
        <p:spPr>
          <a:xfrm>
            <a:off x="481634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1059542" y="2700613"/>
            <a:ext cx="2525487" cy="2827086"/>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500499" y="2081588"/>
            <a:ext cx="2984851" cy="3109223"/>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941959"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9132424"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8_内容与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509924" y="1410751"/>
            <a:ext cx="3589856" cy="2003171"/>
          </a:xfrm>
          <a:prstGeom prst="rect">
            <a:avLst/>
          </a:prstGeom>
        </p:spPr>
        <p:txBody>
          <a:bodyPr/>
          <a:lstStyle/>
          <a:p>
            <a:endParaRPr lang="zh-CN" altLang="en-US"/>
          </a:p>
        </p:txBody>
      </p:sp>
      <p:sp>
        <p:nvSpPr>
          <p:cNvPr id="6" name="图片占位符 4"/>
          <p:cNvSpPr>
            <a:spLocks noGrp="1"/>
          </p:cNvSpPr>
          <p:nvPr>
            <p:ph type="pic" sz="quarter" idx="11"/>
          </p:nvPr>
        </p:nvSpPr>
        <p:spPr>
          <a:xfrm>
            <a:off x="7100013" y="3756829"/>
            <a:ext cx="3589856" cy="2019294"/>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8_空白">
    <p:spTree>
      <p:nvGrpSpPr>
        <p:cNvPr id="1" name=""/>
        <p:cNvGrpSpPr/>
        <p:nvPr/>
      </p:nvGrpSpPr>
      <p:grpSpPr>
        <a:xfrm>
          <a:off x="0" y="0"/>
          <a:ext cx="0" cy="0"/>
          <a:chOff x="0" y="0"/>
          <a:chExt cx="0" cy="0"/>
        </a:xfrm>
      </p:grpSpPr>
      <p:sp>
        <p:nvSpPr>
          <p:cNvPr id="3" name="图片占位符 3"/>
          <p:cNvSpPr>
            <a:spLocks noGrp="1"/>
          </p:cNvSpPr>
          <p:nvPr>
            <p:ph type="pic" sz="quarter" idx="12"/>
          </p:nvPr>
        </p:nvSpPr>
        <p:spPr>
          <a:xfrm>
            <a:off x="1678805" y="3299889"/>
            <a:ext cx="4160385" cy="227541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85_空白">
    <p:spTree>
      <p:nvGrpSpPr>
        <p:cNvPr id="1" name=""/>
        <p:cNvGrpSpPr/>
        <p:nvPr/>
      </p:nvGrpSpPr>
      <p:grpSpPr>
        <a:xfrm>
          <a:off x="0" y="0"/>
          <a:ext cx="0" cy="0"/>
          <a:chOff x="0" y="0"/>
          <a:chExt cx="0" cy="0"/>
        </a:xfrm>
      </p:grpSpPr>
      <p:sp>
        <p:nvSpPr>
          <p:cNvPr id="10" name="图片占位符 3"/>
          <p:cNvSpPr>
            <a:spLocks noGrp="1"/>
          </p:cNvSpPr>
          <p:nvPr>
            <p:ph type="pic" sz="quarter" idx="11"/>
          </p:nvPr>
        </p:nvSpPr>
        <p:spPr>
          <a:xfrm>
            <a:off x="764405" y="1666567"/>
            <a:ext cx="10724588" cy="1732935"/>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2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30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74_空白">
    <p:spTree>
      <p:nvGrpSpPr>
        <p:cNvPr id="1" name=""/>
        <p:cNvGrpSpPr/>
        <p:nvPr/>
      </p:nvGrpSpPr>
      <p:grpSpPr>
        <a:xfrm>
          <a:off x="0" y="0"/>
          <a:ext cx="0" cy="0"/>
          <a:chOff x="0" y="0"/>
          <a:chExt cx="0" cy="0"/>
        </a:xfrm>
      </p:grpSpPr>
      <p:sp>
        <p:nvSpPr>
          <p:cNvPr id="5" name="图片占位符 7"/>
          <p:cNvSpPr>
            <a:spLocks noGrp="1"/>
          </p:cNvSpPr>
          <p:nvPr>
            <p:ph type="pic" sz="quarter" idx="10"/>
          </p:nvPr>
        </p:nvSpPr>
        <p:spPr>
          <a:xfrm>
            <a:off x="1371161" y="2565652"/>
            <a:ext cx="2707229" cy="1470436"/>
          </a:xfrm>
          <a:prstGeom prst="rect">
            <a:avLst/>
          </a:prstGeom>
        </p:spPr>
      </p:sp>
      <p:sp>
        <p:nvSpPr>
          <p:cNvPr id="6" name="图片占位符 8"/>
          <p:cNvSpPr>
            <a:spLocks noGrp="1"/>
          </p:cNvSpPr>
          <p:nvPr>
            <p:ph type="pic" sz="quarter" idx="11"/>
          </p:nvPr>
        </p:nvSpPr>
        <p:spPr>
          <a:xfrm>
            <a:off x="4742385" y="2541768"/>
            <a:ext cx="2707229" cy="1470436"/>
          </a:xfrm>
          <a:prstGeom prst="rect">
            <a:avLst/>
          </a:prstGeom>
        </p:spPr>
      </p:sp>
      <p:sp>
        <p:nvSpPr>
          <p:cNvPr id="7" name="图片占位符 9"/>
          <p:cNvSpPr>
            <a:spLocks noGrp="1"/>
          </p:cNvSpPr>
          <p:nvPr>
            <p:ph type="pic" sz="quarter" idx="12"/>
          </p:nvPr>
        </p:nvSpPr>
        <p:spPr>
          <a:xfrm>
            <a:off x="8096773" y="2606906"/>
            <a:ext cx="2707229" cy="1470436"/>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06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66_空白">
    <p:spTree>
      <p:nvGrpSpPr>
        <p:cNvPr id="1" name=""/>
        <p:cNvGrpSpPr/>
        <p:nvPr/>
      </p:nvGrpSpPr>
      <p:grpSpPr>
        <a:xfrm>
          <a:off x="0" y="0"/>
          <a:ext cx="0" cy="0"/>
          <a:chOff x="0" y="0"/>
          <a:chExt cx="0" cy="0"/>
        </a:xfrm>
      </p:grpSpPr>
      <p:sp>
        <p:nvSpPr>
          <p:cNvPr id="5" name="图片占位符 1"/>
          <p:cNvSpPr>
            <a:spLocks noGrp="1"/>
          </p:cNvSpPr>
          <p:nvPr>
            <p:ph type="pic" sz="quarter" idx="10"/>
          </p:nvPr>
        </p:nvSpPr>
        <p:spPr>
          <a:xfrm>
            <a:off x="4279901" y="2252382"/>
            <a:ext cx="1885017" cy="3364953"/>
          </a:xfrm>
          <a:prstGeom prst="rect">
            <a:avLst/>
          </a:prstGeom>
        </p:spPr>
      </p:sp>
      <p:sp>
        <p:nvSpPr>
          <p:cNvPr id="7" name="图片占位符 3"/>
          <p:cNvSpPr>
            <a:spLocks noGrp="1"/>
          </p:cNvSpPr>
          <p:nvPr>
            <p:ph type="pic" sz="quarter" idx="11"/>
          </p:nvPr>
        </p:nvSpPr>
        <p:spPr>
          <a:xfrm>
            <a:off x="6244623" y="2252382"/>
            <a:ext cx="1095977" cy="3364953"/>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59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1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8557179" y="1931505"/>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2284249"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454017"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32_空白">
    <p:spTree>
      <p:nvGrpSpPr>
        <p:cNvPr id="1" name=""/>
        <p:cNvGrpSpPr/>
        <p:nvPr/>
      </p:nvGrpSpPr>
      <p:grpSpPr>
        <a:xfrm>
          <a:off x="0" y="0"/>
          <a:ext cx="0" cy="0"/>
          <a:chOff x="0" y="0"/>
          <a:chExt cx="0" cy="0"/>
        </a:xfrm>
      </p:grpSpPr>
      <p:sp>
        <p:nvSpPr>
          <p:cNvPr id="6" name="图片占位符 3"/>
          <p:cNvSpPr>
            <a:spLocks noGrp="1"/>
          </p:cNvSpPr>
          <p:nvPr>
            <p:ph type="pic" sz="quarter" idx="11"/>
          </p:nvPr>
        </p:nvSpPr>
        <p:spPr>
          <a:xfrm>
            <a:off x="4881380" y="1752437"/>
            <a:ext cx="2268778" cy="2210117"/>
          </a:xfrm>
          <a:prstGeom prst="diamond">
            <a:avLst/>
          </a:prstGeom>
        </p:spPr>
        <p:txBody>
          <a:bodyPr/>
          <a:lstStyle/>
          <a:p>
            <a:endParaRPr lang="zh-CN" altLang="en-US"/>
          </a:p>
        </p:txBody>
      </p:sp>
      <p:sp>
        <p:nvSpPr>
          <p:cNvPr id="4" name="图片占位符 3"/>
          <p:cNvSpPr>
            <a:spLocks noGrp="1"/>
          </p:cNvSpPr>
          <p:nvPr>
            <p:ph type="pic" sz="quarter" idx="10"/>
          </p:nvPr>
        </p:nvSpPr>
        <p:spPr>
          <a:xfrm>
            <a:off x="1559859" y="1752437"/>
            <a:ext cx="2268778" cy="2210117"/>
          </a:xfrm>
          <a:prstGeom prst="diamond">
            <a:avLst/>
          </a:prstGeom>
        </p:spPr>
        <p:txBody>
          <a:bodyPr/>
          <a:lstStyle/>
          <a:p>
            <a:endParaRPr lang="zh-CN" altLang="en-US"/>
          </a:p>
        </p:txBody>
      </p:sp>
      <p:sp>
        <p:nvSpPr>
          <p:cNvPr id="9" name="图片占位符 3"/>
          <p:cNvSpPr>
            <a:spLocks noGrp="1"/>
          </p:cNvSpPr>
          <p:nvPr>
            <p:ph type="pic" sz="quarter" idx="12"/>
          </p:nvPr>
        </p:nvSpPr>
        <p:spPr>
          <a:xfrm>
            <a:off x="8233375" y="1752436"/>
            <a:ext cx="2268778" cy="2210117"/>
          </a:xfrm>
          <a:prstGeom prst="diamond">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7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6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63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95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2_空白">
    <p:spTree>
      <p:nvGrpSpPr>
        <p:cNvPr id="1" name=""/>
        <p:cNvGrpSpPr/>
        <p:nvPr/>
      </p:nvGrpSpPr>
      <p:grpSpPr>
        <a:xfrm>
          <a:off x="0" y="0"/>
          <a:ext cx="0" cy="0"/>
          <a:chOff x="0" y="0"/>
          <a:chExt cx="0" cy="0"/>
        </a:xfrm>
      </p:grpSpPr>
      <p:sp>
        <p:nvSpPr>
          <p:cNvPr id="3" name="图片占位符 30"/>
          <p:cNvSpPr>
            <a:spLocks noGrp="1"/>
          </p:cNvSpPr>
          <p:nvPr>
            <p:ph type="pic" sz="quarter" idx="11"/>
          </p:nvPr>
        </p:nvSpPr>
        <p:spPr>
          <a:xfrm>
            <a:off x="5743071" y="1395662"/>
            <a:ext cx="5325983" cy="229356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71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3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1114598" y="1951764"/>
            <a:ext cx="2097346" cy="2096376"/>
          </a:xfrm>
          <a:prstGeom prst="rect">
            <a:avLst/>
          </a:prstGeom>
        </p:spPr>
        <p:txBody>
          <a:bodyPr/>
          <a:lstStyle/>
          <a:p>
            <a:endParaRPr lang="zh-CN" altLang="en-US"/>
          </a:p>
        </p:txBody>
      </p:sp>
      <p:sp>
        <p:nvSpPr>
          <p:cNvPr id="8" name="图片占位符 3"/>
          <p:cNvSpPr>
            <a:spLocks noGrp="1"/>
          </p:cNvSpPr>
          <p:nvPr>
            <p:ph type="pic" sz="quarter" idx="11"/>
          </p:nvPr>
        </p:nvSpPr>
        <p:spPr>
          <a:xfrm>
            <a:off x="8980057" y="1951764"/>
            <a:ext cx="2097346" cy="2096376"/>
          </a:xfrm>
          <a:prstGeom prst="rect">
            <a:avLst/>
          </a:prstGeom>
        </p:spPr>
        <p:txBody>
          <a:bodyPr/>
          <a:lstStyle/>
          <a:p>
            <a:endParaRPr lang="zh-CN" altLang="en-US"/>
          </a:p>
        </p:txBody>
      </p:sp>
      <p:sp>
        <p:nvSpPr>
          <p:cNvPr id="9" name="图片占位符 3"/>
          <p:cNvSpPr>
            <a:spLocks noGrp="1"/>
          </p:cNvSpPr>
          <p:nvPr>
            <p:ph type="pic" sz="quarter" idx="12"/>
          </p:nvPr>
        </p:nvSpPr>
        <p:spPr>
          <a:xfrm>
            <a:off x="6357730" y="1951764"/>
            <a:ext cx="2097346" cy="2096376"/>
          </a:xfrm>
          <a:prstGeom prst="rect">
            <a:avLst/>
          </a:prstGeom>
        </p:spPr>
        <p:txBody>
          <a:bodyPr/>
          <a:lstStyle/>
          <a:p>
            <a:endParaRPr lang="zh-CN" altLang="en-US"/>
          </a:p>
        </p:txBody>
      </p:sp>
      <p:sp>
        <p:nvSpPr>
          <p:cNvPr id="10" name="图片占位符 3"/>
          <p:cNvSpPr>
            <a:spLocks noGrp="1"/>
          </p:cNvSpPr>
          <p:nvPr>
            <p:ph type="pic" sz="quarter" idx="13"/>
          </p:nvPr>
        </p:nvSpPr>
        <p:spPr>
          <a:xfrm>
            <a:off x="3732359" y="1951764"/>
            <a:ext cx="2097346" cy="2096376"/>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335539" y="154342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2_内容与标题">
    <p:spTree>
      <p:nvGrpSpPr>
        <p:cNvPr id="1" name=""/>
        <p:cNvGrpSpPr/>
        <p:nvPr/>
      </p:nvGrpSpPr>
      <p:grpSpPr>
        <a:xfrm>
          <a:off x="0" y="0"/>
          <a:ext cx="0" cy="0"/>
          <a:chOff x="0" y="0"/>
          <a:chExt cx="0" cy="0"/>
        </a:xfrm>
      </p:grpSpPr>
      <p:sp>
        <p:nvSpPr>
          <p:cNvPr id="2" name="文本框 1"/>
          <p:cNvSpPr txBox="1"/>
          <p:nvPr userDrawn="1"/>
        </p:nvSpPr>
        <p:spPr>
          <a:xfrm>
            <a:off x="164465" y="112585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9" name="图片占位符 3"/>
          <p:cNvSpPr>
            <a:spLocks noGrp="1"/>
          </p:cNvSpPr>
          <p:nvPr>
            <p:ph type="pic" sz="quarter" idx="13"/>
          </p:nvPr>
        </p:nvSpPr>
        <p:spPr>
          <a:xfrm>
            <a:off x="8103344" y="2095402"/>
            <a:ext cx="2853414" cy="2853414"/>
          </a:xfrm>
          <a:prstGeom prst="ellipse">
            <a:avLst/>
          </a:prstGeom>
        </p:spPr>
        <p:txBody>
          <a:bodyPr/>
          <a:lstStyle/>
          <a:p>
            <a:endParaRPr lang="zh-CN" altLang="en-US"/>
          </a:p>
        </p:txBody>
      </p:sp>
    </p:spTree>
  </p:cSld>
  <p:clrMapOvr>
    <a:masterClrMapping/>
  </p:clrMapOvr>
  <p:transition advTm="2000">
    <p:pull/>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cSld name="24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4576667" y="190966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175883" y="1555607"/>
            <a:ext cx="4096906" cy="4096906"/>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cxnSp>
        <p:nvCxnSpPr>
          <p:cNvPr id="6" name="直接连接符 5"/>
          <p:cNvCxnSpPr/>
          <p:nvPr userDrawn="1"/>
        </p:nvCxnSpPr>
        <p:spPr>
          <a:xfrm>
            <a:off x="745490" y="851535"/>
            <a:ext cx="10947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0" name="图片 9" descr="摄图网_401332921"/>
          <p:cNvPicPr>
            <a:picLocks noChangeAspect="1"/>
          </p:cNvPicPr>
          <p:nvPr userDrawn="1"/>
        </p:nvPicPr>
        <p:blipFill>
          <a:blip r:embed="rId2"/>
          <a:stretch>
            <a:fillRect/>
          </a:stretch>
        </p:blipFill>
        <p:spPr>
          <a:xfrm>
            <a:off x="92075" y="50165"/>
            <a:ext cx="1018540" cy="1018540"/>
          </a:xfrm>
          <a:prstGeom prst="rect">
            <a:avLst/>
          </a:prstGeom>
        </p:spPr>
      </p:pic>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527051" y="933449"/>
            <a:ext cx="8832849" cy="5278967"/>
          </a:xfrm>
          <a:prstGeom prst="rect">
            <a:avLst/>
          </a:prstGeom>
        </p:spPr>
        <p:txBody>
          <a:bodyPr/>
          <a:lstStyle>
            <a:lvl1pPr marL="0" indent="719455" eaLnBrk="1" hangingPunct="1">
              <a:lnSpc>
                <a:spcPct val="140000"/>
              </a:lnSpc>
              <a:spcBef>
                <a:spcPts val="0"/>
              </a:spcBef>
              <a:buNone/>
              <a:defRPr sz="2400">
                <a:solidFill>
                  <a:schemeClr val="tx1"/>
                </a:solidFill>
                <a:latin typeface="微软雅黑" panose="020B0503020204020204" charset="-122"/>
                <a:ea typeface="微软雅黑" panose="020B0503020204020204" charset="-122"/>
              </a:defRPr>
            </a:lvl1pPr>
            <a:lvl2pPr>
              <a:lnSpc>
                <a:spcPct val="150000"/>
              </a:lnSpc>
              <a:buNone/>
              <a:defRPr sz="2935">
                <a:solidFill>
                  <a:srgbClr val="FFCC99"/>
                </a:solidFill>
                <a:latin typeface="黑体" panose="02010609060101010101" charset="-122"/>
                <a:ea typeface="黑体" panose="02010609060101010101" charset="-122"/>
              </a:defRPr>
            </a:lvl2pPr>
            <a:lvl3pPr>
              <a:lnSpc>
                <a:spcPct val="150000"/>
              </a:lnSpc>
              <a:buNone/>
              <a:defRPr sz="2935">
                <a:solidFill>
                  <a:srgbClr val="FFCC99"/>
                </a:solidFill>
                <a:latin typeface="黑体" panose="02010609060101010101" charset="-122"/>
                <a:ea typeface="黑体" panose="02010609060101010101" charset="-122"/>
              </a:defRPr>
            </a:lvl3pPr>
            <a:lvl4pPr>
              <a:lnSpc>
                <a:spcPct val="150000"/>
              </a:lnSpc>
              <a:buNone/>
              <a:defRPr sz="2935">
                <a:solidFill>
                  <a:srgbClr val="FFCC99"/>
                </a:solidFill>
                <a:latin typeface="黑体" panose="02010609060101010101" charset="-122"/>
                <a:ea typeface="黑体" panose="02010609060101010101" charset="-122"/>
              </a:defRPr>
            </a:lvl4pPr>
            <a:lvl5pPr>
              <a:lnSpc>
                <a:spcPct val="150000"/>
              </a:lnSpc>
              <a:buNone/>
              <a:defRPr sz="2935">
                <a:solidFill>
                  <a:srgbClr val="FFCC99"/>
                </a:solidFill>
                <a:latin typeface="黑体" panose="02010609060101010101" charset="-122"/>
                <a:ea typeface="黑体" panose="02010609060101010101" charset="-122"/>
              </a:defRPr>
            </a:lvl5pPr>
          </a:lstStyle>
          <a:p>
            <a:pPr lvl="0"/>
            <a:r>
              <a:rPr lang="zh-CN" altLang="en-US" dirty="0"/>
              <a:t>单击此处编辑母版文本样式</a:t>
            </a:r>
            <a:endParaRPr lang="zh-CN" altLang="en-US" dirty="0"/>
          </a:p>
        </p:txBody>
      </p:sp>
      <p:grpSp>
        <p:nvGrpSpPr>
          <p:cNvPr id="10" name="组合 9"/>
          <p:cNvGrpSpPr/>
          <p:nvPr userDrawn="1"/>
        </p:nvGrpSpPr>
        <p:grpSpPr>
          <a:xfrm>
            <a:off x="9075565" y="6363132"/>
            <a:ext cx="1829900" cy="209140"/>
            <a:chOff x="7531084" y="4876401"/>
            <a:chExt cx="1372425" cy="156855"/>
          </a:xfrm>
        </p:grpSpPr>
        <p:sp>
          <p:nvSpPr>
            <p:cNvPr id="5" name="燕尾形 4"/>
            <p:cNvSpPr/>
            <p:nvPr userDrawn="1"/>
          </p:nvSpPr>
          <p:spPr>
            <a:xfrm>
              <a:off x="7531084"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6" name="燕尾形 5"/>
            <p:cNvSpPr/>
            <p:nvPr userDrawn="1"/>
          </p:nvSpPr>
          <p:spPr>
            <a:xfrm>
              <a:off x="7833825" y="4876401"/>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7" name="燕尾形 6"/>
            <p:cNvSpPr/>
            <p:nvPr userDrawn="1"/>
          </p:nvSpPr>
          <p:spPr>
            <a:xfrm>
              <a:off x="8136566" y="4876401"/>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8" name="燕尾形 7"/>
            <p:cNvSpPr/>
            <p:nvPr userDrawn="1"/>
          </p:nvSpPr>
          <p:spPr>
            <a:xfrm>
              <a:off x="8439306"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9" name="燕尾形 8"/>
            <p:cNvSpPr/>
            <p:nvPr userDrawn="1"/>
          </p:nvSpPr>
          <p:spPr>
            <a:xfrm>
              <a:off x="8742047" y="4876401"/>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gr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sp>
        <p:nvSpPr>
          <p:cNvPr id="15" name="Picture Placeholder 13"/>
          <p:cNvSpPr>
            <a:spLocks noGrp="1"/>
          </p:cNvSpPr>
          <p:nvPr>
            <p:ph type="pic" sz="quarter" idx="18"/>
          </p:nvPr>
        </p:nvSpPr>
        <p:spPr>
          <a:xfrm>
            <a:off x="987818" y="1223961"/>
            <a:ext cx="3960432" cy="220371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5262104" y="1652581"/>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262104" y="3799799"/>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12" grpId="0"/>
    </p:bld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endParaRPr lang="zh-CN" altLang="en-US" noProof="1"/>
          </a:p>
        </p:txBody>
      </p:sp>
      <p:sp>
        <p:nvSpPr>
          <p:cNvPr id="3" name="文本占位符 2"/>
          <p:cNvSpPr>
            <a:spLocks noGrp="1"/>
          </p:cNvSpPr>
          <p:nvPr>
            <p:ph type="body" sz="half" idx="1"/>
          </p:nvPr>
        </p:nvSpPr>
        <p:spPr>
          <a:xfrm>
            <a:off x="609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1055351" cy="922337"/>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p:txBody>
          <a:bodyPr/>
          <a:lstStyle/>
          <a:p>
            <a:pPr lvl="0"/>
            <a:endParaRPr lang="zh-CN" altLang="en-US" noProof="1"/>
          </a:p>
        </p:txBody>
      </p:sp>
      <p:sp>
        <p:nvSpPr>
          <p:cNvPr id="4" name="日期占位符 2051"/>
          <p:cNvSpPr>
            <a:spLocks noGrp="1"/>
          </p:cNvSpPr>
          <p:nvPr>
            <p:ph type="dt" sz="half" idx="10"/>
          </p:nvPr>
        </p:nvSpPr>
        <p:spPr>
          <a:xfrm>
            <a:off x="609275" y="6245225"/>
            <a:ext cx="2844365" cy="476250"/>
          </a:xfrm>
          <a:prstGeom prst="rect">
            <a:avLst/>
          </a:prstGeom>
        </p:spPr>
        <p:txBody>
          <a:bodyPr/>
          <a:lstStyle>
            <a:lvl1pPr>
              <a:defRPr/>
            </a:lvl1pPr>
          </a:lstStyle>
          <a:p>
            <a:pPr>
              <a:defRPr/>
            </a:pPr>
            <a:fld id="{88F4562C-DA09-48AB-BA34-345EB2C306C4}" type="datetimeFigureOut">
              <a:rPr lang="zh-CN" altLang="en-US"/>
            </a:fld>
            <a:endParaRPr lang="zh-CN" altLang="en-US"/>
          </a:p>
        </p:txBody>
      </p:sp>
      <p:sp>
        <p:nvSpPr>
          <p:cNvPr id="5" name="页脚占位符 2052"/>
          <p:cNvSpPr>
            <a:spLocks noGrp="1"/>
          </p:cNvSpPr>
          <p:nvPr>
            <p:ph type="ftr" sz="quarter" idx="11"/>
          </p:nvPr>
        </p:nvSpPr>
        <p:spPr>
          <a:xfrm>
            <a:off x="4165547" y="6245225"/>
            <a:ext cx="3860908" cy="476250"/>
          </a:xfrm>
          <a:prstGeom prst="rect">
            <a:avLst/>
          </a:prstGeom>
        </p:spPr>
        <p:txBody>
          <a:bodyPr/>
          <a:lstStyle>
            <a:lvl1pPr>
              <a:defRPr/>
            </a:lvl1pPr>
          </a:lstStyle>
          <a:p>
            <a:pPr>
              <a:defRPr/>
            </a:pPr>
            <a:endParaRPr lang="zh-CN" altLang="en-US"/>
          </a:p>
        </p:txBody>
      </p:sp>
      <p:sp>
        <p:nvSpPr>
          <p:cNvPr id="6" name="灯片编号占位符 2053"/>
          <p:cNvSpPr>
            <a:spLocks noGrp="1"/>
          </p:cNvSpPr>
          <p:nvPr>
            <p:ph type="sldNum" sz="quarter" idx="12"/>
          </p:nvPr>
        </p:nvSpPr>
        <p:spPr>
          <a:xfrm>
            <a:off x="8738361" y="6245225"/>
            <a:ext cx="2844365" cy="476250"/>
          </a:xfrm>
          <a:prstGeom prst="rect">
            <a:avLst/>
          </a:prstGeom>
        </p:spPr>
        <p:txBody>
          <a:bodyPr/>
          <a:lstStyle>
            <a:lvl1pPr>
              <a:defRPr/>
            </a:lvl1pPr>
          </a:lstStyle>
          <a:p>
            <a:pPr>
              <a:defRPr/>
            </a:pPr>
            <a:fld id="{2EBDC179-F6F4-4663-870C-67B3C0934342}" type="slidenum">
              <a:rPr lang="zh-CN" altLang="en-US"/>
            </a:fld>
            <a:endParaRPr lang="zh-CN" altLang="en-US"/>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0"/>
            <a:ext cx="2844800" cy="365125"/>
          </a:xfrm>
        </p:spPr>
        <p:txBody>
          <a:bodyPr/>
          <a:lstStyle/>
          <a:p>
            <a:fld id="{739644C2-E6E3-4251-908E-A27FD6A9FD4B}"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p:spPr>
        <p:txBody>
          <a:bodyPr/>
          <a:lstStyle/>
          <a:p>
            <a:fld id="{2177C49E-8F3E-4CF9-A292-0711F12C8E05}"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8" Type="http://schemas.openxmlformats.org/officeDocument/2006/relationships/theme" Target="../theme/theme1.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 Type="http://schemas.openxmlformats.org/officeDocument/2006/relationships/slideLayout" Target="../slideLayouts/slideLayout69.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6" Type="http://schemas.openxmlformats.org/officeDocument/2006/relationships/theme" Target="../theme/theme3.xml"/><Relationship Id="rId15" Type="http://schemas.openxmlformats.org/officeDocument/2006/relationships/image" Target="../media/image2.jpeg"/><Relationship Id="rId14" Type="http://schemas.openxmlformats.org/officeDocument/2006/relationships/slideLayout" Target="../slideLayouts/slideLayout92.xml"/><Relationship Id="rId13" Type="http://schemas.openxmlformats.org/officeDocument/2006/relationships/slideLayout" Target="../slideLayouts/slideLayout91.xml"/><Relationship Id="rId12" Type="http://schemas.openxmlformats.org/officeDocument/2006/relationships/slideLayout" Target="../slideLayouts/slideLayout90.xml"/><Relationship Id="rId11" Type="http://schemas.openxmlformats.org/officeDocument/2006/relationships/slideLayout" Target="../slideLayouts/slideLayout89.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25"/>
          <p:cNvSpPr/>
          <p:nvPr userDrawn="1"/>
        </p:nvSpPr>
        <p:spPr>
          <a:xfrm>
            <a:off x="0" y="6559"/>
            <a:ext cx="6726477" cy="6851441"/>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矩形 25"/>
          <p:cNvSpPr/>
          <p:nvPr userDrawn="1"/>
        </p:nvSpPr>
        <p:spPr>
          <a:xfrm flipH="1" flipV="1">
            <a:off x="5624186" y="-1"/>
            <a:ext cx="6567814" cy="6830974"/>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userDrawn="1"/>
        </p:nvSpPr>
        <p:spPr>
          <a:xfrm>
            <a:off x="479739" y="436380"/>
            <a:ext cx="11232097" cy="5991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txStyles>
    <p:titleStyle>
      <a:lvl1pPr algn="l" defTabSz="914400" rtl="0" eaLnBrk="1" latinLnBrk="0" hangingPunct="1">
        <a:lnSpc>
          <a:spcPct val="90000"/>
        </a:lnSpc>
        <a:spcBef>
          <a:spcPct val="0"/>
        </a:spcBef>
        <a:buNone/>
        <a:defRPr sz="4400" kern="1200">
          <a:solidFill>
            <a:schemeClr val="tx1"/>
          </a:solidFill>
          <a:latin typeface="思源宋体 CN" panose="02020400000000000000" pitchFamily="18" charset="-122"/>
          <a:ea typeface="思源宋体 CN" panose="02020400000000000000"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CN" panose="02020400000000000000" pitchFamily="18" charset="-122"/>
          <a:ea typeface="思源宋体 CN" panose="020204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CN" panose="02020400000000000000" pitchFamily="18" charset="-122"/>
          <a:ea typeface="思源宋体 CN" panose="020204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CN" panose="02020400000000000000" pitchFamily="18" charset="-122"/>
          <a:ea typeface="思源宋体 CN" panose="020204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15"/>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4.xml"/><Relationship Id="rId2" Type="http://schemas.openxmlformats.org/officeDocument/2006/relationships/image" Target="../media/image3.png"/><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9.xml"/><Relationship Id="rId1" Type="http://schemas.openxmlformats.org/officeDocument/2006/relationships/tags" Target="../tags/tag96.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69.xml"/><Relationship Id="rId5" Type="http://schemas.openxmlformats.org/officeDocument/2006/relationships/tags" Target="../tags/tag97.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69.xml"/><Relationship Id="rId4" Type="http://schemas.openxmlformats.org/officeDocument/2006/relationships/tags" Target="../tags/tag98.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9.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0.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4.xml"/><Relationship Id="rId1" Type="http://schemas.openxmlformats.org/officeDocument/2006/relationships/tags" Target="../tags/tag10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03.xml"/><Relationship Id="rId2" Type="http://schemas.openxmlformats.org/officeDocument/2006/relationships/image" Target="../media/image8.png"/><Relationship Id="rId1" Type="http://schemas.openxmlformats.org/officeDocument/2006/relationships/tags" Target="../tags/tag102.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69.xml"/><Relationship Id="rId2" Type="http://schemas.openxmlformats.org/officeDocument/2006/relationships/tags" Target="../tags/tag104.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69.xml"/><Relationship Id="rId5" Type="http://schemas.openxmlformats.org/officeDocument/2006/relationships/tags" Target="../tags/tag105.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5" Type="http://schemas.openxmlformats.org/officeDocument/2006/relationships/slideLayout" Target="../slideLayouts/slideLayout1.xml"/><Relationship Id="rId24" Type="http://schemas.openxmlformats.org/officeDocument/2006/relationships/tags" Target="../tags/tag86.xml"/><Relationship Id="rId23" Type="http://schemas.openxmlformats.org/officeDocument/2006/relationships/tags" Target="../tags/tag85.xml"/><Relationship Id="rId22" Type="http://schemas.openxmlformats.org/officeDocument/2006/relationships/tags" Target="../tags/tag84.xml"/><Relationship Id="rId21" Type="http://schemas.openxmlformats.org/officeDocument/2006/relationships/tags" Target="../tags/tag83.xml"/><Relationship Id="rId20" Type="http://schemas.openxmlformats.org/officeDocument/2006/relationships/tags" Target="../tags/tag82.xml"/><Relationship Id="rId2" Type="http://schemas.openxmlformats.org/officeDocument/2006/relationships/tags" Target="../tags/tag65.xml"/><Relationship Id="rId19" Type="http://schemas.openxmlformats.org/officeDocument/2006/relationships/image" Target="../media/image4.png"/><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69.xml"/><Relationship Id="rId2" Type="http://schemas.openxmlformats.org/officeDocument/2006/relationships/tags" Target="../tags/tag106.xml"/><Relationship Id="rId1" Type="http://schemas.openxmlformats.org/officeDocument/2006/relationships/image" Target="../media/image23.tiff"/></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7.xml"/><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8.xm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11.xml"/><Relationship Id="rId2" Type="http://schemas.openxmlformats.org/officeDocument/2006/relationships/image" Target="../media/image8.png"/><Relationship Id="rId1" Type="http://schemas.openxmlformats.org/officeDocument/2006/relationships/tags" Target="../tags/tag110.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69.xml"/><Relationship Id="rId2" Type="http://schemas.openxmlformats.org/officeDocument/2006/relationships/tags" Target="../tags/tag112.xml"/><Relationship Id="rId1" Type="http://schemas.openxmlformats.org/officeDocument/2006/relationships/image" Target="../media/image25.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69.xml"/><Relationship Id="rId2" Type="http://schemas.openxmlformats.org/officeDocument/2006/relationships/tags" Target="../tags/tag113.xml"/><Relationship Id="rId1" Type="http://schemas.openxmlformats.org/officeDocument/2006/relationships/image" Target="../media/image26.jpe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69.xml"/><Relationship Id="rId2" Type="http://schemas.openxmlformats.org/officeDocument/2006/relationships/tags" Target="../tags/tag114.xml"/><Relationship Id="rId1"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5.xml"/><Relationship Id="rId1" Type="http://schemas.openxmlformats.org/officeDocument/2006/relationships/image" Target="../media/image28.tiff"/></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69.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tags" Target="../tags/tag88.xml"/><Relationship Id="rId1" Type="http://schemas.openxmlformats.org/officeDocument/2006/relationships/tags" Target="../tags/tag8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6.xml"/><Relationship Id="rId1" Type="http://schemas.openxmlformats.org/officeDocument/2006/relationships/image" Target="../media/image17.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1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19.xml"/><Relationship Id="rId2" Type="http://schemas.openxmlformats.org/officeDocument/2006/relationships/image" Target="../media/image8.png"/><Relationship Id="rId1" Type="http://schemas.openxmlformats.org/officeDocument/2006/relationships/tags" Target="../tags/tag11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9.xml"/><Relationship Id="rId1" Type="http://schemas.openxmlformats.org/officeDocument/2006/relationships/tags" Target="../tags/tag120.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69.xml"/><Relationship Id="rId2" Type="http://schemas.openxmlformats.org/officeDocument/2006/relationships/tags" Target="../tags/tag121.xml"/><Relationship Id="rId1" Type="http://schemas.openxmlformats.org/officeDocument/2006/relationships/image" Target="../media/image29.tiff"/></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22.xml"/><Relationship Id="rId2" Type="http://schemas.openxmlformats.org/officeDocument/2006/relationships/image" Target="../media/image31.png"/><Relationship Id="rId1"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23.xml"/><Relationship Id="rId1" Type="http://schemas.openxmlformats.org/officeDocument/2006/relationships/image" Target="../media/image32.tiff"/></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24.xml"/><Relationship Id="rId1" Type="http://schemas.openxmlformats.org/officeDocument/2006/relationships/image" Target="../media/image17.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25.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image" Target="../media/image5.png"/><Relationship Id="rId2" Type="http://schemas.openxmlformats.org/officeDocument/2006/relationships/tags" Target="../tags/tag90.xml"/><Relationship Id="rId1" Type="http://schemas.openxmlformats.org/officeDocument/2006/relationships/tags" Target="../tags/tag89.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27.xml"/><Relationship Id="rId2" Type="http://schemas.openxmlformats.org/officeDocument/2006/relationships/image" Target="../media/image8.png"/><Relationship Id="rId1" Type="http://schemas.openxmlformats.org/officeDocument/2006/relationships/tags" Target="../tags/tag12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9.xml"/><Relationship Id="rId1" Type="http://schemas.openxmlformats.org/officeDocument/2006/relationships/tags" Target="../tags/tag12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9.xml"/><Relationship Id="rId1" Type="http://schemas.openxmlformats.org/officeDocument/2006/relationships/tags" Target="../tags/tag129.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30.xml"/><Relationship Id="rId2" Type="http://schemas.openxmlformats.org/officeDocument/2006/relationships/image" Target="../media/image34.png"/><Relationship Id="rId1" Type="http://schemas.openxmlformats.org/officeDocument/2006/relationships/image" Target="../media/image33.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31.xml"/><Relationship Id="rId1" Type="http://schemas.openxmlformats.org/officeDocument/2006/relationships/image" Target="../media/image35.pn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32.xml"/><Relationship Id="rId1" Type="http://schemas.openxmlformats.org/officeDocument/2006/relationships/image" Target="../media/image17.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3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9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93.xml"/><Relationship Id="rId2" Type="http://schemas.openxmlformats.org/officeDocument/2006/relationships/image" Target="../media/image8.png"/><Relationship Id="rId1" Type="http://schemas.openxmlformats.org/officeDocument/2006/relationships/tags" Target="../tags/tag9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9.xml"/><Relationship Id="rId2" Type="http://schemas.openxmlformats.org/officeDocument/2006/relationships/tags" Target="../tags/tag94.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9.xml"/><Relationship Id="rId1" Type="http://schemas.openxmlformats.org/officeDocument/2006/relationships/tags" Target="../tags/tag9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8"/>
          <p:cNvSpPr txBox="1"/>
          <p:nvPr>
            <p:custDataLst>
              <p:tags r:id="rId1"/>
            </p:custDataLst>
          </p:nvPr>
        </p:nvSpPr>
        <p:spPr>
          <a:xfrm>
            <a:off x="1467485" y="4674870"/>
            <a:ext cx="1402715" cy="307975"/>
          </a:xfrm>
          <a:prstGeom prst="rect">
            <a:avLst/>
          </a:prstGeom>
          <a:noFill/>
        </p:spPr>
        <p:txBody>
          <a:bodyPr wrap="square" rtlCol="0">
            <a:spAutoFit/>
            <a:scene3d>
              <a:camera prst="orthographicFront"/>
              <a:lightRig rig="threePt" dir="t"/>
            </a:scene3d>
            <a:sp3d contourW="12700"/>
          </a:bodyPr>
          <a:lstStyle/>
          <a:p>
            <a:pPr algn="ctr"/>
            <a:r>
              <a:rPr lang="zh-CN" altLang="en-US" sz="1400" dirty="0" smtClean="0">
                <a:solidFill>
                  <a:schemeClr val="bg1"/>
                </a:solidFill>
                <a:latin typeface="汉仪全唐诗简" panose="00020600040101010101" pitchFamily="18" charset="-122"/>
                <a:ea typeface="汉仪全唐诗简" panose="00020600040101010101" pitchFamily="18" charset="-122"/>
              </a:rPr>
              <a:t>输入姓名</a:t>
            </a:r>
            <a:endParaRPr lang="zh-CN" altLang="en-US" sz="1400" dirty="0" smtClean="0">
              <a:solidFill>
                <a:schemeClr val="bg1"/>
              </a:solidFill>
              <a:latin typeface="汉仪全唐诗简" panose="00020600040101010101" pitchFamily="18" charset="-122"/>
              <a:ea typeface="汉仪全唐诗简" panose="00020600040101010101" pitchFamily="18" charset="-122"/>
            </a:endParaRPr>
          </a:p>
        </p:txBody>
      </p:sp>
      <p:pic>
        <p:nvPicPr>
          <p:cNvPr id="7" name="图片 6" descr="Excel在财务中的应用（第2版）"/>
          <p:cNvPicPr>
            <a:picLocks noChangeAspect="1"/>
          </p:cNvPicPr>
          <p:nvPr/>
        </p:nvPicPr>
        <p:blipFill>
          <a:blip r:embed="rId2"/>
          <a:stretch>
            <a:fillRect/>
          </a:stretch>
        </p:blipFill>
        <p:spPr>
          <a:xfrm>
            <a:off x="7177405" y="631190"/>
            <a:ext cx="5596255" cy="5596255"/>
          </a:xfrm>
          <a:prstGeom prst="rect">
            <a:avLst/>
          </a:prstGeom>
        </p:spPr>
      </p:pic>
      <p:grpSp>
        <p:nvGrpSpPr>
          <p:cNvPr id="15" name="组合 14"/>
          <p:cNvGrpSpPr/>
          <p:nvPr/>
        </p:nvGrpSpPr>
        <p:grpSpPr>
          <a:xfrm>
            <a:off x="902970" y="1764030"/>
            <a:ext cx="8623935" cy="1397635"/>
            <a:chOff x="1573" y="2449"/>
            <a:chExt cx="13581" cy="2201"/>
          </a:xfrm>
        </p:grpSpPr>
        <p:grpSp>
          <p:nvGrpSpPr>
            <p:cNvPr id="47" name="组合 46"/>
            <p:cNvGrpSpPr/>
            <p:nvPr/>
          </p:nvGrpSpPr>
          <p:grpSpPr>
            <a:xfrm rot="0" flipH="1">
              <a:off x="8857" y="2524"/>
              <a:ext cx="2126" cy="2127"/>
              <a:chOff x="2848131" y="1860029"/>
              <a:chExt cx="3807502" cy="3807502"/>
            </a:xfrm>
          </p:grpSpPr>
          <p:sp>
            <p:nvSpPr>
              <p:cNvPr id="48" name="椭圆 4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49" name="椭圆 4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77" name="组合 76"/>
            <p:cNvGrpSpPr/>
            <p:nvPr/>
          </p:nvGrpSpPr>
          <p:grpSpPr>
            <a:xfrm rot="0" flipH="1">
              <a:off x="3321" y="2449"/>
              <a:ext cx="2126" cy="2127"/>
              <a:chOff x="2848131" y="1860029"/>
              <a:chExt cx="3807502" cy="3807502"/>
            </a:xfrm>
          </p:grpSpPr>
          <p:sp>
            <p:nvSpPr>
              <p:cNvPr id="78" name="椭圆 7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79" name="椭圆 7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2" name="组合 81"/>
            <p:cNvGrpSpPr/>
            <p:nvPr/>
          </p:nvGrpSpPr>
          <p:grpSpPr>
            <a:xfrm rot="0" flipH="1">
              <a:off x="1573" y="2450"/>
              <a:ext cx="2126" cy="2127"/>
              <a:chOff x="2848131" y="1860029"/>
              <a:chExt cx="3807502" cy="3807502"/>
            </a:xfrm>
          </p:grpSpPr>
          <p:sp>
            <p:nvSpPr>
              <p:cNvPr id="83" name="椭圆 8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4" name="椭圆 8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12" name="组合 11"/>
            <p:cNvGrpSpPr/>
            <p:nvPr/>
          </p:nvGrpSpPr>
          <p:grpSpPr>
            <a:xfrm rot="0" flipH="1">
              <a:off x="10716" y="2524"/>
              <a:ext cx="2126" cy="2127"/>
              <a:chOff x="2848131" y="1860029"/>
              <a:chExt cx="3807502" cy="3807502"/>
            </a:xfrm>
          </p:grpSpPr>
          <p:sp>
            <p:nvSpPr>
              <p:cNvPr id="13" name="椭圆 1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14" name="椭圆 1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7" name="组合 86"/>
            <p:cNvGrpSpPr/>
            <p:nvPr/>
          </p:nvGrpSpPr>
          <p:grpSpPr>
            <a:xfrm rot="0" flipH="1">
              <a:off x="4989" y="2519"/>
              <a:ext cx="2126" cy="2127"/>
              <a:chOff x="2848131" y="1860029"/>
              <a:chExt cx="3807502" cy="3807502"/>
            </a:xfrm>
          </p:grpSpPr>
          <p:sp>
            <p:nvSpPr>
              <p:cNvPr id="88" name="椭圆 8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9" name="椭圆 8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92" name="组合 91"/>
            <p:cNvGrpSpPr/>
            <p:nvPr/>
          </p:nvGrpSpPr>
          <p:grpSpPr>
            <a:xfrm rot="0" flipH="1">
              <a:off x="6923" y="2519"/>
              <a:ext cx="2126" cy="2127"/>
              <a:chOff x="2848131" y="1860029"/>
              <a:chExt cx="3807502" cy="3807502"/>
            </a:xfrm>
          </p:grpSpPr>
          <p:sp>
            <p:nvSpPr>
              <p:cNvPr id="93" name="椭圆 9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94" name="椭圆 9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sp>
          <p:nvSpPr>
            <p:cNvPr id="10" name="文本框 9"/>
            <p:cNvSpPr txBox="1"/>
            <p:nvPr/>
          </p:nvSpPr>
          <p:spPr>
            <a:xfrm>
              <a:off x="1970" y="2798"/>
              <a:ext cx="13185" cy="1452"/>
            </a:xfrm>
            <a:prstGeom prst="rect">
              <a:avLst/>
            </a:prstGeom>
            <a:noFill/>
          </p:spPr>
          <p:txBody>
            <a:bodyPr wrap="square" rtlCol="0" anchor="t">
              <a:spAutoFit/>
              <a:scene3d>
                <a:camera prst="orthographicFront"/>
                <a:lightRig rig="threePt" dir="t"/>
              </a:scene3d>
            </a:bodyPr>
            <a:p>
              <a:r>
                <a:rPr lang="en-US" altLang="zh-CN"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Excel</a:t>
              </a:r>
              <a:r>
                <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在财务中的应用</a:t>
              </a:r>
              <a:endPar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endParaRPr>
            </a:p>
          </p:txBody>
        </p:sp>
      </p:grpSp>
      <p:sp>
        <p:nvSpPr>
          <p:cNvPr id="16" name="文本框 15"/>
          <p:cNvSpPr txBox="1"/>
          <p:nvPr/>
        </p:nvSpPr>
        <p:spPr>
          <a:xfrm>
            <a:off x="2128520" y="3639820"/>
            <a:ext cx="4311650" cy="521970"/>
          </a:xfrm>
          <a:prstGeom prst="rect">
            <a:avLst/>
          </a:prstGeom>
          <a:noFill/>
        </p:spPr>
        <p:txBody>
          <a:bodyPr wrap="square" rtlCol="0">
            <a:spAutoFit/>
            <a:scene3d>
              <a:camera prst="orthographicFront"/>
              <a:lightRig rig="threePt" dir="t"/>
            </a:scene3d>
          </a:bodyPr>
          <a:p>
            <a:pPr algn="ctr"/>
            <a:r>
              <a:rPr lang="en-US" altLang="zh-CN" sz="2800" b="1" dirty="0">
                <a:solidFill>
                  <a:schemeClr val="accent1"/>
                </a:solidFill>
                <a:effectLst>
                  <a:outerShdw blurRad="38100" dist="25400" dir="5400000" algn="ctr" rotWithShape="0">
                    <a:srgbClr val="6E747A">
                      <a:alpha val="43000"/>
                    </a:srgbClr>
                  </a:outerShdw>
                </a:effectLst>
                <a:sym typeface="+mn-ea"/>
              </a:rPr>
              <a:t>—— </a:t>
            </a:r>
            <a:r>
              <a:rPr lang="zh-CN" altLang="en-US" sz="2800" b="1" dirty="0">
                <a:solidFill>
                  <a:schemeClr val="accent1"/>
                </a:solidFill>
                <a:effectLst>
                  <a:outerShdw blurRad="38100" dist="25400" dir="5400000" algn="ctr" rotWithShape="0">
                    <a:srgbClr val="6E747A">
                      <a:alpha val="43000"/>
                    </a:srgbClr>
                  </a:outerShdw>
                </a:effectLst>
                <a:sym typeface="+mn-ea"/>
              </a:rPr>
              <a:t>基于</a:t>
            </a:r>
            <a:r>
              <a:rPr lang="en-US" altLang="zh-CN" sz="2800" b="1" dirty="0">
                <a:solidFill>
                  <a:schemeClr val="accent1"/>
                </a:solidFill>
                <a:effectLst>
                  <a:outerShdw blurRad="38100" dist="25400" dir="5400000" algn="ctr" rotWithShape="0">
                    <a:srgbClr val="6E747A">
                      <a:alpha val="43000"/>
                    </a:srgbClr>
                  </a:outerShdw>
                </a:effectLst>
                <a:sym typeface="+mn-ea"/>
              </a:rPr>
              <a:t>WPS</a:t>
            </a:r>
            <a:r>
              <a:rPr lang="zh-CN" altLang="en-US" sz="2800" b="1" dirty="0">
                <a:solidFill>
                  <a:schemeClr val="accent1"/>
                </a:solidFill>
                <a:effectLst>
                  <a:outerShdw blurRad="38100" dist="25400" dir="5400000" algn="ctr" rotWithShape="0">
                    <a:srgbClr val="6E747A">
                      <a:alpha val="43000"/>
                    </a:srgbClr>
                  </a:outerShdw>
                </a:effectLst>
                <a:sym typeface="+mn-ea"/>
              </a:rPr>
              <a:t>版本</a:t>
            </a:r>
            <a:r>
              <a:rPr lang="en-US" altLang="zh-CN" sz="2800" b="1" dirty="0">
                <a:solidFill>
                  <a:schemeClr val="accent1"/>
                </a:solidFill>
                <a:effectLst>
                  <a:outerShdw blurRad="38100" dist="25400" dir="5400000" algn="ctr" rotWithShape="0">
                    <a:srgbClr val="6E747A">
                      <a:alpha val="43000"/>
                    </a:srgbClr>
                  </a:outerShdw>
                </a:effectLst>
                <a:sym typeface="+mn-ea"/>
              </a:rPr>
              <a:t> ——</a:t>
            </a:r>
            <a:endParaRPr lang="en-US" altLang="zh-CN" sz="2800" b="1" dirty="0">
              <a:solidFill>
                <a:schemeClr val="accent1"/>
              </a:solidFill>
              <a:effectLst>
                <a:outerShdw blurRad="38100" dist="25400" dir="5400000" algn="ctr" rotWithShape="0">
                  <a:srgbClr val="6E747A">
                    <a:alpha val="43000"/>
                  </a:srgbClr>
                </a:outerShdw>
              </a:effectLst>
              <a:sym typeface="+mn-ea"/>
            </a:endParaRPr>
          </a:p>
        </p:txBody>
      </p:sp>
      <p:sp>
        <p:nvSpPr>
          <p:cNvPr id="26" name="矩形: 圆角 87"/>
          <p:cNvSpPr/>
          <p:nvPr/>
        </p:nvSpPr>
        <p:spPr>
          <a:xfrm>
            <a:off x="3529330" y="4718050"/>
            <a:ext cx="1766570" cy="387985"/>
          </a:xfrm>
          <a:prstGeom prst="roundRect">
            <a:avLst>
              <a:gd name="adj" fmla="val 50000"/>
            </a:avLst>
          </a:prstGeom>
        </p:spPr>
        <p:style>
          <a:lnRef idx="2">
            <a:schemeClr val="lt1"/>
          </a:lnRef>
          <a:fillRef idx="1">
            <a:schemeClr val="accent1"/>
          </a:fillRef>
          <a:effectRef idx="1">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rPr>
              <a:t>主编：丁贵娥</a:t>
            </a:r>
            <a:endPar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312420" y="814705"/>
            <a:ext cx="10630535"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buClrTx/>
              <a:buSzTx/>
              <a:buFontTx/>
            </a:pP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buClrTx/>
              <a:buSzTx/>
              <a:buFontTx/>
            </a:pP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buClrTx/>
              <a:buSzTx/>
              <a:buFontTx/>
            </a:pP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buClrTx/>
              <a:buSzTx/>
              <a:buFontTx/>
            </a:pP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238760" y="760095"/>
            <a:ext cx="1781175" cy="59245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en-US" sz="2800" b="1" baseline="30000" dirty="0">
                <a:solidFill>
                  <a:srgbClr val="FFFFFF"/>
                </a:solidFill>
                <a:latin typeface="+mj-ea"/>
                <a:ea typeface="+mj-ea"/>
              </a:rPr>
              <a:t>3.</a:t>
            </a:r>
            <a:r>
              <a:rPr lang="zh-CN" altLang="en-US" sz="2800" b="1" baseline="30000" dirty="0">
                <a:solidFill>
                  <a:srgbClr val="FFFFFF"/>
                </a:solidFill>
                <a:latin typeface="+mj-ea"/>
                <a:ea typeface="+mj-ea"/>
              </a:rPr>
              <a:t>函数</a:t>
            </a:r>
            <a:endParaRPr lang="zh-CN" altLang="en-US" sz="2800" b="1" baseline="30000" dirty="0">
              <a:solidFill>
                <a:srgbClr val="FFFFFF"/>
              </a:solidFill>
              <a:latin typeface="+mj-ea"/>
              <a:ea typeface="+mj-ea"/>
            </a:endParaRPr>
          </a:p>
        </p:txBody>
      </p:sp>
      <p:sp>
        <p:nvSpPr>
          <p:cNvPr id="4" name="文本框 3"/>
          <p:cNvSpPr txBox="1"/>
          <p:nvPr/>
        </p:nvSpPr>
        <p:spPr>
          <a:xfrm>
            <a:off x="417195" y="1532890"/>
            <a:ext cx="8009890" cy="4246245"/>
          </a:xfrm>
          <a:prstGeom prst="rect">
            <a:avLst/>
          </a:prstGeom>
          <a:noFill/>
        </p:spPr>
        <p:txBody>
          <a:bodyPr wrap="square" rtlCol="0">
            <a:spAutoFit/>
          </a:bodyPr>
          <a:p>
            <a:pPr algn="l">
              <a:lnSpc>
                <a:spcPct val="150000"/>
              </a:lnSpc>
              <a:spcBef>
                <a:spcPts val="0"/>
              </a:spcBef>
              <a:spcAft>
                <a:spcPts val="0"/>
              </a:spcAft>
              <a:buClrTx/>
              <a:buSzTx/>
              <a:buFontTx/>
            </a:pPr>
            <a:r>
              <a:rPr lang="en-US" altLang="zh-CN">
                <a:solidFill>
                  <a:srgbClr val="ED028C"/>
                </a:solidFill>
                <a:ea typeface="微软雅黑" panose="020B0503020204020204" charset="-122"/>
                <a:sym typeface="+mn-ea"/>
              </a:rPr>
              <a:t>(</a:t>
            </a:r>
            <a:r>
              <a:rPr lang="zh-CN" altLang="en-US">
                <a:solidFill>
                  <a:srgbClr val="ED028C"/>
                </a:solidFill>
                <a:ea typeface="微软雅黑" panose="020B0503020204020204" charset="-122"/>
                <a:sym typeface="+mn-ea"/>
              </a:rPr>
              <a:t>５</a:t>
            </a:r>
            <a:r>
              <a:rPr lang="en-US" altLang="zh-CN">
                <a:solidFill>
                  <a:srgbClr val="ED028C"/>
                </a:solidFill>
                <a:ea typeface="微软雅黑" panose="020B0503020204020204" charset="-122"/>
                <a:sym typeface="+mn-ea"/>
              </a:rPr>
              <a:t>)IFERROR 函数</a:t>
            </a:r>
            <a:endParaRPr lang="en-US" alt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zh-CN" altLang="en-US">
                <a:solidFill>
                  <a:schemeClr val="tx1"/>
                </a:solidFill>
                <a:ea typeface="微软雅黑" panose="020B0503020204020204" charset="-122"/>
                <a:sym typeface="+mn-ea"/>
              </a:rPr>
              <a:t>IFERROR 函数为逻辑函数。其功能为捕获和处理公式中的错误。</a:t>
            </a:r>
            <a:endParaRPr lang="zh-CN" altLang="en-US">
              <a:solidFill>
                <a:schemeClr val="tx1"/>
              </a:solidFill>
              <a:ea typeface="微软雅黑" panose="020B0503020204020204" charset="-122"/>
              <a:sym typeface="+mn-ea"/>
            </a:endParaRPr>
          </a:p>
          <a:p>
            <a:pPr algn="l">
              <a:lnSpc>
                <a:spcPct val="150000"/>
              </a:lnSpc>
              <a:spcBef>
                <a:spcPts val="0"/>
              </a:spcBef>
              <a:spcAft>
                <a:spcPts val="0"/>
              </a:spcAft>
              <a:buClrTx/>
              <a:buSzTx/>
              <a:buFontTx/>
            </a:pPr>
            <a:r>
              <a:rPr lang="zh-CN" altLang="en-US">
                <a:solidFill>
                  <a:schemeClr val="tx1"/>
                </a:solidFill>
                <a:ea typeface="微软雅黑" panose="020B0503020204020204" charset="-122"/>
                <a:sym typeface="+mn-ea"/>
              </a:rPr>
              <a:t>语法表达为</a:t>
            </a:r>
            <a:r>
              <a:rPr lang="en-US" altLang="zh-CN">
                <a:solidFill>
                  <a:srgbClr val="ED028C"/>
                </a:solidFill>
                <a:ea typeface="微软雅黑" panose="020B0503020204020204" charset="-122"/>
                <a:sym typeface="+mn-ea"/>
              </a:rPr>
              <a:t>IFERROR(值, 错误值)。</a:t>
            </a:r>
            <a:endParaRPr lang="en-US" alt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en-US" altLang="zh-CN">
                <a:solidFill>
                  <a:srgbClr val="ED028C"/>
                </a:solidFill>
                <a:ea typeface="微软雅黑" panose="020B0503020204020204" charset="-122"/>
                <a:sym typeface="+mn-ea"/>
              </a:rPr>
              <a:t>(6</a:t>
            </a:r>
            <a:r>
              <a:rPr lang="en-US" altLang="zh-CN">
                <a:solidFill>
                  <a:srgbClr val="ED028C"/>
                </a:solidFill>
                <a:ea typeface="微软雅黑" panose="020B0503020204020204" charset="-122"/>
                <a:sym typeface="+mn-ea"/>
              </a:rPr>
              <a:t>)INDEX 函数</a:t>
            </a:r>
            <a:endParaRPr lang="en-US" alt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zh-CN" altLang="en-US">
                <a:solidFill>
                  <a:schemeClr val="tx1"/>
                </a:solidFill>
                <a:ea typeface="微软雅黑" panose="020B0503020204020204" charset="-122"/>
                <a:sym typeface="+mn-ea"/>
              </a:rPr>
              <a:t>INDEX 函数为查找和引用函数。INDEX 函数返回表或数组中元素的值，由行号和列号索引选择。</a:t>
            </a:r>
            <a:endParaRPr lang="zh-CN" altLang="en-US">
              <a:solidFill>
                <a:schemeClr val="tx1"/>
              </a:solidFill>
              <a:ea typeface="微软雅黑" panose="020B0503020204020204" charset="-122"/>
              <a:sym typeface="+mn-ea"/>
            </a:endParaRPr>
          </a:p>
          <a:p>
            <a:pPr algn="l">
              <a:lnSpc>
                <a:spcPct val="150000"/>
              </a:lnSpc>
              <a:spcBef>
                <a:spcPts val="0"/>
              </a:spcBef>
              <a:spcAft>
                <a:spcPts val="0"/>
              </a:spcAft>
              <a:buClrTx/>
              <a:buSzTx/>
              <a:buFontTx/>
            </a:pPr>
            <a:r>
              <a:rPr lang="zh-CN" altLang="en-US">
                <a:solidFill>
                  <a:schemeClr val="tx1"/>
                </a:solidFill>
                <a:ea typeface="微软雅黑" panose="020B0503020204020204" charset="-122"/>
                <a:sym typeface="+mn-ea"/>
              </a:rPr>
              <a:t>语法表达为 </a:t>
            </a:r>
            <a:r>
              <a:rPr lang="en-US" altLang="zh-CN">
                <a:solidFill>
                  <a:srgbClr val="ED028C"/>
                </a:solidFill>
                <a:ea typeface="微软雅黑" panose="020B0503020204020204" charset="-122"/>
                <a:sym typeface="+mn-ea"/>
              </a:rPr>
              <a:t>INDEX(数组 行序数, [列序数])。</a:t>
            </a:r>
            <a:endParaRPr lang="en-US" alt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en-US" altLang="zh-CN">
                <a:solidFill>
                  <a:srgbClr val="ED028C"/>
                </a:solidFill>
                <a:ea typeface="微软雅黑" panose="020B0503020204020204" charset="-122"/>
                <a:sym typeface="+mn-ea"/>
              </a:rPr>
              <a:t>(7)SUMIFS 函数</a:t>
            </a:r>
            <a:endParaRPr lang="en-US" alt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zh-CN" altLang="en-US">
                <a:ea typeface="微软雅黑" panose="020B0503020204020204" charset="-122"/>
                <a:sym typeface="+mn-ea"/>
              </a:rPr>
              <a:t>SUMIFS 函数为求和函数。</a:t>
            </a:r>
            <a:r>
              <a:rPr lang="en-US" altLang="zh-CN">
                <a:solidFill>
                  <a:srgbClr val="ED028C"/>
                </a:solidFill>
                <a:ea typeface="微软雅黑" panose="020B0503020204020204" charset="-122"/>
                <a:sym typeface="+mn-ea"/>
              </a:rPr>
              <a:t>SUMIFS 函数可快速对多条件单元格求和。</a:t>
            </a:r>
            <a:endParaRPr lang="en-US" alt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zh-CN" altLang="en-US">
                <a:ea typeface="微软雅黑" panose="020B0503020204020204" charset="-122"/>
                <a:sym typeface="+mn-ea"/>
              </a:rPr>
              <a:t>语法表达为 </a:t>
            </a:r>
            <a:r>
              <a:rPr lang="en-US" altLang="zh-CN">
                <a:solidFill>
                  <a:srgbClr val="ED028C"/>
                </a:solidFill>
                <a:ea typeface="微软雅黑" panose="020B0503020204020204" charset="-122"/>
                <a:sym typeface="+mn-ea"/>
              </a:rPr>
              <a:t>SUMIFS (求和区域,区域1, 条件1， 区域2,条件2,...)。</a:t>
            </a:r>
            <a:endParaRPr lang="en-US" altLang="zh-CN">
              <a:solidFill>
                <a:srgbClr val="ED028C"/>
              </a:solidFill>
              <a:ea typeface="微软雅黑" panose="020B0503020204020204" charset="-122"/>
              <a:sym typeface="+mn-ea"/>
            </a:endParaRPr>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文本框 1"/>
          <p:cNvSpPr txBox="1"/>
          <p:nvPr/>
        </p:nvSpPr>
        <p:spPr>
          <a:xfrm>
            <a:off x="607695" y="883920"/>
            <a:ext cx="8816975" cy="386080"/>
          </a:xfrm>
          <a:prstGeom prst="rect">
            <a:avLst/>
          </a:prstGeom>
          <a:noFill/>
        </p:spPr>
        <p:txBody>
          <a:bodyPr wrap="square" rtlCol="0" anchor="t">
            <a:spAutoFit/>
          </a:bodyPr>
          <a:p>
            <a:pPr algn="just">
              <a:lnSpc>
                <a:spcPct val="120000"/>
              </a:lnSpc>
            </a:pPr>
            <a:r>
              <a:rPr lang="en-US" altLang="zh-CN" sz="1600" dirty="0">
                <a:latin typeface="+mj-ea"/>
                <a:ea typeface="+mj-ea"/>
                <a:sym typeface="+mn-ea"/>
              </a:rPr>
              <a:t> SMALL</a:t>
            </a:r>
            <a:r>
              <a:rPr lang="zh-CN" sz="1600" dirty="0">
                <a:latin typeface="+mj-ea"/>
                <a:ea typeface="+mj-ea"/>
                <a:sym typeface="+mn-ea"/>
              </a:rPr>
              <a:t>函数</a:t>
            </a:r>
            <a:r>
              <a:rPr lang="zh-CN" altLang="en-US" sz="1600" dirty="0">
                <a:latin typeface="+mj-ea"/>
                <a:ea typeface="+mj-ea"/>
                <a:sym typeface="+mn-ea"/>
              </a:rPr>
              <a:t>、</a:t>
            </a:r>
            <a:r>
              <a:rPr lang="en-US" altLang="zh-CN" sz="1600" dirty="0">
                <a:latin typeface="+mj-ea"/>
                <a:ea typeface="+mj-ea"/>
                <a:sym typeface="+mn-ea"/>
              </a:rPr>
              <a:t>TEXT</a:t>
            </a:r>
            <a:r>
              <a:rPr lang="zh-CN" sz="1600" dirty="0">
                <a:latin typeface="+mj-ea"/>
                <a:ea typeface="+mj-ea"/>
                <a:sym typeface="+mn-ea"/>
              </a:rPr>
              <a:t>函数</a:t>
            </a:r>
            <a:r>
              <a:rPr lang="zh-CN" altLang="en-US" sz="1600" dirty="0">
                <a:latin typeface="+mj-ea"/>
                <a:ea typeface="+mj-ea"/>
                <a:sym typeface="+mn-ea"/>
              </a:rPr>
              <a:t>、</a:t>
            </a:r>
            <a:r>
              <a:rPr lang="en-US" altLang="zh-CN" sz="1600" dirty="0">
                <a:latin typeface="+mj-ea"/>
                <a:ea typeface="+mj-ea"/>
                <a:sym typeface="+mn-ea"/>
              </a:rPr>
              <a:t>MID</a:t>
            </a:r>
            <a:r>
              <a:rPr lang="zh-CN" sz="1600" dirty="0">
                <a:latin typeface="+mj-ea"/>
                <a:ea typeface="+mj-ea"/>
                <a:sym typeface="+mn-ea"/>
              </a:rPr>
              <a:t>函数</a:t>
            </a:r>
            <a:r>
              <a:rPr lang="zh-CN" altLang="en-US" sz="1600" dirty="0">
                <a:latin typeface="+mj-ea"/>
                <a:ea typeface="+mj-ea"/>
                <a:sym typeface="+mn-ea"/>
              </a:rPr>
              <a:t>和</a:t>
            </a:r>
            <a:r>
              <a:rPr lang="en-US" altLang="zh-CN" sz="1600" dirty="0">
                <a:latin typeface="+mj-ea"/>
                <a:ea typeface="+mj-ea"/>
                <a:sym typeface="+mn-ea"/>
              </a:rPr>
              <a:t>RIGHT</a:t>
            </a:r>
            <a:r>
              <a:rPr lang="zh-CN" sz="1600" dirty="0">
                <a:latin typeface="+mj-ea"/>
                <a:ea typeface="+mj-ea"/>
                <a:sym typeface="+mn-ea"/>
              </a:rPr>
              <a:t>函数应用举例如图</a:t>
            </a:r>
            <a:r>
              <a:rPr lang="en-US" altLang="zh-CN" sz="1600" dirty="0">
                <a:latin typeface="+mj-ea"/>
                <a:ea typeface="+mj-ea"/>
                <a:sym typeface="+mn-ea"/>
              </a:rPr>
              <a:t>6-3</a:t>
            </a:r>
            <a:r>
              <a:rPr lang="zh-CN" altLang="en-US" sz="1600" dirty="0">
                <a:latin typeface="+mj-ea"/>
                <a:ea typeface="+mj-ea"/>
                <a:sym typeface="+mn-ea"/>
              </a:rPr>
              <a:t>、</a:t>
            </a:r>
            <a:r>
              <a:rPr lang="en-US" altLang="zh-CN" sz="1600" dirty="0">
                <a:latin typeface="+mj-ea"/>
                <a:ea typeface="+mj-ea"/>
                <a:sym typeface="+mn-ea"/>
              </a:rPr>
              <a:t>6-5</a:t>
            </a:r>
            <a:r>
              <a:rPr lang="zh-CN" altLang="en-US" sz="1600" dirty="0">
                <a:latin typeface="+mj-ea"/>
                <a:ea typeface="+mj-ea"/>
                <a:sym typeface="+mn-ea"/>
              </a:rPr>
              <a:t>、</a:t>
            </a:r>
            <a:r>
              <a:rPr lang="en-US" altLang="zh-CN" sz="1600" dirty="0">
                <a:latin typeface="+mj-ea"/>
                <a:ea typeface="+mj-ea"/>
                <a:sym typeface="+mn-ea"/>
              </a:rPr>
              <a:t>6-7</a:t>
            </a:r>
            <a:r>
              <a:rPr lang="zh-CN" altLang="en-US" sz="1600" dirty="0">
                <a:latin typeface="+mj-ea"/>
                <a:ea typeface="+mj-ea"/>
                <a:sym typeface="+mn-ea"/>
              </a:rPr>
              <a:t>和</a:t>
            </a:r>
            <a:r>
              <a:rPr lang="en-US" altLang="zh-CN" sz="1600" dirty="0">
                <a:latin typeface="+mj-ea"/>
                <a:ea typeface="+mj-ea"/>
                <a:sym typeface="+mn-ea"/>
              </a:rPr>
              <a:t>6-9</a:t>
            </a:r>
            <a:r>
              <a:rPr lang="zh-CN" altLang="en-US" sz="1600" dirty="0">
                <a:latin typeface="+mj-ea"/>
                <a:ea typeface="+mj-ea"/>
                <a:sym typeface="+mn-ea"/>
              </a:rPr>
              <a:t>所示。</a:t>
            </a:r>
            <a:endParaRPr lang="zh-CN" altLang="en-US" sz="1600" dirty="0">
              <a:latin typeface="+mj-ea"/>
              <a:ea typeface="+mj-ea"/>
              <a:sym typeface="+mn-ea"/>
            </a:endParaRPr>
          </a:p>
        </p:txBody>
      </p:sp>
      <p:pic>
        <p:nvPicPr>
          <p:cNvPr id="8" name="图片 7"/>
          <p:cNvPicPr>
            <a:picLocks noChangeAspect="1"/>
          </p:cNvPicPr>
          <p:nvPr/>
        </p:nvPicPr>
        <p:blipFill>
          <a:blip r:embed="rId1"/>
          <a:stretch>
            <a:fillRect/>
          </a:stretch>
        </p:blipFill>
        <p:spPr>
          <a:xfrm>
            <a:off x="782955" y="1351280"/>
            <a:ext cx="4359275" cy="2349500"/>
          </a:xfrm>
          <a:prstGeom prst="rect">
            <a:avLst/>
          </a:prstGeom>
        </p:spPr>
      </p:pic>
      <p:pic>
        <p:nvPicPr>
          <p:cNvPr id="10" name="图片 9"/>
          <p:cNvPicPr>
            <a:picLocks noChangeAspect="1"/>
          </p:cNvPicPr>
          <p:nvPr/>
        </p:nvPicPr>
        <p:blipFill>
          <a:blip r:embed="rId2"/>
          <a:stretch>
            <a:fillRect/>
          </a:stretch>
        </p:blipFill>
        <p:spPr>
          <a:xfrm>
            <a:off x="5374640" y="1270000"/>
            <a:ext cx="5954395" cy="2430780"/>
          </a:xfrm>
          <a:prstGeom prst="rect">
            <a:avLst/>
          </a:prstGeom>
        </p:spPr>
      </p:pic>
      <p:pic>
        <p:nvPicPr>
          <p:cNvPr id="11" name="图片 10"/>
          <p:cNvPicPr>
            <a:picLocks noChangeAspect="1"/>
          </p:cNvPicPr>
          <p:nvPr/>
        </p:nvPicPr>
        <p:blipFill>
          <a:blip r:embed="rId3"/>
          <a:stretch>
            <a:fillRect/>
          </a:stretch>
        </p:blipFill>
        <p:spPr>
          <a:xfrm>
            <a:off x="679450" y="3700780"/>
            <a:ext cx="4695190" cy="2888615"/>
          </a:xfrm>
          <a:prstGeom prst="rect">
            <a:avLst/>
          </a:prstGeom>
        </p:spPr>
      </p:pic>
      <p:pic>
        <p:nvPicPr>
          <p:cNvPr id="12" name="图片 11"/>
          <p:cNvPicPr>
            <a:picLocks noChangeAspect="1"/>
          </p:cNvPicPr>
          <p:nvPr/>
        </p:nvPicPr>
        <p:blipFill>
          <a:blip r:embed="rId4"/>
          <a:stretch>
            <a:fillRect/>
          </a:stretch>
        </p:blipFill>
        <p:spPr>
          <a:xfrm>
            <a:off x="5603875" y="3769360"/>
            <a:ext cx="5725160" cy="2820035"/>
          </a:xfrm>
          <a:prstGeom prst="rect">
            <a:avLst/>
          </a:prstGeom>
        </p:spPr>
      </p:pic>
    </p:spTree>
    <p:custDataLst>
      <p:tags r:id="rId5"/>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文本框 1"/>
          <p:cNvSpPr txBox="1"/>
          <p:nvPr/>
        </p:nvSpPr>
        <p:spPr>
          <a:xfrm>
            <a:off x="607695" y="883920"/>
            <a:ext cx="8816975" cy="386080"/>
          </a:xfrm>
          <a:prstGeom prst="rect">
            <a:avLst/>
          </a:prstGeom>
          <a:noFill/>
        </p:spPr>
        <p:txBody>
          <a:bodyPr wrap="square" rtlCol="0" anchor="t">
            <a:spAutoFit/>
          </a:bodyPr>
          <a:p>
            <a:pPr algn="just">
              <a:lnSpc>
                <a:spcPct val="120000"/>
              </a:lnSpc>
            </a:pPr>
            <a:r>
              <a:rPr lang="en-US" altLang="zh-CN" sz="1600" dirty="0">
                <a:latin typeface="+mj-ea"/>
                <a:ea typeface="+mj-ea"/>
                <a:sym typeface="+mn-ea"/>
              </a:rPr>
              <a:t>IFERROR</a:t>
            </a:r>
            <a:r>
              <a:rPr lang="zh-CN" sz="1600" dirty="0">
                <a:latin typeface="+mj-ea"/>
                <a:ea typeface="+mj-ea"/>
                <a:sym typeface="+mn-ea"/>
              </a:rPr>
              <a:t>函数</a:t>
            </a:r>
            <a:r>
              <a:rPr lang="zh-CN" altLang="en-US" sz="1600" dirty="0">
                <a:latin typeface="+mj-ea"/>
                <a:ea typeface="+mj-ea"/>
                <a:sym typeface="+mn-ea"/>
              </a:rPr>
              <a:t>、</a:t>
            </a:r>
            <a:r>
              <a:rPr lang="en-US" altLang="zh-CN" sz="1600" dirty="0">
                <a:latin typeface="+mj-ea"/>
                <a:ea typeface="+mj-ea"/>
                <a:sym typeface="+mn-ea"/>
              </a:rPr>
              <a:t>INDEX</a:t>
            </a:r>
            <a:r>
              <a:rPr lang="zh-CN" sz="1600" dirty="0">
                <a:latin typeface="+mj-ea"/>
                <a:ea typeface="+mj-ea"/>
                <a:sym typeface="+mn-ea"/>
              </a:rPr>
              <a:t>函数</a:t>
            </a:r>
            <a:r>
              <a:rPr lang="zh-CN" altLang="en-US" sz="1600" dirty="0">
                <a:latin typeface="+mj-ea"/>
                <a:ea typeface="+mj-ea"/>
                <a:sym typeface="+mn-ea"/>
              </a:rPr>
              <a:t>、</a:t>
            </a:r>
            <a:r>
              <a:rPr lang="en-US" altLang="zh-CN" sz="1600" dirty="0">
                <a:latin typeface="+mj-ea"/>
                <a:ea typeface="+mj-ea"/>
                <a:sym typeface="+mn-ea"/>
              </a:rPr>
              <a:t>SUMIFS</a:t>
            </a:r>
            <a:r>
              <a:rPr lang="zh-CN" sz="1600" dirty="0">
                <a:latin typeface="+mj-ea"/>
                <a:ea typeface="+mj-ea"/>
                <a:sym typeface="+mn-ea"/>
              </a:rPr>
              <a:t>函数应用举例如图</a:t>
            </a:r>
            <a:r>
              <a:rPr lang="en-US" altLang="zh-CN" sz="1600" dirty="0">
                <a:latin typeface="+mj-ea"/>
                <a:ea typeface="+mj-ea"/>
                <a:sym typeface="+mn-ea"/>
              </a:rPr>
              <a:t>6-11</a:t>
            </a:r>
            <a:r>
              <a:rPr lang="zh-CN" altLang="en-US" sz="1600" dirty="0">
                <a:latin typeface="+mj-ea"/>
                <a:ea typeface="+mj-ea"/>
                <a:sym typeface="+mn-ea"/>
              </a:rPr>
              <a:t>、</a:t>
            </a:r>
            <a:r>
              <a:rPr lang="en-US" altLang="zh-CN" sz="1600" dirty="0">
                <a:latin typeface="+mj-ea"/>
                <a:ea typeface="+mj-ea"/>
                <a:sym typeface="+mn-ea"/>
              </a:rPr>
              <a:t>6-13</a:t>
            </a:r>
            <a:r>
              <a:rPr lang="zh-CN" altLang="en-US" sz="1600" dirty="0">
                <a:latin typeface="+mj-ea"/>
                <a:ea typeface="+mj-ea"/>
                <a:sym typeface="+mn-ea"/>
              </a:rPr>
              <a:t>和</a:t>
            </a:r>
            <a:r>
              <a:rPr lang="en-US" altLang="zh-CN" sz="1600" dirty="0">
                <a:latin typeface="+mj-ea"/>
                <a:ea typeface="+mj-ea"/>
                <a:sym typeface="+mn-ea"/>
              </a:rPr>
              <a:t>6-15</a:t>
            </a:r>
            <a:r>
              <a:rPr lang="zh-CN" altLang="en-US" sz="1600" dirty="0">
                <a:latin typeface="+mj-ea"/>
                <a:ea typeface="+mj-ea"/>
                <a:sym typeface="+mn-ea"/>
              </a:rPr>
              <a:t>所示。</a:t>
            </a:r>
            <a:endParaRPr lang="zh-CN" altLang="en-US" sz="1600" dirty="0">
              <a:latin typeface="+mj-ea"/>
              <a:ea typeface="+mj-ea"/>
              <a:sym typeface="+mn-ea"/>
            </a:endParaRPr>
          </a:p>
        </p:txBody>
      </p:sp>
      <p:pic>
        <p:nvPicPr>
          <p:cNvPr id="3" name="图片 2"/>
          <p:cNvPicPr>
            <a:picLocks noChangeAspect="1"/>
          </p:cNvPicPr>
          <p:nvPr/>
        </p:nvPicPr>
        <p:blipFill>
          <a:blip r:embed="rId1"/>
          <a:stretch>
            <a:fillRect/>
          </a:stretch>
        </p:blipFill>
        <p:spPr>
          <a:xfrm>
            <a:off x="607695" y="1501140"/>
            <a:ext cx="4894580" cy="2472055"/>
          </a:xfrm>
          <a:prstGeom prst="rect">
            <a:avLst/>
          </a:prstGeom>
        </p:spPr>
      </p:pic>
      <p:pic>
        <p:nvPicPr>
          <p:cNvPr id="13" name="图片 12"/>
          <p:cNvPicPr>
            <a:picLocks noChangeAspect="1"/>
          </p:cNvPicPr>
          <p:nvPr/>
        </p:nvPicPr>
        <p:blipFill>
          <a:blip r:embed="rId2"/>
          <a:stretch>
            <a:fillRect/>
          </a:stretch>
        </p:blipFill>
        <p:spPr>
          <a:xfrm>
            <a:off x="6115050" y="1393825"/>
            <a:ext cx="5032375" cy="2425065"/>
          </a:xfrm>
          <a:prstGeom prst="rect">
            <a:avLst/>
          </a:prstGeom>
        </p:spPr>
      </p:pic>
      <p:pic>
        <p:nvPicPr>
          <p:cNvPr id="14" name="图片 13"/>
          <p:cNvPicPr>
            <a:picLocks noChangeAspect="1"/>
          </p:cNvPicPr>
          <p:nvPr/>
        </p:nvPicPr>
        <p:blipFill>
          <a:blip r:embed="rId3"/>
          <a:stretch>
            <a:fillRect/>
          </a:stretch>
        </p:blipFill>
        <p:spPr>
          <a:xfrm>
            <a:off x="3305175" y="4059555"/>
            <a:ext cx="5399405" cy="2473960"/>
          </a:xfrm>
          <a:prstGeom prst="rect">
            <a:avLst/>
          </a:prstGeom>
        </p:spPr>
      </p:pic>
    </p:spTree>
    <p:custDataLst>
      <p:tags r:id="rId4"/>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1032510" y="1204595"/>
            <a:ext cx="9501505" cy="321310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sz="2800">
                <a:solidFill>
                  <a:schemeClr val="tx1"/>
                </a:solidFill>
                <a:latin typeface="微软雅黑" panose="020B0503020204020204" charset="-122"/>
                <a:ea typeface="微软雅黑" panose="020B0503020204020204" charset="-122"/>
                <a:cs typeface="微软雅黑" panose="020B0503020204020204" charset="-122"/>
                <a:sym typeface="+mn-ea"/>
              </a:rPr>
              <a:t>1.会计核算管理管理实现功能</a:t>
            </a:r>
            <a:endParaRPr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sz="2800">
                <a:solidFill>
                  <a:schemeClr val="tx1"/>
                </a:solidFill>
                <a:latin typeface="微软雅黑" panose="020B0503020204020204" charset="-122"/>
                <a:ea typeface="微软雅黑" panose="020B0503020204020204" charset="-122"/>
                <a:cs typeface="微软雅黑" panose="020B0503020204020204" charset="-122"/>
                <a:sym typeface="+mn-ea"/>
              </a:rPr>
              <a:t>2. </a:t>
            </a:r>
            <a:r>
              <a:rPr sz="2800">
                <a:solidFill>
                  <a:schemeClr val="tx1"/>
                </a:solidFill>
                <a:latin typeface="微软雅黑" panose="020B0503020204020204" charset="-122"/>
                <a:ea typeface="微软雅黑" panose="020B0503020204020204" charset="-122"/>
                <a:cs typeface="微软雅黑" panose="020B0503020204020204" charset="-122"/>
                <a:sym typeface="+mn-ea"/>
              </a:rPr>
              <a:t>会计核算管理表结构设计</a:t>
            </a:r>
            <a:endParaRPr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lang="en-US" sz="28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函数：</a:t>
            </a:r>
            <a:r>
              <a:rPr lang="en-US" altLang="zh-CN" sz="2800">
                <a:solidFill>
                  <a:srgbClr val="ED028C"/>
                </a:solidFill>
                <a:ea typeface="微软雅黑" panose="020B0503020204020204" charset="-122"/>
                <a:sym typeface="+mn-ea"/>
              </a:rPr>
              <a:t>SMALL函数、TEXT函数、MID函数和RIGHT函数、IFERROR函数、INDEX函数、SUMIFS函数</a:t>
            </a:r>
            <a:endParaRPr lang="en-US" altLang="zh-CN" sz="2800">
              <a:solidFill>
                <a:srgbClr val="ED028C"/>
              </a:solidFill>
              <a:ea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
        <p:nvSpPr>
          <p:cNvPr id="100" name="文本框 99"/>
          <p:cNvSpPr txBox="1"/>
          <p:nvPr/>
        </p:nvSpPr>
        <p:spPr>
          <a:xfrm>
            <a:off x="920750" y="1075690"/>
            <a:ext cx="8216265" cy="3526155"/>
          </a:xfrm>
          <a:prstGeom prst="rect">
            <a:avLst/>
          </a:prstGeom>
          <a:noFill/>
          <a:ln w="9525">
            <a:noFill/>
          </a:ln>
        </p:spPr>
        <p:txBody>
          <a:bodyPr>
            <a:noAutofit/>
          </a:bodyPr>
          <a:p>
            <a:pPr marL="533400" indent="-533400" algn="l">
              <a:lnSpc>
                <a:spcPct val="150000"/>
              </a:lnSpc>
            </a:pPr>
            <a:r>
              <a:rPr lang="zh-CN" altLang="en-US" sz="2800" b="1" dirty="0" smtClean="0">
                <a:solidFill>
                  <a:srgbClr val="C00000"/>
                </a:solidFill>
                <a:sym typeface="+mn-ea"/>
              </a:rPr>
              <a:t>思考？？</a:t>
            </a:r>
            <a:endParaRPr lang="en-US" altLang="zh-CN" sz="2800" b="1" dirty="0" smtClean="0">
              <a:solidFill>
                <a:srgbClr val="C00000"/>
              </a:solidFill>
            </a:endParaRPr>
          </a:p>
          <a:p>
            <a:pPr indent="0">
              <a:lnSpc>
                <a:spcPct val="150000"/>
              </a:lnSpc>
            </a:pPr>
            <a:r>
              <a:rPr lang="en-US" altLang="zh-CN" sz="2000" b="0">
                <a:solidFill>
                  <a:srgbClr val="231F20"/>
                </a:solidFill>
                <a:ea typeface="微软雅黑" panose="020B0503020204020204" charset="-122"/>
              </a:rPr>
              <a:t>1</a:t>
            </a:r>
            <a:r>
              <a:rPr lang="zh-CN" altLang="en-US" sz="2000" b="0">
                <a:solidFill>
                  <a:srgbClr val="231F20"/>
                </a:solidFill>
                <a:ea typeface="微软雅黑" panose="020B0503020204020204" charset="-122"/>
              </a:rPr>
              <a:t>.在Excel中，下列属于条件判断函数是（    ）</a:t>
            </a:r>
            <a:endParaRPr lang="zh-CN" altLang="en-US" sz="2000" b="0">
              <a:solidFill>
                <a:srgbClr val="231F20"/>
              </a:solidFill>
              <a:ea typeface="微软雅黑" panose="020B0503020204020204" charset="-122"/>
            </a:endParaRPr>
          </a:p>
          <a:p>
            <a:pPr indent="0">
              <a:lnSpc>
                <a:spcPct val="150000"/>
              </a:lnSpc>
            </a:pPr>
            <a:r>
              <a:rPr lang="zh-CN" altLang="en-US" sz="2000" b="0">
                <a:solidFill>
                  <a:srgbClr val="231F20"/>
                </a:solidFill>
                <a:ea typeface="微软雅黑" panose="020B0503020204020204" charset="-122"/>
              </a:rPr>
              <a:t>A.SUM   B.MID  C.IF   D.TEXT</a:t>
            </a:r>
            <a:endParaRPr lang="zh-CN" altLang="en-US" sz="2000" b="0">
              <a:solidFill>
                <a:srgbClr val="231F20"/>
              </a:solidFill>
              <a:ea typeface="微软雅黑" panose="020B0503020204020204" charset="-122"/>
            </a:endParaRPr>
          </a:p>
          <a:p>
            <a:pPr indent="0">
              <a:lnSpc>
                <a:spcPct val="150000"/>
              </a:lnSpc>
            </a:pPr>
            <a:r>
              <a:rPr lang="en-US" altLang="zh-CN" sz="2000" b="0">
                <a:solidFill>
                  <a:srgbClr val="231F20"/>
                </a:solidFill>
                <a:ea typeface="微软雅黑" panose="020B0503020204020204" charset="-122"/>
              </a:rPr>
              <a:t>2</a:t>
            </a:r>
            <a:r>
              <a:rPr lang="zh-CN" altLang="en-US" sz="2000" b="0">
                <a:solidFill>
                  <a:srgbClr val="231F20"/>
                </a:solidFill>
                <a:ea typeface="微软雅黑" panose="020B0503020204020204" charset="-122"/>
              </a:rPr>
              <a:t>.将B1单元格转换为日期格式的函数公式为（    ）</a:t>
            </a:r>
            <a:endParaRPr lang="zh-CN" altLang="en-US" sz="2000" b="0">
              <a:solidFill>
                <a:srgbClr val="231F20"/>
              </a:solidFill>
              <a:ea typeface="微软雅黑" panose="020B0503020204020204" charset="-122"/>
            </a:endParaRPr>
          </a:p>
          <a:p>
            <a:pPr indent="0">
              <a:lnSpc>
                <a:spcPct val="150000"/>
              </a:lnSpc>
            </a:pPr>
            <a:r>
              <a:rPr lang="zh-CN" altLang="en-US" sz="2000" b="0">
                <a:solidFill>
                  <a:srgbClr val="231F20"/>
                </a:solidFill>
                <a:ea typeface="微软雅黑" panose="020B0503020204020204" charset="-122"/>
              </a:rPr>
              <a:t>A.=TEXT(A1,"（#，###）")      B.=TEXT(B1,"yyyy-mm-dd")</a:t>
            </a:r>
            <a:endParaRPr lang="zh-CN" altLang="en-US" sz="2000" b="0">
              <a:solidFill>
                <a:srgbClr val="231F20"/>
              </a:solidFill>
              <a:ea typeface="微软雅黑" panose="020B0503020204020204" charset="-122"/>
            </a:endParaRPr>
          </a:p>
          <a:p>
            <a:pPr indent="0">
              <a:lnSpc>
                <a:spcPct val="150000"/>
              </a:lnSpc>
            </a:pPr>
            <a:r>
              <a:rPr lang="zh-CN" altLang="en-US" sz="2000" b="0">
                <a:solidFill>
                  <a:srgbClr val="231F20"/>
                </a:solidFill>
                <a:ea typeface="微软雅黑" panose="020B0503020204020204" charset="-122"/>
              </a:rPr>
              <a:t>C.=TEXT(B1,"aaaa")             D.=TEXT(C1,"h:mAM/PM")</a:t>
            </a:r>
            <a:endParaRPr lang="zh-CN" altLang="en-US" sz="2000" b="0">
              <a:solidFill>
                <a:srgbClr val="231F20"/>
              </a:solidFill>
              <a:ea typeface="微软雅黑" panose="020B0503020204020204" charset="-122"/>
            </a:endParaRPr>
          </a:p>
          <a:p>
            <a:pPr indent="0">
              <a:lnSpc>
                <a:spcPct val="150000"/>
              </a:lnSpc>
            </a:pPr>
            <a:r>
              <a:rPr lang="en-US" altLang="zh-CN" sz="2000" b="0">
                <a:solidFill>
                  <a:srgbClr val="231F20"/>
                </a:solidFill>
                <a:ea typeface="微软雅黑" panose="020B0503020204020204" charset="-122"/>
              </a:rPr>
              <a:t>3.在Excel中，捕获和处理公式中错误的函数是（     ）</a:t>
            </a:r>
            <a:endParaRPr lang="en-US" altLang="zh-CN" sz="2000" b="0">
              <a:solidFill>
                <a:srgbClr val="231F20"/>
              </a:solidFill>
              <a:ea typeface="微软雅黑" panose="020B0503020204020204" charset="-122"/>
            </a:endParaRPr>
          </a:p>
          <a:p>
            <a:pPr indent="0">
              <a:lnSpc>
                <a:spcPct val="150000"/>
              </a:lnSpc>
            </a:pPr>
            <a:r>
              <a:rPr lang="en-US" altLang="zh-CN" sz="2000" b="0">
                <a:solidFill>
                  <a:srgbClr val="231F20"/>
                </a:solidFill>
                <a:ea typeface="微软雅黑" panose="020B0503020204020204" charset="-122"/>
              </a:rPr>
              <a:t>A.RIGHT   B.MID    C.IFERROR    D.TEXT</a:t>
            </a:r>
            <a:endParaRPr lang="en-US" altLang="zh-CN" sz="2000" b="0">
              <a:solidFill>
                <a:srgbClr val="231F20"/>
              </a:solidFill>
              <a:ea typeface="微软雅黑" panose="020B0503020204020204" charset="-122"/>
            </a:endParaRPr>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809625" y="3631565"/>
            <a:ext cx="9340851"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利用</a:t>
            </a:r>
            <a:r>
              <a:rPr lang="en-US" altLang="zh-CN"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Excel</a:t>
            </a: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进行会计核算</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6</a:t>
            </a:r>
            <a:r>
              <a:rPr lang="en-US" altLang="zh-CN" sz="5335" dirty="0">
                <a:solidFill>
                  <a:srgbClr val="48A088"/>
                </a:solidFill>
                <a:latin typeface="微软雅黑" panose="020B0503020204020204" charset="-122"/>
                <a:ea typeface="微软雅黑" panose="020B0503020204020204" charset="-122"/>
              </a:rPr>
              <a:t>.2</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342900" y="657860"/>
            <a:ext cx="5060315" cy="524319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9091930" y="2404745"/>
            <a:ext cx="3261995" cy="4618355"/>
          </a:xfrm>
          <a:prstGeom prst="rect">
            <a:avLst/>
          </a:prstGeom>
        </p:spPr>
      </p:pic>
      <p:sp>
        <p:nvSpPr>
          <p:cNvPr id="49" name="文本框 48"/>
          <p:cNvSpPr txBox="1"/>
          <p:nvPr/>
        </p:nvSpPr>
        <p:spPr>
          <a:xfrm>
            <a:off x="558800" y="1043940"/>
            <a:ext cx="6888480" cy="4399915"/>
          </a:xfrm>
          <a:prstGeom prst="rect">
            <a:avLst/>
          </a:prstGeom>
          <a:noFill/>
        </p:spPr>
        <p:txBody>
          <a:bodyPr wrap="square" rtlCol="0">
            <a:spAutoFit/>
          </a:bodyPr>
          <a:p>
            <a:pPr>
              <a:lnSpc>
                <a:spcPct val="100000"/>
              </a:lnSpc>
            </a:pPr>
            <a:r>
              <a:rPr lang="zh-CN" altLang="en-US" sz="4000" b="1" dirty="0">
                <a:latin typeface="+mj-ea"/>
                <a:ea typeface="+mj-ea"/>
              </a:rPr>
              <a:t>子任务</a:t>
            </a:r>
            <a:r>
              <a:rPr lang="en-US" altLang="zh-CN" sz="4000" b="1" dirty="0">
                <a:latin typeface="+mj-ea"/>
                <a:ea typeface="+mj-ea"/>
              </a:rPr>
              <a:t>6.2.1  </a:t>
            </a:r>
            <a:endParaRPr lang="en-US" altLang="zh-CN" sz="4000" b="1" dirty="0">
              <a:latin typeface="+mj-ea"/>
              <a:ea typeface="+mj-ea"/>
            </a:endParaRPr>
          </a:p>
          <a:p>
            <a:pPr>
              <a:lnSpc>
                <a:spcPct val="100000"/>
              </a:lnSpc>
            </a:pPr>
            <a:r>
              <a:rPr lang="zh-CN" sz="4000" b="1" dirty="0">
                <a:latin typeface="+mj-ea"/>
                <a:ea typeface="+mj-ea"/>
              </a:rPr>
              <a:t>在</a:t>
            </a:r>
            <a:r>
              <a:rPr lang="en-US" altLang="zh-CN" sz="4000" b="1" dirty="0">
                <a:latin typeface="+mj-ea"/>
                <a:ea typeface="+mj-ea"/>
              </a:rPr>
              <a:t>“6-0</a:t>
            </a:r>
            <a:r>
              <a:rPr lang="zh-CN" altLang="en-US" sz="4000" b="1" dirty="0">
                <a:latin typeface="+mj-ea"/>
                <a:ea typeface="+mj-ea"/>
              </a:rPr>
              <a:t>基础信息表</a:t>
            </a:r>
            <a:r>
              <a:rPr lang="en-US" altLang="zh-CN" sz="4000" b="1" dirty="0">
                <a:latin typeface="+mj-ea"/>
                <a:ea typeface="+mj-ea"/>
              </a:rPr>
              <a:t>”</a:t>
            </a:r>
            <a:endParaRPr lang="en-US" altLang="zh-CN" sz="4000" b="1" dirty="0">
              <a:latin typeface="+mj-ea"/>
              <a:ea typeface="+mj-ea"/>
            </a:endParaRPr>
          </a:p>
          <a:p>
            <a:pPr>
              <a:lnSpc>
                <a:spcPct val="100000"/>
              </a:lnSpc>
            </a:pPr>
            <a:r>
              <a:rPr lang="zh-CN" altLang="en-US" sz="4000" b="1" dirty="0">
                <a:latin typeface="+mj-ea"/>
                <a:ea typeface="+mj-ea"/>
              </a:rPr>
              <a:t>中输入信息</a:t>
            </a:r>
            <a:endParaRPr lang="zh-CN" altLang="en-US" sz="4000" b="1" dirty="0">
              <a:latin typeface="+mj-ea"/>
              <a:ea typeface="+mj-ea"/>
            </a:endParaRPr>
          </a:p>
          <a:p>
            <a:pPr>
              <a:lnSpc>
                <a:spcPct val="100000"/>
              </a:lnSpc>
            </a:pPr>
            <a:endParaRPr lang="zh-CN" altLang="en-US" sz="4000" b="1" dirty="0">
              <a:latin typeface="+mj-ea"/>
              <a:ea typeface="+mj-ea"/>
            </a:endParaRPr>
          </a:p>
          <a:p>
            <a:pPr>
              <a:lnSpc>
                <a:spcPct val="100000"/>
              </a:lnSpc>
            </a:pPr>
            <a:r>
              <a:rPr lang="zh-CN" altLang="en-US" sz="4000" b="1" dirty="0">
                <a:latin typeface="+mj-ea"/>
                <a:ea typeface="+mj-ea"/>
              </a:rPr>
              <a:t>子任务</a:t>
            </a:r>
            <a:r>
              <a:rPr lang="en-US" altLang="zh-CN" sz="4000" b="1" dirty="0">
                <a:latin typeface="+mj-ea"/>
                <a:ea typeface="+mj-ea"/>
              </a:rPr>
              <a:t>6.2.2</a:t>
            </a:r>
            <a:endParaRPr lang="en-US" altLang="zh-CN" sz="4000" b="1" dirty="0">
              <a:latin typeface="+mj-ea"/>
              <a:ea typeface="+mj-ea"/>
            </a:endParaRPr>
          </a:p>
          <a:p>
            <a:pPr>
              <a:lnSpc>
                <a:spcPct val="100000"/>
              </a:lnSpc>
            </a:pPr>
            <a:r>
              <a:rPr lang="zh-CN" altLang="en-US" sz="4000" b="1" dirty="0">
                <a:latin typeface="+mj-ea"/>
                <a:ea typeface="+mj-ea"/>
              </a:rPr>
              <a:t>在</a:t>
            </a:r>
            <a:r>
              <a:rPr lang="en-US" altLang="zh-CN" sz="4000" b="1" dirty="0">
                <a:latin typeface="+mj-ea"/>
                <a:ea typeface="+mj-ea"/>
              </a:rPr>
              <a:t>“6-1</a:t>
            </a:r>
            <a:r>
              <a:rPr lang="zh-CN" altLang="en-US" sz="4000" b="1" dirty="0">
                <a:latin typeface="+mj-ea"/>
                <a:ea typeface="+mj-ea"/>
              </a:rPr>
              <a:t>记账凭证清单</a:t>
            </a:r>
            <a:r>
              <a:rPr lang="en-US" altLang="zh-CN" sz="4000" b="1" dirty="0">
                <a:latin typeface="+mj-ea"/>
                <a:ea typeface="+mj-ea"/>
              </a:rPr>
              <a:t>”</a:t>
            </a:r>
            <a:endParaRPr lang="en-US" altLang="zh-CN" sz="4000" b="1" dirty="0">
              <a:latin typeface="+mj-ea"/>
              <a:ea typeface="+mj-ea"/>
            </a:endParaRPr>
          </a:p>
          <a:p>
            <a:pPr>
              <a:lnSpc>
                <a:spcPct val="100000"/>
              </a:lnSpc>
            </a:pPr>
            <a:r>
              <a:rPr lang="zh-CN" altLang="en-US" sz="4000" b="1" dirty="0">
                <a:latin typeface="+mj-ea"/>
                <a:ea typeface="+mj-ea"/>
              </a:rPr>
              <a:t>中输入信息</a:t>
            </a:r>
            <a:endParaRPr lang="zh-CN" altLang="en-US" sz="4000" b="1"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98170" y="982980"/>
            <a:ext cx="11260455" cy="144399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sym typeface="+mn-ea"/>
              </a:rPr>
              <a:t>【情景任务 】</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以某公司于</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2023</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年</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月发生的经济业务为例，建立某公司的基础信息工作簿和记账凭证清单。</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Picture 7"/>
          <p:cNvPicPr>
            <a:picLocks noChangeAspect="1" noChangeArrowheads="1"/>
          </p:cNvPicPr>
          <p:nvPr>
            <p:custDataLst>
              <p:tags r:id="rId1"/>
            </p:custDataLst>
          </p:nvPr>
        </p:nvPicPr>
        <p:blipFill>
          <a:blip r:embed="rId2" cstate="print">
            <a:lum bright="-10000"/>
          </a:blip>
          <a:srcRect/>
          <a:stretch>
            <a:fillRect/>
          </a:stretch>
        </p:blipFill>
        <p:spPr bwMode="auto">
          <a:xfrm>
            <a:off x="3608705" y="2971165"/>
            <a:ext cx="4521835" cy="2616200"/>
          </a:xfrm>
          <a:prstGeom prst="ellipse">
            <a:avLst/>
          </a:prstGeom>
          <a:ln>
            <a:noFill/>
          </a:ln>
          <a:effectLst>
            <a:softEdge rad="112500"/>
          </a:effec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69290" y="781050"/>
            <a:ext cx="1042162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3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   </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782955" y="967105"/>
            <a:ext cx="3764280" cy="40703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l">
              <a:lnSpc>
                <a:spcPts val="2880"/>
              </a:lnSpc>
            </a:pPr>
            <a:r>
              <a:rPr lang="en-US" altLang="zh-CN" sz="2800" b="1" baseline="30000" dirty="0" smtClean="0">
                <a:solidFill>
                  <a:srgbClr val="FFFFFF"/>
                </a:solidFill>
                <a:latin typeface="+mj-ea"/>
                <a:ea typeface="+mj-ea"/>
                <a:sym typeface="+mn-ea"/>
              </a:rPr>
              <a:t>1.</a:t>
            </a:r>
            <a:r>
              <a:rPr lang="zh-CN" altLang="en-US" sz="2800" b="1" baseline="30000" dirty="0" smtClean="0">
                <a:solidFill>
                  <a:srgbClr val="FFFFFF"/>
                </a:solidFill>
                <a:latin typeface="+mj-ea"/>
                <a:ea typeface="+mj-ea"/>
                <a:sym typeface="+mn-ea"/>
              </a:rPr>
              <a:t> 在</a:t>
            </a:r>
            <a:r>
              <a:rPr lang="en-US" altLang="zh-CN" sz="2800" b="1" baseline="30000" dirty="0" smtClean="0">
                <a:solidFill>
                  <a:srgbClr val="FFFFFF"/>
                </a:solidFill>
                <a:latin typeface="+mj-ea"/>
                <a:ea typeface="+mj-ea"/>
                <a:sym typeface="+mn-ea"/>
              </a:rPr>
              <a:t>0-1</a:t>
            </a:r>
            <a:r>
              <a:rPr lang="zh-CN" altLang="en-US" sz="2800" b="1" baseline="30000" dirty="0" smtClean="0">
                <a:solidFill>
                  <a:srgbClr val="FFFFFF"/>
                </a:solidFill>
                <a:latin typeface="+mj-ea"/>
                <a:ea typeface="+mj-ea"/>
                <a:sym typeface="+mn-ea"/>
              </a:rPr>
              <a:t>基础信息表中输入信息</a:t>
            </a:r>
            <a:endParaRPr lang="zh-CN" altLang="en-US" sz="2800" b="1" baseline="30000" dirty="0" smtClean="0">
              <a:solidFill>
                <a:srgbClr val="FFFFFF"/>
              </a:solidFill>
              <a:latin typeface="+mj-ea"/>
              <a:ea typeface="+mj-ea"/>
              <a:sym typeface="+mn-ea"/>
            </a:endParaRPr>
          </a:p>
        </p:txBody>
      </p:sp>
      <p:sp>
        <p:nvSpPr>
          <p:cNvPr id="12" name="文本框 11"/>
          <p:cNvSpPr txBox="1"/>
          <p:nvPr/>
        </p:nvSpPr>
        <p:spPr>
          <a:xfrm>
            <a:off x="669290" y="1573530"/>
            <a:ext cx="6089650" cy="3830955"/>
          </a:xfrm>
          <a:prstGeom prst="rect">
            <a:avLst/>
          </a:prstGeom>
          <a:noFill/>
        </p:spPr>
        <p:txBody>
          <a:bodyPr wrap="square" rtlCol="0">
            <a:spAutoFit/>
          </a:bodyPr>
          <a:p>
            <a:pPr>
              <a:lnSpc>
                <a:spcPct val="150000"/>
              </a:lnSpc>
            </a:pPr>
            <a:r>
              <a:t>（ 1）新建一个名为“ ×× 公司会计核算与分析管理”的工作簿。</a:t>
            </a:r>
          </a:p>
          <a:p>
            <a:pPr>
              <a:lnSpc>
                <a:spcPct val="150000"/>
              </a:lnSpc>
            </a:pPr>
            <a:r>
              <a:t>（ 2）新建一个名为“6-0 基础信息表”的工作表。设置其第 1 行至第 35 行的行高为  “ 18”磅， 合并 A1:A35 单元格，输入“会计核算”并居中，设置为“宋体”“10”号字； 合并 B1:C1 单元格并居中，输入“科目表”，输入“科目表”信息，美化表格，如</a:t>
            </a:r>
            <a:r>
              <a:rPr lang="zh-CN"/>
              <a:t>图</a:t>
            </a:r>
            <a:r>
              <a:rPr lang="en-US" altLang="zh-CN"/>
              <a:t>6-16</a:t>
            </a:r>
            <a:r>
              <a:t> 所示。</a:t>
            </a:r>
          </a:p>
          <a:p>
            <a:pPr>
              <a:lnSpc>
                <a:spcPct val="150000"/>
              </a:lnSpc>
            </a:pPr>
          </a:p>
          <a:p>
            <a:pPr>
              <a:lnSpc>
                <a:spcPct val="150000"/>
              </a:lnSpc>
            </a:pPr>
          </a:p>
        </p:txBody>
      </p:sp>
      <p:pic>
        <p:nvPicPr>
          <p:cNvPr id="11" name="图片 10" descr="图6-16 科目表"/>
          <p:cNvPicPr>
            <a:picLocks noChangeAspect="1"/>
          </p:cNvPicPr>
          <p:nvPr/>
        </p:nvPicPr>
        <p:blipFill>
          <a:blip r:embed="rId1"/>
          <a:stretch>
            <a:fillRect/>
          </a:stretch>
        </p:blipFill>
        <p:spPr>
          <a:xfrm>
            <a:off x="7303770" y="967105"/>
            <a:ext cx="2727325" cy="4836795"/>
          </a:xfrm>
          <a:prstGeom prst="rect">
            <a:avLst/>
          </a:prstGeom>
        </p:spPr>
      </p:pic>
      <p:sp>
        <p:nvSpPr>
          <p:cNvPr id="13" name="文本框 12"/>
          <p:cNvSpPr txBox="1"/>
          <p:nvPr/>
        </p:nvSpPr>
        <p:spPr>
          <a:xfrm>
            <a:off x="8098790" y="5803900"/>
            <a:ext cx="1762125" cy="306705"/>
          </a:xfrm>
          <a:prstGeom prst="rect">
            <a:avLst/>
          </a:prstGeom>
          <a:noFill/>
        </p:spPr>
        <p:txBody>
          <a:bodyPr wrap="square" rtlCol="0">
            <a:spAutoFit/>
          </a:bodyPr>
          <a:p>
            <a:r>
              <a:rPr lang="zh-CN" sz="1400">
                <a:solidFill>
                  <a:srgbClr val="ED028C"/>
                </a:solidFill>
                <a:ea typeface="微软雅黑" panose="020B0503020204020204" charset="-122"/>
              </a:rPr>
              <a:t>图6-16 </a:t>
            </a:r>
            <a:r>
              <a:rPr lang="en-US" altLang="zh-CN" sz="1400">
                <a:solidFill>
                  <a:srgbClr val="ED028C"/>
                </a:solidFill>
                <a:ea typeface="微软雅黑" panose="020B0503020204020204" charset="-122"/>
              </a:rPr>
              <a:t> </a:t>
            </a:r>
            <a:r>
              <a:rPr lang="zh-CN" sz="1400">
                <a:solidFill>
                  <a:srgbClr val="ED028C"/>
                </a:solidFill>
                <a:ea typeface="微软雅黑" panose="020B0503020204020204" charset="-122"/>
              </a:rPr>
              <a:t>科目表</a:t>
            </a:r>
            <a:endParaRPr lang="zh-CN" sz="1400">
              <a:solidFill>
                <a:srgbClr val="ED028C"/>
              </a:solidFill>
              <a:ea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69290" y="781050"/>
            <a:ext cx="1042162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3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   </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782955" y="967105"/>
            <a:ext cx="3764280" cy="40703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l">
              <a:lnSpc>
                <a:spcPts val="2880"/>
              </a:lnSpc>
            </a:pPr>
            <a:r>
              <a:rPr lang="en-US" altLang="zh-CN" sz="2800" b="1" baseline="30000" dirty="0" smtClean="0">
                <a:solidFill>
                  <a:srgbClr val="FFFFFF"/>
                </a:solidFill>
                <a:latin typeface="+mj-ea"/>
                <a:ea typeface="+mj-ea"/>
                <a:sym typeface="+mn-ea"/>
              </a:rPr>
              <a:t>1.</a:t>
            </a:r>
            <a:r>
              <a:rPr lang="zh-CN" altLang="en-US" sz="2800" b="1" baseline="30000" dirty="0" smtClean="0">
                <a:solidFill>
                  <a:srgbClr val="FFFFFF"/>
                </a:solidFill>
                <a:latin typeface="+mj-ea"/>
                <a:ea typeface="+mj-ea"/>
                <a:sym typeface="+mn-ea"/>
              </a:rPr>
              <a:t> 在</a:t>
            </a:r>
            <a:r>
              <a:rPr lang="en-US" altLang="zh-CN" sz="2800" b="1" baseline="30000" dirty="0" smtClean="0">
                <a:solidFill>
                  <a:srgbClr val="FFFFFF"/>
                </a:solidFill>
                <a:latin typeface="+mj-ea"/>
                <a:ea typeface="+mj-ea"/>
                <a:sym typeface="+mn-ea"/>
              </a:rPr>
              <a:t>0-1</a:t>
            </a:r>
            <a:r>
              <a:rPr lang="zh-CN" altLang="en-US" sz="2800" b="1" baseline="30000" dirty="0" smtClean="0">
                <a:solidFill>
                  <a:srgbClr val="FFFFFF"/>
                </a:solidFill>
                <a:latin typeface="+mj-ea"/>
                <a:ea typeface="+mj-ea"/>
                <a:sym typeface="+mn-ea"/>
              </a:rPr>
              <a:t>基础信息表中输入信息</a:t>
            </a:r>
            <a:endParaRPr lang="zh-CN" altLang="en-US" sz="2800" b="1" baseline="30000" dirty="0" smtClean="0">
              <a:solidFill>
                <a:srgbClr val="FFFFFF"/>
              </a:solidFill>
              <a:latin typeface="+mj-ea"/>
              <a:ea typeface="+mj-ea"/>
              <a:sym typeface="+mn-ea"/>
            </a:endParaRPr>
          </a:p>
        </p:txBody>
      </p:sp>
      <p:sp>
        <p:nvSpPr>
          <p:cNvPr id="12" name="文本框 11"/>
          <p:cNvSpPr txBox="1"/>
          <p:nvPr/>
        </p:nvSpPr>
        <p:spPr>
          <a:xfrm>
            <a:off x="669290" y="1573530"/>
            <a:ext cx="8818245" cy="1198880"/>
          </a:xfrm>
          <a:prstGeom prst="rect">
            <a:avLst/>
          </a:prstGeom>
          <a:noFill/>
        </p:spPr>
        <p:txBody>
          <a:bodyPr wrap="square" rtlCol="0">
            <a:spAutoFit/>
          </a:bodyPr>
          <a:p>
            <a:pPr>
              <a:lnSpc>
                <a:spcPct val="150000"/>
              </a:lnSpc>
            </a:pPr>
            <a:r>
              <a:rPr sz="1600"/>
              <a:t>（ 3 ）合并 E1:F1 、H1:I1 、E24:F24 单元格并居中，分别输入“明细账”“客户表”“财 务部人员表”“部门表”，美化表格并输入信息如图 6-1</a:t>
            </a:r>
            <a:r>
              <a:rPr lang="en-US" sz="1600"/>
              <a:t>7</a:t>
            </a:r>
            <a:r>
              <a:rPr sz="1600"/>
              <a:t> 至图 6-20 所示。</a:t>
            </a:r>
            <a:endParaRPr sz="1600"/>
          </a:p>
          <a:p>
            <a:pPr>
              <a:lnSpc>
                <a:spcPct val="150000"/>
              </a:lnSpc>
            </a:pPr>
            <a:endParaRPr sz="1600"/>
          </a:p>
        </p:txBody>
      </p:sp>
      <p:pic>
        <p:nvPicPr>
          <p:cNvPr id="14" name="图片 13" descr="图6-17 明细表"/>
          <p:cNvPicPr>
            <a:picLocks noChangeAspect="1"/>
          </p:cNvPicPr>
          <p:nvPr/>
        </p:nvPicPr>
        <p:blipFill>
          <a:blip r:embed="rId1"/>
          <a:stretch>
            <a:fillRect/>
          </a:stretch>
        </p:blipFill>
        <p:spPr>
          <a:xfrm>
            <a:off x="1172210" y="2355850"/>
            <a:ext cx="1945640" cy="3233420"/>
          </a:xfrm>
          <a:prstGeom prst="rect">
            <a:avLst/>
          </a:prstGeom>
        </p:spPr>
      </p:pic>
      <p:sp>
        <p:nvSpPr>
          <p:cNvPr id="15" name="文本框 14"/>
          <p:cNvSpPr txBox="1"/>
          <p:nvPr/>
        </p:nvSpPr>
        <p:spPr>
          <a:xfrm>
            <a:off x="1264285" y="5589270"/>
            <a:ext cx="1762125" cy="306705"/>
          </a:xfrm>
          <a:prstGeom prst="rect">
            <a:avLst/>
          </a:prstGeom>
          <a:noFill/>
        </p:spPr>
        <p:txBody>
          <a:bodyPr wrap="square" rtlCol="0">
            <a:spAutoFit/>
          </a:bodyPr>
          <a:p>
            <a:r>
              <a:rPr lang="zh-CN" sz="1400">
                <a:solidFill>
                  <a:srgbClr val="ED028C"/>
                </a:solidFill>
                <a:ea typeface="微软雅黑" panose="020B0503020204020204" charset="-122"/>
              </a:rPr>
              <a:t>图6-1</a:t>
            </a:r>
            <a:r>
              <a:rPr lang="en-US" altLang="zh-CN" sz="1400">
                <a:solidFill>
                  <a:srgbClr val="ED028C"/>
                </a:solidFill>
                <a:ea typeface="微软雅黑" panose="020B0503020204020204" charset="-122"/>
              </a:rPr>
              <a:t>7</a:t>
            </a:r>
            <a:r>
              <a:rPr lang="zh-CN" sz="1400">
                <a:solidFill>
                  <a:srgbClr val="ED028C"/>
                </a:solidFill>
                <a:ea typeface="微软雅黑" panose="020B0503020204020204" charset="-122"/>
              </a:rPr>
              <a:t> </a:t>
            </a:r>
            <a:r>
              <a:rPr lang="en-US" altLang="zh-CN" sz="1400">
                <a:solidFill>
                  <a:srgbClr val="ED028C"/>
                </a:solidFill>
                <a:ea typeface="微软雅黑" panose="020B0503020204020204" charset="-122"/>
              </a:rPr>
              <a:t> </a:t>
            </a:r>
            <a:r>
              <a:rPr lang="zh-CN" sz="1400">
                <a:solidFill>
                  <a:srgbClr val="ED028C"/>
                </a:solidFill>
                <a:ea typeface="微软雅黑" panose="020B0503020204020204" charset="-122"/>
              </a:rPr>
              <a:t>明细</a:t>
            </a:r>
            <a:r>
              <a:rPr lang="zh-CN" sz="1400">
                <a:solidFill>
                  <a:srgbClr val="ED028C"/>
                </a:solidFill>
                <a:ea typeface="微软雅黑" panose="020B0503020204020204" charset="-122"/>
              </a:rPr>
              <a:t>表</a:t>
            </a:r>
            <a:endParaRPr lang="zh-CN" sz="1400">
              <a:solidFill>
                <a:srgbClr val="ED028C"/>
              </a:solidFill>
              <a:ea typeface="微软雅黑" panose="020B0503020204020204" charset="-122"/>
            </a:endParaRPr>
          </a:p>
        </p:txBody>
      </p:sp>
      <p:pic>
        <p:nvPicPr>
          <p:cNvPr id="16" name="图片 15" descr="图6-18 客户表"/>
          <p:cNvPicPr>
            <a:picLocks noChangeAspect="1"/>
          </p:cNvPicPr>
          <p:nvPr/>
        </p:nvPicPr>
        <p:blipFill>
          <a:blip r:embed="rId2"/>
          <a:stretch>
            <a:fillRect/>
          </a:stretch>
        </p:blipFill>
        <p:spPr>
          <a:xfrm>
            <a:off x="4028440" y="2289810"/>
            <a:ext cx="2273300" cy="927100"/>
          </a:xfrm>
          <a:prstGeom prst="rect">
            <a:avLst/>
          </a:prstGeom>
        </p:spPr>
      </p:pic>
      <p:sp>
        <p:nvSpPr>
          <p:cNvPr id="17" name="文本框 16"/>
          <p:cNvSpPr txBox="1"/>
          <p:nvPr/>
        </p:nvSpPr>
        <p:spPr>
          <a:xfrm>
            <a:off x="4284345" y="3281680"/>
            <a:ext cx="1762125" cy="306705"/>
          </a:xfrm>
          <a:prstGeom prst="rect">
            <a:avLst/>
          </a:prstGeom>
          <a:noFill/>
        </p:spPr>
        <p:txBody>
          <a:bodyPr wrap="square" rtlCol="0">
            <a:spAutoFit/>
          </a:bodyPr>
          <a:p>
            <a:r>
              <a:rPr lang="zh-CN" sz="1400">
                <a:solidFill>
                  <a:srgbClr val="ED028C"/>
                </a:solidFill>
                <a:ea typeface="微软雅黑" panose="020B0503020204020204" charset="-122"/>
              </a:rPr>
              <a:t>图6-1</a:t>
            </a:r>
            <a:r>
              <a:rPr lang="en-US" altLang="zh-CN" sz="1400">
                <a:solidFill>
                  <a:srgbClr val="ED028C"/>
                </a:solidFill>
                <a:ea typeface="微软雅黑" panose="020B0503020204020204" charset="-122"/>
              </a:rPr>
              <a:t>8</a:t>
            </a:r>
            <a:r>
              <a:rPr lang="zh-CN" sz="1400">
                <a:solidFill>
                  <a:srgbClr val="ED028C"/>
                </a:solidFill>
                <a:ea typeface="微软雅黑" panose="020B0503020204020204" charset="-122"/>
              </a:rPr>
              <a:t> </a:t>
            </a:r>
            <a:r>
              <a:rPr lang="en-US" altLang="zh-CN" sz="1400">
                <a:solidFill>
                  <a:srgbClr val="ED028C"/>
                </a:solidFill>
                <a:ea typeface="微软雅黑" panose="020B0503020204020204" charset="-122"/>
              </a:rPr>
              <a:t> </a:t>
            </a:r>
            <a:r>
              <a:rPr lang="zh-CN" sz="1400">
                <a:solidFill>
                  <a:srgbClr val="ED028C"/>
                </a:solidFill>
                <a:ea typeface="微软雅黑" panose="020B0503020204020204" charset="-122"/>
              </a:rPr>
              <a:t>客户表</a:t>
            </a:r>
            <a:endParaRPr lang="zh-CN" sz="1400">
              <a:solidFill>
                <a:srgbClr val="ED028C"/>
              </a:solidFill>
              <a:ea typeface="微软雅黑" panose="020B0503020204020204" charset="-122"/>
            </a:endParaRPr>
          </a:p>
        </p:txBody>
      </p:sp>
      <p:pic>
        <p:nvPicPr>
          <p:cNvPr id="18" name="图片 17" descr="图6-19 财务人员表"/>
          <p:cNvPicPr>
            <a:picLocks noChangeAspect="1"/>
          </p:cNvPicPr>
          <p:nvPr/>
        </p:nvPicPr>
        <p:blipFill>
          <a:blip r:embed="rId3"/>
          <a:stretch>
            <a:fillRect/>
          </a:stretch>
        </p:blipFill>
        <p:spPr>
          <a:xfrm>
            <a:off x="4284345" y="3695065"/>
            <a:ext cx="1854200" cy="1155700"/>
          </a:xfrm>
          <a:prstGeom prst="rect">
            <a:avLst/>
          </a:prstGeom>
        </p:spPr>
      </p:pic>
      <p:sp>
        <p:nvSpPr>
          <p:cNvPr id="19" name="文本框 18"/>
          <p:cNvSpPr txBox="1"/>
          <p:nvPr/>
        </p:nvSpPr>
        <p:spPr>
          <a:xfrm>
            <a:off x="4213860" y="5096510"/>
            <a:ext cx="1994535" cy="306705"/>
          </a:xfrm>
          <a:prstGeom prst="rect">
            <a:avLst/>
          </a:prstGeom>
          <a:noFill/>
        </p:spPr>
        <p:txBody>
          <a:bodyPr wrap="square" rtlCol="0">
            <a:spAutoFit/>
          </a:bodyPr>
          <a:p>
            <a:r>
              <a:rPr lang="zh-CN" sz="1400">
                <a:solidFill>
                  <a:srgbClr val="ED028C"/>
                </a:solidFill>
                <a:ea typeface="微软雅黑" panose="020B0503020204020204" charset="-122"/>
              </a:rPr>
              <a:t>图6-1</a:t>
            </a:r>
            <a:r>
              <a:rPr lang="en-US" altLang="zh-CN" sz="1400">
                <a:solidFill>
                  <a:srgbClr val="ED028C"/>
                </a:solidFill>
                <a:ea typeface="微软雅黑" panose="020B0503020204020204" charset="-122"/>
              </a:rPr>
              <a:t>9</a:t>
            </a:r>
            <a:r>
              <a:rPr lang="zh-CN" sz="1400">
                <a:solidFill>
                  <a:srgbClr val="ED028C"/>
                </a:solidFill>
                <a:ea typeface="微软雅黑" panose="020B0503020204020204" charset="-122"/>
              </a:rPr>
              <a:t> </a:t>
            </a:r>
            <a:r>
              <a:rPr lang="en-US" altLang="zh-CN" sz="1400">
                <a:solidFill>
                  <a:srgbClr val="ED028C"/>
                </a:solidFill>
                <a:ea typeface="微软雅黑" panose="020B0503020204020204" charset="-122"/>
              </a:rPr>
              <a:t> </a:t>
            </a:r>
            <a:r>
              <a:rPr lang="zh-CN" sz="1400">
                <a:solidFill>
                  <a:srgbClr val="ED028C"/>
                </a:solidFill>
                <a:ea typeface="微软雅黑" panose="020B0503020204020204" charset="-122"/>
              </a:rPr>
              <a:t>财务部人员表</a:t>
            </a:r>
            <a:endParaRPr lang="zh-CN" sz="1400">
              <a:solidFill>
                <a:srgbClr val="ED028C"/>
              </a:solidFill>
              <a:ea typeface="微软雅黑" panose="020B0503020204020204" charset="-122"/>
            </a:endParaRPr>
          </a:p>
        </p:txBody>
      </p:sp>
      <p:pic>
        <p:nvPicPr>
          <p:cNvPr id="20" name="图片 19" descr="图6-20 部门表"/>
          <p:cNvPicPr>
            <a:picLocks noChangeAspect="1"/>
          </p:cNvPicPr>
          <p:nvPr/>
        </p:nvPicPr>
        <p:blipFill>
          <a:blip r:embed="rId4"/>
          <a:stretch>
            <a:fillRect/>
          </a:stretch>
        </p:blipFill>
        <p:spPr>
          <a:xfrm>
            <a:off x="7303770" y="2112010"/>
            <a:ext cx="2273300" cy="2984500"/>
          </a:xfrm>
          <a:prstGeom prst="rect">
            <a:avLst/>
          </a:prstGeom>
        </p:spPr>
      </p:pic>
      <p:sp>
        <p:nvSpPr>
          <p:cNvPr id="21" name="文本框 20"/>
          <p:cNvSpPr txBox="1"/>
          <p:nvPr/>
        </p:nvSpPr>
        <p:spPr>
          <a:xfrm>
            <a:off x="7639685" y="5282565"/>
            <a:ext cx="1762125" cy="306705"/>
          </a:xfrm>
          <a:prstGeom prst="rect">
            <a:avLst/>
          </a:prstGeom>
          <a:noFill/>
        </p:spPr>
        <p:txBody>
          <a:bodyPr wrap="square" rtlCol="0">
            <a:spAutoFit/>
          </a:bodyPr>
          <a:p>
            <a:r>
              <a:rPr lang="zh-CN" sz="1400">
                <a:solidFill>
                  <a:srgbClr val="ED028C"/>
                </a:solidFill>
                <a:ea typeface="微软雅黑" panose="020B0503020204020204" charset="-122"/>
              </a:rPr>
              <a:t>图6-</a:t>
            </a:r>
            <a:r>
              <a:rPr lang="en-US" sz="1400">
                <a:solidFill>
                  <a:srgbClr val="ED028C"/>
                </a:solidFill>
                <a:ea typeface="微软雅黑" panose="020B0503020204020204" charset="-122"/>
              </a:rPr>
              <a:t>20</a:t>
            </a:r>
            <a:r>
              <a:rPr lang="zh-CN" sz="1400">
                <a:solidFill>
                  <a:srgbClr val="ED028C"/>
                </a:solidFill>
                <a:ea typeface="微软雅黑" panose="020B0503020204020204" charset="-122"/>
              </a:rPr>
              <a:t> </a:t>
            </a:r>
            <a:r>
              <a:rPr lang="en-US" altLang="zh-CN" sz="1400">
                <a:solidFill>
                  <a:srgbClr val="ED028C"/>
                </a:solidFill>
                <a:ea typeface="微软雅黑" panose="020B0503020204020204" charset="-122"/>
              </a:rPr>
              <a:t> </a:t>
            </a:r>
            <a:r>
              <a:rPr lang="zh-CN" sz="1400">
                <a:solidFill>
                  <a:srgbClr val="ED028C"/>
                </a:solidFill>
                <a:ea typeface="微软雅黑" panose="020B0503020204020204" charset="-122"/>
              </a:rPr>
              <a:t>部门</a:t>
            </a:r>
            <a:r>
              <a:rPr lang="zh-CN" sz="1400">
                <a:solidFill>
                  <a:srgbClr val="ED028C"/>
                </a:solidFill>
                <a:ea typeface="微软雅黑" panose="020B0503020204020204" charset="-122"/>
              </a:rPr>
              <a:t>表</a:t>
            </a:r>
            <a:endParaRPr lang="zh-CN" sz="1400">
              <a:solidFill>
                <a:srgbClr val="ED028C"/>
              </a:solidFill>
              <a:ea typeface="微软雅黑" panose="020B0503020204020204" charset="-122"/>
            </a:endParaRPr>
          </a:p>
        </p:txBody>
      </p:sp>
    </p:spTree>
    <p:custDataLst>
      <p:tags r:id="rId5"/>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5223192" y="817880"/>
            <a:ext cx="1745615" cy="706755"/>
          </a:xfrm>
          <a:prstGeom prst="rect">
            <a:avLst/>
          </a:prstGeom>
          <a:noFill/>
        </p:spPr>
        <p:txBody>
          <a:bodyPr wrap="square" rtlCol="0">
            <a:spAutoFit/>
          </a:bodyPr>
          <a:lstStyle/>
          <a:p>
            <a:pPr algn="dist"/>
            <a:r>
              <a:rPr lang="zh-CN" altLang="en-US" sz="4000" b="1" dirty="0">
                <a:solidFill>
                  <a:schemeClr val="accent1">
                    <a:lumMod val="75000"/>
                  </a:schemeClr>
                </a:solidFill>
              </a:rPr>
              <a:t>目录</a:t>
            </a:r>
            <a:endParaRPr lang="zh-CN" altLang="en-US" sz="4000" b="1" dirty="0">
              <a:solidFill>
                <a:schemeClr val="accent1">
                  <a:lumMod val="75000"/>
                </a:schemeClr>
              </a:solidFill>
            </a:endParaRPr>
          </a:p>
        </p:txBody>
      </p:sp>
      <p:sp>
        <p:nvSpPr>
          <p:cNvPr id="22" name="文本框 21"/>
          <p:cNvSpPr txBox="1"/>
          <p:nvPr/>
        </p:nvSpPr>
        <p:spPr>
          <a:xfrm>
            <a:off x="5223192" y="1544955"/>
            <a:ext cx="1673860" cy="398780"/>
          </a:xfrm>
          <a:prstGeom prst="rect">
            <a:avLst/>
          </a:prstGeom>
          <a:noFill/>
        </p:spPr>
        <p:txBody>
          <a:bodyPr wrap="square" rtlCol="0">
            <a:spAutoFit/>
          </a:bodyPr>
          <a:lstStyle/>
          <a:p>
            <a:pPr algn="dist"/>
            <a:r>
              <a:rPr lang="en-US" altLang="zh-CN" sz="2000" dirty="0">
                <a:solidFill>
                  <a:schemeClr val="accent1">
                    <a:lumMod val="75000"/>
                  </a:schemeClr>
                </a:solidFill>
              </a:rPr>
              <a:t>CONTENTS</a:t>
            </a:r>
            <a:endParaRPr lang="en-US" altLang="zh-CN" sz="2000" dirty="0">
              <a:solidFill>
                <a:schemeClr val="accent1">
                  <a:lumMod val="75000"/>
                </a:schemeClr>
              </a:solidFill>
            </a:endParaRPr>
          </a:p>
        </p:txBody>
      </p:sp>
      <p:grpSp>
        <p:nvGrpSpPr>
          <p:cNvPr id="14" name="组合 13"/>
          <p:cNvGrpSpPr/>
          <p:nvPr>
            <p:custDataLst>
              <p:tags r:id="rId1"/>
            </p:custDataLst>
          </p:nvPr>
        </p:nvGrpSpPr>
        <p:grpSpPr>
          <a:xfrm>
            <a:off x="2041841" y="2280680"/>
            <a:ext cx="3798570" cy="633095"/>
            <a:chOff x="5142" y="3536"/>
            <a:chExt cx="5982" cy="997"/>
          </a:xfrm>
        </p:grpSpPr>
        <p:sp>
          <p:nvSpPr>
            <p:cNvPr id="28" name="圆角矩形 27"/>
            <p:cNvSpPr/>
            <p:nvPr>
              <p:custDataLst>
                <p:tags r:id="rId2"/>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01</a:t>
              </a:r>
              <a:endParaRPr lang="en-US" altLang="zh-CN" sz="2400" dirty="0">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6139" y="3536"/>
              <a:ext cx="4985"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rPr>
                <a:t>数据、公式和函数的应用</a:t>
              </a:r>
              <a:endParaRPr lang="zh-CN" altLang="en-US" sz="2000" b="1" dirty="0">
                <a:solidFill>
                  <a:srgbClr val="FF0000"/>
                </a:solidFill>
                <a:latin typeface="微软雅黑" panose="020B0503020204020204" charset="-122"/>
                <a:ea typeface="微软雅黑" panose="020B0503020204020204" charset="-122"/>
                <a:sym typeface="+mn-ea"/>
              </a:endParaRPr>
            </a:p>
          </p:txBody>
        </p:sp>
      </p:grpSp>
      <p:grpSp>
        <p:nvGrpSpPr>
          <p:cNvPr id="16" name="组合 15"/>
          <p:cNvGrpSpPr/>
          <p:nvPr>
            <p:custDataLst>
              <p:tags r:id="rId4"/>
            </p:custDataLst>
          </p:nvPr>
        </p:nvGrpSpPr>
        <p:grpSpPr>
          <a:xfrm>
            <a:off x="6821486" y="2250200"/>
            <a:ext cx="4355465" cy="633095"/>
            <a:chOff x="6992" y="5301"/>
            <a:chExt cx="6859" cy="997"/>
          </a:xfrm>
        </p:grpSpPr>
        <p:sp>
          <p:nvSpPr>
            <p:cNvPr id="33" name="文本框 32"/>
            <p:cNvSpPr txBox="1"/>
            <p:nvPr>
              <p:custDataLst>
                <p:tags r:id="rId5"/>
              </p:custDataLst>
            </p:nvPr>
          </p:nvSpPr>
          <p:spPr>
            <a:xfrm>
              <a:off x="7988" y="5301"/>
              <a:ext cx="5863"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在资金时间价值中的应用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1" name="圆角矩形 10"/>
            <p:cNvSpPr/>
            <p:nvPr>
              <p:custDataLst>
                <p:tags r:id="rId6"/>
              </p:custDataLst>
            </p:nvPr>
          </p:nvSpPr>
          <p:spPr>
            <a:xfrm>
              <a:off x="6992" y="5301"/>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02</a:t>
              </a:r>
              <a:endParaRPr lang="en-US" altLang="zh-CN" sz="2400" dirty="0">
                <a:latin typeface="微软雅黑" panose="020B0503020204020204" charset="-122"/>
                <a:ea typeface="微软雅黑" panose="020B0503020204020204" charset="-122"/>
              </a:endParaRPr>
            </a:p>
          </p:txBody>
        </p:sp>
      </p:grpSp>
      <p:grpSp>
        <p:nvGrpSpPr>
          <p:cNvPr id="17" name="组合 16"/>
          <p:cNvGrpSpPr/>
          <p:nvPr>
            <p:custDataLst>
              <p:tags r:id="rId7"/>
            </p:custDataLst>
          </p:nvPr>
        </p:nvGrpSpPr>
        <p:grpSpPr>
          <a:xfrm>
            <a:off x="2041841" y="3176030"/>
            <a:ext cx="4083685" cy="654685"/>
            <a:chOff x="5142" y="6158"/>
            <a:chExt cx="6431" cy="1031"/>
          </a:xfrm>
        </p:grpSpPr>
        <p:sp>
          <p:nvSpPr>
            <p:cNvPr id="36" name="文本框 35"/>
            <p:cNvSpPr txBox="1"/>
            <p:nvPr>
              <p:custDataLst>
                <p:tags r:id="rId8"/>
              </p:custDataLst>
            </p:nvPr>
          </p:nvSpPr>
          <p:spPr>
            <a:xfrm>
              <a:off x="5999" y="6158"/>
              <a:ext cx="5574"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 Excel 在筹资管理中的应用 </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2" name="圆角矩形 11"/>
            <p:cNvSpPr/>
            <p:nvPr>
              <p:custDataLst>
                <p:tags r:id="rId9"/>
              </p:custDataLst>
            </p:nvPr>
          </p:nvSpPr>
          <p:spPr>
            <a:xfrm>
              <a:off x="5142" y="619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微软雅黑" panose="020B0503020204020204" charset="-122"/>
                  <a:ea typeface="微软雅黑" panose="020B0503020204020204" charset="-122"/>
                </a:rPr>
                <a:t>03</a:t>
              </a:r>
              <a:endParaRPr lang="en-US" altLang="zh-CN" sz="2400">
                <a:latin typeface="微软雅黑" panose="020B0503020204020204" charset="-122"/>
                <a:ea typeface="微软雅黑" panose="020B0503020204020204" charset="-122"/>
              </a:endParaRPr>
            </a:p>
          </p:txBody>
        </p:sp>
      </p:grpSp>
      <p:grpSp>
        <p:nvGrpSpPr>
          <p:cNvPr id="18" name="组合 17"/>
          <p:cNvGrpSpPr/>
          <p:nvPr>
            <p:custDataLst>
              <p:tags r:id="rId10"/>
            </p:custDataLst>
          </p:nvPr>
        </p:nvGrpSpPr>
        <p:grpSpPr>
          <a:xfrm>
            <a:off x="6821486" y="3199525"/>
            <a:ext cx="4355465" cy="633095"/>
            <a:chOff x="6407" y="7952"/>
            <a:chExt cx="6859" cy="997"/>
          </a:xfrm>
        </p:grpSpPr>
        <p:sp>
          <p:nvSpPr>
            <p:cNvPr id="39" name="文本框 38"/>
            <p:cNvSpPr txBox="1"/>
            <p:nvPr>
              <p:custDataLst>
                <p:tags r:id="rId11"/>
              </p:custDataLst>
            </p:nvPr>
          </p:nvSpPr>
          <p:spPr>
            <a:xfrm>
              <a:off x="7405" y="7952"/>
              <a:ext cx="5861"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在营运资金管理中的应用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3" name="圆角矩形 12"/>
            <p:cNvSpPr/>
            <p:nvPr>
              <p:custDataLst>
                <p:tags r:id="rId12"/>
              </p:custDataLst>
            </p:nvPr>
          </p:nvSpPr>
          <p:spPr>
            <a:xfrm>
              <a:off x="6407" y="795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04</a:t>
              </a:r>
              <a:endParaRPr lang="en-US" altLang="zh-CN" sz="2400" dirty="0">
                <a:latin typeface="微软雅黑" panose="020B0503020204020204" charset="-122"/>
                <a:ea typeface="微软雅黑" panose="020B0503020204020204" charset="-122"/>
              </a:endParaRPr>
            </a:p>
          </p:txBody>
        </p:sp>
      </p:grpSp>
      <p:grpSp>
        <p:nvGrpSpPr>
          <p:cNvPr id="31" name="组合 30"/>
          <p:cNvGrpSpPr/>
          <p:nvPr>
            <p:custDataLst>
              <p:tags r:id="rId13"/>
            </p:custDataLst>
          </p:nvPr>
        </p:nvGrpSpPr>
        <p:grpSpPr>
          <a:xfrm>
            <a:off x="2041841" y="4071600"/>
            <a:ext cx="3905885" cy="633095"/>
            <a:chOff x="5142" y="3536"/>
            <a:chExt cx="6151" cy="997"/>
          </a:xfrm>
        </p:grpSpPr>
        <p:sp>
          <p:nvSpPr>
            <p:cNvPr id="32" name="圆角矩形 27"/>
            <p:cNvSpPr/>
            <p:nvPr>
              <p:custDataLst>
                <p:tags r:id="rId14"/>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05</a:t>
              </a:r>
              <a:endParaRPr lang="en-US" altLang="zh-CN" sz="2400" dirty="0">
                <a:latin typeface="微软雅黑" panose="020B0503020204020204" charset="-122"/>
                <a:ea typeface="微软雅黑" panose="020B0503020204020204" charset="-122"/>
              </a:endParaRPr>
            </a:p>
          </p:txBody>
        </p:sp>
        <p:sp>
          <p:nvSpPr>
            <p:cNvPr id="34" name="文本框 33"/>
            <p:cNvSpPr txBox="1"/>
            <p:nvPr>
              <p:custDataLst>
                <p:tags r:id="rId15"/>
              </p:custDataLst>
            </p:nvPr>
          </p:nvSpPr>
          <p:spPr>
            <a:xfrm>
              <a:off x="5999" y="3577"/>
              <a:ext cx="5294" cy="886"/>
            </a:xfrm>
            <a:prstGeom prst="rect">
              <a:avLst/>
            </a:prstGeom>
            <a:noFill/>
          </p:spPr>
          <p:txBody>
            <a:bodyPr wrap="square" rtlCol="0" anchor="t">
              <a:no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 Excel 在投资管理中的应用 </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5" name="组合 34"/>
          <p:cNvGrpSpPr/>
          <p:nvPr>
            <p:custDataLst>
              <p:tags r:id="rId16"/>
            </p:custDataLst>
          </p:nvPr>
        </p:nvGrpSpPr>
        <p:grpSpPr>
          <a:xfrm>
            <a:off x="2041841" y="4945360"/>
            <a:ext cx="4406900" cy="633095"/>
            <a:chOff x="-2283" y="6682"/>
            <a:chExt cx="6940" cy="997"/>
          </a:xfrm>
        </p:grpSpPr>
        <p:sp>
          <p:nvSpPr>
            <p:cNvPr id="37" name="文本框 36"/>
            <p:cNvSpPr txBox="1"/>
            <p:nvPr>
              <p:custDataLst>
                <p:tags r:id="rId17"/>
              </p:custDataLst>
            </p:nvPr>
          </p:nvSpPr>
          <p:spPr>
            <a:xfrm>
              <a:off x="-1286" y="6682"/>
              <a:ext cx="5943"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rPr>
                <a:t>Excel 在财务分析管理中的应用</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38" name="圆角矩形 10"/>
            <p:cNvSpPr/>
            <p:nvPr>
              <p:custDataLst>
                <p:tags r:id="rId18"/>
              </p:custDataLst>
            </p:nvPr>
          </p:nvSpPr>
          <p:spPr>
            <a:xfrm>
              <a:off x="-2283" y="668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07</a:t>
              </a:r>
              <a:endParaRPr lang="en-US" altLang="zh-CN" sz="2400" dirty="0">
                <a:latin typeface="微软雅黑" panose="020B0503020204020204" charset="-122"/>
                <a:ea typeface="微软雅黑" panose="020B0503020204020204" charset="-122"/>
              </a:endParaRPr>
            </a:p>
          </p:txBody>
        </p:sp>
      </p:grpSp>
      <p:sp>
        <p:nvSpPr>
          <p:cNvPr id="5" name="文本框 4"/>
          <p:cNvSpPr txBox="1"/>
          <p:nvPr/>
        </p:nvSpPr>
        <p:spPr>
          <a:xfrm>
            <a:off x="647700" y="86995"/>
            <a:ext cx="2434590" cy="645160"/>
          </a:xfrm>
          <a:prstGeom prst="rect">
            <a:avLst/>
          </a:prstGeom>
          <a:noFill/>
        </p:spPr>
        <p:txBody>
          <a:bodyPr wrap="square" rtlCol="0">
            <a:spAutoFit/>
          </a:bodyPr>
          <a:p>
            <a:r>
              <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rPr>
              <a:t>教学内容</a:t>
            </a:r>
            <a:endPar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endParaRPr>
          </a:p>
        </p:txBody>
      </p:sp>
      <p:pic>
        <p:nvPicPr>
          <p:cNvPr id="10" name="图片 9"/>
          <p:cNvPicPr>
            <a:picLocks noChangeAspect="1"/>
          </p:cNvPicPr>
          <p:nvPr/>
        </p:nvPicPr>
        <p:blipFill>
          <a:blip r:embed="rId19"/>
          <a:stretch>
            <a:fillRect/>
          </a:stretch>
        </p:blipFill>
        <p:spPr>
          <a:xfrm>
            <a:off x="0" y="689610"/>
            <a:ext cx="1953895" cy="5746750"/>
          </a:xfrm>
          <a:prstGeom prst="rect">
            <a:avLst/>
          </a:prstGeom>
        </p:spPr>
      </p:pic>
      <p:sp>
        <p:nvSpPr>
          <p:cNvPr id="23" name="圆角矩形 22"/>
          <p:cNvSpPr/>
          <p:nvPr>
            <p:custDataLst>
              <p:tags r:id="rId20"/>
            </p:custDataLst>
          </p:nvPr>
        </p:nvSpPr>
        <p:spPr>
          <a:xfrm>
            <a:off x="6819581" y="409805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06</a:t>
            </a:r>
            <a:endParaRPr lang="en-US" altLang="zh-CN" sz="2400" dirty="0">
              <a:latin typeface="微软雅黑" panose="020B0503020204020204" charset="-122"/>
              <a:ea typeface="微软雅黑" panose="020B0503020204020204" charset="-122"/>
            </a:endParaRPr>
          </a:p>
        </p:txBody>
      </p:sp>
      <p:sp>
        <p:nvSpPr>
          <p:cNvPr id="24" name="文本框 23"/>
          <p:cNvSpPr txBox="1"/>
          <p:nvPr>
            <p:custDataLst>
              <p:tags r:id="rId21"/>
            </p:custDataLst>
          </p:nvPr>
        </p:nvSpPr>
        <p:spPr>
          <a:xfrm>
            <a:off x="7455216" y="4072650"/>
            <a:ext cx="3721735" cy="553085"/>
          </a:xfrm>
          <a:prstGeom prst="rect">
            <a:avLst/>
          </a:prstGeom>
          <a:noFill/>
        </p:spPr>
        <p:txBody>
          <a:bodyPr wrap="square" rtlCol="0" anchor="t">
            <a:spAutoFit/>
          </a:bodyPr>
          <a:p>
            <a:pPr algn="dist">
              <a:lnSpc>
                <a:spcPct val="150000"/>
              </a:lnSpc>
            </a:pPr>
            <a:r>
              <a:rPr sz="2000" b="1" dirty="0">
                <a:solidFill>
                  <a:srgbClr val="FF0000"/>
                </a:solidFill>
                <a:latin typeface="微软雅黑" panose="020B0503020204020204" charset="-122"/>
                <a:ea typeface="微软雅黑" panose="020B0503020204020204" charset="-122"/>
                <a:sym typeface="+mn-ea"/>
              </a:rPr>
              <a:t>Excel 在会计核算管理中的应用</a:t>
            </a:r>
            <a:endParaRPr sz="2000" b="1" dirty="0">
              <a:solidFill>
                <a:srgbClr val="FF0000"/>
              </a:solidFill>
              <a:latin typeface="微软雅黑" panose="020B0503020204020204" charset="-122"/>
              <a:ea typeface="微软雅黑" panose="020B0503020204020204" charset="-122"/>
              <a:sym typeface="+mn-ea"/>
            </a:endParaRPr>
          </a:p>
        </p:txBody>
      </p:sp>
      <p:sp>
        <p:nvSpPr>
          <p:cNvPr id="25" name="圆角矩形 24"/>
          <p:cNvSpPr/>
          <p:nvPr>
            <p:custDataLst>
              <p:tags r:id="rId22"/>
            </p:custDataLst>
          </p:nvPr>
        </p:nvSpPr>
        <p:spPr>
          <a:xfrm>
            <a:off x="6819581" y="494514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08</a:t>
            </a:r>
            <a:endParaRPr lang="en-US" altLang="zh-CN" sz="2400" dirty="0">
              <a:latin typeface="微软雅黑" panose="020B0503020204020204" charset="-122"/>
              <a:ea typeface="微软雅黑" panose="020B0503020204020204" charset="-122"/>
            </a:endParaRPr>
          </a:p>
        </p:txBody>
      </p:sp>
      <p:sp>
        <p:nvSpPr>
          <p:cNvPr id="26" name="文本框 25"/>
          <p:cNvSpPr txBox="1"/>
          <p:nvPr>
            <p:custDataLst>
              <p:tags r:id="rId23"/>
            </p:custDataLst>
          </p:nvPr>
        </p:nvSpPr>
        <p:spPr>
          <a:xfrm>
            <a:off x="7452676" y="4945140"/>
            <a:ext cx="3721735" cy="553085"/>
          </a:xfrm>
          <a:prstGeom prst="rect">
            <a:avLst/>
          </a:prstGeom>
          <a:noFill/>
        </p:spPr>
        <p:txBody>
          <a:bodyPr wrap="square" rtlCol="0" anchor="t">
            <a:spAutoFit/>
          </a:bodyPr>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在固定资产管理中的应用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69290" y="781050"/>
            <a:ext cx="1090676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782955" y="967105"/>
            <a:ext cx="4237990" cy="40703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l">
              <a:lnSpc>
                <a:spcPts val="2880"/>
              </a:lnSpc>
            </a:pPr>
            <a:r>
              <a:rPr lang="en-US" sz="2800" b="1" baseline="30000" dirty="0" smtClean="0">
                <a:solidFill>
                  <a:srgbClr val="FFFFFF"/>
                </a:solidFill>
                <a:latin typeface="+mj-ea"/>
                <a:ea typeface="+mj-ea"/>
                <a:sym typeface="+mn-ea"/>
              </a:rPr>
              <a:t>2.</a:t>
            </a:r>
            <a:r>
              <a:rPr sz="2800" b="1" baseline="30000" dirty="0" smtClean="0">
                <a:solidFill>
                  <a:srgbClr val="FFFFFF"/>
                </a:solidFill>
                <a:latin typeface="+mj-ea"/>
                <a:ea typeface="+mj-ea"/>
                <a:sym typeface="+mn-ea"/>
              </a:rPr>
              <a:t>在“6-1 记账凭证清单”中输入信息</a:t>
            </a:r>
            <a:endParaRPr sz="2800" b="1" baseline="30000" dirty="0" smtClean="0">
              <a:solidFill>
                <a:srgbClr val="FFFFFF"/>
              </a:solidFill>
              <a:latin typeface="+mj-ea"/>
              <a:ea typeface="+mj-ea"/>
              <a:sym typeface="+mn-ea"/>
            </a:endParaRPr>
          </a:p>
        </p:txBody>
      </p:sp>
      <p:pic>
        <p:nvPicPr>
          <p:cNvPr id="4" name="图片 3" descr="图6-21 记账凭证清单"/>
          <p:cNvPicPr>
            <a:picLocks noChangeAspect="1"/>
          </p:cNvPicPr>
          <p:nvPr/>
        </p:nvPicPr>
        <p:blipFill>
          <a:blip r:embed="rId1"/>
          <a:stretch>
            <a:fillRect/>
          </a:stretch>
        </p:blipFill>
        <p:spPr>
          <a:xfrm>
            <a:off x="6226175" y="1099185"/>
            <a:ext cx="4105910" cy="4382135"/>
          </a:xfrm>
          <a:prstGeom prst="rect">
            <a:avLst/>
          </a:prstGeom>
        </p:spPr>
      </p:pic>
      <p:sp>
        <p:nvSpPr>
          <p:cNvPr id="5" name="文本框 4"/>
          <p:cNvSpPr txBox="1"/>
          <p:nvPr/>
        </p:nvSpPr>
        <p:spPr>
          <a:xfrm>
            <a:off x="916940" y="1760855"/>
            <a:ext cx="4687570" cy="3138170"/>
          </a:xfrm>
          <a:prstGeom prst="rect">
            <a:avLst/>
          </a:prstGeom>
          <a:noFill/>
        </p:spPr>
        <p:txBody>
          <a:bodyPr wrap="square" rtlCol="0">
            <a:spAutoFit/>
          </a:bodyPr>
          <a:p>
            <a:pPr algn="l">
              <a:lnSpc>
                <a:spcPct val="125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 1）打开“ ×× 公司会计核算与分析管理”的工作簿。</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 2）插入一个新工作表，并将工作表命名为“6-1 记账凭证清单”。</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sym typeface="+mn-ea"/>
              </a:rPr>
              <a:t>（ 3 ）如图 6-21 所示，在适当位置输入信息，并美化表格（即表头加边框及填充颜色）。</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 4）输入“6-1 记账凭证清单”的内容。</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endParaRPr lang="zh-CN" altLang="en-US"/>
          </a:p>
        </p:txBody>
      </p:sp>
      <p:sp>
        <p:nvSpPr>
          <p:cNvPr id="21" name="文本框 20"/>
          <p:cNvSpPr txBox="1"/>
          <p:nvPr/>
        </p:nvSpPr>
        <p:spPr>
          <a:xfrm>
            <a:off x="7365365" y="5589270"/>
            <a:ext cx="2178685" cy="306705"/>
          </a:xfrm>
          <a:prstGeom prst="rect">
            <a:avLst/>
          </a:prstGeom>
          <a:noFill/>
        </p:spPr>
        <p:txBody>
          <a:bodyPr wrap="square" rtlCol="0">
            <a:spAutoFit/>
          </a:bodyPr>
          <a:p>
            <a:r>
              <a:rPr lang="zh-CN" sz="1400">
                <a:solidFill>
                  <a:srgbClr val="ED028C"/>
                </a:solidFill>
                <a:ea typeface="微软雅黑" panose="020B0503020204020204" charset="-122"/>
              </a:rPr>
              <a:t>图6-</a:t>
            </a:r>
            <a:r>
              <a:rPr lang="en-US" sz="1400">
                <a:solidFill>
                  <a:srgbClr val="ED028C"/>
                </a:solidFill>
                <a:ea typeface="微软雅黑" panose="020B0503020204020204" charset="-122"/>
              </a:rPr>
              <a:t>21</a:t>
            </a:r>
            <a:r>
              <a:rPr lang="zh-CN" sz="1400">
                <a:solidFill>
                  <a:srgbClr val="ED028C"/>
                </a:solidFill>
                <a:ea typeface="微软雅黑" panose="020B0503020204020204" charset="-122"/>
              </a:rPr>
              <a:t> </a:t>
            </a:r>
            <a:r>
              <a:rPr lang="en-US" altLang="zh-CN" sz="1400">
                <a:solidFill>
                  <a:srgbClr val="ED028C"/>
                </a:solidFill>
                <a:ea typeface="微软雅黑" panose="020B0503020204020204" charset="-122"/>
              </a:rPr>
              <a:t> </a:t>
            </a:r>
            <a:r>
              <a:rPr lang="zh-CN" sz="1400">
                <a:solidFill>
                  <a:srgbClr val="ED028C"/>
                </a:solidFill>
                <a:ea typeface="微软雅黑" panose="020B0503020204020204" charset="-122"/>
              </a:rPr>
              <a:t>记账凭证清单</a:t>
            </a:r>
            <a:endParaRPr lang="zh-CN" sz="1400">
              <a:solidFill>
                <a:srgbClr val="ED028C"/>
              </a:solidFill>
              <a:ea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39395" y="1433195"/>
            <a:ext cx="2950210" cy="1845310"/>
          </a:xfrm>
          <a:prstGeom prst="rect">
            <a:avLst/>
          </a:prstGeom>
          <a:noFill/>
          <a:ln w="9525">
            <a:noFill/>
          </a:ln>
        </p:spPr>
        <p:txBody>
          <a:bodyPr wrap="square">
            <a:spAutoFit/>
          </a:bodyPr>
          <a:p>
            <a:pPr indent="187960">
              <a:lnSpc>
                <a:spcPct val="150000"/>
              </a:lnSpc>
              <a:spcBef>
                <a:spcPts val="0"/>
              </a:spcBef>
              <a:spcAft>
                <a:spcPts val="0"/>
              </a:spcAft>
            </a:pPr>
            <a:r>
              <a:rPr lang="zh-CN" sz="1900" b="0">
                <a:solidFill>
                  <a:srgbClr val="000000"/>
                </a:solidFill>
                <a:ea typeface="微软雅黑" panose="020B0503020204020204" charset="-122"/>
              </a:rPr>
              <a:t>在</a:t>
            </a:r>
            <a:r>
              <a:rPr lang="en-US" altLang="zh-CN" sz="1900" b="0">
                <a:solidFill>
                  <a:srgbClr val="000000"/>
                </a:solidFill>
                <a:ea typeface="微软雅黑" panose="020B0503020204020204" charset="-122"/>
              </a:rPr>
              <a:t>EXCEL</a:t>
            </a:r>
            <a:r>
              <a:rPr lang="zh-CN" altLang="en-US" sz="1900" b="0">
                <a:solidFill>
                  <a:srgbClr val="000000"/>
                </a:solidFill>
                <a:ea typeface="微软雅黑" panose="020B0503020204020204" charset="-122"/>
              </a:rPr>
              <a:t>表中完成记账凭证清单的录入工作，如图</a:t>
            </a:r>
            <a:r>
              <a:rPr lang="en-US" altLang="zh-CN" sz="1900" b="0">
                <a:solidFill>
                  <a:srgbClr val="000000"/>
                </a:solidFill>
                <a:ea typeface="微软雅黑" panose="020B0503020204020204" charset="-122"/>
              </a:rPr>
              <a:t>6-25</a:t>
            </a:r>
            <a:r>
              <a:rPr lang="zh-CN" altLang="en-US" sz="1900" b="0">
                <a:solidFill>
                  <a:srgbClr val="000000"/>
                </a:solidFill>
                <a:ea typeface="微软雅黑" panose="020B0503020204020204" charset="-122"/>
              </a:rPr>
              <a:t>所示：</a:t>
            </a:r>
            <a:endParaRPr lang="zh-CN" altLang="en-US" sz="1900" b="0">
              <a:solidFill>
                <a:srgbClr val="000000"/>
              </a:solidFill>
              <a:ea typeface="微软雅黑" panose="020B0503020204020204" charset="-122"/>
            </a:endParaRPr>
          </a:p>
          <a:p>
            <a:pPr indent="187960">
              <a:lnSpc>
                <a:spcPct val="150000"/>
              </a:lnSpc>
              <a:spcBef>
                <a:spcPts val="0"/>
              </a:spcBef>
              <a:spcAft>
                <a:spcPts val="0"/>
              </a:spcAft>
            </a:pPr>
            <a:endParaRPr lang="zh-CN" altLang="en-US" sz="1900" b="0">
              <a:solidFill>
                <a:srgbClr val="000000"/>
              </a:solidFill>
              <a:ea typeface="微软雅黑" panose="020B0503020204020204" charset="-122"/>
            </a:endParaRPr>
          </a:p>
        </p:txBody>
      </p:sp>
      <p:pic>
        <p:nvPicPr>
          <p:cNvPr id="3" name="图片 2" descr="图6-25 记账凭证清单列表"/>
          <p:cNvPicPr>
            <a:picLocks noChangeAspect="1"/>
          </p:cNvPicPr>
          <p:nvPr/>
        </p:nvPicPr>
        <p:blipFill>
          <a:blip r:embed="rId1"/>
          <a:stretch>
            <a:fillRect/>
          </a:stretch>
        </p:blipFill>
        <p:spPr>
          <a:xfrm>
            <a:off x="3395980" y="802640"/>
            <a:ext cx="5872480" cy="5522595"/>
          </a:xfrm>
          <a:prstGeom prst="rect">
            <a:avLst/>
          </a:prstGeom>
        </p:spPr>
      </p:pic>
      <p:sp>
        <p:nvSpPr>
          <p:cNvPr id="21" name="文本框 20"/>
          <p:cNvSpPr txBox="1"/>
          <p:nvPr/>
        </p:nvSpPr>
        <p:spPr>
          <a:xfrm>
            <a:off x="5125085" y="6325235"/>
            <a:ext cx="2665730" cy="306705"/>
          </a:xfrm>
          <a:prstGeom prst="rect">
            <a:avLst/>
          </a:prstGeom>
          <a:noFill/>
        </p:spPr>
        <p:txBody>
          <a:bodyPr wrap="square" rtlCol="0">
            <a:spAutoFit/>
          </a:bodyPr>
          <a:p>
            <a:r>
              <a:rPr lang="zh-CN" sz="1400">
                <a:solidFill>
                  <a:srgbClr val="ED028C"/>
                </a:solidFill>
                <a:ea typeface="微软雅黑" panose="020B0503020204020204" charset="-122"/>
              </a:rPr>
              <a:t>图6-</a:t>
            </a:r>
            <a:r>
              <a:rPr lang="en-US" sz="1400">
                <a:solidFill>
                  <a:srgbClr val="ED028C"/>
                </a:solidFill>
                <a:ea typeface="微软雅黑" panose="020B0503020204020204" charset="-122"/>
              </a:rPr>
              <a:t>25</a:t>
            </a:r>
            <a:r>
              <a:rPr lang="zh-CN" sz="1400">
                <a:solidFill>
                  <a:srgbClr val="ED028C"/>
                </a:solidFill>
                <a:ea typeface="微软雅黑" panose="020B0503020204020204" charset="-122"/>
              </a:rPr>
              <a:t> </a:t>
            </a:r>
            <a:r>
              <a:rPr lang="en-US" altLang="zh-CN" sz="1400">
                <a:solidFill>
                  <a:srgbClr val="ED028C"/>
                </a:solidFill>
                <a:ea typeface="微软雅黑" panose="020B0503020204020204" charset="-122"/>
              </a:rPr>
              <a:t> </a:t>
            </a:r>
            <a:r>
              <a:rPr lang="zh-CN" sz="1400">
                <a:solidFill>
                  <a:srgbClr val="ED028C"/>
                </a:solidFill>
                <a:ea typeface="微软雅黑" panose="020B0503020204020204" charset="-122"/>
              </a:rPr>
              <a:t>记账凭证清单列表</a:t>
            </a:r>
            <a:endParaRPr lang="en-US" altLang="zh-CN" sz="1400">
              <a:solidFill>
                <a:srgbClr val="ED028C"/>
              </a:solidFill>
              <a:ea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19253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1. </a:t>
            </a:r>
            <a:r>
              <a:rPr lang="zh-CN" sz="3200">
                <a:solidFill>
                  <a:schemeClr val="tx1"/>
                </a:solidFill>
                <a:latin typeface="微软雅黑" panose="020B0503020204020204" charset="-122"/>
                <a:ea typeface="微软雅黑" panose="020B0503020204020204" charset="-122"/>
                <a:cs typeface="微软雅黑" panose="020B0503020204020204" charset="-122"/>
                <a:sym typeface="+mn-ea"/>
              </a:rPr>
              <a:t>建立基础信息表并输入相关信息</a:t>
            </a:r>
            <a:endParaRPr lang="zh-CN" sz="32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2. </a:t>
            </a:r>
            <a:r>
              <a:rPr lang="zh-CN" sz="3200">
                <a:solidFill>
                  <a:schemeClr val="tx1"/>
                </a:solidFill>
                <a:latin typeface="微软雅黑" panose="020B0503020204020204" charset="-122"/>
                <a:ea typeface="微软雅黑" panose="020B0503020204020204" charset="-122"/>
                <a:cs typeface="微软雅黑" panose="020B0503020204020204" charset="-122"/>
                <a:sym typeface="+mn-ea"/>
              </a:rPr>
              <a:t>输入记账凭证清单</a:t>
            </a:r>
            <a:endParaRPr lang="zh-CN"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
        <p:nvSpPr>
          <p:cNvPr id="100" name="文本框 99"/>
          <p:cNvSpPr txBox="1"/>
          <p:nvPr/>
        </p:nvSpPr>
        <p:spPr>
          <a:xfrm>
            <a:off x="1189355" y="1414145"/>
            <a:ext cx="7703820" cy="2446020"/>
          </a:xfrm>
          <a:prstGeom prst="rect">
            <a:avLst/>
          </a:prstGeom>
          <a:noFill/>
          <a:ln w="9525">
            <a:noFill/>
          </a:ln>
        </p:spPr>
        <p:txBody>
          <a:bodyPr>
            <a:noAutofit/>
          </a:bodyPr>
          <a:p>
            <a:pPr indent="0">
              <a:lnSpc>
                <a:spcPct val="150000"/>
              </a:lnSpc>
            </a:pPr>
            <a:r>
              <a:rPr lang="zh-CN" sz="2400">
                <a:solidFill>
                  <a:srgbClr val="231F20"/>
                </a:solidFill>
              </a:rPr>
              <a:t>技能</a:t>
            </a:r>
            <a:r>
              <a:rPr sz="2400">
                <a:solidFill>
                  <a:srgbClr val="231F20"/>
                </a:solidFill>
              </a:rPr>
              <a:t>实训</a:t>
            </a:r>
            <a:r>
              <a:rPr lang="zh-CN" sz="2400">
                <a:solidFill>
                  <a:srgbClr val="231F20"/>
                </a:solidFill>
              </a:rPr>
              <a:t>：</a:t>
            </a:r>
            <a:endParaRPr sz="2400">
              <a:solidFill>
                <a:srgbClr val="231F20"/>
              </a:solidFill>
            </a:endParaRPr>
          </a:p>
          <a:p>
            <a:pPr lvl="0" indent="0" fontAlgn="base">
              <a:lnSpc>
                <a:spcPct val="150000"/>
              </a:lnSpc>
              <a:spcBef>
                <a:spcPct val="0"/>
              </a:spcBef>
              <a:spcAft>
                <a:spcPct val="0"/>
              </a:spcAft>
            </a:pPr>
            <a:r>
              <a:rPr sz="2400">
                <a:solidFill>
                  <a:srgbClr val="231F20"/>
                </a:solidFill>
              </a:rPr>
              <a:t>  </a:t>
            </a:r>
            <a:r>
              <a:rPr lang="en-US" sz="2400">
                <a:solidFill>
                  <a:srgbClr val="231F20"/>
                </a:solidFill>
              </a:rPr>
              <a:t>  </a:t>
            </a:r>
            <a:r>
              <a:rPr lang="zh-CN" sz="2400">
                <a:solidFill>
                  <a:srgbClr val="231F20"/>
                </a:solidFill>
              </a:rPr>
              <a:t>完成2023 年 2 月，×× 公司记账凭证清单录入工作。</a:t>
            </a:r>
            <a:endParaRPr lang="zh-CN" sz="2400">
              <a:solidFill>
                <a:srgbClr val="231F20"/>
              </a:solidFill>
            </a:endParaRP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797560" y="1358900"/>
            <a:ext cx="4311015" cy="462724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125227" y="1848459"/>
            <a:ext cx="6818127" cy="3415030"/>
          </a:xfrm>
          <a:prstGeom prst="rect">
            <a:avLst/>
          </a:prstGeom>
          <a:noFill/>
        </p:spPr>
        <p:txBody>
          <a:bodyPr wrap="square" rtlCol="0">
            <a:spAutoFit/>
          </a:bodyPr>
          <a:lstStyle/>
          <a:p>
            <a:pPr>
              <a:lnSpc>
                <a:spcPct val="150000"/>
              </a:lnSpc>
            </a:pPr>
            <a:r>
              <a:rPr lang="zh-CN" altLang="en-US" sz="4800" b="1" dirty="0">
                <a:latin typeface="+mj-ea"/>
                <a:ea typeface="+mj-ea"/>
              </a:rPr>
              <a:t>子任务</a:t>
            </a:r>
            <a:r>
              <a:rPr lang="en-US" altLang="zh-CN" sz="4800" b="1" dirty="0">
                <a:latin typeface="+mj-ea"/>
                <a:ea typeface="+mj-ea"/>
              </a:rPr>
              <a:t>6</a:t>
            </a:r>
            <a:r>
              <a:rPr lang="en-US" altLang="zh-CN" sz="4800" b="1" dirty="0">
                <a:latin typeface="+mj-ea"/>
                <a:ea typeface="+mj-ea"/>
              </a:rPr>
              <a:t>.2.3 </a:t>
            </a:r>
            <a:endParaRPr lang="en-US" altLang="zh-CN" sz="4800" b="1" dirty="0">
              <a:latin typeface="+mj-ea"/>
              <a:ea typeface="+mj-ea"/>
            </a:endParaRPr>
          </a:p>
          <a:p>
            <a:pPr>
              <a:lnSpc>
                <a:spcPct val="150000"/>
              </a:lnSpc>
            </a:pPr>
            <a:r>
              <a:rPr lang="zh-CN" sz="4800" b="1" dirty="0">
                <a:latin typeface="+mj-ea"/>
                <a:ea typeface="+mj-ea"/>
              </a:rPr>
              <a:t>在</a:t>
            </a:r>
            <a:r>
              <a:rPr lang="en-US" altLang="zh-CN" sz="4800" b="1" dirty="0">
                <a:latin typeface="+mj-ea"/>
                <a:ea typeface="+mj-ea"/>
              </a:rPr>
              <a:t>“6-2</a:t>
            </a:r>
            <a:r>
              <a:rPr lang="zh-CN" altLang="en-US" sz="4800" b="1" dirty="0">
                <a:latin typeface="+mj-ea"/>
                <a:ea typeface="+mj-ea"/>
              </a:rPr>
              <a:t>账户余额与试算平衡表</a:t>
            </a:r>
            <a:r>
              <a:rPr lang="en-US" altLang="zh-CN" sz="4800" b="1" dirty="0">
                <a:latin typeface="+mj-ea"/>
                <a:ea typeface="+mj-ea"/>
              </a:rPr>
              <a:t>”</a:t>
            </a:r>
            <a:r>
              <a:rPr lang="zh-CN" altLang="en-US" sz="4800" b="1" dirty="0">
                <a:latin typeface="+mj-ea"/>
                <a:ea typeface="+mj-ea"/>
              </a:rPr>
              <a:t>中输入信息</a:t>
            </a:r>
            <a:endParaRPr lang="zh-CN" altLang="en-US" sz="48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51510" y="895985"/>
            <a:ext cx="9396095" cy="202565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【情景任务】某公司</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2023</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年</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月份已完成记账凭证清单的录入工作，接下来需要完成各账户余额的计算及试算平衡表的编制工作。</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Picture 7"/>
          <p:cNvPicPr>
            <a:picLocks noChangeAspect="1" noChangeArrowheads="1"/>
          </p:cNvPicPr>
          <p:nvPr>
            <p:custDataLst>
              <p:tags r:id="rId1"/>
            </p:custDataLst>
          </p:nvPr>
        </p:nvPicPr>
        <p:blipFill>
          <a:blip r:embed="rId2" cstate="print">
            <a:lum bright="-10000"/>
          </a:blip>
          <a:srcRect/>
          <a:stretch>
            <a:fillRect/>
          </a:stretch>
        </p:blipFill>
        <p:spPr bwMode="auto">
          <a:xfrm>
            <a:off x="3088640" y="3164840"/>
            <a:ext cx="4521835" cy="2202180"/>
          </a:xfrm>
          <a:prstGeom prst="ellipse">
            <a:avLst/>
          </a:prstGeom>
          <a:ln>
            <a:noFill/>
          </a:ln>
          <a:effectLst>
            <a:softEdge rad="112500"/>
          </a:effec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04190" y="791845"/>
            <a:ext cx="10761345" cy="575945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504190" y="864235"/>
            <a:ext cx="2214880"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zh-CN" altLang="zh-CN" sz="2800" b="1" baseline="30000" dirty="0" smtClean="0">
                <a:solidFill>
                  <a:srgbClr val="FFFFFF"/>
                </a:solidFill>
                <a:latin typeface="+mj-ea"/>
                <a:ea typeface="+mj-ea"/>
                <a:sym typeface="+mn-ea"/>
              </a:rPr>
              <a:t>账户余额</a:t>
            </a:r>
            <a:endParaRPr lang="zh-CN" altLang="en-US" sz="2800" b="1" baseline="30000" dirty="0" smtClean="0">
              <a:solidFill>
                <a:srgbClr val="FFFFFF"/>
              </a:solidFill>
              <a:latin typeface="+mj-ea"/>
              <a:ea typeface="+mj-ea"/>
            </a:endParaRPr>
          </a:p>
        </p:txBody>
      </p:sp>
      <p:sp>
        <p:nvSpPr>
          <p:cNvPr id="10250" name="Text Box 10"/>
          <p:cNvSpPr txBox="1"/>
          <p:nvPr/>
        </p:nvSpPr>
        <p:spPr>
          <a:xfrm>
            <a:off x="260985" y="1420495"/>
            <a:ext cx="3097213" cy="52197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b="0">
                <a:solidFill>
                  <a:srgbClr val="000000"/>
                </a:solidFill>
                <a:latin typeface="+mn-lt"/>
                <a:ea typeface="+mn-ea"/>
                <a:cs typeface="+mn-cs"/>
              </a:defRPr>
            </a:lvl1pPr>
            <a:lvl2pPr marL="742950" indent="-285750" algn="l" rtl="0" eaLnBrk="0" fontAlgn="base" hangingPunct="0">
              <a:spcBef>
                <a:spcPct val="20000"/>
              </a:spcBef>
              <a:spcAft>
                <a:spcPct val="0"/>
              </a:spcAft>
              <a:buChar char="–"/>
              <a:defRPr sz="3200">
                <a:solidFill>
                  <a:srgbClr val="000000"/>
                </a:solidFill>
                <a:latin typeface="+mn-lt"/>
                <a:ea typeface="+mn-ea"/>
              </a:defRPr>
            </a:lvl2pPr>
            <a:lvl3pPr marL="1143000" indent="-228600" algn="l" rtl="0" eaLnBrk="0" fontAlgn="base" hangingPunct="0">
              <a:spcBef>
                <a:spcPct val="20000"/>
              </a:spcBef>
              <a:spcAft>
                <a:spcPct val="0"/>
              </a:spcAft>
              <a:buChar char="•"/>
              <a:defRPr sz="3200">
                <a:solidFill>
                  <a:srgbClr val="000000"/>
                </a:solidFill>
                <a:latin typeface="+mn-lt"/>
                <a:ea typeface="+mn-ea"/>
              </a:defRPr>
            </a:lvl3pPr>
            <a:lvl4pPr marL="1600200" indent="-228600" algn="l" rtl="0" eaLnBrk="0" fontAlgn="base" hangingPunct="0">
              <a:spcBef>
                <a:spcPct val="20000"/>
              </a:spcBef>
              <a:spcAft>
                <a:spcPct val="0"/>
              </a:spcAft>
              <a:buChar char="–"/>
              <a:defRPr sz="3200">
                <a:solidFill>
                  <a:srgbClr val="000000"/>
                </a:solidFill>
                <a:latin typeface="+mn-lt"/>
                <a:ea typeface="+mn-ea"/>
              </a:defRPr>
            </a:lvl4pPr>
            <a:lvl5pPr marL="2057400" indent="-228600" algn="l" rtl="0" eaLnBrk="0" fontAlgn="base" hangingPunct="0">
              <a:spcBef>
                <a:spcPct val="20000"/>
              </a:spcBef>
              <a:spcAft>
                <a:spcPct val="0"/>
              </a:spcAft>
              <a:buChar char="»"/>
              <a:defRPr sz="3200">
                <a:solidFill>
                  <a:srgbClr val="000000"/>
                </a:solidFill>
                <a:latin typeface="+mn-lt"/>
                <a:ea typeface="+mn-ea"/>
              </a:defRPr>
            </a:lvl5pPr>
          </a:lstStyle>
          <a:p>
            <a:pPr marL="0" lvl="0" indent="0" algn="ctr" eaLnBrk="1" hangingPunct="1">
              <a:spcBef>
                <a:spcPct val="50000"/>
              </a:spcBef>
              <a:buNone/>
            </a:pPr>
            <a:r>
              <a:rPr lang="zh-CN" altLang="en-US" sz="2800" b="1" dirty="0">
                <a:latin typeface="Tahoma" panose="020B0604030504040204" pitchFamily="34" charset="0"/>
              </a:rPr>
              <a:t>期</a:t>
            </a:r>
            <a:r>
              <a:rPr lang="zh-CN" altLang="en-US" sz="2800" b="1" dirty="0">
                <a:solidFill>
                  <a:srgbClr val="FF0000"/>
                </a:solidFill>
                <a:latin typeface="Tahoma" panose="020B0604030504040204" pitchFamily="34" charset="0"/>
              </a:rPr>
              <a:t>末</a:t>
            </a:r>
            <a:r>
              <a:rPr lang="zh-CN" altLang="en-US" sz="2800" b="1" dirty="0">
                <a:latin typeface="Tahoma" panose="020B0604030504040204" pitchFamily="34" charset="0"/>
              </a:rPr>
              <a:t>余额＝</a:t>
            </a:r>
            <a:endParaRPr lang="zh-CN" altLang="en-US" sz="2800" b="1" dirty="0">
              <a:latin typeface="Tahoma" panose="020B0604030504040204" pitchFamily="34" charset="0"/>
            </a:endParaRPr>
          </a:p>
        </p:txBody>
      </p:sp>
      <p:sp>
        <p:nvSpPr>
          <p:cNvPr id="4" name="Rectangle 2"/>
          <p:cNvSpPr>
            <a:spLocks noGrp="1"/>
          </p:cNvSpPr>
          <p:nvPr/>
        </p:nvSpPr>
        <p:spPr>
          <a:xfrm>
            <a:off x="2322830" y="1459230"/>
            <a:ext cx="7812088" cy="682625"/>
          </a:xfrm>
          <a:gradFill rotWithShape="1">
            <a:gsLst>
              <a:gs pos="0">
                <a:srgbClr val="FF0000">
                  <a:alpha val="100000"/>
                </a:srgbClr>
              </a:gs>
              <a:gs pos="100000">
                <a:srgbClr val="FFFFFF">
                  <a:alpha val="100000"/>
                </a:srgbClr>
              </a:gs>
            </a:gsLst>
            <a:path path="rect">
              <a:fillToRect l="100000" t="100000"/>
            </a:path>
            <a:tileRect/>
          </a:gradFill>
          <a:ln>
            <a:solidFill>
              <a:srgbClr val="FFFF00">
                <a:alpha val="100000"/>
              </a:srgbClr>
            </a:solidFill>
            <a:miter lim="800000"/>
          </a:ln>
        </p:spPr>
        <p:txBody>
          <a:bodyPr vert="horz" wrap="square"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000000"/>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00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000000"/>
                </a:solidFill>
                <a:latin typeface="+mn-lt"/>
                <a:ea typeface="+mn-ea"/>
                <a:cs typeface="+mn-cs"/>
              </a:defRPr>
            </a:lvl9pPr>
          </a:lstStyle>
          <a:p>
            <a:pPr algn="ctr">
              <a:buSzPct val="70000"/>
              <a:buFont typeface="Wingdings" panose="05000000000000000000" pitchFamily="2" charset="2"/>
              <a:buNone/>
            </a:pPr>
            <a:r>
              <a:rPr lang="zh-CN" altLang="en-US" b="1" dirty="0"/>
              <a:t>期</a:t>
            </a:r>
            <a:r>
              <a:rPr lang="zh-CN" altLang="en-US" b="1" dirty="0">
                <a:solidFill>
                  <a:srgbClr val="FF0000"/>
                </a:solidFill>
              </a:rPr>
              <a:t>初</a:t>
            </a:r>
            <a:r>
              <a:rPr lang="zh-CN" altLang="en-US" b="1" dirty="0"/>
              <a:t>余额＋本期</a:t>
            </a:r>
            <a:r>
              <a:rPr lang="zh-CN" altLang="en-US" b="1" dirty="0">
                <a:solidFill>
                  <a:srgbClr val="FF0000"/>
                </a:solidFill>
              </a:rPr>
              <a:t>增加</a:t>
            </a:r>
            <a:r>
              <a:rPr lang="zh-CN" altLang="en-US" b="1" dirty="0"/>
              <a:t>发生额－本期</a:t>
            </a:r>
            <a:r>
              <a:rPr lang="zh-CN" altLang="en-US" b="1" dirty="0">
                <a:solidFill>
                  <a:srgbClr val="FF0000"/>
                </a:solidFill>
              </a:rPr>
              <a:t>减少</a:t>
            </a:r>
            <a:r>
              <a:rPr lang="zh-CN" altLang="en-US" b="1" dirty="0"/>
              <a:t>发生额</a:t>
            </a:r>
            <a:endParaRPr lang="zh-CN" altLang="en-US" dirty="0"/>
          </a:p>
        </p:txBody>
      </p:sp>
      <p:sp>
        <p:nvSpPr>
          <p:cNvPr id="5" name="矩形: 圆角 24"/>
          <p:cNvSpPr/>
          <p:nvPr/>
        </p:nvSpPr>
        <p:spPr bwMode="auto">
          <a:xfrm>
            <a:off x="567055" y="2132330"/>
            <a:ext cx="2214880"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p>
            <a:pPr algn="ctr">
              <a:lnSpc>
                <a:spcPts val="2880"/>
              </a:lnSpc>
            </a:pPr>
            <a:r>
              <a:rPr lang="zh-CN" altLang="zh-CN" sz="2800" b="1" baseline="30000" dirty="0" smtClean="0">
                <a:solidFill>
                  <a:srgbClr val="FFFFFF"/>
                </a:solidFill>
                <a:latin typeface="+mj-ea"/>
                <a:ea typeface="+mj-ea"/>
                <a:sym typeface="+mn-ea"/>
              </a:rPr>
              <a:t>试算平衡</a:t>
            </a:r>
            <a:endParaRPr lang="zh-CN" altLang="en-US" sz="2800" b="1" baseline="30000" dirty="0" smtClean="0">
              <a:solidFill>
                <a:srgbClr val="FFFFFF"/>
              </a:solidFill>
              <a:latin typeface="+mj-ea"/>
              <a:ea typeface="+mj-ea"/>
            </a:endParaRPr>
          </a:p>
        </p:txBody>
      </p:sp>
      <p:sp>
        <p:nvSpPr>
          <p:cNvPr id="13" name="文本框 12"/>
          <p:cNvSpPr txBox="1"/>
          <p:nvPr/>
        </p:nvSpPr>
        <p:spPr>
          <a:xfrm>
            <a:off x="692785" y="2773680"/>
            <a:ext cx="9260205" cy="3423920"/>
          </a:xfrm>
          <a:prstGeom prst="rect">
            <a:avLst/>
          </a:prstGeom>
          <a:noFill/>
        </p:spPr>
        <p:txBody>
          <a:bodyPr wrap="square" rtlCol="0">
            <a:noAutofit/>
          </a:bodyPr>
          <a:p>
            <a:pPr>
              <a:lnSpc>
                <a:spcPct val="150000"/>
              </a:lnSpc>
              <a:buFont typeface="Wingdings" panose="05000000000000000000" pitchFamily="2" charset="2"/>
              <a:buBlip>
                <a:blip r:embed="rId1"/>
              </a:buBlip>
            </a:pPr>
            <a:r>
              <a:rPr lang="zh-CN" altLang="en-US" sz="2400" dirty="0">
                <a:latin typeface="黑体" panose="02010609060101010101" charset="-122"/>
                <a:ea typeface="黑体" panose="02010609060101010101" charset="-122"/>
                <a:sym typeface="+mn-ea"/>
              </a:rPr>
              <a:t>会计分录试算平衡公式：</a:t>
            </a:r>
            <a:r>
              <a:rPr lang="zh-CN" altLang="en-US" sz="2400" dirty="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借方</a:t>
            </a:r>
            <a:r>
              <a:rPr lang="zh-CN" altLang="en-US"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账户金额</a:t>
            </a:r>
            <a:r>
              <a:rPr lang="en-US" altLang="zh-CN"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a:t>
            </a:r>
            <a:r>
              <a:rPr lang="zh-CN" altLang="en-US" sz="2400" dirty="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贷方</a:t>
            </a:r>
            <a:r>
              <a:rPr lang="zh-CN" altLang="en-US"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账户金额</a:t>
            </a:r>
            <a:endParaRPr lang="zh-CN" altLang="en-US" sz="2400" dirty="0">
              <a:solidFill>
                <a:schemeClr val="tx1"/>
              </a:solidFill>
              <a:latin typeface="黑体" panose="02010609060101010101" charset="-122"/>
              <a:ea typeface="黑体" panose="02010609060101010101" charset="-122"/>
            </a:endParaRPr>
          </a:p>
          <a:p>
            <a:pPr>
              <a:lnSpc>
                <a:spcPct val="150000"/>
              </a:lnSpc>
              <a:buFont typeface="Wingdings" panose="05000000000000000000" pitchFamily="2" charset="2"/>
              <a:buBlip>
                <a:blip r:embed="rId1"/>
              </a:buBlip>
            </a:pPr>
            <a:r>
              <a:rPr lang="zh-CN" altLang="en-US" sz="2400" dirty="0">
                <a:latin typeface="黑体" panose="02010609060101010101" charset="-122"/>
                <a:ea typeface="黑体" panose="02010609060101010101" charset="-122"/>
                <a:sym typeface="+mn-ea"/>
              </a:rPr>
              <a:t>发生额试算平衡公式</a:t>
            </a:r>
            <a:r>
              <a:rPr lang="zh-CN" altLang="en-US" sz="2400" dirty="0">
                <a:solidFill>
                  <a:schemeClr val="tx1"/>
                </a:solidFill>
                <a:latin typeface="黑体" panose="02010609060101010101" charset="-122"/>
                <a:ea typeface="黑体" panose="02010609060101010101" charset="-122"/>
                <a:sym typeface="+mn-ea"/>
              </a:rPr>
              <a:t>： </a:t>
            </a:r>
            <a:r>
              <a:rPr lang="zh-CN" altLang="en-US"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全部账户的</a:t>
            </a:r>
            <a:r>
              <a:rPr lang="zh-CN" altLang="en-US" sz="2400" dirty="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借方发生额</a:t>
            </a:r>
            <a:r>
              <a:rPr lang="zh-CN" altLang="en-US"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之和</a:t>
            </a:r>
            <a:endParaRPr lang="zh-CN" altLang="en-US"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algn="ctr">
              <a:lnSpc>
                <a:spcPct val="150000"/>
              </a:lnSpc>
              <a:buFont typeface="Wingdings" panose="05000000000000000000" pitchFamily="2" charset="2"/>
              <a:buNone/>
            </a:pPr>
            <a:r>
              <a:rPr lang="en-US" altLang="zh-CN" sz="240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        </a:t>
            </a:r>
            <a:r>
              <a:rPr lang="zh-CN" altLang="en-US"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＝全部账户的</a:t>
            </a:r>
            <a:r>
              <a:rPr lang="zh-CN" altLang="en-US" sz="2400" dirty="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贷方发生额</a:t>
            </a:r>
            <a:r>
              <a:rPr lang="zh-CN" altLang="en-US"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之和</a:t>
            </a:r>
            <a:r>
              <a:rPr lang="zh-CN" altLang="en-US" sz="2400" dirty="0">
                <a:solidFill>
                  <a:schemeClr val="tx1"/>
                </a:solidFill>
                <a:latin typeface="黑体" panose="02010609060101010101" charset="-122"/>
                <a:ea typeface="黑体" panose="02010609060101010101" charset="-122"/>
                <a:sym typeface="+mn-ea"/>
              </a:rPr>
              <a:t> </a:t>
            </a:r>
            <a:endParaRPr lang="zh-CN" altLang="en-US" sz="2400" dirty="0">
              <a:solidFill>
                <a:srgbClr val="FFFF00"/>
              </a:solidFill>
              <a:latin typeface="黑体" panose="02010609060101010101" charset="-122"/>
              <a:ea typeface="黑体" panose="02010609060101010101" charset="-122"/>
            </a:endParaRPr>
          </a:p>
          <a:p>
            <a:pPr>
              <a:lnSpc>
                <a:spcPct val="150000"/>
              </a:lnSpc>
              <a:buFont typeface="Wingdings" panose="05000000000000000000" pitchFamily="2" charset="2"/>
              <a:buBlip>
                <a:blip r:embed="rId1"/>
              </a:buBlip>
            </a:pPr>
            <a:r>
              <a:rPr lang="zh-CN" altLang="en-US" sz="2400" dirty="0">
                <a:latin typeface="黑体" panose="02010609060101010101" charset="-122"/>
                <a:ea typeface="黑体" panose="02010609060101010101" charset="-122"/>
                <a:sym typeface="+mn-ea"/>
              </a:rPr>
              <a:t>余额试算平衡公式： </a:t>
            </a:r>
            <a:r>
              <a:rPr lang="zh-CN" altLang="en-US"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 </a:t>
            </a:r>
            <a:r>
              <a:rPr lang="en-US" altLang="zh-CN"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 </a:t>
            </a:r>
            <a:r>
              <a:rPr lang="zh-CN" altLang="en-US"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全部账户的</a:t>
            </a:r>
            <a:r>
              <a:rPr lang="zh-CN" altLang="en-US" sz="2400" dirty="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借方余额</a:t>
            </a:r>
            <a:r>
              <a:rPr lang="zh-CN" altLang="en-US"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之和 </a:t>
            </a:r>
            <a:endParaRPr lang="zh-CN" altLang="en-US" sz="240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algn="ctr">
              <a:lnSpc>
                <a:spcPct val="150000"/>
              </a:lnSpc>
              <a:buFont typeface="Wingdings" panose="05000000000000000000" pitchFamily="2" charset="2"/>
              <a:buNone/>
            </a:pPr>
            <a:r>
              <a:rPr lang="en-US" altLang="zh-CN" sz="2400"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      </a:t>
            </a:r>
            <a:r>
              <a:rPr lang="zh-CN" altLang="en-US"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＝全部账户的</a:t>
            </a:r>
            <a:r>
              <a:rPr lang="zh-CN" altLang="en-US" sz="2400" dirty="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贷方余额</a:t>
            </a:r>
            <a:r>
              <a:rPr lang="zh-CN" altLang="en-US" sz="24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之和</a:t>
            </a:r>
            <a:r>
              <a:rPr lang="zh-CN" altLang="en-US" sz="2800" dirty="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 </a:t>
            </a:r>
            <a:endParaRPr lang="zh-CN" altLang="en-US" sz="2800" dirty="0">
              <a:solidFill>
                <a:schemeClr val="tx1"/>
              </a:solidFill>
              <a:latin typeface="黑体" panose="02010609060101010101" charset="-122"/>
              <a:ea typeface="黑体" panose="02010609060101010101" charset="-122"/>
            </a:endParaRPr>
          </a:p>
          <a:p>
            <a:endParaRPr lang="zh-CN" altLang="en-US" sz="2800" dirty="0">
              <a:solidFill>
                <a:schemeClr val="tx1"/>
              </a:solidFill>
              <a:latin typeface="黑体" panose="02010609060101010101" charset="-122"/>
              <a:ea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grpId="0" nodeType="afterEffect">
                                  <p:stCondLst>
                                    <p:cond delay="0"/>
                                  </p:stCondLst>
                                  <p:childTnLst>
                                    <p:set>
                                      <p:cBhvr>
                                        <p:cTn id="6" dur="1" fill="hold">
                                          <p:stCondLst>
                                            <p:cond delay="0"/>
                                          </p:stCondLst>
                                        </p:cTn>
                                        <p:tgtEl>
                                          <p:spTgt spid="10250"/>
                                        </p:tgtEl>
                                        <p:attrNameLst>
                                          <p:attrName>style.visibility</p:attrName>
                                        </p:attrNameLst>
                                      </p:cBhvr>
                                      <p:to>
                                        <p:strVal val="visible"/>
                                      </p:to>
                                    </p:set>
                                    <p:anim calcmode="lin" valueType="num">
                                      <p:cBhvr>
                                        <p:cTn id="7" dur="1000" fill="hold"/>
                                        <p:tgtEl>
                                          <p:spTgt spid="10250"/>
                                        </p:tgtEl>
                                        <p:attrNameLst>
                                          <p:attrName>style.rotation</p:attrName>
                                        </p:attrNameLst>
                                      </p:cBhvr>
                                      <p:tavLst>
                                        <p:tav tm="0">
                                          <p:val>
                                            <p:fltVal val="90.000000"/>
                                          </p:val>
                                        </p:tav>
                                        <p:tav tm="80000">
                                          <p:val>
                                            <p:fltVal val="90.000000"/>
                                          </p:val>
                                        </p:tav>
                                        <p:tav tm="80000">
                                          <p:val>
                                            <p:fltVal val="90.000000"/>
                                          </p:val>
                                        </p:tav>
                                        <p:tav tm="100000">
                                          <p:val>
                                            <p:fltVal val="0.000000"/>
                                          </p:val>
                                        </p:tav>
                                      </p:tavLst>
                                    </p:anim>
                                    <p:anim calcmode="lin" valueType="num">
                                      <p:cBhvr>
                                        <p:cTn id="8" dur="1000" fill="hold"/>
                                        <p:tgtEl>
                                          <p:spTgt spid="10250"/>
                                        </p:tgtEl>
                                        <p:attrNameLst>
                                          <p:attrName>ppt_x</p:attrName>
                                        </p:attrNameLst>
                                      </p:cBhvr>
                                      <p:tavLst>
                                        <p:tav tm="0">
                                          <p:val>
                                            <p:fltVal val="-1.000000"/>
                                          </p:val>
                                        </p:tav>
                                        <p:tav tm="50000">
                                          <p:val>
                                            <p:fltVal val="0.950000"/>
                                          </p:val>
                                        </p:tav>
                                        <p:tav tm="100000">
                                          <p:val>
                                            <p:strVal val="#ppt_x"/>
                                          </p:val>
                                        </p:tav>
                                      </p:tavLst>
                                    </p:anim>
                                    <p:anim calcmode="lin" valueType="num">
                                      <p:cBhvr>
                                        <p:cTn id="9" dur="1000" fill="hold"/>
                                        <p:tgtEl>
                                          <p:spTgt spid="10250"/>
                                        </p:tgtEl>
                                        <p:attrNameLst>
                                          <p:attrName>ppt_y</p:attrName>
                                        </p:attrNameLst>
                                      </p:cBhvr>
                                      <p:tavLst>
                                        <p:tav tm="0">
                                          <p:val>
                                            <p:strVal val="#ppt_y"/>
                                          </p:val>
                                        </p:tav>
                                        <p:tav tm="100000">
                                          <p:val>
                                            <p:strVal val="#ppt_y"/>
                                          </p:val>
                                        </p:tav>
                                      </p:tavLst>
                                    </p:anim>
                                    <p:animEffect transition="in" filter="fade">
                                      <p:cBhvr>
                                        <p:cTn id="10" dur="1000"/>
                                        <p:tgtEl>
                                          <p:spTgt spid="10250"/>
                                        </p:tgtEl>
                                      </p:cBhvr>
                                    </p:animEffect>
                                  </p:childTnLst>
                                </p:cTn>
                              </p:par>
                            </p:childTnLst>
                          </p:cTn>
                        </p:par>
                        <p:par>
                          <p:cTn id="11" fill="hold">
                            <p:stCondLst>
                              <p:cond delay="1000"/>
                            </p:stCondLst>
                            <p:childTnLst>
                              <p:par>
                                <p:cTn id="12" presetID="55"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strVal val="#ppt_w*0.70"/>
                                          </p:val>
                                        </p:tav>
                                        <p:tav tm="100000">
                                          <p:val>
                                            <p:strVal val="#ppt_w"/>
                                          </p:val>
                                        </p:tav>
                                      </p:tavLst>
                                    </p:anim>
                                    <p:anim calcmode="lin" valueType="num">
                                      <p:cBhvr>
                                        <p:cTn id="15" dur="500" fill="hold"/>
                                        <p:tgtEl>
                                          <p:spTgt spid="4"/>
                                        </p:tgtEl>
                                        <p:attrNameLst>
                                          <p:attrName>ppt_h</p:attrName>
                                        </p:attrNameLst>
                                      </p:cBhvr>
                                      <p:tavLst>
                                        <p:tav tm="0">
                                          <p:val>
                                            <p:strVal val="#ppt_h"/>
                                          </p:val>
                                        </p:tav>
                                        <p:tav tm="100000">
                                          <p:val>
                                            <p:strVal val="#ppt_h"/>
                                          </p:val>
                                        </p:tav>
                                      </p:tavLst>
                                    </p:anim>
                                    <p:animEffect transition="in" filter="fade">
                                      <p:cBhvr>
                                        <p:cTn id="16" dur="500"/>
                                        <p:tgtEl>
                                          <p:spTgt spid="4"/>
                                        </p:tgtEl>
                                      </p:cBhvr>
                                    </p:animEffect>
                                  </p:childTnLst>
                                </p:cTn>
                              </p:par>
                            </p:childTnLst>
                          </p:cTn>
                        </p:par>
                        <p:par>
                          <p:cTn id="17" fill="hold">
                            <p:stCondLst>
                              <p:cond delay="1500"/>
                            </p:stCondLst>
                            <p:childTnLst>
                              <p:par>
                                <p:cTn id="18" presetID="55" presetClass="entr" presetSubtype="0" fill="hold" grpId="0" nodeType="afterEffect">
                                  <p:stCondLst>
                                    <p:cond delay="0"/>
                                  </p:stCondLst>
                                  <p:childTnLst>
                                    <p:set>
                                      <p:cBhvr>
                                        <p:cTn id="19" dur="1" fill="hold">
                                          <p:stCondLst>
                                            <p:cond delay="0"/>
                                          </p:stCondLst>
                                        </p:cTn>
                                        <p:tgtEl>
                                          <p:spTgt spid="4">
                                            <p:txEl>
                                              <p:charRg st="0" end="21"/>
                                            </p:txEl>
                                          </p:spTgt>
                                        </p:tgtEl>
                                        <p:attrNameLst>
                                          <p:attrName>style.visibility</p:attrName>
                                        </p:attrNameLst>
                                      </p:cBhvr>
                                      <p:to>
                                        <p:strVal val="visible"/>
                                      </p:to>
                                    </p:set>
                                    <p:anim calcmode="lin" valueType="num">
                                      <p:cBhvr>
                                        <p:cTn id="20" dur="500" fill="hold"/>
                                        <p:tgtEl>
                                          <p:spTgt spid="4">
                                            <p:txEl>
                                              <p:charRg st="0" end="21"/>
                                            </p:txEl>
                                          </p:spTgt>
                                        </p:tgtEl>
                                        <p:attrNameLst>
                                          <p:attrName>ppt_w</p:attrName>
                                        </p:attrNameLst>
                                      </p:cBhvr>
                                      <p:tavLst>
                                        <p:tav tm="0">
                                          <p:val>
                                            <p:strVal val="#ppt_w*0.70"/>
                                          </p:val>
                                        </p:tav>
                                        <p:tav tm="100000">
                                          <p:val>
                                            <p:strVal val="#ppt_w"/>
                                          </p:val>
                                        </p:tav>
                                      </p:tavLst>
                                    </p:anim>
                                    <p:anim calcmode="lin" valueType="num">
                                      <p:cBhvr>
                                        <p:cTn id="21" dur="500" fill="hold"/>
                                        <p:tgtEl>
                                          <p:spTgt spid="4">
                                            <p:txEl>
                                              <p:charRg st="0" end="21"/>
                                            </p:txEl>
                                          </p:spTgt>
                                        </p:tgtEl>
                                        <p:attrNameLst>
                                          <p:attrName>ppt_h</p:attrName>
                                        </p:attrNameLst>
                                      </p:cBhvr>
                                      <p:tavLst>
                                        <p:tav tm="0">
                                          <p:val>
                                            <p:strVal val="#ppt_h"/>
                                          </p:val>
                                        </p:tav>
                                        <p:tav tm="100000">
                                          <p:val>
                                            <p:strVal val="#ppt_h"/>
                                          </p:val>
                                        </p:tav>
                                      </p:tavLst>
                                    </p:anim>
                                    <p:animEffect transition="in" filter="fade">
                                      <p:cBhvr>
                                        <p:cTn id="22" dur="500"/>
                                        <p:tgtEl>
                                          <p:spTgt spid="4">
                                            <p:txEl>
                                              <p:charRg st="0" end="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p:bldP spid="4"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04190" y="904875"/>
            <a:ext cx="9488805" cy="410210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（1）打开“ ×× 公司会计核算与分析管理”工作簿。</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（2）插入一个新工作表，并将工作表改名为“6-2 账户余额与试算平衡表”。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（3）复制工作表“0-1 基础信息表”的单元格 B4:C35，粘贴到“6-2 账户余额与试算 平衡表 ”的单元格 A3:B34， 复制工作表“0-1 基础信息表 ”的单元格 E3:F21，粘贴到 “6-2 账户余额与试算平衡表 ”的单元格 K3:L21。</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504190" y="904875"/>
            <a:ext cx="2221230" cy="50990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zh-CN" altLang="zh-CN" sz="2800" b="1" baseline="30000" dirty="0" smtClean="0">
                <a:solidFill>
                  <a:srgbClr val="FFFFFF"/>
                </a:solidFill>
                <a:latin typeface="+mj-ea"/>
                <a:ea typeface="+mj-ea"/>
                <a:sym typeface="+mn-ea"/>
              </a:rPr>
              <a:t>建立试算平衡表</a:t>
            </a:r>
            <a:endParaRPr lang="zh-CN" altLang="en-US" sz="2800" b="1" baseline="30000" dirty="0" smtClean="0">
              <a:solidFill>
                <a:srgbClr val="FFFFFF"/>
              </a:solidFill>
              <a:latin typeface="+mj-ea"/>
              <a:ea typeface="+mj-ea"/>
            </a:endParaRPr>
          </a:p>
        </p:txBody>
      </p:sp>
      <p:pic>
        <p:nvPicPr>
          <p:cNvPr id="18" name="Picture 10" descr="C:\Users\DELL\Desktop\微课制作\图片\timg.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5635" y="3788410"/>
            <a:ext cx="2611755" cy="285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04190" y="904875"/>
            <a:ext cx="5591810" cy="5301615"/>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900"/>
              </a:lnSpc>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（4） 合 并 单 元 格 A35:B35， 并 输 入“合 计”； 合 并 单 元 格 A36:B36 、C36:D36、 E36:F36 、G36:H36。 在 A36:B36 输 入“试 算 结 果”； 在 C36:D36 、E36:F36 、G36:H36中 分 别 输 入“ =IF(</a:t>
            </a: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C35=D35</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 平 衡 "," 不 平 衡 ") ”“ =IF(</a:t>
            </a: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E35=F35</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 平 衡 "," 不 平 衡 ") ”“=IF(</a:t>
            </a:r>
            <a:r>
              <a:rPr lang="zh-CN" altLang="en-US">
                <a:solidFill>
                  <a:srgbClr val="FF0000"/>
                </a:solidFill>
                <a:latin typeface="微软雅黑" panose="020B0503020204020204" charset="-122"/>
                <a:ea typeface="微软雅黑" panose="020B0503020204020204" charset="-122"/>
                <a:cs typeface="微软雅黑" panose="020B0503020204020204" charset="-122"/>
                <a:sym typeface="+mn-ea"/>
              </a:rPr>
              <a:t>G35=H35</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 平衡 "," 不平衡 ") ”，并按回车键。</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900"/>
              </a:lnSpc>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（5）设置单元格格式并美化试算平衡表及明细表。</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900"/>
              </a:lnSpc>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6</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）输入“6-2 账户余额与试算平衡表”的内容。</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ts val="28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504190" y="904875"/>
            <a:ext cx="2221230" cy="50990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zh-CN" altLang="zh-CN" sz="2800" b="1" baseline="30000" dirty="0" smtClean="0">
                <a:solidFill>
                  <a:srgbClr val="FFFFFF"/>
                </a:solidFill>
                <a:latin typeface="+mj-ea"/>
                <a:ea typeface="+mj-ea"/>
                <a:sym typeface="+mn-ea"/>
              </a:rPr>
              <a:t>建立试算平衡表</a:t>
            </a:r>
            <a:endParaRPr lang="zh-CN" altLang="en-US" sz="2800" b="1" baseline="30000" dirty="0" smtClean="0">
              <a:solidFill>
                <a:srgbClr val="FFFFFF"/>
              </a:solidFill>
              <a:latin typeface="+mj-ea"/>
              <a:ea typeface="+mj-ea"/>
            </a:endParaRPr>
          </a:p>
        </p:txBody>
      </p:sp>
      <p:pic>
        <p:nvPicPr>
          <p:cNvPr id="11" name="图片 10"/>
          <p:cNvPicPr>
            <a:picLocks noChangeAspect="1"/>
          </p:cNvPicPr>
          <p:nvPr/>
        </p:nvPicPr>
        <p:blipFill>
          <a:blip r:embed="rId1"/>
          <a:stretch>
            <a:fillRect/>
          </a:stretch>
        </p:blipFill>
        <p:spPr>
          <a:xfrm>
            <a:off x="6096000" y="904875"/>
            <a:ext cx="6096000" cy="5356860"/>
          </a:xfrm>
          <a:prstGeom prst="rect">
            <a:avLst/>
          </a:prstGeom>
        </p:spPr>
      </p:pic>
    </p:spTree>
    <p:custDataLst>
      <p:tags r:id="rId2"/>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304165" y="961390"/>
            <a:ext cx="10572750" cy="774065"/>
          </a:xfrm>
          <a:prstGeom prst="rect">
            <a:avLst/>
          </a:prstGeom>
          <a:noFill/>
          <a:ln w="9525">
            <a:noFill/>
          </a:ln>
        </p:spPr>
        <p:txBody>
          <a:bodyPr wrap="square">
            <a:spAutoFit/>
          </a:bodyPr>
          <a:p>
            <a:pPr indent="187960">
              <a:lnSpc>
                <a:spcPct val="120000"/>
              </a:lnSpc>
              <a:spcBef>
                <a:spcPts val="0"/>
              </a:spcBef>
              <a:spcAft>
                <a:spcPts val="0"/>
              </a:spcAft>
            </a:pPr>
            <a:r>
              <a:rPr lang="en-US" altLang="zh-CN" b="0">
                <a:solidFill>
                  <a:srgbClr val="ED028C"/>
                </a:solidFill>
                <a:ea typeface="微软雅黑" panose="020B0503020204020204" charset="-122"/>
              </a:rPr>
              <a:t>【情景任务】</a:t>
            </a:r>
            <a:r>
              <a:rPr lang="zh-CN" b="0">
                <a:solidFill>
                  <a:schemeClr val="tx1"/>
                </a:solidFill>
                <a:ea typeface="微软雅黑" panose="020B0503020204020204" charset="-122"/>
              </a:rPr>
              <a:t>完成</a:t>
            </a:r>
            <a:r>
              <a:rPr lang="en-US" altLang="zh-CN" b="0">
                <a:solidFill>
                  <a:schemeClr val="tx1"/>
                </a:solidFill>
                <a:ea typeface="微软雅黑" panose="020B0503020204020204" charset="-122"/>
              </a:rPr>
              <a:t>2023</a:t>
            </a:r>
            <a:r>
              <a:rPr lang="zh-CN" altLang="en-US" b="0">
                <a:solidFill>
                  <a:schemeClr val="tx1"/>
                </a:solidFill>
                <a:ea typeface="微软雅黑" panose="020B0503020204020204" charset="-122"/>
              </a:rPr>
              <a:t>年</a:t>
            </a:r>
            <a:r>
              <a:rPr lang="en-US" altLang="zh-CN" b="0">
                <a:solidFill>
                  <a:schemeClr val="tx1"/>
                </a:solidFill>
                <a:ea typeface="微软雅黑" panose="020B0503020204020204" charset="-122"/>
              </a:rPr>
              <a:t>2</a:t>
            </a:r>
            <a:r>
              <a:rPr lang="zh-CN" altLang="en-US" b="0">
                <a:solidFill>
                  <a:schemeClr val="tx1"/>
                </a:solidFill>
                <a:ea typeface="微软雅黑" panose="020B0503020204020204" charset="-122"/>
              </a:rPr>
              <a:t>月某公司账户余额和试算平衡表及明细账的编制工作，如下图所示。</a:t>
            </a:r>
            <a:endParaRPr lang="zh-CN" altLang="en-US" b="0">
              <a:solidFill>
                <a:schemeClr val="tx1"/>
              </a:solidFill>
              <a:ea typeface="微软雅黑" panose="020B0503020204020204" charset="-122"/>
            </a:endParaRPr>
          </a:p>
          <a:p>
            <a:pPr indent="187960">
              <a:lnSpc>
                <a:spcPct val="120000"/>
              </a:lnSpc>
              <a:spcBef>
                <a:spcPts val="0"/>
              </a:spcBef>
              <a:spcAft>
                <a:spcPts val="0"/>
              </a:spcAft>
            </a:pPr>
            <a:endParaRPr lang="zh-CN" altLang="en-US" sz="1900" b="0">
              <a:solidFill>
                <a:schemeClr val="tx1"/>
              </a:solidFill>
              <a:ea typeface="微软雅黑" panose="020B0503020204020204" charset="-122"/>
            </a:endParaRPr>
          </a:p>
        </p:txBody>
      </p:sp>
      <p:pic>
        <p:nvPicPr>
          <p:cNvPr id="3" name="图片 2" descr="图6-30试算平衡结果表"/>
          <p:cNvPicPr>
            <a:picLocks noChangeAspect="1"/>
          </p:cNvPicPr>
          <p:nvPr/>
        </p:nvPicPr>
        <p:blipFill>
          <a:blip r:embed="rId1"/>
          <a:stretch>
            <a:fillRect/>
          </a:stretch>
        </p:blipFill>
        <p:spPr>
          <a:xfrm>
            <a:off x="1153795" y="1494790"/>
            <a:ext cx="10668000" cy="4957445"/>
          </a:xfrm>
          <a:prstGeom prst="rect">
            <a:avLst/>
          </a:prstGeom>
        </p:spPr>
      </p:pic>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1"/>
            </p:custDataLst>
          </p:nvPr>
        </p:nvSpPr>
        <p:spPr>
          <a:xfrm>
            <a:off x="540385" y="231140"/>
            <a:ext cx="2019935" cy="460375"/>
          </a:xfrm>
          <a:prstGeom prst="rect">
            <a:avLst/>
          </a:prstGeom>
          <a:noFill/>
        </p:spPr>
        <p:txBody>
          <a:bodyPr wrap="square" rtlCol="0">
            <a:spAutoFit/>
          </a:bodyPr>
          <a:p>
            <a:pPr algn="dist"/>
            <a:r>
              <a:rPr lang="zh-CN" altLang="en-US" sz="24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rPr>
              <a:t>本项目导图</a:t>
            </a:r>
            <a:endParaRPr lang="zh-CN" altLang="en-US" sz="24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2"/>
            </p:custDataLst>
          </p:nvPr>
        </p:nvSpPr>
        <p:spPr>
          <a:xfrm rot="5400000">
            <a:off x="23495" y="2324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pic>
        <p:nvPicPr>
          <p:cNvPr id="10" name="图片 2"/>
          <p:cNvPicPr>
            <a:picLocks noChangeAspect="1"/>
          </p:cNvPicPr>
          <p:nvPr/>
        </p:nvPicPr>
        <p:blipFill>
          <a:blip r:embed="rId4"/>
          <a:stretch>
            <a:fillRect/>
          </a:stretch>
        </p:blipFill>
        <p:spPr>
          <a:xfrm>
            <a:off x="1200150" y="821055"/>
            <a:ext cx="9001760" cy="45878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19253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1. </a:t>
            </a:r>
            <a:r>
              <a:rPr lang="zh-CN" sz="3200">
                <a:solidFill>
                  <a:schemeClr val="tx1"/>
                </a:solidFill>
                <a:latin typeface="微软雅黑" panose="020B0503020204020204" charset="-122"/>
                <a:ea typeface="微软雅黑" panose="020B0503020204020204" charset="-122"/>
                <a:cs typeface="微软雅黑" panose="020B0503020204020204" charset="-122"/>
                <a:sym typeface="+mn-ea"/>
              </a:rPr>
              <a:t>账户余额的计算</a:t>
            </a:r>
            <a:endParaRPr lang="zh-CN" sz="32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2. </a:t>
            </a:r>
            <a:r>
              <a:rPr lang="zh-CN" sz="3200">
                <a:solidFill>
                  <a:schemeClr val="tx1"/>
                </a:solidFill>
                <a:latin typeface="微软雅黑" panose="020B0503020204020204" charset="-122"/>
                <a:ea typeface="微软雅黑" panose="020B0503020204020204" charset="-122"/>
                <a:cs typeface="微软雅黑" panose="020B0503020204020204" charset="-122"/>
                <a:sym typeface="+mn-ea"/>
              </a:rPr>
              <a:t>试算平衡表的编制</a:t>
            </a:r>
            <a:endParaRPr lang="zh-CN"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
        <p:nvSpPr>
          <p:cNvPr id="100" name="文本框 99"/>
          <p:cNvSpPr txBox="1"/>
          <p:nvPr/>
        </p:nvSpPr>
        <p:spPr>
          <a:xfrm>
            <a:off x="1065530" y="1075690"/>
            <a:ext cx="8496935" cy="3138170"/>
          </a:xfrm>
          <a:prstGeom prst="rect">
            <a:avLst/>
          </a:prstGeom>
          <a:noFill/>
          <a:ln w="9525">
            <a:noFill/>
          </a:ln>
        </p:spPr>
        <p:txBody>
          <a:bodyPr>
            <a:noAutofit/>
          </a:bodyPr>
          <a:p>
            <a:pPr indent="0">
              <a:lnSpc>
                <a:spcPct val="150000"/>
              </a:lnSpc>
            </a:pPr>
            <a:r>
              <a:rPr lang="zh-CN" sz="2400">
                <a:solidFill>
                  <a:srgbClr val="231F20"/>
                </a:solidFill>
                <a:sym typeface="+mn-ea"/>
              </a:rPr>
              <a:t>技能</a:t>
            </a:r>
            <a:r>
              <a:rPr sz="2400">
                <a:solidFill>
                  <a:srgbClr val="231F20"/>
                </a:solidFill>
                <a:sym typeface="+mn-ea"/>
              </a:rPr>
              <a:t>实训</a:t>
            </a:r>
            <a:r>
              <a:rPr lang="zh-CN" sz="2400">
                <a:solidFill>
                  <a:srgbClr val="231F20"/>
                </a:solidFill>
                <a:sym typeface="+mn-ea"/>
              </a:rPr>
              <a:t>：</a:t>
            </a:r>
            <a:endParaRPr sz="2400">
              <a:solidFill>
                <a:srgbClr val="231F20"/>
              </a:solidFill>
            </a:endParaRPr>
          </a:p>
          <a:p>
            <a:pPr lvl="0" indent="0" fontAlgn="base">
              <a:lnSpc>
                <a:spcPct val="150000"/>
              </a:lnSpc>
              <a:spcBef>
                <a:spcPct val="0"/>
              </a:spcBef>
              <a:spcAft>
                <a:spcPct val="0"/>
              </a:spcAft>
            </a:pPr>
            <a:r>
              <a:rPr sz="2400">
                <a:solidFill>
                  <a:srgbClr val="231F20"/>
                </a:solidFill>
                <a:sym typeface="+mn-ea"/>
              </a:rPr>
              <a:t>  </a:t>
            </a:r>
            <a:r>
              <a:rPr lang="en-US" sz="2400">
                <a:solidFill>
                  <a:srgbClr val="231F20"/>
                </a:solidFill>
                <a:sym typeface="+mn-ea"/>
              </a:rPr>
              <a:t>  </a:t>
            </a:r>
            <a:r>
              <a:rPr lang="zh-CN" sz="2400">
                <a:solidFill>
                  <a:srgbClr val="231F20"/>
                </a:solidFill>
                <a:sym typeface="+mn-ea"/>
              </a:rPr>
              <a:t>完成2023 年 2 月，×× 公司记账户余额的计算及试算平衡表的编制工作。</a:t>
            </a:r>
            <a:endParaRPr sz="2400">
              <a:solidFill>
                <a:srgbClr val="231F20"/>
              </a:solidFill>
            </a:endParaRPr>
          </a:p>
        </p:txBody>
      </p:sp>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599440" y="1188720"/>
            <a:ext cx="4297680" cy="485076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908692" y="1780514"/>
            <a:ext cx="6818127" cy="4707890"/>
          </a:xfrm>
          <a:prstGeom prst="rect">
            <a:avLst/>
          </a:prstGeom>
          <a:noFill/>
        </p:spPr>
        <p:txBody>
          <a:bodyPr wrap="square" rtlCol="0">
            <a:spAutoFit/>
          </a:bodyPr>
          <a:lstStyle/>
          <a:p>
            <a:pPr>
              <a:lnSpc>
                <a:spcPct val="150000"/>
              </a:lnSpc>
            </a:pPr>
            <a:r>
              <a:rPr lang="zh-CN" altLang="en-US" sz="4000" b="1" dirty="0">
                <a:latin typeface="+mj-ea"/>
                <a:ea typeface="+mj-ea"/>
              </a:rPr>
              <a:t>子任务</a:t>
            </a:r>
            <a:r>
              <a:rPr lang="en-US" altLang="zh-CN" sz="4000" b="1" dirty="0">
                <a:latin typeface="+mj-ea"/>
                <a:ea typeface="+mj-ea"/>
              </a:rPr>
              <a:t>6.2.4 </a:t>
            </a:r>
            <a:r>
              <a:rPr lang="zh-CN" sz="4000" b="1" dirty="0">
                <a:latin typeface="+mj-ea"/>
                <a:ea typeface="+mj-ea"/>
              </a:rPr>
              <a:t>在</a:t>
            </a:r>
            <a:r>
              <a:rPr lang="en-US" altLang="zh-CN" sz="4000" b="1" dirty="0">
                <a:latin typeface="+mj-ea"/>
                <a:ea typeface="+mj-ea"/>
              </a:rPr>
              <a:t>“6-3</a:t>
            </a:r>
            <a:r>
              <a:rPr lang="zh-CN" altLang="en-US" sz="4000" b="1" dirty="0">
                <a:latin typeface="+mj-ea"/>
                <a:ea typeface="+mj-ea"/>
              </a:rPr>
              <a:t>日记账</a:t>
            </a:r>
            <a:r>
              <a:rPr lang="en-US" altLang="zh-CN" sz="4000" b="1" dirty="0">
                <a:latin typeface="+mj-ea"/>
                <a:ea typeface="+mj-ea"/>
              </a:rPr>
              <a:t>” </a:t>
            </a:r>
            <a:r>
              <a:rPr lang="zh-CN" altLang="en-US" sz="4000" b="1" dirty="0">
                <a:latin typeface="+mj-ea"/>
                <a:ea typeface="+mj-ea"/>
              </a:rPr>
              <a:t>中输入信息</a:t>
            </a:r>
            <a:endParaRPr lang="zh-CN" altLang="en-US" sz="4000" b="1" dirty="0">
              <a:latin typeface="+mj-ea"/>
              <a:ea typeface="+mj-ea"/>
            </a:endParaRPr>
          </a:p>
          <a:p>
            <a:pPr>
              <a:lnSpc>
                <a:spcPct val="150000"/>
              </a:lnSpc>
            </a:pPr>
            <a:r>
              <a:rPr lang="zh-CN" altLang="en-US" sz="4000" b="1" dirty="0">
                <a:latin typeface="+mj-ea"/>
                <a:ea typeface="+mj-ea"/>
                <a:sym typeface="+mn-ea"/>
              </a:rPr>
              <a:t>子任务</a:t>
            </a:r>
            <a:r>
              <a:rPr lang="en-US" altLang="zh-CN" sz="4000" b="1" dirty="0">
                <a:latin typeface="+mj-ea"/>
                <a:ea typeface="+mj-ea"/>
                <a:sym typeface="+mn-ea"/>
              </a:rPr>
              <a:t>6.2.5  </a:t>
            </a:r>
            <a:r>
              <a:rPr lang="zh-CN" altLang="en-US" sz="4000" b="1" dirty="0">
                <a:latin typeface="+mj-ea"/>
                <a:ea typeface="+mj-ea"/>
                <a:sym typeface="+mn-ea"/>
              </a:rPr>
              <a:t>在</a:t>
            </a:r>
            <a:r>
              <a:rPr lang="en-US" altLang="zh-CN" sz="4000" b="1" dirty="0">
                <a:latin typeface="+mj-ea"/>
                <a:ea typeface="+mj-ea"/>
                <a:sym typeface="+mn-ea"/>
              </a:rPr>
              <a:t>“6-4</a:t>
            </a:r>
            <a:r>
              <a:rPr lang="zh-CN" altLang="en-US" sz="4000" b="1" dirty="0">
                <a:latin typeface="+mj-ea"/>
                <a:ea typeface="+mj-ea"/>
                <a:sym typeface="+mn-ea"/>
              </a:rPr>
              <a:t>会计账簿查询</a:t>
            </a:r>
            <a:r>
              <a:rPr lang="en-US" altLang="zh-CN" sz="4000" b="1" dirty="0">
                <a:latin typeface="+mj-ea"/>
                <a:ea typeface="+mj-ea"/>
                <a:sym typeface="+mn-ea"/>
              </a:rPr>
              <a:t>”</a:t>
            </a:r>
            <a:r>
              <a:rPr lang="zh-CN" altLang="en-US" sz="4000" b="1" dirty="0">
                <a:latin typeface="+mj-ea"/>
                <a:ea typeface="+mj-ea"/>
                <a:sym typeface="+mn-ea"/>
              </a:rPr>
              <a:t>中输入信息</a:t>
            </a:r>
            <a:endParaRPr lang="zh-CN" altLang="en-US" sz="4000" b="1" dirty="0">
              <a:latin typeface="+mj-ea"/>
              <a:ea typeface="+mj-ea"/>
            </a:endParaRPr>
          </a:p>
          <a:p>
            <a:pPr>
              <a:lnSpc>
                <a:spcPct val="150000"/>
              </a:lnSpc>
            </a:pPr>
            <a:endParaRPr lang="zh-CN" altLang="en-US" sz="40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892175" y="1130300"/>
            <a:ext cx="9180195" cy="238569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某公司</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2023</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年</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月份已完成记账凭证清单及各账户余额的计算和试算平衡表的编制工作。接下来需要进行账簿的登记工作。</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Picture 7"/>
          <p:cNvPicPr>
            <a:picLocks noChangeAspect="1" noChangeArrowheads="1"/>
          </p:cNvPicPr>
          <p:nvPr>
            <p:custDataLst>
              <p:tags r:id="rId1"/>
            </p:custDataLst>
          </p:nvPr>
        </p:nvPicPr>
        <p:blipFill>
          <a:blip r:embed="rId2" cstate="print">
            <a:lum bright="-10000"/>
          </a:blip>
          <a:srcRect/>
          <a:stretch>
            <a:fillRect/>
          </a:stretch>
        </p:blipFill>
        <p:spPr bwMode="auto">
          <a:xfrm>
            <a:off x="3105150" y="3723640"/>
            <a:ext cx="4754880" cy="2315845"/>
          </a:xfrm>
          <a:prstGeom prst="ellipse">
            <a:avLst/>
          </a:prstGeom>
          <a:ln>
            <a:noFill/>
          </a:ln>
          <a:effectLst>
            <a:softEdge rad="112500"/>
          </a:effec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715645" y="1098550"/>
            <a:ext cx="10242550" cy="486029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5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日记账分为普通日记账和特种日记账，特种日记账又分为现金日记账和银行日记账。</a:t>
            </a: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895985" y="1387475"/>
            <a:ext cx="2001520"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zh-CN" altLang="zh-CN" sz="2800" b="1" baseline="30000" dirty="0" smtClean="0">
                <a:solidFill>
                  <a:srgbClr val="FFFFFF"/>
                </a:solidFill>
                <a:latin typeface="+mj-ea"/>
                <a:ea typeface="+mj-ea"/>
                <a:sym typeface="+mn-ea"/>
              </a:rPr>
              <a:t>1. 日记账</a:t>
            </a:r>
            <a:endParaRPr lang="zh-CN" altLang="zh-CN" sz="2800" b="1" baseline="30000" dirty="0" smtClean="0">
              <a:solidFill>
                <a:srgbClr val="FFFFFF"/>
              </a:solidFill>
              <a:latin typeface="+mj-ea"/>
              <a:ea typeface="+mj-ea"/>
              <a:sym typeface="+mn-ea"/>
            </a:endParaRPr>
          </a:p>
        </p:txBody>
      </p:sp>
      <p:sp>
        <p:nvSpPr>
          <p:cNvPr id="11" name="矩形: 圆角 24"/>
          <p:cNvSpPr/>
          <p:nvPr/>
        </p:nvSpPr>
        <p:spPr bwMode="auto">
          <a:xfrm>
            <a:off x="829310" y="2727325"/>
            <a:ext cx="2362200"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p>
            <a:pPr algn="ctr">
              <a:lnSpc>
                <a:spcPts val="2880"/>
              </a:lnSpc>
            </a:pPr>
            <a:r>
              <a:rPr lang="en-US" altLang="zh-CN" sz="2800" b="1" baseline="30000" dirty="0" smtClean="0">
                <a:solidFill>
                  <a:srgbClr val="FFFFFF"/>
                </a:solidFill>
                <a:latin typeface="+mj-ea"/>
                <a:ea typeface="+mj-ea"/>
                <a:sym typeface="+mn-ea"/>
              </a:rPr>
              <a:t>2.</a:t>
            </a:r>
            <a:r>
              <a:rPr lang="zh-CN" altLang="zh-CN" sz="2800" b="1" baseline="30000" dirty="0" smtClean="0">
                <a:solidFill>
                  <a:srgbClr val="FFFFFF"/>
                </a:solidFill>
                <a:latin typeface="+mj-ea"/>
                <a:ea typeface="+mj-ea"/>
                <a:sym typeface="+mn-ea"/>
              </a:rPr>
              <a:t> 输入日记账</a:t>
            </a:r>
            <a:endParaRPr lang="zh-CN" altLang="zh-CN" sz="2800" b="1" baseline="30000" dirty="0" smtClean="0">
              <a:solidFill>
                <a:srgbClr val="FFFFFF"/>
              </a:solidFill>
              <a:latin typeface="+mj-ea"/>
              <a:ea typeface="+mj-ea"/>
              <a:sym typeface="+mn-ea"/>
            </a:endParaRPr>
          </a:p>
        </p:txBody>
      </p:sp>
      <p:sp>
        <p:nvSpPr>
          <p:cNvPr id="4" name="文本框 3"/>
          <p:cNvSpPr txBox="1"/>
          <p:nvPr/>
        </p:nvSpPr>
        <p:spPr>
          <a:xfrm>
            <a:off x="923290" y="3323590"/>
            <a:ext cx="8553450" cy="2030095"/>
          </a:xfrm>
          <a:prstGeom prst="rect">
            <a:avLst/>
          </a:prstGeom>
          <a:noFill/>
        </p:spPr>
        <p:txBody>
          <a:bodyPr wrap="square" rtlCol="0">
            <a:spAutoFit/>
          </a:bodyPr>
          <a:p>
            <a:r>
              <a:rPr lang="en-US" altLang="zh-CN"/>
              <a:t> </a:t>
            </a:r>
            <a:r>
              <a:rPr lang="zh-CN" altLang="en-US"/>
              <a:t>（1）打开“ ×× 公司会计核算与分析管理”工作簿。</a:t>
            </a:r>
            <a:endParaRPr lang="zh-CN" altLang="en-US"/>
          </a:p>
          <a:p>
            <a:r>
              <a:rPr lang="en-US" altLang="zh-CN"/>
              <a:t> </a:t>
            </a:r>
            <a:r>
              <a:rPr lang="zh-CN" altLang="en-US"/>
              <a:t>（2）插入一个新工作表，并将工作表改名为“6-3 日记账”。</a:t>
            </a:r>
            <a:endParaRPr lang="zh-CN" altLang="en-US"/>
          </a:p>
          <a:p>
            <a:r>
              <a:rPr lang="zh-CN" altLang="en-US"/>
              <a:t> （3）在</a:t>
            </a:r>
            <a:r>
              <a:rPr lang="zh-CN" altLang="en-US">
                <a:sym typeface="+mn-ea"/>
              </a:rPr>
              <a:t>“6-3 日记账”</a:t>
            </a:r>
            <a:r>
              <a:rPr lang="zh-CN" altLang="en-US"/>
              <a:t>表格中适当位置输入信息并美化表格（即表头加边框及填充颜色）。</a:t>
            </a:r>
            <a:endParaRPr lang="zh-CN" altLang="en-US"/>
          </a:p>
          <a:p>
            <a:r>
              <a:rPr lang="zh-CN" altLang="en-US"/>
              <a:t>（</a:t>
            </a:r>
            <a:r>
              <a:rPr lang="en-US" altLang="zh-CN"/>
              <a:t>4</a:t>
            </a:r>
            <a:r>
              <a:rPr lang="zh-CN" altLang="en-US"/>
              <a:t>）设置每列的单元格格式。</a:t>
            </a:r>
            <a:endParaRPr lang="zh-CN" altLang="en-US"/>
          </a:p>
          <a:p>
            <a:r>
              <a:rPr lang="zh-CN" altLang="en-US"/>
              <a:t>（5）输入“现金日记账”表的内容。</a:t>
            </a:r>
            <a:endParaRPr lang="zh-CN" altLang="en-US"/>
          </a:p>
          <a:p>
            <a:r>
              <a:rPr lang="zh-CN" altLang="en-US"/>
              <a:t>（</a:t>
            </a:r>
            <a:r>
              <a:rPr lang="en-US" altLang="zh-CN"/>
              <a:t>6</a:t>
            </a:r>
            <a:r>
              <a:rPr lang="zh-CN" altLang="en-US"/>
              <a:t>）输入“银行存款日记账”表。</a:t>
            </a:r>
            <a:endParaRPr lang="zh-CN" altLang="en-US"/>
          </a:p>
        </p:txBody>
      </p:sp>
    </p:spTree>
    <p:custDataLst>
      <p:tags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01980" y="814070"/>
            <a:ext cx="10242550" cy="486029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601980" y="959485"/>
            <a:ext cx="2001520"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en-US" altLang="zh-CN" sz="2800" b="1" baseline="30000" dirty="0" smtClean="0">
                <a:solidFill>
                  <a:srgbClr val="FFFFFF"/>
                </a:solidFill>
                <a:latin typeface="+mj-ea"/>
                <a:ea typeface="+mj-ea"/>
                <a:sym typeface="+mn-ea"/>
              </a:rPr>
              <a:t>3</a:t>
            </a:r>
            <a:r>
              <a:rPr lang="zh-CN" altLang="zh-CN" sz="2800" b="1" baseline="30000" dirty="0" smtClean="0">
                <a:solidFill>
                  <a:srgbClr val="FFFFFF"/>
                </a:solidFill>
                <a:latin typeface="+mj-ea"/>
                <a:ea typeface="+mj-ea"/>
                <a:sym typeface="+mn-ea"/>
              </a:rPr>
              <a:t>. 会计账簿查询</a:t>
            </a:r>
            <a:endParaRPr lang="zh-CN" altLang="zh-CN" sz="2800" b="1" baseline="30000" dirty="0" smtClean="0">
              <a:solidFill>
                <a:srgbClr val="FFFFFF"/>
              </a:solidFill>
              <a:latin typeface="+mj-ea"/>
              <a:ea typeface="+mj-ea"/>
              <a:sym typeface="+mn-ea"/>
            </a:endParaRPr>
          </a:p>
        </p:txBody>
      </p:sp>
      <p:sp>
        <p:nvSpPr>
          <p:cNvPr id="4" name="文本框 3"/>
          <p:cNvSpPr txBox="1"/>
          <p:nvPr/>
        </p:nvSpPr>
        <p:spPr>
          <a:xfrm>
            <a:off x="668020" y="1504950"/>
            <a:ext cx="8553450" cy="2584450"/>
          </a:xfrm>
          <a:prstGeom prst="rect">
            <a:avLst/>
          </a:prstGeom>
          <a:noFill/>
        </p:spPr>
        <p:txBody>
          <a:bodyPr wrap="square" rtlCol="0">
            <a:spAutoFit/>
          </a:bodyPr>
          <a:p>
            <a:r>
              <a:rPr lang="zh-CN" altLang="en-US"/>
              <a:t>（1）打开“ ×× 公司会计核算与分析管理”工作簿。</a:t>
            </a:r>
            <a:endParaRPr lang="zh-CN" altLang="en-US"/>
          </a:p>
          <a:p>
            <a:r>
              <a:rPr lang="zh-CN" altLang="en-US"/>
              <a:t>（2）插入一个新工作表，并将工作表命名为“6-4 会计账簿查询”。</a:t>
            </a:r>
            <a:endParaRPr lang="zh-CN" altLang="en-US"/>
          </a:p>
          <a:p>
            <a:r>
              <a:rPr lang="zh-CN" altLang="en-US"/>
              <a:t>（3）如下图所示，在适当位置输入信息，并美化表格（即表头加边框及填充颜色）。</a:t>
            </a:r>
            <a:endParaRPr lang="zh-CN" altLang="en-US"/>
          </a:p>
          <a:p>
            <a:r>
              <a:rPr lang="zh-CN" altLang="en-US"/>
              <a:t>（</a:t>
            </a:r>
            <a:r>
              <a:rPr lang="en-US" altLang="zh-CN"/>
              <a:t>4</a:t>
            </a:r>
            <a:r>
              <a:rPr lang="zh-CN" altLang="en-US"/>
              <a:t>）设置每列的单元格格式。</a:t>
            </a:r>
            <a:endParaRPr lang="zh-CN" altLang="en-US"/>
          </a:p>
          <a:p>
            <a:r>
              <a:rPr lang="zh-CN" altLang="en-US"/>
              <a:t>（</a:t>
            </a:r>
            <a:r>
              <a:rPr lang="en-US" altLang="zh-CN"/>
              <a:t>5</a:t>
            </a:r>
            <a:r>
              <a:rPr lang="zh-CN" altLang="en-US"/>
              <a:t>）输入单元格“ D2”的内容：选中 D2 单元格进行数据验证，验证区域为“ ='0-1 基础信息表 '!$C$4:$C$35”。</a:t>
            </a:r>
            <a:endParaRPr lang="zh-CN" altLang="en-US"/>
          </a:p>
          <a:p>
            <a:r>
              <a:rPr lang="zh-CN" altLang="en-US"/>
              <a:t>（</a:t>
            </a:r>
            <a:r>
              <a:rPr lang="en-US" altLang="zh-CN"/>
              <a:t>6</a:t>
            </a:r>
            <a:r>
              <a:rPr lang="zh-CN" altLang="en-US"/>
              <a:t>）在相应单元格输入公式。</a:t>
            </a:r>
            <a:endParaRPr lang="zh-CN" altLang="en-US"/>
          </a:p>
          <a:p>
            <a:r>
              <a:rPr lang="zh-CN" altLang="en-US"/>
              <a:t>（</a:t>
            </a:r>
            <a:r>
              <a:rPr lang="en-US" altLang="zh-CN"/>
              <a:t>7</a:t>
            </a:r>
            <a:r>
              <a:rPr lang="zh-CN" altLang="en-US"/>
              <a:t>）“6-4 会计账簿查询”。</a:t>
            </a:r>
            <a:endParaRPr lang="zh-CN" altLang="en-US"/>
          </a:p>
          <a:p>
            <a:endParaRPr lang="zh-CN" altLang="en-US"/>
          </a:p>
        </p:txBody>
      </p:sp>
      <p:pic>
        <p:nvPicPr>
          <p:cNvPr id="5" name="图片 4" descr="图6-38 会计账簿查询"/>
          <p:cNvPicPr>
            <a:picLocks noChangeAspect="1"/>
          </p:cNvPicPr>
          <p:nvPr/>
        </p:nvPicPr>
        <p:blipFill>
          <a:blip r:embed="rId1"/>
          <a:stretch>
            <a:fillRect/>
          </a:stretch>
        </p:blipFill>
        <p:spPr>
          <a:xfrm>
            <a:off x="1542415" y="3801745"/>
            <a:ext cx="7448550" cy="1764665"/>
          </a:xfrm>
          <a:prstGeom prst="rect">
            <a:avLst/>
          </a:prstGeom>
        </p:spPr>
      </p:pic>
    </p:spTree>
    <p:custDataLst>
      <p:tags r:id="rId2"/>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19710" y="802640"/>
            <a:ext cx="10572750" cy="1360805"/>
          </a:xfrm>
          <a:prstGeom prst="rect">
            <a:avLst/>
          </a:prstGeom>
          <a:noFill/>
          <a:ln w="9525">
            <a:noFill/>
          </a:ln>
        </p:spPr>
        <p:txBody>
          <a:bodyPr wrap="square">
            <a:spAutoFit/>
          </a:bodyPr>
          <a:p>
            <a:pPr indent="187960">
              <a:lnSpc>
                <a:spcPct val="150000"/>
              </a:lnSpc>
              <a:spcBef>
                <a:spcPts val="0"/>
              </a:spcBef>
              <a:spcAft>
                <a:spcPts val="0"/>
              </a:spcAft>
            </a:pPr>
            <a:r>
              <a:rPr lang="en-US" altLang="zh-CN">
                <a:solidFill>
                  <a:srgbClr val="ED028C"/>
                </a:solidFill>
                <a:ea typeface="微软雅黑" panose="020B0503020204020204" charset="-122"/>
                <a:sym typeface="+mn-ea"/>
              </a:rPr>
              <a:t>【情景任务】</a:t>
            </a:r>
            <a:r>
              <a:rPr lang="zh-CN">
                <a:ea typeface="微软雅黑" panose="020B0503020204020204" charset="-122"/>
                <a:sym typeface="+mn-ea"/>
              </a:rPr>
              <a:t>完成</a:t>
            </a:r>
            <a:r>
              <a:rPr lang="en-US" altLang="zh-CN">
                <a:ea typeface="微软雅黑" panose="020B0503020204020204" charset="-122"/>
                <a:sym typeface="+mn-ea"/>
              </a:rPr>
              <a:t>2023</a:t>
            </a:r>
            <a:r>
              <a:rPr lang="zh-CN" altLang="en-US">
                <a:ea typeface="微软雅黑" panose="020B0503020204020204" charset="-122"/>
                <a:sym typeface="+mn-ea"/>
              </a:rPr>
              <a:t>年</a:t>
            </a:r>
            <a:r>
              <a:rPr lang="en-US" altLang="zh-CN">
                <a:ea typeface="微软雅黑" panose="020B0503020204020204" charset="-122"/>
                <a:sym typeface="+mn-ea"/>
              </a:rPr>
              <a:t>2</a:t>
            </a:r>
            <a:r>
              <a:rPr lang="zh-CN" altLang="en-US">
                <a:ea typeface="微软雅黑" panose="020B0503020204020204" charset="-122"/>
                <a:sym typeface="+mn-ea"/>
              </a:rPr>
              <a:t>月某公司现金日记账和银行存款日记账的输入工作，如下图所示。</a:t>
            </a:r>
            <a:endParaRPr lang="zh-CN" altLang="en-US">
              <a:ea typeface="微软雅黑" panose="020B0503020204020204" charset="-122"/>
              <a:sym typeface="+mn-ea"/>
            </a:endParaRPr>
          </a:p>
          <a:p>
            <a:pPr indent="187960">
              <a:lnSpc>
                <a:spcPct val="150000"/>
              </a:lnSpc>
              <a:spcBef>
                <a:spcPts val="0"/>
              </a:spcBef>
              <a:spcAft>
                <a:spcPts val="0"/>
              </a:spcAft>
            </a:pPr>
            <a:endParaRPr lang="zh-CN" altLang="en-US" b="0">
              <a:solidFill>
                <a:schemeClr val="tx1"/>
              </a:solidFill>
              <a:ea typeface="微软雅黑" panose="020B0503020204020204" charset="-122"/>
            </a:endParaRPr>
          </a:p>
          <a:p>
            <a:pPr indent="187960">
              <a:lnSpc>
                <a:spcPct val="150000"/>
              </a:lnSpc>
              <a:spcBef>
                <a:spcPts val="0"/>
              </a:spcBef>
              <a:spcAft>
                <a:spcPts val="0"/>
              </a:spcAft>
            </a:pPr>
            <a:endParaRPr lang="zh-CN" altLang="en-US" sz="1900" b="0">
              <a:solidFill>
                <a:srgbClr val="000000"/>
              </a:solidFill>
              <a:ea typeface="微软雅黑" panose="020B0503020204020204" charset="-122"/>
            </a:endParaRPr>
          </a:p>
        </p:txBody>
      </p:sp>
      <p:pic>
        <p:nvPicPr>
          <p:cNvPr id="3" name="图片 2" descr="图6-36 现金日记账"/>
          <p:cNvPicPr>
            <a:picLocks noChangeAspect="1"/>
          </p:cNvPicPr>
          <p:nvPr/>
        </p:nvPicPr>
        <p:blipFill>
          <a:blip r:embed="rId1"/>
          <a:stretch>
            <a:fillRect/>
          </a:stretch>
        </p:blipFill>
        <p:spPr>
          <a:xfrm>
            <a:off x="504190" y="1355725"/>
            <a:ext cx="5373370" cy="4146550"/>
          </a:xfrm>
          <a:prstGeom prst="rect">
            <a:avLst/>
          </a:prstGeom>
        </p:spPr>
      </p:pic>
      <p:pic>
        <p:nvPicPr>
          <p:cNvPr id="10" name="图片 9" descr="图6-37 银行存款日记账"/>
          <p:cNvPicPr>
            <a:picLocks noChangeAspect="1"/>
          </p:cNvPicPr>
          <p:nvPr/>
        </p:nvPicPr>
        <p:blipFill>
          <a:blip r:embed="rId2"/>
          <a:stretch>
            <a:fillRect/>
          </a:stretch>
        </p:blipFill>
        <p:spPr>
          <a:xfrm>
            <a:off x="5877560" y="1384935"/>
            <a:ext cx="5628640" cy="4117340"/>
          </a:xfrm>
          <a:prstGeom prst="rect">
            <a:avLst/>
          </a:prstGeom>
        </p:spPr>
      </p:pic>
    </p:spTree>
    <p:custDataLst>
      <p:tags r:id="rId3"/>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19710" y="802640"/>
            <a:ext cx="10572750" cy="1776095"/>
          </a:xfrm>
          <a:prstGeom prst="rect">
            <a:avLst/>
          </a:prstGeom>
          <a:noFill/>
          <a:ln w="9525">
            <a:noFill/>
          </a:ln>
        </p:spPr>
        <p:txBody>
          <a:bodyPr wrap="square">
            <a:spAutoFit/>
          </a:bodyPr>
          <a:p>
            <a:pPr indent="187960">
              <a:lnSpc>
                <a:spcPct val="150000"/>
              </a:lnSpc>
              <a:spcBef>
                <a:spcPts val="0"/>
              </a:spcBef>
              <a:spcAft>
                <a:spcPts val="0"/>
              </a:spcAft>
            </a:pPr>
            <a:r>
              <a:rPr lang="en-US" altLang="zh-CN">
                <a:solidFill>
                  <a:srgbClr val="ED028C"/>
                </a:solidFill>
                <a:ea typeface="微软雅黑" panose="020B0503020204020204" charset="-122"/>
                <a:sym typeface="+mn-ea"/>
              </a:rPr>
              <a:t>【情景任务】</a:t>
            </a:r>
            <a:r>
              <a:rPr lang="zh-CN">
                <a:ea typeface="微软雅黑" panose="020B0503020204020204" charset="-122"/>
                <a:sym typeface="+mn-ea"/>
              </a:rPr>
              <a:t>完成</a:t>
            </a:r>
            <a:r>
              <a:rPr lang="en-US" altLang="zh-CN">
                <a:ea typeface="微软雅黑" panose="020B0503020204020204" charset="-122"/>
                <a:sym typeface="+mn-ea"/>
              </a:rPr>
              <a:t>2023</a:t>
            </a:r>
            <a:r>
              <a:rPr lang="zh-CN" altLang="en-US">
                <a:ea typeface="微软雅黑" panose="020B0503020204020204" charset="-122"/>
                <a:sym typeface="+mn-ea"/>
              </a:rPr>
              <a:t>年</a:t>
            </a:r>
            <a:r>
              <a:rPr lang="en-US" altLang="zh-CN">
                <a:ea typeface="微软雅黑" panose="020B0503020204020204" charset="-122"/>
                <a:sym typeface="+mn-ea"/>
              </a:rPr>
              <a:t>2</a:t>
            </a:r>
            <a:r>
              <a:rPr lang="zh-CN" altLang="en-US">
                <a:ea typeface="微软雅黑" panose="020B0503020204020204" charset="-122"/>
                <a:sym typeface="+mn-ea"/>
              </a:rPr>
              <a:t>月某公司账簿的查询工作，如下图所示。</a:t>
            </a:r>
            <a:endParaRPr lang="zh-CN" altLang="en-US">
              <a:ea typeface="微软雅黑" panose="020B0503020204020204" charset="-122"/>
              <a:sym typeface="+mn-ea"/>
            </a:endParaRPr>
          </a:p>
          <a:p>
            <a:pPr indent="187960">
              <a:lnSpc>
                <a:spcPct val="150000"/>
              </a:lnSpc>
              <a:spcBef>
                <a:spcPts val="0"/>
              </a:spcBef>
              <a:spcAft>
                <a:spcPts val="0"/>
              </a:spcAft>
            </a:pPr>
            <a:endParaRPr lang="zh-CN" altLang="en-US">
              <a:ea typeface="微软雅黑" panose="020B0503020204020204" charset="-122"/>
              <a:sym typeface="+mn-ea"/>
            </a:endParaRPr>
          </a:p>
          <a:p>
            <a:pPr indent="187960">
              <a:lnSpc>
                <a:spcPct val="150000"/>
              </a:lnSpc>
              <a:spcBef>
                <a:spcPts val="0"/>
              </a:spcBef>
              <a:spcAft>
                <a:spcPts val="0"/>
              </a:spcAft>
            </a:pPr>
            <a:endParaRPr lang="zh-CN" altLang="en-US" b="0">
              <a:solidFill>
                <a:schemeClr val="tx1"/>
              </a:solidFill>
              <a:ea typeface="微软雅黑" panose="020B0503020204020204" charset="-122"/>
            </a:endParaRPr>
          </a:p>
          <a:p>
            <a:pPr indent="187960">
              <a:lnSpc>
                <a:spcPct val="150000"/>
              </a:lnSpc>
              <a:spcBef>
                <a:spcPts val="0"/>
              </a:spcBef>
              <a:spcAft>
                <a:spcPts val="0"/>
              </a:spcAft>
            </a:pPr>
            <a:endParaRPr lang="zh-CN" altLang="en-US" sz="1900" b="0">
              <a:solidFill>
                <a:srgbClr val="000000"/>
              </a:solidFill>
              <a:ea typeface="微软雅黑" panose="020B0503020204020204" charset="-122"/>
            </a:endParaRPr>
          </a:p>
        </p:txBody>
      </p:sp>
      <p:pic>
        <p:nvPicPr>
          <p:cNvPr id="2" name="图片 1" descr="图6-40查询科目股本"/>
          <p:cNvPicPr>
            <a:picLocks noChangeAspect="1"/>
          </p:cNvPicPr>
          <p:nvPr/>
        </p:nvPicPr>
        <p:blipFill>
          <a:blip r:embed="rId1"/>
          <a:stretch>
            <a:fillRect/>
          </a:stretch>
        </p:blipFill>
        <p:spPr>
          <a:xfrm>
            <a:off x="918210" y="1837055"/>
            <a:ext cx="10223500" cy="2387600"/>
          </a:xfrm>
          <a:prstGeom prst="rect">
            <a:avLst/>
          </a:prstGeom>
        </p:spPr>
      </p:pic>
    </p:spTree>
    <p:custDataLst>
      <p:tags r:id="rId2"/>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250761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1. </a:t>
            </a:r>
            <a:r>
              <a:rPr lang="zh-CN" sz="3200">
                <a:solidFill>
                  <a:schemeClr val="tx1"/>
                </a:solidFill>
                <a:latin typeface="微软雅黑" panose="020B0503020204020204" charset="-122"/>
                <a:ea typeface="微软雅黑" panose="020B0503020204020204" charset="-122"/>
                <a:cs typeface="微软雅黑" panose="020B0503020204020204" charset="-122"/>
                <a:sym typeface="+mn-ea"/>
              </a:rPr>
              <a:t>现金日记账的输入</a:t>
            </a:r>
            <a:endParaRPr lang="zh-CN" sz="32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2. </a:t>
            </a:r>
            <a:r>
              <a:rPr lang="zh-CN" sz="3200">
                <a:solidFill>
                  <a:schemeClr val="tx1"/>
                </a:solidFill>
                <a:latin typeface="微软雅黑" panose="020B0503020204020204" charset="-122"/>
                <a:ea typeface="微软雅黑" panose="020B0503020204020204" charset="-122"/>
                <a:cs typeface="微软雅黑" panose="020B0503020204020204" charset="-122"/>
                <a:sym typeface="+mn-ea"/>
              </a:rPr>
              <a:t>银行存款日记账的输入</a:t>
            </a:r>
            <a:endParaRPr lang="zh-CN" sz="32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lang="en-US" sz="32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账簿的查询</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
        <p:nvSpPr>
          <p:cNvPr id="100" name="文本框 99"/>
          <p:cNvSpPr txBox="1"/>
          <p:nvPr/>
        </p:nvSpPr>
        <p:spPr>
          <a:xfrm>
            <a:off x="1083945" y="1369060"/>
            <a:ext cx="8496935" cy="3526155"/>
          </a:xfrm>
          <a:prstGeom prst="rect">
            <a:avLst/>
          </a:prstGeom>
          <a:noFill/>
          <a:ln w="9525">
            <a:noFill/>
          </a:ln>
        </p:spPr>
        <p:txBody>
          <a:bodyPr>
            <a:noAutofit/>
          </a:bodyPr>
          <a:p>
            <a:pPr indent="0">
              <a:lnSpc>
                <a:spcPct val="150000"/>
              </a:lnSpc>
            </a:pPr>
            <a:r>
              <a:rPr lang="zh-CN" sz="2400">
                <a:solidFill>
                  <a:srgbClr val="231F20"/>
                </a:solidFill>
                <a:sym typeface="+mn-ea"/>
              </a:rPr>
              <a:t>技能</a:t>
            </a:r>
            <a:r>
              <a:rPr sz="2400">
                <a:solidFill>
                  <a:srgbClr val="231F20"/>
                </a:solidFill>
                <a:sym typeface="+mn-ea"/>
              </a:rPr>
              <a:t>实训</a:t>
            </a:r>
            <a:r>
              <a:rPr lang="zh-CN" sz="2400">
                <a:solidFill>
                  <a:srgbClr val="231F20"/>
                </a:solidFill>
                <a:sym typeface="+mn-ea"/>
              </a:rPr>
              <a:t>：</a:t>
            </a:r>
            <a:endParaRPr sz="2400">
              <a:solidFill>
                <a:srgbClr val="231F20"/>
              </a:solidFill>
            </a:endParaRPr>
          </a:p>
          <a:p>
            <a:pPr lvl="0" indent="0" fontAlgn="base">
              <a:lnSpc>
                <a:spcPct val="150000"/>
              </a:lnSpc>
              <a:spcBef>
                <a:spcPct val="0"/>
              </a:spcBef>
              <a:spcAft>
                <a:spcPct val="0"/>
              </a:spcAft>
            </a:pPr>
            <a:r>
              <a:rPr sz="2400">
                <a:solidFill>
                  <a:srgbClr val="231F20"/>
                </a:solidFill>
                <a:sym typeface="+mn-ea"/>
              </a:rPr>
              <a:t>  </a:t>
            </a:r>
            <a:r>
              <a:rPr lang="en-US" sz="2400">
                <a:solidFill>
                  <a:srgbClr val="231F20"/>
                </a:solidFill>
                <a:sym typeface="+mn-ea"/>
              </a:rPr>
              <a:t>  </a:t>
            </a:r>
            <a:r>
              <a:rPr lang="zh-CN" sz="2400">
                <a:solidFill>
                  <a:srgbClr val="231F20"/>
                </a:solidFill>
                <a:sym typeface="+mn-ea"/>
              </a:rPr>
              <a:t>完成2023 年 2 月，×× 公司现金日记账和银行存款日记账的登记工作及相应账簿的查询任务。</a:t>
            </a:r>
            <a:endParaRPr sz="2400">
              <a:solidFill>
                <a:srgbClr val="231F20"/>
              </a:solidFill>
            </a:endParaRPr>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1"/>
            </p:custDataLst>
          </p:nvPr>
        </p:nvSpPr>
        <p:spPr>
          <a:xfrm>
            <a:off x="540385" y="0"/>
            <a:ext cx="2019935" cy="521970"/>
          </a:xfrm>
          <a:prstGeom prst="rect">
            <a:avLst/>
          </a:prstGeom>
          <a:noFill/>
        </p:spPr>
        <p:txBody>
          <a:bodyPr wrap="square" rtlCol="0">
            <a:spAutoFit/>
          </a:bodyPr>
          <a:p>
            <a:pPr algn="dist"/>
            <a:r>
              <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rPr>
              <a:t>学习目标</a:t>
            </a:r>
            <a:endPar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2"/>
            </p:custDataLst>
          </p:nvPr>
        </p:nvSpPr>
        <p:spPr>
          <a:xfrm rot="5400000">
            <a:off x="23495" y="-292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sp>
        <p:nvSpPr>
          <p:cNvPr id="100" name="文本框 99"/>
          <p:cNvSpPr txBox="1"/>
          <p:nvPr/>
        </p:nvSpPr>
        <p:spPr>
          <a:xfrm>
            <a:off x="1886585" y="521970"/>
            <a:ext cx="10045700" cy="4702175"/>
          </a:xfrm>
          <a:prstGeom prst="rect">
            <a:avLst/>
          </a:prstGeom>
          <a:noFill/>
          <a:ln w="9525">
            <a:noFill/>
          </a:ln>
        </p:spPr>
        <p:txBody>
          <a:bodyPr wrap="square">
            <a:spAutoFit/>
          </a:bodyPr>
          <a:p>
            <a:pPr indent="0">
              <a:lnSpc>
                <a:spcPct val="135000"/>
              </a:lnSpc>
              <a:spcBef>
                <a:spcPts val="0"/>
              </a:spcBef>
              <a:spcAft>
                <a:spcPts val="0"/>
              </a:spcAft>
            </a:pPr>
            <a:r>
              <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◆知识目标 </a:t>
            </a:r>
            <a:r>
              <a:rPr lang="en-US" sz="2000" b="1">
                <a:solidFill>
                  <a:srgbClr val="C00000"/>
                </a:solidFill>
                <a:latin typeface="宋体" panose="02010600030101010101" pitchFamily="2" charset="-122"/>
                <a:ea typeface="宋体" panose="02010600030101010101" pitchFamily="2" charset="-122"/>
                <a:cs typeface="宋体" panose="02010600030101010101" pitchFamily="2" charset="-122"/>
              </a:rPr>
              <a:t>  </a:t>
            </a:r>
            <a:endParaRPr lang="en-US" sz="2000">
              <a:solidFill>
                <a:srgbClr val="00BAF1"/>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a:latin typeface="宋体" panose="02010600030101010101" pitchFamily="2" charset="-122"/>
                <a:ea typeface="宋体" panose="02010600030101010101" pitchFamily="2" charset="-122"/>
                <a:cs typeface="宋体" panose="02010600030101010101" pitchFamily="2" charset="-122"/>
              </a:rPr>
              <a:t> 掌握会计核算表格的设计。</a:t>
            </a:r>
            <a:endParaRPr>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a:latin typeface="宋体" panose="02010600030101010101" pitchFamily="2" charset="-122"/>
                <a:ea typeface="宋体" panose="02010600030101010101" pitchFamily="2" charset="-122"/>
                <a:cs typeface="宋体" panose="02010600030101010101" pitchFamily="2" charset="-122"/>
              </a:rPr>
              <a:t> 掌握会计信息的输入。</a:t>
            </a:r>
            <a:endParaRPr>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 </a:t>
            </a:r>
            <a:r>
              <a:rPr>
                <a:latin typeface="宋体" panose="02010600030101010101" pitchFamily="2" charset="-122"/>
                <a:ea typeface="宋体" panose="02010600030101010101" pitchFamily="2" charset="-122"/>
                <a:cs typeface="宋体" panose="02010600030101010101" pitchFamily="2" charset="-122"/>
              </a:rPr>
              <a:t>掌握会计信息的储存。</a:t>
            </a:r>
            <a:endParaRPr>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a:latin typeface="宋体" panose="02010600030101010101" pitchFamily="2" charset="-122"/>
                <a:ea typeface="宋体" panose="02010600030101010101" pitchFamily="2" charset="-122"/>
                <a:cs typeface="宋体" panose="02010600030101010101" pitchFamily="2" charset="-122"/>
              </a:rPr>
              <a:t> 掌握会计信息的输出。</a:t>
            </a:r>
            <a:endParaRPr>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◆能力目标</a:t>
            </a:r>
            <a:endParaRPr lang="en-US" sz="2000" b="0">
              <a:solidFill>
                <a:srgbClr val="231F2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b="0">
                <a:solidFill>
                  <a:srgbClr val="00BAF1"/>
                </a:solidFill>
                <a:latin typeface="宋体" panose="02010600030101010101" pitchFamily="2" charset="-122"/>
                <a:ea typeface="宋体" panose="02010600030101010101" pitchFamily="2" charset="-122"/>
                <a:cs typeface="宋体" panose="02010600030101010101" pitchFamily="2" charset="-122"/>
              </a:rPr>
              <a:t>●</a:t>
            </a:r>
            <a:r>
              <a:rPr b="0">
                <a:solidFill>
                  <a:srgbClr val="000000"/>
                </a:solidFill>
                <a:latin typeface="宋体" panose="02010600030101010101" pitchFamily="2" charset="-122"/>
                <a:ea typeface="宋体" panose="02010600030101010101" pitchFamily="2" charset="-122"/>
                <a:cs typeface="宋体" panose="02010600030101010101" pitchFamily="2" charset="-122"/>
              </a:rPr>
              <a:t> 会用Excel解决核算问题的框架。</a:t>
            </a:r>
            <a:endParaRPr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 </a:t>
            </a:r>
            <a:r>
              <a:rPr b="0">
                <a:solidFill>
                  <a:srgbClr val="000000"/>
                </a:solidFill>
                <a:latin typeface="宋体" panose="02010600030101010101" pitchFamily="2" charset="-122"/>
                <a:ea typeface="宋体" panose="02010600030101010101" pitchFamily="2" charset="-122"/>
                <a:cs typeface="宋体" panose="02010600030101010101" pitchFamily="2" charset="-122"/>
              </a:rPr>
              <a:t>会用Excel创建凭证记录表、试算平衡表及账簿资料。</a:t>
            </a:r>
            <a:endParaRPr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b="0">
                <a:solidFill>
                  <a:srgbClr val="000000"/>
                </a:solidFill>
                <a:latin typeface="宋体" panose="02010600030101010101" pitchFamily="2" charset="-122"/>
                <a:ea typeface="宋体" panose="02010600030101010101" pitchFamily="2" charset="-122"/>
                <a:cs typeface="宋体" panose="02010600030101010101" pitchFamily="2" charset="-122"/>
              </a:rPr>
              <a:t> 会用Excel编制会计报表。</a:t>
            </a:r>
            <a:endParaRPr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◆素质目标</a:t>
            </a:r>
            <a:endParaRPr lang="en-US" sz="2000" b="0">
              <a:solidFill>
                <a:srgbClr val="00BAF1"/>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b="0">
                <a:solidFill>
                  <a:srgbClr val="00BAF1"/>
                </a:solidFill>
                <a:latin typeface="宋体" panose="02010600030101010101" pitchFamily="2" charset="-122"/>
                <a:ea typeface="宋体" panose="02010600030101010101" pitchFamily="2" charset="-122"/>
                <a:cs typeface="宋体" panose="02010600030101010101" pitchFamily="2" charset="-122"/>
              </a:rPr>
              <a:t>● </a:t>
            </a:r>
            <a:r>
              <a:rPr b="0">
                <a:latin typeface="宋体" panose="02010600030101010101" pitchFamily="2" charset="-122"/>
                <a:ea typeface="宋体" panose="02010600030101010101" pitchFamily="2" charset="-122"/>
                <a:cs typeface="宋体" panose="02010600030101010101" pitchFamily="2" charset="-122"/>
              </a:rPr>
              <a:t>通过会计核算，提高基础性工作重要性认识，增强沟通能力。</a:t>
            </a:r>
            <a:endParaRPr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b="0">
                <a:latin typeface="宋体" panose="02010600030101010101" pitchFamily="2" charset="-122"/>
                <a:ea typeface="宋体" panose="02010600030101010101" pitchFamily="2" charset="-122"/>
                <a:cs typeface="宋体" panose="02010600030101010101" pitchFamily="2" charset="-122"/>
              </a:rPr>
              <a:t> 通过各种表格间的关联性，培养学生的质量和成本意识。</a:t>
            </a:r>
            <a:endParaRPr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664845" y="449580"/>
            <a:ext cx="4354830" cy="493585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844550" y="1101090"/>
            <a:ext cx="7850505" cy="3415030"/>
          </a:xfrm>
          <a:prstGeom prst="rect">
            <a:avLst/>
          </a:prstGeom>
          <a:noFill/>
        </p:spPr>
        <p:txBody>
          <a:bodyPr wrap="square" rtlCol="0">
            <a:spAutoFit/>
          </a:bodyPr>
          <a:lstStyle/>
          <a:p>
            <a:pPr>
              <a:lnSpc>
                <a:spcPct val="150000"/>
              </a:lnSpc>
            </a:pPr>
            <a:r>
              <a:rPr lang="zh-CN" altLang="en-US" sz="3600" b="1" dirty="0">
                <a:latin typeface="+mj-ea"/>
                <a:ea typeface="+mj-ea"/>
              </a:rPr>
              <a:t>子任务</a:t>
            </a:r>
            <a:r>
              <a:rPr lang="en-US" altLang="zh-CN" sz="3600" b="1" dirty="0">
                <a:latin typeface="+mj-ea"/>
                <a:ea typeface="+mj-ea"/>
              </a:rPr>
              <a:t>6.2.6 </a:t>
            </a:r>
            <a:r>
              <a:rPr lang="zh-CN" altLang="en-US" sz="3600" b="1" dirty="0">
                <a:latin typeface="+mj-ea"/>
                <a:ea typeface="+mj-ea"/>
              </a:rPr>
              <a:t>在</a:t>
            </a:r>
            <a:r>
              <a:rPr lang="en-US" altLang="zh-CN" sz="3600" b="1" dirty="0">
                <a:latin typeface="+mj-ea"/>
                <a:ea typeface="+mj-ea"/>
              </a:rPr>
              <a:t>“6-5</a:t>
            </a:r>
            <a:r>
              <a:rPr lang="zh-CN" altLang="en-US" sz="3600" b="1" dirty="0">
                <a:latin typeface="+mj-ea"/>
                <a:ea typeface="+mj-ea"/>
              </a:rPr>
              <a:t>会计报表</a:t>
            </a:r>
            <a:r>
              <a:rPr lang="en-US" altLang="zh-CN" sz="3600" b="1" dirty="0">
                <a:latin typeface="+mj-ea"/>
                <a:ea typeface="+mj-ea"/>
              </a:rPr>
              <a:t>”</a:t>
            </a:r>
            <a:endParaRPr lang="en-US" altLang="zh-CN" sz="3600" b="1" dirty="0">
              <a:latin typeface="+mj-ea"/>
              <a:ea typeface="+mj-ea"/>
            </a:endParaRPr>
          </a:p>
          <a:p>
            <a:pPr>
              <a:lnSpc>
                <a:spcPct val="150000"/>
              </a:lnSpc>
            </a:pPr>
            <a:r>
              <a:rPr lang="zh-CN" altLang="en-US" sz="3600" b="1" dirty="0">
                <a:latin typeface="+mj-ea"/>
                <a:ea typeface="+mj-ea"/>
              </a:rPr>
              <a:t>中输入信息</a:t>
            </a:r>
            <a:endParaRPr lang="zh-CN" altLang="en-US" sz="3600" b="1" dirty="0">
              <a:latin typeface="+mj-ea"/>
              <a:ea typeface="+mj-ea"/>
            </a:endParaRPr>
          </a:p>
          <a:p>
            <a:pPr>
              <a:lnSpc>
                <a:spcPct val="150000"/>
              </a:lnSpc>
            </a:pPr>
            <a:r>
              <a:rPr lang="zh-CN" altLang="en-US" sz="3600" b="1" dirty="0">
                <a:latin typeface="+mj-ea"/>
                <a:ea typeface="+mj-ea"/>
              </a:rPr>
              <a:t>子任务</a:t>
            </a:r>
            <a:r>
              <a:rPr lang="en-US" altLang="zh-CN" sz="3600" b="1" dirty="0">
                <a:latin typeface="+mj-ea"/>
                <a:ea typeface="+mj-ea"/>
              </a:rPr>
              <a:t>6.2.7 </a:t>
            </a:r>
            <a:r>
              <a:rPr lang="zh-CN" altLang="en-US" sz="3600" b="1" dirty="0">
                <a:latin typeface="+mj-ea"/>
                <a:ea typeface="+mj-ea"/>
              </a:rPr>
              <a:t>在</a:t>
            </a:r>
            <a:r>
              <a:rPr lang="en-US" altLang="zh-CN" sz="3600" b="1" dirty="0">
                <a:latin typeface="+mj-ea"/>
                <a:ea typeface="+mj-ea"/>
              </a:rPr>
              <a:t>“6-6</a:t>
            </a:r>
            <a:r>
              <a:rPr lang="zh-CN" altLang="en-US" sz="3600" b="1" dirty="0">
                <a:latin typeface="+mj-ea"/>
                <a:ea typeface="+mj-ea"/>
              </a:rPr>
              <a:t>查询记账凭证</a:t>
            </a:r>
            <a:r>
              <a:rPr lang="en-US" altLang="zh-CN" sz="3600" b="1" dirty="0">
                <a:latin typeface="+mj-ea"/>
                <a:ea typeface="+mj-ea"/>
              </a:rPr>
              <a:t>”</a:t>
            </a:r>
            <a:r>
              <a:rPr lang="zh-CN" altLang="en-US" sz="3600" b="1" dirty="0">
                <a:latin typeface="+mj-ea"/>
                <a:ea typeface="+mj-ea"/>
              </a:rPr>
              <a:t>中输入信息</a:t>
            </a:r>
            <a:endParaRPr lang="zh-CN" altLang="en-US" sz="36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892810" y="1130300"/>
            <a:ext cx="9180195" cy="238569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某公司</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2023</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年</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月份已完成记账凭证填制及账簿登记工作。接下来完成会计报表的编制工作。</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Picture 7"/>
          <p:cNvPicPr>
            <a:picLocks noChangeAspect="1" noChangeArrowheads="1"/>
          </p:cNvPicPr>
          <p:nvPr>
            <p:custDataLst>
              <p:tags r:id="rId1"/>
            </p:custDataLst>
          </p:nvPr>
        </p:nvPicPr>
        <p:blipFill>
          <a:blip r:embed="rId2" cstate="print">
            <a:lum bright="-10000"/>
          </a:blip>
          <a:srcRect/>
          <a:stretch>
            <a:fillRect/>
          </a:stretch>
        </p:blipFill>
        <p:spPr bwMode="auto">
          <a:xfrm>
            <a:off x="3105150" y="3723640"/>
            <a:ext cx="4754880" cy="2315845"/>
          </a:xfrm>
          <a:prstGeom prst="ellipse">
            <a:avLst/>
          </a:prstGeom>
          <a:ln>
            <a:noFill/>
          </a:ln>
          <a:effectLst>
            <a:softEdge rad="112500"/>
          </a:effec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715645" y="1098550"/>
            <a:ext cx="10242550" cy="486029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5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1001395" y="1302385"/>
            <a:ext cx="1705610"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zh-CN" altLang="zh-CN" sz="2800" b="1" baseline="30000" dirty="0" smtClean="0">
                <a:solidFill>
                  <a:srgbClr val="FFFFFF"/>
                </a:solidFill>
                <a:latin typeface="+mj-ea"/>
                <a:ea typeface="+mj-ea"/>
                <a:sym typeface="+mn-ea"/>
              </a:rPr>
              <a:t>1. 资产负债表</a:t>
            </a:r>
            <a:endParaRPr lang="zh-CN" altLang="zh-CN" sz="2800" b="1" baseline="30000" dirty="0" smtClean="0">
              <a:solidFill>
                <a:srgbClr val="FFFFFF"/>
              </a:solidFill>
              <a:latin typeface="+mj-ea"/>
              <a:ea typeface="+mj-ea"/>
              <a:sym typeface="+mn-ea"/>
            </a:endParaRPr>
          </a:p>
        </p:txBody>
      </p:sp>
      <p:sp>
        <p:nvSpPr>
          <p:cNvPr id="5" name="文本框 4"/>
          <p:cNvSpPr txBox="1"/>
          <p:nvPr/>
        </p:nvSpPr>
        <p:spPr>
          <a:xfrm>
            <a:off x="1001395" y="1730375"/>
            <a:ext cx="8674735" cy="2306955"/>
          </a:xfrm>
          <a:prstGeom prst="rect">
            <a:avLst/>
          </a:prstGeom>
          <a:noFill/>
        </p:spPr>
        <p:txBody>
          <a:bodyPr wrap="square" rtlCol="0">
            <a:spAutoFit/>
          </a:bodyPr>
          <a:p>
            <a:pPr>
              <a:lnSpc>
                <a:spcPct val="150000"/>
              </a:lnSpc>
            </a:pPr>
            <a:r>
              <a:rPr lang="en-US" altLang="zh-CN" b="1" dirty="0">
                <a:solidFill>
                  <a:srgbClr val="000066"/>
                </a:solidFill>
                <a:latin typeface="黑体" panose="02010609060101010101" charset="-122"/>
                <a:ea typeface="黑体" panose="02010609060101010101" charset="-122"/>
                <a:sym typeface="+mn-ea"/>
              </a:rPr>
              <a:t>    </a:t>
            </a:r>
            <a:r>
              <a:rPr lang="zh-CN" altLang="zh-CN" sz="2400" b="1" dirty="0">
                <a:solidFill>
                  <a:schemeClr val="tx1"/>
                </a:solidFill>
                <a:latin typeface="宋体" panose="02010600030101010101" pitchFamily="2" charset="-122"/>
                <a:ea typeface="宋体" panose="02010600030101010101" pitchFamily="2" charset="-122"/>
                <a:sym typeface="+mn-ea"/>
              </a:rPr>
              <a:t>资产负债表是反映企业在</a:t>
            </a:r>
            <a:r>
              <a:rPr lang="zh-CN" altLang="zh-CN" sz="2400" b="1" dirty="0">
                <a:solidFill>
                  <a:srgbClr val="C00000"/>
                </a:solidFill>
                <a:latin typeface="宋体" panose="02010600030101010101" pitchFamily="2" charset="-122"/>
                <a:ea typeface="宋体" panose="02010600030101010101" pitchFamily="2" charset="-122"/>
                <a:sym typeface="+mn-ea"/>
              </a:rPr>
              <a:t>某一特定日期</a:t>
            </a:r>
            <a:r>
              <a:rPr lang="zh-CN" altLang="zh-CN" sz="2400" b="1" dirty="0">
                <a:solidFill>
                  <a:srgbClr val="000066"/>
                </a:solidFill>
                <a:latin typeface="宋体" panose="02010600030101010101" pitchFamily="2" charset="-122"/>
                <a:ea typeface="宋体" panose="02010600030101010101" pitchFamily="2" charset="-122"/>
                <a:sym typeface="+mn-ea"/>
              </a:rPr>
              <a:t>财</a:t>
            </a:r>
            <a:r>
              <a:rPr lang="zh-CN" altLang="zh-CN" sz="2400" b="1" dirty="0">
                <a:solidFill>
                  <a:schemeClr val="tx1"/>
                </a:solidFill>
                <a:latin typeface="宋体" panose="02010600030101010101" pitchFamily="2" charset="-122"/>
                <a:ea typeface="宋体" panose="02010600030101010101" pitchFamily="2" charset="-122"/>
                <a:sym typeface="+mn-ea"/>
              </a:rPr>
              <a:t>务状况的报表。某一特定日期是指编制报表这一天，故资产负债表是</a:t>
            </a:r>
            <a:r>
              <a:rPr lang="zh-CN" altLang="zh-CN" sz="2400" b="1" dirty="0">
                <a:solidFill>
                  <a:srgbClr val="C00000"/>
                </a:solidFill>
                <a:latin typeface="宋体" panose="02010600030101010101" pitchFamily="2" charset="-122"/>
                <a:ea typeface="宋体" panose="02010600030101010101" pitchFamily="2" charset="-122"/>
                <a:sym typeface="+mn-ea"/>
              </a:rPr>
              <a:t>静态报表</a:t>
            </a:r>
            <a:r>
              <a:rPr lang="zh-CN" altLang="zh-CN" sz="2400" b="1" dirty="0">
                <a:solidFill>
                  <a:srgbClr val="000066"/>
                </a:solidFill>
                <a:latin typeface="宋体" panose="02010600030101010101" pitchFamily="2" charset="-122"/>
                <a:ea typeface="宋体" panose="02010600030101010101" pitchFamily="2" charset="-122"/>
                <a:sym typeface="+mn-ea"/>
              </a:rPr>
              <a:t>。</a:t>
            </a:r>
            <a:r>
              <a:rPr lang="zh-CN" altLang="zh-CN" sz="2400" b="1" dirty="0">
                <a:latin typeface="宋体" panose="02010600030101010101" pitchFamily="2" charset="-122"/>
                <a:ea typeface="宋体" panose="02010600030101010101" pitchFamily="2" charset="-122"/>
                <a:sym typeface="+mn-ea"/>
              </a:rPr>
              <a:t>其编制依据是：</a:t>
            </a:r>
            <a:r>
              <a:rPr lang="zh-CN" altLang="zh-CN" sz="2400" b="1" dirty="0">
                <a:solidFill>
                  <a:srgbClr val="C00000"/>
                </a:solidFill>
                <a:latin typeface="宋体" panose="02010600030101010101" pitchFamily="2" charset="-122"/>
                <a:ea typeface="宋体" panose="02010600030101010101" pitchFamily="2" charset="-122"/>
                <a:sym typeface="+mn-ea"/>
              </a:rPr>
              <a:t>资产＝负债+所有者权益</a:t>
            </a:r>
            <a:endParaRPr lang="zh-CN" altLang="zh-CN" sz="2400" b="1" dirty="0">
              <a:solidFill>
                <a:srgbClr val="C00000"/>
              </a:solidFill>
              <a:latin typeface="黑体" panose="02010609060101010101" charset="-122"/>
              <a:ea typeface="黑体" panose="02010609060101010101" charset="-122"/>
            </a:endParaRPr>
          </a:p>
          <a:p>
            <a:pPr>
              <a:lnSpc>
                <a:spcPct val="150000"/>
              </a:lnSpc>
            </a:pPr>
            <a:endParaRPr lang="zh-CN" altLang="zh-CN" sz="2400" b="1" dirty="0">
              <a:solidFill>
                <a:srgbClr val="C00000"/>
              </a:solidFill>
              <a:latin typeface="黑体" panose="02010609060101010101" charset="-122"/>
              <a:ea typeface="黑体" panose="02010609060101010101" charset="-122"/>
            </a:endParaRPr>
          </a:p>
        </p:txBody>
      </p:sp>
      <p:sp>
        <p:nvSpPr>
          <p:cNvPr id="11" name="矩形: 圆角 24"/>
          <p:cNvSpPr/>
          <p:nvPr/>
        </p:nvSpPr>
        <p:spPr bwMode="auto">
          <a:xfrm>
            <a:off x="1001395" y="3514090"/>
            <a:ext cx="1705610"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p>
            <a:pPr algn="ctr">
              <a:lnSpc>
                <a:spcPts val="2880"/>
              </a:lnSpc>
            </a:pPr>
            <a:r>
              <a:rPr lang="en-US" altLang="zh-CN" sz="2800" b="1" baseline="30000" dirty="0" smtClean="0">
                <a:solidFill>
                  <a:srgbClr val="FFFFFF"/>
                </a:solidFill>
                <a:latin typeface="+mj-ea"/>
                <a:ea typeface="+mj-ea"/>
                <a:sym typeface="+mn-ea"/>
              </a:rPr>
              <a:t>2.</a:t>
            </a:r>
            <a:r>
              <a:rPr lang="zh-CN" altLang="en-US" sz="2800" b="1" baseline="30000" dirty="0" smtClean="0">
                <a:solidFill>
                  <a:srgbClr val="FFFFFF"/>
                </a:solidFill>
                <a:latin typeface="+mj-ea"/>
                <a:ea typeface="+mj-ea"/>
                <a:sym typeface="+mn-ea"/>
              </a:rPr>
              <a:t>利润表</a:t>
            </a:r>
            <a:endParaRPr lang="zh-CN" altLang="en-US" sz="2800" b="1" baseline="30000" dirty="0" smtClean="0">
              <a:solidFill>
                <a:srgbClr val="FFFFFF"/>
              </a:solidFill>
              <a:latin typeface="+mj-ea"/>
              <a:ea typeface="+mj-ea"/>
              <a:sym typeface="+mn-ea"/>
            </a:endParaRPr>
          </a:p>
        </p:txBody>
      </p:sp>
      <p:sp>
        <p:nvSpPr>
          <p:cNvPr id="12" name="文本框 11"/>
          <p:cNvSpPr txBox="1"/>
          <p:nvPr/>
        </p:nvSpPr>
        <p:spPr>
          <a:xfrm>
            <a:off x="1117600" y="4037330"/>
            <a:ext cx="8558530" cy="1198880"/>
          </a:xfrm>
          <a:prstGeom prst="rect">
            <a:avLst/>
          </a:prstGeom>
          <a:noFill/>
        </p:spPr>
        <p:txBody>
          <a:bodyPr wrap="square" rtlCol="0">
            <a:spAutoFit/>
          </a:bodyPr>
          <a:p>
            <a:pPr>
              <a:lnSpc>
                <a:spcPct val="150000"/>
              </a:lnSpc>
            </a:pPr>
            <a:r>
              <a:rPr lang="zh-CN" altLang="en-US" sz="2400" b="1">
                <a:solidFill>
                  <a:schemeClr val="tx1"/>
                </a:solidFill>
                <a:latin typeface="宋体" panose="02010600030101010101" pitchFamily="2" charset="-122"/>
                <a:ea typeface="宋体" panose="02010600030101010101" pitchFamily="2" charset="-122"/>
                <a:sym typeface="宋体" panose="02010600030101010101" pitchFamily="2" charset="-122"/>
              </a:rPr>
              <a:t>利润表是反映企业在某一会计期间</a:t>
            </a:r>
            <a:r>
              <a:rPr lang="zh-CN" altLang="en-US" sz="2400" b="1">
                <a:solidFill>
                  <a:srgbClr val="C00000"/>
                </a:solidFill>
                <a:latin typeface="宋体" panose="02010600030101010101" pitchFamily="2" charset="-122"/>
                <a:ea typeface="宋体" panose="02010600030101010101" pitchFamily="2" charset="-122"/>
                <a:sym typeface="宋体" panose="02010600030101010101" pitchFamily="2" charset="-122"/>
              </a:rPr>
              <a:t>经营成果</a:t>
            </a:r>
            <a:r>
              <a:rPr lang="zh-CN" altLang="en-US" sz="2400" b="1">
                <a:solidFill>
                  <a:schemeClr val="tx1"/>
                </a:solidFill>
                <a:latin typeface="宋体" panose="02010600030101010101" pitchFamily="2" charset="-122"/>
                <a:ea typeface="宋体" panose="02010600030101010101" pitchFamily="2" charset="-122"/>
                <a:sym typeface="宋体" panose="02010600030101010101" pitchFamily="2" charset="-122"/>
              </a:rPr>
              <a:t>的会计报表。</a:t>
            </a:r>
            <a:endParaRPr lang="zh-CN" altLang="en-US" sz="2400" b="1">
              <a:solidFill>
                <a:schemeClr val="tx1"/>
              </a:solidFill>
              <a:latin typeface="宋体" panose="02010600030101010101" pitchFamily="2" charset="-122"/>
              <a:ea typeface="宋体" panose="02010600030101010101" pitchFamily="2" charset="-122"/>
              <a:sym typeface="宋体" panose="02010600030101010101" pitchFamily="2" charset="-122"/>
            </a:endParaRPr>
          </a:p>
          <a:p>
            <a:pPr>
              <a:lnSpc>
                <a:spcPct val="150000"/>
              </a:lnSpc>
            </a:pPr>
            <a:r>
              <a:rPr lang="zh-CN" altLang="zh-CN" sz="2400" b="1" dirty="0">
                <a:latin typeface="宋体" panose="02010600030101010101" pitchFamily="2" charset="-122"/>
                <a:ea typeface="宋体" panose="02010600030101010101" pitchFamily="2" charset="-122"/>
                <a:sym typeface="+mn-ea"/>
              </a:rPr>
              <a:t>其编制依据是：</a:t>
            </a:r>
            <a:r>
              <a:rPr lang="zh-CN" altLang="zh-CN" sz="2400" b="1" dirty="0">
                <a:solidFill>
                  <a:srgbClr val="C00000"/>
                </a:solidFill>
                <a:latin typeface="宋体" panose="02010600030101010101" pitchFamily="2" charset="-122"/>
                <a:ea typeface="宋体" panose="02010600030101010101" pitchFamily="2" charset="-122"/>
                <a:sym typeface="+mn-ea"/>
              </a:rPr>
              <a:t>利润＝收入</a:t>
            </a:r>
            <a:r>
              <a:rPr lang="en-US" altLang="zh-CN" sz="2400" b="1" dirty="0">
                <a:solidFill>
                  <a:srgbClr val="C00000"/>
                </a:solidFill>
                <a:latin typeface="宋体" panose="02010600030101010101" pitchFamily="2" charset="-122"/>
                <a:ea typeface="宋体" panose="02010600030101010101" pitchFamily="2" charset="-122"/>
                <a:sym typeface="+mn-ea"/>
              </a:rPr>
              <a:t>-</a:t>
            </a:r>
            <a:r>
              <a:rPr lang="zh-CN" altLang="en-US" sz="2400" b="1" dirty="0">
                <a:solidFill>
                  <a:srgbClr val="C00000"/>
                </a:solidFill>
                <a:latin typeface="宋体" panose="02010600030101010101" pitchFamily="2" charset="-122"/>
                <a:ea typeface="宋体" panose="02010600030101010101" pitchFamily="2" charset="-122"/>
                <a:sym typeface="+mn-ea"/>
              </a:rPr>
              <a:t>费用</a:t>
            </a:r>
            <a:endParaRPr lang="zh-CN" altLang="en-US" sz="2400" b="1">
              <a:solidFill>
                <a:schemeClr val="tx1"/>
              </a:solidFill>
              <a:latin typeface="宋体" panose="02010600030101010101" pitchFamily="2" charset="-122"/>
              <a:ea typeface="宋体" panose="02010600030101010101" pitchFamily="2" charset="-122"/>
              <a:sym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715645" y="998855"/>
            <a:ext cx="10242550" cy="486029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5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1001395" y="1302385"/>
            <a:ext cx="2077720"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en-US" altLang="zh-CN" sz="2800" b="1" baseline="30000" dirty="0" smtClean="0">
                <a:solidFill>
                  <a:srgbClr val="FFFFFF"/>
                </a:solidFill>
                <a:latin typeface="+mj-ea"/>
                <a:ea typeface="+mj-ea"/>
                <a:sym typeface="+mn-ea"/>
              </a:rPr>
              <a:t>3</a:t>
            </a:r>
            <a:r>
              <a:rPr lang="zh-CN" altLang="zh-CN" sz="2800" b="1" baseline="30000" dirty="0" smtClean="0">
                <a:solidFill>
                  <a:srgbClr val="FFFFFF"/>
                </a:solidFill>
                <a:latin typeface="+mj-ea"/>
                <a:ea typeface="+mj-ea"/>
                <a:sym typeface="+mn-ea"/>
              </a:rPr>
              <a:t>. 查询记账凭证</a:t>
            </a:r>
            <a:endParaRPr lang="zh-CN" altLang="zh-CN" sz="2800" b="1" baseline="30000" dirty="0" smtClean="0">
              <a:solidFill>
                <a:srgbClr val="FFFFFF"/>
              </a:solidFill>
              <a:latin typeface="+mj-ea"/>
              <a:ea typeface="+mj-ea"/>
              <a:sym typeface="+mn-ea"/>
            </a:endParaRPr>
          </a:p>
        </p:txBody>
      </p:sp>
      <p:sp>
        <p:nvSpPr>
          <p:cNvPr id="5" name="文本框 4"/>
          <p:cNvSpPr txBox="1"/>
          <p:nvPr/>
        </p:nvSpPr>
        <p:spPr>
          <a:xfrm>
            <a:off x="1001395" y="1730375"/>
            <a:ext cx="8674735" cy="2306955"/>
          </a:xfrm>
          <a:prstGeom prst="rect">
            <a:avLst/>
          </a:prstGeom>
          <a:noFill/>
        </p:spPr>
        <p:txBody>
          <a:bodyPr wrap="square" rtlCol="0">
            <a:spAutoFit/>
          </a:bodyPr>
          <a:p>
            <a:pPr>
              <a:lnSpc>
                <a:spcPct val="150000"/>
              </a:lnSpc>
            </a:pPr>
            <a:r>
              <a:rPr altLang="zh-CN" sz="2400" b="1" dirty="0">
                <a:latin typeface="宋体" panose="02010600030101010101" pitchFamily="2" charset="-122"/>
                <a:ea typeface="宋体" panose="02010600030101010101" pitchFamily="2" charset="-122"/>
                <a:cs typeface="宋体" panose="02010600030101010101" pitchFamily="2" charset="-122"/>
                <a:sym typeface="+mn-ea"/>
              </a:rPr>
              <a:t>（ 1）打开“ ×× 公司会计核算与分析管理”工作簿。</a:t>
            </a:r>
            <a:endParaRPr altLang="zh-CN" sz="2400" b="1"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altLang="zh-CN" sz="2400" b="1" dirty="0">
                <a:latin typeface="宋体" panose="02010600030101010101" pitchFamily="2" charset="-122"/>
                <a:ea typeface="宋体" panose="02010600030101010101" pitchFamily="2" charset="-122"/>
                <a:cs typeface="宋体" panose="02010600030101010101" pitchFamily="2" charset="-122"/>
                <a:sym typeface="+mn-ea"/>
              </a:rPr>
              <a:t>（ 2）插入一个新工作表，并将工作表命名为“6-6 查询记账凭证”。</a:t>
            </a:r>
            <a:endParaRPr altLang="zh-CN" sz="2400" b="1" dirty="0">
              <a:latin typeface="宋体" panose="02010600030101010101" pitchFamily="2" charset="-122"/>
              <a:ea typeface="宋体" panose="02010600030101010101" pitchFamily="2" charset="-122"/>
              <a:cs typeface="宋体" panose="02010600030101010101" pitchFamily="2" charset="-122"/>
              <a:sym typeface="+mn-ea"/>
            </a:endParaRPr>
          </a:p>
          <a:p>
            <a:pPr>
              <a:lnSpc>
                <a:spcPct val="150000"/>
              </a:lnSpc>
            </a:pPr>
            <a:r>
              <a:rPr altLang="zh-CN" sz="2400" b="1" dirty="0">
                <a:latin typeface="宋体" panose="02010600030101010101" pitchFamily="2" charset="-122"/>
                <a:ea typeface="宋体" panose="02010600030101010101" pitchFamily="2" charset="-122"/>
                <a:cs typeface="宋体" panose="02010600030101010101" pitchFamily="2" charset="-122"/>
                <a:sym typeface="+mn-ea"/>
              </a:rPr>
              <a:t>（ 3）制作“记账凭证”。</a:t>
            </a:r>
            <a:endParaRPr altLang="zh-CN" sz="2400" b="1" dirty="0">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19710" y="802640"/>
            <a:ext cx="10572750" cy="1776095"/>
          </a:xfrm>
          <a:prstGeom prst="rect">
            <a:avLst/>
          </a:prstGeom>
          <a:noFill/>
          <a:ln w="9525">
            <a:noFill/>
          </a:ln>
        </p:spPr>
        <p:txBody>
          <a:bodyPr wrap="square">
            <a:spAutoFit/>
          </a:bodyPr>
          <a:p>
            <a:pPr indent="187960">
              <a:lnSpc>
                <a:spcPct val="150000"/>
              </a:lnSpc>
              <a:spcBef>
                <a:spcPts val="0"/>
              </a:spcBef>
              <a:spcAft>
                <a:spcPts val="0"/>
              </a:spcAft>
            </a:pPr>
            <a:r>
              <a:rPr lang="en-US" altLang="zh-CN">
                <a:solidFill>
                  <a:srgbClr val="ED028C"/>
                </a:solidFill>
                <a:ea typeface="微软雅黑" panose="020B0503020204020204" charset="-122"/>
                <a:sym typeface="+mn-ea"/>
              </a:rPr>
              <a:t>【情景任务】</a:t>
            </a:r>
            <a:r>
              <a:rPr lang="zh-CN">
                <a:ea typeface="微软雅黑" panose="020B0503020204020204" charset="-122"/>
                <a:sym typeface="+mn-ea"/>
              </a:rPr>
              <a:t>完成</a:t>
            </a:r>
            <a:r>
              <a:rPr lang="en-US" altLang="zh-CN">
                <a:ea typeface="微软雅黑" panose="020B0503020204020204" charset="-122"/>
                <a:sym typeface="+mn-ea"/>
              </a:rPr>
              <a:t>2023</a:t>
            </a:r>
            <a:r>
              <a:rPr lang="zh-CN" altLang="en-US">
                <a:ea typeface="微软雅黑" panose="020B0503020204020204" charset="-122"/>
                <a:sym typeface="+mn-ea"/>
              </a:rPr>
              <a:t>年</a:t>
            </a:r>
            <a:r>
              <a:rPr lang="en-US" altLang="zh-CN">
                <a:ea typeface="微软雅黑" panose="020B0503020204020204" charset="-122"/>
                <a:sym typeface="+mn-ea"/>
              </a:rPr>
              <a:t>2</a:t>
            </a:r>
            <a:r>
              <a:rPr lang="zh-CN" altLang="en-US">
                <a:ea typeface="微软雅黑" panose="020B0503020204020204" charset="-122"/>
                <a:sym typeface="+mn-ea"/>
              </a:rPr>
              <a:t>月某公司资产负债表和利润表的编制工作，如下图所示。</a:t>
            </a:r>
            <a:endParaRPr lang="zh-CN" altLang="en-US">
              <a:ea typeface="微软雅黑" panose="020B0503020204020204" charset="-122"/>
              <a:sym typeface="+mn-ea"/>
            </a:endParaRPr>
          </a:p>
          <a:p>
            <a:pPr indent="187960">
              <a:lnSpc>
                <a:spcPct val="150000"/>
              </a:lnSpc>
              <a:spcBef>
                <a:spcPts val="0"/>
              </a:spcBef>
              <a:spcAft>
                <a:spcPts val="0"/>
              </a:spcAft>
            </a:pPr>
            <a:endParaRPr lang="zh-CN" altLang="en-US">
              <a:ea typeface="微软雅黑" panose="020B0503020204020204" charset="-122"/>
              <a:sym typeface="+mn-ea"/>
            </a:endParaRPr>
          </a:p>
          <a:p>
            <a:pPr indent="187960">
              <a:lnSpc>
                <a:spcPct val="150000"/>
              </a:lnSpc>
              <a:spcBef>
                <a:spcPts val="0"/>
              </a:spcBef>
              <a:spcAft>
                <a:spcPts val="0"/>
              </a:spcAft>
            </a:pPr>
            <a:endParaRPr lang="zh-CN" altLang="en-US" b="0">
              <a:solidFill>
                <a:schemeClr val="tx1"/>
              </a:solidFill>
              <a:ea typeface="微软雅黑" panose="020B0503020204020204" charset="-122"/>
            </a:endParaRPr>
          </a:p>
          <a:p>
            <a:pPr indent="187960">
              <a:lnSpc>
                <a:spcPct val="150000"/>
              </a:lnSpc>
              <a:spcBef>
                <a:spcPts val="0"/>
              </a:spcBef>
              <a:spcAft>
                <a:spcPts val="0"/>
              </a:spcAft>
            </a:pPr>
            <a:endParaRPr lang="zh-CN" altLang="en-US" sz="1900" b="0">
              <a:solidFill>
                <a:srgbClr val="000000"/>
              </a:solidFill>
              <a:ea typeface="微软雅黑" panose="020B0503020204020204" charset="-122"/>
            </a:endParaRPr>
          </a:p>
        </p:txBody>
      </p:sp>
      <p:pic>
        <p:nvPicPr>
          <p:cNvPr id="3" name="图片 2" descr="图6-42 资产负债表"/>
          <p:cNvPicPr>
            <a:picLocks noChangeAspect="1"/>
          </p:cNvPicPr>
          <p:nvPr/>
        </p:nvPicPr>
        <p:blipFill>
          <a:blip r:embed="rId1"/>
          <a:stretch>
            <a:fillRect/>
          </a:stretch>
        </p:blipFill>
        <p:spPr>
          <a:xfrm>
            <a:off x="744855" y="1420495"/>
            <a:ext cx="6766560" cy="4516120"/>
          </a:xfrm>
          <a:prstGeom prst="rect">
            <a:avLst/>
          </a:prstGeom>
        </p:spPr>
      </p:pic>
      <p:pic>
        <p:nvPicPr>
          <p:cNvPr id="8" name="图片 7" descr="图6-43 利润表"/>
          <p:cNvPicPr>
            <a:picLocks noChangeAspect="1"/>
          </p:cNvPicPr>
          <p:nvPr/>
        </p:nvPicPr>
        <p:blipFill>
          <a:blip r:embed="rId2"/>
          <a:stretch>
            <a:fillRect/>
          </a:stretch>
        </p:blipFill>
        <p:spPr>
          <a:xfrm>
            <a:off x="7511415" y="1421130"/>
            <a:ext cx="3914775" cy="4515485"/>
          </a:xfrm>
          <a:prstGeom prst="rect">
            <a:avLst/>
          </a:prstGeom>
        </p:spPr>
      </p:pic>
    </p:spTree>
    <p:custDataLst>
      <p:tags r:id="rId3"/>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19710" y="802640"/>
            <a:ext cx="10572750" cy="2192020"/>
          </a:xfrm>
          <a:prstGeom prst="rect">
            <a:avLst/>
          </a:prstGeom>
          <a:noFill/>
          <a:ln w="9525">
            <a:noFill/>
          </a:ln>
        </p:spPr>
        <p:txBody>
          <a:bodyPr wrap="square">
            <a:spAutoFit/>
          </a:bodyPr>
          <a:p>
            <a:pPr indent="187960">
              <a:lnSpc>
                <a:spcPct val="150000"/>
              </a:lnSpc>
              <a:spcBef>
                <a:spcPts val="0"/>
              </a:spcBef>
              <a:spcAft>
                <a:spcPts val="0"/>
              </a:spcAft>
            </a:pPr>
            <a:r>
              <a:rPr lang="en-US" altLang="zh-CN">
                <a:solidFill>
                  <a:srgbClr val="ED028C"/>
                </a:solidFill>
                <a:ea typeface="微软雅黑" panose="020B0503020204020204" charset="-122"/>
                <a:sym typeface="+mn-ea"/>
              </a:rPr>
              <a:t>【情景任务】</a:t>
            </a:r>
            <a:r>
              <a:rPr lang="zh-CN">
                <a:ea typeface="微软雅黑" panose="020B0503020204020204" charset="-122"/>
                <a:sym typeface="+mn-ea"/>
              </a:rPr>
              <a:t>完成</a:t>
            </a:r>
            <a:r>
              <a:rPr lang="en-US" altLang="zh-CN">
                <a:ea typeface="微软雅黑" panose="020B0503020204020204" charset="-122"/>
                <a:sym typeface="+mn-ea"/>
              </a:rPr>
              <a:t>2023</a:t>
            </a:r>
            <a:r>
              <a:rPr lang="zh-CN" altLang="en-US">
                <a:ea typeface="微软雅黑" panose="020B0503020204020204" charset="-122"/>
                <a:sym typeface="+mn-ea"/>
              </a:rPr>
              <a:t>年</a:t>
            </a:r>
            <a:r>
              <a:rPr lang="en-US" altLang="zh-CN">
                <a:ea typeface="微软雅黑" panose="020B0503020204020204" charset="-122"/>
                <a:sym typeface="+mn-ea"/>
              </a:rPr>
              <a:t>2</a:t>
            </a:r>
            <a:r>
              <a:rPr lang="zh-CN" altLang="en-US">
                <a:ea typeface="微软雅黑" panose="020B0503020204020204" charset="-122"/>
                <a:sym typeface="+mn-ea"/>
              </a:rPr>
              <a:t>月某公司相关记账凭证查询工作，如下图所示。</a:t>
            </a:r>
            <a:endParaRPr lang="zh-CN" altLang="en-US">
              <a:ea typeface="微软雅黑" panose="020B0503020204020204" charset="-122"/>
              <a:sym typeface="+mn-ea"/>
            </a:endParaRPr>
          </a:p>
          <a:p>
            <a:pPr indent="187960">
              <a:lnSpc>
                <a:spcPct val="150000"/>
              </a:lnSpc>
              <a:spcBef>
                <a:spcPts val="0"/>
              </a:spcBef>
              <a:spcAft>
                <a:spcPts val="0"/>
              </a:spcAft>
            </a:pPr>
            <a:endParaRPr lang="zh-CN" altLang="en-US">
              <a:ea typeface="微软雅黑" panose="020B0503020204020204" charset="-122"/>
              <a:sym typeface="+mn-ea"/>
            </a:endParaRPr>
          </a:p>
          <a:p>
            <a:pPr indent="187960">
              <a:lnSpc>
                <a:spcPct val="150000"/>
              </a:lnSpc>
              <a:spcBef>
                <a:spcPts val="0"/>
              </a:spcBef>
              <a:spcAft>
                <a:spcPts val="0"/>
              </a:spcAft>
            </a:pPr>
            <a:endParaRPr lang="zh-CN" altLang="en-US">
              <a:ea typeface="微软雅黑" panose="020B0503020204020204" charset="-122"/>
              <a:sym typeface="+mn-ea"/>
            </a:endParaRPr>
          </a:p>
          <a:p>
            <a:pPr indent="187960">
              <a:lnSpc>
                <a:spcPct val="150000"/>
              </a:lnSpc>
              <a:spcBef>
                <a:spcPts val="0"/>
              </a:spcBef>
              <a:spcAft>
                <a:spcPts val="0"/>
              </a:spcAft>
            </a:pPr>
            <a:endParaRPr lang="zh-CN" altLang="en-US" b="0">
              <a:solidFill>
                <a:schemeClr val="tx1"/>
              </a:solidFill>
              <a:ea typeface="微软雅黑" panose="020B0503020204020204" charset="-122"/>
            </a:endParaRPr>
          </a:p>
          <a:p>
            <a:pPr indent="187960">
              <a:lnSpc>
                <a:spcPct val="150000"/>
              </a:lnSpc>
              <a:spcBef>
                <a:spcPts val="0"/>
              </a:spcBef>
              <a:spcAft>
                <a:spcPts val="0"/>
              </a:spcAft>
            </a:pPr>
            <a:endParaRPr lang="zh-CN" altLang="en-US" sz="1900" b="0">
              <a:solidFill>
                <a:srgbClr val="000000"/>
              </a:solidFill>
              <a:ea typeface="微软雅黑" panose="020B0503020204020204" charset="-122"/>
            </a:endParaRPr>
          </a:p>
        </p:txBody>
      </p:sp>
      <p:pic>
        <p:nvPicPr>
          <p:cNvPr id="2" name="图片 1" descr="图6-46 查询记账凭证"/>
          <p:cNvPicPr>
            <a:picLocks noChangeAspect="1"/>
          </p:cNvPicPr>
          <p:nvPr/>
        </p:nvPicPr>
        <p:blipFill>
          <a:blip r:embed="rId1"/>
          <a:stretch>
            <a:fillRect/>
          </a:stretch>
        </p:blipFill>
        <p:spPr>
          <a:xfrm>
            <a:off x="608965" y="1807845"/>
            <a:ext cx="10407015" cy="3242310"/>
          </a:xfrm>
          <a:prstGeom prst="rect">
            <a:avLst/>
          </a:prstGeom>
        </p:spPr>
      </p:pic>
    </p:spTree>
    <p:custDataLst>
      <p:tags r:id="rId2"/>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885825" y="1772285"/>
            <a:ext cx="9526905" cy="216916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en-US" sz="320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资产负债表的编制</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利润表的编制</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查询记账凭证</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
        <p:nvSpPr>
          <p:cNvPr id="100" name="文本框 99"/>
          <p:cNvSpPr txBox="1"/>
          <p:nvPr/>
        </p:nvSpPr>
        <p:spPr>
          <a:xfrm>
            <a:off x="1083945" y="1369060"/>
            <a:ext cx="8882380" cy="3526155"/>
          </a:xfrm>
          <a:prstGeom prst="rect">
            <a:avLst/>
          </a:prstGeom>
          <a:noFill/>
          <a:ln w="9525">
            <a:noFill/>
          </a:ln>
        </p:spPr>
        <p:txBody>
          <a:bodyPr>
            <a:noAutofit/>
          </a:bodyPr>
          <a:p>
            <a:pPr indent="0">
              <a:lnSpc>
                <a:spcPct val="150000"/>
              </a:lnSpc>
            </a:pPr>
            <a:r>
              <a:rPr lang="zh-CN" sz="2400">
                <a:solidFill>
                  <a:srgbClr val="231F20"/>
                </a:solidFill>
                <a:sym typeface="+mn-ea"/>
              </a:rPr>
              <a:t>技能</a:t>
            </a:r>
            <a:r>
              <a:rPr sz="2400">
                <a:solidFill>
                  <a:srgbClr val="231F20"/>
                </a:solidFill>
                <a:sym typeface="+mn-ea"/>
              </a:rPr>
              <a:t>实训</a:t>
            </a:r>
            <a:r>
              <a:rPr lang="zh-CN" sz="2400">
                <a:solidFill>
                  <a:srgbClr val="231F20"/>
                </a:solidFill>
                <a:sym typeface="+mn-ea"/>
              </a:rPr>
              <a:t>：</a:t>
            </a:r>
            <a:endParaRPr sz="2400">
              <a:solidFill>
                <a:srgbClr val="231F20"/>
              </a:solidFill>
            </a:endParaRPr>
          </a:p>
          <a:p>
            <a:pPr lvl="0" indent="0" fontAlgn="base">
              <a:lnSpc>
                <a:spcPct val="150000"/>
              </a:lnSpc>
              <a:spcBef>
                <a:spcPct val="0"/>
              </a:spcBef>
              <a:spcAft>
                <a:spcPct val="0"/>
              </a:spcAft>
            </a:pPr>
            <a:r>
              <a:rPr sz="2400">
                <a:solidFill>
                  <a:srgbClr val="231F20"/>
                </a:solidFill>
                <a:sym typeface="+mn-ea"/>
              </a:rPr>
              <a:t>  </a:t>
            </a:r>
            <a:r>
              <a:rPr lang="en-US" sz="2400">
                <a:solidFill>
                  <a:srgbClr val="231F20"/>
                </a:solidFill>
                <a:sym typeface="+mn-ea"/>
              </a:rPr>
              <a:t>  </a:t>
            </a:r>
            <a:r>
              <a:rPr lang="zh-CN" sz="2400">
                <a:solidFill>
                  <a:srgbClr val="231F20"/>
                </a:solidFill>
                <a:sym typeface="+mn-ea"/>
              </a:rPr>
              <a:t>完成2023 年 2 月，×× 公司资产负债表和利润表的编制工作。</a:t>
            </a:r>
            <a:endParaRPr sz="2400">
              <a:solidFill>
                <a:srgbClr val="231F20"/>
              </a:solidFill>
            </a:endParaRPr>
          </a:p>
        </p:txBody>
      </p:sp>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nvSpPr>
        <p:spPr>
          <a:xfrm>
            <a:off x="2127097" y="1781720"/>
            <a:ext cx="8083043" cy="1861185"/>
          </a:xfrm>
          <a:prstGeom prst="rect">
            <a:avLst/>
          </a:prstGeom>
          <a:noFill/>
        </p:spPr>
        <p:txBody>
          <a:bodyPr wrap="square" rtlCol="0">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495" b="1" i="0" u="none" strike="noStrike" kern="1200" cap="none" spc="0" normalizeH="0" baseline="0" noProof="0">
                <a:ln>
                  <a:noFill/>
                </a:ln>
                <a:solidFill>
                  <a:schemeClr val="bg2">
                    <a:lumMod val="25000"/>
                  </a:schemeClr>
                </a:solidFill>
                <a:effectLst>
                  <a:outerShdw blurRad="63500" dist="25400" dir="2700000" algn="tl">
                    <a:srgbClr val="000000">
                      <a:alpha val="14000"/>
                    </a:srgbClr>
                  </a:outerShdw>
                </a:effectLst>
                <a:uLnTx/>
                <a:uFillTx/>
                <a:latin typeface="微软雅黑" panose="020B0503020204020204" charset="-122"/>
                <a:ea typeface="微软雅黑" panose="020B0503020204020204" charset="-122"/>
                <a:cs typeface="+mn-ea"/>
              </a:rPr>
              <a:t>THANKS</a:t>
            </a:r>
            <a:endParaRPr kumimoji="0" lang="en-US" altLang="zh-CN" sz="11495" b="1" i="0" u="none" strike="noStrike" kern="1200" cap="none" spc="0" normalizeH="0" baseline="0" noProof="0">
              <a:ln>
                <a:noFill/>
              </a:ln>
              <a:solidFill>
                <a:schemeClr val="bg2">
                  <a:lumMod val="25000"/>
                </a:schemeClr>
              </a:solidFill>
              <a:effectLst>
                <a:outerShdw blurRad="63500" dist="25400" dir="2700000" algn="tl">
                  <a:srgbClr val="000000">
                    <a:alpha val="14000"/>
                  </a:srgbClr>
                </a:outerShdw>
              </a:effectLst>
              <a:uLnTx/>
              <a:uFillTx/>
              <a:latin typeface="微软雅黑" panose="020B0503020204020204" charset="-122"/>
              <a:ea typeface="微软雅黑" panose="020B0503020204020204" charset="-122"/>
              <a:cs typeface="+mn-ea"/>
            </a:endParaRPr>
          </a:p>
        </p:txBody>
      </p:sp>
      <p:sp>
        <p:nvSpPr>
          <p:cNvPr id="16" name="矩形 15"/>
          <p:cNvSpPr/>
          <p:nvPr/>
        </p:nvSpPr>
        <p:spPr>
          <a:xfrm>
            <a:off x="1977538" y="3866428"/>
            <a:ext cx="7840553" cy="583565"/>
          </a:xfrm>
          <a:prstGeom prst="rect">
            <a:avLst/>
          </a:prstGeom>
        </p:spPr>
        <p:txBody>
          <a:bodyPr wrap="square">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观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看</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551180" y="3708400"/>
            <a:ext cx="9340851"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会计核算管理框架</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6</a:t>
            </a:r>
            <a:r>
              <a:rPr lang="en-US" altLang="zh-CN" sz="5335" dirty="0">
                <a:solidFill>
                  <a:srgbClr val="48A088"/>
                </a:solidFill>
                <a:latin typeface="微软雅黑" panose="020B0503020204020204" charset="-122"/>
                <a:ea typeface="微软雅黑" panose="020B0503020204020204" charset="-122"/>
              </a:rPr>
              <a:t>.1</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589280" y="612775"/>
            <a:ext cx="5574665" cy="5081270"/>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30005" y="2320925"/>
            <a:ext cx="3261995" cy="4618355"/>
          </a:xfrm>
          <a:prstGeom prst="rect">
            <a:avLst/>
          </a:prstGeom>
        </p:spPr>
      </p:pic>
      <p:sp>
        <p:nvSpPr>
          <p:cNvPr id="49" name="文本框 48"/>
          <p:cNvSpPr txBox="1"/>
          <p:nvPr/>
        </p:nvSpPr>
        <p:spPr>
          <a:xfrm>
            <a:off x="817252" y="669899"/>
            <a:ext cx="6818127" cy="4246245"/>
          </a:xfrm>
          <a:prstGeom prst="rect">
            <a:avLst/>
          </a:prstGeom>
          <a:noFill/>
        </p:spPr>
        <p:txBody>
          <a:bodyPr wrap="square" rtlCol="0">
            <a:spAutoFit/>
          </a:bodyPr>
          <a:p>
            <a:pPr>
              <a:lnSpc>
                <a:spcPct val="150000"/>
              </a:lnSpc>
            </a:pPr>
            <a:r>
              <a:rPr lang="zh-CN" altLang="en-US" sz="3600" b="1" dirty="0">
                <a:latin typeface="+mj-ea"/>
                <a:ea typeface="+mj-ea"/>
              </a:rPr>
              <a:t>子任务</a:t>
            </a:r>
            <a:r>
              <a:rPr lang="en-US" altLang="zh-CN" sz="3600" b="1" dirty="0">
                <a:latin typeface="+mj-ea"/>
                <a:ea typeface="+mj-ea"/>
              </a:rPr>
              <a:t>6</a:t>
            </a:r>
            <a:r>
              <a:rPr lang="en-US" altLang="zh-CN" sz="3600" b="1" dirty="0">
                <a:latin typeface="+mj-ea"/>
                <a:ea typeface="+mj-ea"/>
              </a:rPr>
              <a:t>.1.1  </a:t>
            </a:r>
            <a:endParaRPr lang="en-US" altLang="zh-CN" sz="3600" b="1" dirty="0">
              <a:latin typeface="+mj-ea"/>
              <a:ea typeface="+mj-ea"/>
            </a:endParaRPr>
          </a:p>
          <a:p>
            <a:pPr>
              <a:lnSpc>
                <a:spcPct val="150000"/>
              </a:lnSpc>
            </a:pPr>
            <a:r>
              <a:rPr lang="zh-CN" sz="3600" b="1" dirty="0">
                <a:latin typeface="+mj-ea"/>
                <a:ea typeface="+mj-ea"/>
              </a:rPr>
              <a:t>会计核算管理实现功能和会计核算管理表结构设计</a:t>
            </a:r>
            <a:endParaRPr lang="zh-CN" sz="3600" b="1" dirty="0">
              <a:latin typeface="+mj-ea"/>
              <a:ea typeface="+mj-ea"/>
            </a:endParaRPr>
          </a:p>
          <a:p>
            <a:pPr>
              <a:lnSpc>
                <a:spcPct val="150000"/>
              </a:lnSpc>
            </a:pPr>
            <a:r>
              <a:rPr lang="zh-CN" sz="3600" b="1" dirty="0">
                <a:latin typeface="+mj-ea"/>
                <a:ea typeface="+mj-ea"/>
              </a:rPr>
              <a:t>子任务</a:t>
            </a:r>
            <a:r>
              <a:rPr lang="en-US" altLang="zh-CN" sz="3600" b="1" dirty="0">
                <a:latin typeface="+mj-ea"/>
                <a:ea typeface="+mj-ea"/>
              </a:rPr>
              <a:t>6.1.2</a:t>
            </a:r>
            <a:endParaRPr lang="en-US" altLang="zh-CN" sz="3600" b="1" dirty="0">
              <a:latin typeface="+mj-ea"/>
              <a:ea typeface="+mj-ea"/>
            </a:endParaRPr>
          </a:p>
          <a:p>
            <a:pPr>
              <a:lnSpc>
                <a:spcPct val="150000"/>
              </a:lnSpc>
            </a:pPr>
            <a:r>
              <a:rPr lang="zh-CN" altLang="en-US" sz="3600" b="1" dirty="0">
                <a:latin typeface="+mj-ea"/>
                <a:ea typeface="+mj-ea"/>
              </a:rPr>
              <a:t>会计核算常用函数的使用</a:t>
            </a:r>
            <a:endParaRPr lang="zh-CN" altLang="en-US" sz="3600" b="1"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04190" y="1226185"/>
            <a:ext cx="11085195" cy="159448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【情景任务】企业可以利用</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EXCEL</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进行业务的录入、凭证及账簿的查询，在会计核算中我们需要运用相关的函数来辅助进行，那么需要运用哪些函数呢？</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Picture 7"/>
          <p:cNvPicPr>
            <a:picLocks noChangeAspect="1" noChangeArrowheads="1"/>
          </p:cNvPicPr>
          <p:nvPr>
            <p:custDataLst>
              <p:tags r:id="rId1"/>
            </p:custDataLst>
          </p:nvPr>
        </p:nvPicPr>
        <p:blipFill>
          <a:blip r:embed="rId2" cstate="print">
            <a:lum bright="-10000"/>
          </a:blip>
          <a:srcRect/>
          <a:stretch>
            <a:fillRect/>
          </a:stretch>
        </p:blipFill>
        <p:spPr bwMode="auto">
          <a:xfrm>
            <a:off x="3236595" y="3325495"/>
            <a:ext cx="4521835" cy="2616200"/>
          </a:xfrm>
          <a:prstGeom prst="ellipse">
            <a:avLst/>
          </a:prstGeom>
          <a:ln>
            <a:noFill/>
          </a:ln>
          <a:effectLst>
            <a:softEdge rad="112500"/>
          </a:effec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69290" y="904875"/>
            <a:ext cx="9777095"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5" name="矩形 4"/>
          <p:cNvSpPr/>
          <p:nvPr/>
        </p:nvSpPr>
        <p:spPr bwMode="auto">
          <a:xfrm>
            <a:off x="948690" y="1412875"/>
            <a:ext cx="7963535" cy="1207135"/>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lang="zh-CN" altLang="en-US" baseline="30000" dirty="0">
              <a:solidFill>
                <a:srgbClr val="393A3F"/>
              </a:solidFill>
              <a:latin typeface="+mj-ea"/>
              <a:ea typeface="+mj-ea"/>
              <a:sym typeface="+mn-ea"/>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lang="zh-CN" altLang="en-US" baseline="30000" dirty="0">
              <a:solidFill>
                <a:srgbClr val="393A3F"/>
              </a:solidFill>
              <a:latin typeface="+mj-ea"/>
              <a:ea typeface="+mj-ea"/>
              <a:sym typeface="+mn-ea"/>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lang="zh-CN" altLang="en-US" baseline="30000" dirty="0">
              <a:solidFill>
                <a:srgbClr val="393A3F"/>
              </a:solidFill>
              <a:latin typeface="+mj-ea"/>
              <a:ea typeface="+mj-ea"/>
              <a:sym typeface="+mn-ea"/>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lang="zh-CN" altLang="en-US" baseline="30000" dirty="0">
                <a:solidFill>
                  <a:srgbClr val="393A3F"/>
                </a:solidFill>
                <a:latin typeface="+mj-ea"/>
                <a:ea typeface="+mj-ea"/>
                <a:sym typeface="+mn-ea"/>
              </a:rPr>
              <a:t> </a:t>
            </a:r>
            <a:r>
              <a:rPr lang="en-US" altLang="zh-CN" baseline="30000" dirty="0">
                <a:solidFill>
                  <a:srgbClr val="393A3F"/>
                </a:solidFill>
                <a:latin typeface="+mj-ea"/>
                <a:ea typeface="+mj-ea"/>
                <a:sym typeface="+mn-ea"/>
              </a:rPr>
              <a:t>    </a:t>
            </a:r>
            <a:r>
              <a:rPr lang="zh-CN" altLang="en-US" sz="2400" baseline="30000" dirty="0">
                <a:solidFill>
                  <a:srgbClr val="393A3F"/>
                </a:solidFill>
                <a:latin typeface="+mj-ea"/>
                <a:ea typeface="+mj-ea"/>
                <a:sym typeface="+mn-ea"/>
              </a:rPr>
              <a:t>通过会计核算管理表可以进行业务录入、凭证查询、账簿储存和查询、会计报表生成。</a:t>
            </a:r>
            <a:endParaRPr kumimoji="0" lang="zh-CN" altLang="en-US" sz="2400" b="0" i="0" u="none" strike="noStrike" cap="none" normalizeH="0" baseline="0">
              <a:ln>
                <a:noFill/>
              </a:ln>
              <a:solidFill>
                <a:srgbClr val="393A3F"/>
              </a:solidFill>
              <a:effectLst/>
              <a:latin typeface="Arial" panose="020B0604020202020204" pitchFamily="34" charset="0"/>
              <a:ea typeface="宋体" panose="02010600030101010101" pitchFamily="2" charset="-122"/>
            </a:endParaRPr>
          </a:p>
        </p:txBody>
      </p:sp>
      <p:sp>
        <p:nvSpPr>
          <p:cNvPr id="11" name="矩形: 圆角 24"/>
          <p:cNvSpPr/>
          <p:nvPr/>
        </p:nvSpPr>
        <p:spPr bwMode="auto">
          <a:xfrm>
            <a:off x="1155383" y="1214651"/>
            <a:ext cx="3862878" cy="42796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r>
              <a:rPr lang="en-US" altLang="zh-CN" sz="2000" dirty="0" smtClean="0">
                <a:solidFill>
                  <a:srgbClr val="FFFFFF"/>
                </a:solidFill>
                <a:latin typeface="+mj-ea"/>
                <a:ea typeface="+mj-ea"/>
              </a:rPr>
              <a:t> 1.</a:t>
            </a:r>
            <a:r>
              <a:rPr lang="zh-CN" altLang="en-US" sz="2000" dirty="0" smtClean="0">
                <a:solidFill>
                  <a:srgbClr val="FFFFFF"/>
                </a:solidFill>
                <a:latin typeface="+mj-ea"/>
                <a:ea typeface="+mj-ea"/>
              </a:rPr>
              <a:t>会计核算管理管理实现功能</a:t>
            </a:r>
            <a:endParaRPr lang="zh-CN" altLang="en-US" sz="2000" dirty="0">
              <a:solidFill>
                <a:srgbClr val="FFFFFF"/>
              </a:solidFill>
              <a:latin typeface="+mj-ea"/>
              <a:ea typeface="+mj-ea"/>
            </a:endParaRPr>
          </a:p>
        </p:txBody>
      </p:sp>
      <p:sp>
        <p:nvSpPr>
          <p:cNvPr id="22" name="矩形 21"/>
          <p:cNvSpPr/>
          <p:nvPr/>
        </p:nvSpPr>
        <p:spPr bwMode="auto">
          <a:xfrm>
            <a:off x="948499" y="3155804"/>
            <a:ext cx="7963489" cy="2913564"/>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rgbClr val="393A3F"/>
              </a:solidFill>
              <a:effectLst/>
              <a:latin typeface="Arial" panose="020B0604020202020204" pitchFamily="34" charset="0"/>
              <a:ea typeface="宋体" panose="02010600030101010101" pitchFamily="2" charset="-122"/>
            </a:endParaRPr>
          </a:p>
        </p:txBody>
      </p:sp>
      <p:sp>
        <p:nvSpPr>
          <p:cNvPr id="27" name="矩形: 圆角 26"/>
          <p:cNvSpPr/>
          <p:nvPr/>
        </p:nvSpPr>
        <p:spPr bwMode="auto">
          <a:xfrm>
            <a:off x="1046798" y="2800307"/>
            <a:ext cx="3862878" cy="355371"/>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p>
            <a:pPr algn="ctr"/>
            <a:r>
              <a:rPr lang="en-US" altLang="zh-CN" sz="2000" dirty="0" smtClean="0">
                <a:solidFill>
                  <a:srgbClr val="FFFFFF"/>
                </a:solidFill>
                <a:latin typeface="+mj-ea"/>
                <a:ea typeface="+mj-ea"/>
              </a:rPr>
              <a:t>2.</a:t>
            </a:r>
            <a:r>
              <a:rPr lang="zh-CN" altLang="en-US" sz="2000" dirty="0" smtClean="0">
                <a:solidFill>
                  <a:srgbClr val="FFFFFF"/>
                </a:solidFill>
                <a:latin typeface="+mj-ea"/>
                <a:ea typeface="+mj-ea"/>
              </a:rPr>
              <a:t>会计核算管理表结构设计</a:t>
            </a:r>
            <a:endParaRPr lang="zh-CN" altLang="en-US" sz="2000" dirty="0">
              <a:solidFill>
                <a:srgbClr val="FFFFFF"/>
              </a:solidFill>
              <a:latin typeface="+mj-ea"/>
              <a:ea typeface="+mj-ea"/>
            </a:endParaRPr>
          </a:p>
        </p:txBody>
      </p:sp>
      <p:pic>
        <p:nvPicPr>
          <p:cNvPr id="12" name="图片 11"/>
          <p:cNvPicPr>
            <a:picLocks noChangeAspect="1"/>
          </p:cNvPicPr>
          <p:nvPr/>
        </p:nvPicPr>
        <p:blipFill>
          <a:blip r:embed="rId1"/>
          <a:stretch>
            <a:fillRect/>
          </a:stretch>
        </p:blipFill>
        <p:spPr>
          <a:xfrm>
            <a:off x="1437005" y="3429635"/>
            <a:ext cx="7258050" cy="2550795"/>
          </a:xfrm>
          <a:prstGeom prst="rect">
            <a:avLst/>
          </a:prstGeom>
        </p:spPr>
      </p:pic>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312420" y="814705"/>
            <a:ext cx="10674985"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sz="1800">
              <a:solidFill>
                <a:srgbClr val="ED028C"/>
              </a:solidFill>
              <a:ea typeface="微软雅黑" panose="020B0503020204020204" charset="-122"/>
              <a:sym typeface="+mn-ea"/>
            </a:endParaRPr>
          </a:p>
          <a:p>
            <a:pPr algn="l">
              <a:lnSpc>
                <a:spcPct val="120000"/>
              </a:lnSpc>
              <a:spcBef>
                <a:spcPts val="0"/>
              </a:spcBef>
              <a:spcAft>
                <a:spcPts val="0"/>
              </a:spcAft>
              <a:buClrTx/>
              <a:buSzTx/>
              <a:buFontTx/>
            </a:pP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buClrTx/>
              <a:buSzTx/>
              <a:buFontTx/>
            </a:pP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buClrTx/>
              <a:buSzTx/>
              <a:buFontTx/>
            </a:pP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buClrTx/>
              <a:buSzTx/>
              <a:buFontTx/>
            </a:pP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buClrTx/>
              <a:buSzTx/>
              <a:buFontTx/>
            </a:pP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238760" y="652780"/>
            <a:ext cx="1781175" cy="59245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en-US" sz="2800" b="1" baseline="30000" dirty="0">
                <a:solidFill>
                  <a:srgbClr val="FFFFFF"/>
                </a:solidFill>
                <a:latin typeface="+mj-ea"/>
                <a:ea typeface="+mj-ea"/>
              </a:rPr>
              <a:t>3.</a:t>
            </a:r>
            <a:r>
              <a:rPr lang="zh-CN" altLang="en-US" sz="2800" b="1" baseline="30000" dirty="0">
                <a:solidFill>
                  <a:srgbClr val="FFFFFF"/>
                </a:solidFill>
                <a:latin typeface="+mj-ea"/>
                <a:ea typeface="+mj-ea"/>
              </a:rPr>
              <a:t>函数</a:t>
            </a:r>
            <a:endParaRPr lang="zh-CN" altLang="en-US" sz="2800" b="1" baseline="30000" dirty="0">
              <a:solidFill>
                <a:srgbClr val="FFFFFF"/>
              </a:solidFill>
              <a:latin typeface="+mj-ea"/>
              <a:ea typeface="+mj-ea"/>
            </a:endParaRPr>
          </a:p>
        </p:txBody>
      </p:sp>
      <p:sp>
        <p:nvSpPr>
          <p:cNvPr id="4" name="文本框 3"/>
          <p:cNvSpPr txBox="1"/>
          <p:nvPr/>
        </p:nvSpPr>
        <p:spPr>
          <a:xfrm>
            <a:off x="504190" y="1191260"/>
            <a:ext cx="8009890" cy="5492750"/>
          </a:xfrm>
          <a:prstGeom prst="rect">
            <a:avLst/>
          </a:prstGeom>
          <a:noFill/>
        </p:spPr>
        <p:txBody>
          <a:bodyPr wrap="square" rtlCol="0">
            <a:spAutoFit/>
          </a:bodyPr>
          <a:p>
            <a:pPr algn="l">
              <a:lnSpc>
                <a:spcPct val="150000"/>
              </a:lnSpc>
              <a:spcBef>
                <a:spcPts val="0"/>
              </a:spcBef>
              <a:spcAft>
                <a:spcPts val="0"/>
              </a:spcAft>
              <a:buClrTx/>
              <a:buSzTx/>
              <a:buFontTx/>
            </a:pPr>
            <a:r>
              <a:rPr lang="zh-CN">
                <a:solidFill>
                  <a:srgbClr val="ED028C"/>
                </a:solidFill>
                <a:ea typeface="微软雅黑" panose="020B0503020204020204" charset="-122"/>
                <a:sym typeface="+mn-ea"/>
              </a:rPr>
              <a:t>（</a:t>
            </a:r>
            <a:r>
              <a:rPr lang="en-US" altLang="zh-CN">
                <a:solidFill>
                  <a:srgbClr val="ED028C"/>
                </a:solidFill>
                <a:ea typeface="微软雅黑" panose="020B0503020204020204" charset="-122"/>
                <a:sym typeface="+mn-ea"/>
              </a:rPr>
              <a:t>1</a:t>
            </a:r>
            <a:r>
              <a:rPr lang="zh-CN" altLang="en-US">
                <a:solidFill>
                  <a:srgbClr val="ED028C"/>
                </a:solidFill>
                <a:ea typeface="微软雅黑" panose="020B0503020204020204" charset="-122"/>
                <a:sym typeface="+mn-ea"/>
              </a:rPr>
              <a:t>）</a:t>
            </a:r>
            <a:r>
              <a:rPr lang="zh-CN">
                <a:solidFill>
                  <a:srgbClr val="ED028C"/>
                </a:solidFill>
                <a:ea typeface="微软雅黑" panose="020B0503020204020204" charset="-122"/>
                <a:sym typeface="+mn-ea"/>
              </a:rPr>
              <a:t>SMALL 函数</a:t>
            </a:r>
            <a:endParaRPr 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en-US" altLang="zh-CN">
                <a:solidFill>
                  <a:srgbClr val="ED028C"/>
                </a:solidFill>
                <a:ea typeface="微软雅黑" panose="020B0503020204020204" charset="-122"/>
                <a:sym typeface="+mn-ea"/>
              </a:rPr>
              <a:t>    </a:t>
            </a:r>
            <a:r>
              <a:rPr lang="en-US" altLang="zh-CN">
                <a:ea typeface="微软雅黑" panose="020B0503020204020204" charset="-122"/>
                <a:sym typeface="+mn-ea"/>
              </a:rPr>
              <a:t>S</a:t>
            </a:r>
            <a:r>
              <a:rPr lang="en-US" altLang="zh-CN">
                <a:solidFill>
                  <a:schemeClr val="tx1"/>
                </a:solidFill>
                <a:ea typeface="微软雅黑" panose="020B0503020204020204" charset="-122"/>
                <a:sym typeface="+mn-ea"/>
              </a:rPr>
              <a:t>MALL 函数属于统计函数。</a:t>
            </a:r>
            <a:r>
              <a:rPr lang="zh-CN" altLang="en-US">
                <a:solidFill>
                  <a:schemeClr val="tx1"/>
                </a:solidFill>
                <a:ea typeface="微软雅黑" panose="020B0503020204020204" charset="-122"/>
                <a:sym typeface="+mn-ea"/>
              </a:rPr>
              <a:t>其</a:t>
            </a:r>
            <a:r>
              <a:rPr lang="zh-CN">
                <a:solidFill>
                  <a:schemeClr val="tx1"/>
                </a:solidFill>
                <a:ea typeface="微软雅黑" panose="020B0503020204020204" charset="-122"/>
                <a:sym typeface="+mn-ea"/>
              </a:rPr>
              <a:t>功能为返回数据组中的</a:t>
            </a:r>
            <a:r>
              <a:rPr lang="zh-CN">
                <a:solidFill>
                  <a:srgbClr val="ED028C"/>
                </a:solidFill>
                <a:ea typeface="微软雅黑" panose="020B0503020204020204" charset="-122"/>
                <a:sym typeface="+mn-ea"/>
              </a:rPr>
              <a:t>第 K 个最小值。</a:t>
            </a:r>
            <a:endParaRPr 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en-US" altLang="zh-CN">
                <a:solidFill>
                  <a:schemeClr val="tx1"/>
                </a:solidFill>
                <a:ea typeface="微软雅黑" panose="020B0503020204020204" charset="-122"/>
                <a:sym typeface="+mn-ea"/>
              </a:rPr>
              <a:t>    </a:t>
            </a:r>
            <a:r>
              <a:rPr lang="zh-CN">
                <a:solidFill>
                  <a:schemeClr val="tx1"/>
                </a:solidFill>
                <a:ea typeface="微软雅黑" panose="020B0503020204020204" charset="-122"/>
                <a:sym typeface="+mn-ea"/>
              </a:rPr>
              <a:t>语法表达为 </a:t>
            </a:r>
            <a:r>
              <a:rPr lang="zh-CN">
                <a:solidFill>
                  <a:srgbClr val="ED028C"/>
                </a:solidFill>
                <a:ea typeface="微软雅黑" panose="020B0503020204020204" charset="-122"/>
                <a:sym typeface="+mn-ea"/>
              </a:rPr>
              <a:t>SMALL(数组,k)。</a:t>
            </a:r>
            <a:endParaRPr 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zh-CN">
                <a:solidFill>
                  <a:srgbClr val="ED028C"/>
                </a:solidFill>
                <a:ea typeface="微软雅黑" panose="020B0503020204020204" charset="-122"/>
                <a:sym typeface="+mn-ea"/>
              </a:rPr>
              <a:t>（</a:t>
            </a:r>
            <a:r>
              <a:rPr lang="en-US" altLang="zh-CN">
                <a:solidFill>
                  <a:srgbClr val="ED028C"/>
                </a:solidFill>
                <a:ea typeface="微软雅黑" panose="020B0503020204020204" charset="-122"/>
                <a:sym typeface="+mn-ea"/>
              </a:rPr>
              <a:t>2</a:t>
            </a:r>
            <a:r>
              <a:rPr lang="zh-CN" altLang="en-US">
                <a:solidFill>
                  <a:srgbClr val="ED028C"/>
                </a:solidFill>
                <a:ea typeface="微软雅黑" panose="020B0503020204020204" charset="-122"/>
                <a:sym typeface="+mn-ea"/>
              </a:rPr>
              <a:t>）</a:t>
            </a:r>
            <a:r>
              <a:rPr lang="zh-CN">
                <a:solidFill>
                  <a:srgbClr val="ED028C"/>
                </a:solidFill>
                <a:ea typeface="微软雅黑" panose="020B0503020204020204" charset="-122"/>
                <a:sym typeface="+mn-ea"/>
              </a:rPr>
              <a:t>TEXT 函数</a:t>
            </a:r>
            <a:endParaRPr 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zh-CN">
                <a:solidFill>
                  <a:srgbClr val="ED028C"/>
                </a:solidFill>
                <a:ea typeface="微软雅黑" panose="020B0503020204020204" charset="-122"/>
                <a:sym typeface="+mn-ea"/>
              </a:rPr>
              <a:t> </a:t>
            </a:r>
            <a:r>
              <a:rPr lang="en-US" altLang="zh-CN">
                <a:solidFill>
                  <a:srgbClr val="ED028C"/>
                </a:solidFill>
                <a:ea typeface="微软雅黑" panose="020B0503020204020204" charset="-122"/>
                <a:sym typeface="+mn-ea"/>
              </a:rPr>
              <a:t>  </a:t>
            </a:r>
            <a:r>
              <a:rPr lang="zh-CN">
                <a:ea typeface="微软雅黑" panose="020B0503020204020204" charset="-122"/>
                <a:sym typeface="+mn-ea"/>
              </a:rPr>
              <a:t>TEXT 函数为文本函数。其功能为设置</a:t>
            </a:r>
            <a:r>
              <a:rPr lang="zh-CN">
                <a:solidFill>
                  <a:srgbClr val="ED028C"/>
                </a:solidFill>
                <a:ea typeface="微软雅黑" panose="020B0503020204020204" charset="-122"/>
                <a:sym typeface="+mn-ea"/>
              </a:rPr>
              <a:t>数字格式并将其转换为文本。</a:t>
            </a:r>
            <a:endParaRPr 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en-US" altLang="zh-CN">
                <a:solidFill>
                  <a:srgbClr val="ED028C"/>
                </a:solidFill>
                <a:ea typeface="微软雅黑" panose="020B0503020204020204" charset="-122"/>
                <a:sym typeface="+mn-ea"/>
              </a:rPr>
              <a:t>  </a:t>
            </a:r>
            <a:r>
              <a:rPr lang="zh-CN">
                <a:ea typeface="微软雅黑" panose="020B0503020204020204" charset="-122"/>
                <a:sym typeface="+mn-ea"/>
              </a:rPr>
              <a:t>  语 法 表 达 为 </a:t>
            </a:r>
            <a:r>
              <a:rPr lang="zh-CN">
                <a:solidFill>
                  <a:srgbClr val="ED028C"/>
                </a:solidFill>
                <a:ea typeface="微软雅黑" panose="020B0503020204020204" charset="-122"/>
                <a:sym typeface="+mn-ea"/>
              </a:rPr>
              <a:t>TEXT(值，数值格式)。</a:t>
            </a:r>
            <a:endParaRPr 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zh-CN">
                <a:solidFill>
                  <a:srgbClr val="ED028C"/>
                </a:solidFill>
                <a:ea typeface="微软雅黑" panose="020B0503020204020204" charset="-122"/>
                <a:sym typeface="+mn-ea"/>
              </a:rPr>
              <a:t>（</a:t>
            </a:r>
            <a:r>
              <a:rPr lang="en-US" altLang="zh-CN">
                <a:solidFill>
                  <a:srgbClr val="ED028C"/>
                </a:solidFill>
                <a:ea typeface="微软雅黑" panose="020B0503020204020204" charset="-122"/>
                <a:sym typeface="+mn-ea"/>
              </a:rPr>
              <a:t>3</a:t>
            </a:r>
            <a:r>
              <a:rPr lang="zh-CN" altLang="en-US">
                <a:solidFill>
                  <a:srgbClr val="ED028C"/>
                </a:solidFill>
                <a:ea typeface="微软雅黑" panose="020B0503020204020204" charset="-122"/>
                <a:sym typeface="+mn-ea"/>
              </a:rPr>
              <a:t>）</a:t>
            </a:r>
            <a:r>
              <a:rPr lang="zh-CN">
                <a:solidFill>
                  <a:srgbClr val="ED028C"/>
                </a:solidFill>
                <a:ea typeface="微软雅黑" panose="020B0503020204020204" charset="-122"/>
                <a:sym typeface="+mn-ea"/>
              </a:rPr>
              <a:t>MID 函数</a:t>
            </a:r>
            <a:endParaRPr 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en-US" altLang="zh-CN">
                <a:solidFill>
                  <a:srgbClr val="ED028C"/>
                </a:solidFill>
                <a:ea typeface="微软雅黑" panose="020B0503020204020204" charset="-122"/>
                <a:sym typeface="+mn-ea"/>
              </a:rPr>
              <a:t>    </a:t>
            </a:r>
            <a:r>
              <a:rPr lang="zh-CN">
                <a:ea typeface="微软雅黑" panose="020B0503020204020204" charset="-122"/>
                <a:sym typeface="+mn-ea"/>
              </a:rPr>
              <a:t>MID 函数为文本函数。其功能为在</a:t>
            </a:r>
            <a:r>
              <a:rPr lang="zh-CN">
                <a:solidFill>
                  <a:srgbClr val="ED028C"/>
                </a:solidFill>
                <a:ea typeface="微软雅黑" panose="020B0503020204020204" charset="-122"/>
                <a:sym typeface="+mn-ea"/>
              </a:rPr>
              <a:t>一个字符串中截取出指定数量字符。</a:t>
            </a:r>
            <a:endParaRPr 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zh-CN">
                <a:ea typeface="微软雅黑" panose="020B0503020204020204" charset="-122"/>
                <a:sym typeface="+mn-ea"/>
              </a:rPr>
              <a:t>  </a:t>
            </a:r>
            <a:r>
              <a:rPr lang="en-US" altLang="zh-CN">
                <a:ea typeface="微软雅黑" panose="020B0503020204020204" charset="-122"/>
                <a:sym typeface="+mn-ea"/>
              </a:rPr>
              <a:t> </a:t>
            </a:r>
            <a:r>
              <a:rPr lang="zh-CN">
                <a:ea typeface="微软雅黑" panose="020B0503020204020204" charset="-122"/>
                <a:sym typeface="+mn-ea"/>
              </a:rPr>
              <a:t>语法表达为 </a:t>
            </a:r>
            <a:r>
              <a:rPr lang="zh-CN">
                <a:solidFill>
                  <a:srgbClr val="ED028C"/>
                </a:solidFill>
                <a:ea typeface="微软雅黑" panose="020B0503020204020204" charset="-122"/>
                <a:sym typeface="+mn-ea"/>
              </a:rPr>
              <a:t>MID(字符串, 开始位置, 字符个数)。</a:t>
            </a:r>
            <a:endParaRPr 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zh-CN">
                <a:solidFill>
                  <a:srgbClr val="ED028C"/>
                </a:solidFill>
                <a:ea typeface="微软雅黑" panose="020B0503020204020204" charset="-122"/>
                <a:sym typeface="+mn-ea"/>
              </a:rPr>
              <a:t> </a:t>
            </a:r>
            <a:r>
              <a:rPr lang="en-US" altLang="zh-CN">
                <a:solidFill>
                  <a:srgbClr val="ED028C"/>
                </a:solidFill>
                <a:ea typeface="微软雅黑" panose="020B0503020204020204" charset="-122"/>
                <a:sym typeface="+mn-ea"/>
              </a:rPr>
              <a:t> (4)RIGHT 函数</a:t>
            </a:r>
            <a:endParaRPr lang="en-US" alt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en-US" altLang="zh-CN">
                <a:solidFill>
                  <a:srgbClr val="ED028C"/>
                </a:solidFill>
                <a:ea typeface="微软雅黑" panose="020B0503020204020204" charset="-122"/>
                <a:sym typeface="+mn-ea"/>
              </a:rPr>
              <a:t>   </a:t>
            </a:r>
            <a:r>
              <a:rPr lang="zh-CN">
                <a:ea typeface="微软雅黑" panose="020B0503020204020204" charset="-122"/>
                <a:sym typeface="+mn-ea"/>
              </a:rPr>
              <a:t>RIGHT 函数为文本函数。其功能为</a:t>
            </a:r>
            <a:r>
              <a:rPr lang="zh-CN">
                <a:solidFill>
                  <a:srgbClr val="ED028C"/>
                </a:solidFill>
                <a:ea typeface="微软雅黑" panose="020B0503020204020204" charset="-122"/>
                <a:sym typeface="+mn-ea"/>
              </a:rPr>
              <a:t>从字符串右端取指定个数字符。</a:t>
            </a:r>
            <a:endParaRPr 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zh-CN">
                <a:solidFill>
                  <a:srgbClr val="ED028C"/>
                </a:solidFill>
                <a:ea typeface="微软雅黑" panose="020B0503020204020204" charset="-122"/>
                <a:sym typeface="+mn-ea"/>
              </a:rPr>
              <a:t>　</a:t>
            </a:r>
            <a:r>
              <a:rPr lang="zh-CN">
                <a:ea typeface="微软雅黑" panose="020B0503020204020204" charset="-122"/>
                <a:sym typeface="+mn-ea"/>
              </a:rPr>
              <a:t>语法表达为 </a:t>
            </a:r>
            <a:r>
              <a:rPr lang="zh-CN">
                <a:solidFill>
                  <a:srgbClr val="ED028C"/>
                </a:solidFill>
                <a:ea typeface="微软雅黑" panose="020B0503020204020204" charset="-122"/>
                <a:sym typeface="+mn-ea"/>
              </a:rPr>
              <a:t>RIGHT(字符串,[字符个数] )。</a:t>
            </a:r>
            <a:endParaRPr lang="zh-CN">
              <a:solidFill>
                <a:srgbClr val="ED028C"/>
              </a:solidFill>
              <a:ea typeface="微软雅黑" panose="020B0503020204020204" charset="-122"/>
              <a:sym typeface="+mn-ea"/>
            </a:endParaRPr>
          </a:p>
          <a:p>
            <a:pPr>
              <a:lnSpc>
                <a:spcPct val="150000"/>
              </a:lnSpc>
            </a:pPr>
            <a:endParaRPr lang="zh-CN" altLang="en-US">
              <a:solidFill>
                <a:schemeClr val="tx1"/>
              </a:solidFill>
              <a:ea typeface="微软雅黑" panose="020B0503020204020204" charset="-122"/>
              <a:sym typeface="+mn-ea"/>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KSO_WM_SPECIAL_SOURCE" val="bdnull"/>
</p:tagLst>
</file>

<file path=ppt/tags/tag102.xml><?xml version="1.0" encoding="utf-8"?>
<p:tagLst xmlns:p="http://schemas.openxmlformats.org/presentationml/2006/main">
  <p:tag name="REFSHAPE" val="244664388"/>
  <p:tag name="KSO_WM_UNIT_PLACING_PICTURE_USER_VIEWPORT" val="{&quot;height&quot;:1814.3748031496064,&quot;width&quot;:3136.2755905511813}"/>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BEAUTIFY_FLAG" val="#wm#"/>
  <p:tag name="KSO_WM_TEMPLATE_CATEGORY" val="custom"/>
  <p:tag name="KSO_WM_TEMPLATE_INDEX" val="20205081"/>
</p:tagLst>
</file>

<file path=ppt/tags/tag106.xml><?xml version="1.0" encoding="utf-8"?>
<p:tagLst xmlns:p="http://schemas.openxmlformats.org/presentationml/2006/main">
  <p:tag name="KSO_WM_BEAUTIFY_FLAG" val="#wm#"/>
  <p:tag name="KSO_WM_TEMPLATE_CATEGORY" val="custom"/>
  <p:tag name="KSO_WM_TEMPLATE_INDEX" val="20205081"/>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BEAUTIFY_FLAG" val="#wm#"/>
  <p:tag name="KSO_WM_TEMPLATE_CATEGORY" val="custom"/>
  <p:tag name="KSO_WM_TEMPLATE_INDEX" val="20205081"/>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REFSHAPE" val="244664388"/>
  <p:tag name="KSO_WM_UNIT_PLACING_PICTURE_USER_VIEWPORT" val="{&quot;height&quot;:1814.3748031496064,&quot;width&quot;:3136.2755905511813}"/>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BEAUTIFY_FLAG" val="#wm#"/>
  <p:tag name="KSO_WM_TEMPLATE_CATEGORY" val="custom"/>
  <p:tag name="KSO_WM_TEMPLATE_INDEX" val="20205081"/>
</p:tagLst>
</file>

<file path=ppt/tags/tag113.xml><?xml version="1.0" encoding="utf-8"?>
<p:tagLst xmlns:p="http://schemas.openxmlformats.org/presentationml/2006/main">
  <p:tag name="KSO_WM_BEAUTIFY_FLAG" val="#wm#"/>
  <p:tag name="KSO_WM_TEMPLATE_CATEGORY" val="custom"/>
  <p:tag name="KSO_WM_TEMPLATE_INDEX" val="20205081"/>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REFSHAPE" val="244664388"/>
  <p:tag name="KSO_WM_UNIT_PLACING_PICTURE_USER_VIEWPORT" val="{&quot;height&quot;:1814.3748031496064,&quot;width&quot;:3136.2755905511813}"/>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BEAUTIFY_FLAG" val="#wm#"/>
  <p:tag name="KSO_WM_TEMPLATE_CATEGORY" val="custom"/>
  <p:tag name="KSO_WM_TEMPLATE_INDEX" val="20205081"/>
</p:tagLst>
</file>

<file path=ppt/tags/tag122.xml><?xml version="1.0" encoding="utf-8"?>
<p:tagLst xmlns:p="http://schemas.openxmlformats.org/presentationml/2006/main">
  <p:tag name="KSO_WM_BEAUTIFY_FLAG" val="#wm#"/>
  <p:tag name="KSO_WM_TEMPLATE_CATEGORY" val="custom"/>
  <p:tag name="KSO_WM_TEMPLATE_INDEX" val="20205081"/>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BEAUTIFY_FLAG" val="#wm#"/>
  <p:tag name="KSO_WM_TEMPLATE_CATEGORY" val="custom"/>
  <p:tag name="KSO_WM_TEMPLATE_INDEX" val="20205081"/>
</p:tagLst>
</file>

<file path=ppt/tags/tag125.xml><?xml version="1.0" encoding="utf-8"?>
<p:tagLst xmlns:p="http://schemas.openxmlformats.org/presentationml/2006/main">
  <p:tag name="KSO_WM_BEAUTIFY_FLAG" val="#wm#"/>
  <p:tag name="KSO_WM_TEMPLATE_CATEGORY" val="custom"/>
  <p:tag name="KSO_WM_TEMPLATE_INDEX" val="20205081"/>
</p:tagLst>
</file>

<file path=ppt/tags/tag126.xml><?xml version="1.0" encoding="utf-8"?>
<p:tagLst xmlns:p="http://schemas.openxmlformats.org/presentationml/2006/main">
  <p:tag name="REFSHAPE" val="244664388"/>
  <p:tag name="KSO_WM_UNIT_PLACING_PICTURE_USER_VIEWPORT" val="{&quot;height&quot;:1814.3748031496064,&quot;width&quot;:3136.2755905511813}"/>
</p:tagLst>
</file>

<file path=ppt/tags/tag127.xml><?xml version="1.0" encoding="utf-8"?>
<p:tagLst xmlns:p="http://schemas.openxmlformats.org/presentationml/2006/main">
  <p:tag name="KSO_WM_BEAUTIFY_FLAG" val="#wm#"/>
  <p:tag name="KSO_WM_TEMPLATE_CATEGORY" val="custom"/>
  <p:tag name="KSO_WM_TEMPLATE_INDEX" val="20205081"/>
</p:tagLst>
</file>

<file path=ppt/tags/tag128.xml><?xml version="1.0" encoding="utf-8"?>
<p:tagLst xmlns:p="http://schemas.openxmlformats.org/presentationml/2006/main">
  <p:tag name="KSO_WM_BEAUTIFY_FLAG" val="#wm#"/>
  <p:tag name="KSO_WM_TEMPLATE_CATEGORY" val="custom"/>
  <p:tag name="KSO_WM_TEMPLATE_INDEX" val="20205081"/>
</p:tagLst>
</file>

<file path=ppt/tags/tag129.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0205081"/>
</p:tagLst>
</file>

<file path=ppt/tags/tag131.xml><?xml version="1.0" encoding="utf-8"?>
<p:tagLst xmlns:p="http://schemas.openxmlformats.org/presentationml/2006/main">
  <p:tag name="KSO_WM_BEAUTIFY_FLAG" val="#wm#"/>
  <p:tag name="KSO_WM_TEMPLATE_CATEGORY" val="custom"/>
  <p:tag name="KSO_WM_TEMPLATE_INDEX" val="20205081"/>
</p:tagLst>
</file>

<file path=ppt/tags/tag132.xml><?xml version="1.0" encoding="utf-8"?>
<p:tagLst xmlns:p="http://schemas.openxmlformats.org/presentationml/2006/main">
  <p:tag name="KSO_WM_BEAUTIFY_FLAG" val="#wm#"/>
  <p:tag name="KSO_WM_TEMPLATE_CATEGORY" val="custom"/>
  <p:tag name="KSO_WM_TEMPLATE_INDEX" val="20205081"/>
</p:tagLst>
</file>

<file path=ppt/tags/tag133.xml><?xml version="1.0" encoding="utf-8"?>
<p:tagLst xmlns:p="http://schemas.openxmlformats.org/presentationml/2006/main">
  <p:tag name="KSO_WM_BEAUTIFY_FLAG" val="#wm#"/>
  <p:tag name="KSO_WM_TEMPLATE_CATEGORY" val="custom"/>
  <p:tag name="KSO_WM_TEMPLATE_INDEX" val="20205081"/>
</p:tagLst>
</file>

<file path=ppt/tags/tag134.xml><?xml version="1.0" encoding="utf-8"?>
<p:tagLst xmlns:p="http://schemas.openxmlformats.org/presentationml/2006/main">
  <p:tag name="resource_record_key" val="{&quot;71&quot;:[76235679512]}"/>
  <p:tag name="commondata" val="eyJjb3VudCI6MzYsImhkaWQiOiI2MzMxNDgwYjc4MzU0ZWIwMDZkMTAzYzUzOWU2N2VkOCIsInVzZXJDb3VudCI6MzV9"/>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PA" val="v4.3.3"/>
</p:tagLst>
</file>

<file path=ppt/tags/tag64.xml><?xml version="1.0" encoding="utf-8"?>
<p:tagLst xmlns:p="http://schemas.openxmlformats.org/presentationml/2006/main">
  <p:tag name="KSO_WM_DIAGRAM_VIRTUALLY_FRAME" val="{&quot;height&quot;:313.0173228346457,&quot;left&quot;:160.77488188976378,&quot;top&quot;:175.58110236220472,&quot;width&quot;:793.2}"/>
</p:tagLst>
</file>

<file path=ppt/tags/tag65.xml><?xml version="1.0" encoding="utf-8"?>
<p:tagLst xmlns:p="http://schemas.openxmlformats.org/presentationml/2006/main">
  <p:tag name="KSO_WM_DIAGRAM_VIRTUALLY_FRAME" val="{&quot;height&quot;:313.0173228346457,&quot;left&quot;:160.77488188976378,&quot;top&quot;:175.58110236220472,&quot;width&quot;:793.2}"/>
</p:tagLst>
</file>

<file path=ppt/tags/tag66.xml><?xml version="1.0" encoding="utf-8"?>
<p:tagLst xmlns:p="http://schemas.openxmlformats.org/presentationml/2006/main">
  <p:tag name="KSO_WM_DIAGRAM_VIRTUALLY_FRAME" val="{&quot;height&quot;:313.0173228346457,&quot;left&quot;:160.77488188976378,&quot;top&quot;:175.58110236220472,&quot;width&quot;:793.2}"/>
</p:tagLst>
</file>

<file path=ppt/tags/tag67.xml><?xml version="1.0" encoding="utf-8"?>
<p:tagLst xmlns:p="http://schemas.openxmlformats.org/presentationml/2006/main">
  <p:tag name="KSO_WM_DIAGRAM_VIRTUALLY_FRAME" val="{&quot;height&quot;:313.0173228346457,&quot;left&quot;:160.77488188976378,&quot;top&quot;:175.58110236220472,&quot;width&quot;:793.2}"/>
</p:tagLst>
</file>

<file path=ppt/tags/tag68.xml><?xml version="1.0" encoding="utf-8"?>
<p:tagLst xmlns:p="http://schemas.openxmlformats.org/presentationml/2006/main">
  <p:tag name="KSO_WM_DIAGRAM_VIRTUALLY_FRAME" val="{&quot;height&quot;:313.0173228346457,&quot;left&quot;:160.77488188976378,&quot;top&quot;:175.58110236220472,&quot;width&quot;:793.2}"/>
</p:tagLst>
</file>

<file path=ppt/tags/tag69.xml><?xml version="1.0" encoding="utf-8"?>
<p:tagLst xmlns:p="http://schemas.openxmlformats.org/presentationml/2006/main">
  <p:tag name="KSO_WM_DIAGRAM_VIRTUALLY_FRAME" val="{&quot;height&quot;:313.0173228346457,&quot;left&quot;:160.77488188976378,&quot;top&quot;:175.58110236220472,&quot;width&quot;:793.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313.0173228346457,&quot;left&quot;:160.77488188976378,&quot;top&quot;:175.58110236220472,&quot;width&quot;:793.2}"/>
</p:tagLst>
</file>

<file path=ppt/tags/tag71.xml><?xml version="1.0" encoding="utf-8"?>
<p:tagLst xmlns:p="http://schemas.openxmlformats.org/presentationml/2006/main">
  <p:tag name="KSO_WM_DIAGRAM_VIRTUALLY_FRAME" val="{&quot;height&quot;:313.0173228346457,&quot;left&quot;:160.77488188976378,&quot;top&quot;:175.58110236220472,&quot;width&quot;:793.2}"/>
</p:tagLst>
</file>

<file path=ppt/tags/tag72.xml><?xml version="1.0" encoding="utf-8"?>
<p:tagLst xmlns:p="http://schemas.openxmlformats.org/presentationml/2006/main">
  <p:tag name="KSO_WM_DIAGRAM_VIRTUALLY_FRAME" val="{&quot;height&quot;:313.0173228346457,&quot;left&quot;:160.77488188976378,&quot;top&quot;:175.58110236220472,&quot;width&quot;:793.2}"/>
</p:tagLst>
</file>

<file path=ppt/tags/tag73.xml><?xml version="1.0" encoding="utf-8"?>
<p:tagLst xmlns:p="http://schemas.openxmlformats.org/presentationml/2006/main">
  <p:tag name="KSO_WM_DIAGRAM_VIRTUALLY_FRAME" val="{&quot;height&quot;:313.0173228346457,&quot;left&quot;:160.77488188976378,&quot;top&quot;:175.58110236220472,&quot;width&quot;:793.2}"/>
</p:tagLst>
</file>

<file path=ppt/tags/tag74.xml><?xml version="1.0" encoding="utf-8"?>
<p:tagLst xmlns:p="http://schemas.openxmlformats.org/presentationml/2006/main">
  <p:tag name="KSO_WM_DIAGRAM_VIRTUALLY_FRAME" val="{&quot;height&quot;:313.0173228346457,&quot;left&quot;:160.77488188976378,&quot;top&quot;:175.58110236220472,&quot;width&quot;:793.2}"/>
</p:tagLst>
</file>

<file path=ppt/tags/tag75.xml><?xml version="1.0" encoding="utf-8"?>
<p:tagLst xmlns:p="http://schemas.openxmlformats.org/presentationml/2006/main">
  <p:tag name="KSO_WM_DIAGRAM_VIRTUALLY_FRAME" val="{&quot;height&quot;:313.0173228346457,&quot;left&quot;:160.77488188976378,&quot;top&quot;:175.58110236220472,&quot;width&quot;:793.2}"/>
</p:tagLst>
</file>

<file path=ppt/tags/tag76.xml><?xml version="1.0" encoding="utf-8"?>
<p:tagLst xmlns:p="http://schemas.openxmlformats.org/presentationml/2006/main">
  <p:tag name="KSO_WM_DIAGRAM_VIRTUALLY_FRAME" val="{&quot;height&quot;:313.0173228346457,&quot;left&quot;:160.77488188976378,&quot;top&quot;:175.58110236220472,&quot;width&quot;:793.2}"/>
</p:tagLst>
</file>

<file path=ppt/tags/tag77.xml><?xml version="1.0" encoding="utf-8"?>
<p:tagLst xmlns:p="http://schemas.openxmlformats.org/presentationml/2006/main">
  <p:tag name="KSO_WM_DIAGRAM_VIRTUALLY_FRAME" val="{&quot;height&quot;:313.0173228346457,&quot;left&quot;:160.77488188976378,&quot;top&quot;:175.58110236220472,&quot;width&quot;:793.2}"/>
</p:tagLst>
</file>

<file path=ppt/tags/tag78.xml><?xml version="1.0" encoding="utf-8"?>
<p:tagLst xmlns:p="http://schemas.openxmlformats.org/presentationml/2006/main">
  <p:tag name="KSO_WM_DIAGRAM_VIRTUALLY_FRAME" val="{&quot;height&quot;:313.0173228346457,&quot;left&quot;:160.77488188976378,&quot;top&quot;:175.58110236220472,&quot;width&quot;:793.2}"/>
</p:tagLst>
</file>

<file path=ppt/tags/tag79.xml><?xml version="1.0" encoding="utf-8"?>
<p:tagLst xmlns:p="http://schemas.openxmlformats.org/presentationml/2006/main">
  <p:tag name="KSO_WM_DIAGRAM_VIRTUALLY_FRAME" val="{&quot;height&quot;:313.0173228346457,&quot;left&quot;:160.77488188976378,&quot;top&quot;:175.58110236220472,&quot;width&quot;:793.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313.0173228346457,&quot;left&quot;:160.77488188976378,&quot;top&quot;:175.58110236220472,&quot;width&quot;:793.2}"/>
</p:tagLst>
</file>

<file path=ppt/tags/tag81.xml><?xml version="1.0" encoding="utf-8"?>
<p:tagLst xmlns:p="http://schemas.openxmlformats.org/presentationml/2006/main">
  <p:tag name="KSO_WM_DIAGRAM_VIRTUALLY_FRAME" val="{&quot;height&quot;:313.0173228346457,&quot;left&quot;:160.77488188976378,&quot;top&quot;:175.58110236220472,&quot;width&quot;:793.2}"/>
</p:tagLst>
</file>

<file path=ppt/tags/tag82.xml><?xml version="1.0" encoding="utf-8"?>
<p:tagLst xmlns:p="http://schemas.openxmlformats.org/presentationml/2006/main">
  <p:tag name="KSO_WM_DIAGRAM_VIRTUALLY_FRAME" val="{&quot;height&quot;:313.0173228346457,&quot;left&quot;:160.77488188976378,&quot;top&quot;:175.58110236220472,&quot;width&quot;:793.2}"/>
</p:tagLst>
</file>

<file path=ppt/tags/tag83.xml><?xml version="1.0" encoding="utf-8"?>
<p:tagLst xmlns:p="http://schemas.openxmlformats.org/presentationml/2006/main">
  <p:tag name="KSO_WM_DIAGRAM_VIRTUALLY_FRAME" val="{&quot;height&quot;:313.0173228346457,&quot;left&quot;:160.77488188976378,&quot;top&quot;:175.58110236220472,&quot;width&quot;:793.2}"/>
</p:tagLst>
</file>

<file path=ppt/tags/tag84.xml><?xml version="1.0" encoding="utf-8"?>
<p:tagLst xmlns:p="http://schemas.openxmlformats.org/presentationml/2006/main">
  <p:tag name="KSO_WM_DIAGRAM_VIRTUALLY_FRAME" val="{&quot;height&quot;:313.0173228346457,&quot;left&quot;:160.77488188976378,&quot;top&quot;:175.58110236220472,&quot;width&quot;:793.2}"/>
</p:tagLst>
</file>

<file path=ppt/tags/tag85.xml><?xml version="1.0" encoding="utf-8"?>
<p:tagLst xmlns:p="http://schemas.openxmlformats.org/presentationml/2006/main">
  <p:tag name="KSO_WM_DIAGRAM_VIRTUALLY_FRAME" val="{&quot;height&quot;:313.0173228346457,&quot;left&quot;:160.77488188976378,&quot;top&quot;:175.58110236220472,&quot;width&quot;:793.2}"/>
</p:tagLst>
</file>

<file path=ppt/tags/tag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REFSHAPE" val="244664388"/>
  <p:tag name="KSO_WM_UNIT_PLACING_PICTURE_USER_VIEWPORT" val="{&quot;height&quot;:1814.3748031496064,&quot;width&quot;:3136.2755905511813}"/>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
      <a:dk1>
        <a:srgbClr val="000000"/>
      </a:dk1>
      <a:lt1>
        <a:srgbClr val="FFFFFF"/>
      </a:lt1>
      <a:dk2>
        <a:srgbClr val="133930"/>
      </a:dk2>
      <a:lt2>
        <a:srgbClr val="F6FCFA"/>
      </a:lt2>
      <a:accent1>
        <a:srgbClr val="318F79"/>
      </a:accent1>
      <a:accent2>
        <a:srgbClr val="60BA91"/>
      </a:accent2>
      <a:accent3>
        <a:srgbClr val="78B47F"/>
      </a:accent3>
      <a:accent4>
        <a:srgbClr val="83A45A"/>
      </a:accent4>
      <a:accent5>
        <a:srgbClr val="A8A95A"/>
      </a:accent5>
      <a:accent6>
        <a:srgbClr val="C0A348"/>
      </a:accent6>
      <a:hlink>
        <a:srgbClr val="658BD5"/>
      </a:hlink>
      <a:folHlink>
        <a:srgbClr val="A16AA5"/>
      </a:folHlink>
    </a:clrScheme>
    <a:fontScheme name="aisfj1od">
      <a:majorFont>
        <a:latin typeface="Arial Narrow"/>
        <a:ea typeface="汉仪全唐诗简"/>
        <a:cs typeface=""/>
      </a:majorFont>
      <a:minorFont>
        <a:latin typeface="Arial Narrow"/>
        <a:ea typeface="汉仪全唐诗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8575" cmpd="sng">
          <a:solidFill>
            <a:schemeClr val="accent3">
              <a:lumMod val="50000"/>
            </a:schemeClr>
          </a:solidFill>
          <a:prstDash val="dash"/>
        </a:ln>
      </a:spPr>
      <a:bodyPr rtlCol="0" anchor="ctr"/>
      <a:lstStyle>
        <a:defPPr algn="ctr">
          <a:defRPr lang="zh-CN" altLang="en-US"/>
        </a:defPPr>
      </a:lstStyle>
      <a:style>
        <a:lnRef idx="2">
          <a:schemeClr val="accent6"/>
        </a:lnRef>
        <a:fillRef idx="1">
          <a:schemeClr val="lt1"/>
        </a:fillRef>
        <a:effectRef idx="0">
          <a:schemeClr val="accent6"/>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5115</Words>
  <Application>WPS 演示</Application>
  <PresentationFormat>宽屏</PresentationFormat>
  <Paragraphs>751</Paragraphs>
  <Slides>48</Slides>
  <Notes>20</Notes>
  <HiddenSlides>1</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48</vt:i4>
      </vt:variant>
    </vt:vector>
  </HeadingPairs>
  <TitlesOfParts>
    <vt:vector size="69" baseType="lpstr">
      <vt:lpstr>Arial</vt:lpstr>
      <vt:lpstr>宋体</vt:lpstr>
      <vt:lpstr>Wingdings</vt:lpstr>
      <vt:lpstr>思源宋体 CN</vt:lpstr>
      <vt:lpstr>Wingdings</vt:lpstr>
      <vt:lpstr>微软雅黑</vt:lpstr>
      <vt:lpstr>黑体</vt:lpstr>
      <vt:lpstr>汉仪全唐诗简</vt:lpstr>
      <vt:lpstr>标准粗黑</vt:lpstr>
      <vt:lpstr>汉仪文黑-75简</vt:lpstr>
      <vt:lpstr>Arial Narrow</vt:lpstr>
      <vt:lpstr>Times New Roman</vt:lpstr>
      <vt:lpstr>Arial Unicode MS</vt:lpstr>
      <vt:lpstr>Calibri</vt:lpstr>
      <vt:lpstr>Tahoma</vt:lpstr>
      <vt:lpstr>微软雅黑 Light</vt:lpstr>
      <vt:lpstr>华文新魏</vt:lpstr>
      <vt:lpstr>华文宋体</vt:lpstr>
      <vt:lpstr>Office 主题​​</vt:lpstr>
      <vt:lpstr>WPS</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美如蓝</dc:creator>
  <cp:lastModifiedBy>SJ1398607493</cp:lastModifiedBy>
  <cp:revision>410</cp:revision>
  <dcterms:created xsi:type="dcterms:W3CDTF">2021-06-20T12:49:00Z</dcterms:created>
  <dcterms:modified xsi:type="dcterms:W3CDTF">2024-06-11T15:57:18Z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2157A55755B442CB9CB0953FB6724F45_13</vt:lpwstr>
  </property>
  <property fmtid="{D5CDD505-2E9C-101B-9397-08002B2CF9AE}" pid="3" name="KSOProductBuildVer">
    <vt:lpwstr>2052-12.1.0.16929</vt:lpwstr>
  </property>
  <property fmtid="{D5CDD505-2E9C-101B-9397-08002B2CF9AE}" pid="4" name="KSOTemplateUUID">
    <vt:lpwstr>v1.0_mb_Da+FHKf0X8MNbCS3kl8dyg==</vt:lpwstr>
  </property>
</Properties>
</file>