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16.fntdata" ContentType="application/x-fontdata"/>
  <Override PartName="/ppt/fonts/font17.fntdata" ContentType="application/x-fontdata"/>
  <Override PartName="/ppt/fonts/font18.fntdata" ContentType="application/x-fontdata"/>
  <Override PartName="/ppt/fonts/font19.fntdata" ContentType="application/x-fontdata"/>
  <Override PartName="/ppt/fonts/font2.fntdata" ContentType="application/x-fontdata"/>
  <Override PartName="/ppt/fonts/font20.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716" r:id="rId3"/>
    <p:sldMasterId id="2147483728" r:id="rId4"/>
  </p:sldMasterIdLst>
  <p:notesMasterIdLst>
    <p:notesMasterId r:id="rId6"/>
  </p:notesMasterIdLst>
  <p:handoutMasterIdLst>
    <p:handoutMasterId r:id="rId45"/>
  </p:handoutMasterIdLst>
  <p:sldIdLst>
    <p:sldId id="376" r:id="rId5"/>
    <p:sldId id="465" r:id="rId7"/>
    <p:sldId id="453" r:id="rId8"/>
    <p:sldId id="594" r:id="rId9"/>
    <p:sldId id="464" r:id="rId10"/>
    <p:sldId id="450" r:id="rId11"/>
    <p:sldId id="467" r:id="rId12"/>
    <p:sldId id="468" r:id="rId13"/>
    <p:sldId id="469" r:id="rId14"/>
    <p:sldId id="532" r:id="rId15"/>
    <p:sldId id="533" r:id="rId16"/>
    <p:sldId id="558" r:id="rId17"/>
    <p:sldId id="559" r:id="rId18"/>
    <p:sldId id="560" r:id="rId19"/>
    <p:sldId id="566" r:id="rId20"/>
    <p:sldId id="538" r:id="rId21"/>
    <p:sldId id="539" r:id="rId22"/>
    <p:sldId id="540" r:id="rId23"/>
    <p:sldId id="561" r:id="rId24"/>
    <p:sldId id="541" r:id="rId25"/>
    <p:sldId id="542" r:id="rId26"/>
    <p:sldId id="543" r:id="rId27"/>
    <p:sldId id="544" r:id="rId28"/>
    <p:sldId id="545" r:id="rId29"/>
    <p:sldId id="547" r:id="rId30"/>
    <p:sldId id="562" r:id="rId31"/>
    <p:sldId id="563" r:id="rId32"/>
    <p:sldId id="548" r:id="rId33"/>
    <p:sldId id="564" r:id="rId34"/>
    <p:sldId id="569" r:id="rId35"/>
    <p:sldId id="550" r:id="rId36"/>
    <p:sldId id="551" r:id="rId37"/>
    <p:sldId id="552" r:id="rId38"/>
    <p:sldId id="553" r:id="rId39"/>
    <p:sldId id="570" r:id="rId40"/>
    <p:sldId id="571" r:id="rId41"/>
    <p:sldId id="554" r:id="rId42"/>
    <p:sldId id="556" r:id="rId43"/>
    <p:sldId id="537" r:id="rId44"/>
  </p:sldIdLst>
  <p:sldSz cx="12192000" cy="6858000"/>
  <p:notesSz cx="6858000" cy="9144000"/>
  <p:embeddedFontLst>
    <p:embeddedFont>
      <p:font typeface="微软雅黑" panose="020B0503020204020204" charset="-122"/>
      <p:regular r:id="rId50"/>
    </p:embeddedFont>
    <p:embeddedFont>
      <p:font typeface="黑体" panose="02010609060101010101" charset="-122"/>
      <p:regular r:id="rId51"/>
    </p:embeddedFont>
    <p:embeddedFont>
      <p:font typeface="汉仪全唐诗简" panose="00020600040101010101" pitchFamily="18" charset="-122"/>
      <p:regular r:id="rId52"/>
    </p:embeddedFont>
    <p:embeddedFont>
      <p:font typeface="标准粗黑" panose="02000503000000000000" charset="-122"/>
      <p:regular r:id="rId53"/>
    </p:embeddedFont>
    <p:embeddedFont>
      <p:font typeface="Arial Narrow" panose="020B0606020202030204" charset="0"/>
      <p:regular r:id="rId54"/>
      <p:bold r:id="rId55"/>
      <p:italic r:id="rId56"/>
      <p:boldItalic r:id="rId57"/>
    </p:embeddedFont>
    <p:embeddedFont>
      <p:font typeface="Bookman Old Style" panose="02050604050505020204" charset="0"/>
      <p:regular r:id="rId58"/>
      <p:bold r:id="rId59"/>
      <p:italic r:id="rId60"/>
    </p:embeddedFont>
    <p:embeddedFont>
      <p:font typeface="Bodoni MT" panose="02070603080606020203" charset="0"/>
      <p:regular r:id="rId61"/>
      <p:bold r:id="rId62"/>
      <p:italic r:id="rId63"/>
      <p:boldItalic r:id="rId64"/>
    </p:embeddedFont>
    <p:embeddedFont>
      <p:font typeface="Calibri" panose="020F0502020204030204" charset="0"/>
      <p:regular r:id="rId65"/>
      <p:bold r:id="rId66"/>
      <p:italic r:id="rId67"/>
      <p:boldItalic r:id="rId68"/>
    </p:embeddedFont>
    <p:embeddedFont>
      <p:font typeface="微软雅黑 Light" panose="020B0502040204020203" pitchFamily="34" charset="-122"/>
      <p:regular r:id="rId69"/>
    </p:embeddedFont>
  </p:embeddedFontLst>
  <p:custDataLst>
    <p:tags r:id="rId7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3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A" lastIdx="0" clrIdx="1"/>
  <p:cmAuthor id="0" name="pengshufeng" initials="psf"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256B5B"/>
    <a:srgbClr val="FFFFFF"/>
    <a:srgbClr val="13742F"/>
    <a:srgbClr val="48A088"/>
    <a:srgbClr val="6F49DD"/>
    <a:srgbClr val="42ACEE"/>
    <a:srgbClr val="5CAC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8234" autoAdjust="0"/>
    <p:restoredTop sz="96469" autoAdjust="0"/>
  </p:normalViewPr>
  <p:slideViewPr>
    <p:cSldViewPr snapToGrid="0" showGuides="1">
      <p:cViewPr varScale="1">
        <p:scale>
          <a:sx n="77" d="100"/>
          <a:sy n="77" d="100"/>
        </p:scale>
        <p:origin x="77" y="163"/>
      </p:cViewPr>
      <p:guideLst>
        <p:guide orient="horz" pos="2183"/>
        <p:guide pos="3834"/>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861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0" Type="http://schemas.openxmlformats.org/officeDocument/2006/relationships/tags" Target="tags/tag121.xml"/><Relationship Id="rId7" Type="http://schemas.openxmlformats.org/officeDocument/2006/relationships/slide" Target="slides/slide2.xml"/><Relationship Id="rId69" Type="http://schemas.openxmlformats.org/officeDocument/2006/relationships/font" Target="fonts/font20.fntdata"/><Relationship Id="rId68" Type="http://schemas.openxmlformats.org/officeDocument/2006/relationships/font" Target="fonts/font19.fntdata"/><Relationship Id="rId67" Type="http://schemas.openxmlformats.org/officeDocument/2006/relationships/font" Target="fonts/font18.fntdata"/><Relationship Id="rId66" Type="http://schemas.openxmlformats.org/officeDocument/2006/relationships/font" Target="fonts/font17.fntdata"/><Relationship Id="rId65" Type="http://schemas.openxmlformats.org/officeDocument/2006/relationships/font" Target="fonts/font16.fntdata"/><Relationship Id="rId64" Type="http://schemas.openxmlformats.org/officeDocument/2006/relationships/font" Target="fonts/font15.fntdata"/><Relationship Id="rId63" Type="http://schemas.openxmlformats.org/officeDocument/2006/relationships/font" Target="fonts/font14.fntdata"/><Relationship Id="rId62" Type="http://schemas.openxmlformats.org/officeDocument/2006/relationships/font" Target="fonts/font13.fntdata"/><Relationship Id="rId61" Type="http://schemas.openxmlformats.org/officeDocument/2006/relationships/font" Target="fonts/font12.fntdata"/><Relationship Id="rId60" Type="http://schemas.openxmlformats.org/officeDocument/2006/relationships/font" Target="fonts/font11.fntdata"/><Relationship Id="rId6" Type="http://schemas.openxmlformats.org/officeDocument/2006/relationships/notesMaster" Target="notesMasters/notesMaster1.xml"/><Relationship Id="rId59" Type="http://schemas.openxmlformats.org/officeDocument/2006/relationships/font" Target="fonts/font10.fntdata"/><Relationship Id="rId58" Type="http://schemas.openxmlformats.org/officeDocument/2006/relationships/font" Target="fonts/font9.fntdata"/><Relationship Id="rId57" Type="http://schemas.openxmlformats.org/officeDocument/2006/relationships/font" Target="fonts/font8.fntdata"/><Relationship Id="rId56" Type="http://schemas.openxmlformats.org/officeDocument/2006/relationships/font" Target="fonts/font7.fntdata"/><Relationship Id="rId55" Type="http://schemas.openxmlformats.org/officeDocument/2006/relationships/font" Target="fonts/font6.fntdata"/><Relationship Id="rId54" Type="http://schemas.openxmlformats.org/officeDocument/2006/relationships/font" Target="fonts/font5.fntdata"/><Relationship Id="rId53" Type="http://schemas.openxmlformats.org/officeDocument/2006/relationships/font" Target="fonts/font4.fntdata"/><Relationship Id="rId52" Type="http://schemas.openxmlformats.org/officeDocument/2006/relationships/font" Target="fonts/font3.fntdata"/><Relationship Id="rId51" Type="http://schemas.openxmlformats.org/officeDocument/2006/relationships/font" Target="fonts/font2.fntdata"/><Relationship Id="rId50" Type="http://schemas.openxmlformats.org/officeDocument/2006/relationships/font" Target="fonts/font1.fntdata"/><Relationship Id="rId5" Type="http://schemas.openxmlformats.org/officeDocument/2006/relationships/slide" Target="slides/slide1.xml"/><Relationship Id="rId49" Type="http://schemas.openxmlformats.org/officeDocument/2006/relationships/commentAuthors" Target="commentAuthors.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handoutMaster" Target="handoutMasters/handoutMaster1.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image" Target="../media/image14.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23.wmf"/><Relationship Id="rId1" Type="http://schemas.openxmlformats.org/officeDocument/2006/relationships/image" Target="../media/image2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61AB6C-AFE0-4DFD-A3BB-82E4179AFCF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1CC8E9-8CCE-456B-B840-17D175C53E0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6275E458-CC16-44BB-82FC-CF6C47E97F2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6275E458-CC16-44BB-82FC-CF6C47E97F2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8_空白">
    <p:spTree>
      <p:nvGrpSpPr>
        <p:cNvPr id="1" name=""/>
        <p:cNvGrpSpPr/>
        <p:nvPr/>
      </p:nvGrpSpPr>
      <p:grpSpPr>
        <a:xfrm>
          <a:off x="0" y="0"/>
          <a:ext cx="0" cy="0"/>
          <a:chOff x="0" y="0"/>
          <a:chExt cx="0" cy="0"/>
        </a:xfrm>
      </p:grpSpPr>
      <p:sp>
        <p:nvSpPr>
          <p:cNvPr id="23" name="Picture Placeholder 13"/>
          <p:cNvSpPr>
            <a:spLocks noGrp="1"/>
          </p:cNvSpPr>
          <p:nvPr>
            <p:ph type="pic" sz="quarter" idx="19"/>
          </p:nvPr>
        </p:nvSpPr>
        <p:spPr>
          <a:xfrm>
            <a:off x="4723877" y="1616464"/>
            <a:ext cx="3302245" cy="1887887"/>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
        <p:nvSpPr>
          <p:cNvPr id="15" name="Picture Placeholder 13"/>
          <p:cNvSpPr>
            <a:spLocks noGrp="1"/>
          </p:cNvSpPr>
          <p:nvPr>
            <p:ph type="pic" sz="quarter" idx="18"/>
          </p:nvPr>
        </p:nvSpPr>
        <p:spPr>
          <a:xfrm>
            <a:off x="1190615" y="1596087"/>
            <a:ext cx="3302245" cy="1887887"/>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
        <p:nvSpPr>
          <p:cNvPr id="11" name="Picture Placeholder 13"/>
          <p:cNvSpPr>
            <a:spLocks noGrp="1"/>
          </p:cNvSpPr>
          <p:nvPr>
            <p:ph type="pic" sz="quarter" idx="16"/>
          </p:nvPr>
        </p:nvSpPr>
        <p:spPr>
          <a:xfrm>
            <a:off x="9235260" y="1552688"/>
            <a:ext cx="1931285" cy="1931285"/>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15" grpId="0"/>
      <p:bldP spid="11"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空白">
    <p:spTree>
      <p:nvGrpSpPr>
        <p:cNvPr id="1" name=""/>
        <p:cNvGrpSpPr/>
        <p:nvPr/>
      </p:nvGrpSpPr>
      <p:grpSpPr>
        <a:xfrm>
          <a:off x="0" y="0"/>
          <a:ext cx="0" cy="0"/>
          <a:chOff x="0" y="0"/>
          <a:chExt cx="0" cy="0"/>
        </a:xfrm>
      </p:grpSpPr>
      <p:sp>
        <p:nvSpPr>
          <p:cNvPr id="10" name="Picture Placeholder 13"/>
          <p:cNvSpPr>
            <a:spLocks noGrp="1"/>
          </p:cNvSpPr>
          <p:nvPr>
            <p:ph type="pic" sz="quarter" idx="18"/>
          </p:nvPr>
        </p:nvSpPr>
        <p:spPr>
          <a:xfrm>
            <a:off x="9301965" y="2053390"/>
            <a:ext cx="2544389" cy="2544389"/>
          </a:xfrm>
          <a:prstGeom prst="parallelogram">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4636791" y="2053390"/>
            <a:ext cx="2544389" cy="2544389"/>
          </a:xfrm>
          <a:prstGeom prst="parallelogram">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
        <p:nvSpPr>
          <p:cNvPr id="12" name="Picture Placeholder 13"/>
          <p:cNvSpPr>
            <a:spLocks noGrp="1"/>
          </p:cNvSpPr>
          <p:nvPr>
            <p:ph type="pic" sz="quarter" idx="17"/>
          </p:nvPr>
        </p:nvSpPr>
        <p:spPr>
          <a:xfrm>
            <a:off x="6941199" y="2053390"/>
            <a:ext cx="2544389" cy="2544389"/>
          </a:xfrm>
          <a:prstGeom prst="parallelogram">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688942" y="1608281"/>
            <a:ext cx="3125157" cy="4166877"/>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8862578" y="1574046"/>
            <a:ext cx="2206198" cy="3676996"/>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1649022" y="1336204"/>
            <a:ext cx="2194333" cy="122351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
        <p:nvSpPr>
          <p:cNvPr id="25" name="Picture Placeholder 13"/>
          <p:cNvSpPr>
            <a:spLocks noGrp="1"/>
          </p:cNvSpPr>
          <p:nvPr>
            <p:ph type="pic" sz="quarter" idx="17"/>
          </p:nvPr>
        </p:nvSpPr>
        <p:spPr>
          <a:xfrm>
            <a:off x="1649023" y="3111106"/>
            <a:ext cx="2194333" cy="122351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
        <p:nvSpPr>
          <p:cNvPr id="26" name="Picture Placeholder 13"/>
          <p:cNvSpPr>
            <a:spLocks noGrp="1"/>
          </p:cNvSpPr>
          <p:nvPr>
            <p:ph type="pic" sz="quarter" idx="18"/>
          </p:nvPr>
        </p:nvSpPr>
        <p:spPr>
          <a:xfrm>
            <a:off x="1649021" y="4886008"/>
            <a:ext cx="2194333" cy="122351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5" grpId="0"/>
      <p:bldP spid="26"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8738368" y="1909426"/>
            <a:ext cx="2356392" cy="3518343"/>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9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6" name="图片占位符 2"/>
          <p:cNvSpPr>
            <a:spLocks noGrp="1"/>
          </p:cNvSpPr>
          <p:nvPr>
            <p:ph type="pic" sz="quarter" idx="16"/>
          </p:nvPr>
        </p:nvSpPr>
        <p:spPr>
          <a:xfrm>
            <a:off x="8551584" y="1419239"/>
            <a:ext cx="2608812" cy="3291117"/>
          </a:xfrm>
          <a:prstGeom prst="rect">
            <a:avLst/>
          </a:prstGeom>
        </p:spPr>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1411705" y="1304607"/>
            <a:ext cx="4620128" cy="2127486"/>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0_空白">
    <p:spTree>
      <p:nvGrpSpPr>
        <p:cNvPr id="1" name=""/>
        <p:cNvGrpSpPr/>
        <p:nvPr/>
      </p:nvGrpSpPr>
      <p:grpSpPr>
        <a:xfrm>
          <a:off x="0" y="0"/>
          <a:ext cx="0" cy="0"/>
          <a:chOff x="0" y="0"/>
          <a:chExt cx="0" cy="0"/>
        </a:xfrm>
      </p:grpSpPr>
      <p:sp>
        <p:nvSpPr>
          <p:cNvPr id="8" name="Picture Placeholder 13"/>
          <p:cNvSpPr>
            <a:spLocks noGrp="1"/>
          </p:cNvSpPr>
          <p:nvPr>
            <p:ph type="pic" sz="quarter" idx="17"/>
          </p:nvPr>
        </p:nvSpPr>
        <p:spPr>
          <a:xfrm>
            <a:off x="4168058" y="1805371"/>
            <a:ext cx="2432043" cy="364881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1149357" y="1805372"/>
            <a:ext cx="2432043" cy="364881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5_空白">
    <p:spTree>
      <p:nvGrpSpPr>
        <p:cNvPr id="1" name=""/>
        <p:cNvGrpSpPr/>
        <p:nvPr/>
      </p:nvGrpSpPr>
      <p:grpSpPr>
        <a:xfrm>
          <a:off x="0" y="0"/>
          <a:ext cx="0" cy="0"/>
          <a:chOff x="0" y="0"/>
          <a:chExt cx="0" cy="0"/>
        </a:xfrm>
      </p:grpSpPr>
      <p:sp>
        <p:nvSpPr>
          <p:cNvPr id="11" name="Picture Placeholder 13"/>
          <p:cNvSpPr>
            <a:spLocks noGrp="1"/>
          </p:cNvSpPr>
          <p:nvPr>
            <p:ph type="pic" sz="quarter" idx="16"/>
          </p:nvPr>
        </p:nvSpPr>
        <p:spPr>
          <a:xfrm>
            <a:off x="529389" y="1573143"/>
            <a:ext cx="3192376" cy="411737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1106793" y="2026823"/>
            <a:ext cx="1710642" cy="1710642"/>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2" name="Picture Placeholder 13"/>
          <p:cNvSpPr>
            <a:spLocks noGrp="1"/>
          </p:cNvSpPr>
          <p:nvPr>
            <p:ph type="pic" sz="quarter" idx="17"/>
          </p:nvPr>
        </p:nvSpPr>
        <p:spPr>
          <a:xfrm>
            <a:off x="6416194" y="2026823"/>
            <a:ext cx="1710642" cy="1710642"/>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1254270" y="3368517"/>
            <a:ext cx="3879204" cy="2182052"/>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2" name="Picture Placeholder 13"/>
          <p:cNvSpPr>
            <a:spLocks noGrp="1"/>
          </p:cNvSpPr>
          <p:nvPr>
            <p:ph type="pic" sz="quarter" idx="17"/>
          </p:nvPr>
        </p:nvSpPr>
        <p:spPr>
          <a:xfrm>
            <a:off x="8260405" y="1759171"/>
            <a:ext cx="3386879" cy="3386879"/>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7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2" name="Picture Placeholder 13"/>
          <p:cNvSpPr>
            <a:spLocks noGrp="1"/>
          </p:cNvSpPr>
          <p:nvPr>
            <p:ph type="pic" sz="quarter" idx="17"/>
          </p:nvPr>
        </p:nvSpPr>
        <p:spPr>
          <a:xfrm>
            <a:off x="4563979" y="1896980"/>
            <a:ext cx="3064042" cy="3064042"/>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5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2" name="Picture Placeholder 13"/>
          <p:cNvSpPr>
            <a:spLocks noGrp="1"/>
          </p:cNvSpPr>
          <p:nvPr>
            <p:ph type="pic" sz="quarter" idx="17"/>
          </p:nvPr>
        </p:nvSpPr>
        <p:spPr>
          <a:xfrm>
            <a:off x="1232056" y="2335391"/>
            <a:ext cx="3064042" cy="3064042"/>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空白">
    <p:spTree>
      <p:nvGrpSpPr>
        <p:cNvPr id="1" name=""/>
        <p:cNvGrpSpPr/>
        <p:nvPr/>
      </p:nvGrpSpPr>
      <p:grpSpPr>
        <a:xfrm>
          <a:off x="0" y="0"/>
          <a:ext cx="0" cy="0"/>
          <a:chOff x="0" y="0"/>
          <a:chExt cx="0" cy="0"/>
        </a:xfrm>
      </p:grpSpPr>
      <p:sp>
        <p:nvSpPr>
          <p:cNvPr id="11" name="Picture Placeholder 13"/>
          <p:cNvSpPr>
            <a:spLocks noGrp="1"/>
          </p:cNvSpPr>
          <p:nvPr>
            <p:ph type="pic" sz="quarter" idx="16"/>
          </p:nvPr>
        </p:nvSpPr>
        <p:spPr>
          <a:xfrm>
            <a:off x="2121569" y="1941096"/>
            <a:ext cx="1263316" cy="1263316"/>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964595" y="1706711"/>
            <a:ext cx="1796406" cy="1796406"/>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2" name="Picture Placeholder 13"/>
          <p:cNvSpPr>
            <a:spLocks noGrp="1"/>
          </p:cNvSpPr>
          <p:nvPr>
            <p:ph type="pic" sz="quarter" idx="17"/>
          </p:nvPr>
        </p:nvSpPr>
        <p:spPr>
          <a:xfrm>
            <a:off x="3844083" y="1768081"/>
            <a:ext cx="1796406" cy="1796406"/>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25" name="Picture Placeholder 13"/>
          <p:cNvSpPr>
            <a:spLocks noGrp="1"/>
          </p:cNvSpPr>
          <p:nvPr>
            <p:ph type="pic" sz="quarter" idx="18"/>
          </p:nvPr>
        </p:nvSpPr>
        <p:spPr>
          <a:xfrm>
            <a:off x="6754687" y="1699873"/>
            <a:ext cx="1796406" cy="1796406"/>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26" name="Picture Placeholder 13"/>
          <p:cNvSpPr>
            <a:spLocks noGrp="1"/>
          </p:cNvSpPr>
          <p:nvPr>
            <p:ph type="pic" sz="quarter" idx="19"/>
          </p:nvPr>
        </p:nvSpPr>
        <p:spPr>
          <a:xfrm>
            <a:off x="9634175" y="1761243"/>
            <a:ext cx="1796406" cy="1796406"/>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par>
                                <p:cTn id="14" presetID="10" presetClass="entr" presetSubtype="0" fill="hold" grpId="0" nodeType="withEffect" nodePh="1">
                                  <p:stCondLst>
                                    <p:cond delay="1000"/>
                                  </p:stCondLst>
                                  <p:endCondLst>
                                    <p:cond evt="begin" delay="0">
                                      <p:tn val="14"/>
                                    </p:cond>
                                  </p:end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25" grpId="0"/>
      <p:bldP spid="26" grpId="0"/>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2" name="Picture Placeholder 13"/>
          <p:cNvSpPr>
            <a:spLocks noGrp="1"/>
          </p:cNvSpPr>
          <p:nvPr>
            <p:ph type="pic" sz="quarter" idx="17"/>
          </p:nvPr>
        </p:nvSpPr>
        <p:spPr>
          <a:xfrm>
            <a:off x="8447672" y="1850054"/>
            <a:ext cx="2209800" cy="2209800"/>
          </a:xfrm>
          <a:prstGeom prst="octagon">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2" name="Picture Placeholder 13"/>
          <p:cNvSpPr>
            <a:spLocks noGrp="1"/>
          </p:cNvSpPr>
          <p:nvPr>
            <p:ph type="pic" sz="quarter" idx="17"/>
          </p:nvPr>
        </p:nvSpPr>
        <p:spPr>
          <a:xfrm>
            <a:off x="1597943" y="1707288"/>
            <a:ext cx="2179757" cy="1892256"/>
          </a:xfrm>
          <a:prstGeom prst="hexagon">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6" name="Picture Placeholder 13"/>
          <p:cNvSpPr>
            <a:spLocks noGrp="1"/>
          </p:cNvSpPr>
          <p:nvPr>
            <p:ph type="pic" sz="quarter" idx="18"/>
          </p:nvPr>
        </p:nvSpPr>
        <p:spPr>
          <a:xfrm>
            <a:off x="4850002" y="1707289"/>
            <a:ext cx="2179757" cy="1892256"/>
          </a:xfrm>
          <a:prstGeom prst="hexagon">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7" name="Picture Placeholder 13"/>
          <p:cNvSpPr>
            <a:spLocks noGrp="1"/>
          </p:cNvSpPr>
          <p:nvPr>
            <p:ph type="pic" sz="quarter" idx="19"/>
          </p:nvPr>
        </p:nvSpPr>
        <p:spPr>
          <a:xfrm>
            <a:off x="8095448" y="1700643"/>
            <a:ext cx="2179757" cy="1892256"/>
          </a:xfrm>
          <a:prstGeom prst="hexagon">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P spid="17" grpId="0"/>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5_Titelfolie">
    <p:spTree>
      <p:nvGrpSpPr>
        <p:cNvPr id="1" name=""/>
        <p:cNvGrpSpPr/>
        <p:nvPr/>
      </p:nvGrpSpPr>
      <p:grpSpPr>
        <a:xfrm>
          <a:off x="0" y="0"/>
          <a:ext cx="0" cy="0"/>
          <a:chOff x="0" y="0"/>
          <a:chExt cx="0" cy="0"/>
        </a:xfrm>
      </p:grpSpPr>
      <p:sp>
        <p:nvSpPr>
          <p:cNvPr id="5" name="Picture Placeholder 13"/>
          <p:cNvSpPr>
            <a:spLocks noGrp="1"/>
          </p:cNvSpPr>
          <p:nvPr>
            <p:ph type="pic" sz="quarter" idx="17"/>
          </p:nvPr>
        </p:nvSpPr>
        <p:spPr>
          <a:xfrm>
            <a:off x="5591858" y="1465498"/>
            <a:ext cx="2883801" cy="4325701"/>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9" name="Picture Placeholder 13"/>
          <p:cNvSpPr>
            <a:spLocks noGrp="1"/>
          </p:cNvSpPr>
          <p:nvPr>
            <p:ph type="pic" sz="quarter" idx="18"/>
          </p:nvPr>
        </p:nvSpPr>
        <p:spPr>
          <a:xfrm>
            <a:off x="8792258" y="1465498"/>
            <a:ext cx="2883801" cy="4325701"/>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6_Titelfolie">
    <p:spTree>
      <p:nvGrpSpPr>
        <p:cNvPr id="1" name=""/>
        <p:cNvGrpSpPr/>
        <p:nvPr/>
      </p:nvGrpSpPr>
      <p:grpSpPr>
        <a:xfrm>
          <a:off x="0" y="0"/>
          <a:ext cx="0" cy="0"/>
          <a:chOff x="0" y="0"/>
          <a:chExt cx="0" cy="0"/>
        </a:xfrm>
      </p:grpSpPr>
      <p:sp>
        <p:nvSpPr>
          <p:cNvPr id="5" name="Picture Placeholder 13"/>
          <p:cNvSpPr>
            <a:spLocks noGrp="1"/>
          </p:cNvSpPr>
          <p:nvPr>
            <p:ph type="pic" sz="quarter" idx="17"/>
          </p:nvPr>
        </p:nvSpPr>
        <p:spPr>
          <a:xfrm>
            <a:off x="1222462" y="1236675"/>
            <a:ext cx="4255423" cy="2836949"/>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3_空白">
    <p:spTree>
      <p:nvGrpSpPr>
        <p:cNvPr id="1" name=""/>
        <p:cNvGrpSpPr/>
        <p:nvPr/>
      </p:nvGrpSpPr>
      <p:grpSpPr>
        <a:xfrm>
          <a:off x="0" y="0"/>
          <a:ext cx="0" cy="0"/>
          <a:chOff x="0" y="0"/>
          <a:chExt cx="0" cy="0"/>
        </a:xfrm>
      </p:grpSpPr>
      <p:sp>
        <p:nvSpPr>
          <p:cNvPr id="20" name="Picture Placeholder 13"/>
          <p:cNvSpPr>
            <a:spLocks noGrp="1"/>
          </p:cNvSpPr>
          <p:nvPr>
            <p:ph type="pic" sz="quarter" idx="18"/>
          </p:nvPr>
        </p:nvSpPr>
        <p:spPr>
          <a:xfrm>
            <a:off x="5794339" y="1505279"/>
            <a:ext cx="5681281" cy="2054349"/>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772127" y="1547994"/>
            <a:ext cx="1563330" cy="1563330"/>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2" name="Picture Placeholder 13"/>
          <p:cNvSpPr>
            <a:spLocks noGrp="1"/>
          </p:cNvSpPr>
          <p:nvPr>
            <p:ph type="pic" sz="quarter" idx="17"/>
          </p:nvPr>
        </p:nvSpPr>
        <p:spPr>
          <a:xfrm>
            <a:off x="3437469" y="1589512"/>
            <a:ext cx="1563330" cy="1563330"/>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1" grpId="0"/>
      <p:bldP spid="12" grpId="0"/>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4_Titelfolie">
    <p:spTree>
      <p:nvGrpSpPr>
        <p:cNvPr id="1" name=""/>
        <p:cNvGrpSpPr/>
        <p:nvPr/>
      </p:nvGrpSpPr>
      <p:grpSpPr>
        <a:xfrm>
          <a:off x="0" y="0"/>
          <a:ext cx="0" cy="0"/>
          <a:chOff x="0" y="0"/>
          <a:chExt cx="0" cy="0"/>
        </a:xfrm>
      </p:grpSpPr>
      <p:sp>
        <p:nvSpPr>
          <p:cNvPr id="4" name="Picture Placeholder 13"/>
          <p:cNvSpPr>
            <a:spLocks noGrp="1"/>
          </p:cNvSpPr>
          <p:nvPr>
            <p:ph type="pic" sz="quarter" idx="16"/>
          </p:nvPr>
        </p:nvSpPr>
        <p:spPr>
          <a:xfrm>
            <a:off x="1470897" y="1486601"/>
            <a:ext cx="5090324" cy="1907906"/>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9_Titelfolie">
    <p:spTree>
      <p:nvGrpSpPr>
        <p:cNvPr id="1" name=""/>
        <p:cNvGrpSpPr/>
        <p:nvPr/>
      </p:nvGrpSpPr>
      <p:grpSpPr>
        <a:xfrm>
          <a:off x="0" y="0"/>
          <a:ext cx="0" cy="0"/>
          <a:chOff x="0" y="0"/>
          <a:chExt cx="0" cy="0"/>
        </a:xfrm>
      </p:grpSpPr>
      <p:sp>
        <p:nvSpPr>
          <p:cNvPr id="4" name="Picture Placeholder 13"/>
          <p:cNvSpPr>
            <a:spLocks noGrp="1"/>
          </p:cNvSpPr>
          <p:nvPr>
            <p:ph type="pic" sz="quarter" idx="16"/>
          </p:nvPr>
        </p:nvSpPr>
        <p:spPr>
          <a:xfrm>
            <a:off x="1975297" y="1621183"/>
            <a:ext cx="2367642" cy="3551463"/>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5" name="Picture Placeholder 13"/>
          <p:cNvSpPr>
            <a:spLocks noGrp="1"/>
          </p:cNvSpPr>
          <p:nvPr>
            <p:ph type="pic" sz="quarter" idx="17"/>
          </p:nvPr>
        </p:nvSpPr>
        <p:spPr>
          <a:xfrm>
            <a:off x="5775160" y="1621183"/>
            <a:ext cx="2367642" cy="3551463"/>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0_Titelfolie">
    <p:spTree>
      <p:nvGrpSpPr>
        <p:cNvPr id="1" name=""/>
        <p:cNvGrpSpPr/>
        <p:nvPr/>
      </p:nvGrpSpPr>
      <p:grpSpPr>
        <a:xfrm>
          <a:off x="0" y="0"/>
          <a:ext cx="0" cy="0"/>
          <a:chOff x="0" y="0"/>
          <a:chExt cx="0" cy="0"/>
        </a:xfrm>
      </p:grpSpPr>
      <p:sp>
        <p:nvSpPr>
          <p:cNvPr id="4" name="Picture Placeholder 13"/>
          <p:cNvSpPr>
            <a:spLocks noGrp="1"/>
          </p:cNvSpPr>
          <p:nvPr>
            <p:ph type="pic" sz="quarter" idx="16"/>
          </p:nvPr>
        </p:nvSpPr>
        <p:spPr>
          <a:xfrm>
            <a:off x="524049" y="1862519"/>
            <a:ext cx="5165552" cy="2905623"/>
          </a:xfrm>
          <a:prstGeom prst="round2DiagRect">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3_Titelfolie">
    <p:spTree>
      <p:nvGrpSpPr>
        <p:cNvPr id="1" name=""/>
        <p:cNvGrpSpPr/>
        <p:nvPr/>
      </p:nvGrpSpPr>
      <p:grpSpPr>
        <a:xfrm>
          <a:off x="0" y="0"/>
          <a:ext cx="0" cy="0"/>
          <a:chOff x="0" y="0"/>
          <a:chExt cx="0" cy="0"/>
        </a:xfrm>
      </p:grpSpPr>
      <p:sp>
        <p:nvSpPr>
          <p:cNvPr id="4" name="Picture Placeholder 13"/>
          <p:cNvSpPr>
            <a:spLocks noGrp="1"/>
          </p:cNvSpPr>
          <p:nvPr>
            <p:ph type="pic" sz="quarter" idx="16"/>
          </p:nvPr>
        </p:nvSpPr>
        <p:spPr>
          <a:xfrm>
            <a:off x="5731573" y="914401"/>
            <a:ext cx="5377667" cy="3144252"/>
          </a:xfrm>
          <a:prstGeom prst="round2DiagRect">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1_Titelfolie">
    <p:spTree>
      <p:nvGrpSpPr>
        <p:cNvPr id="1" name=""/>
        <p:cNvGrpSpPr/>
        <p:nvPr/>
      </p:nvGrpSpPr>
      <p:grpSpPr>
        <a:xfrm>
          <a:off x="0" y="0"/>
          <a:ext cx="0" cy="0"/>
          <a:chOff x="0" y="0"/>
          <a:chExt cx="0" cy="0"/>
        </a:xfrm>
      </p:grpSpPr>
      <p:sp>
        <p:nvSpPr>
          <p:cNvPr id="4" name="Picture Placeholder 13"/>
          <p:cNvSpPr>
            <a:spLocks noGrp="1"/>
          </p:cNvSpPr>
          <p:nvPr>
            <p:ph type="pic" sz="quarter" idx="16"/>
          </p:nvPr>
        </p:nvSpPr>
        <p:spPr>
          <a:xfrm>
            <a:off x="6590529" y="3152246"/>
            <a:ext cx="4674736" cy="2626953"/>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2_Titelfolie">
    <p:spTree>
      <p:nvGrpSpPr>
        <p:cNvPr id="1" name=""/>
        <p:cNvGrpSpPr/>
        <p:nvPr/>
      </p:nvGrpSpPr>
      <p:grpSpPr>
        <a:xfrm>
          <a:off x="0" y="0"/>
          <a:ext cx="0" cy="0"/>
          <a:chOff x="0" y="0"/>
          <a:chExt cx="0" cy="0"/>
        </a:xfrm>
      </p:grpSpPr>
      <p:sp>
        <p:nvSpPr>
          <p:cNvPr id="4" name="Picture Placeholder 13"/>
          <p:cNvSpPr>
            <a:spLocks noGrp="1"/>
          </p:cNvSpPr>
          <p:nvPr>
            <p:ph type="pic" sz="quarter" idx="16"/>
          </p:nvPr>
        </p:nvSpPr>
        <p:spPr>
          <a:xfrm>
            <a:off x="5089702" y="1460635"/>
            <a:ext cx="4438640" cy="2496735"/>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8_Titelfolie">
    <p:spTree>
      <p:nvGrpSpPr>
        <p:cNvPr id="1" name=""/>
        <p:cNvGrpSpPr/>
        <p:nvPr/>
      </p:nvGrpSpPr>
      <p:grpSpPr>
        <a:xfrm>
          <a:off x="0" y="0"/>
          <a:ext cx="0" cy="0"/>
          <a:chOff x="0" y="0"/>
          <a:chExt cx="0" cy="0"/>
        </a:xfrm>
      </p:grpSpPr>
      <p:sp>
        <p:nvSpPr>
          <p:cNvPr id="4" name="Picture Placeholder 13"/>
          <p:cNvSpPr>
            <a:spLocks noGrp="1"/>
          </p:cNvSpPr>
          <p:nvPr>
            <p:ph type="pic" sz="quarter" idx="16"/>
          </p:nvPr>
        </p:nvSpPr>
        <p:spPr>
          <a:xfrm>
            <a:off x="1277374" y="1437437"/>
            <a:ext cx="2917255" cy="3889305"/>
          </a:xfrm>
          <a:prstGeom prst="roundRect">
            <a:avLst/>
          </a:prstGeom>
          <a:noFill/>
          <a:effectLst>
            <a:outerShdw blurRad="50800" dist="38100" dir="5400000" algn="t" rotWithShape="0">
              <a:prstClr val="black">
                <a:alpha val="40000"/>
              </a:prstClr>
            </a:outerShdw>
          </a:effectLst>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4_Title Slide">
    <p:spTree>
      <p:nvGrpSpPr>
        <p:cNvPr id="1" name=""/>
        <p:cNvGrpSpPr/>
        <p:nvPr/>
      </p:nvGrpSpPr>
      <p:grpSpPr>
        <a:xfrm>
          <a:off x="0" y="0"/>
          <a:ext cx="0" cy="0"/>
          <a:chOff x="0" y="0"/>
          <a:chExt cx="0" cy="0"/>
        </a:xfrm>
      </p:grpSpPr>
      <p:sp>
        <p:nvSpPr>
          <p:cNvPr id="3" name="Picture Placeholder 13"/>
          <p:cNvSpPr>
            <a:spLocks noGrp="1"/>
          </p:cNvSpPr>
          <p:nvPr>
            <p:ph type="pic" sz="quarter" idx="16"/>
          </p:nvPr>
        </p:nvSpPr>
        <p:spPr>
          <a:xfrm>
            <a:off x="640189" y="1613256"/>
            <a:ext cx="2306211" cy="4326968"/>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4" name="Picture Placeholder 13"/>
          <p:cNvSpPr>
            <a:spLocks noGrp="1"/>
          </p:cNvSpPr>
          <p:nvPr>
            <p:ph type="pic" sz="quarter" idx="17"/>
          </p:nvPr>
        </p:nvSpPr>
        <p:spPr>
          <a:xfrm>
            <a:off x="4816349" y="1613256"/>
            <a:ext cx="2306211" cy="4326968"/>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5_Title Slide">
    <p:spTree>
      <p:nvGrpSpPr>
        <p:cNvPr id="1" name=""/>
        <p:cNvGrpSpPr/>
        <p:nvPr/>
      </p:nvGrpSpPr>
      <p:grpSpPr>
        <a:xfrm>
          <a:off x="0" y="0"/>
          <a:ext cx="0" cy="0"/>
          <a:chOff x="0" y="0"/>
          <a:chExt cx="0" cy="0"/>
        </a:xfrm>
      </p:grpSpPr>
      <p:sp>
        <p:nvSpPr>
          <p:cNvPr id="3" name="Picture Placeholder 13"/>
          <p:cNvSpPr>
            <a:spLocks noGrp="1"/>
          </p:cNvSpPr>
          <p:nvPr>
            <p:ph type="pic" sz="quarter" idx="16"/>
          </p:nvPr>
        </p:nvSpPr>
        <p:spPr>
          <a:xfrm>
            <a:off x="1059542" y="2700613"/>
            <a:ext cx="2525487" cy="2827086"/>
          </a:xfrm>
          <a:prstGeom prst="parallelogram">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6_Title Slide">
    <p:spTree>
      <p:nvGrpSpPr>
        <p:cNvPr id="1" name=""/>
        <p:cNvGrpSpPr/>
        <p:nvPr/>
      </p:nvGrpSpPr>
      <p:grpSpPr>
        <a:xfrm>
          <a:off x="0" y="0"/>
          <a:ext cx="0" cy="0"/>
          <a:chOff x="0" y="0"/>
          <a:chExt cx="0" cy="0"/>
        </a:xfrm>
      </p:grpSpPr>
      <p:sp>
        <p:nvSpPr>
          <p:cNvPr id="3" name="Picture Placeholder 13"/>
          <p:cNvSpPr>
            <a:spLocks noGrp="1"/>
          </p:cNvSpPr>
          <p:nvPr>
            <p:ph type="pic" sz="quarter" idx="16"/>
          </p:nvPr>
        </p:nvSpPr>
        <p:spPr>
          <a:xfrm>
            <a:off x="500499" y="2081588"/>
            <a:ext cx="2984851" cy="3109223"/>
          </a:xfrm>
          <a:prstGeom prst="parallelogram">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6941959" y="1585875"/>
            <a:ext cx="2101429" cy="280260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2" name="Picture Placeholder 13"/>
          <p:cNvSpPr>
            <a:spLocks noGrp="1"/>
          </p:cNvSpPr>
          <p:nvPr>
            <p:ph type="pic" sz="quarter" idx="17"/>
          </p:nvPr>
        </p:nvSpPr>
        <p:spPr>
          <a:xfrm>
            <a:off x="9132424" y="1585875"/>
            <a:ext cx="2101429" cy="280260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4_内容与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8_内容与标题">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1509924" y="1410751"/>
            <a:ext cx="3589856" cy="2003171"/>
          </a:xfrm>
          <a:prstGeom prst="rect">
            <a:avLst/>
          </a:prstGeom>
        </p:spPr>
        <p:txBody>
          <a:bodyPr/>
          <a:lstStyle/>
          <a:p>
            <a:endParaRPr lang="zh-CN" altLang="en-US"/>
          </a:p>
        </p:txBody>
      </p:sp>
      <p:sp>
        <p:nvSpPr>
          <p:cNvPr id="6" name="图片占位符 4"/>
          <p:cNvSpPr>
            <a:spLocks noGrp="1"/>
          </p:cNvSpPr>
          <p:nvPr>
            <p:ph type="pic" sz="quarter" idx="11"/>
          </p:nvPr>
        </p:nvSpPr>
        <p:spPr>
          <a:xfrm>
            <a:off x="7100013" y="3756829"/>
            <a:ext cx="3589856" cy="2019294"/>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18_空白">
    <p:spTree>
      <p:nvGrpSpPr>
        <p:cNvPr id="1" name=""/>
        <p:cNvGrpSpPr/>
        <p:nvPr/>
      </p:nvGrpSpPr>
      <p:grpSpPr>
        <a:xfrm>
          <a:off x="0" y="0"/>
          <a:ext cx="0" cy="0"/>
          <a:chOff x="0" y="0"/>
          <a:chExt cx="0" cy="0"/>
        </a:xfrm>
      </p:grpSpPr>
      <p:sp>
        <p:nvSpPr>
          <p:cNvPr id="3" name="图片占位符 3"/>
          <p:cNvSpPr>
            <a:spLocks noGrp="1"/>
          </p:cNvSpPr>
          <p:nvPr>
            <p:ph type="pic" sz="quarter" idx="12"/>
          </p:nvPr>
        </p:nvSpPr>
        <p:spPr>
          <a:xfrm>
            <a:off x="1678805" y="3299889"/>
            <a:ext cx="4160385" cy="2275411"/>
          </a:xfrm>
          <a:prstGeom prst="rect">
            <a:avLst/>
          </a:prstGeom>
        </p:spPr>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85_空白">
    <p:spTree>
      <p:nvGrpSpPr>
        <p:cNvPr id="1" name=""/>
        <p:cNvGrpSpPr/>
        <p:nvPr/>
      </p:nvGrpSpPr>
      <p:grpSpPr>
        <a:xfrm>
          <a:off x="0" y="0"/>
          <a:ext cx="0" cy="0"/>
          <a:chOff x="0" y="0"/>
          <a:chExt cx="0" cy="0"/>
        </a:xfrm>
      </p:grpSpPr>
      <p:sp>
        <p:nvSpPr>
          <p:cNvPr id="10" name="图片占位符 3"/>
          <p:cNvSpPr>
            <a:spLocks noGrp="1"/>
          </p:cNvSpPr>
          <p:nvPr>
            <p:ph type="pic" sz="quarter" idx="11"/>
          </p:nvPr>
        </p:nvSpPr>
        <p:spPr>
          <a:xfrm>
            <a:off x="764405" y="1666567"/>
            <a:ext cx="10724588" cy="1732935"/>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24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30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74_空白">
    <p:spTree>
      <p:nvGrpSpPr>
        <p:cNvPr id="1" name=""/>
        <p:cNvGrpSpPr/>
        <p:nvPr/>
      </p:nvGrpSpPr>
      <p:grpSpPr>
        <a:xfrm>
          <a:off x="0" y="0"/>
          <a:ext cx="0" cy="0"/>
          <a:chOff x="0" y="0"/>
          <a:chExt cx="0" cy="0"/>
        </a:xfrm>
      </p:grpSpPr>
      <p:sp>
        <p:nvSpPr>
          <p:cNvPr id="5" name="图片占位符 7"/>
          <p:cNvSpPr>
            <a:spLocks noGrp="1"/>
          </p:cNvSpPr>
          <p:nvPr>
            <p:ph type="pic" sz="quarter" idx="10"/>
          </p:nvPr>
        </p:nvSpPr>
        <p:spPr>
          <a:xfrm>
            <a:off x="1371161" y="2565652"/>
            <a:ext cx="2707229" cy="1470436"/>
          </a:xfrm>
          <a:prstGeom prst="rect">
            <a:avLst/>
          </a:prstGeom>
        </p:spPr>
      </p:sp>
      <p:sp>
        <p:nvSpPr>
          <p:cNvPr id="6" name="图片占位符 8"/>
          <p:cNvSpPr>
            <a:spLocks noGrp="1"/>
          </p:cNvSpPr>
          <p:nvPr>
            <p:ph type="pic" sz="quarter" idx="11"/>
          </p:nvPr>
        </p:nvSpPr>
        <p:spPr>
          <a:xfrm>
            <a:off x="4742385" y="2541768"/>
            <a:ext cx="2707229" cy="1470436"/>
          </a:xfrm>
          <a:prstGeom prst="rect">
            <a:avLst/>
          </a:prstGeom>
        </p:spPr>
      </p:sp>
      <p:sp>
        <p:nvSpPr>
          <p:cNvPr id="7" name="图片占位符 9"/>
          <p:cNvSpPr>
            <a:spLocks noGrp="1"/>
          </p:cNvSpPr>
          <p:nvPr>
            <p:ph type="pic" sz="quarter" idx="12"/>
          </p:nvPr>
        </p:nvSpPr>
        <p:spPr>
          <a:xfrm>
            <a:off x="8096773" y="2606906"/>
            <a:ext cx="2707229" cy="1470436"/>
          </a:xfrm>
          <a:prstGeom prst="rect">
            <a:avLst/>
          </a:prstGeom>
        </p:spPr>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206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66_空白">
    <p:spTree>
      <p:nvGrpSpPr>
        <p:cNvPr id="1" name=""/>
        <p:cNvGrpSpPr/>
        <p:nvPr/>
      </p:nvGrpSpPr>
      <p:grpSpPr>
        <a:xfrm>
          <a:off x="0" y="0"/>
          <a:ext cx="0" cy="0"/>
          <a:chOff x="0" y="0"/>
          <a:chExt cx="0" cy="0"/>
        </a:xfrm>
      </p:grpSpPr>
      <p:sp>
        <p:nvSpPr>
          <p:cNvPr id="5" name="图片占位符 1"/>
          <p:cNvSpPr>
            <a:spLocks noGrp="1"/>
          </p:cNvSpPr>
          <p:nvPr>
            <p:ph type="pic" sz="quarter" idx="10"/>
          </p:nvPr>
        </p:nvSpPr>
        <p:spPr>
          <a:xfrm>
            <a:off x="4279901" y="2252382"/>
            <a:ext cx="1885017" cy="3364953"/>
          </a:xfrm>
          <a:prstGeom prst="rect">
            <a:avLst/>
          </a:prstGeom>
        </p:spPr>
      </p:sp>
      <p:sp>
        <p:nvSpPr>
          <p:cNvPr id="7" name="图片占位符 3"/>
          <p:cNvSpPr>
            <a:spLocks noGrp="1"/>
          </p:cNvSpPr>
          <p:nvPr>
            <p:ph type="pic" sz="quarter" idx="11"/>
          </p:nvPr>
        </p:nvSpPr>
        <p:spPr>
          <a:xfrm>
            <a:off x="6244623" y="2252382"/>
            <a:ext cx="1095977" cy="3364953"/>
          </a:xfrm>
          <a:prstGeom prst="rect">
            <a:avLst/>
          </a:prstGeom>
        </p:spPr>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59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1_空白">
    <p:spTree>
      <p:nvGrpSpPr>
        <p:cNvPr id="1" name=""/>
        <p:cNvGrpSpPr/>
        <p:nvPr/>
      </p:nvGrpSpPr>
      <p:grpSpPr>
        <a:xfrm>
          <a:off x="0" y="0"/>
          <a:ext cx="0" cy="0"/>
          <a:chOff x="0" y="0"/>
          <a:chExt cx="0" cy="0"/>
        </a:xfrm>
      </p:grpSpPr>
      <p:sp>
        <p:nvSpPr>
          <p:cNvPr id="10" name="Picture Placeholder 13"/>
          <p:cNvSpPr>
            <a:spLocks noGrp="1"/>
          </p:cNvSpPr>
          <p:nvPr>
            <p:ph type="pic" sz="quarter" idx="18"/>
          </p:nvPr>
        </p:nvSpPr>
        <p:spPr>
          <a:xfrm>
            <a:off x="8557179" y="1931505"/>
            <a:ext cx="1325977" cy="1325977"/>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2284249" y="1812306"/>
            <a:ext cx="1325977" cy="1325977"/>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2" name="Picture Placeholder 13"/>
          <p:cNvSpPr>
            <a:spLocks noGrp="1"/>
          </p:cNvSpPr>
          <p:nvPr>
            <p:ph type="pic" sz="quarter" idx="17"/>
          </p:nvPr>
        </p:nvSpPr>
        <p:spPr>
          <a:xfrm>
            <a:off x="5454017" y="1812306"/>
            <a:ext cx="1325977" cy="1325977"/>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232_空白">
    <p:spTree>
      <p:nvGrpSpPr>
        <p:cNvPr id="1" name=""/>
        <p:cNvGrpSpPr/>
        <p:nvPr/>
      </p:nvGrpSpPr>
      <p:grpSpPr>
        <a:xfrm>
          <a:off x="0" y="0"/>
          <a:ext cx="0" cy="0"/>
          <a:chOff x="0" y="0"/>
          <a:chExt cx="0" cy="0"/>
        </a:xfrm>
      </p:grpSpPr>
      <p:sp>
        <p:nvSpPr>
          <p:cNvPr id="6" name="图片占位符 3"/>
          <p:cNvSpPr>
            <a:spLocks noGrp="1"/>
          </p:cNvSpPr>
          <p:nvPr>
            <p:ph type="pic" sz="quarter" idx="11"/>
          </p:nvPr>
        </p:nvSpPr>
        <p:spPr>
          <a:xfrm>
            <a:off x="4881380" y="1752437"/>
            <a:ext cx="2268778" cy="2210117"/>
          </a:xfrm>
          <a:prstGeom prst="diamond">
            <a:avLst/>
          </a:prstGeom>
        </p:spPr>
        <p:txBody>
          <a:bodyPr/>
          <a:lstStyle/>
          <a:p>
            <a:endParaRPr lang="zh-CN" altLang="en-US"/>
          </a:p>
        </p:txBody>
      </p:sp>
      <p:sp>
        <p:nvSpPr>
          <p:cNvPr id="4" name="图片占位符 3"/>
          <p:cNvSpPr>
            <a:spLocks noGrp="1"/>
          </p:cNvSpPr>
          <p:nvPr>
            <p:ph type="pic" sz="quarter" idx="10"/>
          </p:nvPr>
        </p:nvSpPr>
        <p:spPr>
          <a:xfrm>
            <a:off x="1559859" y="1752437"/>
            <a:ext cx="2268778" cy="2210117"/>
          </a:xfrm>
          <a:prstGeom prst="diamond">
            <a:avLst/>
          </a:prstGeom>
        </p:spPr>
        <p:txBody>
          <a:bodyPr/>
          <a:lstStyle/>
          <a:p>
            <a:endParaRPr lang="zh-CN" altLang="en-US"/>
          </a:p>
        </p:txBody>
      </p:sp>
      <p:sp>
        <p:nvSpPr>
          <p:cNvPr id="9" name="图片占位符 3"/>
          <p:cNvSpPr>
            <a:spLocks noGrp="1"/>
          </p:cNvSpPr>
          <p:nvPr>
            <p:ph type="pic" sz="quarter" idx="12"/>
          </p:nvPr>
        </p:nvSpPr>
        <p:spPr>
          <a:xfrm>
            <a:off x="8233375" y="1752436"/>
            <a:ext cx="2268778" cy="2210117"/>
          </a:xfrm>
          <a:prstGeom prst="diamond">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7_内容与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5_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6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263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195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42_空白">
    <p:spTree>
      <p:nvGrpSpPr>
        <p:cNvPr id="1" name=""/>
        <p:cNvGrpSpPr/>
        <p:nvPr/>
      </p:nvGrpSpPr>
      <p:grpSpPr>
        <a:xfrm>
          <a:off x="0" y="0"/>
          <a:ext cx="0" cy="0"/>
          <a:chOff x="0" y="0"/>
          <a:chExt cx="0" cy="0"/>
        </a:xfrm>
      </p:grpSpPr>
      <p:sp>
        <p:nvSpPr>
          <p:cNvPr id="3" name="图片占位符 30"/>
          <p:cNvSpPr>
            <a:spLocks noGrp="1"/>
          </p:cNvSpPr>
          <p:nvPr>
            <p:ph type="pic" sz="quarter" idx="11"/>
          </p:nvPr>
        </p:nvSpPr>
        <p:spPr>
          <a:xfrm>
            <a:off x="5743071" y="1395662"/>
            <a:ext cx="5325983" cy="2293561"/>
          </a:xfrm>
          <a:prstGeom prst="rect">
            <a:avLst/>
          </a:prstGeom>
        </p:spPr>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171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198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234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1114598" y="1951764"/>
            <a:ext cx="2097346" cy="2096376"/>
          </a:xfrm>
          <a:prstGeom prst="rect">
            <a:avLst/>
          </a:prstGeom>
        </p:spPr>
        <p:txBody>
          <a:bodyPr/>
          <a:lstStyle/>
          <a:p>
            <a:endParaRPr lang="zh-CN" altLang="en-US"/>
          </a:p>
        </p:txBody>
      </p:sp>
      <p:sp>
        <p:nvSpPr>
          <p:cNvPr id="8" name="图片占位符 3"/>
          <p:cNvSpPr>
            <a:spLocks noGrp="1"/>
          </p:cNvSpPr>
          <p:nvPr>
            <p:ph type="pic" sz="quarter" idx="11"/>
          </p:nvPr>
        </p:nvSpPr>
        <p:spPr>
          <a:xfrm>
            <a:off x="8980057" y="1951764"/>
            <a:ext cx="2097346" cy="2096376"/>
          </a:xfrm>
          <a:prstGeom prst="rect">
            <a:avLst/>
          </a:prstGeom>
        </p:spPr>
        <p:txBody>
          <a:bodyPr/>
          <a:lstStyle/>
          <a:p>
            <a:endParaRPr lang="zh-CN" altLang="en-US"/>
          </a:p>
        </p:txBody>
      </p:sp>
      <p:sp>
        <p:nvSpPr>
          <p:cNvPr id="9" name="图片占位符 3"/>
          <p:cNvSpPr>
            <a:spLocks noGrp="1"/>
          </p:cNvSpPr>
          <p:nvPr>
            <p:ph type="pic" sz="quarter" idx="12"/>
          </p:nvPr>
        </p:nvSpPr>
        <p:spPr>
          <a:xfrm>
            <a:off x="6357730" y="1951764"/>
            <a:ext cx="2097346" cy="2096376"/>
          </a:xfrm>
          <a:prstGeom prst="rect">
            <a:avLst/>
          </a:prstGeom>
        </p:spPr>
        <p:txBody>
          <a:bodyPr/>
          <a:lstStyle/>
          <a:p>
            <a:endParaRPr lang="zh-CN" altLang="en-US"/>
          </a:p>
        </p:txBody>
      </p:sp>
      <p:sp>
        <p:nvSpPr>
          <p:cNvPr id="10" name="图片占位符 3"/>
          <p:cNvSpPr>
            <a:spLocks noGrp="1"/>
          </p:cNvSpPr>
          <p:nvPr>
            <p:ph type="pic" sz="quarter" idx="13"/>
          </p:nvPr>
        </p:nvSpPr>
        <p:spPr>
          <a:xfrm>
            <a:off x="3732359" y="1951764"/>
            <a:ext cx="2097346" cy="2096376"/>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0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2" name="Picture Placeholder 13"/>
          <p:cNvSpPr>
            <a:spLocks noGrp="1"/>
          </p:cNvSpPr>
          <p:nvPr>
            <p:ph type="pic" sz="quarter" idx="17"/>
          </p:nvPr>
        </p:nvSpPr>
        <p:spPr>
          <a:xfrm>
            <a:off x="8335539" y="1543427"/>
            <a:ext cx="3038663" cy="3038663"/>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12_内容与标题">
    <p:spTree>
      <p:nvGrpSpPr>
        <p:cNvPr id="1" name=""/>
        <p:cNvGrpSpPr/>
        <p:nvPr/>
      </p:nvGrpSpPr>
      <p:grpSpPr>
        <a:xfrm>
          <a:off x="0" y="0"/>
          <a:ext cx="0" cy="0"/>
          <a:chOff x="0" y="0"/>
          <a:chExt cx="0" cy="0"/>
        </a:xfrm>
      </p:grpSpPr>
      <p:sp>
        <p:nvSpPr>
          <p:cNvPr id="2" name="文本框 1"/>
          <p:cNvSpPr txBox="1"/>
          <p:nvPr userDrawn="1"/>
        </p:nvSpPr>
        <p:spPr>
          <a:xfrm>
            <a:off x="164465" y="1125855"/>
            <a:ext cx="4064000" cy="368300"/>
          </a:xfrm>
          <a:prstGeom prst="rect">
            <a:avLst/>
          </a:prstGeom>
          <a:noFill/>
        </p:spPr>
        <p:txBody>
          <a:bodyPr wrap="square" rtlCol="0">
            <a:spAutoFit/>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9" name="图片占位符 3"/>
          <p:cNvSpPr>
            <a:spLocks noGrp="1"/>
          </p:cNvSpPr>
          <p:nvPr>
            <p:ph type="pic" sz="quarter" idx="13"/>
          </p:nvPr>
        </p:nvSpPr>
        <p:spPr>
          <a:xfrm>
            <a:off x="8103344" y="2095402"/>
            <a:ext cx="2853414" cy="2853414"/>
          </a:xfrm>
          <a:prstGeom prst="ellipse">
            <a:avLst/>
          </a:prstGeom>
        </p:spPr>
        <p:txBody>
          <a:bodyPr/>
          <a:lstStyle/>
          <a:p>
            <a:endParaRPr lang="zh-CN" altLang="en-US"/>
          </a:p>
        </p:txBody>
      </p:sp>
    </p:spTree>
  </p:cSld>
  <p:clrMapOvr>
    <a:masterClrMapping/>
  </p:clrMapOvr>
  <p:transition advTm="2000">
    <p:pull/>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98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cSld name="24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split orient="vert"/>
      </p:transition>
    </mc:Choice>
    <mc:Fallback>
      <p:transition spd="slow" advTm="2000">
        <p:split orient="vert"/>
      </p:transition>
    </mc:Fallback>
  </mc:AlternateContent>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4" name="矩形 13"/>
          <p:cNvSpPr/>
          <p:nvPr userDrawn="1"/>
        </p:nvSpPr>
        <p:spPr>
          <a:xfrm>
            <a:off x="-25400" y="6774815"/>
            <a:ext cx="12217400" cy="83820"/>
          </a:xfrm>
          <a:prstGeom prst="rect">
            <a:avLst/>
          </a:prstGeom>
          <a:solidFill>
            <a:srgbClr val="E1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Tree>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4576667" y="1909667"/>
            <a:ext cx="3038663" cy="3038663"/>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showMasterSp="0">
  <p:cSld name="仅标题">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7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2" name="Picture Placeholder 13"/>
          <p:cNvSpPr>
            <a:spLocks noGrp="1"/>
          </p:cNvSpPr>
          <p:nvPr>
            <p:ph type="pic" sz="quarter" idx="17"/>
          </p:nvPr>
        </p:nvSpPr>
        <p:spPr>
          <a:xfrm>
            <a:off x="4175883" y="1555607"/>
            <a:ext cx="4096906" cy="4096906"/>
          </a:xfrm>
          <a:prstGeom prst="octagon">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cxnSp>
        <p:nvCxnSpPr>
          <p:cNvPr id="6" name="直接连接符 5"/>
          <p:cNvCxnSpPr/>
          <p:nvPr userDrawn="1"/>
        </p:nvCxnSpPr>
        <p:spPr>
          <a:xfrm>
            <a:off x="745490" y="851535"/>
            <a:ext cx="109474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10" name="图片 9" descr="摄图网_401332921"/>
          <p:cNvPicPr>
            <a:picLocks noChangeAspect="1"/>
          </p:cNvPicPr>
          <p:nvPr userDrawn="1"/>
        </p:nvPicPr>
        <p:blipFill>
          <a:blip r:embed="rId2"/>
          <a:stretch>
            <a:fillRect/>
          </a:stretch>
        </p:blipFill>
        <p:spPr>
          <a:xfrm>
            <a:off x="92075" y="50165"/>
            <a:ext cx="1018540" cy="1018540"/>
          </a:xfrm>
          <a:prstGeom prst="rect">
            <a:avLst/>
          </a:prstGeom>
        </p:spPr>
      </p:pic>
    </p:spTree>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教学过程">
    <p:spTree>
      <p:nvGrpSpPr>
        <p:cNvPr id="1" name=""/>
        <p:cNvGrpSpPr/>
        <p:nvPr/>
      </p:nvGrpSpPr>
      <p:grpSpPr>
        <a:xfrm>
          <a:off x="0" y="0"/>
          <a:ext cx="0" cy="0"/>
          <a:chOff x="0" y="0"/>
          <a:chExt cx="0" cy="0"/>
        </a:xfrm>
      </p:grpSpPr>
    </p:spTree>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4" name="矩形 13"/>
          <p:cNvSpPr/>
          <p:nvPr userDrawn="1"/>
        </p:nvSpPr>
        <p:spPr>
          <a:xfrm>
            <a:off x="-25400" y="6774815"/>
            <a:ext cx="12217400" cy="83820"/>
          </a:xfrm>
          <a:prstGeom prst="rect">
            <a:avLst/>
          </a:prstGeom>
          <a:solidFill>
            <a:srgbClr val="E1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Tree>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527051" y="933449"/>
            <a:ext cx="8832849" cy="5278967"/>
          </a:xfrm>
          <a:prstGeom prst="rect">
            <a:avLst/>
          </a:prstGeom>
        </p:spPr>
        <p:txBody>
          <a:bodyPr/>
          <a:lstStyle>
            <a:lvl1pPr marL="0" indent="719455" eaLnBrk="1" hangingPunct="1">
              <a:lnSpc>
                <a:spcPct val="140000"/>
              </a:lnSpc>
              <a:spcBef>
                <a:spcPts val="0"/>
              </a:spcBef>
              <a:buNone/>
              <a:defRPr sz="2400">
                <a:solidFill>
                  <a:schemeClr val="tx1"/>
                </a:solidFill>
                <a:latin typeface="微软雅黑" panose="020B0503020204020204" charset="-122"/>
                <a:ea typeface="微软雅黑" panose="020B0503020204020204" charset="-122"/>
              </a:defRPr>
            </a:lvl1pPr>
            <a:lvl2pPr>
              <a:lnSpc>
                <a:spcPct val="150000"/>
              </a:lnSpc>
              <a:buNone/>
              <a:defRPr sz="2935">
                <a:solidFill>
                  <a:srgbClr val="FFCC99"/>
                </a:solidFill>
                <a:latin typeface="黑体" panose="02010609060101010101" charset="-122"/>
                <a:ea typeface="黑体" panose="02010609060101010101" charset="-122"/>
              </a:defRPr>
            </a:lvl2pPr>
            <a:lvl3pPr>
              <a:lnSpc>
                <a:spcPct val="150000"/>
              </a:lnSpc>
              <a:buNone/>
              <a:defRPr sz="2935">
                <a:solidFill>
                  <a:srgbClr val="FFCC99"/>
                </a:solidFill>
                <a:latin typeface="黑体" panose="02010609060101010101" charset="-122"/>
                <a:ea typeface="黑体" panose="02010609060101010101" charset="-122"/>
              </a:defRPr>
            </a:lvl3pPr>
            <a:lvl4pPr>
              <a:lnSpc>
                <a:spcPct val="150000"/>
              </a:lnSpc>
              <a:buNone/>
              <a:defRPr sz="2935">
                <a:solidFill>
                  <a:srgbClr val="FFCC99"/>
                </a:solidFill>
                <a:latin typeface="黑体" panose="02010609060101010101" charset="-122"/>
                <a:ea typeface="黑体" panose="02010609060101010101" charset="-122"/>
              </a:defRPr>
            </a:lvl4pPr>
            <a:lvl5pPr>
              <a:lnSpc>
                <a:spcPct val="150000"/>
              </a:lnSpc>
              <a:buNone/>
              <a:defRPr sz="2935">
                <a:solidFill>
                  <a:srgbClr val="FFCC99"/>
                </a:solidFill>
                <a:latin typeface="黑体" panose="02010609060101010101" charset="-122"/>
                <a:ea typeface="黑体" panose="02010609060101010101" charset="-122"/>
              </a:defRPr>
            </a:lvl5pPr>
          </a:lstStyle>
          <a:p>
            <a:pPr lvl="0"/>
            <a:r>
              <a:rPr lang="zh-CN" altLang="en-US" dirty="0"/>
              <a:t>单击此处编辑母版文本样式</a:t>
            </a:r>
            <a:endParaRPr lang="zh-CN" altLang="en-US" dirty="0"/>
          </a:p>
        </p:txBody>
      </p:sp>
      <p:grpSp>
        <p:nvGrpSpPr>
          <p:cNvPr id="10" name="组合 9"/>
          <p:cNvGrpSpPr/>
          <p:nvPr userDrawn="1"/>
        </p:nvGrpSpPr>
        <p:grpSpPr>
          <a:xfrm>
            <a:off x="9075565" y="6363132"/>
            <a:ext cx="1829900" cy="209140"/>
            <a:chOff x="7531084" y="4876401"/>
            <a:chExt cx="1372425" cy="156855"/>
          </a:xfrm>
        </p:grpSpPr>
        <p:sp>
          <p:nvSpPr>
            <p:cNvPr id="5" name="燕尾形 4"/>
            <p:cNvSpPr/>
            <p:nvPr userDrawn="1"/>
          </p:nvSpPr>
          <p:spPr>
            <a:xfrm>
              <a:off x="7531084" y="4876401"/>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140"/>
            </a:p>
          </p:txBody>
        </p:sp>
        <p:sp>
          <p:nvSpPr>
            <p:cNvPr id="6" name="燕尾形 5"/>
            <p:cNvSpPr/>
            <p:nvPr userDrawn="1"/>
          </p:nvSpPr>
          <p:spPr>
            <a:xfrm>
              <a:off x="7833825" y="4876401"/>
              <a:ext cx="161462" cy="156855"/>
            </a:xfrm>
            <a:prstGeom prst="chevron">
              <a:avLst/>
            </a:prstGeom>
            <a:solidFill>
              <a:schemeClr val="accent3"/>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140"/>
            </a:p>
          </p:txBody>
        </p:sp>
        <p:sp>
          <p:nvSpPr>
            <p:cNvPr id="7" name="燕尾形 6"/>
            <p:cNvSpPr/>
            <p:nvPr userDrawn="1"/>
          </p:nvSpPr>
          <p:spPr>
            <a:xfrm>
              <a:off x="8136566" y="4876401"/>
              <a:ext cx="161462" cy="156855"/>
            </a:xfrm>
            <a:prstGeom prst="chevron">
              <a:avLst/>
            </a:prstGeom>
            <a:solidFill>
              <a:schemeClr val="accent4"/>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140"/>
            </a:p>
          </p:txBody>
        </p:sp>
        <p:sp>
          <p:nvSpPr>
            <p:cNvPr id="8" name="燕尾形 7"/>
            <p:cNvSpPr/>
            <p:nvPr userDrawn="1"/>
          </p:nvSpPr>
          <p:spPr>
            <a:xfrm>
              <a:off x="8439306" y="4876401"/>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140"/>
            </a:p>
          </p:txBody>
        </p:sp>
        <p:sp>
          <p:nvSpPr>
            <p:cNvPr id="9" name="燕尾形 8"/>
            <p:cNvSpPr/>
            <p:nvPr userDrawn="1"/>
          </p:nvSpPr>
          <p:spPr>
            <a:xfrm>
              <a:off x="8742047" y="4876401"/>
              <a:ext cx="161462" cy="156855"/>
            </a:xfrm>
            <a:prstGeom prst="chevron">
              <a:avLst/>
            </a:prstGeom>
            <a:solidFill>
              <a:schemeClr val="accent2"/>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140"/>
            </a:p>
          </p:txBody>
        </p:sp>
      </p:gr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2_空白">
    <p:spTree>
      <p:nvGrpSpPr>
        <p:cNvPr id="1" name=""/>
        <p:cNvGrpSpPr/>
        <p:nvPr/>
      </p:nvGrpSpPr>
      <p:grpSpPr>
        <a:xfrm>
          <a:off x="0" y="0"/>
          <a:ext cx="0" cy="0"/>
          <a:chOff x="0" y="0"/>
          <a:chExt cx="0" cy="0"/>
        </a:xfrm>
      </p:grpSpPr>
      <p:sp>
        <p:nvSpPr>
          <p:cNvPr id="15" name="Picture Placeholder 13"/>
          <p:cNvSpPr>
            <a:spLocks noGrp="1"/>
          </p:cNvSpPr>
          <p:nvPr>
            <p:ph type="pic" sz="quarter" idx="18"/>
          </p:nvPr>
        </p:nvSpPr>
        <p:spPr>
          <a:xfrm>
            <a:off x="987818" y="1223961"/>
            <a:ext cx="3960432" cy="2203712"/>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5262104" y="1652581"/>
            <a:ext cx="1562432" cy="1562432"/>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2" name="Picture Placeholder 13"/>
          <p:cNvSpPr>
            <a:spLocks noGrp="1"/>
          </p:cNvSpPr>
          <p:nvPr>
            <p:ph type="pic" sz="quarter" idx="17"/>
          </p:nvPr>
        </p:nvSpPr>
        <p:spPr>
          <a:xfrm>
            <a:off x="5262104" y="3799799"/>
            <a:ext cx="1562432" cy="1562432"/>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1" grpId="0"/>
      <p:bldP spid="12" grpId="0"/>
    </p:bld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noProof="1"/>
              <a:t>单击此处编辑母版标题样式</a:t>
            </a:r>
            <a:endParaRPr lang="zh-CN" altLang="en-US" noProof="1"/>
          </a:p>
        </p:txBody>
      </p:sp>
      <p:sp>
        <p:nvSpPr>
          <p:cNvPr id="3" name="文本占位符 2"/>
          <p:cNvSpPr>
            <a:spLocks noGrp="1"/>
          </p:cNvSpPr>
          <p:nvPr>
            <p:ph type="body" sz="half" idx="1"/>
          </p:nvPr>
        </p:nvSpPr>
        <p:spPr>
          <a:xfrm>
            <a:off x="609600" y="1600200"/>
            <a:ext cx="5384800" cy="4525963"/>
          </a:xfrm>
          <a:prstGeom prst="rect">
            <a:avLst/>
          </a:prstGeo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6197600" y="1600200"/>
            <a:ext cx="5384800" cy="4525963"/>
          </a:xfrm>
          <a:prstGeom prst="rect">
            <a:avLst/>
          </a:prstGeo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Tree>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1055351" cy="922337"/>
          </a:xfrm>
        </p:spPr>
        <p:txBody>
          <a:bodyPr/>
          <a:lstStyle/>
          <a:p>
            <a:r>
              <a:rPr lang="zh-CN" altLang="en-US" noProof="1"/>
              <a:t>单击此处编辑母版标题样式</a:t>
            </a:r>
            <a:endParaRPr lang="zh-CN" altLang="en-US" noProof="1"/>
          </a:p>
        </p:txBody>
      </p:sp>
      <p:sp>
        <p:nvSpPr>
          <p:cNvPr id="3" name="表格占位符 2"/>
          <p:cNvSpPr>
            <a:spLocks noGrp="1"/>
          </p:cNvSpPr>
          <p:nvPr>
            <p:ph type="tbl" idx="1"/>
          </p:nvPr>
        </p:nvSpPr>
        <p:spPr/>
        <p:txBody>
          <a:bodyPr/>
          <a:lstStyle/>
          <a:p>
            <a:pPr lvl="0"/>
            <a:endParaRPr lang="zh-CN" altLang="en-US" noProof="1"/>
          </a:p>
        </p:txBody>
      </p:sp>
      <p:sp>
        <p:nvSpPr>
          <p:cNvPr id="4" name="日期占位符 2051"/>
          <p:cNvSpPr>
            <a:spLocks noGrp="1"/>
          </p:cNvSpPr>
          <p:nvPr>
            <p:ph type="dt" sz="half" idx="10"/>
          </p:nvPr>
        </p:nvSpPr>
        <p:spPr>
          <a:xfrm>
            <a:off x="609275" y="6245225"/>
            <a:ext cx="2844365" cy="476250"/>
          </a:xfrm>
          <a:prstGeom prst="rect">
            <a:avLst/>
          </a:prstGeom>
        </p:spPr>
        <p:txBody>
          <a:bodyPr/>
          <a:lstStyle>
            <a:lvl1pPr>
              <a:defRPr/>
            </a:lvl1pPr>
          </a:lstStyle>
          <a:p>
            <a:pPr>
              <a:defRPr/>
            </a:pPr>
            <a:fld id="{88F4562C-DA09-48AB-BA34-345EB2C306C4}" type="datetimeFigureOut">
              <a:rPr lang="zh-CN" altLang="en-US"/>
            </a:fld>
            <a:endParaRPr lang="zh-CN" altLang="en-US"/>
          </a:p>
        </p:txBody>
      </p:sp>
      <p:sp>
        <p:nvSpPr>
          <p:cNvPr id="5" name="页脚占位符 2052"/>
          <p:cNvSpPr>
            <a:spLocks noGrp="1"/>
          </p:cNvSpPr>
          <p:nvPr>
            <p:ph type="ftr" sz="quarter" idx="11"/>
          </p:nvPr>
        </p:nvSpPr>
        <p:spPr>
          <a:xfrm>
            <a:off x="4165547" y="6245225"/>
            <a:ext cx="3860908" cy="476250"/>
          </a:xfrm>
          <a:prstGeom prst="rect">
            <a:avLst/>
          </a:prstGeom>
        </p:spPr>
        <p:txBody>
          <a:bodyPr/>
          <a:lstStyle>
            <a:lvl1pPr>
              <a:defRPr/>
            </a:lvl1pPr>
          </a:lstStyle>
          <a:p>
            <a:pPr>
              <a:defRPr/>
            </a:pPr>
            <a:endParaRPr lang="zh-CN" altLang="en-US"/>
          </a:p>
        </p:txBody>
      </p:sp>
      <p:sp>
        <p:nvSpPr>
          <p:cNvPr id="6" name="灯片编号占位符 2053"/>
          <p:cNvSpPr>
            <a:spLocks noGrp="1"/>
          </p:cNvSpPr>
          <p:nvPr>
            <p:ph type="sldNum" sz="quarter" idx="12"/>
          </p:nvPr>
        </p:nvSpPr>
        <p:spPr>
          <a:xfrm>
            <a:off x="8738361" y="6245225"/>
            <a:ext cx="2844365" cy="476250"/>
          </a:xfrm>
          <a:prstGeom prst="rect">
            <a:avLst/>
          </a:prstGeom>
        </p:spPr>
        <p:txBody>
          <a:bodyPr/>
          <a:lstStyle>
            <a:lvl1pPr>
              <a:defRPr/>
            </a:lvl1pPr>
          </a:lstStyle>
          <a:p>
            <a:pPr>
              <a:defRPr/>
            </a:pPr>
            <a:fld id="{2EBDC179-F6F4-4663-870C-67B3C0934342}" type="slidenum">
              <a:rPr lang="zh-CN" altLang="en-US"/>
            </a:fld>
            <a:endParaRPr lang="zh-CN" altLang="en-US"/>
          </a:p>
        </p:txBody>
      </p:sp>
    </p:spTree>
  </p:cSld>
  <p:clrMapOvr>
    <a:masterClrMapping/>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2800" cy="4525963"/>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0"/>
            <a:ext cx="2844800" cy="365125"/>
          </a:xfrm>
        </p:spPr>
        <p:txBody>
          <a:bodyPr/>
          <a:lstStyle/>
          <a:p>
            <a:fld id="{739644C2-E6E3-4251-908E-A27FD6A9FD4B}" type="datetimeFigureOut">
              <a:rPr lang="zh-CN" altLang="en-US" smtClean="0"/>
            </a:fld>
            <a:endParaRPr lang="zh-CN" altLang="en-US"/>
          </a:p>
        </p:txBody>
      </p:sp>
      <p:sp>
        <p:nvSpPr>
          <p:cNvPr id="5" name="页脚占位符 4"/>
          <p:cNvSpPr>
            <a:spLocks noGrp="1"/>
          </p:cNvSpPr>
          <p:nvPr>
            <p:ph type="ftr" sz="quarter" idx="11"/>
          </p:nvPr>
        </p:nvSpPr>
        <p:spPr>
          <a:xfrm>
            <a:off x="4165600" y="6356350"/>
            <a:ext cx="3860800" cy="365125"/>
          </a:xfrm>
        </p:spPr>
        <p:txBody>
          <a:bodyPr/>
          <a:lstStyle/>
          <a:p>
            <a:endParaRPr lang="zh-CN" altLang="en-US"/>
          </a:p>
        </p:txBody>
      </p:sp>
      <p:sp>
        <p:nvSpPr>
          <p:cNvPr id="6" name="灯片编号占位符 5"/>
          <p:cNvSpPr>
            <a:spLocks noGrp="1"/>
          </p:cNvSpPr>
          <p:nvPr>
            <p:ph type="sldNum" sz="quarter" idx="12"/>
          </p:nvPr>
        </p:nvSpPr>
        <p:spPr>
          <a:xfrm>
            <a:off x="8737600" y="6356350"/>
            <a:ext cx="2844800" cy="365125"/>
          </a:xfrm>
        </p:spPr>
        <p:txBody>
          <a:bodyPr/>
          <a:lstStyle/>
          <a:p>
            <a:fld id="{2177C49E-8F3E-4CF9-A292-0711F12C8E05}" type="slidenum">
              <a:rPr lang="zh-CN" altLang="en-US" smtClean="0"/>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8" Type="http://schemas.openxmlformats.org/officeDocument/2006/relationships/theme" Target="../theme/theme1.xml"/><Relationship Id="rId67" Type="http://schemas.openxmlformats.org/officeDocument/2006/relationships/slideLayout" Target="../slideLayouts/slideLayout67.xml"/><Relationship Id="rId66" Type="http://schemas.openxmlformats.org/officeDocument/2006/relationships/slideLayout" Target="../slideLayouts/slideLayout66.xml"/><Relationship Id="rId65" Type="http://schemas.openxmlformats.org/officeDocument/2006/relationships/slideLayout" Target="../slideLayouts/slideLayout65.xml"/><Relationship Id="rId64" Type="http://schemas.openxmlformats.org/officeDocument/2006/relationships/slideLayout" Target="../slideLayouts/slideLayout64.xml"/><Relationship Id="rId63" Type="http://schemas.openxmlformats.org/officeDocument/2006/relationships/slideLayout" Target="../slideLayouts/slideLayout63.xml"/><Relationship Id="rId62" Type="http://schemas.openxmlformats.org/officeDocument/2006/relationships/slideLayout" Target="../slideLayouts/slideLayout62.xml"/><Relationship Id="rId61" Type="http://schemas.openxmlformats.org/officeDocument/2006/relationships/slideLayout" Target="../slideLayouts/slideLayout61.xml"/><Relationship Id="rId60" Type="http://schemas.openxmlformats.org/officeDocument/2006/relationships/slideLayout" Target="../slideLayouts/slideLayout60.xml"/><Relationship Id="rId6" Type="http://schemas.openxmlformats.org/officeDocument/2006/relationships/slideLayout" Target="../slideLayouts/slideLayout6.xml"/><Relationship Id="rId59" Type="http://schemas.openxmlformats.org/officeDocument/2006/relationships/slideLayout" Target="../slideLayouts/slideLayout59.xml"/><Relationship Id="rId58" Type="http://schemas.openxmlformats.org/officeDocument/2006/relationships/slideLayout" Target="../slideLayouts/slideLayout58.xml"/><Relationship Id="rId57" Type="http://schemas.openxmlformats.org/officeDocument/2006/relationships/slideLayout" Target="../slideLayouts/slideLayout57.xml"/><Relationship Id="rId56" Type="http://schemas.openxmlformats.org/officeDocument/2006/relationships/slideLayout" Target="../slideLayouts/slideLayout56.xml"/><Relationship Id="rId55" Type="http://schemas.openxmlformats.org/officeDocument/2006/relationships/slideLayout" Target="../slideLayouts/slideLayout55.xml"/><Relationship Id="rId54" Type="http://schemas.openxmlformats.org/officeDocument/2006/relationships/slideLayout" Target="../slideLayouts/slideLayout54.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76.xml"/><Relationship Id="rId8" Type="http://schemas.openxmlformats.org/officeDocument/2006/relationships/slideLayout" Target="../slideLayouts/slideLayout75.xml"/><Relationship Id="rId7" Type="http://schemas.openxmlformats.org/officeDocument/2006/relationships/slideLayout" Target="../slideLayouts/slideLayout74.xml"/><Relationship Id="rId6" Type="http://schemas.openxmlformats.org/officeDocument/2006/relationships/slideLayout" Target="../slideLayouts/slideLayout73.xml"/><Relationship Id="rId5" Type="http://schemas.openxmlformats.org/officeDocument/2006/relationships/slideLayout" Target="../slideLayouts/slideLayout72.xml"/><Relationship Id="rId4" Type="http://schemas.openxmlformats.org/officeDocument/2006/relationships/slideLayout" Target="../slideLayouts/slideLayout71.xml"/><Relationship Id="rId3" Type="http://schemas.openxmlformats.org/officeDocument/2006/relationships/slideLayout" Target="../slideLayouts/slideLayout70.xml"/><Relationship Id="rId2" Type="http://schemas.openxmlformats.org/officeDocument/2006/relationships/slideLayout" Target="../slideLayouts/slideLayout69.xml"/><Relationship Id="rId18" Type="http://schemas.openxmlformats.org/officeDocument/2006/relationships/theme" Target="../theme/theme2.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78.xml"/><Relationship Id="rId10" Type="http://schemas.openxmlformats.org/officeDocument/2006/relationships/slideLayout" Target="../slideLayouts/slideLayout77.xml"/><Relationship Id="rId1" Type="http://schemas.openxmlformats.org/officeDocument/2006/relationships/slideLayout" Target="../slideLayouts/slideLayout68.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87.xml"/><Relationship Id="rId8" Type="http://schemas.openxmlformats.org/officeDocument/2006/relationships/slideLayout" Target="../slideLayouts/slideLayout86.xml"/><Relationship Id="rId7" Type="http://schemas.openxmlformats.org/officeDocument/2006/relationships/slideLayout" Target="../slideLayouts/slideLayout85.xml"/><Relationship Id="rId6" Type="http://schemas.openxmlformats.org/officeDocument/2006/relationships/slideLayout" Target="../slideLayouts/slideLayout84.xml"/><Relationship Id="rId5" Type="http://schemas.openxmlformats.org/officeDocument/2006/relationships/slideLayout" Target="../slideLayouts/slideLayout83.xml"/><Relationship Id="rId4" Type="http://schemas.openxmlformats.org/officeDocument/2006/relationships/slideLayout" Target="../slideLayouts/slideLayout82.xml"/><Relationship Id="rId3" Type="http://schemas.openxmlformats.org/officeDocument/2006/relationships/slideLayout" Target="../slideLayouts/slideLayout81.xml"/><Relationship Id="rId2" Type="http://schemas.openxmlformats.org/officeDocument/2006/relationships/slideLayout" Target="../slideLayouts/slideLayout80.xml"/><Relationship Id="rId16" Type="http://schemas.openxmlformats.org/officeDocument/2006/relationships/theme" Target="../theme/theme3.xml"/><Relationship Id="rId15" Type="http://schemas.openxmlformats.org/officeDocument/2006/relationships/image" Target="../media/image2.jpeg"/><Relationship Id="rId14" Type="http://schemas.openxmlformats.org/officeDocument/2006/relationships/slideLayout" Target="../slideLayouts/slideLayout92.xml"/><Relationship Id="rId13" Type="http://schemas.openxmlformats.org/officeDocument/2006/relationships/slideLayout" Target="../slideLayouts/slideLayout91.xml"/><Relationship Id="rId12" Type="http://schemas.openxmlformats.org/officeDocument/2006/relationships/slideLayout" Target="../slideLayouts/slideLayout90.xml"/><Relationship Id="rId11" Type="http://schemas.openxmlformats.org/officeDocument/2006/relationships/slideLayout" Target="../slideLayouts/slideLayout89.xml"/><Relationship Id="rId10" Type="http://schemas.openxmlformats.org/officeDocument/2006/relationships/slideLayout" Target="../slideLayouts/slideLayout88.xml"/><Relationship Id="rId1" Type="http://schemas.openxmlformats.org/officeDocument/2006/relationships/slideLayout" Target="../slideLayouts/slideLayout7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矩形 25"/>
          <p:cNvSpPr/>
          <p:nvPr userDrawn="1"/>
        </p:nvSpPr>
        <p:spPr>
          <a:xfrm>
            <a:off x="0" y="6559"/>
            <a:ext cx="6726477" cy="6851441"/>
          </a:xfrm>
          <a:custGeom>
            <a:avLst/>
            <a:gdLst>
              <a:gd name="connsiteX0" fmla="*/ 0 w 6726477"/>
              <a:gd name="connsiteY0" fmla="*/ 0 h 6851441"/>
              <a:gd name="connsiteX1" fmla="*/ 6726477 w 6726477"/>
              <a:gd name="connsiteY1" fmla="*/ 0 h 6851441"/>
              <a:gd name="connsiteX2" fmla="*/ 6726477 w 6726477"/>
              <a:gd name="connsiteY2" fmla="*/ 6851441 h 6851441"/>
              <a:gd name="connsiteX3" fmla="*/ 0 w 6726477"/>
              <a:gd name="connsiteY3" fmla="*/ 6851441 h 6851441"/>
              <a:gd name="connsiteX4" fmla="*/ 0 w 6726477"/>
              <a:gd name="connsiteY4" fmla="*/ 0 h 6851441"/>
              <a:gd name="connsiteX0-1" fmla="*/ 0 w 6726477"/>
              <a:gd name="connsiteY0-2" fmla="*/ 0 h 6851441"/>
              <a:gd name="connsiteX1-3" fmla="*/ 3056351 w 6726477"/>
              <a:gd name="connsiteY1-4" fmla="*/ 2981195 h 6851441"/>
              <a:gd name="connsiteX2-5" fmla="*/ 6726477 w 6726477"/>
              <a:gd name="connsiteY2-6" fmla="*/ 6851441 h 6851441"/>
              <a:gd name="connsiteX3-7" fmla="*/ 0 w 6726477"/>
              <a:gd name="connsiteY3-8" fmla="*/ 6851441 h 6851441"/>
              <a:gd name="connsiteX4-9" fmla="*/ 0 w 6726477"/>
              <a:gd name="connsiteY4-10" fmla="*/ 0 h 685144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26477" h="6851441">
                <a:moveTo>
                  <a:pt x="0" y="0"/>
                </a:moveTo>
                <a:lnTo>
                  <a:pt x="3056351" y="2981195"/>
                </a:lnTo>
                <a:lnTo>
                  <a:pt x="6726477" y="6851441"/>
                </a:lnTo>
                <a:lnTo>
                  <a:pt x="0" y="685144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矩形 25"/>
          <p:cNvSpPr/>
          <p:nvPr userDrawn="1"/>
        </p:nvSpPr>
        <p:spPr>
          <a:xfrm flipH="1" flipV="1">
            <a:off x="5624186" y="-1"/>
            <a:ext cx="6567814" cy="6830974"/>
          </a:xfrm>
          <a:custGeom>
            <a:avLst/>
            <a:gdLst>
              <a:gd name="connsiteX0" fmla="*/ 0 w 6726477"/>
              <a:gd name="connsiteY0" fmla="*/ 0 h 6851441"/>
              <a:gd name="connsiteX1" fmla="*/ 6726477 w 6726477"/>
              <a:gd name="connsiteY1" fmla="*/ 0 h 6851441"/>
              <a:gd name="connsiteX2" fmla="*/ 6726477 w 6726477"/>
              <a:gd name="connsiteY2" fmla="*/ 6851441 h 6851441"/>
              <a:gd name="connsiteX3" fmla="*/ 0 w 6726477"/>
              <a:gd name="connsiteY3" fmla="*/ 6851441 h 6851441"/>
              <a:gd name="connsiteX4" fmla="*/ 0 w 6726477"/>
              <a:gd name="connsiteY4" fmla="*/ 0 h 6851441"/>
              <a:gd name="connsiteX0-1" fmla="*/ 0 w 6726477"/>
              <a:gd name="connsiteY0-2" fmla="*/ 0 h 6851441"/>
              <a:gd name="connsiteX1-3" fmla="*/ 3056351 w 6726477"/>
              <a:gd name="connsiteY1-4" fmla="*/ 2981195 h 6851441"/>
              <a:gd name="connsiteX2-5" fmla="*/ 6726477 w 6726477"/>
              <a:gd name="connsiteY2-6" fmla="*/ 6851441 h 6851441"/>
              <a:gd name="connsiteX3-7" fmla="*/ 0 w 6726477"/>
              <a:gd name="connsiteY3-8" fmla="*/ 6851441 h 6851441"/>
              <a:gd name="connsiteX4-9" fmla="*/ 0 w 6726477"/>
              <a:gd name="connsiteY4-10" fmla="*/ 0 h 685144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26477" h="6851441">
                <a:moveTo>
                  <a:pt x="0" y="0"/>
                </a:moveTo>
                <a:lnTo>
                  <a:pt x="3056351" y="2981195"/>
                </a:lnTo>
                <a:lnTo>
                  <a:pt x="6726477" y="6851441"/>
                </a:lnTo>
                <a:lnTo>
                  <a:pt x="0" y="685144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矩形 8"/>
          <p:cNvSpPr/>
          <p:nvPr userDrawn="1"/>
        </p:nvSpPr>
        <p:spPr>
          <a:xfrm>
            <a:off x="479739" y="436380"/>
            <a:ext cx="11232097" cy="59917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 id="2147483713" r:id="rId65"/>
    <p:sldLayoutId id="2147483714" r:id="rId66"/>
    <p:sldLayoutId id="2147483715" r:id="rId67"/>
  </p:sldLayoutIdLst>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txStyles>
    <p:titleStyle>
      <a:lvl1pPr algn="l" defTabSz="914400" rtl="0" eaLnBrk="1" latinLnBrk="0" hangingPunct="1">
        <a:lnSpc>
          <a:spcPct val="90000"/>
        </a:lnSpc>
        <a:spcBef>
          <a:spcPct val="0"/>
        </a:spcBef>
        <a:buNone/>
        <a:defRPr sz="4400" kern="1200">
          <a:solidFill>
            <a:schemeClr val="tx1"/>
          </a:solidFill>
          <a:latin typeface="思源宋体 CN" panose="02020400000000000000" pitchFamily="18" charset="-122"/>
          <a:ea typeface="思源宋体 CN" panose="02020400000000000000" pitchFamily="18"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宋体 CN" panose="02020400000000000000" pitchFamily="18" charset="-122"/>
          <a:ea typeface="思源宋体 CN" panose="02020400000000000000" pitchFamily="18"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宋体 CN" panose="02020400000000000000" pitchFamily="18" charset="-122"/>
          <a:ea typeface="思源宋体 CN" panose="02020400000000000000"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宋体 CN" panose="02020400000000000000" pitchFamily="18" charset="-122"/>
          <a:ea typeface="思源宋体 CN" panose="02020400000000000000"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宋体 CN" panose="02020400000000000000" pitchFamily="18" charset="-122"/>
          <a:ea typeface="思源宋体 CN" panose="02020400000000000000"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宋体 CN" panose="02020400000000000000" pitchFamily="18" charset="-122"/>
          <a:ea typeface="思源宋体 CN" panose="02020400000000000000"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1">
          <a:blip r:embed="rId15"/>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 id="2147483741" r:id="rId13"/>
    <p:sldLayoutId id="2147483742" r:id="rId14"/>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64.xml"/><Relationship Id="rId2" Type="http://schemas.openxmlformats.org/officeDocument/2006/relationships/image" Target="../media/image3.png"/><Relationship Id="rId1" Type="http://schemas.openxmlformats.org/officeDocument/2006/relationships/tags" Target="../tags/tag63.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95.xml"/><Relationship Id="rId1" Type="http://schemas.openxmlformats.org/officeDocument/2006/relationships/image" Target="../media/image12.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96.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69.xml"/><Relationship Id="rId2" Type="http://schemas.openxmlformats.org/officeDocument/2006/relationships/tags" Target="../tags/tag97.xml"/><Relationship Id="rId1" Type="http://schemas.openxmlformats.org/officeDocument/2006/relationships/image" Target="../media/image11.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98.xml"/><Relationship Id="rId1" Type="http://schemas.openxmlformats.org/officeDocument/2006/relationships/image" Target="../media/image11.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99.xml"/><Relationship Id="rId1" Type="http://schemas.openxmlformats.org/officeDocument/2006/relationships/image" Target="../media/image12.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100.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8.xml"/><Relationship Id="rId1"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01.xml"/><Relationship Id="rId1"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9.xml"/><Relationship Id="rId1" Type="http://schemas.openxmlformats.org/officeDocument/2006/relationships/tags" Target="../tags/tag10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9.xml"/><Relationship Id="rId1" Type="http://schemas.openxmlformats.org/officeDocument/2006/relationships/tags" Target="../tags/tag103.xml"/></Relationships>
</file>

<file path=ppt/slides/_rels/slide2.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5" Type="http://schemas.openxmlformats.org/officeDocument/2006/relationships/slideLayout" Target="../slideLayouts/slideLayout1.xml"/><Relationship Id="rId24" Type="http://schemas.openxmlformats.org/officeDocument/2006/relationships/tags" Target="../tags/tag86.xml"/><Relationship Id="rId23" Type="http://schemas.openxmlformats.org/officeDocument/2006/relationships/tags" Target="../tags/tag85.xml"/><Relationship Id="rId22" Type="http://schemas.openxmlformats.org/officeDocument/2006/relationships/tags" Target="../tags/tag84.xml"/><Relationship Id="rId21" Type="http://schemas.openxmlformats.org/officeDocument/2006/relationships/tags" Target="../tags/tag83.xml"/><Relationship Id="rId20" Type="http://schemas.openxmlformats.org/officeDocument/2006/relationships/tags" Target="../tags/tag82.xml"/><Relationship Id="rId2" Type="http://schemas.openxmlformats.org/officeDocument/2006/relationships/tags" Target="../tags/tag65.xml"/><Relationship Id="rId19" Type="http://schemas.openxmlformats.org/officeDocument/2006/relationships/image" Target="../media/image4.png"/><Relationship Id="rId18" Type="http://schemas.openxmlformats.org/officeDocument/2006/relationships/tags" Target="../tags/tag81.xml"/><Relationship Id="rId17" Type="http://schemas.openxmlformats.org/officeDocument/2006/relationships/tags" Target="../tags/tag80.xml"/><Relationship Id="rId16" Type="http://schemas.openxmlformats.org/officeDocument/2006/relationships/tags" Target="../tags/tag79.xml"/><Relationship Id="rId15" Type="http://schemas.openxmlformats.org/officeDocument/2006/relationships/tags" Target="../tags/tag78.xml"/><Relationship Id="rId14" Type="http://schemas.openxmlformats.org/officeDocument/2006/relationships/tags" Target="../tags/tag77.xml"/><Relationship Id="rId13" Type="http://schemas.openxmlformats.org/officeDocument/2006/relationships/tags" Target="../tags/tag76.xml"/><Relationship Id="rId12" Type="http://schemas.openxmlformats.org/officeDocument/2006/relationships/tags" Target="../tags/tag75.xml"/><Relationship Id="rId11" Type="http://schemas.openxmlformats.org/officeDocument/2006/relationships/tags" Target="../tags/tag74.xml"/><Relationship Id="rId10" Type="http://schemas.openxmlformats.org/officeDocument/2006/relationships/tags" Target="../tags/tag73.xml"/><Relationship Id="rId1" Type="http://schemas.openxmlformats.org/officeDocument/2006/relationships/tags" Target="../tags/tag64.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04.xml"/><Relationship Id="rId1"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05.xml"/><Relationship Id="rId1" Type="http://schemas.openxmlformats.org/officeDocument/2006/relationships/image" Target="../media/image12.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10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84.xml"/><Relationship Id="rId1" Type="http://schemas.openxmlformats.org/officeDocument/2006/relationships/tags" Target="../tags/tag10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8.xml"/><Relationship Id="rId1" Type="http://schemas.openxmlformats.org/officeDocument/2006/relationships/image" Target="../media/image7.png"/></Relationships>
</file>

<file path=ppt/slides/_rels/slide25.xml.rels><?xml version="1.0" encoding="UTF-8" standalone="yes"?>
<Relationships xmlns="http://schemas.openxmlformats.org/package/2006/relationships"><Relationship Id="rId8" Type="http://schemas.openxmlformats.org/officeDocument/2006/relationships/notesSlide" Target="../notesSlides/notesSlide11.xml"/><Relationship Id="rId7" Type="http://schemas.openxmlformats.org/officeDocument/2006/relationships/vmlDrawing" Target="../drawings/vmlDrawing1.vml"/><Relationship Id="rId6" Type="http://schemas.openxmlformats.org/officeDocument/2006/relationships/slideLayout" Target="../slideLayouts/slideLayout69.xml"/><Relationship Id="rId5" Type="http://schemas.openxmlformats.org/officeDocument/2006/relationships/tags" Target="../tags/tag108.xml"/><Relationship Id="rId4" Type="http://schemas.openxmlformats.org/officeDocument/2006/relationships/image" Target="../media/image15.wmf"/><Relationship Id="rId3" Type="http://schemas.openxmlformats.org/officeDocument/2006/relationships/oleObject" Target="../embeddings/oleObject2.bin"/><Relationship Id="rId2" Type="http://schemas.openxmlformats.org/officeDocument/2006/relationships/image" Target="../media/image14.wmf"/><Relationship Id="rId1" Type="http://schemas.openxmlformats.org/officeDocument/2006/relationships/oleObject" Target="../embeddings/oleObject1.bin"/></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69.xml"/><Relationship Id="rId2" Type="http://schemas.openxmlformats.org/officeDocument/2006/relationships/tags" Target="../tags/tag109.xml"/><Relationship Id="rId1" Type="http://schemas.openxmlformats.org/officeDocument/2006/relationships/image" Target="../media/image16.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69.xml"/><Relationship Id="rId2" Type="http://schemas.openxmlformats.org/officeDocument/2006/relationships/tags" Target="../tags/tag110.xml"/><Relationship Id="rId1" Type="http://schemas.openxmlformats.org/officeDocument/2006/relationships/image" Target="../media/image17.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11.xml"/><Relationship Id="rId1" Type="http://schemas.openxmlformats.org/officeDocument/2006/relationships/image" Target="../media/image18.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12.xml"/><Relationship Id="rId1" Type="http://schemas.openxmlformats.org/officeDocument/2006/relationships/image" Target="../media/image19.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69.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tags" Target="../tags/tag88.xml"/><Relationship Id="rId1" Type="http://schemas.openxmlformats.org/officeDocument/2006/relationships/tags" Target="../tags/tag87.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13.xml"/><Relationship Id="rId1" Type="http://schemas.openxmlformats.org/officeDocument/2006/relationships/image" Target="../media/image20.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114.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68.xml"/><Relationship Id="rId1" Type="http://schemas.openxmlformats.org/officeDocument/2006/relationships/image" Target="../media/image7.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15.xml"/><Relationship Id="rId1" Type="http://schemas.openxmlformats.org/officeDocument/2006/relationships/image" Target="../media/image21.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9.xml"/><Relationship Id="rId1" Type="http://schemas.openxmlformats.org/officeDocument/2006/relationships/tags" Target="../tags/tag116.xml"/></Relationships>
</file>

<file path=ppt/slides/_rels/slide35.xml.rels><?xml version="1.0" encoding="UTF-8" standalone="yes"?>
<Relationships xmlns="http://schemas.openxmlformats.org/package/2006/relationships"><Relationship Id="rId9" Type="http://schemas.openxmlformats.org/officeDocument/2006/relationships/vmlDrawing" Target="../drawings/vmlDrawing2.vml"/><Relationship Id="rId8" Type="http://schemas.openxmlformats.org/officeDocument/2006/relationships/slideLayout" Target="../slideLayouts/slideLayout69.xml"/><Relationship Id="rId7" Type="http://schemas.openxmlformats.org/officeDocument/2006/relationships/tags" Target="../tags/tag117.xml"/><Relationship Id="rId6" Type="http://schemas.openxmlformats.org/officeDocument/2006/relationships/image" Target="../media/image24.wmf"/><Relationship Id="rId5" Type="http://schemas.openxmlformats.org/officeDocument/2006/relationships/oleObject" Target="../embeddings/oleObject5.bin"/><Relationship Id="rId4" Type="http://schemas.openxmlformats.org/officeDocument/2006/relationships/image" Target="../media/image23.wmf"/><Relationship Id="rId3" Type="http://schemas.openxmlformats.org/officeDocument/2006/relationships/oleObject" Target="../embeddings/oleObject4.bin"/><Relationship Id="rId2" Type="http://schemas.openxmlformats.org/officeDocument/2006/relationships/image" Target="../media/image22.wmf"/><Relationship Id="rId10" Type="http://schemas.openxmlformats.org/officeDocument/2006/relationships/notesSlide" Target="../notesSlides/notesSlide16.xml"/><Relationship Id="rId1" Type="http://schemas.openxmlformats.org/officeDocument/2006/relationships/oleObject" Target="../embeddings/oleObject3.bin"/></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69.xml"/><Relationship Id="rId2" Type="http://schemas.openxmlformats.org/officeDocument/2006/relationships/tags" Target="../tags/tag118.xml"/><Relationship Id="rId1" Type="http://schemas.openxmlformats.org/officeDocument/2006/relationships/image" Target="../media/image25.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19.xml"/><Relationship Id="rId1" Type="http://schemas.openxmlformats.org/officeDocument/2006/relationships/image" Target="../media/image21.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120.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4.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69.xml"/><Relationship Id="rId3" Type="http://schemas.openxmlformats.org/officeDocument/2006/relationships/image" Target="../media/image5.png"/><Relationship Id="rId2" Type="http://schemas.openxmlformats.org/officeDocument/2006/relationships/tags" Target="../tags/tag90.xml"/><Relationship Id="rId1" Type="http://schemas.openxmlformats.org/officeDocument/2006/relationships/tags" Target="../tags/tag89.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4.xml"/><Relationship Id="rId1" Type="http://schemas.openxmlformats.org/officeDocument/2006/relationships/tags" Target="../tags/tag9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8.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92.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69.xml"/><Relationship Id="rId3" Type="http://schemas.openxmlformats.org/officeDocument/2006/relationships/tags" Target="../tags/tag93.xml"/><Relationship Id="rId2" Type="http://schemas.openxmlformats.org/officeDocument/2006/relationships/image" Target="../media/image10.png"/><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94.xml"/><Relationship Id="rId1"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8"/>
          <p:cNvSpPr txBox="1"/>
          <p:nvPr>
            <p:custDataLst>
              <p:tags r:id="rId1"/>
            </p:custDataLst>
          </p:nvPr>
        </p:nvSpPr>
        <p:spPr>
          <a:xfrm>
            <a:off x="1467485" y="4674870"/>
            <a:ext cx="1402715" cy="307975"/>
          </a:xfrm>
          <a:prstGeom prst="rect">
            <a:avLst/>
          </a:prstGeom>
          <a:noFill/>
        </p:spPr>
        <p:txBody>
          <a:bodyPr wrap="square" rtlCol="0">
            <a:spAutoFit/>
            <a:scene3d>
              <a:camera prst="orthographicFront"/>
              <a:lightRig rig="threePt" dir="t"/>
            </a:scene3d>
            <a:sp3d contourW="12700"/>
          </a:bodyPr>
          <a:lstStyle/>
          <a:p>
            <a:pPr algn="ctr"/>
            <a:r>
              <a:rPr lang="zh-CN" altLang="en-US" sz="1400" dirty="0" smtClean="0">
                <a:solidFill>
                  <a:schemeClr val="bg1"/>
                </a:solidFill>
                <a:latin typeface="汉仪全唐诗简" panose="00020600040101010101" pitchFamily="18" charset="-122"/>
                <a:ea typeface="汉仪全唐诗简" panose="00020600040101010101" pitchFamily="18" charset="-122"/>
              </a:rPr>
              <a:t>输入姓名</a:t>
            </a:r>
            <a:endParaRPr lang="zh-CN" altLang="en-US" sz="1400" dirty="0" smtClean="0">
              <a:solidFill>
                <a:schemeClr val="bg1"/>
              </a:solidFill>
              <a:latin typeface="汉仪全唐诗简" panose="00020600040101010101" pitchFamily="18" charset="-122"/>
              <a:ea typeface="汉仪全唐诗简" panose="00020600040101010101" pitchFamily="18" charset="-122"/>
            </a:endParaRPr>
          </a:p>
        </p:txBody>
      </p:sp>
      <p:pic>
        <p:nvPicPr>
          <p:cNvPr id="7" name="图片 6" descr="Excel在财务中的应用（第2版）"/>
          <p:cNvPicPr>
            <a:picLocks noChangeAspect="1"/>
          </p:cNvPicPr>
          <p:nvPr/>
        </p:nvPicPr>
        <p:blipFill>
          <a:blip r:embed="rId2"/>
          <a:stretch>
            <a:fillRect/>
          </a:stretch>
        </p:blipFill>
        <p:spPr>
          <a:xfrm>
            <a:off x="7177405" y="631190"/>
            <a:ext cx="5596255" cy="5596255"/>
          </a:xfrm>
          <a:prstGeom prst="rect">
            <a:avLst/>
          </a:prstGeom>
        </p:spPr>
      </p:pic>
      <p:grpSp>
        <p:nvGrpSpPr>
          <p:cNvPr id="15" name="组合 14"/>
          <p:cNvGrpSpPr/>
          <p:nvPr/>
        </p:nvGrpSpPr>
        <p:grpSpPr>
          <a:xfrm>
            <a:off x="902970" y="1764030"/>
            <a:ext cx="8623935" cy="1397635"/>
            <a:chOff x="1573" y="2449"/>
            <a:chExt cx="13581" cy="2201"/>
          </a:xfrm>
        </p:grpSpPr>
        <p:grpSp>
          <p:nvGrpSpPr>
            <p:cNvPr id="47" name="组合 46"/>
            <p:cNvGrpSpPr/>
            <p:nvPr/>
          </p:nvGrpSpPr>
          <p:grpSpPr>
            <a:xfrm rot="0" flipH="1">
              <a:off x="8857" y="2524"/>
              <a:ext cx="2126" cy="2127"/>
              <a:chOff x="2848131" y="1860029"/>
              <a:chExt cx="3807502" cy="3807502"/>
            </a:xfrm>
          </p:grpSpPr>
          <p:sp>
            <p:nvSpPr>
              <p:cNvPr id="48" name="椭圆 47"/>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177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sp>
            <p:nvSpPr>
              <p:cNvPr id="49" name="椭圆 48"/>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grpSp>
        <p:grpSp>
          <p:nvGrpSpPr>
            <p:cNvPr id="77" name="组合 76"/>
            <p:cNvGrpSpPr/>
            <p:nvPr/>
          </p:nvGrpSpPr>
          <p:grpSpPr>
            <a:xfrm rot="0" flipH="1">
              <a:off x="3321" y="2449"/>
              <a:ext cx="2126" cy="2127"/>
              <a:chOff x="2848131" y="1860029"/>
              <a:chExt cx="3807502" cy="3807502"/>
            </a:xfrm>
          </p:grpSpPr>
          <p:sp>
            <p:nvSpPr>
              <p:cNvPr id="78" name="椭圆 77"/>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177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sp>
            <p:nvSpPr>
              <p:cNvPr id="79" name="椭圆 78"/>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grpSp>
        <p:grpSp>
          <p:nvGrpSpPr>
            <p:cNvPr id="82" name="组合 81"/>
            <p:cNvGrpSpPr/>
            <p:nvPr/>
          </p:nvGrpSpPr>
          <p:grpSpPr>
            <a:xfrm rot="0" flipH="1">
              <a:off x="1573" y="2450"/>
              <a:ext cx="2126" cy="2127"/>
              <a:chOff x="2848131" y="1860029"/>
              <a:chExt cx="3807502" cy="3807502"/>
            </a:xfrm>
          </p:grpSpPr>
          <p:sp>
            <p:nvSpPr>
              <p:cNvPr id="83" name="椭圆 82"/>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177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sp>
            <p:nvSpPr>
              <p:cNvPr id="84" name="椭圆 83"/>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grpSp>
        <p:grpSp>
          <p:nvGrpSpPr>
            <p:cNvPr id="12" name="组合 11"/>
            <p:cNvGrpSpPr/>
            <p:nvPr/>
          </p:nvGrpSpPr>
          <p:grpSpPr>
            <a:xfrm rot="0" flipH="1">
              <a:off x="10716" y="2524"/>
              <a:ext cx="2126" cy="2127"/>
              <a:chOff x="2848131" y="1860029"/>
              <a:chExt cx="3807502" cy="3807502"/>
            </a:xfrm>
          </p:grpSpPr>
          <p:sp>
            <p:nvSpPr>
              <p:cNvPr id="13" name="椭圆 12"/>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177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sp>
            <p:nvSpPr>
              <p:cNvPr id="14" name="椭圆 13"/>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grpSp>
        <p:grpSp>
          <p:nvGrpSpPr>
            <p:cNvPr id="87" name="组合 86"/>
            <p:cNvGrpSpPr/>
            <p:nvPr/>
          </p:nvGrpSpPr>
          <p:grpSpPr>
            <a:xfrm rot="0" flipH="1">
              <a:off x="4989" y="2519"/>
              <a:ext cx="2126" cy="2127"/>
              <a:chOff x="2848131" y="1860029"/>
              <a:chExt cx="3807502" cy="3807502"/>
            </a:xfrm>
          </p:grpSpPr>
          <p:sp>
            <p:nvSpPr>
              <p:cNvPr id="88" name="椭圆 87"/>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177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sp>
            <p:nvSpPr>
              <p:cNvPr id="89" name="椭圆 88"/>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grpSp>
        <p:grpSp>
          <p:nvGrpSpPr>
            <p:cNvPr id="92" name="组合 91"/>
            <p:cNvGrpSpPr/>
            <p:nvPr/>
          </p:nvGrpSpPr>
          <p:grpSpPr>
            <a:xfrm rot="0" flipH="1">
              <a:off x="6923" y="2519"/>
              <a:ext cx="2126" cy="2127"/>
              <a:chOff x="2848131" y="1860029"/>
              <a:chExt cx="3807502" cy="3807502"/>
            </a:xfrm>
          </p:grpSpPr>
          <p:sp>
            <p:nvSpPr>
              <p:cNvPr id="93" name="椭圆 92"/>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177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sp>
            <p:nvSpPr>
              <p:cNvPr id="94" name="椭圆 93"/>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grpSp>
        <p:sp>
          <p:nvSpPr>
            <p:cNvPr id="10" name="文本框 9"/>
            <p:cNvSpPr txBox="1"/>
            <p:nvPr/>
          </p:nvSpPr>
          <p:spPr>
            <a:xfrm>
              <a:off x="1970" y="2798"/>
              <a:ext cx="13185" cy="1452"/>
            </a:xfrm>
            <a:prstGeom prst="rect">
              <a:avLst/>
            </a:prstGeom>
            <a:noFill/>
          </p:spPr>
          <p:txBody>
            <a:bodyPr wrap="square" rtlCol="0" anchor="t">
              <a:spAutoFit/>
              <a:scene3d>
                <a:camera prst="orthographicFront"/>
                <a:lightRig rig="threePt" dir="t"/>
              </a:scene3d>
            </a:bodyPr>
            <a:p>
              <a:r>
                <a:rPr lang="en-US" altLang="zh-CN" sz="5400" b="1" dirty="0">
                  <a:solidFill>
                    <a:schemeClr val="accent1"/>
                  </a:solidFill>
                  <a:effectLst>
                    <a:outerShdw blurRad="38100" dist="25400" dir="5400000" algn="ctr" rotWithShape="0">
                      <a:srgbClr val="6E747A">
                        <a:alpha val="43000"/>
                      </a:srgbClr>
                    </a:outerShdw>
                  </a:effectLst>
                  <a:latin typeface="标准粗黑" panose="02000503000000000000" charset="-122"/>
                  <a:ea typeface="标准粗黑" panose="02000503000000000000" charset="-122"/>
                  <a:cs typeface="标准粗黑" panose="02000503000000000000" charset="-122"/>
                  <a:sym typeface="+mn-ea"/>
                </a:rPr>
                <a:t>Excel</a:t>
              </a:r>
              <a:r>
                <a:rPr lang="zh-CN" altLang="en-US" sz="5400" b="1" dirty="0">
                  <a:solidFill>
                    <a:schemeClr val="accent1"/>
                  </a:solidFill>
                  <a:effectLst>
                    <a:outerShdw blurRad="38100" dist="25400" dir="5400000" algn="ctr" rotWithShape="0">
                      <a:srgbClr val="6E747A">
                        <a:alpha val="43000"/>
                      </a:srgbClr>
                    </a:outerShdw>
                  </a:effectLst>
                  <a:latin typeface="标准粗黑" panose="02000503000000000000" charset="-122"/>
                  <a:ea typeface="标准粗黑" panose="02000503000000000000" charset="-122"/>
                  <a:cs typeface="标准粗黑" panose="02000503000000000000" charset="-122"/>
                  <a:sym typeface="+mn-ea"/>
                </a:rPr>
                <a:t>在财务中的应用</a:t>
              </a:r>
              <a:endParaRPr lang="zh-CN" altLang="en-US" sz="5400" b="1" dirty="0">
                <a:solidFill>
                  <a:schemeClr val="accent1"/>
                </a:solidFill>
                <a:effectLst>
                  <a:outerShdw blurRad="38100" dist="25400" dir="5400000" algn="ctr" rotWithShape="0">
                    <a:srgbClr val="6E747A">
                      <a:alpha val="43000"/>
                    </a:srgbClr>
                  </a:outerShdw>
                </a:effectLst>
                <a:latin typeface="标准粗黑" panose="02000503000000000000" charset="-122"/>
                <a:ea typeface="标准粗黑" panose="02000503000000000000" charset="-122"/>
                <a:cs typeface="标准粗黑" panose="02000503000000000000" charset="-122"/>
                <a:sym typeface="+mn-ea"/>
              </a:endParaRPr>
            </a:p>
          </p:txBody>
        </p:sp>
      </p:grpSp>
      <p:sp>
        <p:nvSpPr>
          <p:cNvPr id="16" name="文本框 15"/>
          <p:cNvSpPr txBox="1"/>
          <p:nvPr/>
        </p:nvSpPr>
        <p:spPr>
          <a:xfrm>
            <a:off x="2128520" y="3639820"/>
            <a:ext cx="4311650" cy="521970"/>
          </a:xfrm>
          <a:prstGeom prst="rect">
            <a:avLst/>
          </a:prstGeom>
          <a:noFill/>
        </p:spPr>
        <p:txBody>
          <a:bodyPr wrap="square" rtlCol="0">
            <a:spAutoFit/>
            <a:scene3d>
              <a:camera prst="orthographicFront"/>
              <a:lightRig rig="threePt" dir="t"/>
            </a:scene3d>
          </a:bodyPr>
          <a:p>
            <a:pPr algn="ctr"/>
            <a:r>
              <a:rPr lang="en-US" altLang="zh-CN" sz="2800" b="1" dirty="0">
                <a:solidFill>
                  <a:schemeClr val="accent1"/>
                </a:solidFill>
                <a:effectLst>
                  <a:outerShdw blurRad="38100" dist="25400" dir="5400000" algn="ctr" rotWithShape="0">
                    <a:srgbClr val="6E747A">
                      <a:alpha val="43000"/>
                    </a:srgbClr>
                  </a:outerShdw>
                </a:effectLst>
                <a:sym typeface="+mn-ea"/>
              </a:rPr>
              <a:t>—— </a:t>
            </a:r>
            <a:r>
              <a:rPr lang="zh-CN" altLang="en-US" sz="2800" b="1" dirty="0">
                <a:solidFill>
                  <a:schemeClr val="accent1"/>
                </a:solidFill>
                <a:effectLst>
                  <a:outerShdw blurRad="38100" dist="25400" dir="5400000" algn="ctr" rotWithShape="0">
                    <a:srgbClr val="6E747A">
                      <a:alpha val="43000"/>
                    </a:srgbClr>
                  </a:outerShdw>
                </a:effectLst>
                <a:sym typeface="+mn-ea"/>
              </a:rPr>
              <a:t>基于</a:t>
            </a:r>
            <a:r>
              <a:rPr lang="en-US" altLang="zh-CN" sz="2800" b="1" dirty="0">
                <a:solidFill>
                  <a:schemeClr val="accent1"/>
                </a:solidFill>
                <a:effectLst>
                  <a:outerShdw blurRad="38100" dist="25400" dir="5400000" algn="ctr" rotWithShape="0">
                    <a:srgbClr val="6E747A">
                      <a:alpha val="43000"/>
                    </a:srgbClr>
                  </a:outerShdw>
                </a:effectLst>
                <a:sym typeface="+mn-ea"/>
              </a:rPr>
              <a:t>WPS</a:t>
            </a:r>
            <a:r>
              <a:rPr lang="zh-CN" altLang="en-US" sz="2800" b="1" dirty="0">
                <a:solidFill>
                  <a:schemeClr val="accent1"/>
                </a:solidFill>
                <a:effectLst>
                  <a:outerShdw blurRad="38100" dist="25400" dir="5400000" algn="ctr" rotWithShape="0">
                    <a:srgbClr val="6E747A">
                      <a:alpha val="43000"/>
                    </a:srgbClr>
                  </a:outerShdw>
                </a:effectLst>
                <a:sym typeface="+mn-ea"/>
              </a:rPr>
              <a:t>版本</a:t>
            </a:r>
            <a:r>
              <a:rPr lang="en-US" altLang="zh-CN" sz="2800" b="1" dirty="0">
                <a:solidFill>
                  <a:schemeClr val="accent1"/>
                </a:solidFill>
                <a:effectLst>
                  <a:outerShdw blurRad="38100" dist="25400" dir="5400000" algn="ctr" rotWithShape="0">
                    <a:srgbClr val="6E747A">
                      <a:alpha val="43000"/>
                    </a:srgbClr>
                  </a:outerShdw>
                </a:effectLst>
                <a:sym typeface="+mn-ea"/>
              </a:rPr>
              <a:t> ——</a:t>
            </a:r>
            <a:endParaRPr lang="en-US" altLang="zh-CN" sz="2800" b="1" dirty="0">
              <a:solidFill>
                <a:schemeClr val="accent1"/>
              </a:solidFill>
              <a:effectLst>
                <a:outerShdw blurRad="38100" dist="25400" dir="5400000" algn="ctr" rotWithShape="0">
                  <a:srgbClr val="6E747A">
                    <a:alpha val="43000"/>
                  </a:srgbClr>
                </a:outerShdw>
              </a:effectLst>
              <a:sym typeface="+mn-ea"/>
            </a:endParaRPr>
          </a:p>
        </p:txBody>
      </p:sp>
      <p:sp>
        <p:nvSpPr>
          <p:cNvPr id="26" name="矩形: 圆角 87"/>
          <p:cNvSpPr/>
          <p:nvPr/>
        </p:nvSpPr>
        <p:spPr>
          <a:xfrm>
            <a:off x="3529330" y="4718050"/>
            <a:ext cx="1766570" cy="387985"/>
          </a:xfrm>
          <a:prstGeom prst="roundRect">
            <a:avLst>
              <a:gd name="adj" fmla="val 50000"/>
            </a:avLst>
          </a:prstGeom>
        </p:spPr>
        <p:style>
          <a:lnRef idx="2">
            <a:schemeClr val="lt1"/>
          </a:lnRef>
          <a:fillRef idx="1">
            <a:schemeClr val="accent1"/>
          </a:fillRef>
          <a:effectRef idx="1">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b="1" dirty="0">
                <a:solidFill>
                  <a:schemeClr val="bg1"/>
                </a:solidFill>
                <a:latin typeface="汉仪文黑-75简" panose="00020600040101010101" charset="-122"/>
                <a:ea typeface="汉仪文黑-75简" panose="00020600040101010101" charset="-122"/>
                <a:cs typeface="汉仪文黑-75简" panose="00020600040101010101" charset="-122"/>
                <a:sym typeface="+mn-lt"/>
              </a:rPr>
              <a:t>主编：丁贵娥</a:t>
            </a:r>
            <a:endParaRPr lang="zh-CN" altLang="en-US" sz="1600" b="1" dirty="0">
              <a:solidFill>
                <a:schemeClr val="bg1"/>
              </a:solidFill>
              <a:latin typeface="汉仪文黑-75简" panose="00020600040101010101" charset="-122"/>
              <a:ea typeface="汉仪文黑-75简" panose="00020600040101010101" charset="-122"/>
              <a:cs typeface="汉仪文黑-75简" panose="00020600040101010101"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7" name="矩形 6"/>
          <p:cNvSpPr/>
          <p:nvPr/>
        </p:nvSpPr>
        <p:spPr>
          <a:xfrm>
            <a:off x="5603875" y="18732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任务小结</a:t>
            </a:r>
            <a:endParaRPr lang="zh-CN" altLang="en-US">
              <a:solidFill>
                <a:schemeClr val="tx1"/>
              </a:solidFill>
            </a:endParaRPr>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11" name="矩形 10"/>
          <p:cNvSpPr/>
          <p:nvPr/>
        </p:nvSpPr>
        <p:spPr>
          <a:xfrm>
            <a:off x="960120" y="1503680"/>
            <a:ext cx="10217150" cy="1925320"/>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l" fontAlgn="auto">
              <a:lnSpc>
                <a:spcPct val="150000"/>
              </a:lnSpc>
              <a:buNone/>
            </a:pPr>
            <a:r>
              <a:rPr lang="en-US" altLang="zh-CN" sz="320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3200">
                <a:solidFill>
                  <a:schemeClr val="tx1"/>
                </a:solidFill>
                <a:latin typeface="微软雅黑" panose="020B0503020204020204" charset="-122"/>
                <a:ea typeface="微软雅黑" panose="020B0503020204020204" charset="-122"/>
                <a:cs typeface="微软雅黑" panose="020B0503020204020204" charset="-122"/>
                <a:sym typeface="+mn-ea"/>
              </a:rPr>
              <a:t>注意：因为我们用公式计算时计算结果保留小数位不一样，所以计算结果会有一些偏差。</a:t>
            </a:r>
            <a:endParaRPr lang="zh-CN" altLang="en-US" sz="32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18435" name="Picture 4" descr="png-012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80563" y="5135563"/>
            <a:ext cx="2155825" cy="172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2"/>
    </p:custData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学以致用</a:t>
            </a:r>
            <a:endParaRPr lang="zh-CN" altLang="en-US">
              <a:solidFill>
                <a:schemeClr val="tx1"/>
              </a:solidFill>
            </a:endParaRPr>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3" name="文本框 2"/>
          <p:cNvSpPr txBox="1"/>
          <p:nvPr/>
        </p:nvSpPr>
        <p:spPr>
          <a:xfrm>
            <a:off x="692785" y="1065530"/>
            <a:ext cx="11029950" cy="3743960"/>
          </a:xfrm>
          <a:prstGeom prst="rect">
            <a:avLst/>
          </a:prstGeom>
          <a:noFill/>
          <a:ln w="9525">
            <a:noFill/>
          </a:ln>
        </p:spPr>
        <p:txBody>
          <a:bodyPr>
            <a:noAutofit/>
          </a:bodyPr>
          <a:p>
            <a:pPr marL="533400" indent="-533400">
              <a:lnSpc>
                <a:spcPct val="150000"/>
              </a:lnSpc>
            </a:pPr>
            <a:r>
              <a:rPr lang="en-US" altLang="zh-CN" b="0">
                <a:solidFill>
                  <a:srgbClr val="000000"/>
                </a:solidFill>
                <a:cs typeface="Arial" panose="020B0604020202020204" pitchFamily="34" charset="0"/>
              </a:rPr>
              <a:t>   </a:t>
            </a:r>
            <a:r>
              <a:rPr lang="zh-CN" altLang="en-US" sz="2800" b="1" dirty="0" smtClean="0">
                <a:solidFill>
                  <a:srgbClr val="C00000"/>
                </a:solidFill>
                <a:sym typeface="+mn-ea"/>
              </a:rPr>
              <a:t>思考？？</a:t>
            </a:r>
            <a:endParaRPr lang="en-US" altLang="zh-CN" sz="2800" b="1" dirty="0" smtClean="0">
              <a:solidFill>
                <a:srgbClr val="C00000"/>
              </a:solidFill>
            </a:endParaRPr>
          </a:p>
          <a:p>
            <a:pPr indent="-533400" fontAlgn="auto">
              <a:lnSpc>
                <a:spcPct val="150000"/>
              </a:lnSpc>
            </a:pPr>
            <a:r>
              <a:rPr lang="en-US" b="0">
                <a:solidFill>
                  <a:srgbClr val="000000"/>
                </a:solidFill>
                <a:cs typeface="Arial" panose="020B0604020202020204" pitchFamily="34" charset="0"/>
              </a:rPr>
              <a:t>        </a:t>
            </a:r>
            <a:r>
              <a:rPr sz="2000" b="0">
                <a:solidFill>
                  <a:srgbClr val="000000"/>
                </a:solidFill>
                <a:cs typeface="Arial" panose="020B0604020202020204" pitchFamily="34" charset="0"/>
              </a:rPr>
              <a:t>回归分析法不仅可以用来预测资金需求量，也可以用来分解混合成本。假设</a:t>
            </a:r>
            <a:r>
              <a:rPr lang="zh-CN" sz="2000" b="0">
                <a:solidFill>
                  <a:srgbClr val="000000"/>
                </a:solidFill>
                <a:cs typeface="Arial" panose="020B0604020202020204" pitchFamily="34" charset="0"/>
              </a:rPr>
              <a:t>大华公司</a:t>
            </a:r>
            <a:r>
              <a:rPr sz="2000" b="0">
                <a:solidFill>
                  <a:srgbClr val="000000"/>
                </a:solidFill>
                <a:cs typeface="Arial" panose="020B0604020202020204" pitchFamily="34" charset="0"/>
              </a:rPr>
              <a:t>1-5月机器工作小时与维修成本的变动情况如表所示。</a:t>
            </a:r>
            <a:endParaRPr b="0">
              <a:solidFill>
                <a:srgbClr val="000000"/>
              </a:solidFill>
              <a:cs typeface="Arial" panose="020B0604020202020204" pitchFamily="34" charset="0"/>
            </a:endParaRPr>
          </a:p>
          <a:p>
            <a:pPr indent="-533400" fontAlgn="auto">
              <a:lnSpc>
                <a:spcPct val="150000"/>
              </a:lnSpc>
            </a:pPr>
            <a:endParaRPr b="0">
              <a:solidFill>
                <a:srgbClr val="000000"/>
              </a:solidFill>
              <a:cs typeface="Arial" panose="020B0604020202020204" pitchFamily="34" charset="0"/>
            </a:endParaRPr>
          </a:p>
          <a:p>
            <a:pPr marL="533400" indent="-533400">
              <a:lnSpc>
                <a:spcPct val="150000"/>
              </a:lnSpc>
            </a:pPr>
            <a:endParaRPr b="0">
              <a:solidFill>
                <a:srgbClr val="000000"/>
              </a:solidFill>
              <a:cs typeface="Arial" panose="020B0604020202020204" pitchFamily="34" charset="0"/>
            </a:endParaRPr>
          </a:p>
          <a:p>
            <a:pPr marL="533400" indent="-533400">
              <a:lnSpc>
                <a:spcPct val="150000"/>
              </a:lnSpc>
            </a:pPr>
            <a:endParaRPr b="0">
              <a:solidFill>
                <a:srgbClr val="000000"/>
              </a:solidFill>
              <a:cs typeface="Arial" panose="020B0604020202020204" pitchFamily="34" charset="0"/>
            </a:endParaRPr>
          </a:p>
          <a:p>
            <a:pPr marL="533400" indent="-533400">
              <a:lnSpc>
                <a:spcPct val="150000"/>
              </a:lnSpc>
            </a:pPr>
            <a:endParaRPr b="0">
              <a:solidFill>
                <a:srgbClr val="000000"/>
              </a:solidFill>
              <a:cs typeface="Arial" panose="020B0604020202020204" pitchFamily="34" charset="0"/>
            </a:endParaRPr>
          </a:p>
          <a:p>
            <a:pPr marL="533400" indent="-533400">
              <a:lnSpc>
                <a:spcPct val="150000"/>
              </a:lnSpc>
            </a:pPr>
            <a:r>
              <a:rPr sz="2000" b="0">
                <a:solidFill>
                  <a:srgbClr val="000000"/>
                </a:solidFill>
                <a:cs typeface="Arial" panose="020B0604020202020204" pitchFamily="34" charset="0"/>
              </a:rPr>
              <a:t>   请利用回归直线法写出维修费的混合成本公式预测。</a:t>
            </a:r>
            <a:endParaRPr sz="2000" b="0">
              <a:solidFill>
                <a:srgbClr val="000000"/>
              </a:solidFill>
              <a:cs typeface="Arial" panose="020B0604020202020204" pitchFamily="34" charset="0"/>
            </a:endParaRPr>
          </a:p>
          <a:p>
            <a:pPr marL="533400" indent="-533400"/>
            <a:endParaRPr lang="zh-CN" altLang="en-US" sz="2000" b="0">
              <a:solidFill>
                <a:srgbClr val="000000"/>
              </a:solidFill>
              <a:cs typeface="Arial" panose="020B0604020202020204" pitchFamily="34" charset="0"/>
              <a:sym typeface="+mn-ea"/>
            </a:endParaRPr>
          </a:p>
        </p:txBody>
      </p:sp>
      <p:grpSp>
        <p:nvGrpSpPr>
          <p:cNvPr id="4" name="Group 144"/>
          <p:cNvGrpSpPr>
            <a:grpSpLocks noChangeAspect="1"/>
          </p:cNvGrpSpPr>
          <p:nvPr/>
        </p:nvGrpSpPr>
        <p:grpSpPr bwMode="auto">
          <a:xfrm flipH="1">
            <a:off x="9629775" y="4389120"/>
            <a:ext cx="2230120" cy="2232660"/>
            <a:chOff x="192" y="1920"/>
            <a:chExt cx="1100" cy="1155"/>
          </a:xfrm>
        </p:grpSpPr>
        <p:sp>
          <p:nvSpPr>
            <p:cNvPr id="11" name="AutoShape 145"/>
            <p:cNvSpPr>
              <a:spLocks noChangeAspect="1" noChangeArrowheads="1" noTextEdit="1"/>
            </p:cNvSpPr>
            <p:nvPr/>
          </p:nvSpPr>
          <p:spPr bwMode="auto">
            <a:xfrm>
              <a:off x="192" y="1920"/>
              <a:ext cx="1100" cy="1155"/>
            </a:xfrm>
            <a:prstGeom prst="rect">
              <a:avLst/>
            </a:prstGeom>
            <a:no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2" name="Freeform 146"/>
            <p:cNvSpPr/>
            <p:nvPr/>
          </p:nvSpPr>
          <p:spPr bwMode="auto">
            <a:xfrm>
              <a:off x="198" y="1937"/>
              <a:ext cx="1086" cy="1133"/>
            </a:xfrm>
            <a:custGeom>
              <a:avLst/>
              <a:gdLst/>
              <a:ahLst/>
              <a:cxnLst>
                <a:cxn ang="0">
                  <a:pos x="2110" y="793"/>
                </a:cxn>
                <a:cxn ang="0">
                  <a:pos x="2022" y="811"/>
                </a:cxn>
                <a:cxn ang="0">
                  <a:pos x="1939" y="616"/>
                </a:cxn>
                <a:cxn ang="0">
                  <a:pos x="1938" y="435"/>
                </a:cxn>
                <a:cxn ang="0">
                  <a:pos x="1871" y="336"/>
                </a:cxn>
                <a:cxn ang="0">
                  <a:pos x="1836" y="111"/>
                </a:cxn>
                <a:cxn ang="0">
                  <a:pos x="1764" y="124"/>
                </a:cxn>
                <a:cxn ang="0">
                  <a:pos x="1711" y="72"/>
                </a:cxn>
                <a:cxn ang="0">
                  <a:pos x="1590" y="3"/>
                </a:cxn>
                <a:cxn ang="0">
                  <a:pos x="1449" y="140"/>
                </a:cxn>
                <a:cxn ang="0">
                  <a:pos x="1320" y="351"/>
                </a:cxn>
                <a:cxn ang="0">
                  <a:pos x="1135" y="605"/>
                </a:cxn>
                <a:cxn ang="0">
                  <a:pos x="941" y="743"/>
                </a:cxn>
                <a:cxn ang="0">
                  <a:pos x="724" y="626"/>
                </a:cxn>
                <a:cxn ang="0">
                  <a:pos x="457" y="654"/>
                </a:cxn>
                <a:cxn ang="0">
                  <a:pos x="254" y="940"/>
                </a:cxn>
                <a:cxn ang="0">
                  <a:pos x="116" y="1008"/>
                </a:cxn>
                <a:cxn ang="0">
                  <a:pos x="0" y="1179"/>
                </a:cxn>
                <a:cxn ang="0">
                  <a:pos x="70" y="1184"/>
                </a:cxn>
                <a:cxn ang="0">
                  <a:pos x="138" y="1099"/>
                </a:cxn>
                <a:cxn ang="0">
                  <a:pos x="114" y="1174"/>
                </a:cxn>
                <a:cxn ang="0">
                  <a:pos x="123" y="1258"/>
                </a:cxn>
                <a:cxn ang="0">
                  <a:pos x="179" y="1251"/>
                </a:cxn>
                <a:cxn ang="0">
                  <a:pos x="227" y="1155"/>
                </a:cxn>
                <a:cxn ang="0">
                  <a:pos x="250" y="1132"/>
                </a:cxn>
                <a:cxn ang="0">
                  <a:pos x="341" y="1176"/>
                </a:cxn>
                <a:cxn ang="0">
                  <a:pos x="380" y="1126"/>
                </a:cxn>
                <a:cxn ang="0">
                  <a:pos x="335" y="1027"/>
                </a:cxn>
                <a:cxn ang="0">
                  <a:pos x="496" y="882"/>
                </a:cxn>
                <a:cxn ang="0">
                  <a:pos x="594" y="880"/>
                </a:cxn>
                <a:cxn ang="0">
                  <a:pos x="631" y="1030"/>
                </a:cxn>
                <a:cxn ang="0">
                  <a:pos x="503" y="1333"/>
                </a:cxn>
                <a:cxn ang="0">
                  <a:pos x="576" y="1910"/>
                </a:cxn>
                <a:cxn ang="0">
                  <a:pos x="672" y="2202"/>
                </a:cxn>
                <a:cxn ang="0">
                  <a:pos x="490" y="2197"/>
                </a:cxn>
                <a:cxn ang="0">
                  <a:pos x="587" y="2265"/>
                </a:cxn>
                <a:cxn ang="0">
                  <a:pos x="737" y="2235"/>
                </a:cxn>
                <a:cxn ang="0">
                  <a:pos x="786" y="2200"/>
                </a:cxn>
                <a:cxn ang="0">
                  <a:pos x="1434" y="2205"/>
                </a:cxn>
                <a:cxn ang="0">
                  <a:pos x="1488" y="2235"/>
                </a:cxn>
                <a:cxn ang="0">
                  <a:pos x="1658" y="2265"/>
                </a:cxn>
                <a:cxn ang="0">
                  <a:pos x="1718" y="2193"/>
                </a:cxn>
                <a:cxn ang="0">
                  <a:pos x="1544" y="2201"/>
                </a:cxn>
                <a:cxn ang="0">
                  <a:pos x="1467" y="1849"/>
                </a:cxn>
                <a:cxn ang="0">
                  <a:pos x="1420" y="1472"/>
                </a:cxn>
                <a:cxn ang="0">
                  <a:pos x="1620" y="1517"/>
                </a:cxn>
                <a:cxn ang="0">
                  <a:pos x="1619" y="1231"/>
                </a:cxn>
                <a:cxn ang="0">
                  <a:pos x="1449" y="1107"/>
                </a:cxn>
                <a:cxn ang="0">
                  <a:pos x="1573" y="829"/>
                </a:cxn>
                <a:cxn ang="0">
                  <a:pos x="1681" y="908"/>
                </a:cxn>
                <a:cxn ang="0">
                  <a:pos x="1825" y="933"/>
                </a:cxn>
                <a:cxn ang="0">
                  <a:pos x="1908" y="893"/>
                </a:cxn>
                <a:cxn ang="0">
                  <a:pos x="1907" y="946"/>
                </a:cxn>
                <a:cxn ang="0">
                  <a:pos x="1871" y="1034"/>
                </a:cxn>
                <a:cxn ang="0">
                  <a:pos x="1807" y="1214"/>
                </a:cxn>
                <a:cxn ang="0">
                  <a:pos x="1702" y="1272"/>
                </a:cxn>
                <a:cxn ang="0">
                  <a:pos x="1756" y="1508"/>
                </a:cxn>
                <a:cxn ang="0">
                  <a:pos x="1909" y="1348"/>
                </a:cxn>
                <a:cxn ang="0">
                  <a:pos x="1984" y="1127"/>
                </a:cxn>
                <a:cxn ang="0">
                  <a:pos x="2112" y="1074"/>
                </a:cxn>
                <a:cxn ang="0">
                  <a:pos x="2180" y="969"/>
                </a:cxn>
              </a:cxnLst>
              <a:rect l="0" t="0" r="r" b="b"/>
              <a:pathLst>
                <a:path w="2181" h="2265">
                  <a:moveTo>
                    <a:pt x="2152" y="908"/>
                  </a:moveTo>
                  <a:lnTo>
                    <a:pt x="2154" y="887"/>
                  </a:lnTo>
                  <a:lnTo>
                    <a:pt x="2151" y="861"/>
                  </a:lnTo>
                  <a:lnTo>
                    <a:pt x="2144" y="831"/>
                  </a:lnTo>
                  <a:lnTo>
                    <a:pt x="2129" y="807"/>
                  </a:lnTo>
                  <a:lnTo>
                    <a:pt x="2125" y="802"/>
                  </a:lnTo>
                  <a:lnTo>
                    <a:pt x="2120" y="799"/>
                  </a:lnTo>
                  <a:lnTo>
                    <a:pt x="2114" y="795"/>
                  </a:lnTo>
                  <a:lnTo>
                    <a:pt x="2110" y="793"/>
                  </a:lnTo>
                  <a:lnTo>
                    <a:pt x="2104" y="791"/>
                  </a:lnTo>
                  <a:lnTo>
                    <a:pt x="2097" y="790"/>
                  </a:lnTo>
                  <a:lnTo>
                    <a:pt x="2091" y="790"/>
                  </a:lnTo>
                  <a:lnTo>
                    <a:pt x="2084" y="790"/>
                  </a:lnTo>
                  <a:lnTo>
                    <a:pt x="2072" y="791"/>
                  </a:lnTo>
                  <a:lnTo>
                    <a:pt x="2058" y="794"/>
                  </a:lnTo>
                  <a:lnTo>
                    <a:pt x="2045" y="799"/>
                  </a:lnTo>
                  <a:lnTo>
                    <a:pt x="2034" y="804"/>
                  </a:lnTo>
                  <a:lnTo>
                    <a:pt x="2022" y="811"/>
                  </a:lnTo>
                  <a:lnTo>
                    <a:pt x="2011" y="818"/>
                  </a:lnTo>
                  <a:lnTo>
                    <a:pt x="2000" y="826"/>
                  </a:lnTo>
                  <a:lnTo>
                    <a:pt x="1990" y="834"/>
                  </a:lnTo>
                  <a:lnTo>
                    <a:pt x="1879" y="710"/>
                  </a:lnTo>
                  <a:lnTo>
                    <a:pt x="1894" y="693"/>
                  </a:lnTo>
                  <a:lnTo>
                    <a:pt x="1908" y="676"/>
                  </a:lnTo>
                  <a:lnTo>
                    <a:pt x="1920" y="656"/>
                  </a:lnTo>
                  <a:lnTo>
                    <a:pt x="1930" y="636"/>
                  </a:lnTo>
                  <a:lnTo>
                    <a:pt x="1939" y="616"/>
                  </a:lnTo>
                  <a:lnTo>
                    <a:pt x="1946" y="594"/>
                  </a:lnTo>
                  <a:lnTo>
                    <a:pt x="1951" y="572"/>
                  </a:lnTo>
                  <a:lnTo>
                    <a:pt x="1953" y="549"/>
                  </a:lnTo>
                  <a:lnTo>
                    <a:pt x="1987" y="563"/>
                  </a:lnTo>
                  <a:lnTo>
                    <a:pt x="2002" y="537"/>
                  </a:lnTo>
                  <a:lnTo>
                    <a:pt x="1953" y="502"/>
                  </a:lnTo>
                  <a:lnTo>
                    <a:pt x="1950" y="479"/>
                  </a:lnTo>
                  <a:lnTo>
                    <a:pt x="1945" y="457"/>
                  </a:lnTo>
                  <a:lnTo>
                    <a:pt x="1938" y="435"/>
                  </a:lnTo>
                  <a:lnTo>
                    <a:pt x="1929" y="414"/>
                  </a:lnTo>
                  <a:lnTo>
                    <a:pt x="1919" y="395"/>
                  </a:lnTo>
                  <a:lnTo>
                    <a:pt x="1907" y="375"/>
                  </a:lnTo>
                  <a:lnTo>
                    <a:pt x="1893" y="358"/>
                  </a:lnTo>
                  <a:lnTo>
                    <a:pt x="1877" y="340"/>
                  </a:lnTo>
                  <a:lnTo>
                    <a:pt x="1876" y="339"/>
                  </a:lnTo>
                  <a:lnTo>
                    <a:pt x="1875" y="338"/>
                  </a:lnTo>
                  <a:lnTo>
                    <a:pt x="1873" y="337"/>
                  </a:lnTo>
                  <a:lnTo>
                    <a:pt x="1871" y="336"/>
                  </a:lnTo>
                  <a:lnTo>
                    <a:pt x="1874" y="324"/>
                  </a:lnTo>
                  <a:lnTo>
                    <a:pt x="1884" y="276"/>
                  </a:lnTo>
                  <a:lnTo>
                    <a:pt x="1891" y="230"/>
                  </a:lnTo>
                  <a:lnTo>
                    <a:pt x="1892" y="188"/>
                  </a:lnTo>
                  <a:lnTo>
                    <a:pt x="1883" y="157"/>
                  </a:lnTo>
                  <a:lnTo>
                    <a:pt x="1870" y="139"/>
                  </a:lnTo>
                  <a:lnTo>
                    <a:pt x="1859" y="125"/>
                  </a:lnTo>
                  <a:lnTo>
                    <a:pt x="1847" y="117"/>
                  </a:lnTo>
                  <a:lnTo>
                    <a:pt x="1836" y="111"/>
                  </a:lnTo>
                  <a:lnTo>
                    <a:pt x="1824" y="110"/>
                  </a:lnTo>
                  <a:lnTo>
                    <a:pt x="1813" y="110"/>
                  </a:lnTo>
                  <a:lnTo>
                    <a:pt x="1800" y="114"/>
                  </a:lnTo>
                  <a:lnTo>
                    <a:pt x="1787" y="117"/>
                  </a:lnTo>
                  <a:lnTo>
                    <a:pt x="1783" y="118"/>
                  </a:lnTo>
                  <a:lnTo>
                    <a:pt x="1778" y="119"/>
                  </a:lnTo>
                  <a:lnTo>
                    <a:pt x="1773" y="122"/>
                  </a:lnTo>
                  <a:lnTo>
                    <a:pt x="1769" y="123"/>
                  </a:lnTo>
                  <a:lnTo>
                    <a:pt x="1764" y="124"/>
                  </a:lnTo>
                  <a:lnTo>
                    <a:pt x="1760" y="124"/>
                  </a:lnTo>
                  <a:lnTo>
                    <a:pt x="1754" y="125"/>
                  </a:lnTo>
                  <a:lnTo>
                    <a:pt x="1749" y="125"/>
                  </a:lnTo>
                  <a:lnTo>
                    <a:pt x="1740" y="124"/>
                  </a:lnTo>
                  <a:lnTo>
                    <a:pt x="1734" y="119"/>
                  </a:lnTo>
                  <a:lnTo>
                    <a:pt x="1729" y="109"/>
                  </a:lnTo>
                  <a:lnTo>
                    <a:pt x="1722" y="94"/>
                  </a:lnTo>
                  <a:lnTo>
                    <a:pt x="1717" y="84"/>
                  </a:lnTo>
                  <a:lnTo>
                    <a:pt x="1711" y="72"/>
                  </a:lnTo>
                  <a:lnTo>
                    <a:pt x="1706" y="59"/>
                  </a:lnTo>
                  <a:lnTo>
                    <a:pt x="1697" y="48"/>
                  </a:lnTo>
                  <a:lnTo>
                    <a:pt x="1687" y="36"/>
                  </a:lnTo>
                  <a:lnTo>
                    <a:pt x="1676" y="25"/>
                  </a:lnTo>
                  <a:lnTo>
                    <a:pt x="1661" y="13"/>
                  </a:lnTo>
                  <a:lnTo>
                    <a:pt x="1642" y="4"/>
                  </a:lnTo>
                  <a:lnTo>
                    <a:pt x="1625" y="0"/>
                  </a:lnTo>
                  <a:lnTo>
                    <a:pt x="1608" y="0"/>
                  </a:lnTo>
                  <a:lnTo>
                    <a:pt x="1590" y="3"/>
                  </a:lnTo>
                  <a:lnTo>
                    <a:pt x="1573" y="11"/>
                  </a:lnTo>
                  <a:lnTo>
                    <a:pt x="1555" y="21"/>
                  </a:lnTo>
                  <a:lnTo>
                    <a:pt x="1537" y="35"/>
                  </a:lnTo>
                  <a:lnTo>
                    <a:pt x="1521" y="50"/>
                  </a:lnTo>
                  <a:lnTo>
                    <a:pt x="1505" y="67"/>
                  </a:lnTo>
                  <a:lnTo>
                    <a:pt x="1489" y="86"/>
                  </a:lnTo>
                  <a:lnTo>
                    <a:pt x="1475" y="104"/>
                  </a:lnTo>
                  <a:lnTo>
                    <a:pt x="1461" y="123"/>
                  </a:lnTo>
                  <a:lnTo>
                    <a:pt x="1449" y="140"/>
                  </a:lnTo>
                  <a:lnTo>
                    <a:pt x="1438" y="157"/>
                  </a:lnTo>
                  <a:lnTo>
                    <a:pt x="1428" y="172"/>
                  </a:lnTo>
                  <a:lnTo>
                    <a:pt x="1420" y="186"/>
                  </a:lnTo>
                  <a:lnTo>
                    <a:pt x="1414" y="196"/>
                  </a:lnTo>
                  <a:lnTo>
                    <a:pt x="1323" y="143"/>
                  </a:lnTo>
                  <a:lnTo>
                    <a:pt x="1266" y="254"/>
                  </a:lnTo>
                  <a:lnTo>
                    <a:pt x="1368" y="298"/>
                  </a:lnTo>
                  <a:lnTo>
                    <a:pt x="1344" y="324"/>
                  </a:lnTo>
                  <a:lnTo>
                    <a:pt x="1320" y="351"/>
                  </a:lnTo>
                  <a:lnTo>
                    <a:pt x="1295" y="380"/>
                  </a:lnTo>
                  <a:lnTo>
                    <a:pt x="1272" y="408"/>
                  </a:lnTo>
                  <a:lnTo>
                    <a:pt x="1251" y="438"/>
                  </a:lnTo>
                  <a:lnTo>
                    <a:pt x="1229" y="467"/>
                  </a:lnTo>
                  <a:lnTo>
                    <a:pt x="1208" y="496"/>
                  </a:lnTo>
                  <a:lnTo>
                    <a:pt x="1188" y="525"/>
                  </a:lnTo>
                  <a:lnTo>
                    <a:pt x="1170" y="553"/>
                  </a:lnTo>
                  <a:lnTo>
                    <a:pt x="1152" y="580"/>
                  </a:lnTo>
                  <a:lnTo>
                    <a:pt x="1135" y="605"/>
                  </a:lnTo>
                  <a:lnTo>
                    <a:pt x="1120" y="629"/>
                  </a:lnTo>
                  <a:lnTo>
                    <a:pt x="1107" y="652"/>
                  </a:lnTo>
                  <a:lnTo>
                    <a:pt x="1094" y="672"/>
                  </a:lnTo>
                  <a:lnTo>
                    <a:pt x="1084" y="690"/>
                  </a:lnTo>
                  <a:lnTo>
                    <a:pt x="1074" y="705"/>
                  </a:lnTo>
                  <a:lnTo>
                    <a:pt x="998" y="623"/>
                  </a:lnTo>
                  <a:lnTo>
                    <a:pt x="968" y="763"/>
                  </a:lnTo>
                  <a:lnTo>
                    <a:pt x="956" y="754"/>
                  </a:lnTo>
                  <a:lnTo>
                    <a:pt x="941" y="743"/>
                  </a:lnTo>
                  <a:lnTo>
                    <a:pt x="923" y="731"/>
                  </a:lnTo>
                  <a:lnTo>
                    <a:pt x="905" y="718"/>
                  </a:lnTo>
                  <a:lnTo>
                    <a:pt x="883" y="704"/>
                  </a:lnTo>
                  <a:lnTo>
                    <a:pt x="860" y="690"/>
                  </a:lnTo>
                  <a:lnTo>
                    <a:pt x="835" y="677"/>
                  </a:lnTo>
                  <a:lnTo>
                    <a:pt x="808" y="663"/>
                  </a:lnTo>
                  <a:lnTo>
                    <a:pt x="782" y="649"/>
                  </a:lnTo>
                  <a:lnTo>
                    <a:pt x="753" y="636"/>
                  </a:lnTo>
                  <a:lnTo>
                    <a:pt x="724" y="626"/>
                  </a:lnTo>
                  <a:lnTo>
                    <a:pt x="695" y="616"/>
                  </a:lnTo>
                  <a:lnTo>
                    <a:pt x="667" y="608"/>
                  </a:lnTo>
                  <a:lnTo>
                    <a:pt x="637" y="602"/>
                  </a:lnTo>
                  <a:lnTo>
                    <a:pt x="608" y="600"/>
                  </a:lnTo>
                  <a:lnTo>
                    <a:pt x="579" y="598"/>
                  </a:lnTo>
                  <a:lnTo>
                    <a:pt x="548" y="603"/>
                  </a:lnTo>
                  <a:lnTo>
                    <a:pt x="517" y="614"/>
                  </a:lnTo>
                  <a:lnTo>
                    <a:pt x="487" y="632"/>
                  </a:lnTo>
                  <a:lnTo>
                    <a:pt x="457" y="654"/>
                  </a:lnTo>
                  <a:lnTo>
                    <a:pt x="428" y="680"/>
                  </a:lnTo>
                  <a:lnTo>
                    <a:pt x="401" y="710"/>
                  </a:lnTo>
                  <a:lnTo>
                    <a:pt x="374" y="742"/>
                  </a:lnTo>
                  <a:lnTo>
                    <a:pt x="350" y="777"/>
                  </a:lnTo>
                  <a:lnTo>
                    <a:pt x="327" y="811"/>
                  </a:lnTo>
                  <a:lnTo>
                    <a:pt x="305" y="846"/>
                  </a:lnTo>
                  <a:lnTo>
                    <a:pt x="286" y="879"/>
                  </a:lnTo>
                  <a:lnTo>
                    <a:pt x="269" y="910"/>
                  </a:lnTo>
                  <a:lnTo>
                    <a:pt x="254" y="940"/>
                  </a:lnTo>
                  <a:lnTo>
                    <a:pt x="242" y="965"/>
                  </a:lnTo>
                  <a:lnTo>
                    <a:pt x="231" y="986"/>
                  </a:lnTo>
                  <a:lnTo>
                    <a:pt x="224" y="1001"/>
                  </a:lnTo>
                  <a:lnTo>
                    <a:pt x="212" y="999"/>
                  </a:lnTo>
                  <a:lnTo>
                    <a:pt x="197" y="998"/>
                  </a:lnTo>
                  <a:lnTo>
                    <a:pt x="178" y="997"/>
                  </a:lnTo>
                  <a:lnTo>
                    <a:pt x="159" y="998"/>
                  </a:lnTo>
                  <a:lnTo>
                    <a:pt x="137" y="1001"/>
                  </a:lnTo>
                  <a:lnTo>
                    <a:pt x="116" y="1008"/>
                  </a:lnTo>
                  <a:lnTo>
                    <a:pt x="94" y="1018"/>
                  </a:lnTo>
                  <a:lnTo>
                    <a:pt x="73" y="1030"/>
                  </a:lnTo>
                  <a:lnTo>
                    <a:pt x="55" y="1047"/>
                  </a:lnTo>
                  <a:lnTo>
                    <a:pt x="38" y="1068"/>
                  </a:lnTo>
                  <a:lnTo>
                    <a:pt x="24" y="1090"/>
                  </a:lnTo>
                  <a:lnTo>
                    <a:pt x="12" y="1114"/>
                  </a:lnTo>
                  <a:lnTo>
                    <a:pt x="4" y="1137"/>
                  </a:lnTo>
                  <a:lnTo>
                    <a:pt x="0" y="1159"/>
                  </a:lnTo>
                  <a:lnTo>
                    <a:pt x="0" y="1179"/>
                  </a:lnTo>
                  <a:lnTo>
                    <a:pt x="3" y="1194"/>
                  </a:lnTo>
                  <a:lnTo>
                    <a:pt x="9" y="1202"/>
                  </a:lnTo>
                  <a:lnTo>
                    <a:pt x="16" y="1206"/>
                  </a:lnTo>
                  <a:lnTo>
                    <a:pt x="24" y="1209"/>
                  </a:lnTo>
                  <a:lnTo>
                    <a:pt x="33" y="1209"/>
                  </a:lnTo>
                  <a:lnTo>
                    <a:pt x="42" y="1205"/>
                  </a:lnTo>
                  <a:lnTo>
                    <a:pt x="53" y="1201"/>
                  </a:lnTo>
                  <a:lnTo>
                    <a:pt x="61" y="1194"/>
                  </a:lnTo>
                  <a:lnTo>
                    <a:pt x="70" y="1184"/>
                  </a:lnTo>
                  <a:lnTo>
                    <a:pt x="78" y="1175"/>
                  </a:lnTo>
                  <a:lnTo>
                    <a:pt x="86" y="1164"/>
                  </a:lnTo>
                  <a:lnTo>
                    <a:pt x="94" y="1153"/>
                  </a:lnTo>
                  <a:lnTo>
                    <a:pt x="102" y="1142"/>
                  </a:lnTo>
                  <a:lnTo>
                    <a:pt x="110" y="1129"/>
                  </a:lnTo>
                  <a:lnTo>
                    <a:pt x="121" y="1115"/>
                  </a:lnTo>
                  <a:lnTo>
                    <a:pt x="129" y="1105"/>
                  </a:lnTo>
                  <a:lnTo>
                    <a:pt x="136" y="1100"/>
                  </a:lnTo>
                  <a:lnTo>
                    <a:pt x="138" y="1099"/>
                  </a:lnTo>
                  <a:lnTo>
                    <a:pt x="141" y="1099"/>
                  </a:lnTo>
                  <a:lnTo>
                    <a:pt x="144" y="1099"/>
                  </a:lnTo>
                  <a:lnTo>
                    <a:pt x="146" y="1098"/>
                  </a:lnTo>
                  <a:lnTo>
                    <a:pt x="142" y="1107"/>
                  </a:lnTo>
                  <a:lnTo>
                    <a:pt x="138" y="1119"/>
                  </a:lnTo>
                  <a:lnTo>
                    <a:pt x="133" y="1130"/>
                  </a:lnTo>
                  <a:lnTo>
                    <a:pt x="128" y="1143"/>
                  </a:lnTo>
                  <a:lnTo>
                    <a:pt x="121" y="1159"/>
                  </a:lnTo>
                  <a:lnTo>
                    <a:pt x="114" y="1174"/>
                  </a:lnTo>
                  <a:lnTo>
                    <a:pt x="108" y="1188"/>
                  </a:lnTo>
                  <a:lnTo>
                    <a:pt x="103" y="1202"/>
                  </a:lnTo>
                  <a:lnTo>
                    <a:pt x="101" y="1214"/>
                  </a:lnTo>
                  <a:lnTo>
                    <a:pt x="101" y="1226"/>
                  </a:lnTo>
                  <a:lnTo>
                    <a:pt x="102" y="1236"/>
                  </a:lnTo>
                  <a:lnTo>
                    <a:pt x="107" y="1244"/>
                  </a:lnTo>
                  <a:lnTo>
                    <a:pt x="111" y="1250"/>
                  </a:lnTo>
                  <a:lnTo>
                    <a:pt x="117" y="1254"/>
                  </a:lnTo>
                  <a:lnTo>
                    <a:pt x="123" y="1258"/>
                  </a:lnTo>
                  <a:lnTo>
                    <a:pt x="129" y="1260"/>
                  </a:lnTo>
                  <a:lnTo>
                    <a:pt x="134" y="1263"/>
                  </a:lnTo>
                  <a:lnTo>
                    <a:pt x="141" y="1264"/>
                  </a:lnTo>
                  <a:lnTo>
                    <a:pt x="147" y="1264"/>
                  </a:lnTo>
                  <a:lnTo>
                    <a:pt x="154" y="1264"/>
                  </a:lnTo>
                  <a:lnTo>
                    <a:pt x="160" y="1263"/>
                  </a:lnTo>
                  <a:lnTo>
                    <a:pt x="166" y="1260"/>
                  </a:lnTo>
                  <a:lnTo>
                    <a:pt x="172" y="1257"/>
                  </a:lnTo>
                  <a:lnTo>
                    <a:pt x="179" y="1251"/>
                  </a:lnTo>
                  <a:lnTo>
                    <a:pt x="186" y="1244"/>
                  </a:lnTo>
                  <a:lnTo>
                    <a:pt x="192" y="1235"/>
                  </a:lnTo>
                  <a:lnTo>
                    <a:pt x="199" y="1225"/>
                  </a:lnTo>
                  <a:lnTo>
                    <a:pt x="205" y="1211"/>
                  </a:lnTo>
                  <a:lnTo>
                    <a:pt x="209" y="1199"/>
                  </a:lnTo>
                  <a:lnTo>
                    <a:pt x="214" y="1189"/>
                  </a:lnTo>
                  <a:lnTo>
                    <a:pt x="217" y="1179"/>
                  </a:lnTo>
                  <a:lnTo>
                    <a:pt x="221" y="1168"/>
                  </a:lnTo>
                  <a:lnTo>
                    <a:pt x="227" y="1155"/>
                  </a:lnTo>
                  <a:lnTo>
                    <a:pt x="231" y="1141"/>
                  </a:lnTo>
                  <a:lnTo>
                    <a:pt x="237" y="1128"/>
                  </a:lnTo>
                  <a:lnTo>
                    <a:pt x="242" y="1120"/>
                  </a:lnTo>
                  <a:lnTo>
                    <a:pt x="243" y="1121"/>
                  </a:lnTo>
                  <a:lnTo>
                    <a:pt x="243" y="1121"/>
                  </a:lnTo>
                  <a:lnTo>
                    <a:pt x="243" y="1122"/>
                  </a:lnTo>
                  <a:lnTo>
                    <a:pt x="244" y="1123"/>
                  </a:lnTo>
                  <a:lnTo>
                    <a:pt x="246" y="1128"/>
                  </a:lnTo>
                  <a:lnTo>
                    <a:pt x="250" y="1132"/>
                  </a:lnTo>
                  <a:lnTo>
                    <a:pt x="253" y="1136"/>
                  </a:lnTo>
                  <a:lnTo>
                    <a:pt x="258" y="1141"/>
                  </a:lnTo>
                  <a:lnTo>
                    <a:pt x="263" y="1145"/>
                  </a:lnTo>
                  <a:lnTo>
                    <a:pt x="272" y="1151"/>
                  </a:lnTo>
                  <a:lnTo>
                    <a:pt x="281" y="1156"/>
                  </a:lnTo>
                  <a:lnTo>
                    <a:pt x="292" y="1160"/>
                  </a:lnTo>
                  <a:lnTo>
                    <a:pt x="311" y="1167"/>
                  </a:lnTo>
                  <a:lnTo>
                    <a:pt x="327" y="1173"/>
                  </a:lnTo>
                  <a:lnTo>
                    <a:pt x="341" y="1176"/>
                  </a:lnTo>
                  <a:lnTo>
                    <a:pt x="352" y="1178"/>
                  </a:lnTo>
                  <a:lnTo>
                    <a:pt x="362" y="1178"/>
                  </a:lnTo>
                  <a:lnTo>
                    <a:pt x="371" y="1176"/>
                  </a:lnTo>
                  <a:lnTo>
                    <a:pt x="377" y="1173"/>
                  </a:lnTo>
                  <a:lnTo>
                    <a:pt x="383" y="1168"/>
                  </a:lnTo>
                  <a:lnTo>
                    <a:pt x="389" y="1157"/>
                  </a:lnTo>
                  <a:lnTo>
                    <a:pt x="388" y="1144"/>
                  </a:lnTo>
                  <a:lnTo>
                    <a:pt x="384" y="1133"/>
                  </a:lnTo>
                  <a:lnTo>
                    <a:pt x="380" y="1126"/>
                  </a:lnTo>
                  <a:lnTo>
                    <a:pt x="372" y="1114"/>
                  </a:lnTo>
                  <a:lnTo>
                    <a:pt x="364" y="1102"/>
                  </a:lnTo>
                  <a:lnTo>
                    <a:pt x="356" y="1091"/>
                  </a:lnTo>
                  <a:lnTo>
                    <a:pt x="346" y="1080"/>
                  </a:lnTo>
                  <a:lnTo>
                    <a:pt x="338" y="1070"/>
                  </a:lnTo>
                  <a:lnTo>
                    <a:pt x="330" y="1061"/>
                  </a:lnTo>
                  <a:lnTo>
                    <a:pt x="323" y="1053"/>
                  </a:lnTo>
                  <a:lnTo>
                    <a:pt x="316" y="1046"/>
                  </a:lnTo>
                  <a:lnTo>
                    <a:pt x="335" y="1027"/>
                  </a:lnTo>
                  <a:lnTo>
                    <a:pt x="354" y="1007"/>
                  </a:lnTo>
                  <a:lnTo>
                    <a:pt x="373" y="989"/>
                  </a:lnTo>
                  <a:lnTo>
                    <a:pt x="392" y="970"/>
                  </a:lnTo>
                  <a:lnTo>
                    <a:pt x="411" y="953"/>
                  </a:lnTo>
                  <a:lnTo>
                    <a:pt x="429" y="936"/>
                  </a:lnTo>
                  <a:lnTo>
                    <a:pt x="448" y="921"/>
                  </a:lnTo>
                  <a:lnTo>
                    <a:pt x="465" y="906"/>
                  </a:lnTo>
                  <a:lnTo>
                    <a:pt x="481" y="893"/>
                  </a:lnTo>
                  <a:lnTo>
                    <a:pt x="496" y="882"/>
                  </a:lnTo>
                  <a:lnTo>
                    <a:pt x="511" y="872"/>
                  </a:lnTo>
                  <a:lnTo>
                    <a:pt x="524" y="864"/>
                  </a:lnTo>
                  <a:lnTo>
                    <a:pt x="534" y="859"/>
                  </a:lnTo>
                  <a:lnTo>
                    <a:pt x="544" y="855"/>
                  </a:lnTo>
                  <a:lnTo>
                    <a:pt x="551" y="854"/>
                  </a:lnTo>
                  <a:lnTo>
                    <a:pt x="557" y="855"/>
                  </a:lnTo>
                  <a:lnTo>
                    <a:pt x="568" y="862"/>
                  </a:lnTo>
                  <a:lnTo>
                    <a:pt x="580" y="870"/>
                  </a:lnTo>
                  <a:lnTo>
                    <a:pt x="594" y="880"/>
                  </a:lnTo>
                  <a:lnTo>
                    <a:pt x="610" y="893"/>
                  </a:lnTo>
                  <a:lnTo>
                    <a:pt x="626" y="907"/>
                  </a:lnTo>
                  <a:lnTo>
                    <a:pt x="642" y="921"/>
                  </a:lnTo>
                  <a:lnTo>
                    <a:pt x="660" y="936"/>
                  </a:lnTo>
                  <a:lnTo>
                    <a:pt x="676" y="951"/>
                  </a:lnTo>
                  <a:lnTo>
                    <a:pt x="668" y="965"/>
                  </a:lnTo>
                  <a:lnTo>
                    <a:pt x="657" y="983"/>
                  </a:lnTo>
                  <a:lnTo>
                    <a:pt x="645" y="1005"/>
                  </a:lnTo>
                  <a:lnTo>
                    <a:pt x="631" y="1030"/>
                  </a:lnTo>
                  <a:lnTo>
                    <a:pt x="617" y="1058"/>
                  </a:lnTo>
                  <a:lnTo>
                    <a:pt x="601" y="1088"/>
                  </a:lnTo>
                  <a:lnTo>
                    <a:pt x="585" y="1120"/>
                  </a:lnTo>
                  <a:lnTo>
                    <a:pt x="570" y="1155"/>
                  </a:lnTo>
                  <a:lnTo>
                    <a:pt x="554" y="1190"/>
                  </a:lnTo>
                  <a:lnTo>
                    <a:pt x="539" y="1226"/>
                  </a:lnTo>
                  <a:lnTo>
                    <a:pt x="525" y="1262"/>
                  </a:lnTo>
                  <a:lnTo>
                    <a:pt x="513" y="1297"/>
                  </a:lnTo>
                  <a:lnTo>
                    <a:pt x="503" y="1333"/>
                  </a:lnTo>
                  <a:lnTo>
                    <a:pt x="495" y="1368"/>
                  </a:lnTo>
                  <a:lnTo>
                    <a:pt x="489" y="1400"/>
                  </a:lnTo>
                  <a:lnTo>
                    <a:pt x="487" y="1431"/>
                  </a:lnTo>
                  <a:lnTo>
                    <a:pt x="490" y="1505"/>
                  </a:lnTo>
                  <a:lnTo>
                    <a:pt x="501" y="1589"/>
                  </a:lnTo>
                  <a:lnTo>
                    <a:pt x="518" y="1677"/>
                  </a:lnTo>
                  <a:lnTo>
                    <a:pt x="538" y="1764"/>
                  </a:lnTo>
                  <a:lnTo>
                    <a:pt x="557" y="1844"/>
                  </a:lnTo>
                  <a:lnTo>
                    <a:pt x="576" y="1910"/>
                  </a:lnTo>
                  <a:lnTo>
                    <a:pt x="589" y="1956"/>
                  </a:lnTo>
                  <a:lnTo>
                    <a:pt x="595" y="1977"/>
                  </a:lnTo>
                  <a:lnTo>
                    <a:pt x="597" y="1987"/>
                  </a:lnTo>
                  <a:lnTo>
                    <a:pt x="638" y="1987"/>
                  </a:lnTo>
                  <a:lnTo>
                    <a:pt x="715" y="2187"/>
                  </a:lnTo>
                  <a:lnTo>
                    <a:pt x="708" y="2191"/>
                  </a:lnTo>
                  <a:lnTo>
                    <a:pt x="698" y="2194"/>
                  </a:lnTo>
                  <a:lnTo>
                    <a:pt x="686" y="2199"/>
                  </a:lnTo>
                  <a:lnTo>
                    <a:pt x="672" y="2202"/>
                  </a:lnTo>
                  <a:lnTo>
                    <a:pt x="656" y="2205"/>
                  </a:lnTo>
                  <a:lnTo>
                    <a:pt x="638" y="2206"/>
                  </a:lnTo>
                  <a:lnTo>
                    <a:pt x="618" y="2206"/>
                  </a:lnTo>
                  <a:lnTo>
                    <a:pt x="597" y="2202"/>
                  </a:lnTo>
                  <a:lnTo>
                    <a:pt x="571" y="2198"/>
                  </a:lnTo>
                  <a:lnTo>
                    <a:pt x="546" y="2194"/>
                  </a:lnTo>
                  <a:lnTo>
                    <a:pt x="523" y="2192"/>
                  </a:lnTo>
                  <a:lnTo>
                    <a:pt x="504" y="2193"/>
                  </a:lnTo>
                  <a:lnTo>
                    <a:pt x="490" y="2197"/>
                  </a:lnTo>
                  <a:lnTo>
                    <a:pt x="481" y="2202"/>
                  </a:lnTo>
                  <a:lnTo>
                    <a:pt x="480" y="2213"/>
                  </a:lnTo>
                  <a:lnTo>
                    <a:pt x="486" y="2225"/>
                  </a:lnTo>
                  <a:lnTo>
                    <a:pt x="497" y="2239"/>
                  </a:lnTo>
                  <a:lnTo>
                    <a:pt x="510" y="2250"/>
                  </a:lnTo>
                  <a:lnTo>
                    <a:pt x="525" y="2258"/>
                  </a:lnTo>
                  <a:lnTo>
                    <a:pt x="543" y="2262"/>
                  </a:lnTo>
                  <a:lnTo>
                    <a:pt x="563" y="2265"/>
                  </a:lnTo>
                  <a:lnTo>
                    <a:pt x="587" y="2265"/>
                  </a:lnTo>
                  <a:lnTo>
                    <a:pt x="614" y="2261"/>
                  </a:lnTo>
                  <a:lnTo>
                    <a:pt x="645" y="2255"/>
                  </a:lnTo>
                  <a:lnTo>
                    <a:pt x="675" y="2249"/>
                  </a:lnTo>
                  <a:lnTo>
                    <a:pt x="697" y="2244"/>
                  </a:lnTo>
                  <a:lnTo>
                    <a:pt x="713" y="2239"/>
                  </a:lnTo>
                  <a:lnTo>
                    <a:pt x="724" y="2237"/>
                  </a:lnTo>
                  <a:lnTo>
                    <a:pt x="731" y="2236"/>
                  </a:lnTo>
                  <a:lnTo>
                    <a:pt x="735" y="2235"/>
                  </a:lnTo>
                  <a:lnTo>
                    <a:pt x="737" y="2235"/>
                  </a:lnTo>
                  <a:lnTo>
                    <a:pt x="737" y="2235"/>
                  </a:lnTo>
                  <a:lnTo>
                    <a:pt x="738" y="2253"/>
                  </a:lnTo>
                  <a:lnTo>
                    <a:pt x="791" y="2253"/>
                  </a:lnTo>
                  <a:lnTo>
                    <a:pt x="792" y="2250"/>
                  </a:lnTo>
                  <a:lnTo>
                    <a:pt x="796" y="2240"/>
                  </a:lnTo>
                  <a:lnTo>
                    <a:pt x="796" y="2228"/>
                  </a:lnTo>
                  <a:lnTo>
                    <a:pt x="791" y="2212"/>
                  </a:lnTo>
                  <a:lnTo>
                    <a:pt x="789" y="2206"/>
                  </a:lnTo>
                  <a:lnTo>
                    <a:pt x="786" y="2200"/>
                  </a:lnTo>
                  <a:lnTo>
                    <a:pt x="784" y="2196"/>
                  </a:lnTo>
                  <a:lnTo>
                    <a:pt x="782" y="2192"/>
                  </a:lnTo>
                  <a:lnTo>
                    <a:pt x="785" y="2192"/>
                  </a:lnTo>
                  <a:lnTo>
                    <a:pt x="790" y="1987"/>
                  </a:lnTo>
                  <a:lnTo>
                    <a:pt x="1307" y="1987"/>
                  </a:lnTo>
                  <a:lnTo>
                    <a:pt x="1442" y="2190"/>
                  </a:lnTo>
                  <a:lnTo>
                    <a:pt x="1439" y="2194"/>
                  </a:lnTo>
                  <a:lnTo>
                    <a:pt x="1436" y="2199"/>
                  </a:lnTo>
                  <a:lnTo>
                    <a:pt x="1434" y="2205"/>
                  </a:lnTo>
                  <a:lnTo>
                    <a:pt x="1430" y="2212"/>
                  </a:lnTo>
                  <a:lnTo>
                    <a:pt x="1426" y="2228"/>
                  </a:lnTo>
                  <a:lnTo>
                    <a:pt x="1427" y="2240"/>
                  </a:lnTo>
                  <a:lnTo>
                    <a:pt x="1429" y="2250"/>
                  </a:lnTo>
                  <a:lnTo>
                    <a:pt x="1430" y="2253"/>
                  </a:lnTo>
                  <a:lnTo>
                    <a:pt x="1483" y="2253"/>
                  </a:lnTo>
                  <a:lnTo>
                    <a:pt x="1486" y="2235"/>
                  </a:lnTo>
                  <a:lnTo>
                    <a:pt x="1486" y="2235"/>
                  </a:lnTo>
                  <a:lnTo>
                    <a:pt x="1488" y="2235"/>
                  </a:lnTo>
                  <a:lnTo>
                    <a:pt x="1491" y="2236"/>
                  </a:lnTo>
                  <a:lnTo>
                    <a:pt x="1498" y="2237"/>
                  </a:lnTo>
                  <a:lnTo>
                    <a:pt x="1510" y="2239"/>
                  </a:lnTo>
                  <a:lnTo>
                    <a:pt x="1526" y="2244"/>
                  </a:lnTo>
                  <a:lnTo>
                    <a:pt x="1548" y="2249"/>
                  </a:lnTo>
                  <a:lnTo>
                    <a:pt x="1577" y="2255"/>
                  </a:lnTo>
                  <a:lnTo>
                    <a:pt x="1608" y="2261"/>
                  </a:lnTo>
                  <a:lnTo>
                    <a:pt x="1635" y="2265"/>
                  </a:lnTo>
                  <a:lnTo>
                    <a:pt x="1658" y="2265"/>
                  </a:lnTo>
                  <a:lnTo>
                    <a:pt x="1679" y="2262"/>
                  </a:lnTo>
                  <a:lnTo>
                    <a:pt x="1697" y="2258"/>
                  </a:lnTo>
                  <a:lnTo>
                    <a:pt x="1712" y="2250"/>
                  </a:lnTo>
                  <a:lnTo>
                    <a:pt x="1725" y="2239"/>
                  </a:lnTo>
                  <a:lnTo>
                    <a:pt x="1737" y="2225"/>
                  </a:lnTo>
                  <a:lnTo>
                    <a:pt x="1742" y="2213"/>
                  </a:lnTo>
                  <a:lnTo>
                    <a:pt x="1740" y="2202"/>
                  </a:lnTo>
                  <a:lnTo>
                    <a:pt x="1732" y="2197"/>
                  </a:lnTo>
                  <a:lnTo>
                    <a:pt x="1718" y="2193"/>
                  </a:lnTo>
                  <a:lnTo>
                    <a:pt x="1699" y="2192"/>
                  </a:lnTo>
                  <a:lnTo>
                    <a:pt x="1677" y="2194"/>
                  </a:lnTo>
                  <a:lnTo>
                    <a:pt x="1651" y="2198"/>
                  </a:lnTo>
                  <a:lnTo>
                    <a:pt x="1625" y="2202"/>
                  </a:lnTo>
                  <a:lnTo>
                    <a:pt x="1606" y="2205"/>
                  </a:lnTo>
                  <a:lnTo>
                    <a:pt x="1589" y="2206"/>
                  </a:lnTo>
                  <a:lnTo>
                    <a:pt x="1573" y="2206"/>
                  </a:lnTo>
                  <a:lnTo>
                    <a:pt x="1558" y="2204"/>
                  </a:lnTo>
                  <a:lnTo>
                    <a:pt x="1544" y="2201"/>
                  </a:lnTo>
                  <a:lnTo>
                    <a:pt x="1533" y="2198"/>
                  </a:lnTo>
                  <a:lnTo>
                    <a:pt x="1522" y="2194"/>
                  </a:lnTo>
                  <a:lnTo>
                    <a:pt x="1514" y="2191"/>
                  </a:lnTo>
                  <a:lnTo>
                    <a:pt x="1459" y="1987"/>
                  </a:lnTo>
                  <a:lnTo>
                    <a:pt x="1511" y="1987"/>
                  </a:lnTo>
                  <a:lnTo>
                    <a:pt x="1504" y="1968"/>
                  </a:lnTo>
                  <a:lnTo>
                    <a:pt x="1499" y="1951"/>
                  </a:lnTo>
                  <a:lnTo>
                    <a:pt x="1486" y="1910"/>
                  </a:lnTo>
                  <a:lnTo>
                    <a:pt x="1467" y="1849"/>
                  </a:lnTo>
                  <a:lnTo>
                    <a:pt x="1445" y="1774"/>
                  </a:lnTo>
                  <a:lnTo>
                    <a:pt x="1421" y="1691"/>
                  </a:lnTo>
                  <a:lnTo>
                    <a:pt x="1399" y="1606"/>
                  </a:lnTo>
                  <a:lnTo>
                    <a:pt x="1380" y="1524"/>
                  </a:lnTo>
                  <a:lnTo>
                    <a:pt x="1365" y="1452"/>
                  </a:lnTo>
                  <a:lnTo>
                    <a:pt x="1375" y="1456"/>
                  </a:lnTo>
                  <a:lnTo>
                    <a:pt x="1388" y="1461"/>
                  </a:lnTo>
                  <a:lnTo>
                    <a:pt x="1403" y="1467"/>
                  </a:lnTo>
                  <a:lnTo>
                    <a:pt x="1420" y="1472"/>
                  </a:lnTo>
                  <a:lnTo>
                    <a:pt x="1437" y="1478"/>
                  </a:lnTo>
                  <a:lnTo>
                    <a:pt x="1457" y="1484"/>
                  </a:lnTo>
                  <a:lnTo>
                    <a:pt x="1479" y="1491"/>
                  </a:lnTo>
                  <a:lnTo>
                    <a:pt x="1501" y="1497"/>
                  </a:lnTo>
                  <a:lnTo>
                    <a:pt x="1524" y="1502"/>
                  </a:lnTo>
                  <a:lnTo>
                    <a:pt x="1547" y="1507"/>
                  </a:lnTo>
                  <a:lnTo>
                    <a:pt x="1571" y="1512"/>
                  </a:lnTo>
                  <a:lnTo>
                    <a:pt x="1596" y="1515"/>
                  </a:lnTo>
                  <a:lnTo>
                    <a:pt x="1620" y="1517"/>
                  </a:lnTo>
                  <a:lnTo>
                    <a:pt x="1646" y="1520"/>
                  </a:lnTo>
                  <a:lnTo>
                    <a:pt x="1671" y="1520"/>
                  </a:lnTo>
                  <a:lnTo>
                    <a:pt x="1695" y="1518"/>
                  </a:lnTo>
                  <a:lnTo>
                    <a:pt x="1695" y="1271"/>
                  </a:lnTo>
                  <a:lnTo>
                    <a:pt x="1682" y="1265"/>
                  </a:lnTo>
                  <a:lnTo>
                    <a:pt x="1669" y="1258"/>
                  </a:lnTo>
                  <a:lnTo>
                    <a:pt x="1653" y="1250"/>
                  </a:lnTo>
                  <a:lnTo>
                    <a:pt x="1636" y="1241"/>
                  </a:lnTo>
                  <a:lnTo>
                    <a:pt x="1619" y="1231"/>
                  </a:lnTo>
                  <a:lnTo>
                    <a:pt x="1602" y="1219"/>
                  </a:lnTo>
                  <a:lnTo>
                    <a:pt x="1583" y="1206"/>
                  </a:lnTo>
                  <a:lnTo>
                    <a:pt x="1565" y="1194"/>
                  </a:lnTo>
                  <a:lnTo>
                    <a:pt x="1545" y="1180"/>
                  </a:lnTo>
                  <a:lnTo>
                    <a:pt x="1526" y="1166"/>
                  </a:lnTo>
                  <a:lnTo>
                    <a:pt x="1506" y="1152"/>
                  </a:lnTo>
                  <a:lnTo>
                    <a:pt x="1487" y="1137"/>
                  </a:lnTo>
                  <a:lnTo>
                    <a:pt x="1468" y="1122"/>
                  </a:lnTo>
                  <a:lnTo>
                    <a:pt x="1449" y="1107"/>
                  </a:lnTo>
                  <a:lnTo>
                    <a:pt x="1430" y="1094"/>
                  </a:lnTo>
                  <a:lnTo>
                    <a:pt x="1413" y="1079"/>
                  </a:lnTo>
                  <a:lnTo>
                    <a:pt x="1559" y="1058"/>
                  </a:lnTo>
                  <a:lnTo>
                    <a:pt x="1444" y="967"/>
                  </a:lnTo>
                  <a:lnTo>
                    <a:pt x="1549" y="796"/>
                  </a:lnTo>
                  <a:lnTo>
                    <a:pt x="1553" y="803"/>
                  </a:lnTo>
                  <a:lnTo>
                    <a:pt x="1559" y="811"/>
                  </a:lnTo>
                  <a:lnTo>
                    <a:pt x="1565" y="819"/>
                  </a:lnTo>
                  <a:lnTo>
                    <a:pt x="1573" y="829"/>
                  </a:lnTo>
                  <a:lnTo>
                    <a:pt x="1581" y="837"/>
                  </a:lnTo>
                  <a:lnTo>
                    <a:pt x="1590" y="846"/>
                  </a:lnTo>
                  <a:lnTo>
                    <a:pt x="1600" y="855"/>
                  </a:lnTo>
                  <a:lnTo>
                    <a:pt x="1611" y="866"/>
                  </a:lnTo>
                  <a:lnTo>
                    <a:pt x="1623" y="875"/>
                  </a:lnTo>
                  <a:lnTo>
                    <a:pt x="1636" y="884"/>
                  </a:lnTo>
                  <a:lnTo>
                    <a:pt x="1650" y="892"/>
                  </a:lnTo>
                  <a:lnTo>
                    <a:pt x="1665" y="900"/>
                  </a:lnTo>
                  <a:lnTo>
                    <a:pt x="1681" y="908"/>
                  </a:lnTo>
                  <a:lnTo>
                    <a:pt x="1699" y="915"/>
                  </a:lnTo>
                  <a:lnTo>
                    <a:pt x="1718" y="922"/>
                  </a:lnTo>
                  <a:lnTo>
                    <a:pt x="1738" y="928"/>
                  </a:lnTo>
                  <a:lnTo>
                    <a:pt x="1753" y="931"/>
                  </a:lnTo>
                  <a:lnTo>
                    <a:pt x="1768" y="935"/>
                  </a:lnTo>
                  <a:lnTo>
                    <a:pt x="1783" y="937"/>
                  </a:lnTo>
                  <a:lnTo>
                    <a:pt x="1798" y="938"/>
                  </a:lnTo>
                  <a:lnTo>
                    <a:pt x="1812" y="937"/>
                  </a:lnTo>
                  <a:lnTo>
                    <a:pt x="1825" y="933"/>
                  </a:lnTo>
                  <a:lnTo>
                    <a:pt x="1838" y="929"/>
                  </a:lnTo>
                  <a:lnTo>
                    <a:pt x="1850" y="921"/>
                  </a:lnTo>
                  <a:lnTo>
                    <a:pt x="1862" y="908"/>
                  </a:lnTo>
                  <a:lnTo>
                    <a:pt x="1871" y="892"/>
                  </a:lnTo>
                  <a:lnTo>
                    <a:pt x="1878" y="872"/>
                  </a:lnTo>
                  <a:lnTo>
                    <a:pt x="1883" y="849"/>
                  </a:lnTo>
                  <a:lnTo>
                    <a:pt x="1913" y="884"/>
                  </a:lnTo>
                  <a:lnTo>
                    <a:pt x="1909" y="889"/>
                  </a:lnTo>
                  <a:lnTo>
                    <a:pt x="1908" y="893"/>
                  </a:lnTo>
                  <a:lnTo>
                    <a:pt x="1906" y="898"/>
                  </a:lnTo>
                  <a:lnTo>
                    <a:pt x="1906" y="904"/>
                  </a:lnTo>
                  <a:lnTo>
                    <a:pt x="1907" y="912"/>
                  </a:lnTo>
                  <a:lnTo>
                    <a:pt x="1911" y="920"/>
                  </a:lnTo>
                  <a:lnTo>
                    <a:pt x="1915" y="929"/>
                  </a:lnTo>
                  <a:lnTo>
                    <a:pt x="1921" y="937"/>
                  </a:lnTo>
                  <a:lnTo>
                    <a:pt x="1916" y="940"/>
                  </a:lnTo>
                  <a:lnTo>
                    <a:pt x="1912" y="943"/>
                  </a:lnTo>
                  <a:lnTo>
                    <a:pt x="1907" y="946"/>
                  </a:lnTo>
                  <a:lnTo>
                    <a:pt x="1902" y="950"/>
                  </a:lnTo>
                  <a:lnTo>
                    <a:pt x="1898" y="954"/>
                  </a:lnTo>
                  <a:lnTo>
                    <a:pt x="1893" y="958"/>
                  </a:lnTo>
                  <a:lnTo>
                    <a:pt x="1889" y="962"/>
                  </a:lnTo>
                  <a:lnTo>
                    <a:pt x="1884" y="967"/>
                  </a:lnTo>
                  <a:lnTo>
                    <a:pt x="1874" y="983"/>
                  </a:lnTo>
                  <a:lnTo>
                    <a:pt x="1869" y="999"/>
                  </a:lnTo>
                  <a:lnTo>
                    <a:pt x="1868" y="1018"/>
                  </a:lnTo>
                  <a:lnTo>
                    <a:pt x="1871" y="1034"/>
                  </a:lnTo>
                  <a:lnTo>
                    <a:pt x="1877" y="1050"/>
                  </a:lnTo>
                  <a:lnTo>
                    <a:pt x="1883" y="1065"/>
                  </a:lnTo>
                  <a:lnTo>
                    <a:pt x="1891" y="1077"/>
                  </a:lnTo>
                  <a:lnTo>
                    <a:pt x="1897" y="1087"/>
                  </a:lnTo>
                  <a:lnTo>
                    <a:pt x="1886" y="1104"/>
                  </a:lnTo>
                  <a:lnTo>
                    <a:pt x="1871" y="1127"/>
                  </a:lnTo>
                  <a:lnTo>
                    <a:pt x="1853" y="1156"/>
                  </a:lnTo>
                  <a:lnTo>
                    <a:pt x="1831" y="1186"/>
                  </a:lnTo>
                  <a:lnTo>
                    <a:pt x="1807" y="1214"/>
                  </a:lnTo>
                  <a:lnTo>
                    <a:pt x="1782" y="1241"/>
                  </a:lnTo>
                  <a:lnTo>
                    <a:pt x="1755" y="1262"/>
                  </a:lnTo>
                  <a:lnTo>
                    <a:pt x="1730" y="1275"/>
                  </a:lnTo>
                  <a:lnTo>
                    <a:pt x="1727" y="1275"/>
                  </a:lnTo>
                  <a:lnTo>
                    <a:pt x="1724" y="1275"/>
                  </a:lnTo>
                  <a:lnTo>
                    <a:pt x="1719" y="1274"/>
                  </a:lnTo>
                  <a:lnTo>
                    <a:pt x="1714" y="1273"/>
                  </a:lnTo>
                  <a:lnTo>
                    <a:pt x="1708" y="1273"/>
                  </a:lnTo>
                  <a:lnTo>
                    <a:pt x="1702" y="1272"/>
                  </a:lnTo>
                  <a:lnTo>
                    <a:pt x="1699" y="1271"/>
                  </a:lnTo>
                  <a:lnTo>
                    <a:pt x="1695" y="1271"/>
                  </a:lnTo>
                  <a:lnTo>
                    <a:pt x="1695" y="1518"/>
                  </a:lnTo>
                  <a:lnTo>
                    <a:pt x="1703" y="1517"/>
                  </a:lnTo>
                  <a:lnTo>
                    <a:pt x="1714" y="1516"/>
                  </a:lnTo>
                  <a:lnTo>
                    <a:pt x="1724" y="1514"/>
                  </a:lnTo>
                  <a:lnTo>
                    <a:pt x="1735" y="1513"/>
                  </a:lnTo>
                  <a:lnTo>
                    <a:pt x="1746" y="1510"/>
                  </a:lnTo>
                  <a:lnTo>
                    <a:pt x="1756" y="1508"/>
                  </a:lnTo>
                  <a:lnTo>
                    <a:pt x="1765" y="1506"/>
                  </a:lnTo>
                  <a:lnTo>
                    <a:pt x="1773" y="1503"/>
                  </a:lnTo>
                  <a:lnTo>
                    <a:pt x="1797" y="1492"/>
                  </a:lnTo>
                  <a:lnTo>
                    <a:pt x="1820" y="1477"/>
                  </a:lnTo>
                  <a:lnTo>
                    <a:pt x="1840" y="1456"/>
                  </a:lnTo>
                  <a:lnTo>
                    <a:pt x="1859" y="1433"/>
                  </a:lnTo>
                  <a:lnTo>
                    <a:pt x="1877" y="1407"/>
                  </a:lnTo>
                  <a:lnTo>
                    <a:pt x="1893" y="1378"/>
                  </a:lnTo>
                  <a:lnTo>
                    <a:pt x="1909" y="1348"/>
                  </a:lnTo>
                  <a:lnTo>
                    <a:pt x="1923" y="1318"/>
                  </a:lnTo>
                  <a:lnTo>
                    <a:pt x="1936" y="1287"/>
                  </a:lnTo>
                  <a:lnTo>
                    <a:pt x="1946" y="1257"/>
                  </a:lnTo>
                  <a:lnTo>
                    <a:pt x="1957" y="1228"/>
                  </a:lnTo>
                  <a:lnTo>
                    <a:pt x="1965" y="1202"/>
                  </a:lnTo>
                  <a:lnTo>
                    <a:pt x="1972" y="1178"/>
                  </a:lnTo>
                  <a:lnTo>
                    <a:pt x="1977" y="1156"/>
                  </a:lnTo>
                  <a:lnTo>
                    <a:pt x="1982" y="1140"/>
                  </a:lnTo>
                  <a:lnTo>
                    <a:pt x="1984" y="1127"/>
                  </a:lnTo>
                  <a:lnTo>
                    <a:pt x="1993" y="1123"/>
                  </a:lnTo>
                  <a:lnTo>
                    <a:pt x="2006" y="1120"/>
                  </a:lnTo>
                  <a:lnTo>
                    <a:pt x="2019" y="1115"/>
                  </a:lnTo>
                  <a:lnTo>
                    <a:pt x="2034" y="1111"/>
                  </a:lnTo>
                  <a:lnTo>
                    <a:pt x="2049" y="1104"/>
                  </a:lnTo>
                  <a:lnTo>
                    <a:pt x="2065" y="1098"/>
                  </a:lnTo>
                  <a:lnTo>
                    <a:pt x="2081" y="1090"/>
                  </a:lnTo>
                  <a:lnTo>
                    <a:pt x="2097" y="1082"/>
                  </a:lnTo>
                  <a:lnTo>
                    <a:pt x="2112" y="1074"/>
                  </a:lnTo>
                  <a:lnTo>
                    <a:pt x="2127" y="1066"/>
                  </a:lnTo>
                  <a:lnTo>
                    <a:pt x="2141" y="1056"/>
                  </a:lnTo>
                  <a:lnTo>
                    <a:pt x="2154" y="1046"/>
                  </a:lnTo>
                  <a:lnTo>
                    <a:pt x="2164" y="1036"/>
                  </a:lnTo>
                  <a:lnTo>
                    <a:pt x="2172" y="1026"/>
                  </a:lnTo>
                  <a:lnTo>
                    <a:pt x="2178" y="1015"/>
                  </a:lnTo>
                  <a:lnTo>
                    <a:pt x="2180" y="1004"/>
                  </a:lnTo>
                  <a:lnTo>
                    <a:pt x="2181" y="985"/>
                  </a:lnTo>
                  <a:lnTo>
                    <a:pt x="2180" y="969"/>
                  </a:lnTo>
                  <a:lnTo>
                    <a:pt x="2178" y="954"/>
                  </a:lnTo>
                  <a:lnTo>
                    <a:pt x="2173" y="942"/>
                  </a:lnTo>
                  <a:lnTo>
                    <a:pt x="2169" y="930"/>
                  </a:lnTo>
                  <a:lnTo>
                    <a:pt x="2163" y="921"/>
                  </a:lnTo>
                  <a:lnTo>
                    <a:pt x="2157" y="914"/>
                  </a:lnTo>
                  <a:lnTo>
                    <a:pt x="2152" y="908"/>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3" name="Freeform 147"/>
            <p:cNvSpPr/>
            <p:nvPr/>
          </p:nvSpPr>
          <p:spPr bwMode="auto">
            <a:xfrm>
              <a:off x="894" y="2434"/>
              <a:ext cx="48" cy="29"/>
            </a:xfrm>
            <a:custGeom>
              <a:avLst/>
              <a:gdLst/>
              <a:ahLst/>
              <a:cxnLst>
                <a:cxn ang="0">
                  <a:pos x="38" y="0"/>
                </a:cxn>
                <a:cxn ang="0">
                  <a:pos x="96" y="46"/>
                </a:cxn>
                <a:cxn ang="0">
                  <a:pos x="0" y="60"/>
                </a:cxn>
                <a:cxn ang="0">
                  <a:pos x="38" y="0"/>
                </a:cxn>
              </a:cxnLst>
              <a:rect l="0" t="0" r="r" b="b"/>
              <a:pathLst>
                <a:path w="96" h="60">
                  <a:moveTo>
                    <a:pt x="38" y="0"/>
                  </a:moveTo>
                  <a:lnTo>
                    <a:pt x="96" y="46"/>
                  </a:lnTo>
                  <a:lnTo>
                    <a:pt x="0" y="60"/>
                  </a:lnTo>
                  <a:lnTo>
                    <a:pt x="38"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9" name="Freeform 148"/>
            <p:cNvSpPr/>
            <p:nvPr/>
          </p:nvSpPr>
          <p:spPr bwMode="auto">
            <a:xfrm>
              <a:off x="978" y="2314"/>
              <a:ext cx="148" cy="78"/>
            </a:xfrm>
            <a:custGeom>
              <a:avLst/>
              <a:gdLst/>
              <a:ahLst/>
              <a:cxnLst>
                <a:cxn ang="0">
                  <a:pos x="248" y="9"/>
                </a:cxn>
                <a:cxn ang="0">
                  <a:pos x="296" y="64"/>
                </a:cxn>
                <a:cxn ang="0">
                  <a:pos x="295" y="92"/>
                </a:cxn>
                <a:cxn ang="0">
                  <a:pos x="291" y="115"/>
                </a:cxn>
                <a:cxn ang="0">
                  <a:pos x="282" y="132"/>
                </a:cxn>
                <a:cxn ang="0">
                  <a:pos x="272" y="145"/>
                </a:cxn>
                <a:cxn ang="0">
                  <a:pos x="264" y="150"/>
                </a:cxn>
                <a:cxn ang="0">
                  <a:pos x="255" y="153"/>
                </a:cxn>
                <a:cxn ang="0">
                  <a:pos x="244" y="154"/>
                </a:cxn>
                <a:cxn ang="0">
                  <a:pos x="234" y="154"/>
                </a:cxn>
                <a:cxn ang="0">
                  <a:pos x="223" y="153"/>
                </a:cxn>
                <a:cxn ang="0">
                  <a:pos x="211" y="152"/>
                </a:cxn>
                <a:cxn ang="0">
                  <a:pos x="200" y="148"/>
                </a:cxn>
                <a:cxn ang="0">
                  <a:pos x="187" y="146"/>
                </a:cxn>
                <a:cxn ang="0">
                  <a:pos x="141" y="130"/>
                </a:cxn>
                <a:cxn ang="0">
                  <a:pos x="102" y="109"/>
                </a:cxn>
                <a:cxn ang="0">
                  <a:pos x="69" y="87"/>
                </a:cxn>
                <a:cxn ang="0">
                  <a:pos x="45" y="64"/>
                </a:cxn>
                <a:cxn ang="0">
                  <a:pos x="26" y="42"/>
                </a:cxn>
                <a:cxn ang="0">
                  <a:pos x="13" y="25"/>
                </a:cxn>
                <a:cxn ang="0">
                  <a:pos x="6" y="12"/>
                </a:cxn>
                <a:cxn ang="0">
                  <a:pos x="4" y="8"/>
                </a:cxn>
                <a:cxn ang="0">
                  <a:pos x="0" y="0"/>
                </a:cxn>
                <a:cxn ang="0">
                  <a:pos x="15" y="8"/>
                </a:cxn>
                <a:cxn ang="0">
                  <a:pos x="31" y="15"/>
                </a:cxn>
                <a:cxn ang="0">
                  <a:pos x="47" y="22"/>
                </a:cxn>
                <a:cxn ang="0">
                  <a:pos x="64" y="26"/>
                </a:cxn>
                <a:cxn ang="0">
                  <a:pos x="81" y="30"/>
                </a:cxn>
                <a:cxn ang="0">
                  <a:pos x="98" y="33"/>
                </a:cxn>
                <a:cxn ang="0">
                  <a:pos x="115" y="34"/>
                </a:cxn>
                <a:cxn ang="0">
                  <a:pos x="133" y="36"/>
                </a:cxn>
                <a:cxn ang="0">
                  <a:pos x="148" y="36"/>
                </a:cxn>
                <a:cxn ang="0">
                  <a:pos x="163" y="34"/>
                </a:cxn>
                <a:cxn ang="0">
                  <a:pos x="178" y="32"/>
                </a:cxn>
                <a:cxn ang="0">
                  <a:pos x="193" y="29"/>
                </a:cxn>
                <a:cxn ang="0">
                  <a:pos x="206" y="25"/>
                </a:cxn>
                <a:cxn ang="0">
                  <a:pos x="220" y="21"/>
                </a:cxn>
                <a:cxn ang="0">
                  <a:pos x="234" y="15"/>
                </a:cxn>
                <a:cxn ang="0">
                  <a:pos x="248" y="9"/>
                </a:cxn>
              </a:cxnLst>
              <a:rect l="0" t="0" r="r" b="b"/>
              <a:pathLst>
                <a:path w="296" h="154">
                  <a:moveTo>
                    <a:pt x="248" y="9"/>
                  </a:moveTo>
                  <a:lnTo>
                    <a:pt x="296" y="64"/>
                  </a:lnTo>
                  <a:lnTo>
                    <a:pt x="295" y="92"/>
                  </a:lnTo>
                  <a:lnTo>
                    <a:pt x="291" y="115"/>
                  </a:lnTo>
                  <a:lnTo>
                    <a:pt x="282" y="132"/>
                  </a:lnTo>
                  <a:lnTo>
                    <a:pt x="272" y="145"/>
                  </a:lnTo>
                  <a:lnTo>
                    <a:pt x="264" y="150"/>
                  </a:lnTo>
                  <a:lnTo>
                    <a:pt x="255" y="153"/>
                  </a:lnTo>
                  <a:lnTo>
                    <a:pt x="244" y="154"/>
                  </a:lnTo>
                  <a:lnTo>
                    <a:pt x="234" y="154"/>
                  </a:lnTo>
                  <a:lnTo>
                    <a:pt x="223" y="153"/>
                  </a:lnTo>
                  <a:lnTo>
                    <a:pt x="211" y="152"/>
                  </a:lnTo>
                  <a:lnTo>
                    <a:pt x="200" y="148"/>
                  </a:lnTo>
                  <a:lnTo>
                    <a:pt x="187" y="146"/>
                  </a:lnTo>
                  <a:lnTo>
                    <a:pt x="141" y="130"/>
                  </a:lnTo>
                  <a:lnTo>
                    <a:pt x="102" y="109"/>
                  </a:lnTo>
                  <a:lnTo>
                    <a:pt x="69" y="87"/>
                  </a:lnTo>
                  <a:lnTo>
                    <a:pt x="45" y="64"/>
                  </a:lnTo>
                  <a:lnTo>
                    <a:pt x="26" y="42"/>
                  </a:lnTo>
                  <a:lnTo>
                    <a:pt x="13" y="25"/>
                  </a:lnTo>
                  <a:lnTo>
                    <a:pt x="6" y="12"/>
                  </a:lnTo>
                  <a:lnTo>
                    <a:pt x="4" y="8"/>
                  </a:lnTo>
                  <a:lnTo>
                    <a:pt x="0" y="0"/>
                  </a:lnTo>
                  <a:lnTo>
                    <a:pt x="15" y="8"/>
                  </a:lnTo>
                  <a:lnTo>
                    <a:pt x="31" y="15"/>
                  </a:lnTo>
                  <a:lnTo>
                    <a:pt x="47" y="22"/>
                  </a:lnTo>
                  <a:lnTo>
                    <a:pt x="64" y="26"/>
                  </a:lnTo>
                  <a:lnTo>
                    <a:pt x="81" y="30"/>
                  </a:lnTo>
                  <a:lnTo>
                    <a:pt x="98" y="33"/>
                  </a:lnTo>
                  <a:lnTo>
                    <a:pt x="115" y="34"/>
                  </a:lnTo>
                  <a:lnTo>
                    <a:pt x="133" y="36"/>
                  </a:lnTo>
                  <a:lnTo>
                    <a:pt x="148" y="36"/>
                  </a:lnTo>
                  <a:lnTo>
                    <a:pt x="163" y="34"/>
                  </a:lnTo>
                  <a:lnTo>
                    <a:pt x="178" y="32"/>
                  </a:lnTo>
                  <a:lnTo>
                    <a:pt x="193" y="29"/>
                  </a:lnTo>
                  <a:lnTo>
                    <a:pt x="206" y="25"/>
                  </a:lnTo>
                  <a:lnTo>
                    <a:pt x="220" y="21"/>
                  </a:lnTo>
                  <a:lnTo>
                    <a:pt x="234" y="15"/>
                  </a:lnTo>
                  <a:lnTo>
                    <a:pt x="248" y="9"/>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5" name="Freeform 149"/>
            <p:cNvSpPr/>
            <p:nvPr/>
          </p:nvSpPr>
          <p:spPr bwMode="auto">
            <a:xfrm>
              <a:off x="1115" y="2302"/>
              <a:ext cx="62" cy="72"/>
            </a:xfrm>
            <a:custGeom>
              <a:avLst/>
              <a:gdLst/>
              <a:ahLst/>
              <a:cxnLst>
                <a:cxn ang="0">
                  <a:pos x="109" y="142"/>
                </a:cxn>
                <a:cxn ang="0">
                  <a:pos x="0" y="18"/>
                </a:cxn>
                <a:cxn ang="0">
                  <a:pos x="7" y="13"/>
                </a:cxn>
                <a:cxn ang="0">
                  <a:pos x="13" y="9"/>
                </a:cxn>
                <a:cxn ang="0">
                  <a:pos x="20" y="4"/>
                </a:cxn>
                <a:cxn ang="0">
                  <a:pos x="26" y="0"/>
                </a:cxn>
                <a:cxn ang="0">
                  <a:pos x="136" y="123"/>
                </a:cxn>
                <a:cxn ang="0">
                  <a:pos x="128" y="129"/>
                </a:cxn>
                <a:cxn ang="0">
                  <a:pos x="121" y="134"/>
                </a:cxn>
                <a:cxn ang="0">
                  <a:pos x="114" y="139"/>
                </a:cxn>
                <a:cxn ang="0">
                  <a:pos x="109" y="142"/>
                </a:cxn>
              </a:cxnLst>
              <a:rect l="0" t="0" r="r" b="b"/>
              <a:pathLst>
                <a:path w="136" h="142">
                  <a:moveTo>
                    <a:pt x="109" y="142"/>
                  </a:moveTo>
                  <a:lnTo>
                    <a:pt x="0" y="18"/>
                  </a:lnTo>
                  <a:lnTo>
                    <a:pt x="7" y="13"/>
                  </a:lnTo>
                  <a:lnTo>
                    <a:pt x="13" y="9"/>
                  </a:lnTo>
                  <a:lnTo>
                    <a:pt x="20" y="4"/>
                  </a:lnTo>
                  <a:lnTo>
                    <a:pt x="26" y="0"/>
                  </a:lnTo>
                  <a:lnTo>
                    <a:pt x="136" y="123"/>
                  </a:lnTo>
                  <a:lnTo>
                    <a:pt x="128" y="129"/>
                  </a:lnTo>
                  <a:lnTo>
                    <a:pt x="121" y="134"/>
                  </a:lnTo>
                  <a:lnTo>
                    <a:pt x="114" y="139"/>
                  </a:lnTo>
                  <a:lnTo>
                    <a:pt x="109" y="14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6" name="Freeform 150"/>
            <p:cNvSpPr/>
            <p:nvPr/>
          </p:nvSpPr>
          <p:spPr bwMode="auto">
            <a:xfrm>
              <a:off x="927" y="2084"/>
              <a:ext cx="234" cy="233"/>
            </a:xfrm>
            <a:custGeom>
              <a:avLst/>
              <a:gdLst/>
              <a:ahLst/>
              <a:cxnLst>
                <a:cxn ang="0">
                  <a:pos x="466" y="257"/>
                </a:cxn>
                <a:cxn ang="0">
                  <a:pos x="457" y="302"/>
                </a:cxn>
                <a:cxn ang="0">
                  <a:pos x="439" y="345"/>
                </a:cxn>
                <a:cxn ang="0">
                  <a:pos x="415" y="381"/>
                </a:cxn>
                <a:cxn ang="0">
                  <a:pos x="382" y="414"/>
                </a:cxn>
                <a:cxn ang="0">
                  <a:pos x="345" y="438"/>
                </a:cxn>
                <a:cxn ang="0">
                  <a:pos x="303" y="456"/>
                </a:cxn>
                <a:cxn ang="0">
                  <a:pos x="258" y="465"/>
                </a:cxn>
                <a:cxn ang="0">
                  <a:pos x="211" y="465"/>
                </a:cxn>
                <a:cxn ang="0">
                  <a:pos x="165" y="456"/>
                </a:cxn>
                <a:cxn ang="0">
                  <a:pos x="123" y="439"/>
                </a:cxn>
                <a:cxn ang="0">
                  <a:pos x="85" y="414"/>
                </a:cxn>
                <a:cxn ang="0">
                  <a:pos x="53" y="381"/>
                </a:cxn>
                <a:cxn ang="0">
                  <a:pos x="28" y="343"/>
                </a:cxn>
                <a:cxn ang="0">
                  <a:pos x="10" y="302"/>
                </a:cxn>
                <a:cxn ang="0">
                  <a:pos x="1" y="256"/>
                </a:cxn>
                <a:cxn ang="0">
                  <a:pos x="1" y="210"/>
                </a:cxn>
                <a:cxn ang="0">
                  <a:pos x="10" y="165"/>
                </a:cxn>
                <a:cxn ang="0">
                  <a:pos x="28" y="123"/>
                </a:cxn>
                <a:cxn ang="0">
                  <a:pos x="53" y="85"/>
                </a:cxn>
                <a:cxn ang="0">
                  <a:pos x="85" y="53"/>
                </a:cxn>
                <a:cxn ang="0">
                  <a:pos x="123" y="28"/>
                </a:cxn>
                <a:cxn ang="0">
                  <a:pos x="165" y="11"/>
                </a:cxn>
                <a:cxn ang="0">
                  <a:pos x="211" y="1"/>
                </a:cxn>
                <a:cxn ang="0">
                  <a:pos x="257" y="1"/>
                </a:cxn>
                <a:cxn ang="0">
                  <a:pos x="302" y="11"/>
                </a:cxn>
                <a:cxn ang="0">
                  <a:pos x="343" y="28"/>
                </a:cxn>
                <a:cxn ang="0">
                  <a:pos x="381" y="53"/>
                </a:cxn>
                <a:cxn ang="0">
                  <a:pos x="413" y="85"/>
                </a:cxn>
                <a:cxn ang="0">
                  <a:pos x="440" y="123"/>
                </a:cxn>
                <a:cxn ang="0">
                  <a:pos x="457" y="165"/>
                </a:cxn>
                <a:cxn ang="0">
                  <a:pos x="466" y="210"/>
                </a:cxn>
              </a:cxnLst>
              <a:rect l="0" t="0" r="r" b="b"/>
              <a:pathLst>
                <a:path w="468" h="467">
                  <a:moveTo>
                    <a:pt x="468" y="233"/>
                  </a:moveTo>
                  <a:lnTo>
                    <a:pt x="466" y="257"/>
                  </a:lnTo>
                  <a:lnTo>
                    <a:pt x="463" y="280"/>
                  </a:lnTo>
                  <a:lnTo>
                    <a:pt x="457" y="302"/>
                  </a:lnTo>
                  <a:lnTo>
                    <a:pt x="449" y="324"/>
                  </a:lnTo>
                  <a:lnTo>
                    <a:pt x="439" y="345"/>
                  </a:lnTo>
                  <a:lnTo>
                    <a:pt x="427" y="363"/>
                  </a:lnTo>
                  <a:lnTo>
                    <a:pt x="415" y="381"/>
                  </a:lnTo>
                  <a:lnTo>
                    <a:pt x="400" y="397"/>
                  </a:lnTo>
                  <a:lnTo>
                    <a:pt x="382" y="414"/>
                  </a:lnTo>
                  <a:lnTo>
                    <a:pt x="364" y="426"/>
                  </a:lnTo>
                  <a:lnTo>
                    <a:pt x="345" y="438"/>
                  </a:lnTo>
                  <a:lnTo>
                    <a:pt x="325" y="448"/>
                  </a:lnTo>
                  <a:lnTo>
                    <a:pt x="303" y="456"/>
                  </a:lnTo>
                  <a:lnTo>
                    <a:pt x="281" y="462"/>
                  </a:lnTo>
                  <a:lnTo>
                    <a:pt x="258" y="465"/>
                  </a:lnTo>
                  <a:lnTo>
                    <a:pt x="234" y="467"/>
                  </a:lnTo>
                  <a:lnTo>
                    <a:pt x="211" y="465"/>
                  </a:lnTo>
                  <a:lnTo>
                    <a:pt x="188" y="462"/>
                  </a:lnTo>
                  <a:lnTo>
                    <a:pt x="165" y="456"/>
                  </a:lnTo>
                  <a:lnTo>
                    <a:pt x="144" y="449"/>
                  </a:lnTo>
                  <a:lnTo>
                    <a:pt x="123" y="439"/>
                  </a:lnTo>
                  <a:lnTo>
                    <a:pt x="104" y="427"/>
                  </a:lnTo>
                  <a:lnTo>
                    <a:pt x="85" y="414"/>
                  </a:lnTo>
                  <a:lnTo>
                    <a:pt x="68" y="399"/>
                  </a:lnTo>
                  <a:lnTo>
                    <a:pt x="53" y="381"/>
                  </a:lnTo>
                  <a:lnTo>
                    <a:pt x="39" y="363"/>
                  </a:lnTo>
                  <a:lnTo>
                    <a:pt x="28" y="343"/>
                  </a:lnTo>
                  <a:lnTo>
                    <a:pt x="17" y="323"/>
                  </a:lnTo>
                  <a:lnTo>
                    <a:pt x="10" y="302"/>
                  </a:lnTo>
                  <a:lnTo>
                    <a:pt x="4" y="279"/>
                  </a:lnTo>
                  <a:lnTo>
                    <a:pt x="1" y="256"/>
                  </a:lnTo>
                  <a:lnTo>
                    <a:pt x="0" y="233"/>
                  </a:lnTo>
                  <a:lnTo>
                    <a:pt x="1" y="210"/>
                  </a:lnTo>
                  <a:lnTo>
                    <a:pt x="4" y="187"/>
                  </a:lnTo>
                  <a:lnTo>
                    <a:pt x="10" y="165"/>
                  </a:lnTo>
                  <a:lnTo>
                    <a:pt x="17" y="143"/>
                  </a:lnTo>
                  <a:lnTo>
                    <a:pt x="28" y="123"/>
                  </a:lnTo>
                  <a:lnTo>
                    <a:pt x="39" y="104"/>
                  </a:lnTo>
                  <a:lnTo>
                    <a:pt x="53" y="85"/>
                  </a:lnTo>
                  <a:lnTo>
                    <a:pt x="68" y="68"/>
                  </a:lnTo>
                  <a:lnTo>
                    <a:pt x="85" y="53"/>
                  </a:lnTo>
                  <a:lnTo>
                    <a:pt x="104" y="39"/>
                  </a:lnTo>
                  <a:lnTo>
                    <a:pt x="123" y="28"/>
                  </a:lnTo>
                  <a:lnTo>
                    <a:pt x="144" y="17"/>
                  </a:lnTo>
                  <a:lnTo>
                    <a:pt x="165" y="11"/>
                  </a:lnTo>
                  <a:lnTo>
                    <a:pt x="188" y="5"/>
                  </a:lnTo>
                  <a:lnTo>
                    <a:pt x="211" y="1"/>
                  </a:lnTo>
                  <a:lnTo>
                    <a:pt x="234" y="0"/>
                  </a:lnTo>
                  <a:lnTo>
                    <a:pt x="257" y="1"/>
                  </a:lnTo>
                  <a:lnTo>
                    <a:pt x="280" y="5"/>
                  </a:lnTo>
                  <a:lnTo>
                    <a:pt x="302" y="11"/>
                  </a:lnTo>
                  <a:lnTo>
                    <a:pt x="324" y="17"/>
                  </a:lnTo>
                  <a:lnTo>
                    <a:pt x="343" y="28"/>
                  </a:lnTo>
                  <a:lnTo>
                    <a:pt x="363" y="39"/>
                  </a:lnTo>
                  <a:lnTo>
                    <a:pt x="381" y="53"/>
                  </a:lnTo>
                  <a:lnTo>
                    <a:pt x="398" y="68"/>
                  </a:lnTo>
                  <a:lnTo>
                    <a:pt x="413" y="85"/>
                  </a:lnTo>
                  <a:lnTo>
                    <a:pt x="427" y="104"/>
                  </a:lnTo>
                  <a:lnTo>
                    <a:pt x="440" y="123"/>
                  </a:lnTo>
                  <a:lnTo>
                    <a:pt x="449" y="143"/>
                  </a:lnTo>
                  <a:lnTo>
                    <a:pt x="457" y="165"/>
                  </a:lnTo>
                  <a:lnTo>
                    <a:pt x="463" y="187"/>
                  </a:lnTo>
                  <a:lnTo>
                    <a:pt x="466" y="210"/>
                  </a:lnTo>
                  <a:lnTo>
                    <a:pt x="468" y="233"/>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7" name="Freeform 151"/>
            <p:cNvSpPr/>
            <p:nvPr/>
          </p:nvSpPr>
          <p:spPr bwMode="auto">
            <a:xfrm>
              <a:off x="917" y="1952"/>
              <a:ext cx="214" cy="144"/>
            </a:xfrm>
            <a:custGeom>
              <a:avLst/>
              <a:gdLst/>
              <a:ahLst/>
              <a:cxnLst>
                <a:cxn ang="0">
                  <a:pos x="205" y="11"/>
                </a:cxn>
                <a:cxn ang="0">
                  <a:pos x="227" y="28"/>
                </a:cxn>
                <a:cxn ang="0">
                  <a:pos x="241" y="48"/>
                </a:cxn>
                <a:cxn ang="0">
                  <a:pos x="252" y="67"/>
                </a:cxn>
                <a:cxn ang="0">
                  <a:pos x="258" y="86"/>
                </a:cxn>
                <a:cxn ang="0">
                  <a:pos x="268" y="103"/>
                </a:cxn>
                <a:cxn ang="0">
                  <a:pos x="279" y="118"/>
                </a:cxn>
                <a:cxn ang="0">
                  <a:pos x="298" y="126"/>
                </a:cxn>
                <a:cxn ang="0">
                  <a:pos x="317" y="127"/>
                </a:cxn>
                <a:cxn ang="0">
                  <a:pos x="330" y="125"/>
                </a:cxn>
                <a:cxn ang="0">
                  <a:pos x="341" y="122"/>
                </a:cxn>
                <a:cxn ang="0">
                  <a:pos x="353" y="119"/>
                </a:cxn>
                <a:cxn ang="0">
                  <a:pos x="367" y="113"/>
                </a:cxn>
                <a:cxn ang="0">
                  <a:pos x="383" y="111"/>
                </a:cxn>
                <a:cxn ang="0">
                  <a:pos x="397" y="115"/>
                </a:cxn>
                <a:cxn ang="0">
                  <a:pos x="412" y="132"/>
                </a:cxn>
                <a:cxn ang="0">
                  <a:pos x="425" y="170"/>
                </a:cxn>
                <a:cxn ang="0">
                  <a:pos x="416" y="247"/>
                </a:cxn>
                <a:cxn ang="0">
                  <a:pos x="390" y="274"/>
                </a:cxn>
                <a:cxn ang="0">
                  <a:pos x="353" y="256"/>
                </a:cxn>
                <a:cxn ang="0">
                  <a:pos x="315" y="243"/>
                </a:cxn>
                <a:cxn ang="0">
                  <a:pos x="273" y="236"/>
                </a:cxn>
                <a:cxn ang="0">
                  <a:pos x="238" y="235"/>
                </a:cxn>
                <a:cxn ang="0">
                  <a:pos x="207" y="240"/>
                </a:cxn>
                <a:cxn ang="0">
                  <a:pos x="178" y="247"/>
                </a:cxn>
                <a:cxn ang="0">
                  <a:pos x="150" y="257"/>
                </a:cxn>
                <a:cxn ang="0">
                  <a:pos x="0" y="183"/>
                </a:cxn>
                <a:cxn ang="0">
                  <a:pos x="17" y="157"/>
                </a:cxn>
                <a:cxn ang="0">
                  <a:pos x="37" y="125"/>
                </a:cxn>
                <a:cxn ang="0">
                  <a:pos x="62" y="91"/>
                </a:cxn>
                <a:cxn ang="0">
                  <a:pos x="88" y="60"/>
                </a:cxn>
                <a:cxn ang="0">
                  <a:pos x="114" y="33"/>
                </a:cxn>
                <a:cxn ang="0">
                  <a:pos x="142" y="12"/>
                </a:cxn>
                <a:cxn ang="0">
                  <a:pos x="167" y="1"/>
                </a:cxn>
                <a:cxn ang="0">
                  <a:pos x="192" y="4"/>
                </a:cxn>
              </a:cxnLst>
              <a:rect l="0" t="0" r="r" b="b"/>
              <a:pathLst>
                <a:path w="425" h="286">
                  <a:moveTo>
                    <a:pt x="192" y="4"/>
                  </a:moveTo>
                  <a:lnTo>
                    <a:pt x="205" y="11"/>
                  </a:lnTo>
                  <a:lnTo>
                    <a:pt x="218" y="19"/>
                  </a:lnTo>
                  <a:lnTo>
                    <a:pt x="227" y="28"/>
                  </a:lnTo>
                  <a:lnTo>
                    <a:pt x="235" y="37"/>
                  </a:lnTo>
                  <a:lnTo>
                    <a:pt x="241" y="48"/>
                  </a:lnTo>
                  <a:lnTo>
                    <a:pt x="247" y="57"/>
                  </a:lnTo>
                  <a:lnTo>
                    <a:pt x="252" y="67"/>
                  </a:lnTo>
                  <a:lnTo>
                    <a:pt x="255" y="76"/>
                  </a:lnTo>
                  <a:lnTo>
                    <a:pt x="258" y="86"/>
                  </a:lnTo>
                  <a:lnTo>
                    <a:pt x="263" y="95"/>
                  </a:lnTo>
                  <a:lnTo>
                    <a:pt x="268" y="103"/>
                  </a:lnTo>
                  <a:lnTo>
                    <a:pt x="272" y="111"/>
                  </a:lnTo>
                  <a:lnTo>
                    <a:pt x="279" y="118"/>
                  </a:lnTo>
                  <a:lnTo>
                    <a:pt x="288" y="122"/>
                  </a:lnTo>
                  <a:lnTo>
                    <a:pt x="298" y="126"/>
                  </a:lnTo>
                  <a:lnTo>
                    <a:pt x="310" y="127"/>
                  </a:lnTo>
                  <a:lnTo>
                    <a:pt x="317" y="127"/>
                  </a:lnTo>
                  <a:lnTo>
                    <a:pt x="324" y="126"/>
                  </a:lnTo>
                  <a:lnTo>
                    <a:pt x="330" y="125"/>
                  </a:lnTo>
                  <a:lnTo>
                    <a:pt x="336" y="124"/>
                  </a:lnTo>
                  <a:lnTo>
                    <a:pt x="341" y="122"/>
                  </a:lnTo>
                  <a:lnTo>
                    <a:pt x="347" y="120"/>
                  </a:lnTo>
                  <a:lnTo>
                    <a:pt x="353" y="119"/>
                  </a:lnTo>
                  <a:lnTo>
                    <a:pt x="358" y="117"/>
                  </a:lnTo>
                  <a:lnTo>
                    <a:pt x="367" y="113"/>
                  </a:lnTo>
                  <a:lnTo>
                    <a:pt x="375" y="111"/>
                  </a:lnTo>
                  <a:lnTo>
                    <a:pt x="383" y="111"/>
                  </a:lnTo>
                  <a:lnTo>
                    <a:pt x="390" y="112"/>
                  </a:lnTo>
                  <a:lnTo>
                    <a:pt x="397" y="115"/>
                  </a:lnTo>
                  <a:lnTo>
                    <a:pt x="404" y="121"/>
                  </a:lnTo>
                  <a:lnTo>
                    <a:pt x="412" y="132"/>
                  </a:lnTo>
                  <a:lnTo>
                    <a:pt x="420" y="144"/>
                  </a:lnTo>
                  <a:lnTo>
                    <a:pt x="425" y="170"/>
                  </a:lnTo>
                  <a:lnTo>
                    <a:pt x="423" y="205"/>
                  </a:lnTo>
                  <a:lnTo>
                    <a:pt x="416" y="247"/>
                  </a:lnTo>
                  <a:lnTo>
                    <a:pt x="407" y="286"/>
                  </a:lnTo>
                  <a:lnTo>
                    <a:pt x="390" y="274"/>
                  </a:lnTo>
                  <a:lnTo>
                    <a:pt x="373" y="264"/>
                  </a:lnTo>
                  <a:lnTo>
                    <a:pt x="353" y="256"/>
                  </a:lnTo>
                  <a:lnTo>
                    <a:pt x="334" y="248"/>
                  </a:lnTo>
                  <a:lnTo>
                    <a:pt x="315" y="243"/>
                  </a:lnTo>
                  <a:lnTo>
                    <a:pt x="294" y="239"/>
                  </a:lnTo>
                  <a:lnTo>
                    <a:pt x="273" y="236"/>
                  </a:lnTo>
                  <a:lnTo>
                    <a:pt x="253" y="235"/>
                  </a:lnTo>
                  <a:lnTo>
                    <a:pt x="238" y="235"/>
                  </a:lnTo>
                  <a:lnTo>
                    <a:pt x="222" y="238"/>
                  </a:lnTo>
                  <a:lnTo>
                    <a:pt x="207" y="240"/>
                  </a:lnTo>
                  <a:lnTo>
                    <a:pt x="193" y="242"/>
                  </a:lnTo>
                  <a:lnTo>
                    <a:pt x="178" y="247"/>
                  </a:lnTo>
                  <a:lnTo>
                    <a:pt x="164" y="251"/>
                  </a:lnTo>
                  <a:lnTo>
                    <a:pt x="150" y="257"/>
                  </a:lnTo>
                  <a:lnTo>
                    <a:pt x="136" y="263"/>
                  </a:lnTo>
                  <a:lnTo>
                    <a:pt x="0" y="183"/>
                  </a:lnTo>
                  <a:lnTo>
                    <a:pt x="7" y="171"/>
                  </a:lnTo>
                  <a:lnTo>
                    <a:pt x="17" y="157"/>
                  </a:lnTo>
                  <a:lnTo>
                    <a:pt x="26" y="141"/>
                  </a:lnTo>
                  <a:lnTo>
                    <a:pt x="37" y="125"/>
                  </a:lnTo>
                  <a:lnTo>
                    <a:pt x="49" y="109"/>
                  </a:lnTo>
                  <a:lnTo>
                    <a:pt x="62" y="91"/>
                  </a:lnTo>
                  <a:lnTo>
                    <a:pt x="74" y="75"/>
                  </a:lnTo>
                  <a:lnTo>
                    <a:pt x="88" y="60"/>
                  </a:lnTo>
                  <a:lnTo>
                    <a:pt x="101" y="45"/>
                  </a:lnTo>
                  <a:lnTo>
                    <a:pt x="114" y="33"/>
                  </a:lnTo>
                  <a:lnTo>
                    <a:pt x="128" y="21"/>
                  </a:lnTo>
                  <a:lnTo>
                    <a:pt x="142" y="12"/>
                  </a:lnTo>
                  <a:lnTo>
                    <a:pt x="155" y="5"/>
                  </a:lnTo>
                  <a:lnTo>
                    <a:pt x="167" y="1"/>
                  </a:lnTo>
                  <a:lnTo>
                    <a:pt x="180" y="0"/>
                  </a:lnTo>
                  <a:lnTo>
                    <a:pt x="192" y="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8" name="Freeform 152"/>
            <p:cNvSpPr/>
            <p:nvPr/>
          </p:nvSpPr>
          <p:spPr bwMode="auto">
            <a:xfrm>
              <a:off x="851" y="2030"/>
              <a:ext cx="121" cy="73"/>
            </a:xfrm>
            <a:custGeom>
              <a:avLst/>
              <a:gdLst/>
              <a:ahLst/>
              <a:cxnLst>
                <a:cxn ang="0">
                  <a:pos x="29" y="0"/>
                </a:cxn>
                <a:cxn ang="0">
                  <a:pos x="241" y="122"/>
                </a:cxn>
                <a:cxn ang="0">
                  <a:pos x="233" y="128"/>
                </a:cxn>
                <a:cxn ang="0">
                  <a:pos x="226" y="134"/>
                </a:cxn>
                <a:cxn ang="0">
                  <a:pos x="218" y="139"/>
                </a:cxn>
                <a:cxn ang="0">
                  <a:pos x="211" y="145"/>
                </a:cxn>
                <a:cxn ang="0">
                  <a:pos x="0" y="55"/>
                </a:cxn>
                <a:cxn ang="0">
                  <a:pos x="29" y="0"/>
                </a:cxn>
              </a:cxnLst>
              <a:rect l="0" t="0" r="r" b="b"/>
              <a:pathLst>
                <a:path w="241" h="145">
                  <a:moveTo>
                    <a:pt x="29" y="0"/>
                  </a:moveTo>
                  <a:lnTo>
                    <a:pt x="241" y="122"/>
                  </a:lnTo>
                  <a:lnTo>
                    <a:pt x="233" y="128"/>
                  </a:lnTo>
                  <a:lnTo>
                    <a:pt x="226" y="134"/>
                  </a:lnTo>
                  <a:lnTo>
                    <a:pt x="218" y="139"/>
                  </a:lnTo>
                  <a:lnTo>
                    <a:pt x="211" y="145"/>
                  </a:lnTo>
                  <a:lnTo>
                    <a:pt x="0" y="55"/>
                  </a:lnTo>
                  <a:lnTo>
                    <a:pt x="29"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9" name="Freeform 153"/>
            <p:cNvSpPr/>
            <p:nvPr/>
          </p:nvSpPr>
          <p:spPr bwMode="auto">
            <a:xfrm>
              <a:off x="746" y="2093"/>
              <a:ext cx="225" cy="381"/>
            </a:xfrm>
            <a:custGeom>
              <a:avLst/>
              <a:gdLst/>
              <a:ahLst/>
              <a:cxnLst>
                <a:cxn ang="0">
                  <a:pos x="302" y="0"/>
                </a:cxn>
                <a:cxn ang="0">
                  <a:pos x="400" y="42"/>
                </a:cxn>
                <a:cxn ang="0">
                  <a:pos x="385" y="60"/>
                </a:cxn>
                <a:cxn ang="0">
                  <a:pos x="372" y="80"/>
                </a:cxn>
                <a:cxn ang="0">
                  <a:pos x="361" y="101"/>
                </a:cxn>
                <a:cxn ang="0">
                  <a:pos x="351" y="121"/>
                </a:cxn>
                <a:cxn ang="0">
                  <a:pos x="343" y="144"/>
                </a:cxn>
                <a:cxn ang="0">
                  <a:pos x="338" y="167"/>
                </a:cxn>
                <a:cxn ang="0">
                  <a:pos x="334" y="192"/>
                </a:cxn>
                <a:cxn ang="0">
                  <a:pos x="333" y="216"/>
                </a:cxn>
                <a:cxn ang="0">
                  <a:pos x="334" y="242"/>
                </a:cxn>
                <a:cxn ang="0">
                  <a:pos x="338" y="268"/>
                </a:cxn>
                <a:cxn ang="0">
                  <a:pos x="344" y="293"/>
                </a:cxn>
                <a:cxn ang="0">
                  <a:pos x="353" y="317"/>
                </a:cxn>
                <a:cxn ang="0">
                  <a:pos x="364" y="340"/>
                </a:cxn>
                <a:cxn ang="0">
                  <a:pos x="377" y="362"/>
                </a:cxn>
                <a:cxn ang="0">
                  <a:pos x="393" y="383"/>
                </a:cxn>
                <a:cxn ang="0">
                  <a:pos x="410" y="402"/>
                </a:cxn>
                <a:cxn ang="0">
                  <a:pos x="415" y="407"/>
                </a:cxn>
                <a:cxn ang="0">
                  <a:pos x="419" y="412"/>
                </a:cxn>
                <a:cxn ang="0">
                  <a:pos x="425" y="416"/>
                </a:cxn>
                <a:cxn ang="0">
                  <a:pos x="430" y="420"/>
                </a:cxn>
                <a:cxn ang="0">
                  <a:pos x="435" y="424"/>
                </a:cxn>
                <a:cxn ang="0">
                  <a:pos x="440" y="428"/>
                </a:cxn>
                <a:cxn ang="0">
                  <a:pos x="446" y="432"/>
                </a:cxn>
                <a:cxn ang="0">
                  <a:pos x="450" y="436"/>
                </a:cxn>
                <a:cxn ang="0">
                  <a:pos x="259" y="748"/>
                </a:cxn>
                <a:cxn ang="0">
                  <a:pos x="145" y="764"/>
                </a:cxn>
                <a:cxn ang="0">
                  <a:pos x="191" y="627"/>
                </a:cxn>
                <a:cxn ang="0">
                  <a:pos x="0" y="417"/>
                </a:cxn>
                <a:cxn ang="0">
                  <a:pos x="8" y="404"/>
                </a:cxn>
                <a:cxn ang="0">
                  <a:pos x="18" y="386"/>
                </a:cxn>
                <a:cxn ang="0">
                  <a:pos x="30" y="367"/>
                </a:cxn>
                <a:cxn ang="0">
                  <a:pos x="44" y="344"/>
                </a:cxn>
                <a:cxn ang="0">
                  <a:pos x="59" y="319"/>
                </a:cxn>
                <a:cxn ang="0">
                  <a:pos x="76" y="293"/>
                </a:cxn>
                <a:cxn ang="0">
                  <a:pos x="95" y="265"/>
                </a:cxn>
                <a:cxn ang="0">
                  <a:pos x="114" y="237"/>
                </a:cxn>
                <a:cxn ang="0">
                  <a:pos x="135" y="207"/>
                </a:cxn>
                <a:cxn ang="0">
                  <a:pos x="157" y="177"/>
                </a:cxn>
                <a:cxn ang="0">
                  <a:pos x="179" y="146"/>
                </a:cxn>
                <a:cxn ang="0">
                  <a:pos x="203" y="116"/>
                </a:cxn>
                <a:cxn ang="0">
                  <a:pos x="226" y="85"/>
                </a:cxn>
                <a:cxn ang="0">
                  <a:pos x="251" y="56"/>
                </a:cxn>
                <a:cxn ang="0">
                  <a:pos x="277" y="27"/>
                </a:cxn>
                <a:cxn ang="0">
                  <a:pos x="302" y="0"/>
                </a:cxn>
              </a:cxnLst>
              <a:rect l="0" t="0" r="r" b="b"/>
              <a:pathLst>
                <a:path w="450" h="764">
                  <a:moveTo>
                    <a:pt x="302" y="0"/>
                  </a:moveTo>
                  <a:lnTo>
                    <a:pt x="400" y="42"/>
                  </a:lnTo>
                  <a:lnTo>
                    <a:pt x="385" y="60"/>
                  </a:lnTo>
                  <a:lnTo>
                    <a:pt x="372" y="80"/>
                  </a:lnTo>
                  <a:lnTo>
                    <a:pt x="361" y="101"/>
                  </a:lnTo>
                  <a:lnTo>
                    <a:pt x="351" y="121"/>
                  </a:lnTo>
                  <a:lnTo>
                    <a:pt x="343" y="144"/>
                  </a:lnTo>
                  <a:lnTo>
                    <a:pt x="338" y="167"/>
                  </a:lnTo>
                  <a:lnTo>
                    <a:pt x="334" y="192"/>
                  </a:lnTo>
                  <a:lnTo>
                    <a:pt x="333" y="216"/>
                  </a:lnTo>
                  <a:lnTo>
                    <a:pt x="334" y="242"/>
                  </a:lnTo>
                  <a:lnTo>
                    <a:pt x="338" y="268"/>
                  </a:lnTo>
                  <a:lnTo>
                    <a:pt x="344" y="293"/>
                  </a:lnTo>
                  <a:lnTo>
                    <a:pt x="353" y="317"/>
                  </a:lnTo>
                  <a:lnTo>
                    <a:pt x="364" y="340"/>
                  </a:lnTo>
                  <a:lnTo>
                    <a:pt x="377" y="362"/>
                  </a:lnTo>
                  <a:lnTo>
                    <a:pt x="393" y="383"/>
                  </a:lnTo>
                  <a:lnTo>
                    <a:pt x="410" y="402"/>
                  </a:lnTo>
                  <a:lnTo>
                    <a:pt x="415" y="407"/>
                  </a:lnTo>
                  <a:lnTo>
                    <a:pt x="419" y="412"/>
                  </a:lnTo>
                  <a:lnTo>
                    <a:pt x="425" y="416"/>
                  </a:lnTo>
                  <a:lnTo>
                    <a:pt x="430" y="420"/>
                  </a:lnTo>
                  <a:lnTo>
                    <a:pt x="435" y="424"/>
                  </a:lnTo>
                  <a:lnTo>
                    <a:pt x="440" y="428"/>
                  </a:lnTo>
                  <a:lnTo>
                    <a:pt x="446" y="432"/>
                  </a:lnTo>
                  <a:lnTo>
                    <a:pt x="450" y="436"/>
                  </a:lnTo>
                  <a:lnTo>
                    <a:pt x="259" y="748"/>
                  </a:lnTo>
                  <a:lnTo>
                    <a:pt x="145" y="764"/>
                  </a:lnTo>
                  <a:lnTo>
                    <a:pt x="191" y="627"/>
                  </a:lnTo>
                  <a:lnTo>
                    <a:pt x="0" y="417"/>
                  </a:lnTo>
                  <a:lnTo>
                    <a:pt x="8" y="404"/>
                  </a:lnTo>
                  <a:lnTo>
                    <a:pt x="18" y="386"/>
                  </a:lnTo>
                  <a:lnTo>
                    <a:pt x="30" y="367"/>
                  </a:lnTo>
                  <a:lnTo>
                    <a:pt x="44" y="344"/>
                  </a:lnTo>
                  <a:lnTo>
                    <a:pt x="59" y="319"/>
                  </a:lnTo>
                  <a:lnTo>
                    <a:pt x="76" y="293"/>
                  </a:lnTo>
                  <a:lnTo>
                    <a:pt x="95" y="265"/>
                  </a:lnTo>
                  <a:lnTo>
                    <a:pt x="114" y="237"/>
                  </a:lnTo>
                  <a:lnTo>
                    <a:pt x="135" y="207"/>
                  </a:lnTo>
                  <a:lnTo>
                    <a:pt x="157" y="177"/>
                  </a:lnTo>
                  <a:lnTo>
                    <a:pt x="179" y="146"/>
                  </a:lnTo>
                  <a:lnTo>
                    <a:pt x="203" y="116"/>
                  </a:lnTo>
                  <a:lnTo>
                    <a:pt x="226" y="85"/>
                  </a:lnTo>
                  <a:lnTo>
                    <a:pt x="251" y="56"/>
                  </a:lnTo>
                  <a:lnTo>
                    <a:pt x="277" y="27"/>
                  </a:lnTo>
                  <a:lnTo>
                    <a:pt x="302"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0" name="Freeform 154"/>
            <p:cNvSpPr/>
            <p:nvPr/>
          </p:nvSpPr>
          <p:spPr bwMode="auto">
            <a:xfrm>
              <a:off x="695" y="2279"/>
              <a:ext cx="132" cy="180"/>
            </a:xfrm>
            <a:custGeom>
              <a:avLst/>
              <a:gdLst/>
              <a:ahLst/>
              <a:cxnLst>
                <a:cxn ang="0">
                  <a:pos x="71" y="54"/>
                </a:cxn>
                <a:cxn ang="0">
                  <a:pos x="259" y="260"/>
                </a:cxn>
                <a:cxn ang="0">
                  <a:pos x="225" y="360"/>
                </a:cxn>
                <a:cxn ang="0">
                  <a:pos x="0" y="101"/>
                </a:cxn>
                <a:cxn ang="0">
                  <a:pos x="22" y="0"/>
                </a:cxn>
                <a:cxn ang="0">
                  <a:pos x="65" y="48"/>
                </a:cxn>
                <a:cxn ang="0">
                  <a:pos x="64" y="49"/>
                </a:cxn>
                <a:cxn ang="0">
                  <a:pos x="64" y="49"/>
                </a:cxn>
                <a:cxn ang="0">
                  <a:pos x="64" y="50"/>
                </a:cxn>
                <a:cxn ang="0">
                  <a:pos x="64" y="50"/>
                </a:cxn>
                <a:cxn ang="0">
                  <a:pos x="71" y="54"/>
                </a:cxn>
              </a:cxnLst>
              <a:rect l="0" t="0" r="r" b="b"/>
              <a:pathLst>
                <a:path w="259" h="360">
                  <a:moveTo>
                    <a:pt x="71" y="54"/>
                  </a:moveTo>
                  <a:lnTo>
                    <a:pt x="259" y="260"/>
                  </a:lnTo>
                  <a:lnTo>
                    <a:pt x="225" y="360"/>
                  </a:lnTo>
                  <a:lnTo>
                    <a:pt x="0" y="101"/>
                  </a:lnTo>
                  <a:lnTo>
                    <a:pt x="22" y="0"/>
                  </a:lnTo>
                  <a:lnTo>
                    <a:pt x="65" y="48"/>
                  </a:lnTo>
                  <a:lnTo>
                    <a:pt x="64" y="49"/>
                  </a:lnTo>
                  <a:lnTo>
                    <a:pt x="64" y="49"/>
                  </a:lnTo>
                  <a:lnTo>
                    <a:pt x="64" y="50"/>
                  </a:lnTo>
                  <a:lnTo>
                    <a:pt x="64" y="50"/>
                  </a:lnTo>
                  <a:lnTo>
                    <a:pt x="71" y="5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1" name="Freeform 155"/>
            <p:cNvSpPr/>
            <p:nvPr/>
          </p:nvSpPr>
          <p:spPr bwMode="auto">
            <a:xfrm>
              <a:off x="213" y="2451"/>
              <a:ext cx="165" cy="103"/>
            </a:xfrm>
            <a:custGeom>
              <a:avLst/>
              <a:gdLst/>
              <a:ahLst/>
              <a:cxnLst>
                <a:cxn ang="0">
                  <a:pos x="328" y="122"/>
                </a:cxn>
                <a:cxn ang="0">
                  <a:pos x="320" y="121"/>
                </a:cxn>
                <a:cxn ang="0">
                  <a:pos x="306" y="117"/>
                </a:cxn>
                <a:cxn ang="0">
                  <a:pos x="286" y="111"/>
                </a:cxn>
                <a:cxn ang="0">
                  <a:pos x="261" y="101"/>
                </a:cxn>
                <a:cxn ang="0">
                  <a:pos x="245" y="87"/>
                </a:cxn>
                <a:cxn ang="0">
                  <a:pos x="238" y="76"/>
                </a:cxn>
                <a:cxn ang="0">
                  <a:pos x="226" y="65"/>
                </a:cxn>
                <a:cxn ang="0">
                  <a:pos x="209" y="63"/>
                </a:cxn>
                <a:cxn ang="0">
                  <a:pos x="194" y="71"/>
                </a:cxn>
                <a:cxn ang="0">
                  <a:pos x="181" y="90"/>
                </a:cxn>
                <a:cxn ang="0">
                  <a:pos x="171" y="116"/>
                </a:cxn>
                <a:cxn ang="0">
                  <a:pos x="162" y="141"/>
                </a:cxn>
                <a:cxn ang="0">
                  <a:pos x="155" y="162"/>
                </a:cxn>
                <a:cxn ang="0">
                  <a:pos x="143" y="187"/>
                </a:cxn>
                <a:cxn ang="0">
                  <a:pos x="128" y="205"/>
                </a:cxn>
                <a:cxn ang="0">
                  <a:pos x="114" y="208"/>
                </a:cxn>
                <a:cxn ang="0">
                  <a:pos x="105" y="202"/>
                </a:cxn>
                <a:cxn ang="0">
                  <a:pos x="103" y="186"/>
                </a:cxn>
                <a:cxn ang="0">
                  <a:pos x="118" y="146"/>
                </a:cxn>
                <a:cxn ang="0">
                  <a:pos x="135" y="106"/>
                </a:cxn>
                <a:cxn ang="0">
                  <a:pos x="148" y="75"/>
                </a:cxn>
                <a:cxn ang="0">
                  <a:pos x="149" y="55"/>
                </a:cxn>
                <a:cxn ang="0">
                  <a:pos x="146" y="40"/>
                </a:cxn>
                <a:cxn ang="0">
                  <a:pos x="133" y="33"/>
                </a:cxn>
                <a:cxn ang="0">
                  <a:pos x="123" y="35"/>
                </a:cxn>
                <a:cxn ang="0">
                  <a:pos x="116" y="40"/>
                </a:cxn>
                <a:cxn ang="0">
                  <a:pos x="108" y="43"/>
                </a:cxn>
                <a:cxn ang="0">
                  <a:pos x="96" y="47"/>
                </a:cxn>
                <a:cxn ang="0">
                  <a:pos x="83" y="55"/>
                </a:cxn>
                <a:cxn ang="0">
                  <a:pos x="71" y="69"/>
                </a:cxn>
                <a:cxn ang="0">
                  <a:pos x="57" y="87"/>
                </a:cxn>
                <a:cxn ang="0">
                  <a:pos x="44" y="106"/>
                </a:cxn>
                <a:cxn ang="0">
                  <a:pos x="32" y="123"/>
                </a:cxn>
                <a:cxn ang="0">
                  <a:pos x="19" y="139"/>
                </a:cxn>
                <a:cxn ang="0">
                  <a:pos x="7" y="151"/>
                </a:cxn>
                <a:cxn ang="0">
                  <a:pos x="0" y="144"/>
                </a:cxn>
                <a:cxn ang="0">
                  <a:pos x="6" y="115"/>
                </a:cxn>
                <a:cxn ang="0">
                  <a:pos x="21" y="78"/>
                </a:cxn>
                <a:cxn ang="0">
                  <a:pos x="47" y="41"/>
                </a:cxn>
                <a:cxn ang="0">
                  <a:pos x="83" y="14"/>
                </a:cxn>
                <a:cxn ang="0">
                  <a:pos x="126" y="2"/>
                </a:cxn>
                <a:cxn ang="0">
                  <a:pos x="166" y="0"/>
                </a:cxn>
                <a:cxn ang="0">
                  <a:pos x="193" y="3"/>
                </a:cxn>
                <a:cxn ang="0">
                  <a:pos x="260" y="32"/>
                </a:cxn>
                <a:cxn ang="0">
                  <a:pos x="270" y="43"/>
                </a:cxn>
                <a:cxn ang="0">
                  <a:pos x="288" y="62"/>
                </a:cxn>
                <a:cxn ang="0">
                  <a:pos x="308" y="86"/>
                </a:cxn>
                <a:cxn ang="0">
                  <a:pos x="326" y="114"/>
                </a:cxn>
                <a:cxn ang="0">
                  <a:pos x="329" y="118"/>
                </a:cxn>
                <a:cxn ang="0">
                  <a:pos x="331" y="122"/>
                </a:cxn>
              </a:cxnLst>
              <a:rect l="0" t="0" r="r" b="b"/>
              <a:pathLst>
                <a:path w="331" h="208">
                  <a:moveTo>
                    <a:pt x="331" y="122"/>
                  </a:moveTo>
                  <a:lnTo>
                    <a:pt x="328" y="122"/>
                  </a:lnTo>
                  <a:lnTo>
                    <a:pt x="324" y="122"/>
                  </a:lnTo>
                  <a:lnTo>
                    <a:pt x="320" y="121"/>
                  </a:lnTo>
                  <a:lnTo>
                    <a:pt x="314" y="119"/>
                  </a:lnTo>
                  <a:lnTo>
                    <a:pt x="306" y="117"/>
                  </a:lnTo>
                  <a:lnTo>
                    <a:pt x="296" y="115"/>
                  </a:lnTo>
                  <a:lnTo>
                    <a:pt x="286" y="111"/>
                  </a:lnTo>
                  <a:lnTo>
                    <a:pt x="275" y="108"/>
                  </a:lnTo>
                  <a:lnTo>
                    <a:pt x="261" y="101"/>
                  </a:lnTo>
                  <a:lnTo>
                    <a:pt x="252" y="94"/>
                  </a:lnTo>
                  <a:lnTo>
                    <a:pt x="245" y="87"/>
                  </a:lnTo>
                  <a:lnTo>
                    <a:pt x="241" y="81"/>
                  </a:lnTo>
                  <a:lnTo>
                    <a:pt x="238" y="76"/>
                  </a:lnTo>
                  <a:lnTo>
                    <a:pt x="233" y="70"/>
                  </a:lnTo>
                  <a:lnTo>
                    <a:pt x="226" y="65"/>
                  </a:lnTo>
                  <a:lnTo>
                    <a:pt x="218" y="63"/>
                  </a:lnTo>
                  <a:lnTo>
                    <a:pt x="209" y="63"/>
                  </a:lnTo>
                  <a:lnTo>
                    <a:pt x="201" y="65"/>
                  </a:lnTo>
                  <a:lnTo>
                    <a:pt x="194" y="71"/>
                  </a:lnTo>
                  <a:lnTo>
                    <a:pt x="187" y="79"/>
                  </a:lnTo>
                  <a:lnTo>
                    <a:pt x="181" y="90"/>
                  </a:lnTo>
                  <a:lnTo>
                    <a:pt x="176" y="102"/>
                  </a:lnTo>
                  <a:lnTo>
                    <a:pt x="171" y="116"/>
                  </a:lnTo>
                  <a:lnTo>
                    <a:pt x="165" y="131"/>
                  </a:lnTo>
                  <a:lnTo>
                    <a:pt x="162" y="141"/>
                  </a:lnTo>
                  <a:lnTo>
                    <a:pt x="158" y="152"/>
                  </a:lnTo>
                  <a:lnTo>
                    <a:pt x="155" y="162"/>
                  </a:lnTo>
                  <a:lnTo>
                    <a:pt x="150" y="174"/>
                  </a:lnTo>
                  <a:lnTo>
                    <a:pt x="143" y="187"/>
                  </a:lnTo>
                  <a:lnTo>
                    <a:pt x="136" y="198"/>
                  </a:lnTo>
                  <a:lnTo>
                    <a:pt x="128" y="205"/>
                  </a:lnTo>
                  <a:lnTo>
                    <a:pt x="121" y="208"/>
                  </a:lnTo>
                  <a:lnTo>
                    <a:pt x="114" y="208"/>
                  </a:lnTo>
                  <a:lnTo>
                    <a:pt x="110" y="205"/>
                  </a:lnTo>
                  <a:lnTo>
                    <a:pt x="105" y="202"/>
                  </a:lnTo>
                  <a:lnTo>
                    <a:pt x="102" y="199"/>
                  </a:lnTo>
                  <a:lnTo>
                    <a:pt x="103" y="186"/>
                  </a:lnTo>
                  <a:lnTo>
                    <a:pt x="109" y="167"/>
                  </a:lnTo>
                  <a:lnTo>
                    <a:pt x="118" y="146"/>
                  </a:lnTo>
                  <a:lnTo>
                    <a:pt x="126" y="126"/>
                  </a:lnTo>
                  <a:lnTo>
                    <a:pt x="135" y="106"/>
                  </a:lnTo>
                  <a:lnTo>
                    <a:pt x="143" y="88"/>
                  </a:lnTo>
                  <a:lnTo>
                    <a:pt x="148" y="75"/>
                  </a:lnTo>
                  <a:lnTo>
                    <a:pt x="149" y="63"/>
                  </a:lnTo>
                  <a:lnTo>
                    <a:pt x="149" y="55"/>
                  </a:lnTo>
                  <a:lnTo>
                    <a:pt x="148" y="47"/>
                  </a:lnTo>
                  <a:lnTo>
                    <a:pt x="146" y="40"/>
                  </a:lnTo>
                  <a:lnTo>
                    <a:pt x="140" y="35"/>
                  </a:lnTo>
                  <a:lnTo>
                    <a:pt x="133" y="33"/>
                  </a:lnTo>
                  <a:lnTo>
                    <a:pt x="127" y="33"/>
                  </a:lnTo>
                  <a:lnTo>
                    <a:pt x="123" y="35"/>
                  </a:lnTo>
                  <a:lnTo>
                    <a:pt x="118" y="38"/>
                  </a:lnTo>
                  <a:lnTo>
                    <a:pt x="116" y="40"/>
                  </a:lnTo>
                  <a:lnTo>
                    <a:pt x="112" y="41"/>
                  </a:lnTo>
                  <a:lnTo>
                    <a:pt x="108" y="43"/>
                  </a:lnTo>
                  <a:lnTo>
                    <a:pt x="103" y="45"/>
                  </a:lnTo>
                  <a:lnTo>
                    <a:pt x="96" y="47"/>
                  </a:lnTo>
                  <a:lnTo>
                    <a:pt x="89" y="50"/>
                  </a:lnTo>
                  <a:lnTo>
                    <a:pt x="83" y="55"/>
                  </a:lnTo>
                  <a:lnTo>
                    <a:pt x="76" y="62"/>
                  </a:lnTo>
                  <a:lnTo>
                    <a:pt x="71" y="69"/>
                  </a:lnTo>
                  <a:lnTo>
                    <a:pt x="64" y="78"/>
                  </a:lnTo>
                  <a:lnTo>
                    <a:pt x="57" y="87"/>
                  </a:lnTo>
                  <a:lnTo>
                    <a:pt x="50" y="98"/>
                  </a:lnTo>
                  <a:lnTo>
                    <a:pt x="44" y="106"/>
                  </a:lnTo>
                  <a:lnTo>
                    <a:pt x="38" y="115"/>
                  </a:lnTo>
                  <a:lnTo>
                    <a:pt x="32" y="123"/>
                  </a:lnTo>
                  <a:lnTo>
                    <a:pt x="26" y="131"/>
                  </a:lnTo>
                  <a:lnTo>
                    <a:pt x="19" y="139"/>
                  </a:lnTo>
                  <a:lnTo>
                    <a:pt x="13" y="145"/>
                  </a:lnTo>
                  <a:lnTo>
                    <a:pt x="7" y="151"/>
                  </a:lnTo>
                  <a:lnTo>
                    <a:pt x="2" y="153"/>
                  </a:lnTo>
                  <a:lnTo>
                    <a:pt x="0" y="144"/>
                  </a:lnTo>
                  <a:lnTo>
                    <a:pt x="2" y="131"/>
                  </a:lnTo>
                  <a:lnTo>
                    <a:pt x="6" y="115"/>
                  </a:lnTo>
                  <a:lnTo>
                    <a:pt x="12" y="96"/>
                  </a:lnTo>
                  <a:lnTo>
                    <a:pt x="21" y="78"/>
                  </a:lnTo>
                  <a:lnTo>
                    <a:pt x="33" y="60"/>
                  </a:lnTo>
                  <a:lnTo>
                    <a:pt x="47" y="41"/>
                  </a:lnTo>
                  <a:lnTo>
                    <a:pt x="63" y="26"/>
                  </a:lnTo>
                  <a:lnTo>
                    <a:pt x="83" y="14"/>
                  </a:lnTo>
                  <a:lnTo>
                    <a:pt x="104" y="5"/>
                  </a:lnTo>
                  <a:lnTo>
                    <a:pt x="126" y="2"/>
                  </a:lnTo>
                  <a:lnTo>
                    <a:pt x="147" y="0"/>
                  </a:lnTo>
                  <a:lnTo>
                    <a:pt x="166" y="0"/>
                  </a:lnTo>
                  <a:lnTo>
                    <a:pt x="181" y="1"/>
                  </a:lnTo>
                  <a:lnTo>
                    <a:pt x="193" y="3"/>
                  </a:lnTo>
                  <a:lnTo>
                    <a:pt x="200" y="4"/>
                  </a:lnTo>
                  <a:lnTo>
                    <a:pt x="260" y="32"/>
                  </a:lnTo>
                  <a:lnTo>
                    <a:pt x="264" y="37"/>
                  </a:lnTo>
                  <a:lnTo>
                    <a:pt x="270" y="43"/>
                  </a:lnTo>
                  <a:lnTo>
                    <a:pt x="278" y="52"/>
                  </a:lnTo>
                  <a:lnTo>
                    <a:pt x="288" y="62"/>
                  </a:lnTo>
                  <a:lnTo>
                    <a:pt x="298" y="73"/>
                  </a:lnTo>
                  <a:lnTo>
                    <a:pt x="308" y="86"/>
                  </a:lnTo>
                  <a:lnTo>
                    <a:pt x="317" y="100"/>
                  </a:lnTo>
                  <a:lnTo>
                    <a:pt x="326" y="114"/>
                  </a:lnTo>
                  <a:lnTo>
                    <a:pt x="328" y="116"/>
                  </a:lnTo>
                  <a:lnTo>
                    <a:pt x="329" y="118"/>
                  </a:lnTo>
                  <a:lnTo>
                    <a:pt x="330" y="119"/>
                  </a:lnTo>
                  <a:lnTo>
                    <a:pt x="331" y="12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2" name="Freeform 156"/>
            <p:cNvSpPr/>
            <p:nvPr/>
          </p:nvSpPr>
          <p:spPr bwMode="auto">
            <a:xfrm>
              <a:off x="456" y="2660"/>
              <a:ext cx="201" cy="189"/>
            </a:xfrm>
            <a:custGeom>
              <a:avLst/>
              <a:gdLst/>
              <a:ahLst/>
              <a:cxnLst>
                <a:cxn ang="0">
                  <a:pos x="411" y="363"/>
                </a:cxn>
                <a:cxn ang="0">
                  <a:pos x="371" y="363"/>
                </a:cxn>
                <a:cxn ang="0">
                  <a:pos x="371" y="33"/>
                </a:cxn>
                <a:cxn ang="0">
                  <a:pos x="1" y="33"/>
                </a:cxn>
                <a:cxn ang="0">
                  <a:pos x="1" y="25"/>
                </a:cxn>
                <a:cxn ang="0">
                  <a:pos x="1" y="16"/>
                </a:cxn>
                <a:cxn ang="0">
                  <a:pos x="0" y="8"/>
                </a:cxn>
                <a:cxn ang="0">
                  <a:pos x="0" y="0"/>
                </a:cxn>
                <a:cxn ang="0">
                  <a:pos x="411" y="0"/>
                </a:cxn>
                <a:cxn ang="0">
                  <a:pos x="411" y="363"/>
                </a:cxn>
              </a:cxnLst>
              <a:rect l="0" t="0" r="r" b="b"/>
              <a:pathLst>
                <a:path w="411" h="363">
                  <a:moveTo>
                    <a:pt x="411" y="363"/>
                  </a:moveTo>
                  <a:lnTo>
                    <a:pt x="371" y="363"/>
                  </a:lnTo>
                  <a:lnTo>
                    <a:pt x="371" y="33"/>
                  </a:lnTo>
                  <a:lnTo>
                    <a:pt x="1" y="33"/>
                  </a:lnTo>
                  <a:lnTo>
                    <a:pt x="1" y="25"/>
                  </a:lnTo>
                  <a:lnTo>
                    <a:pt x="1" y="16"/>
                  </a:lnTo>
                  <a:lnTo>
                    <a:pt x="0" y="8"/>
                  </a:lnTo>
                  <a:lnTo>
                    <a:pt x="0" y="0"/>
                  </a:lnTo>
                  <a:lnTo>
                    <a:pt x="411" y="0"/>
                  </a:lnTo>
                  <a:lnTo>
                    <a:pt x="411" y="36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3" name="Freeform 157"/>
            <p:cNvSpPr/>
            <p:nvPr/>
          </p:nvSpPr>
          <p:spPr bwMode="auto">
            <a:xfrm>
              <a:off x="324" y="2251"/>
              <a:ext cx="487" cy="665"/>
            </a:xfrm>
            <a:custGeom>
              <a:avLst/>
              <a:gdLst/>
              <a:ahLst/>
              <a:cxnLst>
                <a:cxn ang="0">
                  <a:pos x="606" y="882"/>
                </a:cxn>
                <a:cxn ang="0">
                  <a:pos x="704" y="1212"/>
                </a:cxn>
                <a:cxn ang="0">
                  <a:pos x="265" y="789"/>
                </a:cxn>
                <a:cxn ang="0">
                  <a:pos x="294" y="667"/>
                </a:cxn>
                <a:cxn ang="0">
                  <a:pos x="345" y="537"/>
                </a:cxn>
                <a:cxn ang="0">
                  <a:pos x="403" y="420"/>
                </a:cxn>
                <a:cxn ang="0">
                  <a:pos x="446" y="343"/>
                </a:cxn>
                <a:cxn ang="0">
                  <a:pos x="471" y="367"/>
                </a:cxn>
                <a:cxn ang="0">
                  <a:pos x="493" y="387"/>
                </a:cxn>
                <a:cxn ang="0">
                  <a:pos x="507" y="401"/>
                </a:cxn>
                <a:cxn ang="0">
                  <a:pos x="512" y="407"/>
                </a:cxn>
                <a:cxn ang="0">
                  <a:pos x="530" y="382"/>
                </a:cxn>
                <a:cxn ang="0">
                  <a:pos x="516" y="369"/>
                </a:cxn>
                <a:cxn ang="0">
                  <a:pos x="492" y="346"/>
                </a:cxn>
                <a:cxn ang="0">
                  <a:pos x="461" y="318"/>
                </a:cxn>
                <a:cxn ang="0">
                  <a:pos x="427" y="287"/>
                </a:cxn>
                <a:cxn ang="0">
                  <a:pos x="393" y="257"/>
                </a:cxn>
                <a:cxn ang="0">
                  <a:pos x="359" y="229"/>
                </a:cxn>
                <a:cxn ang="0">
                  <a:pos x="332" y="210"/>
                </a:cxn>
                <a:cxn ang="0">
                  <a:pos x="309" y="199"/>
                </a:cxn>
                <a:cxn ang="0">
                  <a:pos x="278" y="204"/>
                </a:cxn>
                <a:cxn ang="0">
                  <a:pos x="242" y="222"/>
                </a:cxn>
                <a:cxn ang="0">
                  <a:pos x="201" y="250"/>
                </a:cxn>
                <a:cxn ang="0">
                  <a:pos x="160" y="285"/>
                </a:cxn>
                <a:cxn ang="0">
                  <a:pos x="121" y="321"/>
                </a:cxn>
                <a:cxn ang="0">
                  <a:pos x="84" y="357"/>
                </a:cxn>
                <a:cxn ang="0">
                  <a:pos x="54" y="389"/>
                </a:cxn>
                <a:cxn ang="0">
                  <a:pos x="0" y="384"/>
                </a:cxn>
                <a:cxn ang="0">
                  <a:pos x="17" y="348"/>
                </a:cxn>
                <a:cxn ang="0">
                  <a:pos x="44" y="296"/>
                </a:cxn>
                <a:cxn ang="0">
                  <a:pos x="78" y="234"/>
                </a:cxn>
                <a:cxn ang="0">
                  <a:pos x="121" y="168"/>
                </a:cxn>
                <a:cxn ang="0">
                  <a:pos x="168" y="106"/>
                </a:cxn>
                <a:cxn ang="0">
                  <a:pos x="219" y="52"/>
                </a:cxn>
                <a:cxn ang="0">
                  <a:pos x="273" y="15"/>
                </a:cxn>
                <a:cxn ang="0">
                  <a:pos x="328" y="0"/>
                </a:cxn>
                <a:cxn ang="0">
                  <a:pos x="390" y="6"/>
                </a:cxn>
                <a:cxn ang="0">
                  <a:pos x="455" y="23"/>
                </a:cxn>
                <a:cxn ang="0">
                  <a:pos x="518" y="50"/>
                </a:cxn>
                <a:cxn ang="0">
                  <a:pos x="577" y="80"/>
                </a:cxn>
                <a:cxn ang="0">
                  <a:pos x="629" y="112"/>
                </a:cxn>
                <a:cxn ang="0">
                  <a:pos x="671" y="139"/>
                </a:cxn>
                <a:cxn ang="0">
                  <a:pos x="701" y="161"/>
                </a:cxn>
                <a:cxn ang="0">
                  <a:pos x="715" y="173"/>
                </a:cxn>
                <a:cxn ang="0">
                  <a:pos x="956" y="452"/>
                </a:cxn>
                <a:cxn ang="0">
                  <a:pos x="952" y="473"/>
                </a:cxn>
                <a:cxn ang="0">
                  <a:pos x="939" y="556"/>
                </a:cxn>
                <a:cxn ang="0">
                  <a:pos x="924" y="700"/>
                </a:cxn>
                <a:cxn ang="0">
                  <a:pos x="920" y="888"/>
                </a:cxn>
                <a:cxn ang="0">
                  <a:pos x="933" y="1070"/>
                </a:cxn>
                <a:cxn ang="0">
                  <a:pos x="947" y="1189"/>
                </a:cxn>
                <a:cxn ang="0">
                  <a:pos x="957" y="1269"/>
                </a:cxn>
                <a:cxn ang="0">
                  <a:pos x="965" y="1316"/>
                </a:cxn>
                <a:cxn ang="0">
                  <a:pos x="367" y="1330"/>
                </a:cxn>
                <a:cxn ang="0">
                  <a:pos x="348" y="1262"/>
                </a:cxn>
                <a:cxn ang="0">
                  <a:pos x="318" y="1148"/>
                </a:cxn>
                <a:cxn ang="0">
                  <a:pos x="288" y="1013"/>
                </a:cxn>
                <a:cxn ang="0">
                  <a:pos x="267" y="882"/>
                </a:cxn>
              </a:cxnLst>
              <a:rect l="0" t="0" r="r" b="b"/>
              <a:pathLst>
                <a:path w="967" h="1330">
                  <a:moveTo>
                    <a:pt x="267" y="882"/>
                  </a:moveTo>
                  <a:lnTo>
                    <a:pt x="606" y="882"/>
                  </a:lnTo>
                  <a:lnTo>
                    <a:pt x="606" y="1212"/>
                  </a:lnTo>
                  <a:lnTo>
                    <a:pt x="704" y="1212"/>
                  </a:lnTo>
                  <a:lnTo>
                    <a:pt x="704" y="789"/>
                  </a:lnTo>
                  <a:lnTo>
                    <a:pt x="265" y="789"/>
                  </a:lnTo>
                  <a:lnTo>
                    <a:pt x="275" y="730"/>
                  </a:lnTo>
                  <a:lnTo>
                    <a:pt x="294" y="667"/>
                  </a:lnTo>
                  <a:lnTo>
                    <a:pt x="318" y="601"/>
                  </a:lnTo>
                  <a:lnTo>
                    <a:pt x="345" y="537"/>
                  </a:lnTo>
                  <a:lnTo>
                    <a:pt x="375" y="475"/>
                  </a:lnTo>
                  <a:lnTo>
                    <a:pt x="403" y="420"/>
                  </a:lnTo>
                  <a:lnTo>
                    <a:pt x="427" y="376"/>
                  </a:lnTo>
                  <a:lnTo>
                    <a:pt x="446" y="343"/>
                  </a:lnTo>
                  <a:lnTo>
                    <a:pt x="460" y="356"/>
                  </a:lnTo>
                  <a:lnTo>
                    <a:pt x="471" y="367"/>
                  </a:lnTo>
                  <a:lnTo>
                    <a:pt x="483" y="378"/>
                  </a:lnTo>
                  <a:lnTo>
                    <a:pt x="493" y="387"/>
                  </a:lnTo>
                  <a:lnTo>
                    <a:pt x="501" y="395"/>
                  </a:lnTo>
                  <a:lnTo>
                    <a:pt x="507" y="401"/>
                  </a:lnTo>
                  <a:lnTo>
                    <a:pt x="511" y="405"/>
                  </a:lnTo>
                  <a:lnTo>
                    <a:pt x="512" y="407"/>
                  </a:lnTo>
                  <a:lnTo>
                    <a:pt x="533" y="385"/>
                  </a:lnTo>
                  <a:lnTo>
                    <a:pt x="530" y="382"/>
                  </a:lnTo>
                  <a:lnTo>
                    <a:pt x="524" y="377"/>
                  </a:lnTo>
                  <a:lnTo>
                    <a:pt x="516" y="369"/>
                  </a:lnTo>
                  <a:lnTo>
                    <a:pt x="504" y="358"/>
                  </a:lnTo>
                  <a:lnTo>
                    <a:pt x="492" y="346"/>
                  </a:lnTo>
                  <a:lnTo>
                    <a:pt x="477" y="332"/>
                  </a:lnTo>
                  <a:lnTo>
                    <a:pt x="461" y="318"/>
                  </a:lnTo>
                  <a:lnTo>
                    <a:pt x="445" y="302"/>
                  </a:lnTo>
                  <a:lnTo>
                    <a:pt x="427" y="287"/>
                  </a:lnTo>
                  <a:lnTo>
                    <a:pt x="410" y="272"/>
                  </a:lnTo>
                  <a:lnTo>
                    <a:pt x="393" y="257"/>
                  </a:lnTo>
                  <a:lnTo>
                    <a:pt x="375" y="243"/>
                  </a:lnTo>
                  <a:lnTo>
                    <a:pt x="359" y="229"/>
                  </a:lnTo>
                  <a:lnTo>
                    <a:pt x="344" y="219"/>
                  </a:lnTo>
                  <a:lnTo>
                    <a:pt x="332" y="210"/>
                  </a:lnTo>
                  <a:lnTo>
                    <a:pt x="320" y="203"/>
                  </a:lnTo>
                  <a:lnTo>
                    <a:pt x="309" y="199"/>
                  </a:lnTo>
                  <a:lnTo>
                    <a:pt x="294" y="199"/>
                  </a:lnTo>
                  <a:lnTo>
                    <a:pt x="278" y="204"/>
                  </a:lnTo>
                  <a:lnTo>
                    <a:pt x="260" y="212"/>
                  </a:lnTo>
                  <a:lnTo>
                    <a:pt x="242" y="222"/>
                  </a:lnTo>
                  <a:lnTo>
                    <a:pt x="222" y="235"/>
                  </a:lnTo>
                  <a:lnTo>
                    <a:pt x="201" y="250"/>
                  </a:lnTo>
                  <a:lnTo>
                    <a:pt x="181" y="267"/>
                  </a:lnTo>
                  <a:lnTo>
                    <a:pt x="160" y="285"/>
                  </a:lnTo>
                  <a:lnTo>
                    <a:pt x="140" y="303"/>
                  </a:lnTo>
                  <a:lnTo>
                    <a:pt x="121" y="321"/>
                  </a:lnTo>
                  <a:lnTo>
                    <a:pt x="101" y="340"/>
                  </a:lnTo>
                  <a:lnTo>
                    <a:pt x="84" y="357"/>
                  </a:lnTo>
                  <a:lnTo>
                    <a:pt x="68" y="374"/>
                  </a:lnTo>
                  <a:lnTo>
                    <a:pt x="54" y="389"/>
                  </a:lnTo>
                  <a:lnTo>
                    <a:pt x="41" y="402"/>
                  </a:lnTo>
                  <a:lnTo>
                    <a:pt x="0" y="384"/>
                  </a:lnTo>
                  <a:lnTo>
                    <a:pt x="7" y="369"/>
                  </a:lnTo>
                  <a:lnTo>
                    <a:pt x="17" y="348"/>
                  </a:lnTo>
                  <a:lnTo>
                    <a:pt x="29" y="324"/>
                  </a:lnTo>
                  <a:lnTo>
                    <a:pt x="44" y="296"/>
                  </a:lnTo>
                  <a:lnTo>
                    <a:pt x="60" y="265"/>
                  </a:lnTo>
                  <a:lnTo>
                    <a:pt x="78" y="234"/>
                  </a:lnTo>
                  <a:lnTo>
                    <a:pt x="99" y="201"/>
                  </a:lnTo>
                  <a:lnTo>
                    <a:pt x="121" y="168"/>
                  </a:lnTo>
                  <a:lnTo>
                    <a:pt x="144" y="136"/>
                  </a:lnTo>
                  <a:lnTo>
                    <a:pt x="168" y="106"/>
                  </a:lnTo>
                  <a:lnTo>
                    <a:pt x="193" y="77"/>
                  </a:lnTo>
                  <a:lnTo>
                    <a:pt x="219" y="52"/>
                  </a:lnTo>
                  <a:lnTo>
                    <a:pt x="245" y="31"/>
                  </a:lnTo>
                  <a:lnTo>
                    <a:pt x="273" y="15"/>
                  </a:lnTo>
                  <a:lnTo>
                    <a:pt x="301" y="5"/>
                  </a:lnTo>
                  <a:lnTo>
                    <a:pt x="328" y="0"/>
                  </a:lnTo>
                  <a:lnTo>
                    <a:pt x="359" y="1"/>
                  </a:lnTo>
                  <a:lnTo>
                    <a:pt x="390" y="6"/>
                  </a:lnTo>
                  <a:lnTo>
                    <a:pt x="423" y="13"/>
                  </a:lnTo>
                  <a:lnTo>
                    <a:pt x="455" y="23"/>
                  </a:lnTo>
                  <a:lnTo>
                    <a:pt x="487" y="36"/>
                  </a:lnTo>
                  <a:lnTo>
                    <a:pt x="518" y="50"/>
                  </a:lnTo>
                  <a:lnTo>
                    <a:pt x="548" y="65"/>
                  </a:lnTo>
                  <a:lnTo>
                    <a:pt x="577" y="80"/>
                  </a:lnTo>
                  <a:lnTo>
                    <a:pt x="603" y="96"/>
                  </a:lnTo>
                  <a:lnTo>
                    <a:pt x="629" y="112"/>
                  </a:lnTo>
                  <a:lnTo>
                    <a:pt x="652" y="127"/>
                  </a:lnTo>
                  <a:lnTo>
                    <a:pt x="671" y="139"/>
                  </a:lnTo>
                  <a:lnTo>
                    <a:pt x="688" y="152"/>
                  </a:lnTo>
                  <a:lnTo>
                    <a:pt x="701" y="161"/>
                  </a:lnTo>
                  <a:lnTo>
                    <a:pt x="711" y="168"/>
                  </a:lnTo>
                  <a:lnTo>
                    <a:pt x="715" y="173"/>
                  </a:lnTo>
                  <a:lnTo>
                    <a:pt x="959" y="452"/>
                  </a:lnTo>
                  <a:lnTo>
                    <a:pt x="956" y="452"/>
                  </a:lnTo>
                  <a:lnTo>
                    <a:pt x="955" y="462"/>
                  </a:lnTo>
                  <a:lnTo>
                    <a:pt x="952" y="473"/>
                  </a:lnTo>
                  <a:lnTo>
                    <a:pt x="947" y="506"/>
                  </a:lnTo>
                  <a:lnTo>
                    <a:pt x="939" y="556"/>
                  </a:lnTo>
                  <a:lnTo>
                    <a:pt x="931" y="622"/>
                  </a:lnTo>
                  <a:lnTo>
                    <a:pt x="924" y="700"/>
                  </a:lnTo>
                  <a:lnTo>
                    <a:pt x="919" y="790"/>
                  </a:lnTo>
                  <a:lnTo>
                    <a:pt x="920" y="888"/>
                  </a:lnTo>
                  <a:lnTo>
                    <a:pt x="926" y="993"/>
                  </a:lnTo>
                  <a:lnTo>
                    <a:pt x="933" y="1070"/>
                  </a:lnTo>
                  <a:lnTo>
                    <a:pt x="940" y="1134"/>
                  </a:lnTo>
                  <a:lnTo>
                    <a:pt x="947" y="1189"/>
                  </a:lnTo>
                  <a:lnTo>
                    <a:pt x="952" y="1233"/>
                  </a:lnTo>
                  <a:lnTo>
                    <a:pt x="957" y="1269"/>
                  </a:lnTo>
                  <a:lnTo>
                    <a:pt x="962" y="1297"/>
                  </a:lnTo>
                  <a:lnTo>
                    <a:pt x="965" y="1316"/>
                  </a:lnTo>
                  <a:lnTo>
                    <a:pt x="967" y="1330"/>
                  </a:lnTo>
                  <a:lnTo>
                    <a:pt x="367" y="1330"/>
                  </a:lnTo>
                  <a:lnTo>
                    <a:pt x="359" y="1303"/>
                  </a:lnTo>
                  <a:lnTo>
                    <a:pt x="348" y="1262"/>
                  </a:lnTo>
                  <a:lnTo>
                    <a:pt x="334" y="1209"/>
                  </a:lnTo>
                  <a:lnTo>
                    <a:pt x="318" y="1148"/>
                  </a:lnTo>
                  <a:lnTo>
                    <a:pt x="303" y="1083"/>
                  </a:lnTo>
                  <a:lnTo>
                    <a:pt x="288" y="1013"/>
                  </a:lnTo>
                  <a:lnTo>
                    <a:pt x="276" y="947"/>
                  </a:lnTo>
                  <a:lnTo>
                    <a:pt x="267" y="882"/>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4" name="Freeform 158"/>
            <p:cNvSpPr/>
            <p:nvPr/>
          </p:nvSpPr>
          <p:spPr bwMode="auto">
            <a:xfrm>
              <a:off x="799" y="2479"/>
              <a:ext cx="379" cy="437"/>
            </a:xfrm>
            <a:custGeom>
              <a:avLst/>
              <a:gdLst/>
              <a:ahLst/>
              <a:cxnLst>
                <a:cxn ang="0">
                  <a:pos x="533" y="401"/>
                </a:cxn>
                <a:cxn ang="0">
                  <a:pos x="470" y="407"/>
                </a:cxn>
                <a:cxn ang="0">
                  <a:pos x="403" y="403"/>
                </a:cxn>
                <a:cxn ang="0">
                  <a:pos x="339" y="392"/>
                </a:cxn>
                <a:cxn ang="0">
                  <a:pos x="278" y="377"/>
                </a:cxn>
                <a:cxn ang="0">
                  <a:pos x="226" y="361"/>
                </a:cxn>
                <a:cxn ang="0">
                  <a:pos x="185" y="346"/>
                </a:cxn>
                <a:cxn ang="0">
                  <a:pos x="162" y="336"/>
                </a:cxn>
                <a:cxn ang="0">
                  <a:pos x="159" y="332"/>
                </a:cxn>
                <a:cxn ang="0">
                  <a:pos x="158" y="325"/>
                </a:cxn>
                <a:cxn ang="0">
                  <a:pos x="152" y="236"/>
                </a:cxn>
                <a:cxn ang="0">
                  <a:pos x="158" y="158"/>
                </a:cxn>
                <a:cxn ang="0">
                  <a:pos x="136" y="134"/>
                </a:cxn>
                <a:cxn ang="0">
                  <a:pos x="126" y="175"/>
                </a:cxn>
                <a:cxn ang="0">
                  <a:pos x="129" y="325"/>
                </a:cxn>
                <a:cxn ang="0">
                  <a:pos x="152" y="457"/>
                </a:cxn>
                <a:cxn ang="0">
                  <a:pos x="195" y="620"/>
                </a:cxn>
                <a:cxn ang="0">
                  <a:pos x="238" y="773"/>
                </a:cxn>
                <a:cxn ang="0">
                  <a:pos x="270" y="874"/>
                </a:cxn>
                <a:cxn ang="0">
                  <a:pos x="46" y="864"/>
                </a:cxn>
                <a:cxn ang="0">
                  <a:pos x="39" y="821"/>
                </a:cxn>
                <a:cxn ang="0">
                  <a:pos x="29" y="743"/>
                </a:cxn>
                <a:cxn ang="0">
                  <a:pos x="15" y="617"/>
                </a:cxn>
                <a:cxn ang="0">
                  <a:pos x="1" y="443"/>
                </a:cxn>
                <a:cxn ang="0">
                  <a:pos x="2" y="275"/>
                </a:cxn>
                <a:cxn ang="0">
                  <a:pos x="14" y="139"/>
                </a:cxn>
                <a:cxn ang="0">
                  <a:pos x="28" y="47"/>
                </a:cxn>
                <a:cxn ang="0">
                  <a:pos x="181" y="0"/>
                </a:cxn>
                <a:cxn ang="0">
                  <a:pos x="189" y="14"/>
                </a:cxn>
                <a:cxn ang="0">
                  <a:pos x="222" y="42"/>
                </a:cxn>
                <a:cxn ang="0">
                  <a:pos x="268" y="77"/>
                </a:cxn>
                <a:cxn ang="0">
                  <a:pos x="321" y="118"/>
                </a:cxn>
                <a:cxn ang="0">
                  <a:pos x="378" y="156"/>
                </a:cxn>
                <a:cxn ang="0">
                  <a:pos x="433" y="189"/>
                </a:cxn>
                <a:cxn ang="0">
                  <a:pos x="483" y="213"/>
                </a:cxn>
                <a:cxn ang="0">
                  <a:pos x="523" y="222"/>
                </a:cxn>
                <a:cxn ang="0">
                  <a:pos x="567" y="205"/>
                </a:cxn>
                <a:cxn ang="0">
                  <a:pos x="622" y="157"/>
                </a:cxn>
                <a:cxn ang="0">
                  <a:pos x="670" y="96"/>
                </a:cxn>
                <a:cxn ang="0">
                  <a:pos x="707" y="40"/>
                </a:cxn>
                <a:cxn ang="0">
                  <a:pos x="754" y="40"/>
                </a:cxn>
                <a:cxn ang="0">
                  <a:pos x="746" y="70"/>
                </a:cxn>
                <a:cxn ang="0">
                  <a:pos x="734" y="113"/>
                </a:cxn>
                <a:cxn ang="0">
                  <a:pos x="716" y="166"/>
                </a:cxn>
                <a:cxn ang="0">
                  <a:pos x="695" y="222"/>
                </a:cxn>
                <a:cxn ang="0">
                  <a:pos x="668" y="279"/>
                </a:cxn>
                <a:cxn ang="0">
                  <a:pos x="637" y="329"/>
                </a:cxn>
                <a:cxn ang="0">
                  <a:pos x="602" y="369"/>
                </a:cxn>
                <a:cxn ang="0">
                  <a:pos x="562" y="393"/>
                </a:cxn>
              </a:cxnLst>
              <a:rect l="0" t="0" r="r" b="b"/>
              <a:pathLst>
                <a:path w="754" h="874">
                  <a:moveTo>
                    <a:pt x="562" y="393"/>
                  </a:moveTo>
                  <a:lnTo>
                    <a:pt x="533" y="401"/>
                  </a:lnTo>
                  <a:lnTo>
                    <a:pt x="502" y="405"/>
                  </a:lnTo>
                  <a:lnTo>
                    <a:pt x="470" y="407"/>
                  </a:lnTo>
                  <a:lnTo>
                    <a:pt x="437" y="405"/>
                  </a:lnTo>
                  <a:lnTo>
                    <a:pt x="403" y="403"/>
                  </a:lnTo>
                  <a:lnTo>
                    <a:pt x="371" y="397"/>
                  </a:lnTo>
                  <a:lnTo>
                    <a:pt x="339" y="392"/>
                  </a:lnTo>
                  <a:lnTo>
                    <a:pt x="308" y="385"/>
                  </a:lnTo>
                  <a:lnTo>
                    <a:pt x="278" y="377"/>
                  </a:lnTo>
                  <a:lnTo>
                    <a:pt x="250" y="369"/>
                  </a:lnTo>
                  <a:lnTo>
                    <a:pt x="226" y="361"/>
                  </a:lnTo>
                  <a:lnTo>
                    <a:pt x="204" y="353"/>
                  </a:lnTo>
                  <a:lnTo>
                    <a:pt x="185" y="346"/>
                  </a:lnTo>
                  <a:lnTo>
                    <a:pt x="172" y="341"/>
                  </a:lnTo>
                  <a:lnTo>
                    <a:pt x="162" y="336"/>
                  </a:lnTo>
                  <a:lnTo>
                    <a:pt x="159" y="335"/>
                  </a:lnTo>
                  <a:lnTo>
                    <a:pt x="159" y="332"/>
                  </a:lnTo>
                  <a:lnTo>
                    <a:pt x="159" y="328"/>
                  </a:lnTo>
                  <a:lnTo>
                    <a:pt x="158" y="325"/>
                  </a:lnTo>
                  <a:lnTo>
                    <a:pt x="158" y="323"/>
                  </a:lnTo>
                  <a:lnTo>
                    <a:pt x="152" y="236"/>
                  </a:lnTo>
                  <a:lnTo>
                    <a:pt x="153" y="184"/>
                  </a:lnTo>
                  <a:lnTo>
                    <a:pt x="158" y="158"/>
                  </a:lnTo>
                  <a:lnTo>
                    <a:pt x="160" y="151"/>
                  </a:lnTo>
                  <a:lnTo>
                    <a:pt x="136" y="134"/>
                  </a:lnTo>
                  <a:lnTo>
                    <a:pt x="131" y="145"/>
                  </a:lnTo>
                  <a:lnTo>
                    <a:pt x="126" y="175"/>
                  </a:lnTo>
                  <a:lnTo>
                    <a:pt x="123" y="233"/>
                  </a:lnTo>
                  <a:lnTo>
                    <a:pt x="129" y="325"/>
                  </a:lnTo>
                  <a:lnTo>
                    <a:pt x="137" y="385"/>
                  </a:lnTo>
                  <a:lnTo>
                    <a:pt x="152" y="457"/>
                  </a:lnTo>
                  <a:lnTo>
                    <a:pt x="172" y="538"/>
                  </a:lnTo>
                  <a:lnTo>
                    <a:pt x="195" y="620"/>
                  </a:lnTo>
                  <a:lnTo>
                    <a:pt x="217" y="700"/>
                  </a:lnTo>
                  <a:lnTo>
                    <a:pt x="238" y="773"/>
                  </a:lnTo>
                  <a:lnTo>
                    <a:pt x="257" y="833"/>
                  </a:lnTo>
                  <a:lnTo>
                    <a:pt x="270" y="874"/>
                  </a:lnTo>
                  <a:lnTo>
                    <a:pt x="48" y="874"/>
                  </a:lnTo>
                  <a:lnTo>
                    <a:pt x="46" y="864"/>
                  </a:lnTo>
                  <a:lnTo>
                    <a:pt x="44" y="847"/>
                  </a:lnTo>
                  <a:lnTo>
                    <a:pt x="39" y="821"/>
                  </a:lnTo>
                  <a:lnTo>
                    <a:pt x="35" y="787"/>
                  </a:lnTo>
                  <a:lnTo>
                    <a:pt x="29" y="743"/>
                  </a:lnTo>
                  <a:lnTo>
                    <a:pt x="22" y="686"/>
                  </a:lnTo>
                  <a:lnTo>
                    <a:pt x="15" y="617"/>
                  </a:lnTo>
                  <a:lnTo>
                    <a:pt x="7" y="534"/>
                  </a:lnTo>
                  <a:lnTo>
                    <a:pt x="1" y="443"/>
                  </a:lnTo>
                  <a:lnTo>
                    <a:pt x="0" y="356"/>
                  </a:lnTo>
                  <a:lnTo>
                    <a:pt x="2" y="275"/>
                  </a:lnTo>
                  <a:lnTo>
                    <a:pt x="8" y="203"/>
                  </a:lnTo>
                  <a:lnTo>
                    <a:pt x="14" y="139"/>
                  </a:lnTo>
                  <a:lnTo>
                    <a:pt x="21" y="87"/>
                  </a:lnTo>
                  <a:lnTo>
                    <a:pt x="28" y="47"/>
                  </a:lnTo>
                  <a:lnTo>
                    <a:pt x="32" y="22"/>
                  </a:lnTo>
                  <a:lnTo>
                    <a:pt x="181" y="0"/>
                  </a:lnTo>
                  <a:lnTo>
                    <a:pt x="177" y="5"/>
                  </a:lnTo>
                  <a:lnTo>
                    <a:pt x="189" y="14"/>
                  </a:lnTo>
                  <a:lnTo>
                    <a:pt x="204" y="27"/>
                  </a:lnTo>
                  <a:lnTo>
                    <a:pt x="222" y="42"/>
                  </a:lnTo>
                  <a:lnTo>
                    <a:pt x="244" y="59"/>
                  </a:lnTo>
                  <a:lnTo>
                    <a:pt x="268" y="77"/>
                  </a:lnTo>
                  <a:lnTo>
                    <a:pt x="294" y="97"/>
                  </a:lnTo>
                  <a:lnTo>
                    <a:pt x="321" y="118"/>
                  </a:lnTo>
                  <a:lnTo>
                    <a:pt x="349" y="137"/>
                  </a:lnTo>
                  <a:lnTo>
                    <a:pt x="378" y="156"/>
                  </a:lnTo>
                  <a:lnTo>
                    <a:pt x="405" y="174"/>
                  </a:lnTo>
                  <a:lnTo>
                    <a:pt x="433" y="189"/>
                  </a:lnTo>
                  <a:lnTo>
                    <a:pt x="458" y="203"/>
                  </a:lnTo>
                  <a:lnTo>
                    <a:pt x="483" y="213"/>
                  </a:lnTo>
                  <a:lnTo>
                    <a:pt x="505" y="220"/>
                  </a:lnTo>
                  <a:lnTo>
                    <a:pt x="523" y="222"/>
                  </a:lnTo>
                  <a:lnTo>
                    <a:pt x="538" y="220"/>
                  </a:lnTo>
                  <a:lnTo>
                    <a:pt x="567" y="205"/>
                  </a:lnTo>
                  <a:lnTo>
                    <a:pt x="594" y="183"/>
                  </a:lnTo>
                  <a:lnTo>
                    <a:pt x="622" y="157"/>
                  </a:lnTo>
                  <a:lnTo>
                    <a:pt x="647" y="126"/>
                  </a:lnTo>
                  <a:lnTo>
                    <a:pt x="670" y="96"/>
                  </a:lnTo>
                  <a:lnTo>
                    <a:pt x="691" y="66"/>
                  </a:lnTo>
                  <a:lnTo>
                    <a:pt x="707" y="40"/>
                  </a:lnTo>
                  <a:lnTo>
                    <a:pt x="719" y="22"/>
                  </a:lnTo>
                  <a:lnTo>
                    <a:pt x="754" y="40"/>
                  </a:lnTo>
                  <a:lnTo>
                    <a:pt x="751" y="53"/>
                  </a:lnTo>
                  <a:lnTo>
                    <a:pt x="746" y="70"/>
                  </a:lnTo>
                  <a:lnTo>
                    <a:pt x="741" y="90"/>
                  </a:lnTo>
                  <a:lnTo>
                    <a:pt x="734" y="113"/>
                  </a:lnTo>
                  <a:lnTo>
                    <a:pt x="726" y="138"/>
                  </a:lnTo>
                  <a:lnTo>
                    <a:pt x="716" y="166"/>
                  </a:lnTo>
                  <a:lnTo>
                    <a:pt x="706" y="194"/>
                  </a:lnTo>
                  <a:lnTo>
                    <a:pt x="695" y="222"/>
                  </a:lnTo>
                  <a:lnTo>
                    <a:pt x="682" y="251"/>
                  </a:lnTo>
                  <a:lnTo>
                    <a:pt x="668" y="279"/>
                  </a:lnTo>
                  <a:lnTo>
                    <a:pt x="653" y="305"/>
                  </a:lnTo>
                  <a:lnTo>
                    <a:pt x="637" y="329"/>
                  </a:lnTo>
                  <a:lnTo>
                    <a:pt x="620" y="350"/>
                  </a:lnTo>
                  <a:lnTo>
                    <a:pt x="602" y="369"/>
                  </a:lnTo>
                  <a:lnTo>
                    <a:pt x="583" y="382"/>
                  </a:lnTo>
                  <a:lnTo>
                    <a:pt x="562" y="39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5" name="Freeform 159"/>
            <p:cNvSpPr/>
            <p:nvPr/>
          </p:nvSpPr>
          <p:spPr bwMode="auto">
            <a:xfrm>
              <a:off x="1146" y="2347"/>
              <a:ext cx="123" cy="144"/>
            </a:xfrm>
            <a:custGeom>
              <a:avLst/>
              <a:gdLst/>
              <a:ahLst/>
              <a:cxnLst>
                <a:cxn ang="0">
                  <a:pos x="248" y="194"/>
                </a:cxn>
                <a:cxn ang="0">
                  <a:pos x="215" y="222"/>
                </a:cxn>
                <a:cxn ang="0">
                  <a:pos x="163" y="248"/>
                </a:cxn>
                <a:cxn ang="0">
                  <a:pos x="105" y="271"/>
                </a:cxn>
                <a:cxn ang="0">
                  <a:pos x="25" y="255"/>
                </a:cxn>
                <a:cxn ang="0">
                  <a:pos x="16" y="240"/>
                </a:cxn>
                <a:cxn ang="0">
                  <a:pos x="4" y="217"/>
                </a:cxn>
                <a:cxn ang="0">
                  <a:pos x="0" y="190"/>
                </a:cxn>
                <a:cxn ang="0">
                  <a:pos x="8" y="167"/>
                </a:cxn>
                <a:cxn ang="0">
                  <a:pos x="19" y="156"/>
                </a:cxn>
                <a:cxn ang="0">
                  <a:pos x="31" y="148"/>
                </a:cxn>
                <a:cxn ang="0">
                  <a:pos x="43" y="141"/>
                </a:cxn>
                <a:cxn ang="0">
                  <a:pos x="53" y="137"/>
                </a:cxn>
                <a:cxn ang="0">
                  <a:pos x="63" y="139"/>
                </a:cxn>
                <a:cxn ang="0">
                  <a:pos x="74" y="139"/>
                </a:cxn>
                <a:cxn ang="0">
                  <a:pos x="63" y="166"/>
                </a:cxn>
                <a:cxn ang="0">
                  <a:pos x="41" y="195"/>
                </a:cxn>
                <a:cxn ang="0">
                  <a:pos x="66" y="211"/>
                </a:cxn>
                <a:cxn ang="0">
                  <a:pos x="74" y="202"/>
                </a:cxn>
                <a:cxn ang="0">
                  <a:pos x="84" y="187"/>
                </a:cxn>
                <a:cxn ang="0">
                  <a:pos x="94" y="171"/>
                </a:cxn>
                <a:cxn ang="0">
                  <a:pos x="165" y="237"/>
                </a:cxn>
                <a:cxn ang="0">
                  <a:pos x="165" y="96"/>
                </a:cxn>
                <a:cxn ang="0">
                  <a:pos x="152" y="80"/>
                </a:cxn>
                <a:cxn ang="0">
                  <a:pos x="140" y="87"/>
                </a:cxn>
                <a:cxn ang="0">
                  <a:pos x="120" y="96"/>
                </a:cxn>
                <a:cxn ang="0">
                  <a:pos x="94" y="105"/>
                </a:cxn>
                <a:cxn ang="0">
                  <a:pos x="82" y="108"/>
                </a:cxn>
                <a:cxn ang="0">
                  <a:pos x="81" y="108"/>
                </a:cxn>
                <a:cxn ang="0">
                  <a:pos x="75" y="106"/>
                </a:cxn>
                <a:cxn ang="0">
                  <a:pos x="62" y="105"/>
                </a:cxn>
                <a:cxn ang="0">
                  <a:pos x="51" y="104"/>
                </a:cxn>
                <a:cxn ang="0">
                  <a:pos x="45" y="98"/>
                </a:cxn>
                <a:cxn ang="0">
                  <a:pos x="40" y="93"/>
                </a:cxn>
                <a:cxn ang="0">
                  <a:pos x="38" y="87"/>
                </a:cxn>
                <a:cxn ang="0">
                  <a:pos x="45" y="83"/>
                </a:cxn>
                <a:cxn ang="0">
                  <a:pos x="57" y="79"/>
                </a:cxn>
                <a:cxn ang="0">
                  <a:pos x="71" y="70"/>
                </a:cxn>
                <a:cxn ang="0">
                  <a:pos x="86" y="58"/>
                </a:cxn>
                <a:cxn ang="0">
                  <a:pos x="105" y="43"/>
                </a:cxn>
                <a:cxn ang="0">
                  <a:pos x="127" y="26"/>
                </a:cxn>
                <a:cxn ang="0">
                  <a:pos x="151" y="11"/>
                </a:cxn>
                <a:cxn ang="0">
                  <a:pos x="176" y="2"/>
                </a:cxn>
                <a:cxn ang="0">
                  <a:pos x="196" y="0"/>
                </a:cxn>
                <a:cxn ang="0">
                  <a:pos x="206" y="4"/>
                </a:cxn>
                <a:cxn ang="0">
                  <a:pos x="220" y="27"/>
                </a:cxn>
                <a:cxn ang="0">
                  <a:pos x="226" y="75"/>
                </a:cxn>
                <a:cxn ang="0">
                  <a:pos x="223" y="102"/>
                </a:cxn>
                <a:cxn ang="0">
                  <a:pos x="227" y="104"/>
                </a:cxn>
                <a:cxn ang="0">
                  <a:pos x="229" y="106"/>
                </a:cxn>
                <a:cxn ang="0">
                  <a:pos x="244" y="126"/>
                </a:cxn>
                <a:cxn ang="0">
                  <a:pos x="253" y="181"/>
                </a:cxn>
              </a:cxnLst>
              <a:rect l="0" t="0" r="r" b="b"/>
              <a:pathLst>
                <a:path w="253" h="280">
                  <a:moveTo>
                    <a:pt x="253" y="181"/>
                  </a:moveTo>
                  <a:lnTo>
                    <a:pt x="248" y="194"/>
                  </a:lnTo>
                  <a:lnTo>
                    <a:pt x="235" y="208"/>
                  </a:lnTo>
                  <a:lnTo>
                    <a:pt x="215" y="222"/>
                  </a:lnTo>
                  <a:lnTo>
                    <a:pt x="191" y="234"/>
                  </a:lnTo>
                  <a:lnTo>
                    <a:pt x="163" y="248"/>
                  </a:lnTo>
                  <a:lnTo>
                    <a:pt x="134" y="260"/>
                  </a:lnTo>
                  <a:lnTo>
                    <a:pt x="105" y="271"/>
                  </a:lnTo>
                  <a:lnTo>
                    <a:pt x="76" y="280"/>
                  </a:lnTo>
                  <a:lnTo>
                    <a:pt x="25" y="255"/>
                  </a:lnTo>
                  <a:lnTo>
                    <a:pt x="21" y="249"/>
                  </a:lnTo>
                  <a:lnTo>
                    <a:pt x="16" y="240"/>
                  </a:lnTo>
                  <a:lnTo>
                    <a:pt x="10" y="230"/>
                  </a:lnTo>
                  <a:lnTo>
                    <a:pt x="4" y="217"/>
                  </a:lnTo>
                  <a:lnTo>
                    <a:pt x="1" y="204"/>
                  </a:lnTo>
                  <a:lnTo>
                    <a:pt x="0" y="190"/>
                  </a:lnTo>
                  <a:lnTo>
                    <a:pt x="1" y="178"/>
                  </a:lnTo>
                  <a:lnTo>
                    <a:pt x="8" y="167"/>
                  </a:lnTo>
                  <a:lnTo>
                    <a:pt x="14" y="162"/>
                  </a:lnTo>
                  <a:lnTo>
                    <a:pt x="19" y="156"/>
                  </a:lnTo>
                  <a:lnTo>
                    <a:pt x="25" y="151"/>
                  </a:lnTo>
                  <a:lnTo>
                    <a:pt x="31" y="148"/>
                  </a:lnTo>
                  <a:lnTo>
                    <a:pt x="37" y="144"/>
                  </a:lnTo>
                  <a:lnTo>
                    <a:pt x="43" y="141"/>
                  </a:lnTo>
                  <a:lnTo>
                    <a:pt x="47" y="139"/>
                  </a:lnTo>
                  <a:lnTo>
                    <a:pt x="53" y="137"/>
                  </a:lnTo>
                  <a:lnTo>
                    <a:pt x="59" y="139"/>
                  </a:lnTo>
                  <a:lnTo>
                    <a:pt x="63" y="139"/>
                  </a:lnTo>
                  <a:lnTo>
                    <a:pt x="69" y="139"/>
                  </a:lnTo>
                  <a:lnTo>
                    <a:pt x="74" y="139"/>
                  </a:lnTo>
                  <a:lnTo>
                    <a:pt x="71" y="150"/>
                  </a:lnTo>
                  <a:lnTo>
                    <a:pt x="63" y="166"/>
                  </a:lnTo>
                  <a:lnTo>
                    <a:pt x="53" y="181"/>
                  </a:lnTo>
                  <a:lnTo>
                    <a:pt x="41" y="195"/>
                  </a:lnTo>
                  <a:lnTo>
                    <a:pt x="63" y="215"/>
                  </a:lnTo>
                  <a:lnTo>
                    <a:pt x="66" y="211"/>
                  </a:lnTo>
                  <a:lnTo>
                    <a:pt x="69" y="208"/>
                  </a:lnTo>
                  <a:lnTo>
                    <a:pt x="74" y="202"/>
                  </a:lnTo>
                  <a:lnTo>
                    <a:pt x="79" y="195"/>
                  </a:lnTo>
                  <a:lnTo>
                    <a:pt x="84" y="187"/>
                  </a:lnTo>
                  <a:lnTo>
                    <a:pt x="90" y="179"/>
                  </a:lnTo>
                  <a:lnTo>
                    <a:pt x="94" y="171"/>
                  </a:lnTo>
                  <a:lnTo>
                    <a:pt x="99" y="162"/>
                  </a:lnTo>
                  <a:lnTo>
                    <a:pt x="165" y="237"/>
                  </a:lnTo>
                  <a:lnTo>
                    <a:pt x="234" y="173"/>
                  </a:lnTo>
                  <a:lnTo>
                    <a:pt x="165" y="96"/>
                  </a:lnTo>
                  <a:lnTo>
                    <a:pt x="154" y="79"/>
                  </a:lnTo>
                  <a:lnTo>
                    <a:pt x="152" y="80"/>
                  </a:lnTo>
                  <a:lnTo>
                    <a:pt x="147" y="82"/>
                  </a:lnTo>
                  <a:lnTo>
                    <a:pt x="140" y="87"/>
                  </a:lnTo>
                  <a:lnTo>
                    <a:pt x="130" y="91"/>
                  </a:lnTo>
                  <a:lnTo>
                    <a:pt x="120" y="96"/>
                  </a:lnTo>
                  <a:lnTo>
                    <a:pt x="107" y="101"/>
                  </a:lnTo>
                  <a:lnTo>
                    <a:pt x="94" y="105"/>
                  </a:lnTo>
                  <a:lnTo>
                    <a:pt x="82" y="109"/>
                  </a:lnTo>
                  <a:lnTo>
                    <a:pt x="82" y="108"/>
                  </a:lnTo>
                  <a:lnTo>
                    <a:pt x="82" y="108"/>
                  </a:lnTo>
                  <a:lnTo>
                    <a:pt x="81" y="108"/>
                  </a:lnTo>
                  <a:lnTo>
                    <a:pt x="81" y="108"/>
                  </a:lnTo>
                  <a:lnTo>
                    <a:pt x="75" y="106"/>
                  </a:lnTo>
                  <a:lnTo>
                    <a:pt x="68" y="105"/>
                  </a:lnTo>
                  <a:lnTo>
                    <a:pt x="62" y="105"/>
                  </a:lnTo>
                  <a:lnTo>
                    <a:pt x="55" y="106"/>
                  </a:lnTo>
                  <a:lnTo>
                    <a:pt x="51" y="104"/>
                  </a:lnTo>
                  <a:lnTo>
                    <a:pt x="47" y="102"/>
                  </a:lnTo>
                  <a:lnTo>
                    <a:pt x="45" y="98"/>
                  </a:lnTo>
                  <a:lnTo>
                    <a:pt x="43" y="96"/>
                  </a:lnTo>
                  <a:lnTo>
                    <a:pt x="40" y="93"/>
                  </a:lnTo>
                  <a:lnTo>
                    <a:pt x="39" y="89"/>
                  </a:lnTo>
                  <a:lnTo>
                    <a:pt x="38" y="87"/>
                  </a:lnTo>
                  <a:lnTo>
                    <a:pt x="38" y="85"/>
                  </a:lnTo>
                  <a:lnTo>
                    <a:pt x="45" y="83"/>
                  </a:lnTo>
                  <a:lnTo>
                    <a:pt x="51" y="81"/>
                  </a:lnTo>
                  <a:lnTo>
                    <a:pt x="57" y="79"/>
                  </a:lnTo>
                  <a:lnTo>
                    <a:pt x="64" y="74"/>
                  </a:lnTo>
                  <a:lnTo>
                    <a:pt x="71" y="70"/>
                  </a:lnTo>
                  <a:lnTo>
                    <a:pt x="78" y="64"/>
                  </a:lnTo>
                  <a:lnTo>
                    <a:pt x="86" y="58"/>
                  </a:lnTo>
                  <a:lnTo>
                    <a:pt x="94" y="51"/>
                  </a:lnTo>
                  <a:lnTo>
                    <a:pt x="105" y="43"/>
                  </a:lnTo>
                  <a:lnTo>
                    <a:pt x="115" y="34"/>
                  </a:lnTo>
                  <a:lnTo>
                    <a:pt x="127" y="26"/>
                  </a:lnTo>
                  <a:lnTo>
                    <a:pt x="138" y="18"/>
                  </a:lnTo>
                  <a:lnTo>
                    <a:pt x="151" y="11"/>
                  </a:lnTo>
                  <a:lnTo>
                    <a:pt x="163" y="6"/>
                  </a:lnTo>
                  <a:lnTo>
                    <a:pt x="176" y="2"/>
                  </a:lnTo>
                  <a:lnTo>
                    <a:pt x="189" y="0"/>
                  </a:lnTo>
                  <a:lnTo>
                    <a:pt x="196" y="0"/>
                  </a:lnTo>
                  <a:lnTo>
                    <a:pt x="201" y="2"/>
                  </a:lnTo>
                  <a:lnTo>
                    <a:pt x="206" y="4"/>
                  </a:lnTo>
                  <a:lnTo>
                    <a:pt x="210" y="7"/>
                  </a:lnTo>
                  <a:lnTo>
                    <a:pt x="220" y="27"/>
                  </a:lnTo>
                  <a:lnTo>
                    <a:pt x="224" y="51"/>
                  </a:lnTo>
                  <a:lnTo>
                    <a:pt x="226" y="75"/>
                  </a:lnTo>
                  <a:lnTo>
                    <a:pt x="224" y="94"/>
                  </a:lnTo>
                  <a:lnTo>
                    <a:pt x="223" y="102"/>
                  </a:lnTo>
                  <a:lnTo>
                    <a:pt x="224" y="103"/>
                  </a:lnTo>
                  <a:lnTo>
                    <a:pt x="227" y="104"/>
                  </a:lnTo>
                  <a:lnTo>
                    <a:pt x="228" y="105"/>
                  </a:lnTo>
                  <a:lnTo>
                    <a:pt x="229" y="106"/>
                  </a:lnTo>
                  <a:lnTo>
                    <a:pt x="234" y="112"/>
                  </a:lnTo>
                  <a:lnTo>
                    <a:pt x="244" y="126"/>
                  </a:lnTo>
                  <a:lnTo>
                    <a:pt x="252" y="149"/>
                  </a:lnTo>
                  <a:lnTo>
                    <a:pt x="253" y="181"/>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6" name="Freeform 160"/>
            <p:cNvSpPr/>
            <p:nvPr/>
          </p:nvSpPr>
          <p:spPr bwMode="auto">
            <a:xfrm>
              <a:off x="1203" y="2405"/>
              <a:ext cx="41" cy="40"/>
            </a:xfrm>
            <a:custGeom>
              <a:avLst/>
              <a:gdLst/>
              <a:ahLst/>
              <a:cxnLst>
                <a:cxn ang="0">
                  <a:pos x="34" y="0"/>
                </a:cxn>
                <a:cxn ang="0">
                  <a:pos x="82" y="54"/>
                </a:cxn>
                <a:cxn ang="0">
                  <a:pos x="57" y="78"/>
                </a:cxn>
                <a:cxn ang="0">
                  <a:pos x="0" y="14"/>
                </a:cxn>
                <a:cxn ang="0">
                  <a:pos x="10" y="10"/>
                </a:cxn>
                <a:cxn ang="0">
                  <a:pos x="19" y="7"/>
                </a:cxn>
                <a:cxn ang="0">
                  <a:pos x="27" y="3"/>
                </a:cxn>
                <a:cxn ang="0">
                  <a:pos x="34" y="0"/>
                </a:cxn>
              </a:cxnLst>
              <a:rect l="0" t="0" r="r" b="b"/>
              <a:pathLst>
                <a:path w="82" h="78">
                  <a:moveTo>
                    <a:pt x="34" y="0"/>
                  </a:moveTo>
                  <a:lnTo>
                    <a:pt x="82" y="54"/>
                  </a:lnTo>
                  <a:lnTo>
                    <a:pt x="57" y="78"/>
                  </a:lnTo>
                  <a:lnTo>
                    <a:pt x="0" y="14"/>
                  </a:lnTo>
                  <a:lnTo>
                    <a:pt x="10" y="10"/>
                  </a:lnTo>
                  <a:lnTo>
                    <a:pt x="19" y="7"/>
                  </a:lnTo>
                  <a:lnTo>
                    <a:pt x="27" y="3"/>
                  </a:lnTo>
                  <a:lnTo>
                    <a:pt x="34"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7" name="Rectangle 161"/>
            <p:cNvSpPr>
              <a:spLocks noChangeArrowheads="1"/>
            </p:cNvSpPr>
            <p:nvPr/>
          </p:nvSpPr>
          <p:spPr bwMode="auto">
            <a:xfrm>
              <a:off x="1225" y="2386"/>
              <a:ext cx="1" cy="1"/>
            </a:xfrm>
            <a:prstGeom prst="rect">
              <a:avLst/>
            </a:prstGeom>
            <a:solidFill>
              <a:srgbClr val="93C65B"/>
            </a:solid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8" name="Freeform 162"/>
            <p:cNvSpPr/>
            <p:nvPr/>
          </p:nvSpPr>
          <p:spPr bwMode="auto">
            <a:xfrm>
              <a:off x="938" y="2095"/>
              <a:ext cx="212" cy="211"/>
            </a:xfrm>
            <a:custGeom>
              <a:avLst/>
              <a:gdLst/>
              <a:ahLst/>
              <a:cxnLst>
                <a:cxn ang="0">
                  <a:pos x="190" y="1"/>
                </a:cxn>
                <a:cxn ang="0">
                  <a:pos x="148" y="9"/>
                </a:cxn>
                <a:cxn ang="0">
                  <a:pos x="110" y="25"/>
                </a:cxn>
                <a:cxn ang="0">
                  <a:pos x="77" y="48"/>
                </a:cxn>
                <a:cxn ang="0">
                  <a:pos x="48" y="77"/>
                </a:cxn>
                <a:cxn ang="0">
                  <a:pos x="25" y="111"/>
                </a:cxn>
                <a:cxn ang="0">
                  <a:pos x="9" y="149"/>
                </a:cxn>
                <a:cxn ang="0">
                  <a:pos x="1" y="189"/>
                </a:cxn>
                <a:cxn ang="0">
                  <a:pos x="1" y="232"/>
                </a:cxn>
                <a:cxn ang="0">
                  <a:pos x="9" y="273"/>
                </a:cxn>
                <a:cxn ang="0">
                  <a:pos x="25" y="311"/>
                </a:cxn>
                <a:cxn ang="0">
                  <a:pos x="48" y="346"/>
                </a:cxn>
                <a:cxn ang="0">
                  <a:pos x="78" y="374"/>
                </a:cxn>
                <a:cxn ang="0">
                  <a:pos x="113" y="397"/>
                </a:cxn>
                <a:cxn ang="0">
                  <a:pos x="151" y="413"/>
                </a:cxn>
                <a:cxn ang="0">
                  <a:pos x="191" y="422"/>
                </a:cxn>
                <a:cxn ang="0">
                  <a:pos x="232" y="422"/>
                </a:cxn>
                <a:cxn ang="0">
                  <a:pos x="273" y="413"/>
                </a:cxn>
                <a:cxn ang="0">
                  <a:pos x="311" y="397"/>
                </a:cxn>
                <a:cxn ang="0">
                  <a:pos x="345" y="374"/>
                </a:cxn>
                <a:cxn ang="0">
                  <a:pos x="374" y="346"/>
                </a:cxn>
                <a:cxn ang="0">
                  <a:pos x="397" y="311"/>
                </a:cxn>
                <a:cxn ang="0">
                  <a:pos x="413" y="273"/>
                </a:cxn>
                <a:cxn ang="0">
                  <a:pos x="421" y="232"/>
                </a:cxn>
                <a:cxn ang="0">
                  <a:pos x="421" y="190"/>
                </a:cxn>
                <a:cxn ang="0">
                  <a:pos x="413" y="150"/>
                </a:cxn>
                <a:cxn ang="0">
                  <a:pos x="397" y="112"/>
                </a:cxn>
                <a:cxn ang="0">
                  <a:pos x="374" y="77"/>
                </a:cxn>
                <a:cxn ang="0">
                  <a:pos x="345" y="48"/>
                </a:cxn>
                <a:cxn ang="0">
                  <a:pos x="311" y="25"/>
                </a:cxn>
                <a:cxn ang="0">
                  <a:pos x="273" y="9"/>
                </a:cxn>
                <a:cxn ang="0">
                  <a:pos x="232" y="1"/>
                </a:cxn>
              </a:cxnLst>
              <a:rect l="0" t="0" r="r" b="b"/>
              <a:pathLst>
                <a:path w="422" h="423">
                  <a:moveTo>
                    <a:pt x="212" y="0"/>
                  </a:moveTo>
                  <a:lnTo>
                    <a:pt x="190" y="1"/>
                  </a:lnTo>
                  <a:lnTo>
                    <a:pt x="169" y="5"/>
                  </a:lnTo>
                  <a:lnTo>
                    <a:pt x="148" y="9"/>
                  </a:lnTo>
                  <a:lnTo>
                    <a:pt x="129" y="16"/>
                  </a:lnTo>
                  <a:lnTo>
                    <a:pt x="110" y="25"/>
                  </a:lnTo>
                  <a:lnTo>
                    <a:pt x="93" y="36"/>
                  </a:lnTo>
                  <a:lnTo>
                    <a:pt x="77" y="48"/>
                  </a:lnTo>
                  <a:lnTo>
                    <a:pt x="62" y="62"/>
                  </a:lnTo>
                  <a:lnTo>
                    <a:pt x="48" y="77"/>
                  </a:lnTo>
                  <a:lnTo>
                    <a:pt x="35" y="93"/>
                  </a:lnTo>
                  <a:lnTo>
                    <a:pt x="25" y="111"/>
                  </a:lnTo>
                  <a:lnTo>
                    <a:pt x="16" y="129"/>
                  </a:lnTo>
                  <a:lnTo>
                    <a:pt x="9" y="149"/>
                  </a:lnTo>
                  <a:lnTo>
                    <a:pt x="4" y="168"/>
                  </a:lnTo>
                  <a:lnTo>
                    <a:pt x="1" y="189"/>
                  </a:lnTo>
                  <a:lnTo>
                    <a:pt x="0" y="211"/>
                  </a:lnTo>
                  <a:lnTo>
                    <a:pt x="1" y="232"/>
                  </a:lnTo>
                  <a:lnTo>
                    <a:pt x="4" y="252"/>
                  </a:lnTo>
                  <a:lnTo>
                    <a:pt x="9" y="273"/>
                  </a:lnTo>
                  <a:lnTo>
                    <a:pt x="16" y="293"/>
                  </a:lnTo>
                  <a:lnTo>
                    <a:pt x="25" y="311"/>
                  </a:lnTo>
                  <a:lnTo>
                    <a:pt x="35" y="328"/>
                  </a:lnTo>
                  <a:lnTo>
                    <a:pt x="48" y="346"/>
                  </a:lnTo>
                  <a:lnTo>
                    <a:pt x="62" y="361"/>
                  </a:lnTo>
                  <a:lnTo>
                    <a:pt x="78" y="374"/>
                  </a:lnTo>
                  <a:lnTo>
                    <a:pt x="94" y="387"/>
                  </a:lnTo>
                  <a:lnTo>
                    <a:pt x="113" y="397"/>
                  </a:lnTo>
                  <a:lnTo>
                    <a:pt x="131" y="407"/>
                  </a:lnTo>
                  <a:lnTo>
                    <a:pt x="151" y="413"/>
                  </a:lnTo>
                  <a:lnTo>
                    <a:pt x="170" y="418"/>
                  </a:lnTo>
                  <a:lnTo>
                    <a:pt x="191" y="422"/>
                  </a:lnTo>
                  <a:lnTo>
                    <a:pt x="212" y="423"/>
                  </a:lnTo>
                  <a:lnTo>
                    <a:pt x="232" y="422"/>
                  </a:lnTo>
                  <a:lnTo>
                    <a:pt x="253" y="418"/>
                  </a:lnTo>
                  <a:lnTo>
                    <a:pt x="273" y="413"/>
                  </a:lnTo>
                  <a:lnTo>
                    <a:pt x="292" y="407"/>
                  </a:lnTo>
                  <a:lnTo>
                    <a:pt x="311" y="397"/>
                  </a:lnTo>
                  <a:lnTo>
                    <a:pt x="328" y="387"/>
                  </a:lnTo>
                  <a:lnTo>
                    <a:pt x="345" y="374"/>
                  </a:lnTo>
                  <a:lnTo>
                    <a:pt x="360" y="361"/>
                  </a:lnTo>
                  <a:lnTo>
                    <a:pt x="374" y="346"/>
                  </a:lnTo>
                  <a:lnTo>
                    <a:pt x="387" y="328"/>
                  </a:lnTo>
                  <a:lnTo>
                    <a:pt x="397" y="311"/>
                  </a:lnTo>
                  <a:lnTo>
                    <a:pt x="406" y="293"/>
                  </a:lnTo>
                  <a:lnTo>
                    <a:pt x="413" y="273"/>
                  </a:lnTo>
                  <a:lnTo>
                    <a:pt x="418" y="252"/>
                  </a:lnTo>
                  <a:lnTo>
                    <a:pt x="421" y="232"/>
                  </a:lnTo>
                  <a:lnTo>
                    <a:pt x="422" y="211"/>
                  </a:lnTo>
                  <a:lnTo>
                    <a:pt x="421" y="190"/>
                  </a:lnTo>
                  <a:lnTo>
                    <a:pt x="418" y="169"/>
                  </a:lnTo>
                  <a:lnTo>
                    <a:pt x="413" y="150"/>
                  </a:lnTo>
                  <a:lnTo>
                    <a:pt x="406" y="130"/>
                  </a:lnTo>
                  <a:lnTo>
                    <a:pt x="397" y="112"/>
                  </a:lnTo>
                  <a:lnTo>
                    <a:pt x="387" y="94"/>
                  </a:lnTo>
                  <a:lnTo>
                    <a:pt x="374" y="77"/>
                  </a:lnTo>
                  <a:lnTo>
                    <a:pt x="360" y="62"/>
                  </a:lnTo>
                  <a:lnTo>
                    <a:pt x="345" y="48"/>
                  </a:lnTo>
                  <a:lnTo>
                    <a:pt x="328" y="36"/>
                  </a:lnTo>
                  <a:lnTo>
                    <a:pt x="311" y="25"/>
                  </a:lnTo>
                  <a:lnTo>
                    <a:pt x="292" y="16"/>
                  </a:lnTo>
                  <a:lnTo>
                    <a:pt x="273" y="9"/>
                  </a:lnTo>
                  <a:lnTo>
                    <a:pt x="253" y="5"/>
                  </a:lnTo>
                  <a:lnTo>
                    <a:pt x="232" y="1"/>
                  </a:lnTo>
                  <a:lnTo>
                    <a:pt x="212"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9" name="Freeform 163"/>
            <p:cNvSpPr/>
            <p:nvPr/>
          </p:nvSpPr>
          <p:spPr bwMode="auto">
            <a:xfrm>
              <a:off x="953" y="2109"/>
              <a:ext cx="182" cy="182"/>
            </a:xfrm>
            <a:custGeom>
              <a:avLst/>
              <a:gdLst/>
              <a:ahLst/>
              <a:cxnLst>
                <a:cxn ang="0">
                  <a:pos x="182" y="364"/>
                </a:cxn>
                <a:cxn ang="0">
                  <a:pos x="163" y="363"/>
                </a:cxn>
                <a:cxn ang="0">
                  <a:pos x="146" y="360"/>
                </a:cxn>
                <a:cxn ang="0">
                  <a:pos x="129" y="356"/>
                </a:cxn>
                <a:cxn ang="0">
                  <a:pos x="111" y="350"/>
                </a:cxn>
                <a:cxn ang="0">
                  <a:pos x="95" y="343"/>
                </a:cxn>
                <a:cxn ang="0">
                  <a:pos x="80" y="334"/>
                </a:cxn>
                <a:cxn ang="0">
                  <a:pos x="67" y="323"/>
                </a:cxn>
                <a:cxn ang="0">
                  <a:pos x="53" y="311"/>
                </a:cxn>
                <a:cxn ang="0">
                  <a:pos x="40" y="297"/>
                </a:cxn>
                <a:cxn ang="0">
                  <a:pos x="30" y="283"/>
                </a:cxn>
                <a:cxn ang="0">
                  <a:pos x="20" y="268"/>
                </a:cxn>
                <a:cxn ang="0">
                  <a:pos x="14" y="252"/>
                </a:cxn>
                <a:cxn ang="0">
                  <a:pos x="8" y="235"/>
                </a:cxn>
                <a:cxn ang="0">
                  <a:pos x="3" y="218"/>
                </a:cxn>
                <a:cxn ang="0">
                  <a:pos x="1" y="200"/>
                </a:cxn>
                <a:cxn ang="0">
                  <a:pos x="0" y="182"/>
                </a:cxn>
                <a:cxn ang="0">
                  <a:pos x="1" y="163"/>
                </a:cxn>
                <a:cxn ang="0">
                  <a:pos x="3" y="146"/>
                </a:cxn>
                <a:cxn ang="0">
                  <a:pos x="8" y="129"/>
                </a:cxn>
                <a:cxn ang="0">
                  <a:pos x="14" y="113"/>
                </a:cxn>
                <a:cxn ang="0">
                  <a:pos x="20" y="97"/>
                </a:cxn>
                <a:cxn ang="0">
                  <a:pos x="30" y="82"/>
                </a:cxn>
                <a:cxn ang="0">
                  <a:pos x="40" y="68"/>
                </a:cxn>
                <a:cxn ang="0">
                  <a:pos x="53" y="54"/>
                </a:cxn>
                <a:cxn ang="0">
                  <a:pos x="67" y="41"/>
                </a:cxn>
                <a:cxn ang="0">
                  <a:pos x="80" y="31"/>
                </a:cxn>
                <a:cxn ang="0">
                  <a:pos x="95" y="22"/>
                </a:cxn>
                <a:cxn ang="0">
                  <a:pos x="111" y="14"/>
                </a:cxn>
                <a:cxn ang="0">
                  <a:pos x="129" y="8"/>
                </a:cxn>
                <a:cxn ang="0">
                  <a:pos x="146" y="3"/>
                </a:cxn>
                <a:cxn ang="0">
                  <a:pos x="163" y="1"/>
                </a:cxn>
                <a:cxn ang="0">
                  <a:pos x="182" y="0"/>
                </a:cxn>
                <a:cxn ang="0">
                  <a:pos x="200" y="1"/>
                </a:cxn>
                <a:cxn ang="0">
                  <a:pos x="217" y="3"/>
                </a:cxn>
                <a:cxn ang="0">
                  <a:pos x="235" y="8"/>
                </a:cxn>
                <a:cxn ang="0">
                  <a:pos x="251" y="14"/>
                </a:cxn>
                <a:cxn ang="0">
                  <a:pos x="267" y="22"/>
                </a:cxn>
                <a:cxn ang="0">
                  <a:pos x="282" y="31"/>
                </a:cxn>
                <a:cxn ang="0">
                  <a:pos x="296" y="41"/>
                </a:cxn>
                <a:cxn ang="0">
                  <a:pos x="310" y="54"/>
                </a:cxn>
                <a:cxn ang="0">
                  <a:pos x="322" y="68"/>
                </a:cxn>
                <a:cxn ang="0">
                  <a:pos x="333" y="82"/>
                </a:cxn>
                <a:cxn ang="0">
                  <a:pos x="342" y="97"/>
                </a:cxn>
                <a:cxn ang="0">
                  <a:pos x="350" y="113"/>
                </a:cxn>
                <a:cxn ang="0">
                  <a:pos x="356" y="129"/>
                </a:cxn>
                <a:cxn ang="0">
                  <a:pos x="360" y="146"/>
                </a:cxn>
                <a:cxn ang="0">
                  <a:pos x="363" y="163"/>
                </a:cxn>
                <a:cxn ang="0">
                  <a:pos x="364" y="182"/>
                </a:cxn>
                <a:cxn ang="0">
                  <a:pos x="360" y="219"/>
                </a:cxn>
                <a:cxn ang="0">
                  <a:pos x="350" y="253"/>
                </a:cxn>
                <a:cxn ang="0">
                  <a:pos x="333" y="284"/>
                </a:cxn>
                <a:cxn ang="0">
                  <a:pos x="311" y="311"/>
                </a:cxn>
                <a:cxn ang="0">
                  <a:pos x="283" y="333"/>
                </a:cxn>
                <a:cxn ang="0">
                  <a:pos x="252" y="350"/>
                </a:cxn>
                <a:cxn ang="0">
                  <a:pos x="219" y="360"/>
                </a:cxn>
                <a:cxn ang="0">
                  <a:pos x="182" y="364"/>
                </a:cxn>
              </a:cxnLst>
              <a:rect l="0" t="0" r="r" b="b"/>
              <a:pathLst>
                <a:path w="364" h="364">
                  <a:moveTo>
                    <a:pt x="182" y="364"/>
                  </a:moveTo>
                  <a:lnTo>
                    <a:pt x="163" y="363"/>
                  </a:lnTo>
                  <a:lnTo>
                    <a:pt x="146" y="360"/>
                  </a:lnTo>
                  <a:lnTo>
                    <a:pt x="129" y="356"/>
                  </a:lnTo>
                  <a:lnTo>
                    <a:pt x="111" y="350"/>
                  </a:lnTo>
                  <a:lnTo>
                    <a:pt x="95" y="343"/>
                  </a:lnTo>
                  <a:lnTo>
                    <a:pt x="80" y="334"/>
                  </a:lnTo>
                  <a:lnTo>
                    <a:pt x="67" y="323"/>
                  </a:lnTo>
                  <a:lnTo>
                    <a:pt x="53" y="311"/>
                  </a:lnTo>
                  <a:lnTo>
                    <a:pt x="40" y="297"/>
                  </a:lnTo>
                  <a:lnTo>
                    <a:pt x="30" y="283"/>
                  </a:lnTo>
                  <a:lnTo>
                    <a:pt x="20" y="268"/>
                  </a:lnTo>
                  <a:lnTo>
                    <a:pt x="14" y="252"/>
                  </a:lnTo>
                  <a:lnTo>
                    <a:pt x="8" y="235"/>
                  </a:lnTo>
                  <a:lnTo>
                    <a:pt x="3" y="218"/>
                  </a:lnTo>
                  <a:lnTo>
                    <a:pt x="1" y="200"/>
                  </a:lnTo>
                  <a:lnTo>
                    <a:pt x="0" y="182"/>
                  </a:lnTo>
                  <a:lnTo>
                    <a:pt x="1" y="163"/>
                  </a:lnTo>
                  <a:lnTo>
                    <a:pt x="3" y="146"/>
                  </a:lnTo>
                  <a:lnTo>
                    <a:pt x="8" y="129"/>
                  </a:lnTo>
                  <a:lnTo>
                    <a:pt x="14" y="113"/>
                  </a:lnTo>
                  <a:lnTo>
                    <a:pt x="20" y="97"/>
                  </a:lnTo>
                  <a:lnTo>
                    <a:pt x="30" y="82"/>
                  </a:lnTo>
                  <a:lnTo>
                    <a:pt x="40" y="68"/>
                  </a:lnTo>
                  <a:lnTo>
                    <a:pt x="53" y="54"/>
                  </a:lnTo>
                  <a:lnTo>
                    <a:pt x="67" y="41"/>
                  </a:lnTo>
                  <a:lnTo>
                    <a:pt x="80" y="31"/>
                  </a:lnTo>
                  <a:lnTo>
                    <a:pt x="95" y="22"/>
                  </a:lnTo>
                  <a:lnTo>
                    <a:pt x="111" y="14"/>
                  </a:lnTo>
                  <a:lnTo>
                    <a:pt x="129" y="8"/>
                  </a:lnTo>
                  <a:lnTo>
                    <a:pt x="146" y="3"/>
                  </a:lnTo>
                  <a:lnTo>
                    <a:pt x="163" y="1"/>
                  </a:lnTo>
                  <a:lnTo>
                    <a:pt x="182" y="0"/>
                  </a:lnTo>
                  <a:lnTo>
                    <a:pt x="200" y="1"/>
                  </a:lnTo>
                  <a:lnTo>
                    <a:pt x="217" y="3"/>
                  </a:lnTo>
                  <a:lnTo>
                    <a:pt x="235" y="8"/>
                  </a:lnTo>
                  <a:lnTo>
                    <a:pt x="251" y="14"/>
                  </a:lnTo>
                  <a:lnTo>
                    <a:pt x="267" y="22"/>
                  </a:lnTo>
                  <a:lnTo>
                    <a:pt x="282" y="31"/>
                  </a:lnTo>
                  <a:lnTo>
                    <a:pt x="296" y="41"/>
                  </a:lnTo>
                  <a:lnTo>
                    <a:pt x="310" y="54"/>
                  </a:lnTo>
                  <a:lnTo>
                    <a:pt x="322" y="68"/>
                  </a:lnTo>
                  <a:lnTo>
                    <a:pt x="333" y="82"/>
                  </a:lnTo>
                  <a:lnTo>
                    <a:pt x="342" y="97"/>
                  </a:lnTo>
                  <a:lnTo>
                    <a:pt x="350" y="113"/>
                  </a:lnTo>
                  <a:lnTo>
                    <a:pt x="356" y="129"/>
                  </a:lnTo>
                  <a:lnTo>
                    <a:pt x="360" y="146"/>
                  </a:lnTo>
                  <a:lnTo>
                    <a:pt x="363" y="163"/>
                  </a:lnTo>
                  <a:lnTo>
                    <a:pt x="364" y="182"/>
                  </a:lnTo>
                  <a:lnTo>
                    <a:pt x="360" y="219"/>
                  </a:lnTo>
                  <a:lnTo>
                    <a:pt x="350" y="253"/>
                  </a:lnTo>
                  <a:lnTo>
                    <a:pt x="333" y="284"/>
                  </a:lnTo>
                  <a:lnTo>
                    <a:pt x="311" y="311"/>
                  </a:lnTo>
                  <a:lnTo>
                    <a:pt x="283" y="333"/>
                  </a:lnTo>
                  <a:lnTo>
                    <a:pt x="252" y="350"/>
                  </a:lnTo>
                  <a:lnTo>
                    <a:pt x="219" y="360"/>
                  </a:lnTo>
                  <a:lnTo>
                    <a:pt x="182" y="364"/>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30" name="Freeform 164"/>
            <p:cNvSpPr/>
            <p:nvPr/>
          </p:nvSpPr>
          <p:spPr bwMode="auto">
            <a:xfrm>
              <a:off x="995" y="2130"/>
              <a:ext cx="107" cy="130"/>
            </a:xfrm>
            <a:custGeom>
              <a:avLst/>
              <a:gdLst/>
              <a:ahLst/>
              <a:cxnLst>
                <a:cxn ang="0">
                  <a:pos x="100" y="0"/>
                </a:cxn>
                <a:cxn ang="0">
                  <a:pos x="79" y="2"/>
                </a:cxn>
                <a:cxn ang="0">
                  <a:pos x="61" y="11"/>
                </a:cxn>
                <a:cxn ang="0">
                  <a:pos x="43" y="22"/>
                </a:cxn>
                <a:cxn ang="0">
                  <a:pos x="29" y="38"/>
                </a:cxn>
                <a:cxn ang="0">
                  <a:pos x="17" y="58"/>
                </a:cxn>
                <a:cxn ang="0">
                  <a:pos x="8" y="80"/>
                </a:cxn>
                <a:cxn ang="0">
                  <a:pos x="2" y="104"/>
                </a:cxn>
                <a:cxn ang="0">
                  <a:pos x="0" y="130"/>
                </a:cxn>
                <a:cxn ang="0">
                  <a:pos x="2" y="157"/>
                </a:cxn>
                <a:cxn ang="0">
                  <a:pos x="8" y="181"/>
                </a:cxn>
                <a:cxn ang="0">
                  <a:pos x="17" y="204"/>
                </a:cxn>
                <a:cxn ang="0">
                  <a:pos x="29" y="224"/>
                </a:cxn>
                <a:cxn ang="0">
                  <a:pos x="43" y="240"/>
                </a:cxn>
                <a:cxn ang="0">
                  <a:pos x="61" y="251"/>
                </a:cxn>
                <a:cxn ang="0">
                  <a:pos x="79" y="259"/>
                </a:cxn>
                <a:cxn ang="0">
                  <a:pos x="100" y="262"/>
                </a:cxn>
                <a:cxn ang="0">
                  <a:pos x="120" y="259"/>
                </a:cxn>
                <a:cxn ang="0">
                  <a:pos x="139" y="251"/>
                </a:cxn>
                <a:cxn ang="0">
                  <a:pos x="156" y="240"/>
                </a:cxn>
                <a:cxn ang="0">
                  <a:pos x="171" y="224"/>
                </a:cxn>
                <a:cxn ang="0">
                  <a:pos x="184" y="204"/>
                </a:cxn>
                <a:cxn ang="0">
                  <a:pos x="193" y="181"/>
                </a:cxn>
                <a:cxn ang="0">
                  <a:pos x="199" y="157"/>
                </a:cxn>
                <a:cxn ang="0">
                  <a:pos x="201" y="130"/>
                </a:cxn>
                <a:cxn ang="0">
                  <a:pos x="199" y="104"/>
                </a:cxn>
                <a:cxn ang="0">
                  <a:pos x="193" y="80"/>
                </a:cxn>
                <a:cxn ang="0">
                  <a:pos x="184" y="58"/>
                </a:cxn>
                <a:cxn ang="0">
                  <a:pos x="171" y="38"/>
                </a:cxn>
                <a:cxn ang="0">
                  <a:pos x="156" y="22"/>
                </a:cxn>
                <a:cxn ang="0">
                  <a:pos x="139" y="11"/>
                </a:cxn>
                <a:cxn ang="0">
                  <a:pos x="120" y="2"/>
                </a:cxn>
                <a:cxn ang="0">
                  <a:pos x="100" y="0"/>
                </a:cxn>
              </a:cxnLst>
              <a:rect l="0" t="0" r="r" b="b"/>
              <a:pathLst>
                <a:path w="201" h="262">
                  <a:moveTo>
                    <a:pt x="100" y="0"/>
                  </a:moveTo>
                  <a:lnTo>
                    <a:pt x="79" y="2"/>
                  </a:lnTo>
                  <a:lnTo>
                    <a:pt x="61" y="11"/>
                  </a:lnTo>
                  <a:lnTo>
                    <a:pt x="43" y="22"/>
                  </a:lnTo>
                  <a:lnTo>
                    <a:pt x="29" y="38"/>
                  </a:lnTo>
                  <a:lnTo>
                    <a:pt x="17" y="58"/>
                  </a:lnTo>
                  <a:lnTo>
                    <a:pt x="8" y="80"/>
                  </a:lnTo>
                  <a:lnTo>
                    <a:pt x="2" y="104"/>
                  </a:lnTo>
                  <a:lnTo>
                    <a:pt x="0" y="130"/>
                  </a:lnTo>
                  <a:lnTo>
                    <a:pt x="2" y="157"/>
                  </a:lnTo>
                  <a:lnTo>
                    <a:pt x="8" y="181"/>
                  </a:lnTo>
                  <a:lnTo>
                    <a:pt x="17" y="204"/>
                  </a:lnTo>
                  <a:lnTo>
                    <a:pt x="29" y="224"/>
                  </a:lnTo>
                  <a:lnTo>
                    <a:pt x="43" y="240"/>
                  </a:lnTo>
                  <a:lnTo>
                    <a:pt x="61" y="251"/>
                  </a:lnTo>
                  <a:lnTo>
                    <a:pt x="79" y="259"/>
                  </a:lnTo>
                  <a:lnTo>
                    <a:pt x="100" y="262"/>
                  </a:lnTo>
                  <a:lnTo>
                    <a:pt x="120" y="259"/>
                  </a:lnTo>
                  <a:lnTo>
                    <a:pt x="139" y="251"/>
                  </a:lnTo>
                  <a:lnTo>
                    <a:pt x="156" y="240"/>
                  </a:lnTo>
                  <a:lnTo>
                    <a:pt x="171" y="224"/>
                  </a:lnTo>
                  <a:lnTo>
                    <a:pt x="184" y="204"/>
                  </a:lnTo>
                  <a:lnTo>
                    <a:pt x="193" y="181"/>
                  </a:lnTo>
                  <a:lnTo>
                    <a:pt x="199" y="157"/>
                  </a:lnTo>
                  <a:lnTo>
                    <a:pt x="201" y="130"/>
                  </a:lnTo>
                  <a:lnTo>
                    <a:pt x="199" y="104"/>
                  </a:lnTo>
                  <a:lnTo>
                    <a:pt x="193" y="80"/>
                  </a:lnTo>
                  <a:lnTo>
                    <a:pt x="184" y="58"/>
                  </a:lnTo>
                  <a:lnTo>
                    <a:pt x="171" y="38"/>
                  </a:lnTo>
                  <a:lnTo>
                    <a:pt x="156" y="22"/>
                  </a:lnTo>
                  <a:lnTo>
                    <a:pt x="139" y="11"/>
                  </a:lnTo>
                  <a:lnTo>
                    <a:pt x="120" y="2"/>
                  </a:lnTo>
                  <a:lnTo>
                    <a:pt x="100"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grpSp>
      <p:graphicFrame>
        <p:nvGraphicFramePr>
          <p:cNvPr id="10" name="表格 9"/>
          <p:cNvGraphicFramePr/>
          <p:nvPr/>
        </p:nvGraphicFramePr>
        <p:xfrm>
          <a:off x="1736090" y="2764155"/>
          <a:ext cx="8530590" cy="1404000"/>
        </p:xfrm>
        <a:graphic>
          <a:graphicData uri="http://schemas.openxmlformats.org/drawingml/2006/table">
            <a:tbl>
              <a:tblPr firstRow="1" bandRow="1">
                <a:tableStyleId>{5C22544A-7EE6-4342-B048-85BDC9FD1C3A}</a:tableStyleId>
              </a:tblPr>
              <a:tblGrid>
                <a:gridCol w="2351405"/>
                <a:gridCol w="1152000"/>
                <a:gridCol w="1152000"/>
                <a:gridCol w="1152000"/>
                <a:gridCol w="1152000"/>
                <a:gridCol w="1152000"/>
              </a:tblGrid>
              <a:tr h="468000">
                <a:tc>
                  <a:txBody>
                    <a:bodyPr/>
                    <a:p>
                      <a:pPr algn="ctr">
                        <a:lnSpc>
                          <a:spcPct val="100000"/>
                        </a:lnSpc>
                        <a:buNone/>
                      </a:pPr>
                      <a:r>
                        <a:rPr sz="1800" b="0">
                          <a:solidFill>
                            <a:srgbClr val="000000"/>
                          </a:solidFill>
                          <a:cs typeface="Arial" panose="020B0604020202020204" pitchFamily="34" charset="0"/>
                          <a:sym typeface="+mn-ea"/>
                        </a:rPr>
                        <a:t>月份</a:t>
                      </a:r>
                      <a:endParaRPr lang="zh-CN" altLang="en-US" sz="1800" b="0">
                        <a:solidFill>
                          <a:srgbClr val="000000"/>
                        </a:solidFill>
                        <a:cs typeface="Arial" panose="020B0604020202020204" pitchFamily="34" charset="0"/>
                        <a:sym typeface="+mn-ea"/>
                      </a:endParaRPr>
                    </a:p>
                  </a:txBody>
                  <a:tcPr anchor="ctr" anchorCtr="0"/>
                </a:tc>
                <a:tc>
                  <a:txBody>
                    <a:bodyPr/>
                    <a:p>
                      <a:pPr algn="ctr">
                        <a:lnSpc>
                          <a:spcPct val="100000"/>
                        </a:lnSpc>
                        <a:buNone/>
                      </a:pPr>
                      <a:r>
                        <a:rPr sz="1800" b="0">
                          <a:solidFill>
                            <a:srgbClr val="000000"/>
                          </a:solidFill>
                          <a:cs typeface="Arial" panose="020B0604020202020204" pitchFamily="34" charset="0"/>
                          <a:sym typeface="+mn-ea"/>
                        </a:rPr>
                        <a:t>1月</a:t>
                      </a:r>
                      <a:endParaRPr lang="zh-CN" altLang="en-US" sz="1800" b="0">
                        <a:solidFill>
                          <a:srgbClr val="000000"/>
                        </a:solidFill>
                        <a:cs typeface="Arial" panose="020B0604020202020204" pitchFamily="34" charset="0"/>
                        <a:sym typeface="+mn-ea"/>
                      </a:endParaRPr>
                    </a:p>
                  </a:txBody>
                  <a:tcPr anchor="ctr" anchorCtr="0"/>
                </a:tc>
                <a:tc>
                  <a:txBody>
                    <a:bodyPr/>
                    <a:p>
                      <a:pPr algn="ctr">
                        <a:lnSpc>
                          <a:spcPct val="100000"/>
                        </a:lnSpc>
                        <a:buNone/>
                      </a:pPr>
                      <a:r>
                        <a:rPr sz="1800" b="0">
                          <a:solidFill>
                            <a:srgbClr val="000000"/>
                          </a:solidFill>
                          <a:cs typeface="Arial" panose="020B0604020202020204" pitchFamily="34" charset="0"/>
                          <a:sym typeface="+mn-ea"/>
                        </a:rPr>
                        <a:t>2月</a:t>
                      </a:r>
                      <a:endParaRPr lang="zh-CN" altLang="en-US" sz="1800" b="0">
                        <a:solidFill>
                          <a:srgbClr val="000000"/>
                        </a:solidFill>
                        <a:cs typeface="Arial" panose="020B0604020202020204" pitchFamily="34" charset="0"/>
                        <a:sym typeface="+mn-ea"/>
                      </a:endParaRPr>
                    </a:p>
                  </a:txBody>
                  <a:tcPr anchor="ctr" anchorCtr="0"/>
                </a:tc>
                <a:tc>
                  <a:txBody>
                    <a:bodyPr/>
                    <a:p>
                      <a:pPr algn="ctr">
                        <a:lnSpc>
                          <a:spcPct val="100000"/>
                        </a:lnSpc>
                        <a:buNone/>
                      </a:pPr>
                      <a:r>
                        <a:rPr sz="1800" b="0">
                          <a:solidFill>
                            <a:srgbClr val="000000"/>
                          </a:solidFill>
                          <a:cs typeface="Arial" panose="020B0604020202020204" pitchFamily="34" charset="0"/>
                          <a:sym typeface="+mn-ea"/>
                        </a:rPr>
                        <a:t>3月</a:t>
                      </a:r>
                      <a:endParaRPr lang="zh-CN" altLang="en-US" sz="1800" b="0">
                        <a:solidFill>
                          <a:srgbClr val="000000"/>
                        </a:solidFill>
                        <a:cs typeface="Arial" panose="020B0604020202020204" pitchFamily="34" charset="0"/>
                        <a:sym typeface="+mn-ea"/>
                      </a:endParaRPr>
                    </a:p>
                  </a:txBody>
                  <a:tcPr anchor="ctr" anchorCtr="0"/>
                </a:tc>
                <a:tc>
                  <a:txBody>
                    <a:bodyPr/>
                    <a:p>
                      <a:pPr algn="ctr">
                        <a:lnSpc>
                          <a:spcPct val="100000"/>
                        </a:lnSpc>
                        <a:buNone/>
                      </a:pPr>
                      <a:r>
                        <a:rPr sz="1800" b="0">
                          <a:solidFill>
                            <a:srgbClr val="000000"/>
                          </a:solidFill>
                          <a:cs typeface="Arial" panose="020B0604020202020204" pitchFamily="34" charset="0"/>
                          <a:sym typeface="+mn-ea"/>
                        </a:rPr>
                        <a:t>4月</a:t>
                      </a:r>
                      <a:endParaRPr lang="zh-CN" altLang="en-US" sz="1800" b="0">
                        <a:solidFill>
                          <a:srgbClr val="000000"/>
                        </a:solidFill>
                        <a:cs typeface="Arial" panose="020B0604020202020204" pitchFamily="34" charset="0"/>
                        <a:sym typeface="+mn-ea"/>
                      </a:endParaRPr>
                    </a:p>
                  </a:txBody>
                  <a:tcPr anchor="ctr" anchorCtr="0"/>
                </a:tc>
                <a:tc>
                  <a:txBody>
                    <a:bodyPr/>
                    <a:p>
                      <a:pPr algn="ctr">
                        <a:lnSpc>
                          <a:spcPct val="100000"/>
                        </a:lnSpc>
                        <a:buNone/>
                      </a:pPr>
                      <a:r>
                        <a:rPr sz="1800" b="0">
                          <a:solidFill>
                            <a:srgbClr val="000000"/>
                          </a:solidFill>
                          <a:cs typeface="Arial" panose="020B0604020202020204" pitchFamily="34" charset="0"/>
                          <a:sym typeface="+mn-ea"/>
                        </a:rPr>
                        <a:t>5月</a:t>
                      </a:r>
                      <a:endParaRPr lang="zh-CN" altLang="en-US" sz="1800" b="0">
                        <a:solidFill>
                          <a:srgbClr val="000000"/>
                        </a:solidFill>
                        <a:cs typeface="Arial" panose="020B0604020202020204" pitchFamily="34" charset="0"/>
                        <a:sym typeface="+mn-ea"/>
                      </a:endParaRPr>
                    </a:p>
                  </a:txBody>
                  <a:tcPr anchor="ctr" anchorCtr="0"/>
                </a:tc>
              </a:tr>
              <a:tr h="468000">
                <a:tc>
                  <a:txBody>
                    <a:bodyPr/>
                    <a:p>
                      <a:pPr algn="ctr">
                        <a:lnSpc>
                          <a:spcPct val="100000"/>
                        </a:lnSpc>
                        <a:buNone/>
                      </a:pPr>
                      <a:r>
                        <a:rPr sz="1800">
                          <a:solidFill>
                            <a:srgbClr val="000000"/>
                          </a:solidFill>
                          <a:cs typeface="Arial" panose="020B0604020202020204" pitchFamily="34" charset="0"/>
                          <a:sym typeface="+mn-ea"/>
                        </a:rPr>
                        <a:t>业务量x/千机器小时</a:t>
                      </a:r>
                      <a:endParaRPr lang="zh-CN" altLang="en-US" sz="1800" b="0">
                        <a:solidFill>
                          <a:srgbClr val="000000"/>
                        </a:solidFill>
                        <a:cs typeface="Arial" panose="020B0604020202020204" pitchFamily="34" charset="0"/>
                        <a:sym typeface="+mn-ea"/>
                      </a:endParaRPr>
                    </a:p>
                  </a:txBody>
                  <a:tcPr anchor="ctr" anchorCtr="0"/>
                </a:tc>
                <a:tc>
                  <a:txBody>
                    <a:bodyPr/>
                    <a:p>
                      <a:pPr algn="ctr">
                        <a:lnSpc>
                          <a:spcPct val="100000"/>
                        </a:lnSpc>
                        <a:buNone/>
                      </a:pPr>
                      <a:r>
                        <a:rPr lang="en-US" altLang="zh-CN"/>
                        <a:t>6</a:t>
                      </a:r>
                      <a:endParaRPr lang="en-US" altLang="zh-CN"/>
                    </a:p>
                  </a:txBody>
                  <a:tcPr anchor="ctr" anchorCtr="0"/>
                </a:tc>
                <a:tc>
                  <a:txBody>
                    <a:bodyPr/>
                    <a:p>
                      <a:pPr algn="ctr">
                        <a:lnSpc>
                          <a:spcPct val="100000"/>
                        </a:lnSpc>
                        <a:buNone/>
                      </a:pPr>
                      <a:r>
                        <a:rPr lang="en-US" altLang="zh-CN"/>
                        <a:t>8</a:t>
                      </a:r>
                      <a:endParaRPr lang="en-US" altLang="zh-CN"/>
                    </a:p>
                  </a:txBody>
                  <a:tcPr anchor="ctr" anchorCtr="0"/>
                </a:tc>
                <a:tc>
                  <a:txBody>
                    <a:bodyPr/>
                    <a:p>
                      <a:pPr algn="ctr">
                        <a:lnSpc>
                          <a:spcPct val="100000"/>
                        </a:lnSpc>
                        <a:buNone/>
                      </a:pPr>
                      <a:r>
                        <a:rPr lang="en-US" altLang="zh-CN"/>
                        <a:t>5</a:t>
                      </a:r>
                      <a:endParaRPr lang="en-US" altLang="zh-CN"/>
                    </a:p>
                  </a:txBody>
                  <a:tcPr anchor="ctr" anchorCtr="0"/>
                </a:tc>
                <a:tc>
                  <a:txBody>
                    <a:bodyPr/>
                    <a:p>
                      <a:pPr algn="ctr">
                        <a:lnSpc>
                          <a:spcPct val="100000"/>
                        </a:lnSpc>
                        <a:buNone/>
                      </a:pPr>
                      <a:r>
                        <a:rPr lang="en-US" altLang="zh-CN"/>
                        <a:t>6</a:t>
                      </a:r>
                      <a:endParaRPr lang="en-US" altLang="zh-CN"/>
                    </a:p>
                  </a:txBody>
                  <a:tcPr anchor="ctr" anchorCtr="0"/>
                </a:tc>
                <a:tc>
                  <a:txBody>
                    <a:bodyPr/>
                    <a:p>
                      <a:pPr algn="ctr">
                        <a:lnSpc>
                          <a:spcPct val="100000"/>
                        </a:lnSpc>
                        <a:buNone/>
                      </a:pPr>
                      <a:r>
                        <a:rPr lang="en-US" altLang="zh-CN"/>
                        <a:t>9</a:t>
                      </a:r>
                      <a:endParaRPr lang="en-US" altLang="zh-CN"/>
                    </a:p>
                  </a:txBody>
                  <a:tcPr anchor="ctr" anchorCtr="0"/>
                </a:tc>
              </a:tr>
              <a:tr h="468000">
                <a:tc>
                  <a:txBody>
                    <a:bodyPr/>
                    <a:p>
                      <a:pPr algn="ctr">
                        <a:lnSpc>
                          <a:spcPct val="100000"/>
                        </a:lnSpc>
                        <a:buNone/>
                      </a:pPr>
                      <a:r>
                        <a:rPr sz="1800">
                          <a:solidFill>
                            <a:srgbClr val="000000"/>
                          </a:solidFill>
                          <a:cs typeface="Arial" panose="020B0604020202020204" pitchFamily="34" charset="0"/>
                          <a:sym typeface="+mn-ea"/>
                        </a:rPr>
                        <a:t>维修费y/元</a:t>
                      </a:r>
                      <a:endParaRPr lang="zh-CN" altLang="en-US" sz="1800" b="0">
                        <a:solidFill>
                          <a:srgbClr val="000000"/>
                        </a:solidFill>
                        <a:cs typeface="Arial" panose="020B0604020202020204" pitchFamily="34" charset="0"/>
                        <a:sym typeface="+mn-ea"/>
                      </a:endParaRPr>
                    </a:p>
                  </a:txBody>
                  <a:tcPr anchor="ctr" anchorCtr="0"/>
                </a:tc>
                <a:tc>
                  <a:txBody>
                    <a:bodyPr/>
                    <a:p>
                      <a:pPr algn="ctr">
                        <a:lnSpc>
                          <a:spcPct val="100000"/>
                        </a:lnSpc>
                        <a:buNone/>
                      </a:pPr>
                      <a:r>
                        <a:rPr sz="1800">
                          <a:solidFill>
                            <a:srgbClr val="000000"/>
                          </a:solidFill>
                          <a:cs typeface="Arial" panose="020B0604020202020204" pitchFamily="34" charset="0"/>
                          <a:sym typeface="+mn-ea"/>
                        </a:rPr>
                        <a:t>120 </a:t>
                      </a:r>
                      <a:endParaRPr lang="zh-CN" altLang="en-US" sz="1800" b="0">
                        <a:solidFill>
                          <a:srgbClr val="000000"/>
                        </a:solidFill>
                        <a:cs typeface="Arial" panose="020B0604020202020204" pitchFamily="34" charset="0"/>
                        <a:sym typeface="+mn-ea"/>
                      </a:endParaRPr>
                    </a:p>
                  </a:txBody>
                  <a:tcPr anchor="ctr" anchorCtr="0"/>
                </a:tc>
                <a:tc>
                  <a:txBody>
                    <a:bodyPr/>
                    <a:p>
                      <a:pPr algn="ctr">
                        <a:lnSpc>
                          <a:spcPct val="100000"/>
                        </a:lnSpc>
                        <a:buNone/>
                      </a:pPr>
                      <a:r>
                        <a:rPr sz="1800">
                          <a:solidFill>
                            <a:srgbClr val="000000"/>
                          </a:solidFill>
                          <a:cs typeface="Arial" panose="020B0604020202020204" pitchFamily="34" charset="0"/>
                          <a:sym typeface="+mn-ea"/>
                        </a:rPr>
                        <a:t>130</a:t>
                      </a:r>
                      <a:endParaRPr lang="zh-CN" altLang="en-US" sz="1800" b="0">
                        <a:solidFill>
                          <a:srgbClr val="000000"/>
                        </a:solidFill>
                        <a:cs typeface="Arial" panose="020B0604020202020204" pitchFamily="34" charset="0"/>
                        <a:sym typeface="+mn-ea"/>
                      </a:endParaRPr>
                    </a:p>
                  </a:txBody>
                  <a:tcPr anchor="ctr" anchorCtr="0"/>
                </a:tc>
                <a:tc>
                  <a:txBody>
                    <a:bodyPr/>
                    <a:p>
                      <a:pPr algn="ctr">
                        <a:lnSpc>
                          <a:spcPct val="100000"/>
                        </a:lnSpc>
                        <a:buNone/>
                      </a:pPr>
                      <a:r>
                        <a:rPr sz="1800">
                          <a:solidFill>
                            <a:srgbClr val="000000"/>
                          </a:solidFill>
                          <a:cs typeface="Arial" panose="020B0604020202020204" pitchFamily="34" charset="0"/>
                          <a:sym typeface="+mn-ea"/>
                        </a:rPr>
                        <a:t>100</a:t>
                      </a:r>
                      <a:endParaRPr lang="zh-CN" altLang="en-US" sz="1800" b="0">
                        <a:solidFill>
                          <a:srgbClr val="000000"/>
                        </a:solidFill>
                        <a:cs typeface="Arial" panose="020B0604020202020204" pitchFamily="34" charset="0"/>
                        <a:sym typeface="+mn-ea"/>
                      </a:endParaRPr>
                    </a:p>
                  </a:txBody>
                  <a:tcPr anchor="ctr" anchorCtr="0"/>
                </a:tc>
                <a:tc>
                  <a:txBody>
                    <a:bodyPr/>
                    <a:p>
                      <a:pPr algn="ctr">
                        <a:lnSpc>
                          <a:spcPct val="100000"/>
                        </a:lnSpc>
                        <a:buNone/>
                      </a:pPr>
                      <a:r>
                        <a:rPr sz="1800">
                          <a:solidFill>
                            <a:srgbClr val="000000"/>
                          </a:solidFill>
                          <a:cs typeface="Arial" panose="020B0604020202020204" pitchFamily="34" charset="0"/>
                          <a:sym typeface="+mn-ea"/>
                        </a:rPr>
                        <a:t>125</a:t>
                      </a:r>
                      <a:endParaRPr lang="zh-CN" altLang="en-US" sz="1800" b="0">
                        <a:solidFill>
                          <a:srgbClr val="000000"/>
                        </a:solidFill>
                        <a:cs typeface="Arial" panose="020B0604020202020204" pitchFamily="34" charset="0"/>
                        <a:sym typeface="+mn-ea"/>
                      </a:endParaRPr>
                    </a:p>
                  </a:txBody>
                  <a:tcPr anchor="ctr" anchorCtr="0"/>
                </a:tc>
                <a:tc>
                  <a:txBody>
                    <a:bodyPr/>
                    <a:p>
                      <a:pPr algn="ctr">
                        <a:lnSpc>
                          <a:spcPct val="100000"/>
                        </a:lnSpc>
                        <a:buNone/>
                      </a:pPr>
                      <a:r>
                        <a:rPr sz="1800">
                          <a:solidFill>
                            <a:srgbClr val="000000"/>
                          </a:solidFill>
                          <a:cs typeface="Arial" panose="020B0604020202020204" pitchFamily="34" charset="0"/>
                          <a:sym typeface="+mn-ea"/>
                        </a:rPr>
                        <a:t>140 </a:t>
                      </a:r>
                      <a:endParaRPr lang="zh-CN" altLang="en-US" sz="1800" b="0">
                        <a:solidFill>
                          <a:srgbClr val="000000"/>
                        </a:solidFill>
                        <a:cs typeface="Arial" panose="020B0604020202020204" pitchFamily="34" charset="0"/>
                        <a:sym typeface="+mn-ea"/>
                      </a:endParaRPr>
                    </a:p>
                  </a:txBody>
                  <a:tcPr anchor="ctr" anchorCtr="0"/>
                </a:tc>
              </a:tr>
            </a:tbl>
          </a:graphicData>
        </a:graphic>
      </p:graphicFrame>
    </p:spTree>
    <p:custDataLst>
      <p:tags r:id="rId1"/>
    </p:custData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sp>
        <p:nvSpPr>
          <p:cNvPr id="100" name="文本框 99"/>
          <p:cNvSpPr txBox="1"/>
          <p:nvPr/>
        </p:nvSpPr>
        <p:spPr>
          <a:xfrm>
            <a:off x="848360" y="786765"/>
            <a:ext cx="10972165" cy="2262505"/>
          </a:xfrm>
          <a:prstGeom prst="rect">
            <a:avLst/>
          </a:prstGeom>
          <a:noFill/>
          <a:ln w="9525">
            <a:noFill/>
          </a:ln>
        </p:spPr>
        <p:txBody>
          <a:bodyPr>
            <a:noAutofit/>
          </a:bodyPr>
          <a:p>
            <a:pPr indent="0"/>
            <a:r>
              <a:rPr lang="en-US" sz="2400" b="0">
                <a:solidFill>
                  <a:srgbClr val="ED028C"/>
                </a:solidFill>
                <a:latin typeface="黑体" panose="02010609060101010101" charset="-122"/>
              </a:rPr>
              <a:t>2. </a:t>
            </a:r>
            <a:r>
              <a:rPr lang="zh-CN" sz="2400" b="0">
                <a:solidFill>
                  <a:srgbClr val="ED028C"/>
                </a:solidFill>
                <a:ea typeface="黑体" panose="02010609060101010101" charset="-122"/>
              </a:rPr>
              <a:t>高低点法</a:t>
            </a:r>
            <a:endParaRPr lang="zh-CN" sz="2400" b="0">
              <a:solidFill>
                <a:srgbClr val="ED028C"/>
              </a:solidFill>
              <a:ea typeface="黑体" panose="02010609060101010101" charset="-122"/>
            </a:endParaRPr>
          </a:p>
          <a:p>
            <a:pPr indent="0">
              <a:lnSpc>
                <a:spcPct val="110000"/>
              </a:lnSpc>
            </a:pPr>
            <a:r>
              <a:rPr lang="en-US" altLang="zh-CN" sz="2100" b="0">
                <a:solidFill>
                  <a:srgbClr val="231F20"/>
                </a:solidFill>
                <a:ea typeface="微软雅黑" panose="020B0503020204020204" charset="-122"/>
              </a:rPr>
              <a:t>   </a:t>
            </a:r>
            <a:r>
              <a:rPr lang="en-US" altLang="zh-CN" sz="2400" b="0">
                <a:solidFill>
                  <a:srgbClr val="231F20"/>
                </a:solidFill>
                <a:ea typeface="微软雅黑" panose="020B0503020204020204" charset="-122"/>
              </a:rPr>
              <a:t>  </a:t>
            </a:r>
            <a:r>
              <a:rPr sz="2000" b="0">
                <a:solidFill>
                  <a:srgbClr val="231F20"/>
                </a:solidFill>
              </a:rPr>
              <a:t>高低点法是利用代数式y=a十bx，选用一定历史资料中的最高业务量与最低业务量所对应的资金需求之差，与两者业务量之差进行对比，求出单位业务量的变动资金需求，然后将其代人高点或低点的资金需求公式，求出固定资金需求的方法。</a:t>
            </a:r>
            <a:endParaRPr sz="2000" b="0">
              <a:solidFill>
                <a:srgbClr val="231F20"/>
              </a:solidFill>
            </a:endParaRPr>
          </a:p>
          <a:p>
            <a:pPr indent="0">
              <a:lnSpc>
                <a:spcPct val="110000"/>
              </a:lnSpc>
            </a:pPr>
            <a:r>
              <a:rPr lang="en-US" sz="2000" b="0">
                <a:solidFill>
                  <a:srgbClr val="231F20"/>
                </a:solidFill>
              </a:rPr>
              <a:t>     </a:t>
            </a:r>
            <a:r>
              <a:rPr sz="2000" b="0">
                <a:solidFill>
                  <a:srgbClr val="231F20"/>
                </a:solidFill>
              </a:rPr>
              <a:t>我们用y代表资金需求总额，x代表业务量，a代表固定资金需求，</a:t>
            </a:r>
            <a:r>
              <a:rPr lang="en-US" sz="2000" b="0">
                <a:solidFill>
                  <a:srgbClr val="231F20"/>
                </a:solidFill>
              </a:rPr>
              <a:t>b</a:t>
            </a:r>
            <a:r>
              <a:rPr sz="2000" b="0">
                <a:solidFill>
                  <a:srgbClr val="231F20"/>
                </a:solidFill>
              </a:rPr>
              <a:t>代表单位业务量的变动资金需求</a:t>
            </a:r>
            <a:r>
              <a:rPr lang="zh-CN" sz="2000" b="0">
                <a:solidFill>
                  <a:srgbClr val="231F20"/>
                </a:solidFill>
              </a:rPr>
              <a:t>。</a:t>
            </a:r>
            <a:endParaRPr lang="zh-CN" sz="2000" b="0">
              <a:solidFill>
                <a:srgbClr val="231F20"/>
              </a:solidFill>
            </a:endParaRPr>
          </a:p>
        </p:txBody>
      </p:sp>
      <p:sp>
        <p:nvSpPr>
          <p:cNvPr id="4" name="文本框 3"/>
          <p:cNvSpPr txBox="1"/>
          <p:nvPr/>
        </p:nvSpPr>
        <p:spPr>
          <a:xfrm>
            <a:off x="1024255" y="3102610"/>
            <a:ext cx="10796270" cy="1076325"/>
          </a:xfrm>
          <a:prstGeom prst="rect">
            <a:avLst/>
          </a:prstGeom>
          <a:noFill/>
        </p:spPr>
        <p:txBody>
          <a:bodyPr wrap="square" rtlCol="0" anchor="t">
            <a:spAutoFit/>
          </a:bodyPr>
          <a:p>
            <a:r>
              <a:rPr lang="en-US" sz="2000">
                <a:solidFill>
                  <a:srgbClr val="231F20"/>
                </a:solidFill>
                <a:sym typeface="+mn-ea"/>
              </a:rPr>
              <a:t>    </a:t>
            </a:r>
            <a:r>
              <a:rPr sz="2000">
                <a:solidFill>
                  <a:srgbClr val="231F20"/>
                </a:solidFill>
                <a:sym typeface="+mn-ea"/>
              </a:rPr>
              <a:t>大华公司2019至2023年资金占用与销售收入之间的关系如表所示。假设2024年预计的销售收入为180万元。请用高低点法预测大华公司2024年的资金需要量。</a:t>
            </a:r>
            <a:endParaRPr sz="2000">
              <a:solidFill>
                <a:srgbClr val="231F20"/>
              </a:solidFill>
              <a:sym typeface="+mn-ea"/>
            </a:endParaRPr>
          </a:p>
          <a:p>
            <a:endParaRPr lang="zh-CN" altLang="en-US" sz="2400">
              <a:solidFill>
                <a:srgbClr val="231F20"/>
              </a:solidFill>
              <a:sym typeface="+mn-ea"/>
            </a:endParaRPr>
          </a:p>
        </p:txBody>
      </p:sp>
      <p:pic>
        <p:nvPicPr>
          <p:cNvPr id="10" name="图片 9"/>
          <p:cNvPicPr/>
          <p:nvPr/>
        </p:nvPicPr>
        <p:blipFill>
          <a:blip r:embed="rId1"/>
          <a:stretch>
            <a:fillRect/>
          </a:stretch>
        </p:blipFill>
        <p:spPr>
          <a:xfrm>
            <a:off x="1851025" y="3928110"/>
            <a:ext cx="7691755" cy="2143125"/>
          </a:xfrm>
          <a:prstGeom prst="rect">
            <a:avLst/>
          </a:prstGeom>
          <a:noFill/>
          <a:ln w="9525">
            <a:noFill/>
          </a:ln>
        </p:spPr>
      </p:pic>
    </p:spTree>
    <p:custDataLst>
      <p:tags r:id="rId2"/>
    </p:custData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102" name="文本框 101"/>
          <p:cNvSpPr txBox="1"/>
          <p:nvPr/>
        </p:nvSpPr>
        <p:spPr>
          <a:xfrm>
            <a:off x="915035" y="1343025"/>
            <a:ext cx="9265285" cy="2574290"/>
          </a:xfrm>
          <a:prstGeom prst="rect">
            <a:avLst/>
          </a:prstGeom>
          <a:noFill/>
          <a:ln w="9525">
            <a:noFill/>
          </a:ln>
        </p:spPr>
        <p:txBody>
          <a:bodyPr>
            <a:noAutofit/>
          </a:bodyPr>
          <a:p>
            <a:pPr indent="194310"/>
            <a:r>
              <a:rPr sz="2400" b="0">
                <a:solidFill>
                  <a:srgbClr val="231F20"/>
                </a:solidFill>
              </a:rPr>
              <a:t>大华公司2019至2023年资金占用与销售收入之间的关系如表所示。假设2024年预计的销售收入为180万元。请用高低点法预测大华公司2024年的资金需要量。                                                            </a:t>
            </a:r>
            <a:endParaRPr lang="en-US" altLang="en-US" b="0">
              <a:solidFill>
                <a:srgbClr val="000000"/>
              </a:solidFill>
              <a:latin typeface="Arial" panose="020B0604020202020204" pitchFamily="34" charset="0"/>
              <a:cs typeface="Arial" panose="020B0604020202020204" pitchFamily="34" charset="0"/>
            </a:endParaRPr>
          </a:p>
        </p:txBody>
      </p:sp>
      <p:pic>
        <p:nvPicPr>
          <p:cNvPr id="2" name="图片 1"/>
          <p:cNvPicPr/>
          <p:nvPr/>
        </p:nvPicPr>
        <p:blipFill>
          <a:blip r:embed="rId1"/>
          <a:stretch>
            <a:fillRect/>
          </a:stretch>
        </p:blipFill>
        <p:spPr>
          <a:xfrm>
            <a:off x="1701800" y="2764155"/>
            <a:ext cx="7691755" cy="2143125"/>
          </a:xfrm>
          <a:prstGeom prst="rect">
            <a:avLst/>
          </a:prstGeom>
          <a:noFill/>
          <a:ln w="9525">
            <a:noFill/>
          </a:ln>
        </p:spPr>
      </p:pic>
    </p:spTree>
    <p:custDataLst>
      <p:tags r:id="rId2"/>
    </p:custData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7" name="矩形 6"/>
          <p:cNvSpPr/>
          <p:nvPr/>
        </p:nvSpPr>
        <p:spPr>
          <a:xfrm>
            <a:off x="5603875" y="18732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任务小结</a:t>
            </a:r>
            <a:endParaRPr lang="zh-CN" altLang="en-US">
              <a:solidFill>
                <a:schemeClr val="tx1"/>
              </a:solidFill>
            </a:endParaRPr>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11" name="矩形 10"/>
          <p:cNvSpPr/>
          <p:nvPr/>
        </p:nvSpPr>
        <p:spPr>
          <a:xfrm>
            <a:off x="755015" y="1350010"/>
            <a:ext cx="10487025" cy="3482340"/>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l" fontAlgn="auto">
              <a:lnSpc>
                <a:spcPct val="150000"/>
              </a:lnSpc>
              <a:buNone/>
            </a:pPr>
            <a:r>
              <a:rPr lang="en-US" altLang="zh-CN" sz="320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用高低点法确定资金需求简便易算，只要有两个不同时期的业务量和资金占用，就可求解，因此，使用较为广泛。但这种方法只根据最高、最低两组数据资料，而不考虑其他业务量和资金需求的变化，计算结果往往不够精确</a:t>
            </a:r>
            <a:r>
              <a:rPr lang="zh-CN" altLang="en-US" sz="3200">
                <a:solidFill>
                  <a:schemeClr val="tx1"/>
                </a:solidFill>
                <a:latin typeface="微软雅黑" panose="020B0503020204020204" charset="-122"/>
                <a:ea typeface="微软雅黑" panose="020B0503020204020204" charset="-122"/>
                <a:cs typeface="微软雅黑" panose="020B0503020204020204" charset="-122"/>
                <a:sym typeface="+mn-ea"/>
              </a:rPr>
              <a:t>。</a:t>
            </a:r>
            <a:endParaRPr lang="zh-CN" altLang="en-US" sz="32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18435" name="Picture 4" descr="png-012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80563" y="5135563"/>
            <a:ext cx="2155825" cy="172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2"/>
    </p:custData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学以致用</a:t>
            </a:r>
            <a:endParaRPr lang="zh-CN" altLang="en-US">
              <a:solidFill>
                <a:schemeClr val="tx1"/>
              </a:solidFill>
            </a:endParaRPr>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3" name="文本框 2"/>
          <p:cNvSpPr txBox="1"/>
          <p:nvPr/>
        </p:nvSpPr>
        <p:spPr>
          <a:xfrm>
            <a:off x="692785" y="1065530"/>
            <a:ext cx="11029950" cy="3743960"/>
          </a:xfrm>
          <a:prstGeom prst="rect">
            <a:avLst/>
          </a:prstGeom>
          <a:noFill/>
          <a:ln w="9525">
            <a:noFill/>
          </a:ln>
        </p:spPr>
        <p:txBody>
          <a:bodyPr>
            <a:noAutofit/>
          </a:bodyPr>
          <a:p>
            <a:pPr marL="533400" indent="-533400">
              <a:lnSpc>
                <a:spcPct val="150000"/>
              </a:lnSpc>
            </a:pPr>
            <a:r>
              <a:rPr lang="en-US" altLang="zh-CN" b="0">
                <a:solidFill>
                  <a:srgbClr val="000000"/>
                </a:solidFill>
                <a:cs typeface="Arial" panose="020B0604020202020204" pitchFamily="34" charset="0"/>
              </a:rPr>
              <a:t>   </a:t>
            </a:r>
            <a:r>
              <a:rPr lang="zh-CN" altLang="en-US" sz="2800" b="1" dirty="0" smtClean="0">
                <a:solidFill>
                  <a:srgbClr val="C00000"/>
                </a:solidFill>
                <a:sym typeface="+mn-ea"/>
              </a:rPr>
              <a:t>思考？？</a:t>
            </a:r>
            <a:endParaRPr lang="en-US" altLang="zh-CN" sz="2800" b="1" dirty="0" smtClean="0">
              <a:solidFill>
                <a:srgbClr val="C00000"/>
              </a:solidFill>
            </a:endParaRPr>
          </a:p>
          <a:p>
            <a:pPr indent="-533400" fontAlgn="auto">
              <a:lnSpc>
                <a:spcPct val="150000"/>
              </a:lnSpc>
            </a:pPr>
            <a:r>
              <a:rPr lang="en-US" b="0">
                <a:solidFill>
                  <a:srgbClr val="000000"/>
                </a:solidFill>
                <a:cs typeface="Arial" panose="020B0604020202020204" pitchFamily="34" charset="0"/>
              </a:rPr>
              <a:t>       </a:t>
            </a:r>
            <a:r>
              <a:rPr sz="2000" b="0">
                <a:solidFill>
                  <a:srgbClr val="000000"/>
                </a:solidFill>
                <a:cs typeface="Arial" panose="020B0604020202020204" pitchFamily="34" charset="0"/>
              </a:rPr>
              <a:t>假设</a:t>
            </a:r>
            <a:r>
              <a:rPr lang="zh-CN" sz="2000" b="0">
                <a:solidFill>
                  <a:srgbClr val="000000"/>
                </a:solidFill>
                <a:cs typeface="Arial" panose="020B0604020202020204" pitchFamily="34" charset="0"/>
              </a:rPr>
              <a:t>某公司</a:t>
            </a:r>
            <a:r>
              <a:rPr lang="en-US" sz="2000" b="0">
                <a:solidFill>
                  <a:srgbClr val="000000"/>
                </a:solidFill>
                <a:cs typeface="Arial" panose="020B0604020202020204" pitchFamily="34" charset="0"/>
              </a:rPr>
              <a:t>2019</a:t>
            </a:r>
            <a:r>
              <a:rPr lang="zh-CN" altLang="en-US" sz="2000" b="0">
                <a:solidFill>
                  <a:srgbClr val="000000"/>
                </a:solidFill>
                <a:cs typeface="Arial" panose="020B0604020202020204" pitchFamily="34" charset="0"/>
              </a:rPr>
              <a:t>年到</a:t>
            </a:r>
            <a:r>
              <a:rPr lang="en-US" altLang="zh-CN" sz="2000" b="0">
                <a:solidFill>
                  <a:srgbClr val="000000"/>
                </a:solidFill>
                <a:cs typeface="Arial" panose="020B0604020202020204" pitchFamily="34" charset="0"/>
              </a:rPr>
              <a:t>2023</a:t>
            </a:r>
            <a:r>
              <a:rPr lang="zh-CN" altLang="en-US" sz="2000" b="0">
                <a:solidFill>
                  <a:srgbClr val="000000"/>
                </a:solidFill>
                <a:cs typeface="Arial" panose="020B0604020202020204" pitchFamily="34" charset="0"/>
              </a:rPr>
              <a:t>年</a:t>
            </a:r>
            <a:r>
              <a:rPr lang="zh-CN" sz="2000" b="0">
                <a:solidFill>
                  <a:srgbClr val="000000"/>
                </a:solidFill>
                <a:cs typeface="Arial" panose="020B0604020202020204" pitchFamily="34" charset="0"/>
              </a:rPr>
              <a:t>业务量</a:t>
            </a:r>
            <a:r>
              <a:rPr lang="en-US" altLang="zh-CN" sz="2000" b="0">
                <a:solidFill>
                  <a:srgbClr val="000000"/>
                </a:solidFill>
                <a:cs typeface="Arial" panose="020B0604020202020204" pitchFamily="34" charset="0"/>
              </a:rPr>
              <a:t>X</a:t>
            </a:r>
            <a:r>
              <a:rPr lang="zh-CN" sz="2000" b="0">
                <a:solidFill>
                  <a:srgbClr val="000000"/>
                </a:solidFill>
                <a:cs typeface="Arial" panose="020B0604020202020204" pitchFamily="34" charset="0"/>
              </a:rPr>
              <a:t>与资金占</a:t>
            </a:r>
            <a:r>
              <a:rPr lang="en-US" altLang="zh-CN" sz="2000" b="0">
                <a:solidFill>
                  <a:srgbClr val="000000"/>
                </a:solidFill>
                <a:cs typeface="Arial" panose="020B0604020202020204" pitchFamily="34" charset="0"/>
              </a:rPr>
              <a:t>Y</a:t>
            </a:r>
            <a:r>
              <a:rPr lang="zh-CN" sz="2000" b="0">
                <a:solidFill>
                  <a:srgbClr val="000000"/>
                </a:solidFill>
                <a:cs typeface="Arial" panose="020B0604020202020204" pitchFamily="34" charset="0"/>
              </a:rPr>
              <a:t>用量</a:t>
            </a:r>
            <a:r>
              <a:rPr sz="2000" b="0">
                <a:solidFill>
                  <a:srgbClr val="000000"/>
                </a:solidFill>
                <a:cs typeface="Arial" panose="020B0604020202020204" pitchFamily="34" charset="0"/>
              </a:rPr>
              <a:t>如表所示。</a:t>
            </a:r>
            <a:endParaRPr b="0">
              <a:solidFill>
                <a:srgbClr val="000000"/>
              </a:solidFill>
              <a:cs typeface="Arial" panose="020B0604020202020204" pitchFamily="34" charset="0"/>
            </a:endParaRPr>
          </a:p>
          <a:p>
            <a:pPr indent="-533400" fontAlgn="auto">
              <a:lnSpc>
                <a:spcPct val="150000"/>
              </a:lnSpc>
            </a:pPr>
            <a:endParaRPr b="0">
              <a:solidFill>
                <a:srgbClr val="000000"/>
              </a:solidFill>
              <a:cs typeface="Arial" panose="020B0604020202020204" pitchFamily="34" charset="0"/>
            </a:endParaRPr>
          </a:p>
          <a:p>
            <a:pPr marL="533400" indent="-533400">
              <a:lnSpc>
                <a:spcPct val="150000"/>
              </a:lnSpc>
            </a:pPr>
            <a:endParaRPr b="0">
              <a:solidFill>
                <a:srgbClr val="000000"/>
              </a:solidFill>
              <a:cs typeface="Arial" panose="020B0604020202020204" pitchFamily="34" charset="0"/>
            </a:endParaRPr>
          </a:p>
          <a:p>
            <a:pPr marL="533400" indent="-533400">
              <a:lnSpc>
                <a:spcPct val="150000"/>
              </a:lnSpc>
            </a:pPr>
            <a:endParaRPr b="0">
              <a:solidFill>
                <a:srgbClr val="000000"/>
              </a:solidFill>
              <a:cs typeface="Arial" panose="020B0604020202020204" pitchFamily="34" charset="0"/>
            </a:endParaRPr>
          </a:p>
          <a:p>
            <a:pPr marL="533400" indent="-533400">
              <a:lnSpc>
                <a:spcPct val="150000"/>
              </a:lnSpc>
            </a:pPr>
            <a:endParaRPr b="0">
              <a:solidFill>
                <a:srgbClr val="000000"/>
              </a:solidFill>
              <a:cs typeface="Arial" panose="020B0604020202020204" pitchFamily="34" charset="0"/>
            </a:endParaRPr>
          </a:p>
          <a:p>
            <a:pPr marL="533400" indent="-533400">
              <a:lnSpc>
                <a:spcPct val="150000"/>
              </a:lnSpc>
            </a:pPr>
            <a:r>
              <a:rPr sz="2000" b="0">
                <a:solidFill>
                  <a:srgbClr val="000000"/>
                </a:solidFill>
                <a:cs typeface="Arial" panose="020B0604020202020204" pitchFamily="34" charset="0"/>
              </a:rPr>
              <a:t>  </a:t>
            </a:r>
            <a:endParaRPr sz="2000" b="0">
              <a:solidFill>
                <a:srgbClr val="000000"/>
              </a:solidFill>
              <a:cs typeface="Arial" panose="020B0604020202020204" pitchFamily="34" charset="0"/>
            </a:endParaRPr>
          </a:p>
          <a:p>
            <a:pPr marL="533400" indent="-533400">
              <a:lnSpc>
                <a:spcPct val="150000"/>
              </a:lnSpc>
            </a:pPr>
            <a:r>
              <a:rPr sz="2000" b="0">
                <a:solidFill>
                  <a:srgbClr val="000000"/>
                </a:solidFill>
                <a:cs typeface="Arial" panose="020B0604020202020204" pitchFamily="34" charset="0"/>
              </a:rPr>
              <a:t> 请利用</a:t>
            </a:r>
            <a:r>
              <a:rPr lang="zh-CN" sz="2000" b="0">
                <a:solidFill>
                  <a:srgbClr val="000000"/>
                </a:solidFill>
                <a:cs typeface="Arial" panose="020B0604020202020204" pitchFamily="34" charset="0"/>
              </a:rPr>
              <a:t>高低点</a:t>
            </a:r>
            <a:r>
              <a:rPr sz="2000" b="0">
                <a:solidFill>
                  <a:srgbClr val="000000"/>
                </a:solidFill>
                <a:cs typeface="Arial" panose="020B0604020202020204" pitchFamily="34" charset="0"/>
              </a:rPr>
              <a:t>法写出</a:t>
            </a:r>
            <a:r>
              <a:rPr lang="zh-CN" sz="2000" b="0">
                <a:solidFill>
                  <a:srgbClr val="000000"/>
                </a:solidFill>
                <a:cs typeface="Arial" panose="020B0604020202020204" pitchFamily="34" charset="0"/>
              </a:rPr>
              <a:t>资金需求</a:t>
            </a:r>
            <a:r>
              <a:rPr sz="2000">
                <a:solidFill>
                  <a:srgbClr val="000000"/>
                </a:solidFill>
                <a:cs typeface="Arial" panose="020B0604020202020204" pitchFamily="34" charset="0"/>
                <a:sym typeface="+mn-ea"/>
              </a:rPr>
              <a:t>预测</a:t>
            </a:r>
            <a:r>
              <a:rPr sz="2000" b="0">
                <a:solidFill>
                  <a:srgbClr val="000000"/>
                </a:solidFill>
                <a:cs typeface="Arial" panose="020B0604020202020204" pitchFamily="34" charset="0"/>
              </a:rPr>
              <a:t>公式。</a:t>
            </a:r>
            <a:endParaRPr sz="2000" b="0">
              <a:solidFill>
                <a:srgbClr val="000000"/>
              </a:solidFill>
              <a:cs typeface="Arial" panose="020B0604020202020204" pitchFamily="34" charset="0"/>
            </a:endParaRPr>
          </a:p>
          <a:p>
            <a:pPr marL="533400" indent="-533400"/>
            <a:endParaRPr lang="zh-CN" altLang="en-US" sz="2000" b="0">
              <a:solidFill>
                <a:srgbClr val="000000"/>
              </a:solidFill>
              <a:cs typeface="Arial" panose="020B0604020202020204" pitchFamily="34" charset="0"/>
              <a:sym typeface="+mn-ea"/>
            </a:endParaRPr>
          </a:p>
        </p:txBody>
      </p:sp>
      <p:grpSp>
        <p:nvGrpSpPr>
          <p:cNvPr id="4" name="Group 144"/>
          <p:cNvGrpSpPr>
            <a:grpSpLocks noChangeAspect="1"/>
          </p:cNvGrpSpPr>
          <p:nvPr/>
        </p:nvGrpSpPr>
        <p:grpSpPr bwMode="auto">
          <a:xfrm flipH="1">
            <a:off x="9629775" y="4389120"/>
            <a:ext cx="2230120" cy="2232660"/>
            <a:chOff x="192" y="1920"/>
            <a:chExt cx="1100" cy="1155"/>
          </a:xfrm>
        </p:grpSpPr>
        <p:sp>
          <p:nvSpPr>
            <p:cNvPr id="11" name="AutoShape 145"/>
            <p:cNvSpPr>
              <a:spLocks noChangeAspect="1" noChangeArrowheads="1" noTextEdit="1"/>
            </p:cNvSpPr>
            <p:nvPr/>
          </p:nvSpPr>
          <p:spPr bwMode="auto">
            <a:xfrm>
              <a:off x="192" y="1920"/>
              <a:ext cx="1100" cy="1155"/>
            </a:xfrm>
            <a:prstGeom prst="rect">
              <a:avLst/>
            </a:prstGeom>
            <a:no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2" name="Freeform 146"/>
            <p:cNvSpPr/>
            <p:nvPr/>
          </p:nvSpPr>
          <p:spPr bwMode="auto">
            <a:xfrm>
              <a:off x="198" y="1937"/>
              <a:ext cx="1086" cy="1133"/>
            </a:xfrm>
            <a:custGeom>
              <a:avLst/>
              <a:gdLst/>
              <a:ahLst/>
              <a:cxnLst>
                <a:cxn ang="0">
                  <a:pos x="2110" y="793"/>
                </a:cxn>
                <a:cxn ang="0">
                  <a:pos x="2022" y="811"/>
                </a:cxn>
                <a:cxn ang="0">
                  <a:pos x="1939" y="616"/>
                </a:cxn>
                <a:cxn ang="0">
                  <a:pos x="1938" y="435"/>
                </a:cxn>
                <a:cxn ang="0">
                  <a:pos x="1871" y="336"/>
                </a:cxn>
                <a:cxn ang="0">
                  <a:pos x="1836" y="111"/>
                </a:cxn>
                <a:cxn ang="0">
                  <a:pos x="1764" y="124"/>
                </a:cxn>
                <a:cxn ang="0">
                  <a:pos x="1711" y="72"/>
                </a:cxn>
                <a:cxn ang="0">
                  <a:pos x="1590" y="3"/>
                </a:cxn>
                <a:cxn ang="0">
                  <a:pos x="1449" y="140"/>
                </a:cxn>
                <a:cxn ang="0">
                  <a:pos x="1320" y="351"/>
                </a:cxn>
                <a:cxn ang="0">
                  <a:pos x="1135" y="605"/>
                </a:cxn>
                <a:cxn ang="0">
                  <a:pos x="941" y="743"/>
                </a:cxn>
                <a:cxn ang="0">
                  <a:pos x="724" y="626"/>
                </a:cxn>
                <a:cxn ang="0">
                  <a:pos x="457" y="654"/>
                </a:cxn>
                <a:cxn ang="0">
                  <a:pos x="254" y="940"/>
                </a:cxn>
                <a:cxn ang="0">
                  <a:pos x="116" y="1008"/>
                </a:cxn>
                <a:cxn ang="0">
                  <a:pos x="0" y="1179"/>
                </a:cxn>
                <a:cxn ang="0">
                  <a:pos x="70" y="1184"/>
                </a:cxn>
                <a:cxn ang="0">
                  <a:pos x="138" y="1099"/>
                </a:cxn>
                <a:cxn ang="0">
                  <a:pos x="114" y="1174"/>
                </a:cxn>
                <a:cxn ang="0">
                  <a:pos x="123" y="1258"/>
                </a:cxn>
                <a:cxn ang="0">
                  <a:pos x="179" y="1251"/>
                </a:cxn>
                <a:cxn ang="0">
                  <a:pos x="227" y="1155"/>
                </a:cxn>
                <a:cxn ang="0">
                  <a:pos x="250" y="1132"/>
                </a:cxn>
                <a:cxn ang="0">
                  <a:pos x="341" y="1176"/>
                </a:cxn>
                <a:cxn ang="0">
                  <a:pos x="380" y="1126"/>
                </a:cxn>
                <a:cxn ang="0">
                  <a:pos x="335" y="1027"/>
                </a:cxn>
                <a:cxn ang="0">
                  <a:pos x="496" y="882"/>
                </a:cxn>
                <a:cxn ang="0">
                  <a:pos x="594" y="880"/>
                </a:cxn>
                <a:cxn ang="0">
                  <a:pos x="631" y="1030"/>
                </a:cxn>
                <a:cxn ang="0">
                  <a:pos x="503" y="1333"/>
                </a:cxn>
                <a:cxn ang="0">
                  <a:pos x="576" y="1910"/>
                </a:cxn>
                <a:cxn ang="0">
                  <a:pos x="672" y="2202"/>
                </a:cxn>
                <a:cxn ang="0">
                  <a:pos x="490" y="2197"/>
                </a:cxn>
                <a:cxn ang="0">
                  <a:pos x="587" y="2265"/>
                </a:cxn>
                <a:cxn ang="0">
                  <a:pos x="737" y="2235"/>
                </a:cxn>
                <a:cxn ang="0">
                  <a:pos x="786" y="2200"/>
                </a:cxn>
                <a:cxn ang="0">
                  <a:pos x="1434" y="2205"/>
                </a:cxn>
                <a:cxn ang="0">
                  <a:pos x="1488" y="2235"/>
                </a:cxn>
                <a:cxn ang="0">
                  <a:pos x="1658" y="2265"/>
                </a:cxn>
                <a:cxn ang="0">
                  <a:pos x="1718" y="2193"/>
                </a:cxn>
                <a:cxn ang="0">
                  <a:pos x="1544" y="2201"/>
                </a:cxn>
                <a:cxn ang="0">
                  <a:pos x="1467" y="1849"/>
                </a:cxn>
                <a:cxn ang="0">
                  <a:pos x="1420" y="1472"/>
                </a:cxn>
                <a:cxn ang="0">
                  <a:pos x="1620" y="1517"/>
                </a:cxn>
                <a:cxn ang="0">
                  <a:pos x="1619" y="1231"/>
                </a:cxn>
                <a:cxn ang="0">
                  <a:pos x="1449" y="1107"/>
                </a:cxn>
                <a:cxn ang="0">
                  <a:pos x="1573" y="829"/>
                </a:cxn>
                <a:cxn ang="0">
                  <a:pos x="1681" y="908"/>
                </a:cxn>
                <a:cxn ang="0">
                  <a:pos x="1825" y="933"/>
                </a:cxn>
                <a:cxn ang="0">
                  <a:pos x="1908" y="893"/>
                </a:cxn>
                <a:cxn ang="0">
                  <a:pos x="1907" y="946"/>
                </a:cxn>
                <a:cxn ang="0">
                  <a:pos x="1871" y="1034"/>
                </a:cxn>
                <a:cxn ang="0">
                  <a:pos x="1807" y="1214"/>
                </a:cxn>
                <a:cxn ang="0">
                  <a:pos x="1702" y="1272"/>
                </a:cxn>
                <a:cxn ang="0">
                  <a:pos x="1756" y="1508"/>
                </a:cxn>
                <a:cxn ang="0">
                  <a:pos x="1909" y="1348"/>
                </a:cxn>
                <a:cxn ang="0">
                  <a:pos x="1984" y="1127"/>
                </a:cxn>
                <a:cxn ang="0">
                  <a:pos x="2112" y="1074"/>
                </a:cxn>
                <a:cxn ang="0">
                  <a:pos x="2180" y="969"/>
                </a:cxn>
              </a:cxnLst>
              <a:rect l="0" t="0" r="r" b="b"/>
              <a:pathLst>
                <a:path w="2181" h="2265">
                  <a:moveTo>
                    <a:pt x="2152" y="908"/>
                  </a:moveTo>
                  <a:lnTo>
                    <a:pt x="2154" y="887"/>
                  </a:lnTo>
                  <a:lnTo>
                    <a:pt x="2151" y="861"/>
                  </a:lnTo>
                  <a:lnTo>
                    <a:pt x="2144" y="831"/>
                  </a:lnTo>
                  <a:lnTo>
                    <a:pt x="2129" y="807"/>
                  </a:lnTo>
                  <a:lnTo>
                    <a:pt x="2125" y="802"/>
                  </a:lnTo>
                  <a:lnTo>
                    <a:pt x="2120" y="799"/>
                  </a:lnTo>
                  <a:lnTo>
                    <a:pt x="2114" y="795"/>
                  </a:lnTo>
                  <a:lnTo>
                    <a:pt x="2110" y="793"/>
                  </a:lnTo>
                  <a:lnTo>
                    <a:pt x="2104" y="791"/>
                  </a:lnTo>
                  <a:lnTo>
                    <a:pt x="2097" y="790"/>
                  </a:lnTo>
                  <a:lnTo>
                    <a:pt x="2091" y="790"/>
                  </a:lnTo>
                  <a:lnTo>
                    <a:pt x="2084" y="790"/>
                  </a:lnTo>
                  <a:lnTo>
                    <a:pt x="2072" y="791"/>
                  </a:lnTo>
                  <a:lnTo>
                    <a:pt x="2058" y="794"/>
                  </a:lnTo>
                  <a:lnTo>
                    <a:pt x="2045" y="799"/>
                  </a:lnTo>
                  <a:lnTo>
                    <a:pt x="2034" y="804"/>
                  </a:lnTo>
                  <a:lnTo>
                    <a:pt x="2022" y="811"/>
                  </a:lnTo>
                  <a:lnTo>
                    <a:pt x="2011" y="818"/>
                  </a:lnTo>
                  <a:lnTo>
                    <a:pt x="2000" y="826"/>
                  </a:lnTo>
                  <a:lnTo>
                    <a:pt x="1990" y="834"/>
                  </a:lnTo>
                  <a:lnTo>
                    <a:pt x="1879" y="710"/>
                  </a:lnTo>
                  <a:lnTo>
                    <a:pt x="1894" y="693"/>
                  </a:lnTo>
                  <a:lnTo>
                    <a:pt x="1908" y="676"/>
                  </a:lnTo>
                  <a:lnTo>
                    <a:pt x="1920" y="656"/>
                  </a:lnTo>
                  <a:lnTo>
                    <a:pt x="1930" y="636"/>
                  </a:lnTo>
                  <a:lnTo>
                    <a:pt x="1939" y="616"/>
                  </a:lnTo>
                  <a:lnTo>
                    <a:pt x="1946" y="594"/>
                  </a:lnTo>
                  <a:lnTo>
                    <a:pt x="1951" y="572"/>
                  </a:lnTo>
                  <a:lnTo>
                    <a:pt x="1953" y="549"/>
                  </a:lnTo>
                  <a:lnTo>
                    <a:pt x="1987" y="563"/>
                  </a:lnTo>
                  <a:lnTo>
                    <a:pt x="2002" y="537"/>
                  </a:lnTo>
                  <a:lnTo>
                    <a:pt x="1953" y="502"/>
                  </a:lnTo>
                  <a:lnTo>
                    <a:pt x="1950" y="479"/>
                  </a:lnTo>
                  <a:lnTo>
                    <a:pt x="1945" y="457"/>
                  </a:lnTo>
                  <a:lnTo>
                    <a:pt x="1938" y="435"/>
                  </a:lnTo>
                  <a:lnTo>
                    <a:pt x="1929" y="414"/>
                  </a:lnTo>
                  <a:lnTo>
                    <a:pt x="1919" y="395"/>
                  </a:lnTo>
                  <a:lnTo>
                    <a:pt x="1907" y="375"/>
                  </a:lnTo>
                  <a:lnTo>
                    <a:pt x="1893" y="358"/>
                  </a:lnTo>
                  <a:lnTo>
                    <a:pt x="1877" y="340"/>
                  </a:lnTo>
                  <a:lnTo>
                    <a:pt x="1876" y="339"/>
                  </a:lnTo>
                  <a:lnTo>
                    <a:pt x="1875" y="338"/>
                  </a:lnTo>
                  <a:lnTo>
                    <a:pt x="1873" y="337"/>
                  </a:lnTo>
                  <a:lnTo>
                    <a:pt x="1871" y="336"/>
                  </a:lnTo>
                  <a:lnTo>
                    <a:pt x="1874" y="324"/>
                  </a:lnTo>
                  <a:lnTo>
                    <a:pt x="1884" y="276"/>
                  </a:lnTo>
                  <a:lnTo>
                    <a:pt x="1891" y="230"/>
                  </a:lnTo>
                  <a:lnTo>
                    <a:pt x="1892" y="188"/>
                  </a:lnTo>
                  <a:lnTo>
                    <a:pt x="1883" y="157"/>
                  </a:lnTo>
                  <a:lnTo>
                    <a:pt x="1870" y="139"/>
                  </a:lnTo>
                  <a:lnTo>
                    <a:pt x="1859" y="125"/>
                  </a:lnTo>
                  <a:lnTo>
                    <a:pt x="1847" y="117"/>
                  </a:lnTo>
                  <a:lnTo>
                    <a:pt x="1836" y="111"/>
                  </a:lnTo>
                  <a:lnTo>
                    <a:pt x="1824" y="110"/>
                  </a:lnTo>
                  <a:lnTo>
                    <a:pt x="1813" y="110"/>
                  </a:lnTo>
                  <a:lnTo>
                    <a:pt x="1800" y="114"/>
                  </a:lnTo>
                  <a:lnTo>
                    <a:pt x="1787" y="117"/>
                  </a:lnTo>
                  <a:lnTo>
                    <a:pt x="1783" y="118"/>
                  </a:lnTo>
                  <a:lnTo>
                    <a:pt x="1778" y="119"/>
                  </a:lnTo>
                  <a:lnTo>
                    <a:pt x="1773" y="122"/>
                  </a:lnTo>
                  <a:lnTo>
                    <a:pt x="1769" y="123"/>
                  </a:lnTo>
                  <a:lnTo>
                    <a:pt x="1764" y="124"/>
                  </a:lnTo>
                  <a:lnTo>
                    <a:pt x="1760" y="124"/>
                  </a:lnTo>
                  <a:lnTo>
                    <a:pt x="1754" y="125"/>
                  </a:lnTo>
                  <a:lnTo>
                    <a:pt x="1749" y="125"/>
                  </a:lnTo>
                  <a:lnTo>
                    <a:pt x="1740" y="124"/>
                  </a:lnTo>
                  <a:lnTo>
                    <a:pt x="1734" y="119"/>
                  </a:lnTo>
                  <a:lnTo>
                    <a:pt x="1729" y="109"/>
                  </a:lnTo>
                  <a:lnTo>
                    <a:pt x="1722" y="94"/>
                  </a:lnTo>
                  <a:lnTo>
                    <a:pt x="1717" y="84"/>
                  </a:lnTo>
                  <a:lnTo>
                    <a:pt x="1711" y="72"/>
                  </a:lnTo>
                  <a:lnTo>
                    <a:pt x="1706" y="59"/>
                  </a:lnTo>
                  <a:lnTo>
                    <a:pt x="1697" y="48"/>
                  </a:lnTo>
                  <a:lnTo>
                    <a:pt x="1687" y="36"/>
                  </a:lnTo>
                  <a:lnTo>
                    <a:pt x="1676" y="25"/>
                  </a:lnTo>
                  <a:lnTo>
                    <a:pt x="1661" y="13"/>
                  </a:lnTo>
                  <a:lnTo>
                    <a:pt x="1642" y="4"/>
                  </a:lnTo>
                  <a:lnTo>
                    <a:pt x="1625" y="0"/>
                  </a:lnTo>
                  <a:lnTo>
                    <a:pt x="1608" y="0"/>
                  </a:lnTo>
                  <a:lnTo>
                    <a:pt x="1590" y="3"/>
                  </a:lnTo>
                  <a:lnTo>
                    <a:pt x="1573" y="11"/>
                  </a:lnTo>
                  <a:lnTo>
                    <a:pt x="1555" y="21"/>
                  </a:lnTo>
                  <a:lnTo>
                    <a:pt x="1537" y="35"/>
                  </a:lnTo>
                  <a:lnTo>
                    <a:pt x="1521" y="50"/>
                  </a:lnTo>
                  <a:lnTo>
                    <a:pt x="1505" y="67"/>
                  </a:lnTo>
                  <a:lnTo>
                    <a:pt x="1489" y="86"/>
                  </a:lnTo>
                  <a:lnTo>
                    <a:pt x="1475" y="104"/>
                  </a:lnTo>
                  <a:lnTo>
                    <a:pt x="1461" y="123"/>
                  </a:lnTo>
                  <a:lnTo>
                    <a:pt x="1449" y="140"/>
                  </a:lnTo>
                  <a:lnTo>
                    <a:pt x="1438" y="157"/>
                  </a:lnTo>
                  <a:lnTo>
                    <a:pt x="1428" y="172"/>
                  </a:lnTo>
                  <a:lnTo>
                    <a:pt x="1420" y="186"/>
                  </a:lnTo>
                  <a:lnTo>
                    <a:pt x="1414" y="196"/>
                  </a:lnTo>
                  <a:lnTo>
                    <a:pt x="1323" y="143"/>
                  </a:lnTo>
                  <a:lnTo>
                    <a:pt x="1266" y="254"/>
                  </a:lnTo>
                  <a:lnTo>
                    <a:pt x="1368" y="298"/>
                  </a:lnTo>
                  <a:lnTo>
                    <a:pt x="1344" y="324"/>
                  </a:lnTo>
                  <a:lnTo>
                    <a:pt x="1320" y="351"/>
                  </a:lnTo>
                  <a:lnTo>
                    <a:pt x="1295" y="380"/>
                  </a:lnTo>
                  <a:lnTo>
                    <a:pt x="1272" y="408"/>
                  </a:lnTo>
                  <a:lnTo>
                    <a:pt x="1251" y="438"/>
                  </a:lnTo>
                  <a:lnTo>
                    <a:pt x="1229" y="467"/>
                  </a:lnTo>
                  <a:lnTo>
                    <a:pt x="1208" y="496"/>
                  </a:lnTo>
                  <a:lnTo>
                    <a:pt x="1188" y="525"/>
                  </a:lnTo>
                  <a:lnTo>
                    <a:pt x="1170" y="553"/>
                  </a:lnTo>
                  <a:lnTo>
                    <a:pt x="1152" y="580"/>
                  </a:lnTo>
                  <a:lnTo>
                    <a:pt x="1135" y="605"/>
                  </a:lnTo>
                  <a:lnTo>
                    <a:pt x="1120" y="629"/>
                  </a:lnTo>
                  <a:lnTo>
                    <a:pt x="1107" y="652"/>
                  </a:lnTo>
                  <a:lnTo>
                    <a:pt x="1094" y="672"/>
                  </a:lnTo>
                  <a:lnTo>
                    <a:pt x="1084" y="690"/>
                  </a:lnTo>
                  <a:lnTo>
                    <a:pt x="1074" y="705"/>
                  </a:lnTo>
                  <a:lnTo>
                    <a:pt x="998" y="623"/>
                  </a:lnTo>
                  <a:lnTo>
                    <a:pt x="968" y="763"/>
                  </a:lnTo>
                  <a:lnTo>
                    <a:pt x="956" y="754"/>
                  </a:lnTo>
                  <a:lnTo>
                    <a:pt x="941" y="743"/>
                  </a:lnTo>
                  <a:lnTo>
                    <a:pt x="923" y="731"/>
                  </a:lnTo>
                  <a:lnTo>
                    <a:pt x="905" y="718"/>
                  </a:lnTo>
                  <a:lnTo>
                    <a:pt x="883" y="704"/>
                  </a:lnTo>
                  <a:lnTo>
                    <a:pt x="860" y="690"/>
                  </a:lnTo>
                  <a:lnTo>
                    <a:pt x="835" y="677"/>
                  </a:lnTo>
                  <a:lnTo>
                    <a:pt x="808" y="663"/>
                  </a:lnTo>
                  <a:lnTo>
                    <a:pt x="782" y="649"/>
                  </a:lnTo>
                  <a:lnTo>
                    <a:pt x="753" y="636"/>
                  </a:lnTo>
                  <a:lnTo>
                    <a:pt x="724" y="626"/>
                  </a:lnTo>
                  <a:lnTo>
                    <a:pt x="695" y="616"/>
                  </a:lnTo>
                  <a:lnTo>
                    <a:pt x="667" y="608"/>
                  </a:lnTo>
                  <a:lnTo>
                    <a:pt x="637" y="602"/>
                  </a:lnTo>
                  <a:lnTo>
                    <a:pt x="608" y="600"/>
                  </a:lnTo>
                  <a:lnTo>
                    <a:pt x="579" y="598"/>
                  </a:lnTo>
                  <a:lnTo>
                    <a:pt x="548" y="603"/>
                  </a:lnTo>
                  <a:lnTo>
                    <a:pt x="517" y="614"/>
                  </a:lnTo>
                  <a:lnTo>
                    <a:pt x="487" y="632"/>
                  </a:lnTo>
                  <a:lnTo>
                    <a:pt x="457" y="654"/>
                  </a:lnTo>
                  <a:lnTo>
                    <a:pt x="428" y="680"/>
                  </a:lnTo>
                  <a:lnTo>
                    <a:pt x="401" y="710"/>
                  </a:lnTo>
                  <a:lnTo>
                    <a:pt x="374" y="742"/>
                  </a:lnTo>
                  <a:lnTo>
                    <a:pt x="350" y="777"/>
                  </a:lnTo>
                  <a:lnTo>
                    <a:pt x="327" y="811"/>
                  </a:lnTo>
                  <a:lnTo>
                    <a:pt x="305" y="846"/>
                  </a:lnTo>
                  <a:lnTo>
                    <a:pt x="286" y="879"/>
                  </a:lnTo>
                  <a:lnTo>
                    <a:pt x="269" y="910"/>
                  </a:lnTo>
                  <a:lnTo>
                    <a:pt x="254" y="940"/>
                  </a:lnTo>
                  <a:lnTo>
                    <a:pt x="242" y="965"/>
                  </a:lnTo>
                  <a:lnTo>
                    <a:pt x="231" y="986"/>
                  </a:lnTo>
                  <a:lnTo>
                    <a:pt x="224" y="1001"/>
                  </a:lnTo>
                  <a:lnTo>
                    <a:pt x="212" y="999"/>
                  </a:lnTo>
                  <a:lnTo>
                    <a:pt x="197" y="998"/>
                  </a:lnTo>
                  <a:lnTo>
                    <a:pt x="178" y="997"/>
                  </a:lnTo>
                  <a:lnTo>
                    <a:pt x="159" y="998"/>
                  </a:lnTo>
                  <a:lnTo>
                    <a:pt x="137" y="1001"/>
                  </a:lnTo>
                  <a:lnTo>
                    <a:pt x="116" y="1008"/>
                  </a:lnTo>
                  <a:lnTo>
                    <a:pt x="94" y="1018"/>
                  </a:lnTo>
                  <a:lnTo>
                    <a:pt x="73" y="1030"/>
                  </a:lnTo>
                  <a:lnTo>
                    <a:pt x="55" y="1047"/>
                  </a:lnTo>
                  <a:lnTo>
                    <a:pt x="38" y="1068"/>
                  </a:lnTo>
                  <a:lnTo>
                    <a:pt x="24" y="1090"/>
                  </a:lnTo>
                  <a:lnTo>
                    <a:pt x="12" y="1114"/>
                  </a:lnTo>
                  <a:lnTo>
                    <a:pt x="4" y="1137"/>
                  </a:lnTo>
                  <a:lnTo>
                    <a:pt x="0" y="1159"/>
                  </a:lnTo>
                  <a:lnTo>
                    <a:pt x="0" y="1179"/>
                  </a:lnTo>
                  <a:lnTo>
                    <a:pt x="3" y="1194"/>
                  </a:lnTo>
                  <a:lnTo>
                    <a:pt x="9" y="1202"/>
                  </a:lnTo>
                  <a:lnTo>
                    <a:pt x="16" y="1206"/>
                  </a:lnTo>
                  <a:lnTo>
                    <a:pt x="24" y="1209"/>
                  </a:lnTo>
                  <a:lnTo>
                    <a:pt x="33" y="1209"/>
                  </a:lnTo>
                  <a:lnTo>
                    <a:pt x="42" y="1205"/>
                  </a:lnTo>
                  <a:lnTo>
                    <a:pt x="53" y="1201"/>
                  </a:lnTo>
                  <a:lnTo>
                    <a:pt x="61" y="1194"/>
                  </a:lnTo>
                  <a:lnTo>
                    <a:pt x="70" y="1184"/>
                  </a:lnTo>
                  <a:lnTo>
                    <a:pt x="78" y="1175"/>
                  </a:lnTo>
                  <a:lnTo>
                    <a:pt x="86" y="1164"/>
                  </a:lnTo>
                  <a:lnTo>
                    <a:pt x="94" y="1153"/>
                  </a:lnTo>
                  <a:lnTo>
                    <a:pt x="102" y="1142"/>
                  </a:lnTo>
                  <a:lnTo>
                    <a:pt x="110" y="1129"/>
                  </a:lnTo>
                  <a:lnTo>
                    <a:pt x="121" y="1115"/>
                  </a:lnTo>
                  <a:lnTo>
                    <a:pt x="129" y="1105"/>
                  </a:lnTo>
                  <a:lnTo>
                    <a:pt x="136" y="1100"/>
                  </a:lnTo>
                  <a:lnTo>
                    <a:pt x="138" y="1099"/>
                  </a:lnTo>
                  <a:lnTo>
                    <a:pt x="141" y="1099"/>
                  </a:lnTo>
                  <a:lnTo>
                    <a:pt x="144" y="1099"/>
                  </a:lnTo>
                  <a:lnTo>
                    <a:pt x="146" y="1098"/>
                  </a:lnTo>
                  <a:lnTo>
                    <a:pt x="142" y="1107"/>
                  </a:lnTo>
                  <a:lnTo>
                    <a:pt x="138" y="1119"/>
                  </a:lnTo>
                  <a:lnTo>
                    <a:pt x="133" y="1130"/>
                  </a:lnTo>
                  <a:lnTo>
                    <a:pt x="128" y="1143"/>
                  </a:lnTo>
                  <a:lnTo>
                    <a:pt x="121" y="1159"/>
                  </a:lnTo>
                  <a:lnTo>
                    <a:pt x="114" y="1174"/>
                  </a:lnTo>
                  <a:lnTo>
                    <a:pt x="108" y="1188"/>
                  </a:lnTo>
                  <a:lnTo>
                    <a:pt x="103" y="1202"/>
                  </a:lnTo>
                  <a:lnTo>
                    <a:pt x="101" y="1214"/>
                  </a:lnTo>
                  <a:lnTo>
                    <a:pt x="101" y="1226"/>
                  </a:lnTo>
                  <a:lnTo>
                    <a:pt x="102" y="1236"/>
                  </a:lnTo>
                  <a:lnTo>
                    <a:pt x="107" y="1244"/>
                  </a:lnTo>
                  <a:lnTo>
                    <a:pt x="111" y="1250"/>
                  </a:lnTo>
                  <a:lnTo>
                    <a:pt x="117" y="1254"/>
                  </a:lnTo>
                  <a:lnTo>
                    <a:pt x="123" y="1258"/>
                  </a:lnTo>
                  <a:lnTo>
                    <a:pt x="129" y="1260"/>
                  </a:lnTo>
                  <a:lnTo>
                    <a:pt x="134" y="1263"/>
                  </a:lnTo>
                  <a:lnTo>
                    <a:pt x="141" y="1264"/>
                  </a:lnTo>
                  <a:lnTo>
                    <a:pt x="147" y="1264"/>
                  </a:lnTo>
                  <a:lnTo>
                    <a:pt x="154" y="1264"/>
                  </a:lnTo>
                  <a:lnTo>
                    <a:pt x="160" y="1263"/>
                  </a:lnTo>
                  <a:lnTo>
                    <a:pt x="166" y="1260"/>
                  </a:lnTo>
                  <a:lnTo>
                    <a:pt x="172" y="1257"/>
                  </a:lnTo>
                  <a:lnTo>
                    <a:pt x="179" y="1251"/>
                  </a:lnTo>
                  <a:lnTo>
                    <a:pt x="186" y="1244"/>
                  </a:lnTo>
                  <a:lnTo>
                    <a:pt x="192" y="1235"/>
                  </a:lnTo>
                  <a:lnTo>
                    <a:pt x="199" y="1225"/>
                  </a:lnTo>
                  <a:lnTo>
                    <a:pt x="205" y="1211"/>
                  </a:lnTo>
                  <a:lnTo>
                    <a:pt x="209" y="1199"/>
                  </a:lnTo>
                  <a:lnTo>
                    <a:pt x="214" y="1189"/>
                  </a:lnTo>
                  <a:lnTo>
                    <a:pt x="217" y="1179"/>
                  </a:lnTo>
                  <a:lnTo>
                    <a:pt x="221" y="1168"/>
                  </a:lnTo>
                  <a:lnTo>
                    <a:pt x="227" y="1155"/>
                  </a:lnTo>
                  <a:lnTo>
                    <a:pt x="231" y="1141"/>
                  </a:lnTo>
                  <a:lnTo>
                    <a:pt x="237" y="1128"/>
                  </a:lnTo>
                  <a:lnTo>
                    <a:pt x="242" y="1120"/>
                  </a:lnTo>
                  <a:lnTo>
                    <a:pt x="243" y="1121"/>
                  </a:lnTo>
                  <a:lnTo>
                    <a:pt x="243" y="1121"/>
                  </a:lnTo>
                  <a:lnTo>
                    <a:pt x="243" y="1122"/>
                  </a:lnTo>
                  <a:lnTo>
                    <a:pt x="244" y="1123"/>
                  </a:lnTo>
                  <a:lnTo>
                    <a:pt x="246" y="1128"/>
                  </a:lnTo>
                  <a:lnTo>
                    <a:pt x="250" y="1132"/>
                  </a:lnTo>
                  <a:lnTo>
                    <a:pt x="253" y="1136"/>
                  </a:lnTo>
                  <a:lnTo>
                    <a:pt x="258" y="1141"/>
                  </a:lnTo>
                  <a:lnTo>
                    <a:pt x="263" y="1145"/>
                  </a:lnTo>
                  <a:lnTo>
                    <a:pt x="272" y="1151"/>
                  </a:lnTo>
                  <a:lnTo>
                    <a:pt x="281" y="1156"/>
                  </a:lnTo>
                  <a:lnTo>
                    <a:pt x="292" y="1160"/>
                  </a:lnTo>
                  <a:lnTo>
                    <a:pt x="311" y="1167"/>
                  </a:lnTo>
                  <a:lnTo>
                    <a:pt x="327" y="1173"/>
                  </a:lnTo>
                  <a:lnTo>
                    <a:pt x="341" y="1176"/>
                  </a:lnTo>
                  <a:lnTo>
                    <a:pt x="352" y="1178"/>
                  </a:lnTo>
                  <a:lnTo>
                    <a:pt x="362" y="1178"/>
                  </a:lnTo>
                  <a:lnTo>
                    <a:pt x="371" y="1176"/>
                  </a:lnTo>
                  <a:lnTo>
                    <a:pt x="377" y="1173"/>
                  </a:lnTo>
                  <a:lnTo>
                    <a:pt x="383" y="1168"/>
                  </a:lnTo>
                  <a:lnTo>
                    <a:pt x="389" y="1157"/>
                  </a:lnTo>
                  <a:lnTo>
                    <a:pt x="388" y="1144"/>
                  </a:lnTo>
                  <a:lnTo>
                    <a:pt x="384" y="1133"/>
                  </a:lnTo>
                  <a:lnTo>
                    <a:pt x="380" y="1126"/>
                  </a:lnTo>
                  <a:lnTo>
                    <a:pt x="372" y="1114"/>
                  </a:lnTo>
                  <a:lnTo>
                    <a:pt x="364" y="1102"/>
                  </a:lnTo>
                  <a:lnTo>
                    <a:pt x="356" y="1091"/>
                  </a:lnTo>
                  <a:lnTo>
                    <a:pt x="346" y="1080"/>
                  </a:lnTo>
                  <a:lnTo>
                    <a:pt x="338" y="1070"/>
                  </a:lnTo>
                  <a:lnTo>
                    <a:pt x="330" y="1061"/>
                  </a:lnTo>
                  <a:lnTo>
                    <a:pt x="323" y="1053"/>
                  </a:lnTo>
                  <a:lnTo>
                    <a:pt x="316" y="1046"/>
                  </a:lnTo>
                  <a:lnTo>
                    <a:pt x="335" y="1027"/>
                  </a:lnTo>
                  <a:lnTo>
                    <a:pt x="354" y="1007"/>
                  </a:lnTo>
                  <a:lnTo>
                    <a:pt x="373" y="989"/>
                  </a:lnTo>
                  <a:lnTo>
                    <a:pt x="392" y="970"/>
                  </a:lnTo>
                  <a:lnTo>
                    <a:pt x="411" y="953"/>
                  </a:lnTo>
                  <a:lnTo>
                    <a:pt x="429" y="936"/>
                  </a:lnTo>
                  <a:lnTo>
                    <a:pt x="448" y="921"/>
                  </a:lnTo>
                  <a:lnTo>
                    <a:pt x="465" y="906"/>
                  </a:lnTo>
                  <a:lnTo>
                    <a:pt x="481" y="893"/>
                  </a:lnTo>
                  <a:lnTo>
                    <a:pt x="496" y="882"/>
                  </a:lnTo>
                  <a:lnTo>
                    <a:pt x="511" y="872"/>
                  </a:lnTo>
                  <a:lnTo>
                    <a:pt x="524" y="864"/>
                  </a:lnTo>
                  <a:lnTo>
                    <a:pt x="534" y="859"/>
                  </a:lnTo>
                  <a:lnTo>
                    <a:pt x="544" y="855"/>
                  </a:lnTo>
                  <a:lnTo>
                    <a:pt x="551" y="854"/>
                  </a:lnTo>
                  <a:lnTo>
                    <a:pt x="557" y="855"/>
                  </a:lnTo>
                  <a:lnTo>
                    <a:pt x="568" y="862"/>
                  </a:lnTo>
                  <a:lnTo>
                    <a:pt x="580" y="870"/>
                  </a:lnTo>
                  <a:lnTo>
                    <a:pt x="594" y="880"/>
                  </a:lnTo>
                  <a:lnTo>
                    <a:pt x="610" y="893"/>
                  </a:lnTo>
                  <a:lnTo>
                    <a:pt x="626" y="907"/>
                  </a:lnTo>
                  <a:lnTo>
                    <a:pt x="642" y="921"/>
                  </a:lnTo>
                  <a:lnTo>
                    <a:pt x="660" y="936"/>
                  </a:lnTo>
                  <a:lnTo>
                    <a:pt x="676" y="951"/>
                  </a:lnTo>
                  <a:lnTo>
                    <a:pt x="668" y="965"/>
                  </a:lnTo>
                  <a:lnTo>
                    <a:pt x="657" y="983"/>
                  </a:lnTo>
                  <a:lnTo>
                    <a:pt x="645" y="1005"/>
                  </a:lnTo>
                  <a:lnTo>
                    <a:pt x="631" y="1030"/>
                  </a:lnTo>
                  <a:lnTo>
                    <a:pt x="617" y="1058"/>
                  </a:lnTo>
                  <a:lnTo>
                    <a:pt x="601" y="1088"/>
                  </a:lnTo>
                  <a:lnTo>
                    <a:pt x="585" y="1120"/>
                  </a:lnTo>
                  <a:lnTo>
                    <a:pt x="570" y="1155"/>
                  </a:lnTo>
                  <a:lnTo>
                    <a:pt x="554" y="1190"/>
                  </a:lnTo>
                  <a:lnTo>
                    <a:pt x="539" y="1226"/>
                  </a:lnTo>
                  <a:lnTo>
                    <a:pt x="525" y="1262"/>
                  </a:lnTo>
                  <a:lnTo>
                    <a:pt x="513" y="1297"/>
                  </a:lnTo>
                  <a:lnTo>
                    <a:pt x="503" y="1333"/>
                  </a:lnTo>
                  <a:lnTo>
                    <a:pt x="495" y="1368"/>
                  </a:lnTo>
                  <a:lnTo>
                    <a:pt x="489" y="1400"/>
                  </a:lnTo>
                  <a:lnTo>
                    <a:pt x="487" y="1431"/>
                  </a:lnTo>
                  <a:lnTo>
                    <a:pt x="490" y="1505"/>
                  </a:lnTo>
                  <a:lnTo>
                    <a:pt x="501" y="1589"/>
                  </a:lnTo>
                  <a:lnTo>
                    <a:pt x="518" y="1677"/>
                  </a:lnTo>
                  <a:lnTo>
                    <a:pt x="538" y="1764"/>
                  </a:lnTo>
                  <a:lnTo>
                    <a:pt x="557" y="1844"/>
                  </a:lnTo>
                  <a:lnTo>
                    <a:pt x="576" y="1910"/>
                  </a:lnTo>
                  <a:lnTo>
                    <a:pt x="589" y="1956"/>
                  </a:lnTo>
                  <a:lnTo>
                    <a:pt x="595" y="1977"/>
                  </a:lnTo>
                  <a:lnTo>
                    <a:pt x="597" y="1987"/>
                  </a:lnTo>
                  <a:lnTo>
                    <a:pt x="638" y="1987"/>
                  </a:lnTo>
                  <a:lnTo>
                    <a:pt x="715" y="2187"/>
                  </a:lnTo>
                  <a:lnTo>
                    <a:pt x="708" y="2191"/>
                  </a:lnTo>
                  <a:lnTo>
                    <a:pt x="698" y="2194"/>
                  </a:lnTo>
                  <a:lnTo>
                    <a:pt x="686" y="2199"/>
                  </a:lnTo>
                  <a:lnTo>
                    <a:pt x="672" y="2202"/>
                  </a:lnTo>
                  <a:lnTo>
                    <a:pt x="656" y="2205"/>
                  </a:lnTo>
                  <a:lnTo>
                    <a:pt x="638" y="2206"/>
                  </a:lnTo>
                  <a:lnTo>
                    <a:pt x="618" y="2206"/>
                  </a:lnTo>
                  <a:lnTo>
                    <a:pt x="597" y="2202"/>
                  </a:lnTo>
                  <a:lnTo>
                    <a:pt x="571" y="2198"/>
                  </a:lnTo>
                  <a:lnTo>
                    <a:pt x="546" y="2194"/>
                  </a:lnTo>
                  <a:lnTo>
                    <a:pt x="523" y="2192"/>
                  </a:lnTo>
                  <a:lnTo>
                    <a:pt x="504" y="2193"/>
                  </a:lnTo>
                  <a:lnTo>
                    <a:pt x="490" y="2197"/>
                  </a:lnTo>
                  <a:lnTo>
                    <a:pt x="481" y="2202"/>
                  </a:lnTo>
                  <a:lnTo>
                    <a:pt x="480" y="2213"/>
                  </a:lnTo>
                  <a:lnTo>
                    <a:pt x="486" y="2225"/>
                  </a:lnTo>
                  <a:lnTo>
                    <a:pt x="497" y="2239"/>
                  </a:lnTo>
                  <a:lnTo>
                    <a:pt x="510" y="2250"/>
                  </a:lnTo>
                  <a:lnTo>
                    <a:pt x="525" y="2258"/>
                  </a:lnTo>
                  <a:lnTo>
                    <a:pt x="543" y="2262"/>
                  </a:lnTo>
                  <a:lnTo>
                    <a:pt x="563" y="2265"/>
                  </a:lnTo>
                  <a:lnTo>
                    <a:pt x="587" y="2265"/>
                  </a:lnTo>
                  <a:lnTo>
                    <a:pt x="614" y="2261"/>
                  </a:lnTo>
                  <a:lnTo>
                    <a:pt x="645" y="2255"/>
                  </a:lnTo>
                  <a:lnTo>
                    <a:pt x="675" y="2249"/>
                  </a:lnTo>
                  <a:lnTo>
                    <a:pt x="697" y="2244"/>
                  </a:lnTo>
                  <a:lnTo>
                    <a:pt x="713" y="2239"/>
                  </a:lnTo>
                  <a:lnTo>
                    <a:pt x="724" y="2237"/>
                  </a:lnTo>
                  <a:lnTo>
                    <a:pt x="731" y="2236"/>
                  </a:lnTo>
                  <a:lnTo>
                    <a:pt x="735" y="2235"/>
                  </a:lnTo>
                  <a:lnTo>
                    <a:pt x="737" y="2235"/>
                  </a:lnTo>
                  <a:lnTo>
                    <a:pt x="737" y="2235"/>
                  </a:lnTo>
                  <a:lnTo>
                    <a:pt x="738" y="2253"/>
                  </a:lnTo>
                  <a:lnTo>
                    <a:pt x="791" y="2253"/>
                  </a:lnTo>
                  <a:lnTo>
                    <a:pt x="792" y="2250"/>
                  </a:lnTo>
                  <a:lnTo>
                    <a:pt x="796" y="2240"/>
                  </a:lnTo>
                  <a:lnTo>
                    <a:pt x="796" y="2228"/>
                  </a:lnTo>
                  <a:lnTo>
                    <a:pt x="791" y="2212"/>
                  </a:lnTo>
                  <a:lnTo>
                    <a:pt x="789" y="2206"/>
                  </a:lnTo>
                  <a:lnTo>
                    <a:pt x="786" y="2200"/>
                  </a:lnTo>
                  <a:lnTo>
                    <a:pt x="784" y="2196"/>
                  </a:lnTo>
                  <a:lnTo>
                    <a:pt x="782" y="2192"/>
                  </a:lnTo>
                  <a:lnTo>
                    <a:pt x="785" y="2192"/>
                  </a:lnTo>
                  <a:lnTo>
                    <a:pt x="790" y="1987"/>
                  </a:lnTo>
                  <a:lnTo>
                    <a:pt x="1307" y="1987"/>
                  </a:lnTo>
                  <a:lnTo>
                    <a:pt x="1442" y="2190"/>
                  </a:lnTo>
                  <a:lnTo>
                    <a:pt x="1439" y="2194"/>
                  </a:lnTo>
                  <a:lnTo>
                    <a:pt x="1436" y="2199"/>
                  </a:lnTo>
                  <a:lnTo>
                    <a:pt x="1434" y="2205"/>
                  </a:lnTo>
                  <a:lnTo>
                    <a:pt x="1430" y="2212"/>
                  </a:lnTo>
                  <a:lnTo>
                    <a:pt x="1426" y="2228"/>
                  </a:lnTo>
                  <a:lnTo>
                    <a:pt x="1427" y="2240"/>
                  </a:lnTo>
                  <a:lnTo>
                    <a:pt x="1429" y="2250"/>
                  </a:lnTo>
                  <a:lnTo>
                    <a:pt x="1430" y="2253"/>
                  </a:lnTo>
                  <a:lnTo>
                    <a:pt x="1483" y="2253"/>
                  </a:lnTo>
                  <a:lnTo>
                    <a:pt x="1486" y="2235"/>
                  </a:lnTo>
                  <a:lnTo>
                    <a:pt x="1486" y="2235"/>
                  </a:lnTo>
                  <a:lnTo>
                    <a:pt x="1488" y="2235"/>
                  </a:lnTo>
                  <a:lnTo>
                    <a:pt x="1491" y="2236"/>
                  </a:lnTo>
                  <a:lnTo>
                    <a:pt x="1498" y="2237"/>
                  </a:lnTo>
                  <a:lnTo>
                    <a:pt x="1510" y="2239"/>
                  </a:lnTo>
                  <a:lnTo>
                    <a:pt x="1526" y="2244"/>
                  </a:lnTo>
                  <a:lnTo>
                    <a:pt x="1548" y="2249"/>
                  </a:lnTo>
                  <a:lnTo>
                    <a:pt x="1577" y="2255"/>
                  </a:lnTo>
                  <a:lnTo>
                    <a:pt x="1608" y="2261"/>
                  </a:lnTo>
                  <a:lnTo>
                    <a:pt x="1635" y="2265"/>
                  </a:lnTo>
                  <a:lnTo>
                    <a:pt x="1658" y="2265"/>
                  </a:lnTo>
                  <a:lnTo>
                    <a:pt x="1679" y="2262"/>
                  </a:lnTo>
                  <a:lnTo>
                    <a:pt x="1697" y="2258"/>
                  </a:lnTo>
                  <a:lnTo>
                    <a:pt x="1712" y="2250"/>
                  </a:lnTo>
                  <a:lnTo>
                    <a:pt x="1725" y="2239"/>
                  </a:lnTo>
                  <a:lnTo>
                    <a:pt x="1737" y="2225"/>
                  </a:lnTo>
                  <a:lnTo>
                    <a:pt x="1742" y="2213"/>
                  </a:lnTo>
                  <a:lnTo>
                    <a:pt x="1740" y="2202"/>
                  </a:lnTo>
                  <a:lnTo>
                    <a:pt x="1732" y="2197"/>
                  </a:lnTo>
                  <a:lnTo>
                    <a:pt x="1718" y="2193"/>
                  </a:lnTo>
                  <a:lnTo>
                    <a:pt x="1699" y="2192"/>
                  </a:lnTo>
                  <a:lnTo>
                    <a:pt x="1677" y="2194"/>
                  </a:lnTo>
                  <a:lnTo>
                    <a:pt x="1651" y="2198"/>
                  </a:lnTo>
                  <a:lnTo>
                    <a:pt x="1625" y="2202"/>
                  </a:lnTo>
                  <a:lnTo>
                    <a:pt x="1606" y="2205"/>
                  </a:lnTo>
                  <a:lnTo>
                    <a:pt x="1589" y="2206"/>
                  </a:lnTo>
                  <a:lnTo>
                    <a:pt x="1573" y="2206"/>
                  </a:lnTo>
                  <a:lnTo>
                    <a:pt x="1558" y="2204"/>
                  </a:lnTo>
                  <a:lnTo>
                    <a:pt x="1544" y="2201"/>
                  </a:lnTo>
                  <a:lnTo>
                    <a:pt x="1533" y="2198"/>
                  </a:lnTo>
                  <a:lnTo>
                    <a:pt x="1522" y="2194"/>
                  </a:lnTo>
                  <a:lnTo>
                    <a:pt x="1514" y="2191"/>
                  </a:lnTo>
                  <a:lnTo>
                    <a:pt x="1459" y="1987"/>
                  </a:lnTo>
                  <a:lnTo>
                    <a:pt x="1511" y="1987"/>
                  </a:lnTo>
                  <a:lnTo>
                    <a:pt x="1504" y="1968"/>
                  </a:lnTo>
                  <a:lnTo>
                    <a:pt x="1499" y="1951"/>
                  </a:lnTo>
                  <a:lnTo>
                    <a:pt x="1486" y="1910"/>
                  </a:lnTo>
                  <a:lnTo>
                    <a:pt x="1467" y="1849"/>
                  </a:lnTo>
                  <a:lnTo>
                    <a:pt x="1445" y="1774"/>
                  </a:lnTo>
                  <a:lnTo>
                    <a:pt x="1421" y="1691"/>
                  </a:lnTo>
                  <a:lnTo>
                    <a:pt x="1399" y="1606"/>
                  </a:lnTo>
                  <a:lnTo>
                    <a:pt x="1380" y="1524"/>
                  </a:lnTo>
                  <a:lnTo>
                    <a:pt x="1365" y="1452"/>
                  </a:lnTo>
                  <a:lnTo>
                    <a:pt x="1375" y="1456"/>
                  </a:lnTo>
                  <a:lnTo>
                    <a:pt x="1388" y="1461"/>
                  </a:lnTo>
                  <a:lnTo>
                    <a:pt x="1403" y="1467"/>
                  </a:lnTo>
                  <a:lnTo>
                    <a:pt x="1420" y="1472"/>
                  </a:lnTo>
                  <a:lnTo>
                    <a:pt x="1437" y="1478"/>
                  </a:lnTo>
                  <a:lnTo>
                    <a:pt x="1457" y="1484"/>
                  </a:lnTo>
                  <a:lnTo>
                    <a:pt x="1479" y="1491"/>
                  </a:lnTo>
                  <a:lnTo>
                    <a:pt x="1501" y="1497"/>
                  </a:lnTo>
                  <a:lnTo>
                    <a:pt x="1524" y="1502"/>
                  </a:lnTo>
                  <a:lnTo>
                    <a:pt x="1547" y="1507"/>
                  </a:lnTo>
                  <a:lnTo>
                    <a:pt x="1571" y="1512"/>
                  </a:lnTo>
                  <a:lnTo>
                    <a:pt x="1596" y="1515"/>
                  </a:lnTo>
                  <a:lnTo>
                    <a:pt x="1620" y="1517"/>
                  </a:lnTo>
                  <a:lnTo>
                    <a:pt x="1646" y="1520"/>
                  </a:lnTo>
                  <a:lnTo>
                    <a:pt x="1671" y="1520"/>
                  </a:lnTo>
                  <a:lnTo>
                    <a:pt x="1695" y="1518"/>
                  </a:lnTo>
                  <a:lnTo>
                    <a:pt x="1695" y="1271"/>
                  </a:lnTo>
                  <a:lnTo>
                    <a:pt x="1682" y="1265"/>
                  </a:lnTo>
                  <a:lnTo>
                    <a:pt x="1669" y="1258"/>
                  </a:lnTo>
                  <a:lnTo>
                    <a:pt x="1653" y="1250"/>
                  </a:lnTo>
                  <a:lnTo>
                    <a:pt x="1636" y="1241"/>
                  </a:lnTo>
                  <a:lnTo>
                    <a:pt x="1619" y="1231"/>
                  </a:lnTo>
                  <a:lnTo>
                    <a:pt x="1602" y="1219"/>
                  </a:lnTo>
                  <a:lnTo>
                    <a:pt x="1583" y="1206"/>
                  </a:lnTo>
                  <a:lnTo>
                    <a:pt x="1565" y="1194"/>
                  </a:lnTo>
                  <a:lnTo>
                    <a:pt x="1545" y="1180"/>
                  </a:lnTo>
                  <a:lnTo>
                    <a:pt x="1526" y="1166"/>
                  </a:lnTo>
                  <a:lnTo>
                    <a:pt x="1506" y="1152"/>
                  </a:lnTo>
                  <a:lnTo>
                    <a:pt x="1487" y="1137"/>
                  </a:lnTo>
                  <a:lnTo>
                    <a:pt x="1468" y="1122"/>
                  </a:lnTo>
                  <a:lnTo>
                    <a:pt x="1449" y="1107"/>
                  </a:lnTo>
                  <a:lnTo>
                    <a:pt x="1430" y="1094"/>
                  </a:lnTo>
                  <a:lnTo>
                    <a:pt x="1413" y="1079"/>
                  </a:lnTo>
                  <a:lnTo>
                    <a:pt x="1559" y="1058"/>
                  </a:lnTo>
                  <a:lnTo>
                    <a:pt x="1444" y="967"/>
                  </a:lnTo>
                  <a:lnTo>
                    <a:pt x="1549" y="796"/>
                  </a:lnTo>
                  <a:lnTo>
                    <a:pt x="1553" y="803"/>
                  </a:lnTo>
                  <a:lnTo>
                    <a:pt x="1559" y="811"/>
                  </a:lnTo>
                  <a:lnTo>
                    <a:pt x="1565" y="819"/>
                  </a:lnTo>
                  <a:lnTo>
                    <a:pt x="1573" y="829"/>
                  </a:lnTo>
                  <a:lnTo>
                    <a:pt x="1581" y="837"/>
                  </a:lnTo>
                  <a:lnTo>
                    <a:pt x="1590" y="846"/>
                  </a:lnTo>
                  <a:lnTo>
                    <a:pt x="1600" y="855"/>
                  </a:lnTo>
                  <a:lnTo>
                    <a:pt x="1611" y="866"/>
                  </a:lnTo>
                  <a:lnTo>
                    <a:pt x="1623" y="875"/>
                  </a:lnTo>
                  <a:lnTo>
                    <a:pt x="1636" y="884"/>
                  </a:lnTo>
                  <a:lnTo>
                    <a:pt x="1650" y="892"/>
                  </a:lnTo>
                  <a:lnTo>
                    <a:pt x="1665" y="900"/>
                  </a:lnTo>
                  <a:lnTo>
                    <a:pt x="1681" y="908"/>
                  </a:lnTo>
                  <a:lnTo>
                    <a:pt x="1699" y="915"/>
                  </a:lnTo>
                  <a:lnTo>
                    <a:pt x="1718" y="922"/>
                  </a:lnTo>
                  <a:lnTo>
                    <a:pt x="1738" y="928"/>
                  </a:lnTo>
                  <a:lnTo>
                    <a:pt x="1753" y="931"/>
                  </a:lnTo>
                  <a:lnTo>
                    <a:pt x="1768" y="935"/>
                  </a:lnTo>
                  <a:lnTo>
                    <a:pt x="1783" y="937"/>
                  </a:lnTo>
                  <a:lnTo>
                    <a:pt x="1798" y="938"/>
                  </a:lnTo>
                  <a:lnTo>
                    <a:pt x="1812" y="937"/>
                  </a:lnTo>
                  <a:lnTo>
                    <a:pt x="1825" y="933"/>
                  </a:lnTo>
                  <a:lnTo>
                    <a:pt x="1838" y="929"/>
                  </a:lnTo>
                  <a:lnTo>
                    <a:pt x="1850" y="921"/>
                  </a:lnTo>
                  <a:lnTo>
                    <a:pt x="1862" y="908"/>
                  </a:lnTo>
                  <a:lnTo>
                    <a:pt x="1871" y="892"/>
                  </a:lnTo>
                  <a:lnTo>
                    <a:pt x="1878" y="872"/>
                  </a:lnTo>
                  <a:lnTo>
                    <a:pt x="1883" y="849"/>
                  </a:lnTo>
                  <a:lnTo>
                    <a:pt x="1913" y="884"/>
                  </a:lnTo>
                  <a:lnTo>
                    <a:pt x="1909" y="889"/>
                  </a:lnTo>
                  <a:lnTo>
                    <a:pt x="1908" y="893"/>
                  </a:lnTo>
                  <a:lnTo>
                    <a:pt x="1906" y="898"/>
                  </a:lnTo>
                  <a:lnTo>
                    <a:pt x="1906" y="904"/>
                  </a:lnTo>
                  <a:lnTo>
                    <a:pt x="1907" y="912"/>
                  </a:lnTo>
                  <a:lnTo>
                    <a:pt x="1911" y="920"/>
                  </a:lnTo>
                  <a:lnTo>
                    <a:pt x="1915" y="929"/>
                  </a:lnTo>
                  <a:lnTo>
                    <a:pt x="1921" y="937"/>
                  </a:lnTo>
                  <a:lnTo>
                    <a:pt x="1916" y="940"/>
                  </a:lnTo>
                  <a:lnTo>
                    <a:pt x="1912" y="943"/>
                  </a:lnTo>
                  <a:lnTo>
                    <a:pt x="1907" y="946"/>
                  </a:lnTo>
                  <a:lnTo>
                    <a:pt x="1902" y="950"/>
                  </a:lnTo>
                  <a:lnTo>
                    <a:pt x="1898" y="954"/>
                  </a:lnTo>
                  <a:lnTo>
                    <a:pt x="1893" y="958"/>
                  </a:lnTo>
                  <a:lnTo>
                    <a:pt x="1889" y="962"/>
                  </a:lnTo>
                  <a:lnTo>
                    <a:pt x="1884" y="967"/>
                  </a:lnTo>
                  <a:lnTo>
                    <a:pt x="1874" y="983"/>
                  </a:lnTo>
                  <a:lnTo>
                    <a:pt x="1869" y="999"/>
                  </a:lnTo>
                  <a:lnTo>
                    <a:pt x="1868" y="1018"/>
                  </a:lnTo>
                  <a:lnTo>
                    <a:pt x="1871" y="1034"/>
                  </a:lnTo>
                  <a:lnTo>
                    <a:pt x="1877" y="1050"/>
                  </a:lnTo>
                  <a:lnTo>
                    <a:pt x="1883" y="1065"/>
                  </a:lnTo>
                  <a:lnTo>
                    <a:pt x="1891" y="1077"/>
                  </a:lnTo>
                  <a:lnTo>
                    <a:pt x="1897" y="1087"/>
                  </a:lnTo>
                  <a:lnTo>
                    <a:pt x="1886" y="1104"/>
                  </a:lnTo>
                  <a:lnTo>
                    <a:pt x="1871" y="1127"/>
                  </a:lnTo>
                  <a:lnTo>
                    <a:pt x="1853" y="1156"/>
                  </a:lnTo>
                  <a:lnTo>
                    <a:pt x="1831" y="1186"/>
                  </a:lnTo>
                  <a:lnTo>
                    <a:pt x="1807" y="1214"/>
                  </a:lnTo>
                  <a:lnTo>
                    <a:pt x="1782" y="1241"/>
                  </a:lnTo>
                  <a:lnTo>
                    <a:pt x="1755" y="1262"/>
                  </a:lnTo>
                  <a:lnTo>
                    <a:pt x="1730" y="1275"/>
                  </a:lnTo>
                  <a:lnTo>
                    <a:pt x="1727" y="1275"/>
                  </a:lnTo>
                  <a:lnTo>
                    <a:pt x="1724" y="1275"/>
                  </a:lnTo>
                  <a:lnTo>
                    <a:pt x="1719" y="1274"/>
                  </a:lnTo>
                  <a:lnTo>
                    <a:pt x="1714" y="1273"/>
                  </a:lnTo>
                  <a:lnTo>
                    <a:pt x="1708" y="1273"/>
                  </a:lnTo>
                  <a:lnTo>
                    <a:pt x="1702" y="1272"/>
                  </a:lnTo>
                  <a:lnTo>
                    <a:pt x="1699" y="1271"/>
                  </a:lnTo>
                  <a:lnTo>
                    <a:pt x="1695" y="1271"/>
                  </a:lnTo>
                  <a:lnTo>
                    <a:pt x="1695" y="1518"/>
                  </a:lnTo>
                  <a:lnTo>
                    <a:pt x="1703" y="1517"/>
                  </a:lnTo>
                  <a:lnTo>
                    <a:pt x="1714" y="1516"/>
                  </a:lnTo>
                  <a:lnTo>
                    <a:pt x="1724" y="1514"/>
                  </a:lnTo>
                  <a:lnTo>
                    <a:pt x="1735" y="1513"/>
                  </a:lnTo>
                  <a:lnTo>
                    <a:pt x="1746" y="1510"/>
                  </a:lnTo>
                  <a:lnTo>
                    <a:pt x="1756" y="1508"/>
                  </a:lnTo>
                  <a:lnTo>
                    <a:pt x="1765" y="1506"/>
                  </a:lnTo>
                  <a:lnTo>
                    <a:pt x="1773" y="1503"/>
                  </a:lnTo>
                  <a:lnTo>
                    <a:pt x="1797" y="1492"/>
                  </a:lnTo>
                  <a:lnTo>
                    <a:pt x="1820" y="1477"/>
                  </a:lnTo>
                  <a:lnTo>
                    <a:pt x="1840" y="1456"/>
                  </a:lnTo>
                  <a:lnTo>
                    <a:pt x="1859" y="1433"/>
                  </a:lnTo>
                  <a:lnTo>
                    <a:pt x="1877" y="1407"/>
                  </a:lnTo>
                  <a:lnTo>
                    <a:pt x="1893" y="1378"/>
                  </a:lnTo>
                  <a:lnTo>
                    <a:pt x="1909" y="1348"/>
                  </a:lnTo>
                  <a:lnTo>
                    <a:pt x="1923" y="1318"/>
                  </a:lnTo>
                  <a:lnTo>
                    <a:pt x="1936" y="1287"/>
                  </a:lnTo>
                  <a:lnTo>
                    <a:pt x="1946" y="1257"/>
                  </a:lnTo>
                  <a:lnTo>
                    <a:pt x="1957" y="1228"/>
                  </a:lnTo>
                  <a:lnTo>
                    <a:pt x="1965" y="1202"/>
                  </a:lnTo>
                  <a:lnTo>
                    <a:pt x="1972" y="1178"/>
                  </a:lnTo>
                  <a:lnTo>
                    <a:pt x="1977" y="1156"/>
                  </a:lnTo>
                  <a:lnTo>
                    <a:pt x="1982" y="1140"/>
                  </a:lnTo>
                  <a:lnTo>
                    <a:pt x="1984" y="1127"/>
                  </a:lnTo>
                  <a:lnTo>
                    <a:pt x="1993" y="1123"/>
                  </a:lnTo>
                  <a:lnTo>
                    <a:pt x="2006" y="1120"/>
                  </a:lnTo>
                  <a:lnTo>
                    <a:pt x="2019" y="1115"/>
                  </a:lnTo>
                  <a:lnTo>
                    <a:pt x="2034" y="1111"/>
                  </a:lnTo>
                  <a:lnTo>
                    <a:pt x="2049" y="1104"/>
                  </a:lnTo>
                  <a:lnTo>
                    <a:pt x="2065" y="1098"/>
                  </a:lnTo>
                  <a:lnTo>
                    <a:pt x="2081" y="1090"/>
                  </a:lnTo>
                  <a:lnTo>
                    <a:pt x="2097" y="1082"/>
                  </a:lnTo>
                  <a:lnTo>
                    <a:pt x="2112" y="1074"/>
                  </a:lnTo>
                  <a:lnTo>
                    <a:pt x="2127" y="1066"/>
                  </a:lnTo>
                  <a:lnTo>
                    <a:pt x="2141" y="1056"/>
                  </a:lnTo>
                  <a:lnTo>
                    <a:pt x="2154" y="1046"/>
                  </a:lnTo>
                  <a:lnTo>
                    <a:pt x="2164" y="1036"/>
                  </a:lnTo>
                  <a:lnTo>
                    <a:pt x="2172" y="1026"/>
                  </a:lnTo>
                  <a:lnTo>
                    <a:pt x="2178" y="1015"/>
                  </a:lnTo>
                  <a:lnTo>
                    <a:pt x="2180" y="1004"/>
                  </a:lnTo>
                  <a:lnTo>
                    <a:pt x="2181" y="985"/>
                  </a:lnTo>
                  <a:lnTo>
                    <a:pt x="2180" y="969"/>
                  </a:lnTo>
                  <a:lnTo>
                    <a:pt x="2178" y="954"/>
                  </a:lnTo>
                  <a:lnTo>
                    <a:pt x="2173" y="942"/>
                  </a:lnTo>
                  <a:lnTo>
                    <a:pt x="2169" y="930"/>
                  </a:lnTo>
                  <a:lnTo>
                    <a:pt x="2163" y="921"/>
                  </a:lnTo>
                  <a:lnTo>
                    <a:pt x="2157" y="914"/>
                  </a:lnTo>
                  <a:lnTo>
                    <a:pt x="2152" y="908"/>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3" name="Freeform 147"/>
            <p:cNvSpPr/>
            <p:nvPr/>
          </p:nvSpPr>
          <p:spPr bwMode="auto">
            <a:xfrm>
              <a:off x="894" y="2434"/>
              <a:ext cx="48" cy="29"/>
            </a:xfrm>
            <a:custGeom>
              <a:avLst/>
              <a:gdLst/>
              <a:ahLst/>
              <a:cxnLst>
                <a:cxn ang="0">
                  <a:pos x="38" y="0"/>
                </a:cxn>
                <a:cxn ang="0">
                  <a:pos x="96" y="46"/>
                </a:cxn>
                <a:cxn ang="0">
                  <a:pos x="0" y="60"/>
                </a:cxn>
                <a:cxn ang="0">
                  <a:pos x="38" y="0"/>
                </a:cxn>
              </a:cxnLst>
              <a:rect l="0" t="0" r="r" b="b"/>
              <a:pathLst>
                <a:path w="96" h="60">
                  <a:moveTo>
                    <a:pt x="38" y="0"/>
                  </a:moveTo>
                  <a:lnTo>
                    <a:pt x="96" y="46"/>
                  </a:lnTo>
                  <a:lnTo>
                    <a:pt x="0" y="60"/>
                  </a:lnTo>
                  <a:lnTo>
                    <a:pt x="38"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9" name="Freeform 148"/>
            <p:cNvSpPr/>
            <p:nvPr/>
          </p:nvSpPr>
          <p:spPr bwMode="auto">
            <a:xfrm>
              <a:off x="978" y="2314"/>
              <a:ext cx="148" cy="78"/>
            </a:xfrm>
            <a:custGeom>
              <a:avLst/>
              <a:gdLst/>
              <a:ahLst/>
              <a:cxnLst>
                <a:cxn ang="0">
                  <a:pos x="248" y="9"/>
                </a:cxn>
                <a:cxn ang="0">
                  <a:pos x="296" y="64"/>
                </a:cxn>
                <a:cxn ang="0">
                  <a:pos x="295" y="92"/>
                </a:cxn>
                <a:cxn ang="0">
                  <a:pos x="291" y="115"/>
                </a:cxn>
                <a:cxn ang="0">
                  <a:pos x="282" y="132"/>
                </a:cxn>
                <a:cxn ang="0">
                  <a:pos x="272" y="145"/>
                </a:cxn>
                <a:cxn ang="0">
                  <a:pos x="264" y="150"/>
                </a:cxn>
                <a:cxn ang="0">
                  <a:pos x="255" y="153"/>
                </a:cxn>
                <a:cxn ang="0">
                  <a:pos x="244" y="154"/>
                </a:cxn>
                <a:cxn ang="0">
                  <a:pos x="234" y="154"/>
                </a:cxn>
                <a:cxn ang="0">
                  <a:pos x="223" y="153"/>
                </a:cxn>
                <a:cxn ang="0">
                  <a:pos x="211" y="152"/>
                </a:cxn>
                <a:cxn ang="0">
                  <a:pos x="200" y="148"/>
                </a:cxn>
                <a:cxn ang="0">
                  <a:pos x="187" y="146"/>
                </a:cxn>
                <a:cxn ang="0">
                  <a:pos x="141" y="130"/>
                </a:cxn>
                <a:cxn ang="0">
                  <a:pos x="102" y="109"/>
                </a:cxn>
                <a:cxn ang="0">
                  <a:pos x="69" y="87"/>
                </a:cxn>
                <a:cxn ang="0">
                  <a:pos x="45" y="64"/>
                </a:cxn>
                <a:cxn ang="0">
                  <a:pos x="26" y="42"/>
                </a:cxn>
                <a:cxn ang="0">
                  <a:pos x="13" y="25"/>
                </a:cxn>
                <a:cxn ang="0">
                  <a:pos x="6" y="12"/>
                </a:cxn>
                <a:cxn ang="0">
                  <a:pos x="4" y="8"/>
                </a:cxn>
                <a:cxn ang="0">
                  <a:pos x="0" y="0"/>
                </a:cxn>
                <a:cxn ang="0">
                  <a:pos x="15" y="8"/>
                </a:cxn>
                <a:cxn ang="0">
                  <a:pos x="31" y="15"/>
                </a:cxn>
                <a:cxn ang="0">
                  <a:pos x="47" y="22"/>
                </a:cxn>
                <a:cxn ang="0">
                  <a:pos x="64" y="26"/>
                </a:cxn>
                <a:cxn ang="0">
                  <a:pos x="81" y="30"/>
                </a:cxn>
                <a:cxn ang="0">
                  <a:pos x="98" y="33"/>
                </a:cxn>
                <a:cxn ang="0">
                  <a:pos x="115" y="34"/>
                </a:cxn>
                <a:cxn ang="0">
                  <a:pos x="133" y="36"/>
                </a:cxn>
                <a:cxn ang="0">
                  <a:pos x="148" y="36"/>
                </a:cxn>
                <a:cxn ang="0">
                  <a:pos x="163" y="34"/>
                </a:cxn>
                <a:cxn ang="0">
                  <a:pos x="178" y="32"/>
                </a:cxn>
                <a:cxn ang="0">
                  <a:pos x="193" y="29"/>
                </a:cxn>
                <a:cxn ang="0">
                  <a:pos x="206" y="25"/>
                </a:cxn>
                <a:cxn ang="0">
                  <a:pos x="220" y="21"/>
                </a:cxn>
                <a:cxn ang="0">
                  <a:pos x="234" y="15"/>
                </a:cxn>
                <a:cxn ang="0">
                  <a:pos x="248" y="9"/>
                </a:cxn>
              </a:cxnLst>
              <a:rect l="0" t="0" r="r" b="b"/>
              <a:pathLst>
                <a:path w="296" h="154">
                  <a:moveTo>
                    <a:pt x="248" y="9"/>
                  </a:moveTo>
                  <a:lnTo>
                    <a:pt x="296" y="64"/>
                  </a:lnTo>
                  <a:lnTo>
                    <a:pt x="295" y="92"/>
                  </a:lnTo>
                  <a:lnTo>
                    <a:pt x="291" y="115"/>
                  </a:lnTo>
                  <a:lnTo>
                    <a:pt x="282" y="132"/>
                  </a:lnTo>
                  <a:lnTo>
                    <a:pt x="272" y="145"/>
                  </a:lnTo>
                  <a:lnTo>
                    <a:pt x="264" y="150"/>
                  </a:lnTo>
                  <a:lnTo>
                    <a:pt x="255" y="153"/>
                  </a:lnTo>
                  <a:lnTo>
                    <a:pt x="244" y="154"/>
                  </a:lnTo>
                  <a:lnTo>
                    <a:pt x="234" y="154"/>
                  </a:lnTo>
                  <a:lnTo>
                    <a:pt x="223" y="153"/>
                  </a:lnTo>
                  <a:lnTo>
                    <a:pt x="211" y="152"/>
                  </a:lnTo>
                  <a:lnTo>
                    <a:pt x="200" y="148"/>
                  </a:lnTo>
                  <a:lnTo>
                    <a:pt x="187" y="146"/>
                  </a:lnTo>
                  <a:lnTo>
                    <a:pt x="141" y="130"/>
                  </a:lnTo>
                  <a:lnTo>
                    <a:pt x="102" y="109"/>
                  </a:lnTo>
                  <a:lnTo>
                    <a:pt x="69" y="87"/>
                  </a:lnTo>
                  <a:lnTo>
                    <a:pt x="45" y="64"/>
                  </a:lnTo>
                  <a:lnTo>
                    <a:pt x="26" y="42"/>
                  </a:lnTo>
                  <a:lnTo>
                    <a:pt x="13" y="25"/>
                  </a:lnTo>
                  <a:lnTo>
                    <a:pt x="6" y="12"/>
                  </a:lnTo>
                  <a:lnTo>
                    <a:pt x="4" y="8"/>
                  </a:lnTo>
                  <a:lnTo>
                    <a:pt x="0" y="0"/>
                  </a:lnTo>
                  <a:lnTo>
                    <a:pt x="15" y="8"/>
                  </a:lnTo>
                  <a:lnTo>
                    <a:pt x="31" y="15"/>
                  </a:lnTo>
                  <a:lnTo>
                    <a:pt x="47" y="22"/>
                  </a:lnTo>
                  <a:lnTo>
                    <a:pt x="64" y="26"/>
                  </a:lnTo>
                  <a:lnTo>
                    <a:pt x="81" y="30"/>
                  </a:lnTo>
                  <a:lnTo>
                    <a:pt x="98" y="33"/>
                  </a:lnTo>
                  <a:lnTo>
                    <a:pt x="115" y="34"/>
                  </a:lnTo>
                  <a:lnTo>
                    <a:pt x="133" y="36"/>
                  </a:lnTo>
                  <a:lnTo>
                    <a:pt x="148" y="36"/>
                  </a:lnTo>
                  <a:lnTo>
                    <a:pt x="163" y="34"/>
                  </a:lnTo>
                  <a:lnTo>
                    <a:pt x="178" y="32"/>
                  </a:lnTo>
                  <a:lnTo>
                    <a:pt x="193" y="29"/>
                  </a:lnTo>
                  <a:lnTo>
                    <a:pt x="206" y="25"/>
                  </a:lnTo>
                  <a:lnTo>
                    <a:pt x="220" y="21"/>
                  </a:lnTo>
                  <a:lnTo>
                    <a:pt x="234" y="15"/>
                  </a:lnTo>
                  <a:lnTo>
                    <a:pt x="248" y="9"/>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5" name="Freeform 149"/>
            <p:cNvSpPr/>
            <p:nvPr/>
          </p:nvSpPr>
          <p:spPr bwMode="auto">
            <a:xfrm>
              <a:off x="1115" y="2302"/>
              <a:ext cx="62" cy="72"/>
            </a:xfrm>
            <a:custGeom>
              <a:avLst/>
              <a:gdLst/>
              <a:ahLst/>
              <a:cxnLst>
                <a:cxn ang="0">
                  <a:pos x="109" y="142"/>
                </a:cxn>
                <a:cxn ang="0">
                  <a:pos x="0" y="18"/>
                </a:cxn>
                <a:cxn ang="0">
                  <a:pos x="7" y="13"/>
                </a:cxn>
                <a:cxn ang="0">
                  <a:pos x="13" y="9"/>
                </a:cxn>
                <a:cxn ang="0">
                  <a:pos x="20" y="4"/>
                </a:cxn>
                <a:cxn ang="0">
                  <a:pos x="26" y="0"/>
                </a:cxn>
                <a:cxn ang="0">
                  <a:pos x="136" y="123"/>
                </a:cxn>
                <a:cxn ang="0">
                  <a:pos x="128" y="129"/>
                </a:cxn>
                <a:cxn ang="0">
                  <a:pos x="121" y="134"/>
                </a:cxn>
                <a:cxn ang="0">
                  <a:pos x="114" y="139"/>
                </a:cxn>
                <a:cxn ang="0">
                  <a:pos x="109" y="142"/>
                </a:cxn>
              </a:cxnLst>
              <a:rect l="0" t="0" r="r" b="b"/>
              <a:pathLst>
                <a:path w="136" h="142">
                  <a:moveTo>
                    <a:pt x="109" y="142"/>
                  </a:moveTo>
                  <a:lnTo>
                    <a:pt x="0" y="18"/>
                  </a:lnTo>
                  <a:lnTo>
                    <a:pt x="7" y="13"/>
                  </a:lnTo>
                  <a:lnTo>
                    <a:pt x="13" y="9"/>
                  </a:lnTo>
                  <a:lnTo>
                    <a:pt x="20" y="4"/>
                  </a:lnTo>
                  <a:lnTo>
                    <a:pt x="26" y="0"/>
                  </a:lnTo>
                  <a:lnTo>
                    <a:pt x="136" y="123"/>
                  </a:lnTo>
                  <a:lnTo>
                    <a:pt x="128" y="129"/>
                  </a:lnTo>
                  <a:lnTo>
                    <a:pt x="121" y="134"/>
                  </a:lnTo>
                  <a:lnTo>
                    <a:pt x="114" y="139"/>
                  </a:lnTo>
                  <a:lnTo>
                    <a:pt x="109" y="14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6" name="Freeform 150"/>
            <p:cNvSpPr/>
            <p:nvPr/>
          </p:nvSpPr>
          <p:spPr bwMode="auto">
            <a:xfrm>
              <a:off x="927" y="2084"/>
              <a:ext cx="234" cy="233"/>
            </a:xfrm>
            <a:custGeom>
              <a:avLst/>
              <a:gdLst/>
              <a:ahLst/>
              <a:cxnLst>
                <a:cxn ang="0">
                  <a:pos x="466" y="257"/>
                </a:cxn>
                <a:cxn ang="0">
                  <a:pos x="457" y="302"/>
                </a:cxn>
                <a:cxn ang="0">
                  <a:pos x="439" y="345"/>
                </a:cxn>
                <a:cxn ang="0">
                  <a:pos x="415" y="381"/>
                </a:cxn>
                <a:cxn ang="0">
                  <a:pos x="382" y="414"/>
                </a:cxn>
                <a:cxn ang="0">
                  <a:pos x="345" y="438"/>
                </a:cxn>
                <a:cxn ang="0">
                  <a:pos x="303" y="456"/>
                </a:cxn>
                <a:cxn ang="0">
                  <a:pos x="258" y="465"/>
                </a:cxn>
                <a:cxn ang="0">
                  <a:pos x="211" y="465"/>
                </a:cxn>
                <a:cxn ang="0">
                  <a:pos x="165" y="456"/>
                </a:cxn>
                <a:cxn ang="0">
                  <a:pos x="123" y="439"/>
                </a:cxn>
                <a:cxn ang="0">
                  <a:pos x="85" y="414"/>
                </a:cxn>
                <a:cxn ang="0">
                  <a:pos x="53" y="381"/>
                </a:cxn>
                <a:cxn ang="0">
                  <a:pos x="28" y="343"/>
                </a:cxn>
                <a:cxn ang="0">
                  <a:pos x="10" y="302"/>
                </a:cxn>
                <a:cxn ang="0">
                  <a:pos x="1" y="256"/>
                </a:cxn>
                <a:cxn ang="0">
                  <a:pos x="1" y="210"/>
                </a:cxn>
                <a:cxn ang="0">
                  <a:pos x="10" y="165"/>
                </a:cxn>
                <a:cxn ang="0">
                  <a:pos x="28" y="123"/>
                </a:cxn>
                <a:cxn ang="0">
                  <a:pos x="53" y="85"/>
                </a:cxn>
                <a:cxn ang="0">
                  <a:pos x="85" y="53"/>
                </a:cxn>
                <a:cxn ang="0">
                  <a:pos x="123" y="28"/>
                </a:cxn>
                <a:cxn ang="0">
                  <a:pos x="165" y="11"/>
                </a:cxn>
                <a:cxn ang="0">
                  <a:pos x="211" y="1"/>
                </a:cxn>
                <a:cxn ang="0">
                  <a:pos x="257" y="1"/>
                </a:cxn>
                <a:cxn ang="0">
                  <a:pos x="302" y="11"/>
                </a:cxn>
                <a:cxn ang="0">
                  <a:pos x="343" y="28"/>
                </a:cxn>
                <a:cxn ang="0">
                  <a:pos x="381" y="53"/>
                </a:cxn>
                <a:cxn ang="0">
                  <a:pos x="413" y="85"/>
                </a:cxn>
                <a:cxn ang="0">
                  <a:pos x="440" y="123"/>
                </a:cxn>
                <a:cxn ang="0">
                  <a:pos x="457" y="165"/>
                </a:cxn>
                <a:cxn ang="0">
                  <a:pos x="466" y="210"/>
                </a:cxn>
              </a:cxnLst>
              <a:rect l="0" t="0" r="r" b="b"/>
              <a:pathLst>
                <a:path w="468" h="467">
                  <a:moveTo>
                    <a:pt x="468" y="233"/>
                  </a:moveTo>
                  <a:lnTo>
                    <a:pt x="466" y="257"/>
                  </a:lnTo>
                  <a:lnTo>
                    <a:pt x="463" y="280"/>
                  </a:lnTo>
                  <a:lnTo>
                    <a:pt x="457" y="302"/>
                  </a:lnTo>
                  <a:lnTo>
                    <a:pt x="449" y="324"/>
                  </a:lnTo>
                  <a:lnTo>
                    <a:pt x="439" y="345"/>
                  </a:lnTo>
                  <a:lnTo>
                    <a:pt x="427" y="363"/>
                  </a:lnTo>
                  <a:lnTo>
                    <a:pt x="415" y="381"/>
                  </a:lnTo>
                  <a:lnTo>
                    <a:pt x="400" y="397"/>
                  </a:lnTo>
                  <a:lnTo>
                    <a:pt x="382" y="414"/>
                  </a:lnTo>
                  <a:lnTo>
                    <a:pt x="364" y="426"/>
                  </a:lnTo>
                  <a:lnTo>
                    <a:pt x="345" y="438"/>
                  </a:lnTo>
                  <a:lnTo>
                    <a:pt x="325" y="448"/>
                  </a:lnTo>
                  <a:lnTo>
                    <a:pt x="303" y="456"/>
                  </a:lnTo>
                  <a:lnTo>
                    <a:pt x="281" y="462"/>
                  </a:lnTo>
                  <a:lnTo>
                    <a:pt x="258" y="465"/>
                  </a:lnTo>
                  <a:lnTo>
                    <a:pt x="234" y="467"/>
                  </a:lnTo>
                  <a:lnTo>
                    <a:pt x="211" y="465"/>
                  </a:lnTo>
                  <a:lnTo>
                    <a:pt x="188" y="462"/>
                  </a:lnTo>
                  <a:lnTo>
                    <a:pt x="165" y="456"/>
                  </a:lnTo>
                  <a:lnTo>
                    <a:pt x="144" y="449"/>
                  </a:lnTo>
                  <a:lnTo>
                    <a:pt x="123" y="439"/>
                  </a:lnTo>
                  <a:lnTo>
                    <a:pt x="104" y="427"/>
                  </a:lnTo>
                  <a:lnTo>
                    <a:pt x="85" y="414"/>
                  </a:lnTo>
                  <a:lnTo>
                    <a:pt x="68" y="399"/>
                  </a:lnTo>
                  <a:lnTo>
                    <a:pt x="53" y="381"/>
                  </a:lnTo>
                  <a:lnTo>
                    <a:pt x="39" y="363"/>
                  </a:lnTo>
                  <a:lnTo>
                    <a:pt x="28" y="343"/>
                  </a:lnTo>
                  <a:lnTo>
                    <a:pt x="17" y="323"/>
                  </a:lnTo>
                  <a:lnTo>
                    <a:pt x="10" y="302"/>
                  </a:lnTo>
                  <a:lnTo>
                    <a:pt x="4" y="279"/>
                  </a:lnTo>
                  <a:lnTo>
                    <a:pt x="1" y="256"/>
                  </a:lnTo>
                  <a:lnTo>
                    <a:pt x="0" y="233"/>
                  </a:lnTo>
                  <a:lnTo>
                    <a:pt x="1" y="210"/>
                  </a:lnTo>
                  <a:lnTo>
                    <a:pt x="4" y="187"/>
                  </a:lnTo>
                  <a:lnTo>
                    <a:pt x="10" y="165"/>
                  </a:lnTo>
                  <a:lnTo>
                    <a:pt x="17" y="143"/>
                  </a:lnTo>
                  <a:lnTo>
                    <a:pt x="28" y="123"/>
                  </a:lnTo>
                  <a:lnTo>
                    <a:pt x="39" y="104"/>
                  </a:lnTo>
                  <a:lnTo>
                    <a:pt x="53" y="85"/>
                  </a:lnTo>
                  <a:lnTo>
                    <a:pt x="68" y="68"/>
                  </a:lnTo>
                  <a:lnTo>
                    <a:pt x="85" y="53"/>
                  </a:lnTo>
                  <a:lnTo>
                    <a:pt x="104" y="39"/>
                  </a:lnTo>
                  <a:lnTo>
                    <a:pt x="123" y="28"/>
                  </a:lnTo>
                  <a:lnTo>
                    <a:pt x="144" y="17"/>
                  </a:lnTo>
                  <a:lnTo>
                    <a:pt x="165" y="11"/>
                  </a:lnTo>
                  <a:lnTo>
                    <a:pt x="188" y="5"/>
                  </a:lnTo>
                  <a:lnTo>
                    <a:pt x="211" y="1"/>
                  </a:lnTo>
                  <a:lnTo>
                    <a:pt x="234" y="0"/>
                  </a:lnTo>
                  <a:lnTo>
                    <a:pt x="257" y="1"/>
                  </a:lnTo>
                  <a:lnTo>
                    <a:pt x="280" y="5"/>
                  </a:lnTo>
                  <a:lnTo>
                    <a:pt x="302" y="11"/>
                  </a:lnTo>
                  <a:lnTo>
                    <a:pt x="324" y="17"/>
                  </a:lnTo>
                  <a:lnTo>
                    <a:pt x="343" y="28"/>
                  </a:lnTo>
                  <a:lnTo>
                    <a:pt x="363" y="39"/>
                  </a:lnTo>
                  <a:lnTo>
                    <a:pt x="381" y="53"/>
                  </a:lnTo>
                  <a:lnTo>
                    <a:pt x="398" y="68"/>
                  </a:lnTo>
                  <a:lnTo>
                    <a:pt x="413" y="85"/>
                  </a:lnTo>
                  <a:lnTo>
                    <a:pt x="427" y="104"/>
                  </a:lnTo>
                  <a:lnTo>
                    <a:pt x="440" y="123"/>
                  </a:lnTo>
                  <a:lnTo>
                    <a:pt x="449" y="143"/>
                  </a:lnTo>
                  <a:lnTo>
                    <a:pt x="457" y="165"/>
                  </a:lnTo>
                  <a:lnTo>
                    <a:pt x="463" y="187"/>
                  </a:lnTo>
                  <a:lnTo>
                    <a:pt x="466" y="210"/>
                  </a:lnTo>
                  <a:lnTo>
                    <a:pt x="468" y="233"/>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7" name="Freeform 151"/>
            <p:cNvSpPr/>
            <p:nvPr/>
          </p:nvSpPr>
          <p:spPr bwMode="auto">
            <a:xfrm>
              <a:off x="917" y="1952"/>
              <a:ext cx="214" cy="144"/>
            </a:xfrm>
            <a:custGeom>
              <a:avLst/>
              <a:gdLst/>
              <a:ahLst/>
              <a:cxnLst>
                <a:cxn ang="0">
                  <a:pos x="205" y="11"/>
                </a:cxn>
                <a:cxn ang="0">
                  <a:pos x="227" y="28"/>
                </a:cxn>
                <a:cxn ang="0">
                  <a:pos x="241" y="48"/>
                </a:cxn>
                <a:cxn ang="0">
                  <a:pos x="252" y="67"/>
                </a:cxn>
                <a:cxn ang="0">
                  <a:pos x="258" y="86"/>
                </a:cxn>
                <a:cxn ang="0">
                  <a:pos x="268" y="103"/>
                </a:cxn>
                <a:cxn ang="0">
                  <a:pos x="279" y="118"/>
                </a:cxn>
                <a:cxn ang="0">
                  <a:pos x="298" y="126"/>
                </a:cxn>
                <a:cxn ang="0">
                  <a:pos x="317" y="127"/>
                </a:cxn>
                <a:cxn ang="0">
                  <a:pos x="330" y="125"/>
                </a:cxn>
                <a:cxn ang="0">
                  <a:pos x="341" y="122"/>
                </a:cxn>
                <a:cxn ang="0">
                  <a:pos x="353" y="119"/>
                </a:cxn>
                <a:cxn ang="0">
                  <a:pos x="367" y="113"/>
                </a:cxn>
                <a:cxn ang="0">
                  <a:pos x="383" y="111"/>
                </a:cxn>
                <a:cxn ang="0">
                  <a:pos x="397" y="115"/>
                </a:cxn>
                <a:cxn ang="0">
                  <a:pos x="412" y="132"/>
                </a:cxn>
                <a:cxn ang="0">
                  <a:pos x="425" y="170"/>
                </a:cxn>
                <a:cxn ang="0">
                  <a:pos x="416" y="247"/>
                </a:cxn>
                <a:cxn ang="0">
                  <a:pos x="390" y="274"/>
                </a:cxn>
                <a:cxn ang="0">
                  <a:pos x="353" y="256"/>
                </a:cxn>
                <a:cxn ang="0">
                  <a:pos x="315" y="243"/>
                </a:cxn>
                <a:cxn ang="0">
                  <a:pos x="273" y="236"/>
                </a:cxn>
                <a:cxn ang="0">
                  <a:pos x="238" y="235"/>
                </a:cxn>
                <a:cxn ang="0">
                  <a:pos x="207" y="240"/>
                </a:cxn>
                <a:cxn ang="0">
                  <a:pos x="178" y="247"/>
                </a:cxn>
                <a:cxn ang="0">
                  <a:pos x="150" y="257"/>
                </a:cxn>
                <a:cxn ang="0">
                  <a:pos x="0" y="183"/>
                </a:cxn>
                <a:cxn ang="0">
                  <a:pos x="17" y="157"/>
                </a:cxn>
                <a:cxn ang="0">
                  <a:pos x="37" y="125"/>
                </a:cxn>
                <a:cxn ang="0">
                  <a:pos x="62" y="91"/>
                </a:cxn>
                <a:cxn ang="0">
                  <a:pos x="88" y="60"/>
                </a:cxn>
                <a:cxn ang="0">
                  <a:pos x="114" y="33"/>
                </a:cxn>
                <a:cxn ang="0">
                  <a:pos x="142" y="12"/>
                </a:cxn>
                <a:cxn ang="0">
                  <a:pos x="167" y="1"/>
                </a:cxn>
                <a:cxn ang="0">
                  <a:pos x="192" y="4"/>
                </a:cxn>
              </a:cxnLst>
              <a:rect l="0" t="0" r="r" b="b"/>
              <a:pathLst>
                <a:path w="425" h="286">
                  <a:moveTo>
                    <a:pt x="192" y="4"/>
                  </a:moveTo>
                  <a:lnTo>
                    <a:pt x="205" y="11"/>
                  </a:lnTo>
                  <a:lnTo>
                    <a:pt x="218" y="19"/>
                  </a:lnTo>
                  <a:lnTo>
                    <a:pt x="227" y="28"/>
                  </a:lnTo>
                  <a:lnTo>
                    <a:pt x="235" y="37"/>
                  </a:lnTo>
                  <a:lnTo>
                    <a:pt x="241" y="48"/>
                  </a:lnTo>
                  <a:lnTo>
                    <a:pt x="247" y="57"/>
                  </a:lnTo>
                  <a:lnTo>
                    <a:pt x="252" y="67"/>
                  </a:lnTo>
                  <a:lnTo>
                    <a:pt x="255" y="76"/>
                  </a:lnTo>
                  <a:lnTo>
                    <a:pt x="258" y="86"/>
                  </a:lnTo>
                  <a:lnTo>
                    <a:pt x="263" y="95"/>
                  </a:lnTo>
                  <a:lnTo>
                    <a:pt x="268" y="103"/>
                  </a:lnTo>
                  <a:lnTo>
                    <a:pt x="272" y="111"/>
                  </a:lnTo>
                  <a:lnTo>
                    <a:pt x="279" y="118"/>
                  </a:lnTo>
                  <a:lnTo>
                    <a:pt x="288" y="122"/>
                  </a:lnTo>
                  <a:lnTo>
                    <a:pt x="298" y="126"/>
                  </a:lnTo>
                  <a:lnTo>
                    <a:pt x="310" y="127"/>
                  </a:lnTo>
                  <a:lnTo>
                    <a:pt x="317" y="127"/>
                  </a:lnTo>
                  <a:lnTo>
                    <a:pt x="324" y="126"/>
                  </a:lnTo>
                  <a:lnTo>
                    <a:pt x="330" y="125"/>
                  </a:lnTo>
                  <a:lnTo>
                    <a:pt x="336" y="124"/>
                  </a:lnTo>
                  <a:lnTo>
                    <a:pt x="341" y="122"/>
                  </a:lnTo>
                  <a:lnTo>
                    <a:pt x="347" y="120"/>
                  </a:lnTo>
                  <a:lnTo>
                    <a:pt x="353" y="119"/>
                  </a:lnTo>
                  <a:lnTo>
                    <a:pt x="358" y="117"/>
                  </a:lnTo>
                  <a:lnTo>
                    <a:pt x="367" y="113"/>
                  </a:lnTo>
                  <a:lnTo>
                    <a:pt x="375" y="111"/>
                  </a:lnTo>
                  <a:lnTo>
                    <a:pt x="383" y="111"/>
                  </a:lnTo>
                  <a:lnTo>
                    <a:pt x="390" y="112"/>
                  </a:lnTo>
                  <a:lnTo>
                    <a:pt x="397" y="115"/>
                  </a:lnTo>
                  <a:lnTo>
                    <a:pt x="404" y="121"/>
                  </a:lnTo>
                  <a:lnTo>
                    <a:pt x="412" y="132"/>
                  </a:lnTo>
                  <a:lnTo>
                    <a:pt x="420" y="144"/>
                  </a:lnTo>
                  <a:lnTo>
                    <a:pt x="425" y="170"/>
                  </a:lnTo>
                  <a:lnTo>
                    <a:pt x="423" y="205"/>
                  </a:lnTo>
                  <a:lnTo>
                    <a:pt x="416" y="247"/>
                  </a:lnTo>
                  <a:lnTo>
                    <a:pt x="407" y="286"/>
                  </a:lnTo>
                  <a:lnTo>
                    <a:pt x="390" y="274"/>
                  </a:lnTo>
                  <a:lnTo>
                    <a:pt x="373" y="264"/>
                  </a:lnTo>
                  <a:lnTo>
                    <a:pt x="353" y="256"/>
                  </a:lnTo>
                  <a:lnTo>
                    <a:pt x="334" y="248"/>
                  </a:lnTo>
                  <a:lnTo>
                    <a:pt x="315" y="243"/>
                  </a:lnTo>
                  <a:lnTo>
                    <a:pt x="294" y="239"/>
                  </a:lnTo>
                  <a:lnTo>
                    <a:pt x="273" y="236"/>
                  </a:lnTo>
                  <a:lnTo>
                    <a:pt x="253" y="235"/>
                  </a:lnTo>
                  <a:lnTo>
                    <a:pt x="238" y="235"/>
                  </a:lnTo>
                  <a:lnTo>
                    <a:pt x="222" y="238"/>
                  </a:lnTo>
                  <a:lnTo>
                    <a:pt x="207" y="240"/>
                  </a:lnTo>
                  <a:lnTo>
                    <a:pt x="193" y="242"/>
                  </a:lnTo>
                  <a:lnTo>
                    <a:pt x="178" y="247"/>
                  </a:lnTo>
                  <a:lnTo>
                    <a:pt x="164" y="251"/>
                  </a:lnTo>
                  <a:lnTo>
                    <a:pt x="150" y="257"/>
                  </a:lnTo>
                  <a:lnTo>
                    <a:pt x="136" y="263"/>
                  </a:lnTo>
                  <a:lnTo>
                    <a:pt x="0" y="183"/>
                  </a:lnTo>
                  <a:lnTo>
                    <a:pt x="7" y="171"/>
                  </a:lnTo>
                  <a:lnTo>
                    <a:pt x="17" y="157"/>
                  </a:lnTo>
                  <a:lnTo>
                    <a:pt x="26" y="141"/>
                  </a:lnTo>
                  <a:lnTo>
                    <a:pt x="37" y="125"/>
                  </a:lnTo>
                  <a:lnTo>
                    <a:pt x="49" y="109"/>
                  </a:lnTo>
                  <a:lnTo>
                    <a:pt x="62" y="91"/>
                  </a:lnTo>
                  <a:lnTo>
                    <a:pt x="74" y="75"/>
                  </a:lnTo>
                  <a:lnTo>
                    <a:pt x="88" y="60"/>
                  </a:lnTo>
                  <a:lnTo>
                    <a:pt x="101" y="45"/>
                  </a:lnTo>
                  <a:lnTo>
                    <a:pt x="114" y="33"/>
                  </a:lnTo>
                  <a:lnTo>
                    <a:pt x="128" y="21"/>
                  </a:lnTo>
                  <a:lnTo>
                    <a:pt x="142" y="12"/>
                  </a:lnTo>
                  <a:lnTo>
                    <a:pt x="155" y="5"/>
                  </a:lnTo>
                  <a:lnTo>
                    <a:pt x="167" y="1"/>
                  </a:lnTo>
                  <a:lnTo>
                    <a:pt x="180" y="0"/>
                  </a:lnTo>
                  <a:lnTo>
                    <a:pt x="192" y="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8" name="Freeform 152"/>
            <p:cNvSpPr/>
            <p:nvPr/>
          </p:nvSpPr>
          <p:spPr bwMode="auto">
            <a:xfrm>
              <a:off x="851" y="2030"/>
              <a:ext cx="121" cy="73"/>
            </a:xfrm>
            <a:custGeom>
              <a:avLst/>
              <a:gdLst/>
              <a:ahLst/>
              <a:cxnLst>
                <a:cxn ang="0">
                  <a:pos x="29" y="0"/>
                </a:cxn>
                <a:cxn ang="0">
                  <a:pos x="241" y="122"/>
                </a:cxn>
                <a:cxn ang="0">
                  <a:pos x="233" y="128"/>
                </a:cxn>
                <a:cxn ang="0">
                  <a:pos x="226" y="134"/>
                </a:cxn>
                <a:cxn ang="0">
                  <a:pos x="218" y="139"/>
                </a:cxn>
                <a:cxn ang="0">
                  <a:pos x="211" y="145"/>
                </a:cxn>
                <a:cxn ang="0">
                  <a:pos x="0" y="55"/>
                </a:cxn>
                <a:cxn ang="0">
                  <a:pos x="29" y="0"/>
                </a:cxn>
              </a:cxnLst>
              <a:rect l="0" t="0" r="r" b="b"/>
              <a:pathLst>
                <a:path w="241" h="145">
                  <a:moveTo>
                    <a:pt x="29" y="0"/>
                  </a:moveTo>
                  <a:lnTo>
                    <a:pt x="241" y="122"/>
                  </a:lnTo>
                  <a:lnTo>
                    <a:pt x="233" y="128"/>
                  </a:lnTo>
                  <a:lnTo>
                    <a:pt x="226" y="134"/>
                  </a:lnTo>
                  <a:lnTo>
                    <a:pt x="218" y="139"/>
                  </a:lnTo>
                  <a:lnTo>
                    <a:pt x="211" y="145"/>
                  </a:lnTo>
                  <a:lnTo>
                    <a:pt x="0" y="55"/>
                  </a:lnTo>
                  <a:lnTo>
                    <a:pt x="29"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9" name="Freeform 153"/>
            <p:cNvSpPr/>
            <p:nvPr/>
          </p:nvSpPr>
          <p:spPr bwMode="auto">
            <a:xfrm>
              <a:off x="746" y="2093"/>
              <a:ext cx="225" cy="381"/>
            </a:xfrm>
            <a:custGeom>
              <a:avLst/>
              <a:gdLst/>
              <a:ahLst/>
              <a:cxnLst>
                <a:cxn ang="0">
                  <a:pos x="302" y="0"/>
                </a:cxn>
                <a:cxn ang="0">
                  <a:pos x="400" y="42"/>
                </a:cxn>
                <a:cxn ang="0">
                  <a:pos x="385" y="60"/>
                </a:cxn>
                <a:cxn ang="0">
                  <a:pos x="372" y="80"/>
                </a:cxn>
                <a:cxn ang="0">
                  <a:pos x="361" y="101"/>
                </a:cxn>
                <a:cxn ang="0">
                  <a:pos x="351" y="121"/>
                </a:cxn>
                <a:cxn ang="0">
                  <a:pos x="343" y="144"/>
                </a:cxn>
                <a:cxn ang="0">
                  <a:pos x="338" y="167"/>
                </a:cxn>
                <a:cxn ang="0">
                  <a:pos x="334" y="192"/>
                </a:cxn>
                <a:cxn ang="0">
                  <a:pos x="333" y="216"/>
                </a:cxn>
                <a:cxn ang="0">
                  <a:pos x="334" y="242"/>
                </a:cxn>
                <a:cxn ang="0">
                  <a:pos x="338" y="268"/>
                </a:cxn>
                <a:cxn ang="0">
                  <a:pos x="344" y="293"/>
                </a:cxn>
                <a:cxn ang="0">
                  <a:pos x="353" y="317"/>
                </a:cxn>
                <a:cxn ang="0">
                  <a:pos x="364" y="340"/>
                </a:cxn>
                <a:cxn ang="0">
                  <a:pos x="377" y="362"/>
                </a:cxn>
                <a:cxn ang="0">
                  <a:pos x="393" y="383"/>
                </a:cxn>
                <a:cxn ang="0">
                  <a:pos x="410" y="402"/>
                </a:cxn>
                <a:cxn ang="0">
                  <a:pos x="415" y="407"/>
                </a:cxn>
                <a:cxn ang="0">
                  <a:pos x="419" y="412"/>
                </a:cxn>
                <a:cxn ang="0">
                  <a:pos x="425" y="416"/>
                </a:cxn>
                <a:cxn ang="0">
                  <a:pos x="430" y="420"/>
                </a:cxn>
                <a:cxn ang="0">
                  <a:pos x="435" y="424"/>
                </a:cxn>
                <a:cxn ang="0">
                  <a:pos x="440" y="428"/>
                </a:cxn>
                <a:cxn ang="0">
                  <a:pos x="446" y="432"/>
                </a:cxn>
                <a:cxn ang="0">
                  <a:pos x="450" y="436"/>
                </a:cxn>
                <a:cxn ang="0">
                  <a:pos x="259" y="748"/>
                </a:cxn>
                <a:cxn ang="0">
                  <a:pos x="145" y="764"/>
                </a:cxn>
                <a:cxn ang="0">
                  <a:pos x="191" y="627"/>
                </a:cxn>
                <a:cxn ang="0">
                  <a:pos x="0" y="417"/>
                </a:cxn>
                <a:cxn ang="0">
                  <a:pos x="8" y="404"/>
                </a:cxn>
                <a:cxn ang="0">
                  <a:pos x="18" y="386"/>
                </a:cxn>
                <a:cxn ang="0">
                  <a:pos x="30" y="367"/>
                </a:cxn>
                <a:cxn ang="0">
                  <a:pos x="44" y="344"/>
                </a:cxn>
                <a:cxn ang="0">
                  <a:pos x="59" y="319"/>
                </a:cxn>
                <a:cxn ang="0">
                  <a:pos x="76" y="293"/>
                </a:cxn>
                <a:cxn ang="0">
                  <a:pos x="95" y="265"/>
                </a:cxn>
                <a:cxn ang="0">
                  <a:pos x="114" y="237"/>
                </a:cxn>
                <a:cxn ang="0">
                  <a:pos x="135" y="207"/>
                </a:cxn>
                <a:cxn ang="0">
                  <a:pos x="157" y="177"/>
                </a:cxn>
                <a:cxn ang="0">
                  <a:pos x="179" y="146"/>
                </a:cxn>
                <a:cxn ang="0">
                  <a:pos x="203" y="116"/>
                </a:cxn>
                <a:cxn ang="0">
                  <a:pos x="226" y="85"/>
                </a:cxn>
                <a:cxn ang="0">
                  <a:pos x="251" y="56"/>
                </a:cxn>
                <a:cxn ang="0">
                  <a:pos x="277" y="27"/>
                </a:cxn>
                <a:cxn ang="0">
                  <a:pos x="302" y="0"/>
                </a:cxn>
              </a:cxnLst>
              <a:rect l="0" t="0" r="r" b="b"/>
              <a:pathLst>
                <a:path w="450" h="764">
                  <a:moveTo>
                    <a:pt x="302" y="0"/>
                  </a:moveTo>
                  <a:lnTo>
                    <a:pt x="400" y="42"/>
                  </a:lnTo>
                  <a:lnTo>
                    <a:pt x="385" y="60"/>
                  </a:lnTo>
                  <a:lnTo>
                    <a:pt x="372" y="80"/>
                  </a:lnTo>
                  <a:lnTo>
                    <a:pt x="361" y="101"/>
                  </a:lnTo>
                  <a:lnTo>
                    <a:pt x="351" y="121"/>
                  </a:lnTo>
                  <a:lnTo>
                    <a:pt x="343" y="144"/>
                  </a:lnTo>
                  <a:lnTo>
                    <a:pt x="338" y="167"/>
                  </a:lnTo>
                  <a:lnTo>
                    <a:pt x="334" y="192"/>
                  </a:lnTo>
                  <a:lnTo>
                    <a:pt x="333" y="216"/>
                  </a:lnTo>
                  <a:lnTo>
                    <a:pt x="334" y="242"/>
                  </a:lnTo>
                  <a:lnTo>
                    <a:pt x="338" y="268"/>
                  </a:lnTo>
                  <a:lnTo>
                    <a:pt x="344" y="293"/>
                  </a:lnTo>
                  <a:lnTo>
                    <a:pt x="353" y="317"/>
                  </a:lnTo>
                  <a:lnTo>
                    <a:pt x="364" y="340"/>
                  </a:lnTo>
                  <a:lnTo>
                    <a:pt x="377" y="362"/>
                  </a:lnTo>
                  <a:lnTo>
                    <a:pt x="393" y="383"/>
                  </a:lnTo>
                  <a:lnTo>
                    <a:pt x="410" y="402"/>
                  </a:lnTo>
                  <a:lnTo>
                    <a:pt x="415" y="407"/>
                  </a:lnTo>
                  <a:lnTo>
                    <a:pt x="419" y="412"/>
                  </a:lnTo>
                  <a:lnTo>
                    <a:pt x="425" y="416"/>
                  </a:lnTo>
                  <a:lnTo>
                    <a:pt x="430" y="420"/>
                  </a:lnTo>
                  <a:lnTo>
                    <a:pt x="435" y="424"/>
                  </a:lnTo>
                  <a:lnTo>
                    <a:pt x="440" y="428"/>
                  </a:lnTo>
                  <a:lnTo>
                    <a:pt x="446" y="432"/>
                  </a:lnTo>
                  <a:lnTo>
                    <a:pt x="450" y="436"/>
                  </a:lnTo>
                  <a:lnTo>
                    <a:pt x="259" y="748"/>
                  </a:lnTo>
                  <a:lnTo>
                    <a:pt x="145" y="764"/>
                  </a:lnTo>
                  <a:lnTo>
                    <a:pt x="191" y="627"/>
                  </a:lnTo>
                  <a:lnTo>
                    <a:pt x="0" y="417"/>
                  </a:lnTo>
                  <a:lnTo>
                    <a:pt x="8" y="404"/>
                  </a:lnTo>
                  <a:lnTo>
                    <a:pt x="18" y="386"/>
                  </a:lnTo>
                  <a:lnTo>
                    <a:pt x="30" y="367"/>
                  </a:lnTo>
                  <a:lnTo>
                    <a:pt x="44" y="344"/>
                  </a:lnTo>
                  <a:lnTo>
                    <a:pt x="59" y="319"/>
                  </a:lnTo>
                  <a:lnTo>
                    <a:pt x="76" y="293"/>
                  </a:lnTo>
                  <a:lnTo>
                    <a:pt x="95" y="265"/>
                  </a:lnTo>
                  <a:lnTo>
                    <a:pt x="114" y="237"/>
                  </a:lnTo>
                  <a:lnTo>
                    <a:pt x="135" y="207"/>
                  </a:lnTo>
                  <a:lnTo>
                    <a:pt x="157" y="177"/>
                  </a:lnTo>
                  <a:lnTo>
                    <a:pt x="179" y="146"/>
                  </a:lnTo>
                  <a:lnTo>
                    <a:pt x="203" y="116"/>
                  </a:lnTo>
                  <a:lnTo>
                    <a:pt x="226" y="85"/>
                  </a:lnTo>
                  <a:lnTo>
                    <a:pt x="251" y="56"/>
                  </a:lnTo>
                  <a:lnTo>
                    <a:pt x="277" y="27"/>
                  </a:lnTo>
                  <a:lnTo>
                    <a:pt x="302"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0" name="Freeform 154"/>
            <p:cNvSpPr/>
            <p:nvPr/>
          </p:nvSpPr>
          <p:spPr bwMode="auto">
            <a:xfrm>
              <a:off x="695" y="2279"/>
              <a:ext cx="132" cy="180"/>
            </a:xfrm>
            <a:custGeom>
              <a:avLst/>
              <a:gdLst/>
              <a:ahLst/>
              <a:cxnLst>
                <a:cxn ang="0">
                  <a:pos x="71" y="54"/>
                </a:cxn>
                <a:cxn ang="0">
                  <a:pos x="259" y="260"/>
                </a:cxn>
                <a:cxn ang="0">
                  <a:pos x="225" y="360"/>
                </a:cxn>
                <a:cxn ang="0">
                  <a:pos x="0" y="101"/>
                </a:cxn>
                <a:cxn ang="0">
                  <a:pos x="22" y="0"/>
                </a:cxn>
                <a:cxn ang="0">
                  <a:pos x="65" y="48"/>
                </a:cxn>
                <a:cxn ang="0">
                  <a:pos x="64" y="49"/>
                </a:cxn>
                <a:cxn ang="0">
                  <a:pos x="64" y="49"/>
                </a:cxn>
                <a:cxn ang="0">
                  <a:pos x="64" y="50"/>
                </a:cxn>
                <a:cxn ang="0">
                  <a:pos x="64" y="50"/>
                </a:cxn>
                <a:cxn ang="0">
                  <a:pos x="71" y="54"/>
                </a:cxn>
              </a:cxnLst>
              <a:rect l="0" t="0" r="r" b="b"/>
              <a:pathLst>
                <a:path w="259" h="360">
                  <a:moveTo>
                    <a:pt x="71" y="54"/>
                  </a:moveTo>
                  <a:lnTo>
                    <a:pt x="259" y="260"/>
                  </a:lnTo>
                  <a:lnTo>
                    <a:pt x="225" y="360"/>
                  </a:lnTo>
                  <a:lnTo>
                    <a:pt x="0" y="101"/>
                  </a:lnTo>
                  <a:lnTo>
                    <a:pt x="22" y="0"/>
                  </a:lnTo>
                  <a:lnTo>
                    <a:pt x="65" y="48"/>
                  </a:lnTo>
                  <a:lnTo>
                    <a:pt x="64" y="49"/>
                  </a:lnTo>
                  <a:lnTo>
                    <a:pt x="64" y="49"/>
                  </a:lnTo>
                  <a:lnTo>
                    <a:pt x="64" y="50"/>
                  </a:lnTo>
                  <a:lnTo>
                    <a:pt x="64" y="50"/>
                  </a:lnTo>
                  <a:lnTo>
                    <a:pt x="71" y="5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1" name="Freeform 155"/>
            <p:cNvSpPr/>
            <p:nvPr/>
          </p:nvSpPr>
          <p:spPr bwMode="auto">
            <a:xfrm>
              <a:off x="213" y="2451"/>
              <a:ext cx="165" cy="103"/>
            </a:xfrm>
            <a:custGeom>
              <a:avLst/>
              <a:gdLst/>
              <a:ahLst/>
              <a:cxnLst>
                <a:cxn ang="0">
                  <a:pos x="328" y="122"/>
                </a:cxn>
                <a:cxn ang="0">
                  <a:pos x="320" y="121"/>
                </a:cxn>
                <a:cxn ang="0">
                  <a:pos x="306" y="117"/>
                </a:cxn>
                <a:cxn ang="0">
                  <a:pos x="286" y="111"/>
                </a:cxn>
                <a:cxn ang="0">
                  <a:pos x="261" y="101"/>
                </a:cxn>
                <a:cxn ang="0">
                  <a:pos x="245" y="87"/>
                </a:cxn>
                <a:cxn ang="0">
                  <a:pos x="238" y="76"/>
                </a:cxn>
                <a:cxn ang="0">
                  <a:pos x="226" y="65"/>
                </a:cxn>
                <a:cxn ang="0">
                  <a:pos x="209" y="63"/>
                </a:cxn>
                <a:cxn ang="0">
                  <a:pos x="194" y="71"/>
                </a:cxn>
                <a:cxn ang="0">
                  <a:pos x="181" y="90"/>
                </a:cxn>
                <a:cxn ang="0">
                  <a:pos x="171" y="116"/>
                </a:cxn>
                <a:cxn ang="0">
                  <a:pos x="162" y="141"/>
                </a:cxn>
                <a:cxn ang="0">
                  <a:pos x="155" y="162"/>
                </a:cxn>
                <a:cxn ang="0">
                  <a:pos x="143" y="187"/>
                </a:cxn>
                <a:cxn ang="0">
                  <a:pos x="128" y="205"/>
                </a:cxn>
                <a:cxn ang="0">
                  <a:pos x="114" y="208"/>
                </a:cxn>
                <a:cxn ang="0">
                  <a:pos x="105" y="202"/>
                </a:cxn>
                <a:cxn ang="0">
                  <a:pos x="103" y="186"/>
                </a:cxn>
                <a:cxn ang="0">
                  <a:pos x="118" y="146"/>
                </a:cxn>
                <a:cxn ang="0">
                  <a:pos x="135" y="106"/>
                </a:cxn>
                <a:cxn ang="0">
                  <a:pos x="148" y="75"/>
                </a:cxn>
                <a:cxn ang="0">
                  <a:pos x="149" y="55"/>
                </a:cxn>
                <a:cxn ang="0">
                  <a:pos x="146" y="40"/>
                </a:cxn>
                <a:cxn ang="0">
                  <a:pos x="133" y="33"/>
                </a:cxn>
                <a:cxn ang="0">
                  <a:pos x="123" y="35"/>
                </a:cxn>
                <a:cxn ang="0">
                  <a:pos x="116" y="40"/>
                </a:cxn>
                <a:cxn ang="0">
                  <a:pos x="108" y="43"/>
                </a:cxn>
                <a:cxn ang="0">
                  <a:pos x="96" y="47"/>
                </a:cxn>
                <a:cxn ang="0">
                  <a:pos x="83" y="55"/>
                </a:cxn>
                <a:cxn ang="0">
                  <a:pos x="71" y="69"/>
                </a:cxn>
                <a:cxn ang="0">
                  <a:pos x="57" y="87"/>
                </a:cxn>
                <a:cxn ang="0">
                  <a:pos x="44" y="106"/>
                </a:cxn>
                <a:cxn ang="0">
                  <a:pos x="32" y="123"/>
                </a:cxn>
                <a:cxn ang="0">
                  <a:pos x="19" y="139"/>
                </a:cxn>
                <a:cxn ang="0">
                  <a:pos x="7" y="151"/>
                </a:cxn>
                <a:cxn ang="0">
                  <a:pos x="0" y="144"/>
                </a:cxn>
                <a:cxn ang="0">
                  <a:pos x="6" y="115"/>
                </a:cxn>
                <a:cxn ang="0">
                  <a:pos x="21" y="78"/>
                </a:cxn>
                <a:cxn ang="0">
                  <a:pos x="47" y="41"/>
                </a:cxn>
                <a:cxn ang="0">
                  <a:pos x="83" y="14"/>
                </a:cxn>
                <a:cxn ang="0">
                  <a:pos x="126" y="2"/>
                </a:cxn>
                <a:cxn ang="0">
                  <a:pos x="166" y="0"/>
                </a:cxn>
                <a:cxn ang="0">
                  <a:pos x="193" y="3"/>
                </a:cxn>
                <a:cxn ang="0">
                  <a:pos x="260" y="32"/>
                </a:cxn>
                <a:cxn ang="0">
                  <a:pos x="270" y="43"/>
                </a:cxn>
                <a:cxn ang="0">
                  <a:pos x="288" y="62"/>
                </a:cxn>
                <a:cxn ang="0">
                  <a:pos x="308" y="86"/>
                </a:cxn>
                <a:cxn ang="0">
                  <a:pos x="326" y="114"/>
                </a:cxn>
                <a:cxn ang="0">
                  <a:pos x="329" y="118"/>
                </a:cxn>
                <a:cxn ang="0">
                  <a:pos x="331" y="122"/>
                </a:cxn>
              </a:cxnLst>
              <a:rect l="0" t="0" r="r" b="b"/>
              <a:pathLst>
                <a:path w="331" h="208">
                  <a:moveTo>
                    <a:pt x="331" y="122"/>
                  </a:moveTo>
                  <a:lnTo>
                    <a:pt x="328" y="122"/>
                  </a:lnTo>
                  <a:lnTo>
                    <a:pt x="324" y="122"/>
                  </a:lnTo>
                  <a:lnTo>
                    <a:pt x="320" y="121"/>
                  </a:lnTo>
                  <a:lnTo>
                    <a:pt x="314" y="119"/>
                  </a:lnTo>
                  <a:lnTo>
                    <a:pt x="306" y="117"/>
                  </a:lnTo>
                  <a:lnTo>
                    <a:pt x="296" y="115"/>
                  </a:lnTo>
                  <a:lnTo>
                    <a:pt x="286" y="111"/>
                  </a:lnTo>
                  <a:lnTo>
                    <a:pt x="275" y="108"/>
                  </a:lnTo>
                  <a:lnTo>
                    <a:pt x="261" y="101"/>
                  </a:lnTo>
                  <a:lnTo>
                    <a:pt x="252" y="94"/>
                  </a:lnTo>
                  <a:lnTo>
                    <a:pt x="245" y="87"/>
                  </a:lnTo>
                  <a:lnTo>
                    <a:pt x="241" y="81"/>
                  </a:lnTo>
                  <a:lnTo>
                    <a:pt x="238" y="76"/>
                  </a:lnTo>
                  <a:lnTo>
                    <a:pt x="233" y="70"/>
                  </a:lnTo>
                  <a:lnTo>
                    <a:pt x="226" y="65"/>
                  </a:lnTo>
                  <a:lnTo>
                    <a:pt x="218" y="63"/>
                  </a:lnTo>
                  <a:lnTo>
                    <a:pt x="209" y="63"/>
                  </a:lnTo>
                  <a:lnTo>
                    <a:pt x="201" y="65"/>
                  </a:lnTo>
                  <a:lnTo>
                    <a:pt x="194" y="71"/>
                  </a:lnTo>
                  <a:lnTo>
                    <a:pt x="187" y="79"/>
                  </a:lnTo>
                  <a:lnTo>
                    <a:pt x="181" y="90"/>
                  </a:lnTo>
                  <a:lnTo>
                    <a:pt x="176" y="102"/>
                  </a:lnTo>
                  <a:lnTo>
                    <a:pt x="171" y="116"/>
                  </a:lnTo>
                  <a:lnTo>
                    <a:pt x="165" y="131"/>
                  </a:lnTo>
                  <a:lnTo>
                    <a:pt x="162" y="141"/>
                  </a:lnTo>
                  <a:lnTo>
                    <a:pt x="158" y="152"/>
                  </a:lnTo>
                  <a:lnTo>
                    <a:pt x="155" y="162"/>
                  </a:lnTo>
                  <a:lnTo>
                    <a:pt x="150" y="174"/>
                  </a:lnTo>
                  <a:lnTo>
                    <a:pt x="143" y="187"/>
                  </a:lnTo>
                  <a:lnTo>
                    <a:pt x="136" y="198"/>
                  </a:lnTo>
                  <a:lnTo>
                    <a:pt x="128" y="205"/>
                  </a:lnTo>
                  <a:lnTo>
                    <a:pt x="121" y="208"/>
                  </a:lnTo>
                  <a:lnTo>
                    <a:pt x="114" y="208"/>
                  </a:lnTo>
                  <a:lnTo>
                    <a:pt x="110" y="205"/>
                  </a:lnTo>
                  <a:lnTo>
                    <a:pt x="105" y="202"/>
                  </a:lnTo>
                  <a:lnTo>
                    <a:pt x="102" y="199"/>
                  </a:lnTo>
                  <a:lnTo>
                    <a:pt x="103" y="186"/>
                  </a:lnTo>
                  <a:lnTo>
                    <a:pt x="109" y="167"/>
                  </a:lnTo>
                  <a:lnTo>
                    <a:pt x="118" y="146"/>
                  </a:lnTo>
                  <a:lnTo>
                    <a:pt x="126" y="126"/>
                  </a:lnTo>
                  <a:lnTo>
                    <a:pt x="135" y="106"/>
                  </a:lnTo>
                  <a:lnTo>
                    <a:pt x="143" y="88"/>
                  </a:lnTo>
                  <a:lnTo>
                    <a:pt x="148" y="75"/>
                  </a:lnTo>
                  <a:lnTo>
                    <a:pt x="149" y="63"/>
                  </a:lnTo>
                  <a:lnTo>
                    <a:pt x="149" y="55"/>
                  </a:lnTo>
                  <a:lnTo>
                    <a:pt x="148" y="47"/>
                  </a:lnTo>
                  <a:lnTo>
                    <a:pt x="146" y="40"/>
                  </a:lnTo>
                  <a:lnTo>
                    <a:pt x="140" y="35"/>
                  </a:lnTo>
                  <a:lnTo>
                    <a:pt x="133" y="33"/>
                  </a:lnTo>
                  <a:lnTo>
                    <a:pt x="127" y="33"/>
                  </a:lnTo>
                  <a:lnTo>
                    <a:pt x="123" y="35"/>
                  </a:lnTo>
                  <a:lnTo>
                    <a:pt x="118" y="38"/>
                  </a:lnTo>
                  <a:lnTo>
                    <a:pt x="116" y="40"/>
                  </a:lnTo>
                  <a:lnTo>
                    <a:pt x="112" y="41"/>
                  </a:lnTo>
                  <a:lnTo>
                    <a:pt x="108" y="43"/>
                  </a:lnTo>
                  <a:lnTo>
                    <a:pt x="103" y="45"/>
                  </a:lnTo>
                  <a:lnTo>
                    <a:pt x="96" y="47"/>
                  </a:lnTo>
                  <a:lnTo>
                    <a:pt x="89" y="50"/>
                  </a:lnTo>
                  <a:lnTo>
                    <a:pt x="83" y="55"/>
                  </a:lnTo>
                  <a:lnTo>
                    <a:pt x="76" y="62"/>
                  </a:lnTo>
                  <a:lnTo>
                    <a:pt x="71" y="69"/>
                  </a:lnTo>
                  <a:lnTo>
                    <a:pt x="64" y="78"/>
                  </a:lnTo>
                  <a:lnTo>
                    <a:pt x="57" y="87"/>
                  </a:lnTo>
                  <a:lnTo>
                    <a:pt x="50" y="98"/>
                  </a:lnTo>
                  <a:lnTo>
                    <a:pt x="44" y="106"/>
                  </a:lnTo>
                  <a:lnTo>
                    <a:pt x="38" y="115"/>
                  </a:lnTo>
                  <a:lnTo>
                    <a:pt x="32" y="123"/>
                  </a:lnTo>
                  <a:lnTo>
                    <a:pt x="26" y="131"/>
                  </a:lnTo>
                  <a:lnTo>
                    <a:pt x="19" y="139"/>
                  </a:lnTo>
                  <a:lnTo>
                    <a:pt x="13" y="145"/>
                  </a:lnTo>
                  <a:lnTo>
                    <a:pt x="7" y="151"/>
                  </a:lnTo>
                  <a:lnTo>
                    <a:pt x="2" y="153"/>
                  </a:lnTo>
                  <a:lnTo>
                    <a:pt x="0" y="144"/>
                  </a:lnTo>
                  <a:lnTo>
                    <a:pt x="2" y="131"/>
                  </a:lnTo>
                  <a:lnTo>
                    <a:pt x="6" y="115"/>
                  </a:lnTo>
                  <a:lnTo>
                    <a:pt x="12" y="96"/>
                  </a:lnTo>
                  <a:lnTo>
                    <a:pt x="21" y="78"/>
                  </a:lnTo>
                  <a:lnTo>
                    <a:pt x="33" y="60"/>
                  </a:lnTo>
                  <a:lnTo>
                    <a:pt x="47" y="41"/>
                  </a:lnTo>
                  <a:lnTo>
                    <a:pt x="63" y="26"/>
                  </a:lnTo>
                  <a:lnTo>
                    <a:pt x="83" y="14"/>
                  </a:lnTo>
                  <a:lnTo>
                    <a:pt x="104" y="5"/>
                  </a:lnTo>
                  <a:lnTo>
                    <a:pt x="126" y="2"/>
                  </a:lnTo>
                  <a:lnTo>
                    <a:pt x="147" y="0"/>
                  </a:lnTo>
                  <a:lnTo>
                    <a:pt x="166" y="0"/>
                  </a:lnTo>
                  <a:lnTo>
                    <a:pt x="181" y="1"/>
                  </a:lnTo>
                  <a:lnTo>
                    <a:pt x="193" y="3"/>
                  </a:lnTo>
                  <a:lnTo>
                    <a:pt x="200" y="4"/>
                  </a:lnTo>
                  <a:lnTo>
                    <a:pt x="260" y="32"/>
                  </a:lnTo>
                  <a:lnTo>
                    <a:pt x="264" y="37"/>
                  </a:lnTo>
                  <a:lnTo>
                    <a:pt x="270" y="43"/>
                  </a:lnTo>
                  <a:lnTo>
                    <a:pt x="278" y="52"/>
                  </a:lnTo>
                  <a:lnTo>
                    <a:pt x="288" y="62"/>
                  </a:lnTo>
                  <a:lnTo>
                    <a:pt x="298" y="73"/>
                  </a:lnTo>
                  <a:lnTo>
                    <a:pt x="308" y="86"/>
                  </a:lnTo>
                  <a:lnTo>
                    <a:pt x="317" y="100"/>
                  </a:lnTo>
                  <a:lnTo>
                    <a:pt x="326" y="114"/>
                  </a:lnTo>
                  <a:lnTo>
                    <a:pt x="328" y="116"/>
                  </a:lnTo>
                  <a:lnTo>
                    <a:pt x="329" y="118"/>
                  </a:lnTo>
                  <a:lnTo>
                    <a:pt x="330" y="119"/>
                  </a:lnTo>
                  <a:lnTo>
                    <a:pt x="331" y="12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2" name="Freeform 156"/>
            <p:cNvSpPr/>
            <p:nvPr/>
          </p:nvSpPr>
          <p:spPr bwMode="auto">
            <a:xfrm>
              <a:off x="456" y="2660"/>
              <a:ext cx="201" cy="189"/>
            </a:xfrm>
            <a:custGeom>
              <a:avLst/>
              <a:gdLst/>
              <a:ahLst/>
              <a:cxnLst>
                <a:cxn ang="0">
                  <a:pos x="411" y="363"/>
                </a:cxn>
                <a:cxn ang="0">
                  <a:pos x="371" y="363"/>
                </a:cxn>
                <a:cxn ang="0">
                  <a:pos x="371" y="33"/>
                </a:cxn>
                <a:cxn ang="0">
                  <a:pos x="1" y="33"/>
                </a:cxn>
                <a:cxn ang="0">
                  <a:pos x="1" y="25"/>
                </a:cxn>
                <a:cxn ang="0">
                  <a:pos x="1" y="16"/>
                </a:cxn>
                <a:cxn ang="0">
                  <a:pos x="0" y="8"/>
                </a:cxn>
                <a:cxn ang="0">
                  <a:pos x="0" y="0"/>
                </a:cxn>
                <a:cxn ang="0">
                  <a:pos x="411" y="0"/>
                </a:cxn>
                <a:cxn ang="0">
                  <a:pos x="411" y="363"/>
                </a:cxn>
              </a:cxnLst>
              <a:rect l="0" t="0" r="r" b="b"/>
              <a:pathLst>
                <a:path w="411" h="363">
                  <a:moveTo>
                    <a:pt x="411" y="363"/>
                  </a:moveTo>
                  <a:lnTo>
                    <a:pt x="371" y="363"/>
                  </a:lnTo>
                  <a:lnTo>
                    <a:pt x="371" y="33"/>
                  </a:lnTo>
                  <a:lnTo>
                    <a:pt x="1" y="33"/>
                  </a:lnTo>
                  <a:lnTo>
                    <a:pt x="1" y="25"/>
                  </a:lnTo>
                  <a:lnTo>
                    <a:pt x="1" y="16"/>
                  </a:lnTo>
                  <a:lnTo>
                    <a:pt x="0" y="8"/>
                  </a:lnTo>
                  <a:lnTo>
                    <a:pt x="0" y="0"/>
                  </a:lnTo>
                  <a:lnTo>
                    <a:pt x="411" y="0"/>
                  </a:lnTo>
                  <a:lnTo>
                    <a:pt x="411" y="36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3" name="Freeform 157"/>
            <p:cNvSpPr/>
            <p:nvPr/>
          </p:nvSpPr>
          <p:spPr bwMode="auto">
            <a:xfrm>
              <a:off x="324" y="2251"/>
              <a:ext cx="487" cy="665"/>
            </a:xfrm>
            <a:custGeom>
              <a:avLst/>
              <a:gdLst/>
              <a:ahLst/>
              <a:cxnLst>
                <a:cxn ang="0">
                  <a:pos x="606" y="882"/>
                </a:cxn>
                <a:cxn ang="0">
                  <a:pos x="704" y="1212"/>
                </a:cxn>
                <a:cxn ang="0">
                  <a:pos x="265" y="789"/>
                </a:cxn>
                <a:cxn ang="0">
                  <a:pos x="294" y="667"/>
                </a:cxn>
                <a:cxn ang="0">
                  <a:pos x="345" y="537"/>
                </a:cxn>
                <a:cxn ang="0">
                  <a:pos x="403" y="420"/>
                </a:cxn>
                <a:cxn ang="0">
                  <a:pos x="446" y="343"/>
                </a:cxn>
                <a:cxn ang="0">
                  <a:pos x="471" y="367"/>
                </a:cxn>
                <a:cxn ang="0">
                  <a:pos x="493" y="387"/>
                </a:cxn>
                <a:cxn ang="0">
                  <a:pos x="507" y="401"/>
                </a:cxn>
                <a:cxn ang="0">
                  <a:pos x="512" y="407"/>
                </a:cxn>
                <a:cxn ang="0">
                  <a:pos x="530" y="382"/>
                </a:cxn>
                <a:cxn ang="0">
                  <a:pos x="516" y="369"/>
                </a:cxn>
                <a:cxn ang="0">
                  <a:pos x="492" y="346"/>
                </a:cxn>
                <a:cxn ang="0">
                  <a:pos x="461" y="318"/>
                </a:cxn>
                <a:cxn ang="0">
                  <a:pos x="427" y="287"/>
                </a:cxn>
                <a:cxn ang="0">
                  <a:pos x="393" y="257"/>
                </a:cxn>
                <a:cxn ang="0">
                  <a:pos x="359" y="229"/>
                </a:cxn>
                <a:cxn ang="0">
                  <a:pos x="332" y="210"/>
                </a:cxn>
                <a:cxn ang="0">
                  <a:pos x="309" y="199"/>
                </a:cxn>
                <a:cxn ang="0">
                  <a:pos x="278" y="204"/>
                </a:cxn>
                <a:cxn ang="0">
                  <a:pos x="242" y="222"/>
                </a:cxn>
                <a:cxn ang="0">
                  <a:pos x="201" y="250"/>
                </a:cxn>
                <a:cxn ang="0">
                  <a:pos x="160" y="285"/>
                </a:cxn>
                <a:cxn ang="0">
                  <a:pos x="121" y="321"/>
                </a:cxn>
                <a:cxn ang="0">
                  <a:pos x="84" y="357"/>
                </a:cxn>
                <a:cxn ang="0">
                  <a:pos x="54" y="389"/>
                </a:cxn>
                <a:cxn ang="0">
                  <a:pos x="0" y="384"/>
                </a:cxn>
                <a:cxn ang="0">
                  <a:pos x="17" y="348"/>
                </a:cxn>
                <a:cxn ang="0">
                  <a:pos x="44" y="296"/>
                </a:cxn>
                <a:cxn ang="0">
                  <a:pos x="78" y="234"/>
                </a:cxn>
                <a:cxn ang="0">
                  <a:pos x="121" y="168"/>
                </a:cxn>
                <a:cxn ang="0">
                  <a:pos x="168" y="106"/>
                </a:cxn>
                <a:cxn ang="0">
                  <a:pos x="219" y="52"/>
                </a:cxn>
                <a:cxn ang="0">
                  <a:pos x="273" y="15"/>
                </a:cxn>
                <a:cxn ang="0">
                  <a:pos x="328" y="0"/>
                </a:cxn>
                <a:cxn ang="0">
                  <a:pos x="390" y="6"/>
                </a:cxn>
                <a:cxn ang="0">
                  <a:pos x="455" y="23"/>
                </a:cxn>
                <a:cxn ang="0">
                  <a:pos x="518" y="50"/>
                </a:cxn>
                <a:cxn ang="0">
                  <a:pos x="577" y="80"/>
                </a:cxn>
                <a:cxn ang="0">
                  <a:pos x="629" y="112"/>
                </a:cxn>
                <a:cxn ang="0">
                  <a:pos x="671" y="139"/>
                </a:cxn>
                <a:cxn ang="0">
                  <a:pos x="701" y="161"/>
                </a:cxn>
                <a:cxn ang="0">
                  <a:pos x="715" y="173"/>
                </a:cxn>
                <a:cxn ang="0">
                  <a:pos x="956" y="452"/>
                </a:cxn>
                <a:cxn ang="0">
                  <a:pos x="952" y="473"/>
                </a:cxn>
                <a:cxn ang="0">
                  <a:pos x="939" y="556"/>
                </a:cxn>
                <a:cxn ang="0">
                  <a:pos x="924" y="700"/>
                </a:cxn>
                <a:cxn ang="0">
                  <a:pos x="920" y="888"/>
                </a:cxn>
                <a:cxn ang="0">
                  <a:pos x="933" y="1070"/>
                </a:cxn>
                <a:cxn ang="0">
                  <a:pos x="947" y="1189"/>
                </a:cxn>
                <a:cxn ang="0">
                  <a:pos x="957" y="1269"/>
                </a:cxn>
                <a:cxn ang="0">
                  <a:pos x="965" y="1316"/>
                </a:cxn>
                <a:cxn ang="0">
                  <a:pos x="367" y="1330"/>
                </a:cxn>
                <a:cxn ang="0">
                  <a:pos x="348" y="1262"/>
                </a:cxn>
                <a:cxn ang="0">
                  <a:pos x="318" y="1148"/>
                </a:cxn>
                <a:cxn ang="0">
                  <a:pos x="288" y="1013"/>
                </a:cxn>
                <a:cxn ang="0">
                  <a:pos x="267" y="882"/>
                </a:cxn>
              </a:cxnLst>
              <a:rect l="0" t="0" r="r" b="b"/>
              <a:pathLst>
                <a:path w="967" h="1330">
                  <a:moveTo>
                    <a:pt x="267" y="882"/>
                  </a:moveTo>
                  <a:lnTo>
                    <a:pt x="606" y="882"/>
                  </a:lnTo>
                  <a:lnTo>
                    <a:pt x="606" y="1212"/>
                  </a:lnTo>
                  <a:lnTo>
                    <a:pt x="704" y="1212"/>
                  </a:lnTo>
                  <a:lnTo>
                    <a:pt x="704" y="789"/>
                  </a:lnTo>
                  <a:lnTo>
                    <a:pt x="265" y="789"/>
                  </a:lnTo>
                  <a:lnTo>
                    <a:pt x="275" y="730"/>
                  </a:lnTo>
                  <a:lnTo>
                    <a:pt x="294" y="667"/>
                  </a:lnTo>
                  <a:lnTo>
                    <a:pt x="318" y="601"/>
                  </a:lnTo>
                  <a:lnTo>
                    <a:pt x="345" y="537"/>
                  </a:lnTo>
                  <a:lnTo>
                    <a:pt x="375" y="475"/>
                  </a:lnTo>
                  <a:lnTo>
                    <a:pt x="403" y="420"/>
                  </a:lnTo>
                  <a:lnTo>
                    <a:pt x="427" y="376"/>
                  </a:lnTo>
                  <a:lnTo>
                    <a:pt x="446" y="343"/>
                  </a:lnTo>
                  <a:lnTo>
                    <a:pt x="460" y="356"/>
                  </a:lnTo>
                  <a:lnTo>
                    <a:pt x="471" y="367"/>
                  </a:lnTo>
                  <a:lnTo>
                    <a:pt x="483" y="378"/>
                  </a:lnTo>
                  <a:lnTo>
                    <a:pt x="493" y="387"/>
                  </a:lnTo>
                  <a:lnTo>
                    <a:pt x="501" y="395"/>
                  </a:lnTo>
                  <a:lnTo>
                    <a:pt x="507" y="401"/>
                  </a:lnTo>
                  <a:lnTo>
                    <a:pt x="511" y="405"/>
                  </a:lnTo>
                  <a:lnTo>
                    <a:pt x="512" y="407"/>
                  </a:lnTo>
                  <a:lnTo>
                    <a:pt x="533" y="385"/>
                  </a:lnTo>
                  <a:lnTo>
                    <a:pt x="530" y="382"/>
                  </a:lnTo>
                  <a:lnTo>
                    <a:pt x="524" y="377"/>
                  </a:lnTo>
                  <a:lnTo>
                    <a:pt x="516" y="369"/>
                  </a:lnTo>
                  <a:lnTo>
                    <a:pt x="504" y="358"/>
                  </a:lnTo>
                  <a:lnTo>
                    <a:pt x="492" y="346"/>
                  </a:lnTo>
                  <a:lnTo>
                    <a:pt x="477" y="332"/>
                  </a:lnTo>
                  <a:lnTo>
                    <a:pt x="461" y="318"/>
                  </a:lnTo>
                  <a:lnTo>
                    <a:pt x="445" y="302"/>
                  </a:lnTo>
                  <a:lnTo>
                    <a:pt x="427" y="287"/>
                  </a:lnTo>
                  <a:lnTo>
                    <a:pt x="410" y="272"/>
                  </a:lnTo>
                  <a:lnTo>
                    <a:pt x="393" y="257"/>
                  </a:lnTo>
                  <a:lnTo>
                    <a:pt x="375" y="243"/>
                  </a:lnTo>
                  <a:lnTo>
                    <a:pt x="359" y="229"/>
                  </a:lnTo>
                  <a:lnTo>
                    <a:pt x="344" y="219"/>
                  </a:lnTo>
                  <a:lnTo>
                    <a:pt x="332" y="210"/>
                  </a:lnTo>
                  <a:lnTo>
                    <a:pt x="320" y="203"/>
                  </a:lnTo>
                  <a:lnTo>
                    <a:pt x="309" y="199"/>
                  </a:lnTo>
                  <a:lnTo>
                    <a:pt x="294" y="199"/>
                  </a:lnTo>
                  <a:lnTo>
                    <a:pt x="278" y="204"/>
                  </a:lnTo>
                  <a:lnTo>
                    <a:pt x="260" y="212"/>
                  </a:lnTo>
                  <a:lnTo>
                    <a:pt x="242" y="222"/>
                  </a:lnTo>
                  <a:lnTo>
                    <a:pt x="222" y="235"/>
                  </a:lnTo>
                  <a:lnTo>
                    <a:pt x="201" y="250"/>
                  </a:lnTo>
                  <a:lnTo>
                    <a:pt x="181" y="267"/>
                  </a:lnTo>
                  <a:lnTo>
                    <a:pt x="160" y="285"/>
                  </a:lnTo>
                  <a:lnTo>
                    <a:pt x="140" y="303"/>
                  </a:lnTo>
                  <a:lnTo>
                    <a:pt x="121" y="321"/>
                  </a:lnTo>
                  <a:lnTo>
                    <a:pt x="101" y="340"/>
                  </a:lnTo>
                  <a:lnTo>
                    <a:pt x="84" y="357"/>
                  </a:lnTo>
                  <a:lnTo>
                    <a:pt x="68" y="374"/>
                  </a:lnTo>
                  <a:lnTo>
                    <a:pt x="54" y="389"/>
                  </a:lnTo>
                  <a:lnTo>
                    <a:pt x="41" y="402"/>
                  </a:lnTo>
                  <a:lnTo>
                    <a:pt x="0" y="384"/>
                  </a:lnTo>
                  <a:lnTo>
                    <a:pt x="7" y="369"/>
                  </a:lnTo>
                  <a:lnTo>
                    <a:pt x="17" y="348"/>
                  </a:lnTo>
                  <a:lnTo>
                    <a:pt x="29" y="324"/>
                  </a:lnTo>
                  <a:lnTo>
                    <a:pt x="44" y="296"/>
                  </a:lnTo>
                  <a:lnTo>
                    <a:pt x="60" y="265"/>
                  </a:lnTo>
                  <a:lnTo>
                    <a:pt x="78" y="234"/>
                  </a:lnTo>
                  <a:lnTo>
                    <a:pt x="99" y="201"/>
                  </a:lnTo>
                  <a:lnTo>
                    <a:pt x="121" y="168"/>
                  </a:lnTo>
                  <a:lnTo>
                    <a:pt x="144" y="136"/>
                  </a:lnTo>
                  <a:lnTo>
                    <a:pt x="168" y="106"/>
                  </a:lnTo>
                  <a:lnTo>
                    <a:pt x="193" y="77"/>
                  </a:lnTo>
                  <a:lnTo>
                    <a:pt x="219" y="52"/>
                  </a:lnTo>
                  <a:lnTo>
                    <a:pt x="245" y="31"/>
                  </a:lnTo>
                  <a:lnTo>
                    <a:pt x="273" y="15"/>
                  </a:lnTo>
                  <a:lnTo>
                    <a:pt x="301" y="5"/>
                  </a:lnTo>
                  <a:lnTo>
                    <a:pt x="328" y="0"/>
                  </a:lnTo>
                  <a:lnTo>
                    <a:pt x="359" y="1"/>
                  </a:lnTo>
                  <a:lnTo>
                    <a:pt x="390" y="6"/>
                  </a:lnTo>
                  <a:lnTo>
                    <a:pt x="423" y="13"/>
                  </a:lnTo>
                  <a:lnTo>
                    <a:pt x="455" y="23"/>
                  </a:lnTo>
                  <a:lnTo>
                    <a:pt x="487" y="36"/>
                  </a:lnTo>
                  <a:lnTo>
                    <a:pt x="518" y="50"/>
                  </a:lnTo>
                  <a:lnTo>
                    <a:pt x="548" y="65"/>
                  </a:lnTo>
                  <a:lnTo>
                    <a:pt x="577" y="80"/>
                  </a:lnTo>
                  <a:lnTo>
                    <a:pt x="603" y="96"/>
                  </a:lnTo>
                  <a:lnTo>
                    <a:pt x="629" y="112"/>
                  </a:lnTo>
                  <a:lnTo>
                    <a:pt x="652" y="127"/>
                  </a:lnTo>
                  <a:lnTo>
                    <a:pt x="671" y="139"/>
                  </a:lnTo>
                  <a:lnTo>
                    <a:pt x="688" y="152"/>
                  </a:lnTo>
                  <a:lnTo>
                    <a:pt x="701" y="161"/>
                  </a:lnTo>
                  <a:lnTo>
                    <a:pt x="711" y="168"/>
                  </a:lnTo>
                  <a:lnTo>
                    <a:pt x="715" y="173"/>
                  </a:lnTo>
                  <a:lnTo>
                    <a:pt x="959" y="452"/>
                  </a:lnTo>
                  <a:lnTo>
                    <a:pt x="956" y="452"/>
                  </a:lnTo>
                  <a:lnTo>
                    <a:pt x="955" y="462"/>
                  </a:lnTo>
                  <a:lnTo>
                    <a:pt x="952" y="473"/>
                  </a:lnTo>
                  <a:lnTo>
                    <a:pt x="947" y="506"/>
                  </a:lnTo>
                  <a:lnTo>
                    <a:pt x="939" y="556"/>
                  </a:lnTo>
                  <a:lnTo>
                    <a:pt x="931" y="622"/>
                  </a:lnTo>
                  <a:lnTo>
                    <a:pt x="924" y="700"/>
                  </a:lnTo>
                  <a:lnTo>
                    <a:pt x="919" y="790"/>
                  </a:lnTo>
                  <a:lnTo>
                    <a:pt x="920" y="888"/>
                  </a:lnTo>
                  <a:lnTo>
                    <a:pt x="926" y="993"/>
                  </a:lnTo>
                  <a:lnTo>
                    <a:pt x="933" y="1070"/>
                  </a:lnTo>
                  <a:lnTo>
                    <a:pt x="940" y="1134"/>
                  </a:lnTo>
                  <a:lnTo>
                    <a:pt x="947" y="1189"/>
                  </a:lnTo>
                  <a:lnTo>
                    <a:pt x="952" y="1233"/>
                  </a:lnTo>
                  <a:lnTo>
                    <a:pt x="957" y="1269"/>
                  </a:lnTo>
                  <a:lnTo>
                    <a:pt x="962" y="1297"/>
                  </a:lnTo>
                  <a:lnTo>
                    <a:pt x="965" y="1316"/>
                  </a:lnTo>
                  <a:lnTo>
                    <a:pt x="967" y="1330"/>
                  </a:lnTo>
                  <a:lnTo>
                    <a:pt x="367" y="1330"/>
                  </a:lnTo>
                  <a:lnTo>
                    <a:pt x="359" y="1303"/>
                  </a:lnTo>
                  <a:lnTo>
                    <a:pt x="348" y="1262"/>
                  </a:lnTo>
                  <a:lnTo>
                    <a:pt x="334" y="1209"/>
                  </a:lnTo>
                  <a:lnTo>
                    <a:pt x="318" y="1148"/>
                  </a:lnTo>
                  <a:lnTo>
                    <a:pt x="303" y="1083"/>
                  </a:lnTo>
                  <a:lnTo>
                    <a:pt x="288" y="1013"/>
                  </a:lnTo>
                  <a:lnTo>
                    <a:pt x="276" y="947"/>
                  </a:lnTo>
                  <a:lnTo>
                    <a:pt x="267" y="882"/>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4" name="Freeform 158"/>
            <p:cNvSpPr/>
            <p:nvPr/>
          </p:nvSpPr>
          <p:spPr bwMode="auto">
            <a:xfrm>
              <a:off x="799" y="2479"/>
              <a:ext cx="379" cy="437"/>
            </a:xfrm>
            <a:custGeom>
              <a:avLst/>
              <a:gdLst/>
              <a:ahLst/>
              <a:cxnLst>
                <a:cxn ang="0">
                  <a:pos x="533" y="401"/>
                </a:cxn>
                <a:cxn ang="0">
                  <a:pos x="470" y="407"/>
                </a:cxn>
                <a:cxn ang="0">
                  <a:pos x="403" y="403"/>
                </a:cxn>
                <a:cxn ang="0">
                  <a:pos x="339" y="392"/>
                </a:cxn>
                <a:cxn ang="0">
                  <a:pos x="278" y="377"/>
                </a:cxn>
                <a:cxn ang="0">
                  <a:pos x="226" y="361"/>
                </a:cxn>
                <a:cxn ang="0">
                  <a:pos x="185" y="346"/>
                </a:cxn>
                <a:cxn ang="0">
                  <a:pos x="162" y="336"/>
                </a:cxn>
                <a:cxn ang="0">
                  <a:pos x="159" y="332"/>
                </a:cxn>
                <a:cxn ang="0">
                  <a:pos x="158" y="325"/>
                </a:cxn>
                <a:cxn ang="0">
                  <a:pos x="152" y="236"/>
                </a:cxn>
                <a:cxn ang="0">
                  <a:pos x="158" y="158"/>
                </a:cxn>
                <a:cxn ang="0">
                  <a:pos x="136" y="134"/>
                </a:cxn>
                <a:cxn ang="0">
                  <a:pos x="126" y="175"/>
                </a:cxn>
                <a:cxn ang="0">
                  <a:pos x="129" y="325"/>
                </a:cxn>
                <a:cxn ang="0">
                  <a:pos x="152" y="457"/>
                </a:cxn>
                <a:cxn ang="0">
                  <a:pos x="195" y="620"/>
                </a:cxn>
                <a:cxn ang="0">
                  <a:pos x="238" y="773"/>
                </a:cxn>
                <a:cxn ang="0">
                  <a:pos x="270" y="874"/>
                </a:cxn>
                <a:cxn ang="0">
                  <a:pos x="46" y="864"/>
                </a:cxn>
                <a:cxn ang="0">
                  <a:pos x="39" y="821"/>
                </a:cxn>
                <a:cxn ang="0">
                  <a:pos x="29" y="743"/>
                </a:cxn>
                <a:cxn ang="0">
                  <a:pos x="15" y="617"/>
                </a:cxn>
                <a:cxn ang="0">
                  <a:pos x="1" y="443"/>
                </a:cxn>
                <a:cxn ang="0">
                  <a:pos x="2" y="275"/>
                </a:cxn>
                <a:cxn ang="0">
                  <a:pos x="14" y="139"/>
                </a:cxn>
                <a:cxn ang="0">
                  <a:pos x="28" y="47"/>
                </a:cxn>
                <a:cxn ang="0">
                  <a:pos x="181" y="0"/>
                </a:cxn>
                <a:cxn ang="0">
                  <a:pos x="189" y="14"/>
                </a:cxn>
                <a:cxn ang="0">
                  <a:pos x="222" y="42"/>
                </a:cxn>
                <a:cxn ang="0">
                  <a:pos x="268" y="77"/>
                </a:cxn>
                <a:cxn ang="0">
                  <a:pos x="321" y="118"/>
                </a:cxn>
                <a:cxn ang="0">
                  <a:pos x="378" y="156"/>
                </a:cxn>
                <a:cxn ang="0">
                  <a:pos x="433" y="189"/>
                </a:cxn>
                <a:cxn ang="0">
                  <a:pos x="483" y="213"/>
                </a:cxn>
                <a:cxn ang="0">
                  <a:pos x="523" y="222"/>
                </a:cxn>
                <a:cxn ang="0">
                  <a:pos x="567" y="205"/>
                </a:cxn>
                <a:cxn ang="0">
                  <a:pos x="622" y="157"/>
                </a:cxn>
                <a:cxn ang="0">
                  <a:pos x="670" y="96"/>
                </a:cxn>
                <a:cxn ang="0">
                  <a:pos x="707" y="40"/>
                </a:cxn>
                <a:cxn ang="0">
                  <a:pos x="754" y="40"/>
                </a:cxn>
                <a:cxn ang="0">
                  <a:pos x="746" y="70"/>
                </a:cxn>
                <a:cxn ang="0">
                  <a:pos x="734" y="113"/>
                </a:cxn>
                <a:cxn ang="0">
                  <a:pos x="716" y="166"/>
                </a:cxn>
                <a:cxn ang="0">
                  <a:pos x="695" y="222"/>
                </a:cxn>
                <a:cxn ang="0">
                  <a:pos x="668" y="279"/>
                </a:cxn>
                <a:cxn ang="0">
                  <a:pos x="637" y="329"/>
                </a:cxn>
                <a:cxn ang="0">
                  <a:pos x="602" y="369"/>
                </a:cxn>
                <a:cxn ang="0">
                  <a:pos x="562" y="393"/>
                </a:cxn>
              </a:cxnLst>
              <a:rect l="0" t="0" r="r" b="b"/>
              <a:pathLst>
                <a:path w="754" h="874">
                  <a:moveTo>
                    <a:pt x="562" y="393"/>
                  </a:moveTo>
                  <a:lnTo>
                    <a:pt x="533" y="401"/>
                  </a:lnTo>
                  <a:lnTo>
                    <a:pt x="502" y="405"/>
                  </a:lnTo>
                  <a:lnTo>
                    <a:pt x="470" y="407"/>
                  </a:lnTo>
                  <a:lnTo>
                    <a:pt x="437" y="405"/>
                  </a:lnTo>
                  <a:lnTo>
                    <a:pt x="403" y="403"/>
                  </a:lnTo>
                  <a:lnTo>
                    <a:pt x="371" y="397"/>
                  </a:lnTo>
                  <a:lnTo>
                    <a:pt x="339" y="392"/>
                  </a:lnTo>
                  <a:lnTo>
                    <a:pt x="308" y="385"/>
                  </a:lnTo>
                  <a:lnTo>
                    <a:pt x="278" y="377"/>
                  </a:lnTo>
                  <a:lnTo>
                    <a:pt x="250" y="369"/>
                  </a:lnTo>
                  <a:lnTo>
                    <a:pt x="226" y="361"/>
                  </a:lnTo>
                  <a:lnTo>
                    <a:pt x="204" y="353"/>
                  </a:lnTo>
                  <a:lnTo>
                    <a:pt x="185" y="346"/>
                  </a:lnTo>
                  <a:lnTo>
                    <a:pt x="172" y="341"/>
                  </a:lnTo>
                  <a:lnTo>
                    <a:pt x="162" y="336"/>
                  </a:lnTo>
                  <a:lnTo>
                    <a:pt x="159" y="335"/>
                  </a:lnTo>
                  <a:lnTo>
                    <a:pt x="159" y="332"/>
                  </a:lnTo>
                  <a:lnTo>
                    <a:pt x="159" y="328"/>
                  </a:lnTo>
                  <a:lnTo>
                    <a:pt x="158" y="325"/>
                  </a:lnTo>
                  <a:lnTo>
                    <a:pt x="158" y="323"/>
                  </a:lnTo>
                  <a:lnTo>
                    <a:pt x="152" y="236"/>
                  </a:lnTo>
                  <a:lnTo>
                    <a:pt x="153" y="184"/>
                  </a:lnTo>
                  <a:lnTo>
                    <a:pt x="158" y="158"/>
                  </a:lnTo>
                  <a:lnTo>
                    <a:pt x="160" y="151"/>
                  </a:lnTo>
                  <a:lnTo>
                    <a:pt x="136" y="134"/>
                  </a:lnTo>
                  <a:lnTo>
                    <a:pt x="131" y="145"/>
                  </a:lnTo>
                  <a:lnTo>
                    <a:pt x="126" y="175"/>
                  </a:lnTo>
                  <a:lnTo>
                    <a:pt x="123" y="233"/>
                  </a:lnTo>
                  <a:lnTo>
                    <a:pt x="129" y="325"/>
                  </a:lnTo>
                  <a:lnTo>
                    <a:pt x="137" y="385"/>
                  </a:lnTo>
                  <a:lnTo>
                    <a:pt x="152" y="457"/>
                  </a:lnTo>
                  <a:lnTo>
                    <a:pt x="172" y="538"/>
                  </a:lnTo>
                  <a:lnTo>
                    <a:pt x="195" y="620"/>
                  </a:lnTo>
                  <a:lnTo>
                    <a:pt x="217" y="700"/>
                  </a:lnTo>
                  <a:lnTo>
                    <a:pt x="238" y="773"/>
                  </a:lnTo>
                  <a:lnTo>
                    <a:pt x="257" y="833"/>
                  </a:lnTo>
                  <a:lnTo>
                    <a:pt x="270" y="874"/>
                  </a:lnTo>
                  <a:lnTo>
                    <a:pt x="48" y="874"/>
                  </a:lnTo>
                  <a:lnTo>
                    <a:pt x="46" y="864"/>
                  </a:lnTo>
                  <a:lnTo>
                    <a:pt x="44" y="847"/>
                  </a:lnTo>
                  <a:lnTo>
                    <a:pt x="39" y="821"/>
                  </a:lnTo>
                  <a:lnTo>
                    <a:pt x="35" y="787"/>
                  </a:lnTo>
                  <a:lnTo>
                    <a:pt x="29" y="743"/>
                  </a:lnTo>
                  <a:lnTo>
                    <a:pt x="22" y="686"/>
                  </a:lnTo>
                  <a:lnTo>
                    <a:pt x="15" y="617"/>
                  </a:lnTo>
                  <a:lnTo>
                    <a:pt x="7" y="534"/>
                  </a:lnTo>
                  <a:lnTo>
                    <a:pt x="1" y="443"/>
                  </a:lnTo>
                  <a:lnTo>
                    <a:pt x="0" y="356"/>
                  </a:lnTo>
                  <a:lnTo>
                    <a:pt x="2" y="275"/>
                  </a:lnTo>
                  <a:lnTo>
                    <a:pt x="8" y="203"/>
                  </a:lnTo>
                  <a:lnTo>
                    <a:pt x="14" y="139"/>
                  </a:lnTo>
                  <a:lnTo>
                    <a:pt x="21" y="87"/>
                  </a:lnTo>
                  <a:lnTo>
                    <a:pt x="28" y="47"/>
                  </a:lnTo>
                  <a:lnTo>
                    <a:pt x="32" y="22"/>
                  </a:lnTo>
                  <a:lnTo>
                    <a:pt x="181" y="0"/>
                  </a:lnTo>
                  <a:lnTo>
                    <a:pt x="177" y="5"/>
                  </a:lnTo>
                  <a:lnTo>
                    <a:pt x="189" y="14"/>
                  </a:lnTo>
                  <a:lnTo>
                    <a:pt x="204" y="27"/>
                  </a:lnTo>
                  <a:lnTo>
                    <a:pt x="222" y="42"/>
                  </a:lnTo>
                  <a:lnTo>
                    <a:pt x="244" y="59"/>
                  </a:lnTo>
                  <a:lnTo>
                    <a:pt x="268" y="77"/>
                  </a:lnTo>
                  <a:lnTo>
                    <a:pt x="294" y="97"/>
                  </a:lnTo>
                  <a:lnTo>
                    <a:pt x="321" y="118"/>
                  </a:lnTo>
                  <a:lnTo>
                    <a:pt x="349" y="137"/>
                  </a:lnTo>
                  <a:lnTo>
                    <a:pt x="378" y="156"/>
                  </a:lnTo>
                  <a:lnTo>
                    <a:pt x="405" y="174"/>
                  </a:lnTo>
                  <a:lnTo>
                    <a:pt x="433" y="189"/>
                  </a:lnTo>
                  <a:lnTo>
                    <a:pt x="458" y="203"/>
                  </a:lnTo>
                  <a:lnTo>
                    <a:pt x="483" y="213"/>
                  </a:lnTo>
                  <a:lnTo>
                    <a:pt x="505" y="220"/>
                  </a:lnTo>
                  <a:lnTo>
                    <a:pt x="523" y="222"/>
                  </a:lnTo>
                  <a:lnTo>
                    <a:pt x="538" y="220"/>
                  </a:lnTo>
                  <a:lnTo>
                    <a:pt x="567" y="205"/>
                  </a:lnTo>
                  <a:lnTo>
                    <a:pt x="594" y="183"/>
                  </a:lnTo>
                  <a:lnTo>
                    <a:pt x="622" y="157"/>
                  </a:lnTo>
                  <a:lnTo>
                    <a:pt x="647" y="126"/>
                  </a:lnTo>
                  <a:lnTo>
                    <a:pt x="670" y="96"/>
                  </a:lnTo>
                  <a:lnTo>
                    <a:pt x="691" y="66"/>
                  </a:lnTo>
                  <a:lnTo>
                    <a:pt x="707" y="40"/>
                  </a:lnTo>
                  <a:lnTo>
                    <a:pt x="719" y="22"/>
                  </a:lnTo>
                  <a:lnTo>
                    <a:pt x="754" y="40"/>
                  </a:lnTo>
                  <a:lnTo>
                    <a:pt x="751" y="53"/>
                  </a:lnTo>
                  <a:lnTo>
                    <a:pt x="746" y="70"/>
                  </a:lnTo>
                  <a:lnTo>
                    <a:pt x="741" y="90"/>
                  </a:lnTo>
                  <a:lnTo>
                    <a:pt x="734" y="113"/>
                  </a:lnTo>
                  <a:lnTo>
                    <a:pt x="726" y="138"/>
                  </a:lnTo>
                  <a:lnTo>
                    <a:pt x="716" y="166"/>
                  </a:lnTo>
                  <a:lnTo>
                    <a:pt x="706" y="194"/>
                  </a:lnTo>
                  <a:lnTo>
                    <a:pt x="695" y="222"/>
                  </a:lnTo>
                  <a:lnTo>
                    <a:pt x="682" y="251"/>
                  </a:lnTo>
                  <a:lnTo>
                    <a:pt x="668" y="279"/>
                  </a:lnTo>
                  <a:lnTo>
                    <a:pt x="653" y="305"/>
                  </a:lnTo>
                  <a:lnTo>
                    <a:pt x="637" y="329"/>
                  </a:lnTo>
                  <a:lnTo>
                    <a:pt x="620" y="350"/>
                  </a:lnTo>
                  <a:lnTo>
                    <a:pt x="602" y="369"/>
                  </a:lnTo>
                  <a:lnTo>
                    <a:pt x="583" y="382"/>
                  </a:lnTo>
                  <a:lnTo>
                    <a:pt x="562" y="39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5" name="Freeform 159"/>
            <p:cNvSpPr/>
            <p:nvPr/>
          </p:nvSpPr>
          <p:spPr bwMode="auto">
            <a:xfrm>
              <a:off x="1146" y="2347"/>
              <a:ext cx="123" cy="144"/>
            </a:xfrm>
            <a:custGeom>
              <a:avLst/>
              <a:gdLst/>
              <a:ahLst/>
              <a:cxnLst>
                <a:cxn ang="0">
                  <a:pos x="248" y="194"/>
                </a:cxn>
                <a:cxn ang="0">
                  <a:pos x="215" y="222"/>
                </a:cxn>
                <a:cxn ang="0">
                  <a:pos x="163" y="248"/>
                </a:cxn>
                <a:cxn ang="0">
                  <a:pos x="105" y="271"/>
                </a:cxn>
                <a:cxn ang="0">
                  <a:pos x="25" y="255"/>
                </a:cxn>
                <a:cxn ang="0">
                  <a:pos x="16" y="240"/>
                </a:cxn>
                <a:cxn ang="0">
                  <a:pos x="4" y="217"/>
                </a:cxn>
                <a:cxn ang="0">
                  <a:pos x="0" y="190"/>
                </a:cxn>
                <a:cxn ang="0">
                  <a:pos x="8" y="167"/>
                </a:cxn>
                <a:cxn ang="0">
                  <a:pos x="19" y="156"/>
                </a:cxn>
                <a:cxn ang="0">
                  <a:pos x="31" y="148"/>
                </a:cxn>
                <a:cxn ang="0">
                  <a:pos x="43" y="141"/>
                </a:cxn>
                <a:cxn ang="0">
                  <a:pos x="53" y="137"/>
                </a:cxn>
                <a:cxn ang="0">
                  <a:pos x="63" y="139"/>
                </a:cxn>
                <a:cxn ang="0">
                  <a:pos x="74" y="139"/>
                </a:cxn>
                <a:cxn ang="0">
                  <a:pos x="63" y="166"/>
                </a:cxn>
                <a:cxn ang="0">
                  <a:pos x="41" y="195"/>
                </a:cxn>
                <a:cxn ang="0">
                  <a:pos x="66" y="211"/>
                </a:cxn>
                <a:cxn ang="0">
                  <a:pos x="74" y="202"/>
                </a:cxn>
                <a:cxn ang="0">
                  <a:pos x="84" y="187"/>
                </a:cxn>
                <a:cxn ang="0">
                  <a:pos x="94" y="171"/>
                </a:cxn>
                <a:cxn ang="0">
                  <a:pos x="165" y="237"/>
                </a:cxn>
                <a:cxn ang="0">
                  <a:pos x="165" y="96"/>
                </a:cxn>
                <a:cxn ang="0">
                  <a:pos x="152" y="80"/>
                </a:cxn>
                <a:cxn ang="0">
                  <a:pos x="140" y="87"/>
                </a:cxn>
                <a:cxn ang="0">
                  <a:pos x="120" y="96"/>
                </a:cxn>
                <a:cxn ang="0">
                  <a:pos x="94" y="105"/>
                </a:cxn>
                <a:cxn ang="0">
                  <a:pos x="82" y="108"/>
                </a:cxn>
                <a:cxn ang="0">
                  <a:pos x="81" y="108"/>
                </a:cxn>
                <a:cxn ang="0">
                  <a:pos x="75" y="106"/>
                </a:cxn>
                <a:cxn ang="0">
                  <a:pos x="62" y="105"/>
                </a:cxn>
                <a:cxn ang="0">
                  <a:pos x="51" y="104"/>
                </a:cxn>
                <a:cxn ang="0">
                  <a:pos x="45" y="98"/>
                </a:cxn>
                <a:cxn ang="0">
                  <a:pos x="40" y="93"/>
                </a:cxn>
                <a:cxn ang="0">
                  <a:pos x="38" y="87"/>
                </a:cxn>
                <a:cxn ang="0">
                  <a:pos x="45" y="83"/>
                </a:cxn>
                <a:cxn ang="0">
                  <a:pos x="57" y="79"/>
                </a:cxn>
                <a:cxn ang="0">
                  <a:pos x="71" y="70"/>
                </a:cxn>
                <a:cxn ang="0">
                  <a:pos x="86" y="58"/>
                </a:cxn>
                <a:cxn ang="0">
                  <a:pos x="105" y="43"/>
                </a:cxn>
                <a:cxn ang="0">
                  <a:pos x="127" y="26"/>
                </a:cxn>
                <a:cxn ang="0">
                  <a:pos x="151" y="11"/>
                </a:cxn>
                <a:cxn ang="0">
                  <a:pos x="176" y="2"/>
                </a:cxn>
                <a:cxn ang="0">
                  <a:pos x="196" y="0"/>
                </a:cxn>
                <a:cxn ang="0">
                  <a:pos x="206" y="4"/>
                </a:cxn>
                <a:cxn ang="0">
                  <a:pos x="220" y="27"/>
                </a:cxn>
                <a:cxn ang="0">
                  <a:pos x="226" y="75"/>
                </a:cxn>
                <a:cxn ang="0">
                  <a:pos x="223" y="102"/>
                </a:cxn>
                <a:cxn ang="0">
                  <a:pos x="227" y="104"/>
                </a:cxn>
                <a:cxn ang="0">
                  <a:pos x="229" y="106"/>
                </a:cxn>
                <a:cxn ang="0">
                  <a:pos x="244" y="126"/>
                </a:cxn>
                <a:cxn ang="0">
                  <a:pos x="253" y="181"/>
                </a:cxn>
              </a:cxnLst>
              <a:rect l="0" t="0" r="r" b="b"/>
              <a:pathLst>
                <a:path w="253" h="280">
                  <a:moveTo>
                    <a:pt x="253" y="181"/>
                  </a:moveTo>
                  <a:lnTo>
                    <a:pt x="248" y="194"/>
                  </a:lnTo>
                  <a:lnTo>
                    <a:pt x="235" y="208"/>
                  </a:lnTo>
                  <a:lnTo>
                    <a:pt x="215" y="222"/>
                  </a:lnTo>
                  <a:lnTo>
                    <a:pt x="191" y="234"/>
                  </a:lnTo>
                  <a:lnTo>
                    <a:pt x="163" y="248"/>
                  </a:lnTo>
                  <a:lnTo>
                    <a:pt x="134" y="260"/>
                  </a:lnTo>
                  <a:lnTo>
                    <a:pt x="105" y="271"/>
                  </a:lnTo>
                  <a:lnTo>
                    <a:pt x="76" y="280"/>
                  </a:lnTo>
                  <a:lnTo>
                    <a:pt x="25" y="255"/>
                  </a:lnTo>
                  <a:lnTo>
                    <a:pt x="21" y="249"/>
                  </a:lnTo>
                  <a:lnTo>
                    <a:pt x="16" y="240"/>
                  </a:lnTo>
                  <a:lnTo>
                    <a:pt x="10" y="230"/>
                  </a:lnTo>
                  <a:lnTo>
                    <a:pt x="4" y="217"/>
                  </a:lnTo>
                  <a:lnTo>
                    <a:pt x="1" y="204"/>
                  </a:lnTo>
                  <a:lnTo>
                    <a:pt x="0" y="190"/>
                  </a:lnTo>
                  <a:lnTo>
                    <a:pt x="1" y="178"/>
                  </a:lnTo>
                  <a:lnTo>
                    <a:pt x="8" y="167"/>
                  </a:lnTo>
                  <a:lnTo>
                    <a:pt x="14" y="162"/>
                  </a:lnTo>
                  <a:lnTo>
                    <a:pt x="19" y="156"/>
                  </a:lnTo>
                  <a:lnTo>
                    <a:pt x="25" y="151"/>
                  </a:lnTo>
                  <a:lnTo>
                    <a:pt x="31" y="148"/>
                  </a:lnTo>
                  <a:lnTo>
                    <a:pt x="37" y="144"/>
                  </a:lnTo>
                  <a:lnTo>
                    <a:pt x="43" y="141"/>
                  </a:lnTo>
                  <a:lnTo>
                    <a:pt x="47" y="139"/>
                  </a:lnTo>
                  <a:lnTo>
                    <a:pt x="53" y="137"/>
                  </a:lnTo>
                  <a:lnTo>
                    <a:pt x="59" y="139"/>
                  </a:lnTo>
                  <a:lnTo>
                    <a:pt x="63" y="139"/>
                  </a:lnTo>
                  <a:lnTo>
                    <a:pt x="69" y="139"/>
                  </a:lnTo>
                  <a:lnTo>
                    <a:pt x="74" y="139"/>
                  </a:lnTo>
                  <a:lnTo>
                    <a:pt x="71" y="150"/>
                  </a:lnTo>
                  <a:lnTo>
                    <a:pt x="63" y="166"/>
                  </a:lnTo>
                  <a:lnTo>
                    <a:pt x="53" y="181"/>
                  </a:lnTo>
                  <a:lnTo>
                    <a:pt x="41" y="195"/>
                  </a:lnTo>
                  <a:lnTo>
                    <a:pt x="63" y="215"/>
                  </a:lnTo>
                  <a:lnTo>
                    <a:pt x="66" y="211"/>
                  </a:lnTo>
                  <a:lnTo>
                    <a:pt x="69" y="208"/>
                  </a:lnTo>
                  <a:lnTo>
                    <a:pt x="74" y="202"/>
                  </a:lnTo>
                  <a:lnTo>
                    <a:pt x="79" y="195"/>
                  </a:lnTo>
                  <a:lnTo>
                    <a:pt x="84" y="187"/>
                  </a:lnTo>
                  <a:lnTo>
                    <a:pt x="90" y="179"/>
                  </a:lnTo>
                  <a:lnTo>
                    <a:pt x="94" y="171"/>
                  </a:lnTo>
                  <a:lnTo>
                    <a:pt x="99" y="162"/>
                  </a:lnTo>
                  <a:lnTo>
                    <a:pt x="165" y="237"/>
                  </a:lnTo>
                  <a:lnTo>
                    <a:pt x="234" y="173"/>
                  </a:lnTo>
                  <a:lnTo>
                    <a:pt x="165" y="96"/>
                  </a:lnTo>
                  <a:lnTo>
                    <a:pt x="154" y="79"/>
                  </a:lnTo>
                  <a:lnTo>
                    <a:pt x="152" y="80"/>
                  </a:lnTo>
                  <a:lnTo>
                    <a:pt x="147" y="82"/>
                  </a:lnTo>
                  <a:lnTo>
                    <a:pt x="140" y="87"/>
                  </a:lnTo>
                  <a:lnTo>
                    <a:pt x="130" y="91"/>
                  </a:lnTo>
                  <a:lnTo>
                    <a:pt x="120" y="96"/>
                  </a:lnTo>
                  <a:lnTo>
                    <a:pt x="107" y="101"/>
                  </a:lnTo>
                  <a:lnTo>
                    <a:pt x="94" y="105"/>
                  </a:lnTo>
                  <a:lnTo>
                    <a:pt x="82" y="109"/>
                  </a:lnTo>
                  <a:lnTo>
                    <a:pt x="82" y="108"/>
                  </a:lnTo>
                  <a:lnTo>
                    <a:pt x="82" y="108"/>
                  </a:lnTo>
                  <a:lnTo>
                    <a:pt x="81" y="108"/>
                  </a:lnTo>
                  <a:lnTo>
                    <a:pt x="81" y="108"/>
                  </a:lnTo>
                  <a:lnTo>
                    <a:pt x="75" y="106"/>
                  </a:lnTo>
                  <a:lnTo>
                    <a:pt x="68" y="105"/>
                  </a:lnTo>
                  <a:lnTo>
                    <a:pt x="62" y="105"/>
                  </a:lnTo>
                  <a:lnTo>
                    <a:pt x="55" y="106"/>
                  </a:lnTo>
                  <a:lnTo>
                    <a:pt x="51" y="104"/>
                  </a:lnTo>
                  <a:lnTo>
                    <a:pt x="47" y="102"/>
                  </a:lnTo>
                  <a:lnTo>
                    <a:pt x="45" y="98"/>
                  </a:lnTo>
                  <a:lnTo>
                    <a:pt x="43" y="96"/>
                  </a:lnTo>
                  <a:lnTo>
                    <a:pt x="40" y="93"/>
                  </a:lnTo>
                  <a:lnTo>
                    <a:pt x="39" y="89"/>
                  </a:lnTo>
                  <a:lnTo>
                    <a:pt x="38" y="87"/>
                  </a:lnTo>
                  <a:lnTo>
                    <a:pt x="38" y="85"/>
                  </a:lnTo>
                  <a:lnTo>
                    <a:pt x="45" y="83"/>
                  </a:lnTo>
                  <a:lnTo>
                    <a:pt x="51" y="81"/>
                  </a:lnTo>
                  <a:lnTo>
                    <a:pt x="57" y="79"/>
                  </a:lnTo>
                  <a:lnTo>
                    <a:pt x="64" y="74"/>
                  </a:lnTo>
                  <a:lnTo>
                    <a:pt x="71" y="70"/>
                  </a:lnTo>
                  <a:lnTo>
                    <a:pt x="78" y="64"/>
                  </a:lnTo>
                  <a:lnTo>
                    <a:pt x="86" y="58"/>
                  </a:lnTo>
                  <a:lnTo>
                    <a:pt x="94" y="51"/>
                  </a:lnTo>
                  <a:lnTo>
                    <a:pt x="105" y="43"/>
                  </a:lnTo>
                  <a:lnTo>
                    <a:pt x="115" y="34"/>
                  </a:lnTo>
                  <a:lnTo>
                    <a:pt x="127" y="26"/>
                  </a:lnTo>
                  <a:lnTo>
                    <a:pt x="138" y="18"/>
                  </a:lnTo>
                  <a:lnTo>
                    <a:pt x="151" y="11"/>
                  </a:lnTo>
                  <a:lnTo>
                    <a:pt x="163" y="6"/>
                  </a:lnTo>
                  <a:lnTo>
                    <a:pt x="176" y="2"/>
                  </a:lnTo>
                  <a:lnTo>
                    <a:pt x="189" y="0"/>
                  </a:lnTo>
                  <a:lnTo>
                    <a:pt x="196" y="0"/>
                  </a:lnTo>
                  <a:lnTo>
                    <a:pt x="201" y="2"/>
                  </a:lnTo>
                  <a:lnTo>
                    <a:pt x="206" y="4"/>
                  </a:lnTo>
                  <a:lnTo>
                    <a:pt x="210" y="7"/>
                  </a:lnTo>
                  <a:lnTo>
                    <a:pt x="220" y="27"/>
                  </a:lnTo>
                  <a:lnTo>
                    <a:pt x="224" y="51"/>
                  </a:lnTo>
                  <a:lnTo>
                    <a:pt x="226" y="75"/>
                  </a:lnTo>
                  <a:lnTo>
                    <a:pt x="224" y="94"/>
                  </a:lnTo>
                  <a:lnTo>
                    <a:pt x="223" y="102"/>
                  </a:lnTo>
                  <a:lnTo>
                    <a:pt x="224" y="103"/>
                  </a:lnTo>
                  <a:lnTo>
                    <a:pt x="227" y="104"/>
                  </a:lnTo>
                  <a:lnTo>
                    <a:pt x="228" y="105"/>
                  </a:lnTo>
                  <a:lnTo>
                    <a:pt x="229" y="106"/>
                  </a:lnTo>
                  <a:lnTo>
                    <a:pt x="234" y="112"/>
                  </a:lnTo>
                  <a:lnTo>
                    <a:pt x="244" y="126"/>
                  </a:lnTo>
                  <a:lnTo>
                    <a:pt x="252" y="149"/>
                  </a:lnTo>
                  <a:lnTo>
                    <a:pt x="253" y="181"/>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6" name="Freeform 160"/>
            <p:cNvSpPr/>
            <p:nvPr/>
          </p:nvSpPr>
          <p:spPr bwMode="auto">
            <a:xfrm>
              <a:off x="1203" y="2405"/>
              <a:ext cx="41" cy="40"/>
            </a:xfrm>
            <a:custGeom>
              <a:avLst/>
              <a:gdLst/>
              <a:ahLst/>
              <a:cxnLst>
                <a:cxn ang="0">
                  <a:pos x="34" y="0"/>
                </a:cxn>
                <a:cxn ang="0">
                  <a:pos x="82" y="54"/>
                </a:cxn>
                <a:cxn ang="0">
                  <a:pos x="57" y="78"/>
                </a:cxn>
                <a:cxn ang="0">
                  <a:pos x="0" y="14"/>
                </a:cxn>
                <a:cxn ang="0">
                  <a:pos x="10" y="10"/>
                </a:cxn>
                <a:cxn ang="0">
                  <a:pos x="19" y="7"/>
                </a:cxn>
                <a:cxn ang="0">
                  <a:pos x="27" y="3"/>
                </a:cxn>
                <a:cxn ang="0">
                  <a:pos x="34" y="0"/>
                </a:cxn>
              </a:cxnLst>
              <a:rect l="0" t="0" r="r" b="b"/>
              <a:pathLst>
                <a:path w="82" h="78">
                  <a:moveTo>
                    <a:pt x="34" y="0"/>
                  </a:moveTo>
                  <a:lnTo>
                    <a:pt x="82" y="54"/>
                  </a:lnTo>
                  <a:lnTo>
                    <a:pt x="57" y="78"/>
                  </a:lnTo>
                  <a:lnTo>
                    <a:pt x="0" y="14"/>
                  </a:lnTo>
                  <a:lnTo>
                    <a:pt x="10" y="10"/>
                  </a:lnTo>
                  <a:lnTo>
                    <a:pt x="19" y="7"/>
                  </a:lnTo>
                  <a:lnTo>
                    <a:pt x="27" y="3"/>
                  </a:lnTo>
                  <a:lnTo>
                    <a:pt x="34"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7" name="Rectangle 161"/>
            <p:cNvSpPr>
              <a:spLocks noChangeArrowheads="1"/>
            </p:cNvSpPr>
            <p:nvPr/>
          </p:nvSpPr>
          <p:spPr bwMode="auto">
            <a:xfrm>
              <a:off x="1225" y="2386"/>
              <a:ext cx="1" cy="1"/>
            </a:xfrm>
            <a:prstGeom prst="rect">
              <a:avLst/>
            </a:prstGeom>
            <a:solidFill>
              <a:srgbClr val="93C65B"/>
            </a:solid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8" name="Freeform 162"/>
            <p:cNvSpPr/>
            <p:nvPr/>
          </p:nvSpPr>
          <p:spPr bwMode="auto">
            <a:xfrm>
              <a:off x="938" y="2095"/>
              <a:ext cx="212" cy="211"/>
            </a:xfrm>
            <a:custGeom>
              <a:avLst/>
              <a:gdLst/>
              <a:ahLst/>
              <a:cxnLst>
                <a:cxn ang="0">
                  <a:pos x="190" y="1"/>
                </a:cxn>
                <a:cxn ang="0">
                  <a:pos x="148" y="9"/>
                </a:cxn>
                <a:cxn ang="0">
                  <a:pos x="110" y="25"/>
                </a:cxn>
                <a:cxn ang="0">
                  <a:pos x="77" y="48"/>
                </a:cxn>
                <a:cxn ang="0">
                  <a:pos x="48" y="77"/>
                </a:cxn>
                <a:cxn ang="0">
                  <a:pos x="25" y="111"/>
                </a:cxn>
                <a:cxn ang="0">
                  <a:pos x="9" y="149"/>
                </a:cxn>
                <a:cxn ang="0">
                  <a:pos x="1" y="189"/>
                </a:cxn>
                <a:cxn ang="0">
                  <a:pos x="1" y="232"/>
                </a:cxn>
                <a:cxn ang="0">
                  <a:pos x="9" y="273"/>
                </a:cxn>
                <a:cxn ang="0">
                  <a:pos x="25" y="311"/>
                </a:cxn>
                <a:cxn ang="0">
                  <a:pos x="48" y="346"/>
                </a:cxn>
                <a:cxn ang="0">
                  <a:pos x="78" y="374"/>
                </a:cxn>
                <a:cxn ang="0">
                  <a:pos x="113" y="397"/>
                </a:cxn>
                <a:cxn ang="0">
                  <a:pos x="151" y="413"/>
                </a:cxn>
                <a:cxn ang="0">
                  <a:pos x="191" y="422"/>
                </a:cxn>
                <a:cxn ang="0">
                  <a:pos x="232" y="422"/>
                </a:cxn>
                <a:cxn ang="0">
                  <a:pos x="273" y="413"/>
                </a:cxn>
                <a:cxn ang="0">
                  <a:pos x="311" y="397"/>
                </a:cxn>
                <a:cxn ang="0">
                  <a:pos x="345" y="374"/>
                </a:cxn>
                <a:cxn ang="0">
                  <a:pos x="374" y="346"/>
                </a:cxn>
                <a:cxn ang="0">
                  <a:pos x="397" y="311"/>
                </a:cxn>
                <a:cxn ang="0">
                  <a:pos x="413" y="273"/>
                </a:cxn>
                <a:cxn ang="0">
                  <a:pos x="421" y="232"/>
                </a:cxn>
                <a:cxn ang="0">
                  <a:pos x="421" y="190"/>
                </a:cxn>
                <a:cxn ang="0">
                  <a:pos x="413" y="150"/>
                </a:cxn>
                <a:cxn ang="0">
                  <a:pos x="397" y="112"/>
                </a:cxn>
                <a:cxn ang="0">
                  <a:pos x="374" y="77"/>
                </a:cxn>
                <a:cxn ang="0">
                  <a:pos x="345" y="48"/>
                </a:cxn>
                <a:cxn ang="0">
                  <a:pos x="311" y="25"/>
                </a:cxn>
                <a:cxn ang="0">
                  <a:pos x="273" y="9"/>
                </a:cxn>
                <a:cxn ang="0">
                  <a:pos x="232" y="1"/>
                </a:cxn>
              </a:cxnLst>
              <a:rect l="0" t="0" r="r" b="b"/>
              <a:pathLst>
                <a:path w="422" h="423">
                  <a:moveTo>
                    <a:pt x="212" y="0"/>
                  </a:moveTo>
                  <a:lnTo>
                    <a:pt x="190" y="1"/>
                  </a:lnTo>
                  <a:lnTo>
                    <a:pt x="169" y="5"/>
                  </a:lnTo>
                  <a:lnTo>
                    <a:pt x="148" y="9"/>
                  </a:lnTo>
                  <a:lnTo>
                    <a:pt x="129" y="16"/>
                  </a:lnTo>
                  <a:lnTo>
                    <a:pt x="110" y="25"/>
                  </a:lnTo>
                  <a:lnTo>
                    <a:pt x="93" y="36"/>
                  </a:lnTo>
                  <a:lnTo>
                    <a:pt x="77" y="48"/>
                  </a:lnTo>
                  <a:lnTo>
                    <a:pt x="62" y="62"/>
                  </a:lnTo>
                  <a:lnTo>
                    <a:pt x="48" y="77"/>
                  </a:lnTo>
                  <a:lnTo>
                    <a:pt x="35" y="93"/>
                  </a:lnTo>
                  <a:lnTo>
                    <a:pt x="25" y="111"/>
                  </a:lnTo>
                  <a:lnTo>
                    <a:pt x="16" y="129"/>
                  </a:lnTo>
                  <a:lnTo>
                    <a:pt x="9" y="149"/>
                  </a:lnTo>
                  <a:lnTo>
                    <a:pt x="4" y="168"/>
                  </a:lnTo>
                  <a:lnTo>
                    <a:pt x="1" y="189"/>
                  </a:lnTo>
                  <a:lnTo>
                    <a:pt x="0" y="211"/>
                  </a:lnTo>
                  <a:lnTo>
                    <a:pt x="1" y="232"/>
                  </a:lnTo>
                  <a:lnTo>
                    <a:pt x="4" y="252"/>
                  </a:lnTo>
                  <a:lnTo>
                    <a:pt x="9" y="273"/>
                  </a:lnTo>
                  <a:lnTo>
                    <a:pt x="16" y="293"/>
                  </a:lnTo>
                  <a:lnTo>
                    <a:pt x="25" y="311"/>
                  </a:lnTo>
                  <a:lnTo>
                    <a:pt x="35" y="328"/>
                  </a:lnTo>
                  <a:lnTo>
                    <a:pt x="48" y="346"/>
                  </a:lnTo>
                  <a:lnTo>
                    <a:pt x="62" y="361"/>
                  </a:lnTo>
                  <a:lnTo>
                    <a:pt x="78" y="374"/>
                  </a:lnTo>
                  <a:lnTo>
                    <a:pt x="94" y="387"/>
                  </a:lnTo>
                  <a:lnTo>
                    <a:pt x="113" y="397"/>
                  </a:lnTo>
                  <a:lnTo>
                    <a:pt x="131" y="407"/>
                  </a:lnTo>
                  <a:lnTo>
                    <a:pt x="151" y="413"/>
                  </a:lnTo>
                  <a:lnTo>
                    <a:pt x="170" y="418"/>
                  </a:lnTo>
                  <a:lnTo>
                    <a:pt x="191" y="422"/>
                  </a:lnTo>
                  <a:lnTo>
                    <a:pt x="212" y="423"/>
                  </a:lnTo>
                  <a:lnTo>
                    <a:pt x="232" y="422"/>
                  </a:lnTo>
                  <a:lnTo>
                    <a:pt x="253" y="418"/>
                  </a:lnTo>
                  <a:lnTo>
                    <a:pt x="273" y="413"/>
                  </a:lnTo>
                  <a:lnTo>
                    <a:pt x="292" y="407"/>
                  </a:lnTo>
                  <a:lnTo>
                    <a:pt x="311" y="397"/>
                  </a:lnTo>
                  <a:lnTo>
                    <a:pt x="328" y="387"/>
                  </a:lnTo>
                  <a:lnTo>
                    <a:pt x="345" y="374"/>
                  </a:lnTo>
                  <a:lnTo>
                    <a:pt x="360" y="361"/>
                  </a:lnTo>
                  <a:lnTo>
                    <a:pt x="374" y="346"/>
                  </a:lnTo>
                  <a:lnTo>
                    <a:pt x="387" y="328"/>
                  </a:lnTo>
                  <a:lnTo>
                    <a:pt x="397" y="311"/>
                  </a:lnTo>
                  <a:lnTo>
                    <a:pt x="406" y="293"/>
                  </a:lnTo>
                  <a:lnTo>
                    <a:pt x="413" y="273"/>
                  </a:lnTo>
                  <a:lnTo>
                    <a:pt x="418" y="252"/>
                  </a:lnTo>
                  <a:lnTo>
                    <a:pt x="421" y="232"/>
                  </a:lnTo>
                  <a:lnTo>
                    <a:pt x="422" y="211"/>
                  </a:lnTo>
                  <a:lnTo>
                    <a:pt x="421" y="190"/>
                  </a:lnTo>
                  <a:lnTo>
                    <a:pt x="418" y="169"/>
                  </a:lnTo>
                  <a:lnTo>
                    <a:pt x="413" y="150"/>
                  </a:lnTo>
                  <a:lnTo>
                    <a:pt x="406" y="130"/>
                  </a:lnTo>
                  <a:lnTo>
                    <a:pt x="397" y="112"/>
                  </a:lnTo>
                  <a:lnTo>
                    <a:pt x="387" y="94"/>
                  </a:lnTo>
                  <a:lnTo>
                    <a:pt x="374" y="77"/>
                  </a:lnTo>
                  <a:lnTo>
                    <a:pt x="360" y="62"/>
                  </a:lnTo>
                  <a:lnTo>
                    <a:pt x="345" y="48"/>
                  </a:lnTo>
                  <a:lnTo>
                    <a:pt x="328" y="36"/>
                  </a:lnTo>
                  <a:lnTo>
                    <a:pt x="311" y="25"/>
                  </a:lnTo>
                  <a:lnTo>
                    <a:pt x="292" y="16"/>
                  </a:lnTo>
                  <a:lnTo>
                    <a:pt x="273" y="9"/>
                  </a:lnTo>
                  <a:lnTo>
                    <a:pt x="253" y="5"/>
                  </a:lnTo>
                  <a:lnTo>
                    <a:pt x="232" y="1"/>
                  </a:lnTo>
                  <a:lnTo>
                    <a:pt x="212"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9" name="Freeform 163"/>
            <p:cNvSpPr/>
            <p:nvPr/>
          </p:nvSpPr>
          <p:spPr bwMode="auto">
            <a:xfrm>
              <a:off x="953" y="2109"/>
              <a:ext cx="182" cy="182"/>
            </a:xfrm>
            <a:custGeom>
              <a:avLst/>
              <a:gdLst/>
              <a:ahLst/>
              <a:cxnLst>
                <a:cxn ang="0">
                  <a:pos x="182" y="364"/>
                </a:cxn>
                <a:cxn ang="0">
                  <a:pos x="163" y="363"/>
                </a:cxn>
                <a:cxn ang="0">
                  <a:pos x="146" y="360"/>
                </a:cxn>
                <a:cxn ang="0">
                  <a:pos x="129" y="356"/>
                </a:cxn>
                <a:cxn ang="0">
                  <a:pos x="111" y="350"/>
                </a:cxn>
                <a:cxn ang="0">
                  <a:pos x="95" y="343"/>
                </a:cxn>
                <a:cxn ang="0">
                  <a:pos x="80" y="334"/>
                </a:cxn>
                <a:cxn ang="0">
                  <a:pos x="67" y="323"/>
                </a:cxn>
                <a:cxn ang="0">
                  <a:pos x="53" y="311"/>
                </a:cxn>
                <a:cxn ang="0">
                  <a:pos x="40" y="297"/>
                </a:cxn>
                <a:cxn ang="0">
                  <a:pos x="30" y="283"/>
                </a:cxn>
                <a:cxn ang="0">
                  <a:pos x="20" y="268"/>
                </a:cxn>
                <a:cxn ang="0">
                  <a:pos x="14" y="252"/>
                </a:cxn>
                <a:cxn ang="0">
                  <a:pos x="8" y="235"/>
                </a:cxn>
                <a:cxn ang="0">
                  <a:pos x="3" y="218"/>
                </a:cxn>
                <a:cxn ang="0">
                  <a:pos x="1" y="200"/>
                </a:cxn>
                <a:cxn ang="0">
                  <a:pos x="0" y="182"/>
                </a:cxn>
                <a:cxn ang="0">
                  <a:pos x="1" y="163"/>
                </a:cxn>
                <a:cxn ang="0">
                  <a:pos x="3" y="146"/>
                </a:cxn>
                <a:cxn ang="0">
                  <a:pos x="8" y="129"/>
                </a:cxn>
                <a:cxn ang="0">
                  <a:pos x="14" y="113"/>
                </a:cxn>
                <a:cxn ang="0">
                  <a:pos x="20" y="97"/>
                </a:cxn>
                <a:cxn ang="0">
                  <a:pos x="30" y="82"/>
                </a:cxn>
                <a:cxn ang="0">
                  <a:pos x="40" y="68"/>
                </a:cxn>
                <a:cxn ang="0">
                  <a:pos x="53" y="54"/>
                </a:cxn>
                <a:cxn ang="0">
                  <a:pos x="67" y="41"/>
                </a:cxn>
                <a:cxn ang="0">
                  <a:pos x="80" y="31"/>
                </a:cxn>
                <a:cxn ang="0">
                  <a:pos x="95" y="22"/>
                </a:cxn>
                <a:cxn ang="0">
                  <a:pos x="111" y="14"/>
                </a:cxn>
                <a:cxn ang="0">
                  <a:pos x="129" y="8"/>
                </a:cxn>
                <a:cxn ang="0">
                  <a:pos x="146" y="3"/>
                </a:cxn>
                <a:cxn ang="0">
                  <a:pos x="163" y="1"/>
                </a:cxn>
                <a:cxn ang="0">
                  <a:pos x="182" y="0"/>
                </a:cxn>
                <a:cxn ang="0">
                  <a:pos x="200" y="1"/>
                </a:cxn>
                <a:cxn ang="0">
                  <a:pos x="217" y="3"/>
                </a:cxn>
                <a:cxn ang="0">
                  <a:pos x="235" y="8"/>
                </a:cxn>
                <a:cxn ang="0">
                  <a:pos x="251" y="14"/>
                </a:cxn>
                <a:cxn ang="0">
                  <a:pos x="267" y="22"/>
                </a:cxn>
                <a:cxn ang="0">
                  <a:pos x="282" y="31"/>
                </a:cxn>
                <a:cxn ang="0">
                  <a:pos x="296" y="41"/>
                </a:cxn>
                <a:cxn ang="0">
                  <a:pos x="310" y="54"/>
                </a:cxn>
                <a:cxn ang="0">
                  <a:pos x="322" y="68"/>
                </a:cxn>
                <a:cxn ang="0">
                  <a:pos x="333" y="82"/>
                </a:cxn>
                <a:cxn ang="0">
                  <a:pos x="342" y="97"/>
                </a:cxn>
                <a:cxn ang="0">
                  <a:pos x="350" y="113"/>
                </a:cxn>
                <a:cxn ang="0">
                  <a:pos x="356" y="129"/>
                </a:cxn>
                <a:cxn ang="0">
                  <a:pos x="360" y="146"/>
                </a:cxn>
                <a:cxn ang="0">
                  <a:pos x="363" y="163"/>
                </a:cxn>
                <a:cxn ang="0">
                  <a:pos x="364" y="182"/>
                </a:cxn>
                <a:cxn ang="0">
                  <a:pos x="360" y="219"/>
                </a:cxn>
                <a:cxn ang="0">
                  <a:pos x="350" y="253"/>
                </a:cxn>
                <a:cxn ang="0">
                  <a:pos x="333" y="284"/>
                </a:cxn>
                <a:cxn ang="0">
                  <a:pos x="311" y="311"/>
                </a:cxn>
                <a:cxn ang="0">
                  <a:pos x="283" y="333"/>
                </a:cxn>
                <a:cxn ang="0">
                  <a:pos x="252" y="350"/>
                </a:cxn>
                <a:cxn ang="0">
                  <a:pos x="219" y="360"/>
                </a:cxn>
                <a:cxn ang="0">
                  <a:pos x="182" y="364"/>
                </a:cxn>
              </a:cxnLst>
              <a:rect l="0" t="0" r="r" b="b"/>
              <a:pathLst>
                <a:path w="364" h="364">
                  <a:moveTo>
                    <a:pt x="182" y="364"/>
                  </a:moveTo>
                  <a:lnTo>
                    <a:pt x="163" y="363"/>
                  </a:lnTo>
                  <a:lnTo>
                    <a:pt x="146" y="360"/>
                  </a:lnTo>
                  <a:lnTo>
                    <a:pt x="129" y="356"/>
                  </a:lnTo>
                  <a:lnTo>
                    <a:pt x="111" y="350"/>
                  </a:lnTo>
                  <a:lnTo>
                    <a:pt x="95" y="343"/>
                  </a:lnTo>
                  <a:lnTo>
                    <a:pt x="80" y="334"/>
                  </a:lnTo>
                  <a:lnTo>
                    <a:pt x="67" y="323"/>
                  </a:lnTo>
                  <a:lnTo>
                    <a:pt x="53" y="311"/>
                  </a:lnTo>
                  <a:lnTo>
                    <a:pt x="40" y="297"/>
                  </a:lnTo>
                  <a:lnTo>
                    <a:pt x="30" y="283"/>
                  </a:lnTo>
                  <a:lnTo>
                    <a:pt x="20" y="268"/>
                  </a:lnTo>
                  <a:lnTo>
                    <a:pt x="14" y="252"/>
                  </a:lnTo>
                  <a:lnTo>
                    <a:pt x="8" y="235"/>
                  </a:lnTo>
                  <a:lnTo>
                    <a:pt x="3" y="218"/>
                  </a:lnTo>
                  <a:lnTo>
                    <a:pt x="1" y="200"/>
                  </a:lnTo>
                  <a:lnTo>
                    <a:pt x="0" y="182"/>
                  </a:lnTo>
                  <a:lnTo>
                    <a:pt x="1" y="163"/>
                  </a:lnTo>
                  <a:lnTo>
                    <a:pt x="3" y="146"/>
                  </a:lnTo>
                  <a:lnTo>
                    <a:pt x="8" y="129"/>
                  </a:lnTo>
                  <a:lnTo>
                    <a:pt x="14" y="113"/>
                  </a:lnTo>
                  <a:lnTo>
                    <a:pt x="20" y="97"/>
                  </a:lnTo>
                  <a:lnTo>
                    <a:pt x="30" y="82"/>
                  </a:lnTo>
                  <a:lnTo>
                    <a:pt x="40" y="68"/>
                  </a:lnTo>
                  <a:lnTo>
                    <a:pt x="53" y="54"/>
                  </a:lnTo>
                  <a:lnTo>
                    <a:pt x="67" y="41"/>
                  </a:lnTo>
                  <a:lnTo>
                    <a:pt x="80" y="31"/>
                  </a:lnTo>
                  <a:lnTo>
                    <a:pt x="95" y="22"/>
                  </a:lnTo>
                  <a:lnTo>
                    <a:pt x="111" y="14"/>
                  </a:lnTo>
                  <a:lnTo>
                    <a:pt x="129" y="8"/>
                  </a:lnTo>
                  <a:lnTo>
                    <a:pt x="146" y="3"/>
                  </a:lnTo>
                  <a:lnTo>
                    <a:pt x="163" y="1"/>
                  </a:lnTo>
                  <a:lnTo>
                    <a:pt x="182" y="0"/>
                  </a:lnTo>
                  <a:lnTo>
                    <a:pt x="200" y="1"/>
                  </a:lnTo>
                  <a:lnTo>
                    <a:pt x="217" y="3"/>
                  </a:lnTo>
                  <a:lnTo>
                    <a:pt x="235" y="8"/>
                  </a:lnTo>
                  <a:lnTo>
                    <a:pt x="251" y="14"/>
                  </a:lnTo>
                  <a:lnTo>
                    <a:pt x="267" y="22"/>
                  </a:lnTo>
                  <a:lnTo>
                    <a:pt x="282" y="31"/>
                  </a:lnTo>
                  <a:lnTo>
                    <a:pt x="296" y="41"/>
                  </a:lnTo>
                  <a:lnTo>
                    <a:pt x="310" y="54"/>
                  </a:lnTo>
                  <a:lnTo>
                    <a:pt x="322" y="68"/>
                  </a:lnTo>
                  <a:lnTo>
                    <a:pt x="333" y="82"/>
                  </a:lnTo>
                  <a:lnTo>
                    <a:pt x="342" y="97"/>
                  </a:lnTo>
                  <a:lnTo>
                    <a:pt x="350" y="113"/>
                  </a:lnTo>
                  <a:lnTo>
                    <a:pt x="356" y="129"/>
                  </a:lnTo>
                  <a:lnTo>
                    <a:pt x="360" y="146"/>
                  </a:lnTo>
                  <a:lnTo>
                    <a:pt x="363" y="163"/>
                  </a:lnTo>
                  <a:lnTo>
                    <a:pt x="364" y="182"/>
                  </a:lnTo>
                  <a:lnTo>
                    <a:pt x="360" y="219"/>
                  </a:lnTo>
                  <a:lnTo>
                    <a:pt x="350" y="253"/>
                  </a:lnTo>
                  <a:lnTo>
                    <a:pt x="333" y="284"/>
                  </a:lnTo>
                  <a:lnTo>
                    <a:pt x="311" y="311"/>
                  </a:lnTo>
                  <a:lnTo>
                    <a:pt x="283" y="333"/>
                  </a:lnTo>
                  <a:lnTo>
                    <a:pt x="252" y="350"/>
                  </a:lnTo>
                  <a:lnTo>
                    <a:pt x="219" y="360"/>
                  </a:lnTo>
                  <a:lnTo>
                    <a:pt x="182" y="364"/>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30" name="Freeform 164"/>
            <p:cNvSpPr/>
            <p:nvPr/>
          </p:nvSpPr>
          <p:spPr bwMode="auto">
            <a:xfrm>
              <a:off x="995" y="2130"/>
              <a:ext cx="107" cy="130"/>
            </a:xfrm>
            <a:custGeom>
              <a:avLst/>
              <a:gdLst/>
              <a:ahLst/>
              <a:cxnLst>
                <a:cxn ang="0">
                  <a:pos x="100" y="0"/>
                </a:cxn>
                <a:cxn ang="0">
                  <a:pos x="79" y="2"/>
                </a:cxn>
                <a:cxn ang="0">
                  <a:pos x="61" y="11"/>
                </a:cxn>
                <a:cxn ang="0">
                  <a:pos x="43" y="22"/>
                </a:cxn>
                <a:cxn ang="0">
                  <a:pos x="29" y="38"/>
                </a:cxn>
                <a:cxn ang="0">
                  <a:pos x="17" y="58"/>
                </a:cxn>
                <a:cxn ang="0">
                  <a:pos x="8" y="80"/>
                </a:cxn>
                <a:cxn ang="0">
                  <a:pos x="2" y="104"/>
                </a:cxn>
                <a:cxn ang="0">
                  <a:pos x="0" y="130"/>
                </a:cxn>
                <a:cxn ang="0">
                  <a:pos x="2" y="157"/>
                </a:cxn>
                <a:cxn ang="0">
                  <a:pos x="8" y="181"/>
                </a:cxn>
                <a:cxn ang="0">
                  <a:pos x="17" y="204"/>
                </a:cxn>
                <a:cxn ang="0">
                  <a:pos x="29" y="224"/>
                </a:cxn>
                <a:cxn ang="0">
                  <a:pos x="43" y="240"/>
                </a:cxn>
                <a:cxn ang="0">
                  <a:pos x="61" y="251"/>
                </a:cxn>
                <a:cxn ang="0">
                  <a:pos x="79" y="259"/>
                </a:cxn>
                <a:cxn ang="0">
                  <a:pos x="100" y="262"/>
                </a:cxn>
                <a:cxn ang="0">
                  <a:pos x="120" y="259"/>
                </a:cxn>
                <a:cxn ang="0">
                  <a:pos x="139" y="251"/>
                </a:cxn>
                <a:cxn ang="0">
                  <a:pos x="156" y="240"/>
                </a:cxn>
                <a:cxn ang="0">
                  <a:pos x="171" y="224"/>
                </a:cxn>
                <a:cxn ang="0">
                  <a:pos x="184" y="204"/>
                </a:cxn>
                <a:cxn ang="0">
                  <a:pos x="193" y="181"/>
                </a:cxn>
                <a:cxn ang="0">
                  <a:pos x="199" y="157"/>
                </a:cxn>
                <a:cxn ang="0">
                  <a:pos x="201" y="130"/>
                </a:cxn>
                <a:cxn ang="0">
                  <a:pos x="199" y="104"/>
                </a:cxn>
                <a:cxn ang="0">
                  <a:pos x="193" y="80"/>
                </a:cxn>
                <a:cxn ang="0">
                  <a:pos x="184" y="58"/>
                </a:cxn>
                <a:cxn ang="0">
                  <a:pos x="171" y="38"/>
                </a:cxn>
                <a:cxn ang="0">
                  <a:pos x="156" y="22"/>
                </a:cxn>
                <a:cxn ang="0">
                  <a:pos x="139" y="11"/>
                </a:cxn>
                <a:cxn ang="0">
                  <a:pos x="120" y="2"/>
                </a:cxn>
                <a:cxn ang="0">
                  <a:pos x="100" y="0"/>
                </a:cxn>
              </a:cxnLst>
              <a:rect l="0" t="0" r="r" b="b"/>
              <a:pathLst>
                <a:path w="201" h="262">
                  <a:moveTo>
                    <a:pt x="100" y="0"/>
                  </a:moveTo>
                  <a:lnTo>
                    <a:pt x="79" y="2"/>
                  </a:lnTo>
                  <a:lnTo>
                    <a:pt x="61" y="11"/>
                  </a:lnTo>
                  <a:lnTo>
                    <a:pt x="43" y="22"/>
                  </a:lnTo>
                  <a:lnTo>
                    <a:pt x="29" y="38"/>
                  </a:lnTo>
                  <a:lnTo>
                    <a:pt x="17" y="58"/>
                  </a:lnTo>
                  <a:lnTo>
                    <a:pt x="8" y="80"/>
                  </a:lnTo>
                  <a:lnTo>
                    <a:pt x="2" y="104"/>
                  </a:lnTo>
                  <a:lnTo>
                    <a:pt x="0" y="130"/>
                  </a:lnTo>
                  <a:lnTo>
                    <a:pt x="2" y="157"/>
                  </a:lnTo>
                  <a:lnTo>
                    <a:pt x="8" y="181"/>
                  </a:lnTo>
                  <a:lnTo>
                    <a:pt x="17" y="204"/>
                  </a:lnTo>
                  <a:lnTo>
                    <a:pt x="29" y="224"/>
                  </a:lnTo>
                  <a:lnTo>
                    <a:pt x="43" y="240"/>
                  </a:lnTo>
                  <a:lnTo>
                    <a:pt x="61" y="251"/>
                  </a:lnTo>
                  <a:lnTo>
                    <a:pt x="79" y="259"/>
                  </a:lnTo>
                  <a:lnTo>
                    <a:pt x="100" y="262"/>
                  </a:lnTo>
                  <a:lnTo>
                    <a:pt x="120" y="259"/>
                  </a:lnTo>
                  <a:lnTo>
                    <a:pt x="139" y="251"/>
                  </a:lnTo>
                  <a:lnTo>
                    <a:pt x="156" y="240"/>
                  </a:lnTo>
                  <a:lnTo>
                    <a:pt x="171" y="224"/>
                  </a:lnTo>
                  <a:lnTo>
                    <a:pt x="184" y="204"/>
                  </a:lnTo>
                  <a:lnTo>
                    <a:pt x="193" y="181"/>
                  </a:lnTo>
                  <a:lnTo>
                    <a:pt x="199" y="157"/>
                  </a:lnTo>
                  <a:lnTo>
                    <a:pt x="201" y="130"/>
                  </a:lnTo>
                  <a:lnTo>
                    <a:pt x="199" y="104"/>
                  </a:lnTo>
                  <a:lnTo>
                    <a:pt x="193" y="80"/>
                  </a:lnTo>
                  <a:lnTo>
                    <a:pt x="184" y="58"/>
                  </a:lnTo>
                  <a:lnTo>
                    <a:pt x="171" y="38"/>
                  </a:lnTo>
                  <a:lnTo>
                    <a:pt x="156" y="22"/>
                  </a:lnTo>
                  <a:lnTo>
                    <a:pt x="139" y="11"/>
                  </a:lnTo>
                  <a:lnTo>
                    <a:pt x="120" y="2"/>
                  </a:lnTo>
                  <a:lnTo>
                    <a:pt x="100"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grpSp>
      <p:graphicFrame>
        <p:nvGraphicFramePr>
          <p:cNvPr id="10" name="表格 9"/>
          <p:cNvGraphicFramePr/>
          <p:nvPr/>
        </p:nvGraphicFramePr>
        <p:xfrm>
          <a:off x="1736090" y="2764155"/>
          <a:ext cx="8530590" cy="1404000"/>
        </p:xfrm>
        <a:graphic>
          <a:graphicData uri="http://schemas.openxmlformats.org/drawingml/2006/table">
            <a:tbl>
              <a:tblPr firstRow="1" bandRow="1">
                <a:tableStyleId>{5C22544A-7EE6-4342-B048-85BDC9FD1C3A}</a:tableStyleId>
              </a:tblPr>
              <a:tblGrid>
                <a:gridCol w="2351405"/>
                <a:gridCol w="1152000"/>
                <a:gridCol w="1152000"/>
                <a:gridCol w="1152000"/>
                <a:gridCol w="1152000"/>
                <a:gridCol w="1152000"/>
              </a:tblGrid>
              <a:tr h="468000">
                <a:tc>
                  <a:txBody>
                    <a:bodyPr/>
                    <a:p>
                      <a:pPr algn="ctr">
                        <a:lnSpc>
                          <a:spcPct val="100000"/>
                        </a:lnSpc>
                        <a:buNone/>
                      </a:pPr>
                      <a:r>
                        <a:rPr lang="zh-CN" altLang="en-US" sz="1800" b="0">
                          <a:solidFill>
                            <a:srgbClr val="000000"/>
                          </a:solidFill>
                          <a:cs typeface="Arial" panose="020B0604020202020204" pitchFamily="34" charset="0"/>
                          <a:sym typeface="+mn-ea"/>
                        </a:rPr>
                        <a:t>年度</a:t>
                      </a:r>
                      <a:endParaRPr lang="zh-CN" altLang="en-US" sz="1800" b="0">
                        <a:solidFill>
                          <a:srgbClr val="000000"/>
                        </a:solidFill>
                        <a:cs typeface="Arial" panose="020B0604020202020204" pitchFamily="34" charset="0"/>
                        <a:sym typeface="+mn-ea"/>
                      </a:endParaRPr>
                    </a:p>
                  </a:txBody>
                  <a:tcPr anchor="ctr" anchorCtr="0"/>
                </a:tc>
                <a:tc>
                  <a:txBody>
                    <a:bodyPr/>
                    <a:p>
                      <a:pPr algn="ctr">
                        <a:lnSpc>
                          <a:spcPct val="100000"/>
                        </a:lnSpc>
                        <a:buNone/>
                      </a:pPr>
                      <a:r>
                        <a:rPr lang="en-US" sz="1800" b="0">
                          <a:solidFill>
                            <a:srgbClr val="000000"/>
                          </a:solidFill>
                          <a:cs typeface="Arial" panose="020B0604020202020204" pitchFamily="34" charset="0"/>
                          <a:sym typeface="+mn-ea"/>
                        </a:rPr>
                        <a:t>2019</a:t>
                      </a:r>
                      <a:endParaRPr lang="en-US" sz="1800" b="0">
                        <a:solidFill>
                          <a:srgbClr val="000000"/>
                        </a:solidFill>
                        <a:cs typeface="Arial" panose="020B0604020202020204" pitchFamily="34" charset="0"/>
                        <a:sym typeface="+mn-ea"/>
                      </a:endParaRPr>
                    </a:p>
                  </a:txBody>
                  <a:tcPr anchor="ctr" anchorCtr="0"/>
                </a:tc>
                <a:tc>
                  <a:txBody>
                    <a:bodyPr/>
                    <a:p>
                      <a:pPr algn="ctr">
                        <a:lnSpc>
                          <a:spcPct val="100000"/>
                        </a:lnSpc>
                        <a:buNone/>
                      </a:pPr>
                      <a:r>
                        <a:rPr lang="en-US" sz="1800" b="0">
                          <a:solidFill>
                            <a:srgbClr val="000000"/>
                          </a:solidFill>
                          <a:cs typeface="Arial" panose="020B0604020202020204" pitchFamily="34" charset="0"/>
                          <a:sym typeface="+mn-ea"/>
                        </a:rPr>
                        <a:t>2020</a:t>
                      </a:r>
                      <a:endParaRPr lang="en-US" sz="1800" b="0">
                        <a:solidFill>
                          <a:srgbClr val="000000"/>
                        </a:solidFill>
                        <a:cs typeface="Arial" panose="020B0604020202020204" pitchFamily="34" charset="0"/>
                        <a:sym typeface="+mn-ea"/>
                      </a:endParaRPr>
                    </a:p>
                  </a:txBody>
                  <a:tcPr anchor="ctr" anchorCtr="0"/>
                </a:tc>
                <a:tc>
                  <a:txBody>
                    <a:bodyPr/>
                    <a:p>
                      <a:pPr algn="ctr">
                        <a:lnSpc>
                          <a:spcPct val="100000"/>
                        </a:lnSpc>
                        <a:buNone/>
                      </a:pPr>
                      <a:r>
                        <a:rPr lang="en-US" sz="1800" b="0">
                          <a:solidFill>
                            <a:srgbClr val="000000"/>
                          </a:solidFill>
                          <a:cs typeface="Arial" panose="020B0604020202020204" pitchFamily="34" charset="0"/>
                          <a:sym typeface="+mn-ea"/>
                        </a:rPr>
                        <a:t>2021</a:t>
                      </a:r>
                      <a:endParaRPr lang="en-US" sz="1800" b="0">
                        <a:solidFill>
                          <a:srgbClr val="000000"/>
                        </a:solidFill>
                        <a:cs typeface="Arial" panose="020B0604020202020204" pitchFamily="34" charset="0"/>
                        <a:sym typeface="+mn-ea"/>
                      </a:endParaRPr>
                    </a:p>
                  </a:txBody>
                  <a:tcPr anchor="ctr" anchorCtr="0"/>
                </a:tc>
                <a:tc>
                  <a:txBody>
                    <a:bodyPr/>
                    <a:p>
                      <a:pPr algn="ctr">
                        <a:lnSpc>
                          <a:spcPct val="100000"/>
                        </a:lnSpc>
                        <a:buNone/>
                      </a:pPr>
                      <a:r>
                        <a:rPr lang="en-US" sz="1800" b="0">
                          <a:solidFill>
                            <a:srgbClr val="000000"/>
                          </a:solidFill>
                          <a:cs typeface="Arial" panose="020B0604020202020204" pitchFamily="34" charset="0"/>
                          <a:sym typeface="+mn-ea"/>
                        </a:rPr>
                        <a:t>2022</a:t>
                      </a:r>
                      <a:endParaRPr lang="en-US" sz="1800" b="0">
                        <a:solidFill>
                          <a:srgbClr val="000000"/>
                        </a:solidFill>
                        <a:cs typeface="Arial" panose="020B0604020202020204" pitchFamily="34" charset="0"/>
                        <a:sym typeface="+mn-ea"/>
                      </a:endParaRPr>
                    </a:p>
                  </a:txBody>
                  <a:tcPr anchor="ctr" anchorCtr="0"/>
                </a:tc>
                <a:tc>
                  <a:txBody>
                    <a:bodyPr/>
                    <a:p>
                      <a:pPr algn="ctr">
                        <a:lnSpc>
                          <a:spcPct val="100000"/>
                        </a:lnSpc>
                        <a:buNone/>
                      </a:pPr>
                      <a:r>
                        <a:rPr lang="en-US" sz="1800" b="0">
                          <a:solidFill>
                            <a:srgbClr val="000000"/>
                          </a:solidFill>
                          <a:cs typeface="Arial" panose="020B0604020202020204" pitchFamily="34" charset="0"/>
                          <a:sym typeface="+mn-ea"/>
                        </a:rPr>
                        <a:t>2023</a:t>
                      </a:r>
                      <a:endParaRPr lang="en-US" sz="1800" b="0">
                        <a:solidFill>
                          <a:srgbClr val="000000"/>
                        </a:solidFill>
                        <a:cs typeface="Arial" panose="020B0604020202020204" pitchFamily="34" charset="0"/>
                        <a:sym typeface="+mn-ea"/>
                      </a:endParaRPr>
                    </a:p>
                  </a:txBody>
                  <a:tcPr anchor="ctr" anchorCtr="0"/>
                </a:tc>
              </a:tr>
              <a:tr h="468000">
                <a:tc>
                  <a:txBody>
                    <a:bodyPr/>
                    <a:p>
                      <a:pPr algn="ctr">
                        <a:lnSpc>
                          <a:spcPct val="100000"/>
                        </a:lnSpc>
                        <a:buNone/>
                      </a:pPr>
                      <a:r>
                        <a:rPr sz="1800">
                          <a:solidFill>
                            <a:srgbClr val="000000"/>
                          </a:solidFill>
                          <a:cs typeface="Arial" panose="020B0604020202020204" pitchFamily="34" charset="0"/>
                          <a:sym typeface="+mn-ea"/>
                        </a:rPr>
                        <a:t>业务量x</a:t>
                      </a:r>
                      <a:r>
                        <a:rPr sz="1800">
                          <a:solidFill>
                            <a:srgbClr val="000000"/>
                          </a:solidFill>
                          <a:cs typeface="Arial" panose="020B0604020202020204" pitchFamily="34" charset="0"/>
                          <a:sym typeface="+mn-ea"/>
                        </a:rPr>
                        <a:t>/</a:t>
                      </a:r>
                      <a:r>
                        <a:rPr lang="zh-CN" sz="1800">
                          <a:solidFill>
                            <a:srgbClr val="000000"/>
                          </a:solidFill>
                          <a:cs typeface="Arial" panose="020B0604020202020204" pitchFamily="34" charset="0"/>
                          <a:sym typeface="+mn-ea"/>
                        </a:rPr>
                        <a:t>万</a:t>
                      </a:r>
                      <a:r>
                        <a:rPr sz="1800">
                          <a:solidFill>
                            <a:srgbClr val="000000"/>
                          </a:solidFill>
                          <a:cs typeface="Arial" panose="020B0604020202020204" pitchFamily="34" charset="0"/>
                          <a:sym typeface="+mn-ea"/>
                        </a:rPr>
                        <a:t>元</a:t>
                      </a:r>
                      <a:endParaRPr lang="zh-CN" altLang="en-US" sz="1800" b="0">
                        <a:solidFill>
                          <a:srgbClr val="000000"/>
                        </a:solidFill>
                        <a:cs typeface="Arial" panose="020B0604020202020204" pitchFamily="34" charset="0"/>
                        <a:sym typeface="+mn-ea"/>
                      </a:endParaRPr>
                    </a:p>
                  </a:txBody>
                  <a:tcPr anchor="ctr" anchorCtr="0"/>
                </a:tc>
                <a:tc>
                  <a:txBody>
                    <a:bodyPr/>
                    <a:p>
                      <a:pPr algn="ctr">
                        <a:lnSpc>
                          <a:spcPct val="100000"/>
                        </a:lnSpc>
                        <a:buNone/>
                      </a:pPr>
                      <a:r>
                        <a:rPr lang="en-US" altLang="zh-CN"/>
                        <a:t>500</a:t>
                      </a:r>
                      <a:endParaRPr lang="en-US" altLang="zh-CN"/>
                    </a:p>
                  </a:txBody>
                  <a:tcPr anchor="ctr" anchorCtr="0"/>
                </a:tc>
                <a:tc>
                  <a:txBody>
                    <a:bodyPr/>
                    <a:p>
                      <a:pPr algn="ctr">
                        <a:lnSpc>
                          <a:spcPct val="100000"/>
                        </a:lnSpc>
                        <a:buNone/>
                      </a:pPr>
                      <a:r>
                        <a:rPr lang="en-US" altLang="zh-CN"/>
                        <a:t>520</a:t>
                      </a:r>
                      <a:endParaRPr lang="en-US" altLang="zh-CN"/>
                    </a:p>
                  </a:txBody>
                  <a:tcPr anchor="ctr" anchorCtr="0"/>
                </a:tc>
                <a:tc>
                  <a:txBody>
                    <a:bodyPr/>
                    <a:p>
                      <a:pPr algn="ctr">
                        <a:lnSpc>
                          <a:spcPct val="100000"/>
                        </a:lnSpc>
                        <a:buNone/>
                      </a:pPr>
                      <a:r>
                        <a:rPr lang="en-US" altLang="zh-CN"/>
                        <a:t>480</a:t>
                      </a:r>
                      <a:endParaRPr lang="en-US" altLang="zh-CN"/>
                    </a:p>
                  </a:txBody>
                  <a:tcPr anchor="ctr" anchorCtr="0"/>
                </a:tc>
                <a:tc>
                  <a:txBody>
                    <a:bodyPr/>
                    <a:p>
                      <a:pPr algn="ctr">
                        <a:lnSpc>
                          <a:spcPct val="100000"/>
                        </a:lnSpc>
                        <a:buNone/>
                      </a:pPr>
                      <a:r>
                        <a:rPr lang="en-US" altLang="zh-CN"/>
                        <a:t>540</a:t>
                      </a:r>
                      <a:endParaRPr lang="en-US" altLang="zh-CN"/>
                    </a:p>
                  </a:txBody>
                  <a:tcPr anchor="ctr" anchorCtr="0"/>
                </a:tc>
                <a:tc>
                  <a:txBody>
                    <a:bodyPr/>
                    <a:p>
                      <a:pPr algn="ctr">
                        <a:lnSpc>
                          <a:spcPct val="100000"/>
                        </a:lnSpc>
                        <a:buNone/>
                      </a:pPr>
                      <a:r>
                        <a:rPr lang="en-US" altLang="zh-CN"/>
                        <a:t>690</a:t>
                      </a:r>
                      <a:endParaRPr lang="en-US" altLang="zh-CN"/>
                    </a:p>
                  </a:txBody>
                  <a:tcPr anchor="ctr" anchorCtr="0"/>
                </a:tc>
              </a:tr>
              <a:tr h="468000">
                <a:tc>
                  <a:txBody>
                    <a:bodyPr/>
                    <a:p>
                      <a:pPr algn="ctr">
                        <a:lnSpc>
                          <a:spcPct val="100000"/>
                        </a:lnSpc>
                        <a:buNone/>
                      </a:pPr>
                      <a:r>
                        <a:rPr sz="1800">
                          <a:solidFill>
                            <a:srgbClr val="000000"/>
                          </a:solidFill>
                          <a:cs typeface="Arial" panose="020B0604020202020204" pitchFamily="34" charset="0"/>
                          <a:sym typeface="+mn-ea"/>
                        </a:rPr>
                        <a:t>维修费y/</a:t>
                      </a:r>
                      <a:r>
                        <a:rPr lang="zh-CN" sz="1800">
                          <a:solidFill>
                            <a:srgbClr val="000000"/>
                          </a:solidFill>
                          <a:cs typeface="Arial" panose="020B0604020202020204" pitchFamily="34" charset="0"/>
                          <a:sym typeface="+mn-ea"/>
                        </a:rPr>
                        <a:t>万</a:t>
                      </a:r>
                      <a:r>
                        <a:rPr sz="1800">
                          <a:solidFill>
                            <a:srgbClr val="000000"/>
                          </a:solidFill>
                          <a:cs typeface="Arial" panose="020B0604020202020204" pitchFamily="34" charset="0"/>
                          <a:sym typeface="+mn-ea"/>
                        </a:rPr>
                        <a:t>元</a:t>
                      </a:r>
                      <a:endParaRPr lang="zh-CN" altLang="en-US" sz="1800" b="0">
                        <a:solidFill>
                          <a:srgbClr val="000000"/>
                        </a:solidFill>
                        <a:cs typeface="Arial" panose="020B0604020202020204" pitchFamily="34" charset="0"/>
                        <a:sym typeface="+mn-ea"/>
                      </a:endParaRPr>
                    </a:p>
                  </a:txBody>
                  <a:tcPr anchor="ctr" anchorCtr="0"/>
                </a:tc>
                <a:tc>
                  <a:txBody>
                    <a:bodyPr/>
                    <a:p>
                      <a:pPr algn="ctr">
                        <a:lnSpc>
                          <a:spcPct val="100000"/>
                        </a:lnSpc>
                        <a:buNone/>
                      </a:pPr>
                      <a:r>
                        <a:rPr lang="en-US" sz="1800">
                          <a:solidFill>
                            <a:srgbClr val="000000"/>
                          </a:solidFill>
                          <a:cs typeface="Arial" panose="020B0604020202020204" pitchFamily="34" charset="0"/>
                          <a:sym typeface="+mn-ea"/>
                        </a:rPr>
                        <a:t>100</a:t>
                      </a:r>
                      <a:r>
                        <a:rPr sz="1800">
                          <a:solidFill>
                            <a:srgbClr val="000000"/>
                          </a:solidFill>
                          <a:cs typeface="Arial" panose="020B0604020202020204" pitchFamily="34" charset="0"/>
                          <a:sym typeface="+mn-ea"/>
                        </a:rPr>
                        <a:t> </a:t>
                      </a:r>
                      <a:endParaRPr lang="zh-CN" altLang="en-US" sz="1800" b="0">
                        <a:solidFill>
                          <a:srgbClr val="000000"/>
                        </a:solidFill>
                        <a:cs typeface="Arial" panose="020B0604020202020204" pitchFamily="34" charset="0"/>
                        <a:sym typeface="+mn-ea"/>
                      </a:endParaRPr>
                    </a:p>
                  </a:txBody>
                  <a:tcPr anchor="ctr" anchorCtr="0"/>
                </a:tc>
                <a:tc>
                  <a:txBody>
                    <a:bodyPr/>
                    <a:p>
                      <a:pPr algn="ctr">
                        <a:lnSpc>
                          <a:spcPct val="100000"/>
                        </a:lnSpc>
                        <a:buNone/>
                      </a:pPr>
                      <a:r>
                        <a:rPr lang="en-US" sz="1800">
                          <a:solidFill>
                            <a:srgbClr val="000000"/>
                          </a:solidFill>
                          <a:cs typeface="Arial" panose="020B0604020202020204" pitchFamily="34" charset="0"/>
                          <a:sym typeface="+mn-ea"/>
                        </a:rPr>
                        <a:t>110</a:t>
                      </a:r>
                      <a:endParaRPr lang="en-US" sz="1800" b="0">
                        <a:solidFill>
                          <a:srgbClr val="000000"/>
                        </a:solidFill>
                        <a:cs typeface="Arial" panose="020B0604020202020204" pitchFamily="34" charset="0"/>
                        <a:sym typeface="+mn-ea"/>
                      </a:endParaRPr>
                    </a:p>
                  </a:txBody>
                  <a:tcPr anchor="ctr" anchorCtr="0"/>
                </a:tc>
                <a:tc>
                  <a:txBody>
                    <a:bodyPr/>
                    <a:p>
                      <a:pPr algn="ctr">
                        <a:lnSpc>
                          <a:spcPct val="100000"/>
                        </a:lnSpc>
                        <a:buNone/>
                      </a:pPr>
                      <a:r>
                        <a:rPr sz="1800">
                          <a:solidFill>
                            <a:srgbClr val="000000"/>
                          </a:solidFill>
                          <a:cs typeface="Arial" panose="020B0604020202020204" pitchFamily="34" charset="0"/>
                          <a:sym typeface="+mn-ea"/>
                        </a:rPr>
                        <a:t>1</a:t>
                      </a:r>
                      <a:r>
                        <a:rPr lang="en-US" sz="1800">
                          <a:solidFill>
                            <a:srgbClr val="000000"/>
                          </a:solidFill>
                          <a:cs typeface="Arial" panose="020B0604020202020204" pitchFamily="34" charset="0"/>
                          <a:sym typeface="+mn-ea"/>
                        </a:rPr>
                        <a:t>20</a:t>
                      </a:r>
                      <a:endParaRPr lang="en-US" sz="1800" b="0">
                        <a:solidFill>
                          <a:srgbClr val="000000"/>
                        </a:solidFill>
                        <a:cs typeface="Arial" panose="020B0604020202020204" pitchFamily="34" charset="0"/>
                        <a:sym typeface="+mn-ea"/>
                      </a:endParaRPr>
                    </a:p>
                  </a:txBody>
                  <a:tcPr anchor="ctr" anchorCtr="0"/>
                </a:tc>
                <a:tc>
                  <a:txBody>
                    <a:bodyPr/>
                    <a:p>
                      <a:pPr algn="ctr">
                        <a:lnSpc>
                          <a:spcPct val="100000"/>
                        </a:lnSpc>
                        <a:buNone/>
                      </a:pPr>
                      <a:r>
                        <a:rPr sz="1800">
                          <a:solidFill>
                            <a:srgbClr val="000000"/>
                          </a:solidFill>
                          <a:cs typeface="Arial" panose="020B0604020202020204" pitchFamily="34" charset="0"/>
                          <a:sym typeface="+mn-ea"/>
                        </a:rPr>
                        <a:t>125</a:t>
                      </a:r>
                      <a:endParaRPr lang="zh-CN" altLang="en-US" sz="1800" b="0">
                        <a:solidFill>
                          <a:srgbClr val="000000"/>
                        </a:solidFill>
                        <a:cs typeface="Arial" panose="020B0604020202020204" pitchFamily="34" charset="0"/>
                        <a:sym typeface="+mn-ea"/>
                      </a:endParaRPr>
                    </a:p>
                  </a:txBody>
                  <a:tcPr anchor="ctr" anchorCtr="0"/>
                </a:tc>
                <a:tc>
                  <a:txBody>
                    <a:bodyPr/>
                    <a:p>
                      <a:pPr algn="ctr">
                        <a:lnSpc>
                          <a:spcPct val="100000"/>
                        </a:lnSpc>
                        <a:buNone/>
                      </a:pPr>
                      <a:r>
                        <a:rPr sz="1800">
                          <a:solidFill>
                            <a:srgbClr val="000000"/>
                          </a:solidFill>
                          <a:cs typeface="Arial" panose="020B0604020202020204" pitchFamily="34" charset="0"/>
                          <a:sym typeface="+mn-ea"/>
                        </a:rPr>
                        <a:t>1</a:t>
                      </a:r>
                      <a:r>
                        <a:rPr lang="en-US" sz="1800">
                          <a:solidFill>
                            <a:srgbClr val="000000"/>
                          </a:solidFill>
                          <a:cs typeface="Arial" panose="020B0604020202020204" pitchFamily="34" charset="0"/>
                          <a:sym typeface="+mn-ea"/>
                        </a:rPr>
                        <a:t>3</a:t>
                      </a:r>
                      <a:r>
                        <a:rPr sz="1800">
                          <a:solidFill>
                            <a:srgbClr val="000000"/>
                          </a:solidFill>
                          <a:cs typeface="Arial" panose="020B0604020202020204" pitchFamily="34" charset="0"/>
                          <a:sym typeface="+mn-ea"/>
                        </a:rPr>
                        <a:t>0 </a:t>
                      </a:r>
                      <a:endParaRPr lang="zh-CN" altLang="en-US" sz="1800" b="0">
                        <a:solidFill>
                          <a:srgbClr val="000000"/>
                        </a:solidFill>
                        <a:cs typeface="Arial" panose="020B0604020202020204" pitchFamily="34" charset="0"/>
                        <a:sym typeface="+mn-ea"/>
                      </a:endParaRPr>
                    </a:p>
                  </a:txBody>
                  <a:tcPr anchor="ctr" anchorCtr="0"/>
                </a:tc>
              </a:tr>
            </a:tbl>
          </a:graphicData>
        </a:graphic>
      </p:graphicFrame>
    </p:spTree>
    <p:custDataLst>
      <p:tags r:id="rId1"/>
    </p:custData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5"/>
          <p:cNvSpPr/>
          <p:nvPr/>
        </p:nvSpPr>
        <p:spPr bwMode="auto">
          <a:xfrm>
            <a:off x="890954" y="1534522"/>
            <a:ext cx="3883197" cy="4006976"/>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ln>
            <a:solidFill>
              <a:srgbClr val="00B050"/>
            </a:solidFill>
          </a:ln>
        </p:spPr>
        <p:style>
          <a:lnRef idx="2">
            <a:schemeClr val="accent5"/>
          </a:lnRef>
          <a:fillRef idx="2">
            <a:schemeClr val="accent5"/>
          </a:fillRef>
          <a:effectRef idx="0">
            <a:srgbClr val="FFFFFF"/>
          </a:effectRef>
          <a:fontRef idx="minor">
            <a:schemeClr val="lt1"/>
          </a:fontRef>
        </p:style>
        <p:txBody>
          <a:bodyPr vert="horz" wrap="square" lIns="91406" tIns="45703" rIns="91406" bIns="45703" numCol="1" anchor="t" anchorCtr="0" compatLnSpc="1"/>
          <a:lstStyle/>
          <a:p>
            <a:endParaRPr lang="zh-CN" altLang="en-US"/>
          </a:p>
        </p:txBody>
      </p:sp>
      <p:sp>
        <p:nvSpPr>
          <p:cNvPr id="49" name="文本框 48"/>
          <p:cNvSpPr txBox="1"/>
          <p:nvPr/>
        </p:nvSpPr>
        <p:spPr>
          <a:xfrm>
            <a:off x="1230637" y="1998319"/>
            <a:ext cx="6818127" cy="2584450"/>
          </a:xfrm>
          <a:prstGeom prst="rect">
            <a:avLst/>
          </a:prstGeom>
          <a:noFill/>
        </p:spPr>
        <p:txBody>
          <a:bodyPr wrap="square" rtlCol="0">
            <a:spAutoFit/>
          </a:bodyPr>
          <a:lstStyle/>
          <a:p>
            <a:pPr>
              <a:lnSpc>
                <a:spcPct val="150000"/>
              </a:lnSpc>
            </a:pPr>
            <a:r>
              <a:rPr lang="zh-CN" altLang="en-US" sz="5400" b="1" dirty="0">
                <a:latin typeface="+mj-ea"/>
                <a:ea typeface="+mj-ea"/>
              </a:rPr>
              <a:t>子任务</a:t>
            </a:r>
            <a:r>
              <a:rPr lang="en-US" altLang="zh-CN" sz="5400" b="1" dirty="0">
                <a:latin typeface="+mj-ea"/>
                <a:ea typeface="+mj-ea"/>
              </a:rPr>
              <a:t>3</a:t>
            </a:r>
            <a:r>
              <a:rPr lang="en-US" altLang="zh-CN" sz="5400" b="1" dirty="0">
                <a:latin typeface="+mj-ea"/>
                <a:ea typeface="+mj-ea"/>
              </a:rPr>
              <a:t>.1.2 </a:t>
            </a:r>
            <a:endParaRPr lang="en-US" altLang="zh-CN" sz="5400" b="1" dirty="0">
              <a:latin typeface="+mj-ea"/>
              <a:ea typeface="+mj-ea"/>
            </a:endParaRPr>
          </a:p>
          <a:p>
            <a:pPr>
              <a:lnSpc>
                <a:spcPct val="150000"/>
              </a:lnSpc>
            </a:pPr>
            <a:r>
              <a:rPr lang="zh-CN" sz="5400" b="1" dirty="0">
                <a:latin typeface="+mj-ea"/>
                <a:ea typeface="+mj-ea"/>
              </a:rPr>
              <a:t>销售百分比法</a:t>
            </a:r>
            <a:endParaRPr lang="zh-CN" sz="5400" b="1" dirty="0">
              <a:latin typeface="+mj-ea"/>
              <a:ea typeface="+mj-ea"/>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8997315" y="2239645"/>
            <a:ext cx="3261995" cy="46183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353060" y="757555"/>
            <a:ext cx="11838940" cy="2003425"/>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【情景任务】</a:t>
            </a:r>
            <a:r>
              <a:rPr sz="2000">
                <a:solidFill>
                  <a:schemeClr val="tx1"/>
                </a:solidFill>
                <a:latin typeface="微软雅黑" panose="020B0503020204020204" charset="-122"/>
                <a:ea typeface="微软雅黑" panose="020B0503020204020204" charset="-122"/>
                <a:cs typeface="微软雅黑" panose="020B0503020204020204" charset="-122"/>
                <a:sym typeface="+mn-ea"/>
              </a:rPr>
              <a:t>大华公司2023年12月31日的资产负债表如图所示。假定大华公司2023年销售额3000万元，销售净利率为10%，净利润的60%分配给投资者。2024年销售额预计增长20%。假定该公司2024年的销售净利率和利润分配政策与上年保持一致。用销售百分比法预测大华公司2024年需要对外筹集的资金量。</a:t>
            </a:r>
            <a:endParaRPr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矩形 3"/>
          <p:cNvSpPr/>
          <p:nvPr/>
        </p:nvSpPr>
        <p:spPr>
          <a:xfrm>
            <a:off x="504190" y="18542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tx1"/>
                </a:solidFill>
              </a:rPr>
              <a:t>情景引入</a:t>
            </a:r>
            <a:endParaRPr lang="zh-CN" altLang="en-US">
              <a:solidFill>
                <a:schemeClr val="tx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pic>
        <p:nvPicPr>
          <p:cNvPr id="25" name="图片 11"/>
          <p:cNvPicPr>
            <a:picLocks noChangeAspect="1"/>
          </p:cNvPicPr>
          <p:nvPr/>
        </p:nvPicPr>
        <p:blipFill>
          <a:blip r:embed="rId1"/>
          <a:srcRect b="10158"/>
          <a:stretch>
            <a:fillRect/>
          </a:stretch>
        </p:blipFill>
        <p:spPr>
          <a:xfrm>
            <a:off x="1995170" y="2821305"/>
            <a:ext cx="7171055" cy="3495675"/>
          </a:xfrm>
          <a:prstGeom prst="rect">
            <a:avLst/>
          </a:prstGeom>
          <a:noFill/>
          <a:ln>
            <a:noFill/>
          </a:ln>
        </p:spPr>
      </p:pic>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sp>
        <p:nvSpPr>
          <p:cNvPr id="100" name="文本框 99"/>
          <p:cNvSpPr txBox="1"/>
          <p:nvPr/>
        </p:nvSpPr>
        <p:spPr>
          <a:xfrm>
            <a:off x="848360" y="786765"/>
            <a:ext cx="10758805" cy="4752975"/>
          </a:xfrm>
          <a:prstGeom prst="rect">
            <a:avLst/>
          </a:prstGeom>
          <a:noFill/>
          <a:ln w="9525">
            <a:noFill/>
          </a:ln>
        </p:spPr>
        <p:txBody>
          <a:bodyPr>
            <a:noAutofit/>
          </a:bodyPr>
          <a:p>
            <a:pPr indent="0">
              <a:lnSpc>
                <a:spcPct val="120000"/>
              </a:lnSpc>
            </a:pPr>
            <a:r>
              <a:rPr lang="en-US" sz="2400" b="0">
                <a:solidFill>
                  <a:srgbClr val="ED028C"/>
                </a:solidFill>
                <a:latin typeface="黑体" panose="02010609060101010101" charset="-122"/>
              </a:rPr>
              <a:t> </a:t>
            </a:r>
            <a:r>
              <a:rPr lang="zh-CN" altLang="en-US" sz="2400" b="0">
                <a:solidFill>
                  <a:srgbClr val="ED028C"/>
                </a:solidFill>
                <a:latin typeface="黑体" panose="02010609060101010101" charset="-122"/>
              </a:rPr>
              <a:t>销售百分比法</a:t>
            </a:r>
            <a:endParaRPr lang="zh-CN" sz="2100" b="0">
              <a:solidFill>
                <a:srgbClr val="231F20"/>
              </a:solidFill>
              <a:ea typeface="微软雅黑" panose="020B0503020204020204" charset="-122"/>
            </a:endParaRPr>
          </a:p>
          <a:p>
            <a:pPr indent="0">
              <a:lnSpc>
                <a:spcPct val="140000"/>
              </a:lnSpc>
            </a:pPr>
            <a:r>
              <a:rPr lang="en-US" altLang="zh-CN" sz="2100" b="0">
                <a:solidFill>
                  <a:srgbClr val="231F20"/>
                </a:solidFill>
                <a:ea typeface="微软雅黑" panose="020B0503020204020204" charset="-122"/>
              </a:rPr>
              <a:t>      </a:t>
            </a:r>
            <a:r>
              <a:rPr sz="2000" b="0">
                <a:solidFill>
                  <a:srgbClr val="231F20"/>
                </a:solidFill>
              </a:rPr>
              <a:t>销售百分比法是在分析资产负债表有关项目与销售额关系的基础上，根据市场调查和销售预测取得的资料，确定资产、负债和所有者权益的有关项目占销售的百分比，并依此推算出流动资金需求量的一种方法。</a:t>
            </a:r>
            <a:endParaRPr sz="2000" b="0">
              <a:solidFill>
                <a:srgbClr val="231F20"/>
              </a:solidFill>
            </a:endParaRPr>
          </a:p>
          <a:p>
            <a:pPr indent="0">
              <a:lnSpc>
                <a:spcPct val="140000"/>
              </a:lnSpc>
            </a:pPr>
            <a:r>
              <a:rPr sz="2000" b="0">
                <a:solidFill>
                  <a:srgbClr val="231F20"/>
                </a:solidFill>
              </a:rPr>
              <a:t>采用销售百分比法预测资金需求量的步骤如下:</a:t>
            </a:r>
            <a:endParaRPr sz="2000" b="0">
              <a:solidFill>
                <a:srgbClr val="231F20"/>
              </a:solidFill>
            </a:endParaRPr>
          </a:p>
          <a:p>
            <a:pPr indent="0">
              <a:lnSpc>
                <a:spcPct val="140000"/>
              </a:lnSpc>
            </a:pPr>
            <a:r>
              <a:rPr sz="2000" b="0">
                <a:solidFill>
                  <a:srgbClr val="231F20"/>
                </a:solidFill>
              </a:rPr>
              <a:t>(1)根据历史数据，预计销售收入增长率。</a:t>
            </a:r>
            <a:endParaRPr sz="2000" b="0">
              <a:solidFill>
                <a:srgbClr val="231F20"/>
              </a:solidFill>
            </a:endParaRPr>
          </a:p>
          <a:p>
            <a:pPr indent="0">
              <a:lnSpc>
                <a:spcPct val="60000"/>
              </a:lnSpc>
            </a:pPr>
            <a:endParaRPr sz="2000" b="0">
              <a:solidFill>
                <a:srgbClr val="231F20"/>
              </a:solidFill>
            </a:endParaRPr>
          </a:p>
          <a:p>
            <a:pPr indent="0">
              <a:lnSpc>
                <a:spcPct val="140000"/>
              </a:lnSpc>
            </a:pPr>
            <a:r>
              <a:rPr sz="2000" b="0">
                <a:solidFill>
                  <a:srgbClr val="231F20"/>
                </a:solidFill>
              </a:rPr>
              <a:t>(2)计算资产负债表中敏感项目与销售收入的百分比。首先根据资产负债表中的项目与销售额之间是否存在同步变动的关系，将报表项目分为敏感项目和非敏感项目。敏感项目是指随着销售的变动同步变动的项目，其与销售额之间存在着一个相对稳定的比率关系，如现金、应收账款、存货、应付账款等；非敏感项目是指与销售额之间不存在一个紧密的变动关系，如对外投资、长期负债和实收资本等。其计算公式为: </a:t>
            </a:r>
            <a:endParaRPr sz="2000" b="0">
              <a:solidFill>
                <a:srgbClr val="231F20"/>
              </a:solidFill>
            </a:endParaRPr>
          </a:p>
          <a:p>
            <a:pPr indent="0">
              <a:lnSpc>
                <a:spcPct val="140000"/>
              </a:lnSpc>
            </a:pPr>
            <a:r>
              <a:rPr sz="2000" b="0">
                <a:solidFill>
                  <a:srgbClr val="231F20"/>
                </a:solidFill>
              </a:rPr>
              <a:t>敏感项目与销售额的百分比=(基期敏感项目数额÷基期销售额)×100% </a:t>
            </a:r>
            <a:endParaRPr sz="2000" b="0">
              <a:solidFill>
                <a:srgbClr val="231F20"/>
              </a:solidFill>
            </a:endParaRPr>
          </a:p>
          <a:p>
            <a:pPr indent="0">
              <a:lnSpc>
                <a:spcPct val="140000"/>
              </a:lnSpc>
            </a:pPr>
            <a:endParaRPr sz="2000" b="0">
              <a:solidFill>
                <a:srgbClr val="231F20"/>
              </a:solidFill>
            </a:endParaRPr>
          </a:p>
        </p:txBody>
      </p:sp>
    </p:spTree>
    <p:custDataLst>
      <p:tags r:id="rId1"/>
    </p:custData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sp>
        <p:nvSpPr>
          <p:cNvPr id="100" name="文本框 99"/>
          <p:cNvSpPr txBox="1"/>
          <p:nvPr/>
        </p:nvSpPr>
        <p:spPr>
          <a:xfrm>
            <a:off x="789305" y="1167130"/>
            <a:ext cx="10612755" cy="3904615"/>
          </a:xfrm>
          <a:prstGeom prst="rect">
            <a:avLst/>
          </a:prstGeom>
          <a:noFill/>
          <a:ln w="9525">
            <a:noFill/>
          </a:ln>
        </p:spPr>
        <p:txBody>
          <a:bodyPr>
            <a:noAutofit/>
          </a:bodyPr>
          <a:p>
            <a:pPr indent="0">
              <a:lnSpc>
                <a:spcPct val="140000"/>
              </a:lnSpc>
            </a:pPr>
            <a:r>
              <a:rPr sz="2000" b="0">
                <a:solidFill>
                  <a:srgbClr val="231F20"/>
                </a:solidFill>
              </a:rPr>
              <a:t>(3)计算需要增加的资金。其计算公式为: </a:t>
            </a:r>
            <a:endParaRPr sz="2000" b="0">
              <a:solidFill>
                <a:srgbClr val="231F20"/>
              </a:solidFill>
            </a:endParaRPr>
          </a:p>
          <a:p>
            <a:pPr indent="0">
              <a:lnSpc>
                <a:spcPct val="140000"/>
              </a:lnSpc>
            </a:pPr>
            <a:r>
              <a:rPr sz="2000" b="0">
                <a:solidFill>
                  <a:srgbClr val="231F20"/>
                </a:solidFill>
              </a:rPr>
              <a:t>需增加的资金=增加的资金需求</a:t>
            </a:r>
            <a:r>
              <a:rPr lang="en-US" sz="2000" b="0">
                <a:solidFill>
                  <a:srgbClr val="231F20"/>
                </a:solidFill>
              </a:rPr>
              <a:t>-</a:t>
            </a:r>
            <a:r>
              <a:rPr sz="2000" b="0">
                <a:solidFill>
                  <a:srgbClr val="231F20"/>
                </a:solidFill>
              </a:rPr>
              <a:t>增加的自发性负债-(敏感资产销售百分比×新增销售额)-(敏感负债百分比×新增销售额)</a:t>
            </a:r>
            <a:endParaRPr sz="2000" b="0">
              <a:solidFill>
                <a:srgbClr val="231F20"/>
              </a:solidFill>
            </a:endParaRPr>
          </a:p>
          <a:p>
            <a:pPr indent="0">
              <a:lnSpc>
                <a:spcPct val="140000"/>
              </a:lnSpc>
            </a:pPr>
            <a:endParaRPr sz="2000" b="0">
              <a:solidFill>
                <a:srgbClr val="231F20"/>
              </a:solidFill>
            </a:endParaRPr>
          </a:p>
          <a:p>
            <a:pPr indent="0">
              <a:lnSpc>
                <a:spcPct val="140000"/>
              </a:lnSpc>
            </a:pPr>
            <a:r>
              <a:rPr sz="2000" b="0">
                <a:solidFill>
                  <a:srgbClr val="231F20"/>
                </a:solidFill>
              </a:rPr>
              <a:t>(4)计算内部留存收益增加额。其计算公式为: </a:t>
            </a:r>
            <a:endParaRPr sz="2000" b="0">
              <a:solidFill>
                <a:srgbClr val="231F20"/>
              </a:solidFill>
            </a:endParaRPr>
          </a:p>
          <a:p>
            <a:pPr indent="0">
              <a:lnSpc>
                <a:spcPct val="140000"/>
              </a:lnSpc>
            </a:pPr>
            <a:r>
              <a:rPr sz="2000" b="0">
                <a:solidFill>
                  <a:srgbClr val="231F20"/>
                </a:solidFill>
              </a:rPr>
              <a:t>留存收益增加额=预计销售额×计划销售净利率×(1一股利支付率) </a:t>
            </a:r>
            <a:endParaRPr sz="2000" b="0">
              <a:solidFill>
                <a:srgbClr val="231F20"/>
              </a:solidFill>
            </a:endParaRPr>
          </a:p>
          <a:p>
            <a:pPr indent="0">
              <a:lnSpc>
                <a:spcPct val="140000"/>
              </a:lnSpc>
            </a:pPr>
            <a:endParaRPr sz="2000" b="0">
              <a:solidFill>
                <a:srgbClr val="231F20"/>
              </a:solidFill>
            </a:endParaRPr>
          </a:p>
          <a:p>
            <a:pPr indent="0">
              <a:lnSpc>
                <a:spcPct val="140000"/>
              </a:lnSpc>
            </a:pPr>
            <a:r>
              <a:rPr sz="2000" b="0">
                <a:solidFill>
                  <a:srgbClr val="231F20"/>
                </a:solidFill>
              </a:rPr>
              <a:t>(5)计算外部融资需求。</a:t>
            </a:r>
            <a:endParaRPr sz="2000" b="0">
              <a:solidFill>
                <a:srgbClr val="231F20"/>
              </a:solidFill>
            </a:endParaRPr>
          </a:p>
          <a:p>
            <a:pPr indent="0">
              <a:lnSpc>
                <a:spcPct val="140000"/>
              </a:lnSpc>
            </a:pPr>
            <a:r>
              <a:rPr sz="2000" b="0">
                <a:solidFill>
                  <a:srgbClr val="231F20"/>
                </a:solidFill>
              </a:rPr>
              <a:t>外部融资需求=(敏感资产销售百分比×新增销售额) -(敏感负债销售百分比×新增销售额)-留存收益增加额</a:t>
            </a:r>
            <a:endParaRPr sz="2000" b="0">
              <a:solidFill>
                <a:srgbClr val="231F20"/>
              </a:solidFill>
            </a:endParaRPr>
          </a:p>
        </p:txBody>
      </p:sp>
    </p:spTree>
    <p:custDataLst>
      <p:tags r:id="rId1"/>
    </p:custData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5223192" y="817880"/>
            <a:ext cx="1745615" cy="706755"/>
          </a:xfrm>
          <a:prstGeom prst="rect">
            <a:avLst/>
          </a:prstGeom>
          <a:noFill/>
        </p:spPr>
        <p:txBody>
          <a:bodyPr wrap="square" rtlCol="0">
            <a:spAutoFit/>
          </a:bodyPr>
          <a:lstStyle/>
          <a:p>
            <a:pPr algn="dist"/>
            <a:r>
              <a:rPr lang="zh-CN" altLang="en-US" sz="4000" b="1" dirty="0">
                <a:solidFill>
                  <a:schemeClr val="accent1">
                    <a:lumMod val="75000"/>
                  </a:schemeClr>
                </a:solidFill>
              </a:rPr>
              <a:t>目录</a:t>
            </a:r>
            <a:endParaRPr lang="zh-CN" altLang="en-US" sz="4000" b="1" dirty="0">
              <a:solidFill>
                <a:schemeClr val="accent1">
                  <a:lumMod val="75000"/>
                </a:schemeClr>
              </a:solidFill>
            </a:endParaRPr>
          </a:p>
        </p:txBody>
      </p:sp>
      <p:sp>
        <p:nvSpPr>
          <p:cNvPr id="22" name="文本框 21"/>
          <p:cNvSpPr txBox="1"/>
          <p:nvPr/>
        </p:nvSpPr>
        <p:spPr>
          <a:xfrm>
            <a:off x="5223192" y="1544955"/>
            <a:ext cx="1673860" cy="398780"/>
          </a:xfrm>
          <a:prstGeom prst="rect">
            <a:avLst/>
          </a:prstGeom>
          <a:noFill/>
        </p:spPr>
        <p:txBody>
          <a:bodyPr wrap="square" rtlCol="0">
            <a:spAutoFit/>
          </a:bodyPr>
          <a:lstStyle/>
          <a:p>
            <a:pPr algn="dist"/>
            <a:r>
              <a:rPr lang="en-US" altLang="zh-CN" sz="2000" dirty="0">
                <a:solidFill>
                  <a:schemeClr val="accent1">
                    <a:lumMod val="75000"/>
                  </a:schemeClr>
                </a:solidFill>
              </a:rPr>
              <a:t>CONTENTS</a:t>
            </a:r>
            <a:endParaRPr lang="en-US" altLang="zh-CN" sz="2000" dirty="0">
              <a:solidFill>
                <a:schemeClr val="accent1">
                  <a:lumMod val="75000"/>
                </a:schemeClr>
              </a:solidFill>
            </a:endParaRPr>
          </a:p>
        </p:txBody>
      </p:sp>
      <p:grpSp>
        <p:nvGrpSpPr>
          <p:cNvPr id="14" name="组合 13"/>
          <p:cNvGrpSpPr/>
          <p:nvPr>
            <p:custDataLst>
              <p:tags r:id="rId1"/>
            </p:custDataLst>
          </p:nvPr>
        </p:nvGrpSpPr>
        <p:grpSpPr>
          <a:xfrm>
            <a:off x="2041841" y="2280680"/>
            <a:ext cx="3798570" cy="633095"/>
            <a:chOff x="5142" y="3536"/>
            <a:chExt cx="5982" cy="997"/>
          </a:xfrm>
        </p:grpSpPr>
        <p:sp>
          <p:nvSpPr>
            <p:cNvPr id="28" name="圆角矩形 27"/>
            <p:cNvSpPr/>
            <p:nvPr>
              <p:custDataLst>
                <p:tags r:id="rId2"/>
              </p:custDataLst>
            </p:nvPr>
          </p:nvSpPr>
          <p:spPr>
            <a:xfrm>
              <a:off x="5142" y="3536"/>
              <a:ext cx="997" cy="997"/>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charset="-122"/>
                  <a:ea typeface="微软雅黑" panose="020B0503020204020204" charset="-122"/>
                </a:rPr>
                <a:t>01</a:t>
              </a:r>
              <a:endParaRPr lang="en-US" altLang="zh-CN" sz="2400" dirty="0">
                <a:latin typeface="微软雅黑" panose="020B0503020204020204" charset="-122"/>
                <a:ea typeface="微软雅黑" panose="020B0503020204020204" charset="-122"/>
              </a:endParaRPr>
            </a:p>
          </p:txBody>
        </p:sp>
        <p:sp>
          <p:nvSpPr>
            <p:cNvPr id="4" name="文本框 3"/>
            <p:cNvSpPr txBox="1"/>
            <p:nvPr>
              <p:custDataLst>
                <p:tags r:id="rId3"/>
              </p:custDataLst>
            </p:nvPr>
          </p:nvSpPr>
          <p:spPr>
            <a:xfrm>
              <a:off x="6139" y="3536"/>
              <a:ext cx="4985" cy="871"/>
            </a:xfrm>
            <a:prstGeom prst="rect">
              <a:avLst/>
            </a:prstGeom>
            <a:noFill/>
          </p:spPr>
          <p:txBody>
            <a:bodyPr wrap="square" rtlCol="0" anchor="t">
              <a:spAutoFit/>
            </a:bodyPr>
            <a:lstStyle/>
            <a:p>
              <a:pPr algn="dist">
                <a:lnSpc>
                  <a:spcPct val="150000"/>
                </a:lnSpc>
              </a:pPr>
              <a:r>
                <a:rPr lang="zh-CN" altLang="en-US" sz="2000" b="1" dirty="0">
                  <a:solidFill>
                    <a:srgbClr val="256B5B"/>
                  </a:solidFill>
                  <a:latin typeface="微软雅黑" panose="020B0503020204020204" charset="-122"/>
                  <a:ea typeface="微软雅黑" panose="020B0503020204020204" charset="-122"/>
                </a:rPr>
                <a:t>数据、公式和函数的应用</a:t>
              </a:r>
              <a:endParaRPr lang="zh-CN" altLang="en-US" sz="2000" b="1" dirty="0">
                <a:solidFill>
                  <a:srgbClr val="256B5B"/>
                </a:solidFill>
                <a:latin typeface="微软雅黑" panose="020B0503020204020204" charset="-122"/>
                <a:ea typeface="微软雅黑" panose="020B0503020204020204" charset="-122"/>
                <a:sym typeface="+mn-ea"/>
              </a:endParaRPr>
            </a:p>
          </p:txBody>
        </p:sp>
      </p:grpSp>
      <p:grpSp>
        <p:nvGrpSpPr>
          <p:cNvPr id="16" name="组合 15"/>
          <p:cNvGrpSpPr/>
          <p:nvPr>
            <p:custDataLst>
              <p:tags r:id="rId4"/>
            </p:custDataLst>
          </p:nvPr>
        </p:nvGrpSpPr>
        <p:grpSpPr>
          <a:xfrm>
            <a:off x="6821486" y="2250200"/>
            <a:ext cx="4355465" cy="633095"/>
            <a:chOff x="6992" y="5301"/>
            <a:chExt cx="6859" cy="997"/>
          </a:xfrm>
        </p:grpSpPr>
        <p:sp>
          <p:nvSpPr>
            <p:cNvPr id="33" name="文本框 32"/>
            <p:cNvSpPr txBox="1"/>
            <p:nvPr>
              <p:custDataLst>
                <p:tags r:id="rId5"/>
              </p:custDataLst>
            </p:nvPr>
          </p:nvSpPr>
          <p:spPr>
            <a:xfrm>
              <a:off x="7988" y="5301"/>
              <a:ext cx="5863" cy="871"/>
            </a:xfrm>
            <a:prstGeom prst="rect">
              <a:avLst/>
            </a:prstGeom>
            <a:noFill/>
          </p:spPr>
          <p:txBody>
            <a:bodyPr wrap="square" rtlCol="0" anchor="t">
              <a:spAutoFit/>
            </a:bodyPr>
            <a:lstStyle/>
            <a:p>
              <a:pPr algn="dist">
                <a:lnSpc>
                  <a:spcPct val="150000"/>
                </a:lnSpc>
              </a:pPr>
              <a:r>
                <a:rPr lang="zh-CN" altLang="en-US" sz="2000" b="1" dirty="0">
                  <a:solidFill>
                    <a:schemeClr val="accent1">
                      <a:lumMod val="75000"/>
                    </a:schemeClr>
                  </a:solidFill>
                  <a:latin typeface="微软雅黑" panose="020B0503020204020204" charset="-122"/>
                  <a:ea typeface="微软雅黑" panose="020B0503020204020204" charset="-122"/>
                  <a:cs typeface="微软雅黑" panose="020B0503020204020204" charset="-122"/>
                  <a:sym typeface="+mn-ea"/>
                </a:rPr>
                <a:t>Excel 在资金时间价值中的应用</a:t>
              </a:r>
              <a:endParaRPr lang="en-US" altLang="zh-CN" sz="1000" dirty="0">
                <a:solidFill>
                  <a:schemeClr val="accent1">
                    <a:lumMod val="7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1" name="圆角矩形 10"/>
            <p:cNvSpPr/>
            <p:nvPr>
              <p:custDataLst>
                <p:tags r:id="rId6"/>
              </p:custDataLst>
            </p:nvPr>
          </p:nvSpPr>
          <p:spPr>
            <a:xfrm>
              <a:off x="6992" y="5301"/>
              <a:ext cx="997" cy="997"/>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charset="-122"/>
                  <a:ea typeface="微软雅黑" panose="020B0503020204020204" charset="-122"/>
                </a:rPr>
                <a:t>02</a:t>
              </a:r>
              <a:endParaRPr lang="en-US" altLang="zh-CN" sz="2400" dirty="0">
                <a:latin typeface="微软雅黑" panose="020B0503020204020204" charset="-122"/>
                <a:ea typeface="微软雅黑" panose="020B0503020204020204" charset="-122"/>
              </a:endParaRPr>
            </a:p>
          </p:txBody>
        </p:sp>
      </p:grpSp>
      <p:grpSp>
        <p:nvGrpSpPr>
          <p:cNvPr id="17" name="组合 16"/>
          <p:cNvGrpSpPr/>
          <p:nvPr>
            <p:custDataLst>
              <p:tags r:id="rId7"/>
            </p:custDataLst>
          </p:nvPr>
        </p:nvGrpSpPr>
        <p:grpSpPr>
          <a:xfrm>
            <a:off x="2041841" y="3176030"/>
            <a:ext cx="4083685" cy="654685"/>
            <a:chOff x="5142" y="6158"/>
            <a:chExt cx="6431" cy="1031"/>
          </a:xfrm>
        </p:grpSpPr>
        <p:sp>
          <p:nvSpPr>
            <p:cNvPr id="36" name="文本框 35"/>
            <p:cNvSpPr txBox="1"/>
            <p:nvPr>
              <p:custDataLst>
                <p:tags r:id="rId8"/>
              </p:custDataLst>
            </p:nvPr>
          </p:nvSpPr>
          <p:spPr>
            <a:xfrm>
              <a:off x="5999" y="6158"/>
              <a:ext cx="5574" cy="871"/>
            </a:xfrm>
            <a:prstGeom prst="rect">
              <a:avLst/>
            </a:prstGeom>
            <a:noFill/>
          </p:spPr>
          <p:txBody>
            <a:bodyPr wrap="square" rtlCol="0" anchor="t">
              <a:spAutoFit/>
            </a:bodyPr>
            <a:lstStyle/>
            <a:p>
              <a:pPr algn="dist">
                <a:lnSpc>
                  <a:spcPct val="150000"/>
                </a:lnSpc>
              </a:pPr>
              <a:r>
                <a:rPr sz="2000" b="1" dirty="0">
                  <a:solidFill>
                    <a:srgbClr val="FF0000"/>
                  </a:solidFill>
                  <a:latin typeface="微软雅黑" panose="020B0503020204020204" charset="-122"/>
                  <a:ea typeface="微软雅黑" panose="020B0503020204020204" charset="-122"/>
                  <a:sym typeface="+mn-ea"/>
                </a:rPr>
                <a:t> Excel 在筹资管理中的应用 </a:t>
              </a:r>
              <a:endParaRPr sz="2000" b="1" dirty="0">
                <a:solidFill>
                  <a:srgbClr val="FF0000"/>
                </a:solidFill>
                <a:latin typeface="微软雅黑" panose="020B0503020204020204" charset="-122"/>
                <a:ea typeface="微软雅黑" panose="020B0503020204020204" charset="-122"/>
                <a:sym typeface="+mn-ea"/>
              </a:endParaRPr>
            </a:p>
          </p:txBody>
        </p:sp>
        <p:sp>
          <p:nvSpPr>
            <p:cNvPr id="12" name="圆角矩形 11"/>
            <p:cNvSpPr/>
            <p:nvPr>
              <p:custDataLst>
                <p:tags r:id="rId9"/>
              </p:custDataLst>
            </p:nvPr>
          </p:nvSpPr>
          <p:spPr>
            <a:xfrm>
              <a:off x="5142" y="6192"/>
              <a:ext cx="997" cy="997"/>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微软雅黑" panose="020B0503020204020204" charset="-122"/>
                  <a:ea typeface="微软雅黑" panose="020B0503020204020204" charset="-122"/>
                </a:rPr>
                <a:t>03</a:t>
              </a:r>
              <a:endParaRPr lang="en-US" altLang="zh-CN" sz="2400">
                <a:latin typeface="微软雅黑" panose="020B0503020204020204" charset="-122"/>
                <a:ea typeface="微软雅黑" panose="020B0503020204020204" charset="-122"/>
              </a:endParaRPr>
            </a:p>
          </p:txBody>
        </p:sp>
      </p:grpSp>
      <p:grpSp>
        <p:nvGrpSpPr>
          <p:cNvPr id="18" name="组合 17"/>
          <p:cNvGrpSpPr/>
          <p:nvPr>
            <p:custDataLst>
              <p:tags r:id="rId10"/>
            </p:custDataLst>
          </p:nvPr>
        </p:nvGrpSpPr>
        <p:grpSpPr>
          <a:xfrm>
            <a:off x="6821486" y="3199525"/>
            <a:ext cx="4355465" cy="633095"/>
            <a:chOff x="6407" y="7952"/>
            <a:chExt cx="6859" cy="997"/>
          </a:xfrm>
        </p:grpSpPr>
        <p:sp>
          <p:nvSpPr>
            <p:cNvPr id="39" name="文本框 38"/>
            <p:cNvSpPr txBox="1"/>
            <p:nvPr>
              <p:custDataLst>
                <p:tags r:id="rId11"/>
              </p:custDataLst>
            </p:nvPr>
          </p:nvSpPr>
          <p:spPr>
            <a:xfrm>
              <a:off x="7405" y="7952"/>
              <a:ext cx="5861" cy="871"/>
            </a:xfrm>
            <a:prstGeom prst="rect">
              <a:avLst/>
            </a:prstGeom>
            <a:noFill/>
          </p:spPr>
          <p:txBody>
            <a:bodyPr wrap="square" rtlCol="0" anchor="t">
              <a:spAutoFit/>
            </a:bodyPr>
            <a:lstStyle/>
            <a:p>
              <a:pPr algn="dist">
                <a:lnSpc>
                  <a:spcPct val="150000"/>
                </a:lnSpc>
              </a:pPr>
              <a:r>
                <a:rPr sz="2000" b="1" dirty="0">
                  <a:solidFill>
                    <a:schemeClr val="accent1">
                      <a:lumMod val="75000"/>
                    </a:schemeClr>
                  </a:solidFill>
                  <a:latin typeface="微软雅黑" panose="020B0503020204020204" charset="-122"/>
                  <a:ea typeface="微软雅黑" panose="020B0503020204020204" charset="-122"/>
                  <a:sym typeface="+mn-ea"/>
                </a:rPr>
                <a:t>Excel 在营运资金管理中的应用</a:t>
              </a:r>
              <a:endParaRPr sz="2000" b="1" dirty="0">
                <a:solidFill>
                  <a:schemeClr val="accent1">
                    <a:lumMod val="75000"/>
                  </a:schemeClr>
                </a:solidFill>
                <a:latin typeface="微软雅黑" panose="020B0503020204020204" charset="-122"/>
                <a:ea typeface="微软雅黑" panose="020B0503020204020204" charset="-122"/>
                <a:sym typeface="+mn-ea"/>
              </a:endParaRPr>
            </a:p>
          </p:txBody>
        </p:sp>
        <p:sp>
          <p:nvSpPr>
            <p:cNvPr id="13" name="圆角矩形 12"/>
            <p:cNvSpPr/>
            <p:nvPr>
              <p:custDataLst>
                <p:tags r:id="rId12"/>
              </p:custDataLst>
            </p:nvPr>
          </p:nvSpPr>
          <p:spPr>
            <a:xfrm>
              <a:off x="6407" y="7952"/>
              <a:ext cx="997" cy="997"/>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charset="-122"/>
                  <a:ea typeface="微软雅黑" panose="020B0503020204020204" charset="-122"/>
                </a:rPr>
                <a:t>04</a:t>
              </a:r>
              <a:endParaRPr lang="en-US" altLang="zh-CN" sz="2400" dirty="0">
                <a:latin typeface="微软雅黑" panose="020B0503020204020204" charset="-122"/>
                <a:ea typeface="微软雅黑" panose="020B0503020204020204" charset="-122"/>
              </a:endParaRPr>
            </a:p>
          </p:txBody>
        </p:sp>
      </p:grpSp>
      <p:grpSp>
        <p:nvGrpSpPr>
          <p:cNvPr id="31" name="组合 30"/>
          <p:cNvGrpSpPr/>
          <p:nvPr>
            <p:custDataLst>
              <p:tags r:id="rId13"/>
            </p:custDataLst>
          </p:nvPr>
        </p:nvGrpSpPr>
        <p:grpSpPr>
          <a:xfrm>
            <a:off x="2041841" y="4071600"/>
            <a:ext cx="3905885" cy="633095"/>
            <a:chOff x="5142" y="3536"/>
            <a:chExt cx="6151" cy="997"/>
          </a:xfrm>
        </p:grpSpPr>
        <p:sp>
          <p:nvSpPr>
            <p:cNvPr id="32" name="圆角矩形 27"/>
            <p:cNvSpPr/>
            <p:nvPr>
              <p:custDataLst>
                <p:tags r:id="rId14"/>
              </p:custDataLst>
            </p:nvPr>
          </p:nvSpPr>
          <p:spPr>
            <a:xfrm>
              <a:off x="5142" y="3536"/>
              <a:ext cx="997" cy="997"/>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charset="-122"/>
                  <a:ea typeface="微软雅黑" panose="020B0503020204020204" charset="-122"/>
                </a:rPr>
                <a:t>05</a:t>
              </a:r>
              <a:endParaRPr lang="en-US" altLang="zh-CN" sz="2400" dirty="0">
                <a:latin typeface="微软雅黑" panose="020B0503020204020204" charset="-122"/>
                <a:ea typeface="微软雅黑" panose="020B0503020204020204" charset="-122"/>
              </a:endParaRPr>
            </a:p>
          </p:txBody>
        </p:sp>
        <p:sp>
          <p:nvSpPr>
            <p:cNvPr id="34" name="文本框 33"/>
            <p:cNvSpPr txBox="1"/>
            <p:nvPr>
              <p:custDataLst>
                <p:tags r:id="rId15"/>
              </p:custDataLst>
            </p:nvPr>
          </p:nvSpPr>
          <p:spPr>
            <a:xfrm>
              <a:off x="5999" y="3577"/>
              <a:ext cx="5294" cy="886"/>
            </a:xfrm>
            <a:prstGeom prst="rect">
              <a:avLst/>
            </a:prstGeom>
            <a:noFill/>
          </p:spPr>
          <p:txBody>
            <a:bodyPr wrap="square" rtlCol="0" anchor="t">
              <a:noAutofit/>
            </a:bodyPr>
            <a:lstStyle/>
            <a:p>
              <a:pPr algn="dist">
                <a:lnSpc>
                  <a:spcPct val="150000"/>
                </a:lnSpc>
              </a:pPr>
              <a:r>
                <a:rPr sz="2000" b="1" dirty="0">
                  <a:solidFill>
                    <a:schemeClr val="accent1">
                      <a:lumMod val="75000"/>
                    </a:schemeClr>
                  </a:solidFill>
                  <a:latin typeface="微软雅黑" panose="020B0503020204020204" charset="-122"/>
                  <a:ea typeface="微软雅黑" panose="020B0503020204020204" charset="-122"/>
                  <a:cs typeface="微软雅黑" panose="020B0503020204020204" charset="-122"/>
                  <a:sym typeface="+mn-ea"/>
                </a:rPr>
                <a:t> Excel 在投资管理中的应用 </a:t>
              </a:r>
              <a:endParaRPr sz="2000" b="1" dirty="0">
                <a:solidFill>
                  <a:schemeClr val="accent1">
                    <a:lumMod val="75000"/>
                  </a:schemeClr>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35" name="组合 34"/>
          <p:cNvGrpSpPr/>
          <p:nvPr>
            <p:custDataLst>
              <p:tags r:id="rId16"/>
            </p:custDataLst>
          </p:nvPr>
        </p:nvGrpSpPr>
        <p:grpSpPr>
          <a:xfrm>
            <a:off x="2041841" y="4945360"/>
            <a:ext cx="4406900" cy="633095"/>
            <a:chOff x="-2283" y="6682"/>
            <a:chExt cx="6940" cy="997"/>
          </a:xfrm>
        </p:grpSpPr>
        <p:sp>
          <p:nvSpPr>
            <p:cNvPr id="37" name="文本框 36"/>
            <p:cNvSpPr txBox="1"/>
            <p:nvPr>
              <p:custDataLst>
                <p:tags r:id="rId17"/>
              </p:custDataLst>
            </p:nvPr>
          </p:nvSpPr>
          <p:spPr>
            <a:xfrm>
              <a:off x="-1286" y="6682"/>
              <a:ext cx="5943" cy="871"/>
            </a:xfrm>
            <a:prstGeom prst="rect">
              <a:avLst/>
            </a:prstGeom>
            <a:noFill/>
          </p:spPr>
          <p:txBody>
            <a:bodyPr wrap="square" rtlCol="0" anchor="t">
              <a:spAutoFit/>
            </a:bodyPr>
            <a:lstStyle/>
            <a:p>
              <a:pPr algn="dist">
                <a:lnSpc>
                  <a:spcPct val="150000"/>
                </a:lnSpc>
              </a:pPr>
              <a:r>
                <a:rPr sz="2000" b="1" dirty="0">
                  <a:solidFill>
                    <a:schemeClr val="accent1">
                      <a:lumMod val="75000"/>
                    </a:schemeClr>
                  </a:solidFill>
                  <a:latin typeface="微软雅黑" panose="020B0503020204020204" charset="-122"/>
                  <a:ea typeface="微软雅黑" panose="020B0503020204020204" charset="-122"/>
                  <a:cs typeface="微软雅黑" panose="020B0503020204020204" charset="-122"/>
                </a:rPr>
                <a:t>Excel 在财务分析管理中的应用</a:t>
              </a:r>
              <a:endParaRPr sz="2000" b="1" dirty="0">
                <a:solidFill>
                  <a:schemeClr val="accent1">
                    <a:lumMod val="75000"/>
                  </a:schemeClr>
                </a:solidFill>
                <a:latin typeface="微软雅黑" panose="020B0503020204020204" charset="-122"/>
                <a:ea typeface="微软雅黑" panose="020B0503020204020204" charset="-122"/>
                <a:cs typeface="微软雅黑" panose="020B0503020204020204" charset="-122"/>
              </a:endParaRPr>
            </a:p>
          </p:txBody>
        </p:sp>
        <p:sp>
          <p:nvSpPr>
            <p:cNvPr id="38" name="圆角矩形 10"/>
            <p:cNvSpPr/>
            <p:nvPr>
              <p:custDataLst>
                <p:tags r:id="rId18"/>
              </p:custDataLst>
            </p:nvPr>
          </p:nvSpPr>
          <p:spPr>
            <a:xfrm>
              <a:off x="-2283" y="6682"/>
              <a:ext cx="997" cy="997"/>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charset="-122"/>
                  <a:ea typeface="微软雅黑" panose="020B0503020204020204" charset="-122"/>
                </a:rPr>
                <a:t>07</a:t>
              </a:r>
              <a:endParaRPr lang="en-US" altLang="zh-CN" sz="2400" dirty="0">
                <a:latin typeface="微软雅黑" panose="020B0503020204020204" charset="-122"/>
                <a:ea typeface="微软雅黑" panose="020B0503020204020204" charset="-122"/>
              </a:endParaRPr>
            </a:p>
          </p:txBody>
        </p:sp>
      </p:grpSp>
      <p:sp>
        <p:nvSpPr>
          <p:cNvPr id="5" name="文本框 4"/>
          <p:cNvSpPr txBox="1"/>
          <p:nvPr/>
        </p:nvSpPr>
        <p:spPr>
          <a:xfrm>
            <a:off x="647700" y="86995"/>
            <a:ext cx="2434590" cy="645160"/>
          </a:xfrm>
          <a:prstGeom prst="rect">
            <a:avLst/>
          </a:prstGeom>
          <a:noFill/>
        </p:spPr>
        <p:txBody>
          <a:bodyPr wrap="square" rtlCol="0">
            <a:spAutoFit/>
          </a:bodyPr>
          <a:p>
            <a:r>
              <a:rPr lang="zh-CN" altLang="en-US" sz="3600" b="1">
                <a:ln w="15875"/>
                <a:gradFill>
                  <a:gsLst>
                    <a:gs pos="0">
                      <a:schemeClr val="accent1">
                        <a:hueMod val="80000"/>
                      </a:schemeClr>
                    </a:gs>
                    <a:gs pos="100000">
                      <a:schemeClr val="accent1">
                        <a:alpha val="100000"/>
                      </a:schemeClr>
                    </a:gs>
                  </a:gsLst>
                  <a:lin ang="2700000" scaled="0"/>
                </a:gradFill>
                <a:effectLst>
                  <a:outerShdw blurRad="38100" dist="38100" dir="2700000" algn="tl">
                    <a:srgbClr val="000000">
                      <a:alpha val="43137"/>
                    </a:srgbClr>
                  </a:outerShdw>
                </a:effectLst>
              </a:rPr>
              <a:t>教学内容</a:t>
            </a:r>
            <a:endParaRPr lang="zh-CN" altLang="en-US" sz="3600" b="1">
              <a:ln w="15875"/>
              <a:gradFill>
                <a:gsLst>
                  <a:gs pos="0">
                    <a:schemeClr val="accent1">
                      <a:hueMod val="80000"/>
                    </a:schemeClr>
                  </a:gs>
                  <a:gs pos="100000">
                    <a:schemeClr val="accent1">
                      <a:alpha val="100000"/>
                    </a:schemeClr>
                  </a:gs>
                </a:gsLst>
                <a:lin ang="2700000" scaled="0"/>
              </a:gradFill>
              <a:effectLst>
                <a:outerShdw blurRad="38100" dist="38100" dir="2700000" algn="tl">
                  <a:srgbClr val="000000">
                    <a:alpha val="43137"/>
                  </a:srgbClr>
                </a:outerShdw>
              </a:effectLst>
            </a:endParaRPr>
          </a:p>
        </p:txBody>
      </p:sp>
      <p:pic>
        <p:nvPicPr>
          <p:cNvPr id="10" name="图片 9"/>
          <p:cNvPicPr>
            <a:picLocks noChangeAspect="1"/>
          </p:cNvPicPr>
          <p:nvPr/>
        </p:nvPicPr>
        <p:blipFill>
          <a:blip r:embed="rId19"/>
          <a:stretch>
            <a:fillRect/>
          </a:stretch>
        </p:blipFill>
        <p:spPr>
          <a:xfrm>
            <a:off x="0" y="689610"/>
            <a:ext cx="1953895" cy="5746750"/>
          </a:xfrm>
          <a:prstGeom prst="rect">
            <a:avLst/>
          </a:prstGeom>
        </p:spPr>
      </p:pic>
      <p:sp>
        <p:nvSpPr>
          <p:cNvPr id="23" name="圆角矩形 22"/>
          <p:cNvSpPr/>
          <p:nvPr>
            <p:custDataLst>
              <p:tags r:id="rId20"/>
            </p:custDataLst>
          </p:nvPr>
        </p:nvSpPr>
        <p:spPr>
          <a:xfrm>
            <a:off x="6819581" y="4098050"/>
            <a:ext cx="633095" cy="633095"/>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a:latin typeface="微软雅黑" panose="020B0503020204020204" charset="-122"/>
                <a:ea typeface="微软雅黑" panose="020B0503020204020204" charset="-122"/>
              </a:rPr>
              <a:t>06</a:t>
            </a:r>
            <a:endParaRPr lang="en-US" altLang="zh-CN" sz="2400" dirty="0">
              <a:latin typeface="微软雅黑" panose="020B0503020204020204" charset="-122"/>
              <a:ea typeface="微软雅黑" panose="020B0503020204020204" charset="-122"/>
            </a:endParaRPr>
          </a:p>
        </p:txBody>
      </p:sp>
      <p:sp>
        <p:nvSpPr>
          <p:cNvPr id="24" name="文本框 23"/>
          <p:cNvSpPr txBox="1"/>
          <p:nvPr>
            <p:custDataLst>
              <p:tags r:id="rId21"/>
            </p:custDataLst>
          </p:nvPr>
        </p:nvSpPr>
        <p:spPr>
          <a:xfrm>
            <a:off x="7455216" y="4072650"/>
            <a:ext cx="3721735" cy="553085"/>
          </a:xfrm>
          <a:prstGeom prst="rect">
            <a:avLst/>
          </a:prstGeom>
          <a:noFill/>
        </p:spPr>
        <p:txBody>
          <a:bodyPr wrap="square" rtlCol="0" anchor="t">
            <a:spAutoFit/>
          </a:bodyPr>
          <a:p>
            <a:pPr algn="dist">
              <a:lnSpc>
                <a:spcPct val="150000"/>
              </a:lnSpc>
            </a:pPr>
            <a:r>
              <a:rPr sz="2000" b="1" dirty="0">
                <a:solidFill>
                  <a:schemeClr val="accent1">
                    <a:lumMod val="75000"/>
                  </a:schemeClr>
                </a:solidFill>
                <a:latin typeface="微软雅黑" panose="020B0503020204020204" charset="-122"/>
                <a:ea typeface="微软雅黑" panose="020B0503020204020204" charset="-122"/>
                <a:sym typeface="+mn-ea"/>
              </a:rPr>
              <a:t>Excel 在会计核算管理中的应用</a:t>
            </a:r>
            <a:endParaRPr sz="2000" b="1" dirty="0">
              <a:solidFill>
                <a:schemeClr val="accent1">
                  <a:lumMod val="75000"/>
                </a:schemeClr>
              </a:solidFill>
              <a:latin typeface="微软雅黑" panose="020B0503020204020204" charset="-122"/>
              <a:ea typeface="微软雅黑" panose="020B0503020204020204" charset="-122"/>
              <a:sym typeface="+mn-ea"/>
            </a:endParaRPr>
          </a:p>
        </p:txBody>
      </p:sp>
      <p:sp>
        <p:nvSpPr>
          <p:cNvPr id="25" name="圆角矩形 24"/>
          <p:cNvSpPr/>
          <p:nvPr>
            <p:custDataLst>
              <p:tags r:id="rId22"/>
            </p:custDataLst>
          </p:nvPr>
        </p:nvSpPr>
        <p:spPr>
          <a:xfrm>
            <a:off x="6819581" y="4945140"/>
            <a:ext cx="633095" cy="633095"/>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a:latin typeface="微软雅黑" panose="020B0503020204020204" charset="-122"/>
                <a:ea typeface="微软雅黑" panose="020B0503020204020204" charset="-122"/>
              </a:rPr>
              <a:t>08</a:t>
            </a:r>
            <a:endParaRPr lang="en-US" altLang="zh-CN" sz="2400" dirty="0">
              <a:latin typeface="微软雅黑" panose="020B0503020204020204" charset="-122"/>
              <a:ea typeface="微软雅黑" panose="020B0503020204020204" charset="-122"/>
            </a:endParaRPr>
          </a:p>
        </p:txBody>
      </p:sp>
      <p:sp>
        <p:nvSpPr>
          <p:cNvPr id="26" name="文本框 25"/>
          <p:cNvSpPr txBox="1"/>
          <p:nvPr>
            <p:custDataLst>
              <p:tags r:id="rId23"/>
            </p:custDataLst>
          </p:nvPr>
        </p:nvSpPr>
        <p:spPr>
          <a:xfrm>
            <a:off x="7452676" y="4945140"/>
            <a:ext cx="3721735" cy="553085"/>
          </a:xfrm>
          <a:prstGeom prst="rect">
            <a:avLst/>
          </a:prstGeom>
          <a:noFill/>
        </p:spPr>
        <p:txBody>
          <a:bodyPr wrap="square" rtlCol="0" anchor="t">
            <a:spAutoFit/>
          </a:bodyPr>
          <a:p>
            <a:pPr algn="dist">
              <a:lnSpc>
                <a:spcPct val="150000"/>
              </a:lnSpc>
            </a:pPr>
            <a:r>
              <a:rPr sz="2000" b="1" dirty="0">
                <a:solidFill>
                  <a:schemeClr val="accent1">
                    <a:lumMod val="75000"/>
                  </a:schemeClr>
                </a:solidFill>
                <a:latin typeface="微软雅黑" panose="020B0503020204020204" charset="-122"/>
                <a:ea typeface="微软雅黑" panose="020B0503020204020204" charset="-122"/>
                <a:sym typeface="+mn-ea"/>
              </a:rPr>
              <a:t>Excel 在固定资产管理中的应用</a:t>
            </a:r>
            <a:endParaRPr sz="2000" b="1" dirty="0">
              <a:solidFill>
                <a:schemeClr val="accent1">
                  <a:lumMod val="75000"/>
                </a:schemeClr>
              </a:solidFill>
              <a:latin typeface="微软雅黑" panose="020B0503020204020204" charset="-122"/>
              <a:ea typeface="微软雅黑" panose="020B0503020204020204" charset="-122"/>
              <a:sym typeface="+mn-ea"/>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102" name="文本框 101"/>
          <p:cNvSpPr txBox="1"/>
          <p:nvPr/>
        </p:nvSpPr>
        <p:spPr>
          <a:xfrm>
            <a:off x="1017270" y="854710"/>
            <a:ext cx="9265285" cy="2574290"/>
          </a:xfrm>
          <a:prstGeom prst="rect">
            <a:avLst/>
          </a:prstGeom>
          <a:noFill/>
          <a:ln w="9525">
            <a:noFill/>
          </a:ln>
        </p:spPr>
        <p:txBody>
          <a:bodyPr>
            <a:noAutofit/>
          </a:bodyPr>
          <a:p>
            <a:pPr indent="194310"/>
            <a:r>
              <a:rPr sz="2400">
                <a:latin typeface="微软雅黑" panose="020B0503020204020204" charset="-122"/>
                <a:ea typeface="微软雅黑" panose="020B0503020204020204" charset="-122"/>
                <a:cs typeface="微软雅黑" panose="020B0503020204020204" charset="-122"/>
                <a:sym typeface="+mn-ea"/>
              </a:rPr>
              <a:t>大华公司2023年12月31日的资产负债表如图3-15所示。假定大华公司2023年销售额3000万元，销售净利率为10%，净利润的60%分配给投资者。2024年销售额预计增长20%。假定该公司2024年的销售净利率和利润分配政策与上年保持一致。用销售百分比法预测大华公司2024年需要对外筹集的资金量。</a:t>
            </a:r>
            <a:endParaRPr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194310"/>
            <a:r>
              <a:rPr lang="en-US" b="0">
                <a:solidFill>
                  <a:srgbClr val="000000"/>
                </a:solidFill>
                <a:latin typeface="Arial" panose="020B0604020202020204" pitchFamily="34" charset="0"/>
                <a:cs typeface="Arial" panose="020B0604020202020204" pitchFamily="34" charset="0"/>
              </a:rPr>
              <a:t>                                                            </a:t>
            </a:r>
            <a:endParaRPr lang="en-US" altLang="en-US" b="0">
              <a:solidFill>
                <a:srgbClr val="000000"/>
              </a:solidFill>
              <a:latin typeface="Arial" panose="020B0604020202020204" pitchFamily="34" charset="0"/>
              <a:cs typeface="Arial" panose="020B0604020202020204" pitchFamily="34" charset="0"/>
            </a:endParaRPr>
          </a:p>
        </p:txBody>
      </p:sp>
      <p:pic>
        <p:nvPicPr>
          <p:cNvPr id="25" name="图片 11"/>
          <p:cNvPicPr>
            <a:picLocks noChangeAspect="1"/>
          </p:cNvPicPr>
          <p:nvPr/>
        </p:nvPicPr>
        <p:blipFill>
          <a:blip r:embed="rId1"/>
          <a:srcRect b="10158"/>
          <a:stretch>
            <a:fillRect/>
          </a:stretch>
        </p:blipFill>
        <p:spPr>
          <a:xfrm>
            <a:off x="1991995" y="2791460"/>
            <a:ext cx="7171055" cy="3495675"/>
          </a:xfrm>
          <a:prstGeom prst="rect">
            <a:avLst/>
          </a:prstGeom>
          <a:noFill/>
          <a:ln>
            <a:noFill/>
          </a:ln>
        </p:spPr>
      </p:pic>
    </p:spTree>
    <p:custDataLst>
      <p:tags r:id="rId2"/>
    </p:custData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7" name="矩形 6"/>
          <p:cNvSpPr/>
          <p:nvPr/>
        </p:nvSpPr>
        <p:spPr>
          <a:xfrm>
            <a:off x="5603875" y="18732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任务小结</a:t>
            </a:r>
            <a:endParaRPr lang="zh-CN" altLang="en-US">
              <a:solidFill>
                <a:schemeClr val="tx1"/>
              </a:solidFill>
            </a:endParaRPr>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11" name="矩形 10"/>
          <p:cNvSpPr/>
          <p:nvPr/>
        </p:nvSpPr>
        <p:spPr>
          <a:xfrm>
            <a:off x="960120" y="1503680"/>
            <a:ext cx="10297160" cy="2437130"/>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l" fontAlgn="auto">
              <a:lnSpc>
                <a:spcPct val="150000"/>
              </a:lnSpc>
              <a:buNone/>
            </a:pPr>
            <a:r>
              <a:rPr lang="en-US" altLang="zh-CN" sz="320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数据有效性是对单元格或单元格区域输入的数据从内容到数量上的限制。对于符合条件的数据，允许输入；对于不符合条件的数据，则禁止输入。这样就可以依靠系统检查数据的正确有效性，避免错误的数据录入。</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buNone/>
            </a:pPr>
            <a:r>
              <a:rPr lang="en-US" altLang="zh-CN" sz="200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数据验证功能可以在尚未输入数据时，预先设置，以保证输入数据的正确性。</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18435" name="Picture 4" descr="png-012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80563" y="5135563"/>
            <a:ext cx="2155825" cy="172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学以致用</a:t>
            </a:r>
            <a:endParaRPr lang="zh-CN" altLang="en-US">
              <a:solidFill>
                <a:schemeClr val="tx1"/>
              </a:solidFill>
            </a:endParaRPr>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3" name="文本框 2"/>
          <p:cNvSpPr txBox="1"/>
          <p:nvPr/>
        </p:nvSpPr>
        <p:spPr>
          <a:xfrm>
            <a:off x="692785" y="1638300"/>
            <a:ext cx="9744075" cy="2501900"/>
          </a:xfrm>
          <a:prstGeom prst="rect">
            <a:avLst/>
          </a:prstGeom>
          <a:noFill/>
          <a:ln w="9525">
            <a:noFill/>
          </a:ln>
        </p:spPr>
        <p:txBody>
          <a:bodyPr>
            <a:noAutofit/>
          </a:bodyPr>
          <a:p>
            <a:pPr marL="533400" indent="-533400">
              <a:lnSpc>
                <a:spcPct val="150000"/>
              </a:lnSpc>
            </a:pPr>
            <a:r>
              <a:rPr lang="en-US" altLang="zh-CN" b="0">
                <a:solidFill>
                  <a:srgbClr val="000000"/>
                </a:solidFill>
                <a:cs typeface="Arial" panose="020B0604020202020204" pitchFamily="34" charset="0"/>
              </a:rPr>
              <a:t>   </a:t>
            </a:r>
            <a:r>
              <a:rPr lang="zh-CN" altLang="en-US" sz="2800" b="1" dirty="0" smtClean="0">
                <a:solidFill>
                  <a:srgbClr val="C00000"/>
                </a:solidFill>
                <a:sym typeface="+mn-ea"/>
              </a:rPr>
              <a:t>思考？？</a:t>
            </a:r>
            <a:endParaRPr lang="en-US" altLang="zh-CN" sz="2800" b="1" dirty="0" smtClean="0">
              <a:solidFill>
                <a:srgbClr val="C00000"/>
              </a:solidFill>
            </a:endParaRPr>
          </a:p>
          <a:p>
            <a:pPr marL="533400" indent="-533400">
              <a:lnSpc>
                <a:spcPct val="150000"/>
              </a:lnSpc>
            </a:pPr>
            <a:r>
              <a:rPr lang="en-US" altLang="zh-CN" sz="2800" b="0">
                <a:solidFill>
                  <a:srgbClr val="000000"/>
                </a:solidFill>
                <a:cs typeface="Arial" panose="020B0604020202020204" pitchFamily="34" charset="0"/>
              </a:rPr>
              <a:t>         </a:t>
            </a:r>
            <a:r>
              <a:rPr sz="2800" b="0">
                <a:solidFill>
                  <a:srgbClr val="000000"/>
                </a:solidFill>
                <a:cs typeface="Arial" panose="020B0604020202020204" pitchFamily="34" charset="0"/>
              </a:rPr>
              <a:t>你可尝试一下，修改资产负债表中敏感项目，最终的计算结果是否发生变化？</a:t>
            </a:r>
            <a:endParaRPr lang="zh-CN" altLang="en-US" sz="2800" b="0">
              <a:solidFill>
                <a:srgbClr val="000000"/>
              </a:solidFill>
              <a:cs typeface="Arial" panose="020B0604020202020204" pitchFamily="34" charset="0"/>
              <a:sym typeface="+mn-ea"/>
            </a:endParaRPr>
          </a:p>
        </p:txBody>
      </p:sp>
      <p:grpSp>
        <p:nvGrpSpPr>
          <p:cNvPr id="4" name="Group 144"/>
          <p:cNvGrpSpPr>
            <a:grpSpLocks noChangeAspect="1"/>
          </p:cNvGrpSpPr>
          <p:nvPr/>
        </p:nvGrpSpPr>
        <p:grpSpPr bwMode="auto">
          <a:xfrm flipH="1">
            <a:off x="9629775" y="4389120"/>
            <a:ext cx="2230120" cy="2232660"/>
            <a:chOff x="192" y="1920"/>
            <a:chExt cx="1100" cy="1155"/>
          </a:xfrm>
        </p:grpSpPr>
        <p:sp>
          <p:nvSpPr>
            <p:cNvPr id="11" name="AutoShape 145"/>
            <p:cNvSpPr>
              <a:spLocks noChangeAspect="1" noChangeArrowheads="1" noTextEdit="1"/>
            </p:cNvSpPr>
            <p:nvPr/>
          </p:nvSpPr>
          <p:spPr bwMode="auto">
            <a:xfrm>
              <a:off x="192" y="1920"/>
              <a:ext cx="1100" cy="1155"/>
            </a:xfrm>
            <a:prstGeom prst="rect">
              <a:avLst/>
            </a:prstGeom>
            <a:no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2" name="Freeform 146"/>
            <p:cNvSpPr/>
            <p:nvPr/>
          </p:nvSpPr>
          <p:spPr bwMode="auto">
            <a:xfrm>
              <a:off x="198" y="1937"/>
              <a:ext cx="1086" cy="1133"/>
            </a:xfrm>
            <a:custGeom>
              <a:avLst/>
              <a:gdLst/>
              <a:ahLst/>
              <a:cxnLst>
                <a:cxn ang="0">
                  <a:pos x="2110" y="793"/>
                </a:cxn>
                <a:cxn ang="0">
                  <a:pos x="2022" y="811"/>
                </a:cxn>
                <a:cxn ang="0">
                  <a:pos x="1939" y="616"/>
                </a:cxn>
                <a:cxn ang="0">
                  <a:pos x="1938" y="435"/>
                </a:cxn>
                <a:cxn ang="0">
                  <a:pos x="1871" y="336"/>
                </a:cxn>
                <a:cxn ang="0">
                  <a:pos x="1836" y="111"/>
                </a:cxn>
                <a:cxn ang="0">
                  <a:pos x="1764" y="124"/>
                </a:cxn>
                <a:cxn ang="0">
                  <a:pos x="1711" y="72"/>
                </a:cxn>
                <a:cxn ang="0">
                  <a:pos x="1590" y="3"/>
                </a:cxn>
                <a:cxn ang="0">
                  <a:pos x="1449" y="140"/>
                </a:cxn>
                <a:cxn ang="0">
                  <a:pos x="1320" y="351"/>
                </a:cxn>
                <a:cxn ang="0">
                  <a:pos x="1135" y="605"/>
                </a:cxn>
                <a:cxn ang="0">
                  <a:pos x="941" y="743"/>
                </a:cxn>
                <a:cxn ang="0">
                  <a:pos x="724" y="626"/>
                </a:cxn>
                <a:cxn ang="0">
                  <a:pos x="457" y="654"/>
                </a:cxn>
                <a:cxn ang="0">
                  <a:pos x="254" y="940"/>
                </a:cxn>
                <a:cxn ang="0">
                  <a:pos x="116" y="1008"/>
                </a:cxn>
                <a:cxn ang="0">
                  <a:pos x="0" y="1179"/>
                </a:cxn>
                <a:cxn ang="0">
                  <a:pos x="70" y="1184"/>
                </a:cxn>
                <a:cxn ang="0">
                  <a:pos x="138" y="1099"/>
                </a:cxn>
                <a:cxn ang="0">
                  <a:pos x="114" y="1174"/>
                </a:cxn>
                <a:cxn ang="0">
                  <a:pos x="123" y="1258"/>
                </a:cxn>
                <a:cxn ang="0">
                  <a:pos x="179" y="1251"/>
                </a:cxn>
                <a:cxn ang="0">
                  <a:pos x="227" y="1155"/>
                </a:cxn>
                <a:cxn ang="0">
                  <a:pos x="250" y="1132"/>
                </a:cxn>
                <a:cxn ang="0">
                  <a:pos x="341" y="1176"/>
                </a:cxn>
                <a:cxn ang="0">
                  <a:pos x="380" y="1126"/>
                </a:cxn>
                <a:cxn ang="0">
                  <a:pos x="335" y="1027"/>
                </a:cxn>
                <a:cxn ang="0">
                  <a:pos x="496" y="882"/>
                </a:cxn>
                <a:cxn ang="0">
                  <a:pos x="594" y="880"/>
                </a:cxn>
                <a:cxn ang="0">
                  <a:pos x="631" y="1030"/>
                </a:cxn>
                <a:cxn ang="0">
                  <a:pos x="503" y="1333"/>
                </a:cxn>
                <a:cxn ang="0">
                  <a:pos x="576" y="1910"/>
                </a:cxn>
                <a:cxn ang="0">
                  <a:pos x="672" y="2202"/>
                </a:cxn>
                <a:cxn ang="0">
                  <a:pos x="490" y="2197"/>
                </a:cxn>
                <a:cxn ang="0">
                  <a:pos x="587" y="2265"/>
                </a:cxn>
                <a:cxn ang="0">
                  <a:pos x="737" y="2235"/>
                </a:cxn>
                <a:cxn ang="0">
                  <a:pos x="786" y="2200"/>
                </a:cxn>
                <a:cxn ang="0">
                  <a:pos x="1434" y="2205"/>
                </a:cxn>
                <a:cxn ang="0">
                  <a:pos x="1488" y="2235"/>
                </a:cxn>
                <a:cxn ang="0">
                  <a:pos x="1658" y="2265"/>
                </a:cxn>
                <a:cxn ang="0">
                  <a:pos x="1718" y="2193"/>
                </a:cxn>
                <a:cxn ang="0">
                  <a:pos x="1544" y="2201"/>
                </a:cxn>
                <a:cxn ang="0">
                  <a:pos x="1467" y="1849"/>
                </a:cxn>
                <a:cxn ang="0">
                  <a:pos x="1420" y="1472"/>
                </a:cxn>
                <a:cxn ang="0">
                  <a:pos x="1620" y="1517"/>
                </a:cxn>
                <a:cxn ang="0">
                  <a:pos x="1619" y="1231"/>
                </a:cxn>
                <a:cxn ang="0">
                  <a:pos x="1449" y="1107"/>
                </a:cxn>
                <a:cxn ang="0">
                  <a:pos x="1573" y="829"/>
                </a:cxn>
                <a:cxn ang="0">
                  <a:pos x="1681" y="908"/>
                </a:cxn>
                <a:cxn ang="0">
                  <a:pos x="1825" y="933"/>
                </a:cxn>
                <a:cxn ang="0">
                  <a:pos x="1908" y="893"/>
                </a:cxn>
                <a:cxn ang="0">
                  <a:pos x="1907" y="946"/>
                </a:cxn>
                <a:cxn ang="0">
                  <a:pos x="1871" y="1034"/>
                </a:cxn>
                <a:cxn ang="0">
                  <a:pos x="1807" y="1214"/>
                </a:cxn>
                <a:cxn ang="0">
                  <a:pos x="1702" y="1272"/>
                </a:cxn>
                <a:cxn ang="0">
                  <a:pos x="1756" y="1508"/>
                </a:cxn>
                <a:cxn ang="0">
                  <a:pos x="1909" y="1348"/>
                </a:cxn>
                <a:cxn ang="0">
                  <a:pos x="1984" y="1127"/>
                </a:cxn>
                <a:cxn ang="0">
                  <a:pos x="2112" y="1074"/>
                </a:cxn>
                <a:cxn ang="0">
                  <a:pos x="2180" y="969"/>
                </a:cxn>
              </a:cxnLst>
              <a:rect l="0" t="0" r="r" b="b"/>
              <a:pathLst>
                <a:path w="2181" h="2265">
                  <a:moveTo>
                    <a:pt x="2152" y="908"/>
                  </a:moveTo>
                  <a:lnTo>
                    <a:pt x="2154" y="887"/>
                  </a:lnTo>
                  <a:lnTo>
                    <a:pt x="2151" y="861"/>
                  </a:lnTo>
                  <a:lnTo>
                    <a:pt x="2144" y="831"/>
                  </a:lnTo>
                  <a:lnTo>
                    <a:pt x="2129" y="807"/>
                  </a:lnTo>
                  <a:lnTo>
                    <a:pt x="2125" y="802"/>
                  </a:lnTo>
                  <a:lnTo>
                    <a:pt x="2120" y="799"/>
                  </a:lnTo>
                  <a:lnTo>
                    <a:pt x="2114" y="795"/>
                  </a:lnTo>
                  <a:lnTo>
                    <a:pt x="2110" y="793"/>
                  </a:lnTo>
                  <a:lnTo>
                    <a:pt x="2104" y="791"/>
                  </a:lnTo>
                  <a:lnTo>
                    <a:pt x="2097" y="790"/>
                  </a:lnTo>
                  <a:lnTo>
                    <a:pt x="2091" y="790"/>
                  </a:lnTo>
                  <a:lnTo>
                    <a:pt x="2084" y="790"/>
                  </a:lnTo>
                  <a:lnTo>
                    <a:pt x="2072" y="791"/>
                  </a:lnTo>
                  <a:lnTo>
                    <a:pt x="2058" y="794"/>
                  </a:lnTo>
                  <a:lnTo>
                    <a:pt x="2045" y="799"/>
                  </a:lnTo>
                  <a:lnTo>
                    <a:pt x="2034" y="804"/>
                  </a:lnTo>
                  <a:lnTo>
                    <a:pt x="2022" y="811"/>
                  </a:lnTo>
                  <a:lnTo>
                    <a:pt x="2011" y="818"/>
                  </a:lnTo>
                  <a:lnTo>
                    <a:pt x="2000" y="826"/>
                  </a:lnTo>
                  <a:lnTo>
                    <a:pt x="1990" y="834"/>
                  </a:lnTo>
                  <a:lnTo>
                    <a:pt x="1879" y="710"/>
                  </a:lnTo>
                  <a:lnTo>
                    <a:pt x="1894" y="693"/>
                  </a:lnTo>
                  <a:lnTo>
                    <a:pt x="1908" y="676"/>
                  </a:lnTo>
                  <a:lnTo>
                    <a:pt x="1920" y="656"/>
                  </a:lnTo>
                  <a:lnTo>
                    <a:pt x="1930" y="636"/>
                  </a:lnTo>
                  <a:lnTo>
                    <a:pt x="1939" y="616"/>
                  </a:lnTo>
                  <a:lnTo>
                    <a:pt x="1946" y="594"/>
                  </a:lnTo>
                  <a:lnTo>
                    <a:pt x="1951" y="572"/>
                  </a:lnTo>
                  <a:lnTo>
                    <a:pt x="1953" y="549"/>
                  </a:lnTo>
                  <a:lnTo>
                    <a:pt x="1987" y="563"/>
                  </a:lnTo>
                  <a:lnTo>
                    <a:pt x="2002" y="537"/>
                  </a:lnTo>
                  <a:lnTo>
                    <a:pt x="1953" y="502"/>
                  </a:lnTo>
                  <a:lnTo>
                    <a:pt x="1950" y="479"/>
                  </a:lnTo>
                  <a:lnTo>
                    <a:pt x="1945" y="457"/>
                  </a:lnTo>
                  <a:lnTo>
                    <a:pt x="1938" y="435"/>
                  </a:lnTo>
                  <a:lnTo>
                    <a:pt x="1929" y="414"/>
                  </a:lnTo>
                  <a:lnTo>
                    <a:pt x="1919" y="395"/>
                  </a:lnTo>
                  <a:lnTo>
                    <a:pt x="1907" y="375"/>
                  </a:lnTo>
                  <a:lnTo>
                    <a:pt x="1893" y="358"/>
                  </a:lnTo>
                  <a:lnTo>
                    <a:pt x="1877" y="340"/>
                  </a:lnTo>
                  <a:lnTo>
                    <a:pt x="1876" y="339"/>
                  </a:lnTo>
                  <a:lnTo>
                    <a:pt x="1875" y="338"/>
                  </a:lnTo>
                  <a:lnTo>
                    <a:pt x="1873" y="337"/>
                  </a:lnTo>
                  <a:lnTo>
                    <a:pt x="1871" y="336"/>
                  </a:lnTo>
                  <a:lnTo>
                    <a:pt x="1874" y="324"/>
                  </a:lnTo>
                  <a:lnTo>
                    <a:pt x="1884" y="276"/>
                  </a:lnTo>
                  <a:lnTo>
                    <a:pt x="1891" y="230"/>
                  </a:lnTo>
                  <a:lnTo>
                    <a:pt x="1892" y="188"/>
                  </a:lnTo>
                  <a:lnTo>
                    <a:pt x="1883" y="157"/>
                  </a:lnTo>
                  <a:lnTo>
                    <a:pt x="1870" y="139"/>
                  </a:lnTo>
                  <a:lnTo>
                    <a:pt x="1859" y="125"/>
                  </a:lnTo>
                  <a:lnTo>
                    <a:pt x="1847" y="117"/>
                  </a:lnTo>
                  <a:lnTo>
                    <a:pt x="1836" y="111"/>
                  </a:lnTo>
                  <a:lnTo>
                    <a:pt x="1824" y="110"/>
                  </a:lnTo>
                  <a:lnTo>
                    <a:pt x="1813" y="110"/>
                  </a:lnTo>
                  <a:lnTo>
                    <a:pt x="1800" y="114"/>
                  </a:lnTo>
                  <a:lnTo>
                    <a:pt x="1787" y="117"/>
                  </a:lnTo>
                  <a:lnTo>
                    <a:pt x="1783" y="118"/>
                  </a:lnTo>
                  <a:lnTo>
                    <a:pt x="1778" y="119"/>
                  </a:lnTo>
                  <a:lnTo>
                    <a:pt x="1773" y="122"/>
                  </a:lnTo>
                  <a:lnTo>
                    <a:pt x="1769" y="123"/>
                  </a:lnTo>
                  <a:lnTo>
                    <a:pt x="1764" y="124"/>
                  </a:lnTo>
                  <a:lnTo>
                    <a:pt x="1760" y="124"/>
                  </a:lnTo>
                  <a:lnTo>
                    <a:pt x="1754" y="125"/>
                  </a:lnTo>
                  <a:lnTo>
                    <a:pt x="1749" y="125"/>
                  </a:lnTo>
                  <a:lnTo>
                    <a:pt x="1740" y="124"/>
                  </a:lnTo>
                  <a:lnTo>
                    <a:pt x="1734" y="119"/>
                  </a:lnTo>
                  <a:lnTo>
                    <a:pt x="1729" y="109"/>
                  </a:lnTo>
                  <a:lnTo>
                    <a:pt x="1722" y="94"/>
                  </a:lnTo>
                  <a:lnTo>
                    <a:pt x="1717" y="84"/>
                  </a:lnTo>
                  <a:lnTo>
                    <a:pt x="1711" y="72"/>
                  </a:lnTo>
                  <a:lnTo>
                    <a:pt x="1706" y="59"/>
                  </a:lnTo>
                  <a:lnTo>
                    <a:pt x="1697" y="48"/>
                  </a:lnTo>
                  <a:lnTo>
                    <a:pt x="1687" y="36"/>
                  </a:lnTo>
                  <a:lnTo>
                    <a:pt x="1676" y="25"/>
                  </a:lnTo>
                  <a:lnTo>
                    <a:pt x="1661" y="13"/>
                  </a:lnTo>
                  <a:lnTo>
                    <a:pt x="1642" y="4"/>
                  </a:lnTo>
                  <a:lnTo>
                    <a:pt x="1625" y="0"/>
                  </a:lnTo>
                  <a:lnTo>
                    <a:pt x="1608" y="0"/>
                  </a:lnTo>
                  <a:lnTo>
                    <a:pt x="1590" y="3"/>
                  </a:lnTo>
                  <a:lnTo>
                    <a:pt x="1573" y="11"/>
                  </a:lnTo>
                  <a:lnTo>
                    <a:pt x="1555" y="21"/>
                  </a:lnTo>
                  <a:lnTo>
                    <a:pt x="1537" y="35"/>
                  </a:lnTo>
                  <a:lnTo>
                    <a:pt x="1521" y="50"/>
                  </a:lnTo>
                  <a:lnTo>
                    <a:pt x="1505" y="67"/>
                  </a:lnTo>
                  <a:lnTo>
                    <a:pt x="1489" y="86"/>
                  </a:lnTo>
                  <a:lnTo>
                    <a:pt x="1475" y="104"/>
                  </a:lnTo>
                  <a:lnTo>
                    <a:pt x="1461" y="123"/>
                  </a:lnTo>
                  <a:lnTo>
                    <a:pt x="1449" y="140"/>
                  </a:lnTo>
                  <a:lnTo>
                    <a:pt x="1438" y="157"/>
                  </a:lnTo>
                  <a:lnTo>
                    <a:pt x="1428" y="172"/>
                  </a:lnTo>
                  <a:lnTo>
                    <a:pt x="1420" y="186"/>
                  </a:lnTo>
                  <a:lnTo>
                    <a:pt x="1414" y="196"/>
                  </a:lnTo>
                  <a:lnTo>
                    <a:pt x="1323" y="143"/>
                  </a:lnTo>
                  <a:lnTo>
                    <a:pt x="1266" y="254"/>
                  </a:lnTo>
                  <a:lnTo>
                    <a:pt x="1368" y="298"/>
                  </a:lnTo>
                  <a:lnTo>
                    <a:pt x="1344" y="324"/>
                  </a:lnTo>
                  <a:lnTo>
                    <a:pt x="1320" y="351"/>
                  </a:lnTo>
                  <a:lnTo>
                    <a:pt x="1295" y="380"/>
                  </a:lnTo>
                  <a:lnTo>
                    <a:pt x="1272" y="408"/>
                  </a:lnTo>
                  <a:lnTo>
                    <a:pt x="1251" y="438"/>
                  </a:lnTo>
                  <a:lnTo>
                    <a:pt x="1229" y="467"/>
                  </a:lnTo>
                  <a:lnTo>
                    <a:pt x="1208" y="496"/>
                  </a:lnTo>
                  <a:lnTo>
                    <a:pt x="1188" y="525"/>
                  </a:lnTo>
                  <a:lnTo>
                    <a:pt x="1170" y="553"/>
                  </a:lnTo>
                  <a:lnTo>
                    <a:pt x="1152" y="580"/>
                  </a:lnTo>
                  <a:lnTo>
                    <a:pt x="1135" y="605"/>
                  </a:lnTo>
                  <a:lnTo>
                    <a:pt x="1120" y="629"/>
                  </a:lnTo>
                  <a:lnTo>
                    <a:pt x="1107" y="652"/>
                  </a:lnTo>
                  <a:lnTo>
                    <a:pt x="1094" y="672"/>
                  </a:lnTo>
                  <a:lnTo>
                    <a:pt x="1084" y="690"/>
                  </a:lnTo>
                  <a:lnTo>
                    <a:pt x="1074" y="705"/>
                  </a:lnTo>
                  <a:lnTo>
                    <a:pt x="998" y="623"/>
                  </a:lnTo>
                  <a:lnTo>
                    <a:pt x="968" y="763"/>
                  </a:lnTo>
                  <a:lnTo>
                    <a:pt x="956" y="754"/>
                  </a:lnTo>
                  <a:lnTo>
                    <a:pt x="941" y="743"/>
                  </a:lnTo>
                  <a:lnTo>
                    <a:pt x="923" y="731"/>
                  </a:lnTo>
                  <a:lnTo>
                    <a:pt x="905" y="718"/>
                  </a:lnTo>
                  <a:lnTo>
                    <a:pt x="883" y="704"/>
                  </a:lnTo>
                  <a:lnTo>
                    <a:pt x="860" y="690"/>
                  </a:lnTo>
                  <a:lnTo>
                    <a:pt x="835" y="677"/>
                  </a:lnTo>
                  <a:lnTo>
                    <a:pt x="808" y="663"/>
                  </a:lnTo>
                  <a:lnTo>
                    <a:pt x="782" y="649"/>
                  </a:lnTo>
                  <a:lnTo>
                    <a:pt x="753" y="636"/>
                  </a:lnTo>
                  <a:lnTo>
                    <a:pt x="724" y="626"/>
                  </a:lnTo>
                  <a:lnTo>
                    <a:pt x="695" y="616"/>
                  </a:lnTo>
                  <a:lnTo>
                    <a:pt x="667" y="608"/>
                  </a:lnTo>
                  <a:lnTo>
                    <a:pt x="637" y="602"/>
                  </a:lnTo>
                  <a:lnTo>
                    <a:pt x="608" y="600"/>
                  </a:lnTo>
                  <a:lnTo>
                    <a:pt x="579" y="598"/>
                  </a:lnTo>
                  <a:lnTo>
                    <a:pt x="548" y="603"/>
                  </a:lnTo>
                  <a:lnTo>
                    <a:pt x="517" y="614"/>
                  </a:lnTo>
                  <a:lnTo>
                    <a:pt x="487" y="632"/>
                  </a:lnTo>
                  <a:lnTo>
                    <a:pt x="457" y="654"/>
                  </a:lnTo>
                  <a:lnTo>
                    <a:pt x="428" y="680"/>
                  </a:lnTo>
                  <a:lnTo>
                    <a:pt x="401" y="710"/>
                  </a:lnTo>
                  <a:lnTo>
                    <a:pt x="374" y="742"/>
                  </a:lnTo>
                  <a:lnTo>
                    <a:pt x="350" y="777"/>
                  </a:lnTo>
                  <a:lnTo>
                    <a:pt x="327" y="811"/>
                  </a:lnTo>
                  <a:lnTo>
                    <a:pt x="305" y="846"/>
                  </a:lnTo>
                  <a:lnTo>
                    <a:pt x="286" y="879"/>
                  </a:lnTo>
                  <a:lnTo>
                    <a:pt x="269" y="910"/>
                  </a:lnTo>
                  <a:lnTo>
                    <a:pt x="254" y="940"/>
                  </a:lnTo>
                  <a:lnTo>
                    <a:pt x="242" y="965"/>
                  </a:lnTo>
                  <a:lnTo>
                    <a:pt x="231" y="986"/>
                  </a:lnTo>
                  <a:lnTo>
                    <a:pt x="224" y="1001"/>
                  </a:lnTo>
                  <a:lnTo>
                    <a:pt x="212" y="999"/>
                  </a:lnTo>
                  <a:lnTo>
                    <a:pt x="197" y="998"/>
                  </a:lnTo>
                  <a:lnTo>
                    <a:pt x="178" y="997"/>
                  </a:lnTo>
                  <a:lnTo>
                    <a:pt x="159" y="998"/>
                  </a:lnTo>
                  <a:lnTo>
                    <a:pt x="137" y="1001"/>
                  </a:lnTo>
                  <a:lnTo>
                    <a:pt x="116" y="1008"/>
                  </a:lnTo>
                  <a:lnTo>
                    <a:pt x="94" y="1018"/>
                  </a:lnTo>
                  <a:lnTo>
                    <a:pt x="73" y="1030"/>
                  </a:lnTo>
                  <a:lnTo>
                    <a:pt x="55" y="1047"/>
                  </a:lnTo>
                  <a:lnTo>
                    <a:pt x="38" y="1068"/>
                  </a:lnTo>
                  <a:lnTo>
                    <a:pt x="24" y="1090"/>
                  </a:lnTo>
                  <a:lnTo>
                    <a:pt x="12" y="1114"/>
                  </a:lnTo>
                  <a:lnTo>
                    <a:pt x="4" y="1137"/>
                  </a:lnTo>
                  <a:lnTo>
                    <a:pt x="0" y="1159"/>
                  </a:lnTo>
                  <a:lnTo>
                    <a:pt x="0" y="1179"/>
                  </a:lnTo>
                  <a:lnTo>
                    <a:pt x="3" y="1194"/>
                  </a:lnTo>
                  <a:lnTo>
                    <a:pt x="9" y="1202"/>
                  </a:lnTo>
                  <a:lnTo>
                    <a:pt x="16" y="1206"/>
                  </a:lnTo>
                  <a:lnTo>
                    <a:pt x="24" y="1209"/>
                  </a:lnTo>
                  <a:lnTo>
                    <a:pt x="33" y="1209"/>
                  </a:lnTo>
                  <a:lnTo>
                    <a:pt x="42" y="1205"/>
                  </a:lnTo>
                  <a:lnTo>
                    <a:pt x="53" y="1201"/>
                  </a:lnTo>
                  <a:lnTo>
                    <a:pt x="61" y="1194"/>
                  </a:lnTo>
                  <a:lnTo>
                    <a:pt x="70" y="1184"/>
                  </a:lnTo>
                  <a:lnTo>
                    <a:pt x="78" y="1175"/>
                  </a:lnTo>
                  <a:lnTo>
                    <a:pt x="86" y="1164"/>
                  </a:lnTo>
                  <a:lnTo>
                    <a:pt x="94" y="1153"/>
                  </a:lnTo>
                  <a:lnTo>
                    <a:pt x="102" y="1142"/>
                  </a:lnTo>
                  <a:lnTo>
                    <a:pt x="110" y="1129"/>
                  </a:lnTo>
                  <a:lnTo>
                    <a:pt x="121" y="1115"/>
                  </a:lnTo>
                  <a:lnTo>
                    <a:pt x="129" y="1105"/>
                  </a:lnTo>
                  <a:lnTo>
                    <a:pt x="136" y="1100"/>
                  </a:lnTo>
                  <a:lnTo>
                    <a:pt x="138" y="1099"/>
                  </a:lnTo>
                  <a:lnTo>
                    <a:pt x="141" y="1099"/>
                  </a:lnTo>
                  <a:lnTo>
                    <a:pt x="144" y="1099"/>
                  </a:lnTo>
                  <a:lnTo>
                    <a:pt x="146" y="1098"/>
                  </a:lnTo>
                  <a:lnTo>
                    <a:pt x="142" y="1107"/>
                  </a:lnTo>
                  <a:lnTo>
                    <a:pt x="138" y="1119"/>
                  </a:lnTo>
                  <a:lnTo>
                    <a:pt x="133" y="1130"/>
                  </a:lnTo>
                  <a:lnTo>
                    <a:pt x="128" y="1143"/>
                  </a:lnTo>
                  <a:lnTo>
                    <a:pt x="121" y="1159"/>
                  </a:lnTo>
                  <a:lnTo>
                    <a:pt x="114" y="1174"/>
                  </a:lnTo>
                  <a:lnTo>
                    <a:pt x="108" y="1188"/>
                  </a:lnTo>
                  <a:lnTo>
                    <a:pt x="103" y="1202"/>
                  </a:lnTo>
                  <a:lnTo>
                    <a:pt x="101" y="1214"/>
                  </a:lnTo>
                  <a:lnTo>
                    <a:pt x="101" y="1226"/>
                  </a:lnTo>
                  <a:lnTo>
                    <a:pt x="102" y="1236"/>
                  </a:lnTo>
                  <a:lnTo>
                    <a:pt x="107" y="1244"/>
                  </a:lnTo>
                  <a:lnTo>
                    <a:pt x="111" y="1250"/>
                  </a:lnTo>
                  <a:lnTo>
                    <a:pt x="117" y="1254"/>
                  </a:lnTo>
                  <a:lnTo>
                    <a:pt x="123" y="1258"/>
                  </a:lnTo>
                  <a:lnTo>
                    <a:pt x="129" y="1260"/>
                  </a:lnTo>
                  <a:lnTo>
                    <a:pt x="134" y="1263"/>
                  </a:lnTo>
                  <a:lnTo>
                    <a:pt x="141" y="1264"/>
                  </a:lnTo>
                  <a:lnTo>
                    <a:pt x="147" y="1264"/>
                  </a:lnTo>
                  <a:lnTo>
                    <a:pt x="154" y="1264"/>
                  </a:lnTo>
                  <a:lnTo>
                    <a:pt x="160" y="1263"/>
                  </a:lnTo>
                  <a:lnTo>
                    <a:pt x="166" y="1260"/>
                  </a:lnTo>
                  <a:lnTo>
                    <a:pt x="172" y="1257"/>
                  </a:lnTo>
                  <a:lnTo>
                    <a:pt x="179" y="1251"/>
                  </a:lnTo>
                  <a:lnTo>
                    <a:pt x="186" y="1244"/>
                  </a:lnTo>
                  <a:lnTo>
                    <a:pt x="192" y="1235"/>
                  </a:lnTo>
                  <a:lnTo>
                    <a:pt x="199" y="1225"/>
                  </a:lnTo>
                  <a:lnTo>
                    <a:pt x="205" y="1211"/>
                  </a:lnTo>
                  <a:lnTo>
                    <a:pt x="209" y="1199"/>
                  </a:lnTo>
                  <a:lnTo>
                    <a:pt x="214" y="1189"/>
                  </a:lnTo>
                  <a:lnTo>
                    <a:pt x="217" y="1179"/>
                  </a:lnTo>
                  <a:lnTo>
                    <a:pt x="221" y="1168"/>
                  </a:lnTo>
                  <a:lnTo>
                    <a:pt x="227" y="1155"/>
                  </a:lnTo>
                  <a:lnTo>
                    <a:pt x="231" y="1141"/>
                  </a:lnTo>
                  <a:lnTo>
                    <a:pt x="237" y="1128"/>
                  </a:lnTo>
                  <a:lnTo>
                    <a:pt x="242" y="1120"/>
                  </a:lnTo>
                  <a:lnTo>
                    <a:pt x="243" y="1121"/>
                  </a:lnTo>
                  <a:lnTo>
                    <a:pt x="243" y="1121"/>
                  </a:lnTo>
                  <a:lnTo>
                    <a:pt x="243" y="1122"/>
                  </a:lnTo>
                  <a:lnTo>
                    <a:pt x="244" y="1123"/>
                  </a:lnTo>
                  <a:lnTo>
                    <a:pt x="246" y="1128"/>
                  </a:lnTo>
                  <a:lnTo>
                    <a:pt x="250" y="1132"/>
                  </a:lnTo>
                  <a:lnTo>
                    <a:pt x="253" y="1136"/>
                  </a:lnTo>
                  <a:lnTo>
                    <a:pt x="258" y="1141"/>
                  </a:lnTo>
                  <a:lnTo>
                    <a:pt x="263" y="1145"/>
                  </a:lnTo>
                  <a:lnTo>
                    <a:pt x="272" y="1151"/>
                  </a:lnTo>
                  <a:lnTo>
                    <a:pt x="281" y="1156"/>
                  </a:lnTo>
                  <a:lnTo>
                    <a:pt x="292" y="1160"/>
                  </a:lnTo>
                  <a:lnTo>
                    <a:pt x="311" y="1167"/>
                  </a:lnTo>
                  <a:lnTo>
                    <a:pt x="327" y="1173"/>
                  </a:lnTo>
                  <a:lnTo>
                    <a:pt x="341" y="1176"/>
                  </a:lnTo>
                  <a:lnTo>
                    <a:pt x="352" y="1178"/>
                  </a:lnTo>
                  <a:lnTo>
                    <a:pt x="362" y="1178"/>
                  </a:lnTo>
                  <a:lnTo>
                    <a:pt x="371" y="1176"/>
                  </a:lnTo>
                  <a:lnTo>
                    <a:pt x="377" y="1173"/>
                  </a:lnTo>
                  <a:lnTo>
                    <a:pt x="383" y="1168"/>
                  </a:lnTo>
                  <a:lnTo>
                    <a:pt x="389" y="1157"/>
                  </a:lnTo>
                  <a:lnTo>
                    <a:pt x="388" y="1144"/>
                  </a:lnTo>
                  <a:lnTo>
                    <a:pt x="384" y="1133"/>
                  </a:lnTo>
                  <a:lnTo>
                    <a:pt x="380" y="1126"/>
                  </a:lnTo>
                  <a:lnTo>
                    <a:pt x="372" y="1114"/>
                  </a:lnTo>
                  <a:lnTo>
                    <a:pt x="364" y="1102"/>
                  </a:lnTo>
                  <a:lnTo>
                    <a:pt x="356" y="1091"/>
                  </a:lnTo>
                  <a:lnTo>
                    <a:pt x="346" y="1080"/>
                  </a:lnTo>
                  <a:lnTo>
                    <a:pt x="338" y="1070"/>
                  </a:lnTo>
                  <a:lnTo>
                    <a:pt x="330" y="1061"/>
                  </a:lnTo>
                  <a:lnTo>
                    <a:pt x="323" y="1053"/>
                  </a:lnTo>
                  <a:lnTo>
                    <a:pt x="316" y="1046"/>
                  </a:lnTo>
                  <a:lnTo>
                    <a:pt x="335" y="1027"/>
                  </a:lnTo>
                  <a:lnTo>
                    <a:pt x="354" y="1007"/>
                  </a:lnTo>
                  <a:lnTo>
                    <a:pt x="373" y="989"/>
                  </a:lnTo>
                  <a:lnTo>
                    <a:pt x="392" y="970"/>
                  </a:lnTo>
                  <a:lnTo>
                    <a:pt x="411" y="953"/>
                  </a:lnTo>
                  <a:lnTo>
                    <a:pt x="429" y="936"/>
                  </a:lnTo>
                  <a:lnTo>
                    <a:pt x="448" y="921"/>
                  </a:lnTo>
                  <a:lnTo>
                    <a:pt x="465" y="906"/>
                  </a:lnTo>
                  <a:lnTo>
                    <a:pt x="481" y="893"/>
                  </a:lnTo>
                  <a:lnTo>
                    <a:pt x="496" y="882"/>
                  </a:lnTo>
                  <a:lnTo>
                    <a:pt x="511" y="872"/>
                  </a:lnTo>
                  <a:lnTo>
                    <a:pt x="524" y="864"/>
                  </a:lnTo>
                  <a:lnTo>
                    <a:pt x="534" y="859"/>
                  </a:lnTo>
                  <a:lnTo>
                    <a:pt x="544" y="855"/>
                  </a:lnTo>
                  <a:lnTo>
                    <a:pt x="551" y="854"/>
                  </a:lnTo>
                  <a:lnTo>
                    <a:pt x="557" y="855"/>
                  </a:lnTo>
                  <a:lnTo>
                    <a:pt x="568" y="862"/>
                  </a:lnTo>
                  <a:lnTo>
                    <a:pt x="580" y="870"/>
                  </a:lnTo>
                  <a:lnTo>
                    <a:pt x="594" y="880"/>
                  </a:lnTo>
                  <a:lnTo>
                    <a:pt x="610" y="893"/>
                  </a:lnTo>
                  <a:lnTo>
                    <a:pt x="626" y="907"/>
                  </a:lnTo>
                  <a:lnTo>
                    <a:pt x="642" y="921"/>
                  </a:lnTo>
                  <a:lnTo>
                    <a:pt x="660" y="936"/>
                  </a:lnTo>
                  <a:lnTo>
                    <a:pt x="676" y="951"/>
                  </a:lnTo>
                  <a:lnTo>
                    <a:pt x="668" y="965"/>
                  </a:lnTo>
                  <a:lnTo>
                    <a:pt x="657" y="983"/>
                  </a:lnTo>
                  <a:lnTo>
                    <a:pt x="645" y="1005"/>
                  </a:lnTo>
                  <a:lnTo>
                    <a:pt x="631" y="1030"/>
                  </a:lnTo>
                  <a:lnTo>
                    <a:pt x="617" y="1058"/>
                  </a:lnTo>
                  <a:lnTo>
                    <a:pt x="601" y="1088"/>
                  </a:lnTo>
                  <a:lnTo>
                    <a:pt x="585" y="1120"/>
                  </a:lnTo>
                  <a:lnTo>
                    <a:pt x="570" y="1155"/>
                  </a:lnTo>
                  <a:lnTo>
                    <a:pt x="554" y="1190"/>
                  </a:lnTo>
                  <a:lnTo>
                    <a:pt x="539" y="1226"/>
                  </a:lnTo>
                  <a:lnTo>
                    <a:pt x="525" y="1262"/>
                  </a:lnTo>
                  <a:lnTo>
                    <a:pt x="513" y="1297"/>
                  </a:lnTo>
                  <a:lnTo>
                    <a:pt x="503" y="1333"/>
                  </a:lnTo>
                  <a:lnTo>
                    <a:pt x="495" y="1368"/>
                  </a:lnTo>
                  <a:lnTo>
                    <a:pt x="489" y="1400"/>
                  </a:lnTo>
                  <a:lnTo>
                    <a:pt x="487" y="1431"/>
                  </a:lnTo>
                  <a:lnTo>
                    <a:pt x="490" y="1505"/>
                  </a:lnTo>
                  <a:lnTo>
                    <a:pt x="501" y="1589"/>
                  </a:lnTo>
                  <a:lnTo>
                    <a:pt x="518" y="1677"/>
                  </a:lnTo>
                  <a:lnTo>
                    <a:pt x="538" y="1764"/>
                  </a:lnTo>
                  <a:lnTo>
                    <a:pt x="557" y="1844"/>
                  </a:lnTo>
                  <a:lnTo>
                    <a:pt x="576" y="1910"/>
                  </a:lnTo>
                  <a:lnTo>
                    <a:pt x="589" y="1956"/>
                  </a:lnTo>
                  <a:lnTo>
                    <a:pt x="595" y="1977"/>
                  </a:lnTo>
                  <a:lnTo>
                    <a:pt x="597" y="1987"/>
                  </a:lnTo>
                  <a:lnTo>
                    <a:pt x="638" y="1987"/>
                  </a:lnTo>
                  <a:lnTo>
                    <a:pt x="715" y="2187"/>
                  </a:lnTo>
                  <a:lnTo>
                    <a:pt x="708" y="2191"/>
                  </a:lnTo>
                  <a:lnTo>
                    <a:pt x="698" y="2194"/>
                  </a:lnTo>
                  <a:lnTo>
                    <a:pt x="686" y="2199"/>
                  </a:lnTo>
                  <a:lnTo>
                    <a:pt x="672" y="2202"/>
                  </a:lnTo>
                  <a:lnTo>
                    <a:pt x="656" y="2205"/>
                  </a:lnTo>
                  <a:lnTo>
                    <a:pt x="638" y="2206"/>
                  </a:lnTo>
                  <a:lnTo>
                    <a:pt x="618" y="2206"/>
                  </a:lnTo>
                  <a:lnTo>
                    <a:pt x="597" y="2202"/>
                  </a:lnTo>
                  <a:lnTo>
                    <a:pt x="571" y="2198"/>
                  </a:lnTo>
                  <a:lnTo>
                    <a:pt x="546" y="2194"/>
                  </a:lnTo>
                  <a:lnTo>
                    <a:pt x="523" y="2192"/>
                  </a:lnTo>
                  <a:lnTo>
                    <a:pt x="504" y="2193"/>
                  </a:lnTo>
                  <a:lnTo>
                    <a:pt x="490" y="2197"/>
                  </a:lnTo>
                  <a:lnTo>
                    <a:pt x="481" y="2202"/>
                  </a:lnTo>
                  <a:lnTo>
                    <a:pt x="480" y="2213"/>
                  </a:lnTo>
                  <a:lnTo>
                    <a:pt x="486" y="2225"/>
                  </a:lnTo>
                  <a:lnTo>
                    <a:pt x="497" y="2239"/>
                  </a:lnTo>
                  <a:lnTo>
                    <a:pt x="510" y="2250"/>
                  </a:lnTo>
                  <a:lnTo>
                    <a:pt x="525" y="2258"/>
                  </a:lnTo>
                  <a:lnTo>
                    <a:pt x="543" y="2262"/>
                  </a:lnTo>
                  <a:lnTo>
                    <a:pt x="563" y="2265"/>
                  </a:lnTo>
                  <a:lnTo>
                    <a:pt x="587" y="2265"/>
                  </a:lnTo>
                  <a:lnTo>
                    <a:pt x="614" y="2261"/>
                  </a:lnTo>
                  <a:lnTo>
                    <a:pt x="645" y="2255"/>
                  </a:lnTo>
                  <a:lnTo>
                    <a:pt x="675" y="2249"/>
                  </a:lnTo>
                  <a:lnTo>
                    <a:pt x="697" y="2244"/>
                  </a:lnTo>
                  <a:lnTo>
                    <a:pt x="713" y="2239"/>
                  </a:lnTo>
                  <a:lnTo>
                    <a:pt x="724" y="2237"/>
                  </a:lnTo>
                  <a:lnTo>
                    <a:pt x="731" y="2236"/>
                  </a:lnTo>
                  <a:lnTo>
                    <a:pt x="735" y="2235"/>
                  </a:lnTo>
                  <a:lnTo>
                    <a:pt x="737" y="2235"/>
                  </a:lnTo>
                  <a:lnTo>
                    <a:pt x="737" y="2235"/>
                  </a:lnTo>
                  <a:lnTo>
                    <a:pt x="738" y="2253"/>
                  </a:lnTo>
                  <a:lnTo>
                    <a:pt x="791" y="2253"/>
                  </a:lnTo>
                  <a:lnTo>
                    <a:pt x="792" y="2250"/>
                  </a:lnTo>
                  <a:lnTo>
                    <a:pt x="796" y="2240"/>
                  </a:lnTo>
                  <a:lnTo>
                    <a:pt x="796" y="2228"/>
                  </a:lnTo>
                  <a:lnTo>
                    <a:pt x="791" y="2212"/>
                  </a:lnTo>
                  <a:lnTo>
                    <a:pt x="789" y="2206"/>
                  </a:lnTo>
                  <a:lnTo>
                    <a:pt x="786" y="2200"/>
                  </a:lnTo>
                  <a:lnTo>
                    <a:pt x="784" y="2196"/>
                  </a:lnTo>
                  <a:lnTo>
                    <a:pt x="782" y="2192"/>
                  </a:lnTo>
                  <a:lnTo>
                    <a:pt x="785" y="2192"/>
                  </a:lnTo>
                  <a:lnTo>
                    <a:pt x="790" y="1987"/>
                  </a:lnTo>
                  <a:lnTo>
                    <a:pt x="1307" y="1987"/>
                  </a:lnTo>
                  <a:lnTo>
                    <a:pt x="1442" y="2190"/>
                  </a:lnTo>
                  <a:lnTo>
                    <a:pt x="1439" y="2194"/>
                  </a:lnTo>
                  <a:lnTo>
                    <a:pt x="1436" y="2199"/>
                  </a:lnTo>
                  <a:lnTo>
                    <a:pt x="1434" y="2205"/>
                  </a:lnTo>
                  <a:lnTo>
                    <a:pt x="1430" y="2212"/>
                  </a:lnTo>
                  <a:lnTo>
                    <a:pt x="1426" y="2228"/>
                  </a:lnTo>
                  <a:lnTo>
                    <a:pt x="1427" y="2240"/>
                  </a:lnTo>
                  <a:lnTo>
                    <a:pt x="1429" y="2250"/>
                  </a:lnTo>
                  <a:lnTo>
                    <a:pt x="1430" y="2253"/>
                  </a:lnTo>
                  <a:lnTo>
                    <a:pt x="1483" y="2253"/>
                  </a:lnTo>
                  <a:lnTo>
                    <a:pt x="1486" y="2235"/>
                  </a:lnTo>
                  <a:lnTo>
                    <a:pt x="1486" y="2235"/>
                  </a:lnTo>
                  <a:lnTo>
                    <a:pt x="1488" y="2235"/>
                  </a:lnTo>
                  <a:lnTo>
                    <a:pt x="1491" y="2236"/>
                  </a:lnTo>
                  <a:lnTo>
                    <a:pt x="1498" y="2237"/>
                  </a:lnTo>
                  <a:lnTo>
                    <a:pt x="1510" y="2239"/>
                  </a:lnTo>
                  <a:lnTo>
                    <a:pt x="1526" y="2244"/>
                  </a:lnTo>
                  <a:lnTo>
                    <a:pt x="1548" y="2249"/>
                  </a:lnTo>
                  <a:lnTo>
                    <a:pt x="1577" y="2255"/>
                  </a:lnTo>
                  <a:lnTo>
                    <a:pt x="1608" y="2261"/>
                  </a:lnTo>
                  <a:lnTo>
                    <a:pt x="1635" y="2265"/>
                  </a:lnTo>
                  <a:lnTo>
                    <a:pt x="1658" y="2265"/>
                  </a:lnTo>
                  <a:lnTo>
                    <a:pt x="1679" y="2262"/>
                  </a:lnTo>
                  <a:lnTo>
                    <a:pt x="1697" y="2258"/>
                  </a:lnTo>
                  <a:lnTo>
                    <a:pt x="1712" y="2250"/>
                  </a:lnTo>
                  <a:lnTo>
                    <a:pt x="1725" y="2239"/>
                  </a:lnTo>
                  <a:lnTo>
                    <a:pt x="1737" y="2225"/>
                  </a:lnTo>
                  <a:lnTo>
                    <a:pt x="1742" y="2213"/>
                  </a:lnTo>
                  <a:lnTo>
                    <a:pt x="1740" y="2202"/>
                  </a:lnTo>
                  <a:lnTo>
                    <a:pt x="1732" y="2197"/>
                  </a:lnTo>
                  <a:lnTo>
                    <a:pt x="1718" y="2193"/>
                  </a:lnTo>
                  <a:lnTo>
                    <a:pt x="1699" y="2192"/>
                  </a:lnTo>
                  <a:lnTo>
                    <a:pt x="1677" y="2194"/>
                  </a:lnTo>
                  <a:lnTo>
                    <a:pt x="1651" y="2198"/>
                  </a:lnTo>
                  <a:lnTo>
                    <a:pt x="1625" y="2202"/>
                  </a:lnTo>
                  <a:lnTo>
                    <a:pt x="1606" y="2205"/>
                  </a:lnTo>
                  <a:lnTo>
                    <a:pt x="1589" y="2206"/>
                  </a:lnTo>
                  <a:lnTo>
                    <a:pt x="1573" y="2206"/>
                  </a:lnTo>
                  <a:lnTo>
                    <a:pt x="1558" y="2204"/>
                  </a:lnTo>
                  <a:lnTo>
                    <a:pt x="1544" y="2201"/>
                  </a:lnTo>
                  <a:lnTo>
                    <a:pt x="1533" y="2198"/>
                  </a:lnTo>
                  <a:lnTo>
                    <a:pt x="1522" y="2194"/>
                  </a:lnTo>
                  <a:lnTo>
                    <a:pt x="1514" y="2191"/>
                  </a:lnTo>
                  <a:lnTo>
                    <a:pt x="1459" y="1987"/>
                  </a:lnTo>
                  <a:lnTo>
                    <a:pt x="1511" y="1987"/>
                  </a:lnTo>
                  <a:lnTo>
                    <a:pt x="1504" y="1968"/>
                  </a:lnTo>
                  <a:lnTo>
                    <a:pt x="1499" y="1951"/>
                  </a:lnTo>
                  <a:lnTo>
                    <a:pt x="1486" y="1910"/>
                  </a:lnTo>
                  <a:lnTo>
                    <a:pt x="1467" y="1849"/>
                  </a:lnTo>
                  <a:lnTo>
                    <a:pt x="1445" y="1774"/>
                  </a:lnTo>
                  <a:lnTo>
                    <a:pt x="1421" y="1691"/>
                  </a:lnTo>
                  <a:lnTo>
                    <a:pt x="1399" y="1606"/>
                  </a:lnTo>
                  <a:lnTo>
                    <a:pt x="1380" y="1524"/>
                  </a:lnTo>
                  <a:lnTo>
                    <a:pt x="1365" y="1452"/>
                  </a:lnTo>
                  <a:lnTo>
                    <a:pt x="1375" y="1456"/>
                  </a:lnTo>
                  <a:lnTo>
                    <a:pt x="1388" y="1461"/>
                  </a:lnTo>
                  <a:lnTo>
                    <a:pt x="1403" y="1467"/>
                  </a:lnTo>
                  <a:lnTo>
                    <a:pt x="1420" y="1472"/>
                  </a:lnTo>
                  <a:lnTo>
                    <a:pt x="1437" y="1478"/>
                  </a:lnTo>
                  <a:lnTo>
                    <a:pt x="1457" y="1484"/>
                  </a:lnTo>
                  <a:lnTo>
                    <a:pt x="1479" y="1491"/>
                  </a:lnTo>
                  <a:lnTo>
                    <a:pt x="1501" y="1497"/>
                  </a:lnTo>
                  <a:lnTo>
                    <a:pt x="1524" y="1502"/>
                  </a:lnTo>
                  <a:lnTo>
                    <a:pt x="1547" y="1507"/>
                  </a:lnTo>
                  <a:lnTo>
                    <a:pt x="1571" y="1512"/>
                  </a:lnTo>
                  <a:lnTo>
                    <a:pt x="1596" y="1515"/>
                  </a:lnTo>
                  <a:lnTo>
                    <a:pt x="1620" y="1517"/>
                  </a:lnTo>
                  <a:lnTo>
                    <a:pt x="1646" y="1520"/>
                  </a:lnTo>
                  <a:lnTo>
                    <a:pt x="1671" y="1520"/>
                  </a:lnTo>
                  <a:lnTo>
                    <a:pt x="1695" y="1518"/>
                  </a:lnTo>
                  <a:lnTo>
                    <a:pt x="1695" y="1271"/>
                  </a:lnTo>
                  <a:lnTo>
                    <a:pt x="1682" y="1265"/>
                  </a:lnTo>
                  <a:lnTo>
                    <a:pt x="1669" y="1258"/>
                  </a:lnTo>
                  <a:lnTo>
                    <a:pt x="1653" y="1250"/>
                  </a:lnTo>
                  <a:lnTo>
                    <a:pt x="1636" y="1241"/>
                  </a:lnTo>
                  <a:lnTo>
                    <a:pt x="1619" y="1231"/>
                  </a:lnTo>
                  <a:lnTo>
                    <a:pt x="1602" y="1219"/>
                  </a:lnTo>
                  <a:lnTo>
                    <a:pt x="1583" y="1206"/>
                  </a:lnTo>
                  <a:lnTo>
                    <a:pt x="1565" y="1194"/>
                  </a:lnTo>
                  <a:lnTo>
                    <a:pt x="1545" y="1180"/>
                  </a:lnTo>
                  <a:lnTo>
                    <a:pt x="1526" y="1166"/>
                  </a:lnTo>
                  <a:lnTo>
                    <a:pt x="1506" y="1152"/>
                  </a:lnTo>
                  <a:lnTo>
                    <a:pt x="1487" y="1137"/>
                  </a:lnTo>
                  <a:lnTo>
                    <a:pt x="1468" y="1122"/>
                  </a:lnTo>
                  <a:lnTo>
                    <a:pt x="1449" y="1107"/>
                  </a:lnTo>
                  <a:lnTo>
                    <a:pt x="1430" y="1094"/>
                  </a:lnTo>
                  <a:lnTo>
                    <a:pt x="1413" y="1079"/>
                  </a:lnTo>
                  <a:lnTo>
                    <a:pt x="1559" y="1058"/>
                  </a:lnTo>
                  <a:lnTo>
                    <a:pt x="1444" y="967"/>
                  </a:lnTo>
                  <a:lnTo>
                    <a:pt x="1549" y="796"/>
                  </a:lnTo>
                  <a:lnTo>
                    <a:pt x="1553" y="803"/>
                  </a:lnTo>
                  <a:lnTo>
                    <a:pt x="1559" y="811"/>
                  </a:lnTo>
                  <a:lnTo>
                    <a:pt x="1565" y="819"/>
                  </a:lnTo>
                  <a:lnTo>
                    <a:pt x="1573" y="829"/>
                  </a:lnTo>
                  <a:lnTo>
                    <a:pt x="1581" y="837"/>
                  </a:lnTo>
                  <a:lnTo>
                    <a:pt x="1590" y="846"/>
                  </a:lnTo>
                  <a:lnTo>
                    <a:pt x="1600" y="855"/>
                  </a:lnTo>
                  <a:lnTo>
                    <a:pt x="1611" y="866"/>
                  </a:lnTo>
                  <a:lnTo>
                    <a:pt x="1623" y="875"/>
                  </a:lnTo>
                  <a:lnTo>
                    <a:pt x="1636" y="884"/>
                  </a:lnTo>
                  <a:lnTo>
                    <a:pt x="1650" y="892"/>
                  </a:lnTo>
                  <a:lnTo>
                    <a:pt x="1665" y="900"/>
                  </a:lnTo>
                  <a:lnTo>
                    <a:pt x="1681" y="908"/>
                  </a:lnTo>
                  <a:lnTo>
                    <a:pt x="1699" y="915"/>
                  </a:lnTo>
                  <a:lnTo>
                    <a:pt x="1718" y="922"/>
                  </a:lnTo>
                  <a:lnTo>
                    <a:pt x="1738" y="928"/>
                  </a:lnTo>
                  <a:lnTo>
                    <a:pt x="1753" y="931"/>
                  </a:lnTo>
                  <a:lnTo>
                    <a:pt x="1768" y="935"/>
                  </a:lnTo>
                  <a:lnTo>
                    <a:pt x="1783" y="937"/>
                  </a:lnTo>
                  <a:lnTo>
                    <a:pt x="1798" y="938"/>
                  </a:lnTo>
                  <a:lnTo>
                    <a:pt x="1812" y="937"/>
                  </a:lnTo>
                  <a:lnTo>
                    <a:pt x="1825" y="933"/>
                  </a:lnTo>
                  <a:lnTo>
                    <a:pt x="1838" y="929"/>
                  </a:lnTo>
                  <a:lnTo>
                    <a:pt x="1850" y="921"/>
                  </a:lnTo>
                  <a:lnTo>
                    <a:pt x="1862" y="908"/>
                  </a:lnTo>
                  <a:lnTo>
                    <a:pt x="1871" y="892"/>
                  </a:lnTo>
                  <a:lnTo>
                    <a:pt x="1878" y="872"/>
                  </a:lnTo>
                  <a:lnTo>
                    <a:pt x="1883" y="849"/>
                  </a:lnTo>
                  <a:lnTo>
                    <a:pt x="1913" y="884"/>
                  </a:lnTo>
                  <a:lnTo>
                    <a:pt x="1909" y="889"/>
                  </a:lnTo>
                  <a:lnTo>
                    <a:pt x="1908" y="893"/>
                  </a:lnTo>
                  <a:lnTo>
                    <a:pt x="1906" y="898"/>
                  </a:lnTo>
                  <a:lnTo>
                    <a:pt x="1906" y="904"/>
                  </a:lnTo>
                  <a:lnTo>
                    <a:pt x="1907" y="912"/>
                  </a:lnTo>
                  <a:lnTo>
                    <a:pt x="1911" y="920"/>
                  </a:lnTo>
                  <a:lnTo>
                    <a:pt x="1915" y="929"/>
                  </a:lnTo>
                  <a:lnTo>
                    <a:pt x="1921" y="937"/>
                  </a:lnTo>
                  <a:lnTo>
                    <a:pt x="1916" y="940"/>
                  </a:lnTo>
                  <a:lnTo>
                    <a:pt x="1912" y="943"/>
                  </a:lnTo>
                  <a:lnTo>
                    <a:pt x="1907" y="946"/>
                  </a:lnTo>
                  <a:lnTo>
                    <a:pt x="1902" y="950"/>
                  </a:lnTo>
                  <a:lnTo>
                    <a:pt x="1898" y="954"/>
                  </a:lnTo>
                  <a:lnTo>
                    <a:pt x="1893" y="958"/>
                  </a:lnTo>
                  <a:lnTo>
                    <a:pt x="1889" y="962"/>
                  </a:lnTo>
                  <a:lnTo>
                    <a:pt x="1884" y="967"/>
                  </a:lnTo>
                  <a:lnTo>
                    <a:pt x="1874" y="983"/>
                  </a:lnTo>
                  <a:lnTo>
                    <a:pt x="1869" y="999"/>
                  </a:lnTo>
                  <a:lnTo>
                    <a:pt x="1868" y="1018"/>
                  </a:lnTo>
                  <a:lnTo>
                    <a:pt x="1871" y="1034"/>
                  </a:lnTo>
                  <a:lnTo>
                    <a:pt x="1877" y="1050"/>
                  </a:lnTo>
                  <a:lnTo>
                    <a:pt x="1883" y="1065"/>
                  </a:lnTo>
                  <a:lnTo>
                    <a:pt x="1891" y="1077"/>
                  </a:lnTo>
                  <a:lnTo>
                    <a:pt x="1897" y="1087"/>
                  </a:lnTo>
                  <a:lnTo>
                    <a:pt x="1886" y="1104"/>
                  </a:lnTo>
                  <a:lnTo>
                    <a:pt x="1871" y="1127"/>
                  </a:lnTo>
                  <a:lnTo>
                    <a:pt x="1853" y="1156"/>
                  </a:lnTo>
                  <a:lnTo>
                    <a:pt x="1831" y="1186"/>
                  </a:lnTo>
                  <a:lnTo>
                    <a:pt x="1807" y="1214"/>
                  </a:lnTo>
                  <a:lnTo>
                    <a:pt x="1782" y="1241"/>
                  </a:lnTo>
                  <a:lnTo>
                    <a:pt x="1755" y="1262"/>
                  </a:lnTo>
                  <a:lnTo>
                    <a:pt x="1730" y="1275"/>
                  </a:lnTo>
                  <a:lnTo>
                    <a:pt x="1727" y="1275"/>
                  </a:lnTo>
                  <a:lnTo>
                    <a:pt x="1724" y="1275"/>
                  </a:lnTo>
                  <a:lnTo>
                    <a:pt x="1719" y="1274"/>
                  </a:lnTo>
                  <a:lnTo>
                    <a:pt x="1714" y="1273"/>
                  </a:lnTo>
                  <a:lnTo>
                    <a:pt x="1708" y="1273"/>
                  </a:lnTo>
                  <a:lnTo>
                    <a:pt x="1702" y="1272"/>
                  </a:lnTo>
                  <a:lnTo>
                    <a:pt x="1699" y="1271"/>
                  </a:lnTo>
                  <a:lnTo>
                    <a:pt x="1695" y="1271"/>
                  </a:lnTo>
                  <a:lnTo>
                    <a:pt x="1695" y="1518"/>
                  </a:lnTo>
                  <a:lnTo>
                    <a:pt x="1703" y="1517"/>
                  </a:lnTo>
                  <a:lnTo>
                    <a:pt x="1714" y="1516"/>
                  </a:lnTo>
                  <a:lnTo>
                    <a:pt x="1724" y="1514"/>
                  </a:lnTo>
                  <a:lnTo>
                    <a:pt x="1735" y="1513"/>
                  </a:lnTo>
                  <a:lnTo>
                    <a:pt x="1746" y="1510"/>
                  </a:lnTo>
                  <a:lnTo>
                    <a:pt x="1756" y="1508"/>
                  </a:lnTo>
                  <a:lnTo>
                    <a:pt x="1765" y="1506"/>
                  </a:lnTo>
                  <a:lnTo>
                    <a:pt x="1773" y="1503"/>
                  </a:lnTo>
                  <a:lnTo>
                    <a:pt x="1797" y="1492"/>
                  </a:lnTo>
                  <a:lnTo>
                    <a:pt x="1820" y="1477"/>
                  </a:lnTo>
                  <a:lnTo>
                    <a:pt x="1840" y="1456"/>
                  </a:lnTo>
                  <a:lnTo>
                    <a:pt x="1859" y="1433"/>
                  </a:lnTo>
                  <a:lnTo>
                    <a:pt x="1877" y="1407"/>
                  </a:lnTo>
                  <a:lnTo>
                    <a:pt x="1893" y="1378"/>
                  </a:lnTo>
                  <a:lnTo>
                    <a:pt x="1909" y="1348"/>
                  </a:lnTo>
                  <a:lnTo>
                    <a:pt x="1923" y="1318"/>
                  </a:lnTo>
                  <a:lnTo>
                    <a:pt x="1936" y="1287"/>
                  </a:lnTo>
                  <a:lnTo>
                    <a:pt x="1946" y="1257"/>
                  </a:lnTo>
                  <a:lnTo>
                    <a:pt x="1957" y="1228"/>
                  </a:lnTo>
                  <a:lnTo>
                    <a:pt x="1965" y="1202"/>
                  </a:lnTo>
                  <a:lnTo>
                    <a:pt x="1972" y="1178"/>
                  </a:lnTo>
                  <a:lnTo>
                    <a:pt x="1977" y="1156"/>
                  </a:lnTo>
                  <a:lnTo>
                    <a:pt x="1982" y="1140"/>
                  </a:lnTo>
                  <a:lnTo>
                    <a:pt x="1984" y="1127"/>
                  </a:lnTo>
                  <a:lnTo>
                    <a:pt x="1993" y="1123"/>
                  </a:lnTo>
                  <a:lnTo>
                    <a:pt x="2006" y="1120"/>
                  </a:lnTo>
                  <a:lnTo>
                    <a:pt x="2019" y="1115"/>
                  </a:lnTo>
                  <a:lnTo>
                    <a:pt x="2034" y="1111"/>
                  </a:lnTo>
                  <a:lnTo>
                    <a:pt x="2049" y="1104"/>
                  </a:lnTo>
                  <a:lnTo>
                    <a:pt x="2065" y="1098"/>
                  </a:lnTo>
                  <a:lnTo>
                    <a:pt x="2081" y="1090"/>
                  </a:lnTo>
                  <a:lnTo>
                    <a:pt x="2097" y="1082"/>
                  </a:lnTo>
                  <a:lnTo>
                    <a:pt x="2112" y="1074"/>
                  </a:lnTo>
                  <a:lnTo>
                    <a:pt x="2127" y="1066"/>
                  </a:lnTo>
                  <a:lnTo>
                    <a:pt x="2141" y="1056"/>
                  </a:lnTo>
                  <a:lnTo>
                    <a:pt x="2154" y="1046"/>
                  </a:lnTo>
                  <a:lnTo>
                    <a:pt x="2164" y="1036"/>
                  </a:lnTo>
                  <a:lnTo>
                    <a:pt x="2172" y="1026"/>
                  </a:lnTo>
                  <a:lnTo>
                    <a:pt x="2178" y="1015"/>
                  </a:lnTo>
                  <a:lnTo>
                    <a:pt x="2180" y="1004"/>
                  </a:lnTo>
                  <a:lnTo>
                    <a:pt x="2181" y="985"/>
                  </a:lnTo>
                  <a:lnTo>
                    <a:pt x="2180" y="969"/>
                  </a:lnTo>
                  <a:lnTo>
                    <a:pt x="2178" y="954"/>
                  </a:lnTo>
                  <a:lnTo>
                    <a:pt x="2173" y="942"/>
                  </a:lnTo>
                  <a:lnTo>
                    <a:pt x="2169" y="930"/>
                  </a:lnTo>
                  <a:lnTo>
                    <a:pt x="2163" y="921"/>
                  </a:lnTo>
                  <a:lnTo>
                    <a:pt x="2157" y="914"/>
                  </a:lnTo>
                  <a:lnTo>
                    <a:pt x="2152" y="908"/>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3" name="Freeform 147"/>
            <p:cNvSpPr/>
            <p:nvPr/>
          </p:nvSpPr>
          <p:spPr bwMode="auto">
            <a:xfrm>
              <a:off x="894" y="2434"/>
              <a:ext cx="48" cy="29"/>
            </a:xfrm>
            <a:custGeom>
              <a:avLst/>
              <a:gdLst/>
              <a:ahLst/>
              <a:cxnLst>
                <a:cxn ang="0">
                  <a:pos x="38" y="0"/>
                </a:cxn>
                <a:cxn ang="0">
                  <a:pos x="96" y="46"/>
                </a:cxn>
                <a:cxn ang="0">
                  <a:pos x="0" y="60"/>
                </a:cxn>
                <a:cxn ang="0">
                  <a:pos x="38" y="0"/>
                </a:cxn>
              </a:cxnLst>
              <a:rect l="0" t="0" r="r" b="b"/>
              <a:pathLst>
                <a:path w="96" h="60">
                  <a:moveTo>
                    <a:pt x="38" y="0"/>
                  </a:moveTo>
                  <a:lnTo>
                    <a:pt x="96" y="46"/>
                  </a:lnTo>
                  <a:lnTo>
                    <a:pt x="0" y="60"/>
                  </a:lnTo>
                  <a:lnTo>
                    <a:pt x="38"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9" name="Freeform 148"/>
            <p:cNvSpPr/>
            <p:nvPr/>
          </p:nvSpPr>
          <p:spPr bwMode="auto">
            <a:xfrm>
              <a:off x="978" y="2314"/>
              <a:ext cx="148" cy="78"/>
            </a:xfrm>
            <a:custGeom>
              <a:avLst/>
              <a:gdLst/>
              <a:ahLst/>
              <a:cxnLst>
                <a:cxn ang="0">
                  <a:pos x="248" y="9"/>
                </a:cxn>
                <a:cxn ang="0">
                  <a:pos x="296" y="64"/>
                </a:cxn>
                <a:cxn ang="0">
                  <a:pos x="295" y="92"/>
                </a:cxn>
                <a:cxn ang="0">
                  <a:pos x="291" y="115"/>
                </a:cxn>
                <a:cxn ang="0">
                  <a:pos x="282" y="132"/>
                </a:cxn>
                <a:cxn ang="0">
                  <a:pos x="272" y="145"/>
                </a:cxn>
                <a:cxn ang="0">
                  <a:pos x="264" y="150"/>
                </a:cxn>
                <a:cxn ang="0">
                  <a:pos x="255" y="153"/>
                </a:cxn>
                <a:cxn ang="0">
                  <a:pos x="244" y="154"/>
                </a:cxn>
                <a:cxn ang="0">
                  <a:pos x="234" y="154"/>
                </a:cxn>
                <a:cxn ang="0">
                  <a:pos x="223" y="153"/>
                </a:cxn>
                <a:cxn ang="0">
                  <a:pos x="211" y="152"/>
                </a:cxn>
                <a:cxn ang="0">
                  <a:pos x="200" y="148"/>
                </a:cxn>
                <a:cxn ang="0">
                  <a:pos x="187" y="146"/>
                </a:cxn>
                <a:cxn ang="0">
                  <a:pos x="141" y="130"/>
                </a:cxn>
                <a:cxn ang="0">
                  <a:pos x="102" y="109"/>
                </a:cxn>
                <a:cxn ang="0">
                  <a:pos x="69" y="87"/>
                </a:cxn>
                <a:cxn ang="0">
                  <a:pos x="45" y="64"/>
                </a:cxn>
                <a:cxn ang="0">
                  <a:pos x="26" y="42"/>
                </a:cxn>
                <a:cxn ang="0">
                  <a:pos x="13" y="25"/>
                </a:cxn>
                <a:cxn ang="0">
                  <a:pos x="6" y="12"/>
                </a:cxn>
                <a:cxn ang="0">
                  <a:pos x="4" y="8"/>
                </a:cxn>
                <a:cxn ang="0">
                  <a:pos x="0" y="0"/>
                </a:cxn>
                <a:cxn ang="0">
                  <a:pos x="15" y="8"/>
                </a:cxn>
                <a:cxn ang="0">
                  <a:pos x="31" y="15"/>
                </a:cxn>
                <a:cxn ang="0">
                  <a:pos x="47" y="22"/>
                </a:cxn>
                <a:cxn ang="0">
                  <a:pos x="64" y="26"/>
                </a:cxn>
                <a:cxn ang="0">
                  <a:pos x="81" y="30"/>
                </a:cxn>
                <a:cxn ang="0">
                  <a:pos x="98" y="33"/>
                </a:cxn>
                <a:cxn ang="0">
                  <a:pos x="115" y="34"/>
                </a:cxn>
                <a:cxn ang="0">
                  <a:pos x="133" y="36"/>
                </a:cxn>
                <a:cxn ang="0">
                  <a:pos x="148" y="36"/>
                </a:cxn>
                <a:cxn ang="0">
                  <a:pos x="163" y="34"/>
                </a:cxn>
                <a:cxn ang="0">
                  <a:pos x="178" y="32"/>
                </a:cxn>
                <a:cxn ang="0">
                  <a:pos x="193" y="29"/>
                </a:cxn>
                <a:cxn ang="0">
                  <a:pos x="206" y="25"/>
                </a:cxn>
                <a:cxn ang="0">
                  <a:pos x="220" y="21"/>
                </a:cxn>
                <a:cxn ang="0">
                  <a:pos x="234" y="15"/>
                </a:cxn>
                <a:cxn ang="0">
                  <a:pos x="248" y="9"/>
                </a:cxn>
              </a:cxnLst>
              <a:rect l="0" t="0" r="r" b="b"/>
              <a:pathLst>
                <a:path w="296" h="154">
                  <a:moveTo>
                    <a:pt x="248" y="9"/>
                  </a:moveTo>
                  <a:lnTo>
                    <a:pt x="296" y="64"/>
                  </a:lnTo>
                  <a:lnTo>
                    <a:pt x="295" y="92"/>
                  </a:lnTo>
                  <a:lnTo>
                    <a:pt x="291" y="115"/>
                  </a:lnTo>
                  <a:lnTo>
                    <a:pt x="282" y="132"/>
                  </a:lnTo>
                  <a:lnTo>
                    <a:pt x="272" y="145"/>
                  </a:lnTo>
                  <a:lnTo>
                    <a:pt x="264" y="150"/>
                  </a:lnTo>
                  <a:lnTo>
                    <a:pt x="255" y="153"/>
                  </a:lnTo>
                  <a:lnTo>
                    <a:pt x="244" y="154"/>
                  </a:lnTo>
                  <a:lnTo>
                    <a:pt x="234" y="154"/>
                  </a:lnTo>
                  <a:lnTo>
                    <a:pt x="223" y="153"/>
                  </a:lnTo>
                  <a:lnTo>
                    <a:pt x="211" y="152"/>
                  </a:lnTo>
                  <a:lnTo>
                    <a:pt x="200" y="148"/>
                  </a:lnTo>
                  <a:lnTo>
                    <a:pt x="187" y="146"/>
                  </a:lnTo>
                  <a:lnTo>
                    <a:pt x="141" y="130"/>
                  </a:lnTo>
                  <a:lnTo>
                    <a:pt x="102" y="109"/>
                  </a:lnTo>
                  <a:lnTo>
                    <a:pt x="69" y="87"/>
                  </a:lnTo>
                  <a:lnTo>
                    <a:pt x="45" y="64"/>
                  </a:lnTo>
                  <a:lnTo>
                    <a:pt x="26" y="42"/>
                  </a:lnTo>
                  <a:lnTo>
                    <a:pt x="13" y="25"/>
                  </a:lnTo>
                  <a:lnTo>
                    <a:pt x="6" y="12"/>
                  </a:lnTo>
                  <a:lnTo>
                    <a:pt x="4" y="8"/>
                  </a:lnTo>
                  <a:lnTo>
                    <a:pt x="0" y="0"/>
                  </a:lnTo>
                  <a:lnTo>
                    <a:pt x="15" y="8"/>
                  </a:lnTo>
                  <a:lnTo>
                    <a:pt x="31" y="15"/>
                  </a:lnTo>
                  <a:lnTo>
                    <a:pt x="47" y="22"/>
                  </a:lnTo>
                  <a:lnTo>
                    <a:pt x="64" y="26"/>
                  </a:lnTo>
                  <a:lnTo>
                    <a:pt x="81" y="30"/>
                  </a:lnTo>
                  <a:lnTo>
                    <a:pt x="98" y="33"/>
                  </a:lnTo>
                  <a:lnTo>
                    <a:pt x="115" y="34"/>
                  </a:lnTo>
                  <a:lnTo>
                    <a:pt x="133" y="36"/>
                  </a:lnTo>
                  <a:lnTo>
                    <a:pt x="148" y="36"/>
                  </a:lnTo>
                  <a:lnTo>
                    <a:pt x="163" y="34"/>
                  </a:lnTo>
                  <a:lnTo>
                    <a:pt x="178" y="32"/>
                  </a:lnTo>
                  <a:lnTo>
                    <a:pt x="193" y="29"/>
                  </a:lnTo>
                  <a:lnTo>
                    <a:pt x="206" y="25"/>
                  </a:lnTo>
                  <a:lnTo>
                    <a:pt x="220" y="21"/>
                  </a:lnTo>
                  <a:lnTo>
                    <a:pt x="234" y="15"/>
                  </a:lnTo>
                  <a:lnTo>
                    <a:pt x="248" y="9"/>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5" name="Freeform 149"/>
            <p:cNvSpPr/>
            <p:nvPr/>
          </p:nvSpPr>
          <p:spPr bwMode="auto">
            <a:xfrm>
              <a:off x="1115" y="2302"/>
              <a:ext cx="62" cy="72"/>
            </a:xfrm>
            <a:custGeom>
              <a:avLst/>
              <a:gdLst/>
              <a:ahLst/>
              <a:cxnLst>
                <a:cxn ang="0">
                  <a:pos x="109" y="142"/>
                </a:cxn>
                <a:cxn ang="0">
                  <a:pos x="0" y="18"/>
                </a:cxn>
                <a:cxn ang="0">
                  <a:pos x="7" y="13"/>
                </a:cxn>
                <a:cxn ang="0">
                  <a:pos x="13" y="9"/>
                </a:cxn>
                <a:cxn ang="0">
                  <a:pos x="20" y="4"/>
                </a:cxn>
                <a:cxn ang="0">
                  <a:pos x="26" y="0"/>
                </a:cxn>
                <a:cxn ang="0">
                  <a:pos x="136" y="123"/>
                </a:cxn>
                <a:cxn ang="0">
                  <a:pos x="128" y="129"/>
                </a:cxn>
                <a:cxn ang="0">
                  <a:pos x="121" y="134"/>
                </a:cxn>
                <a:cxn ang="0">
                  <a:pos x="114" y="139"/>
                </a:cxn>
                <a:cxn ang="0">
                  <a:pos x="109" y="142"/>
                </a:cxn>
              </a:cxnLst>
              <a:rect l="0" t="0" r="r" b="b"/>
              <a:pathLst>
                <a:path w="136" h="142">
                  <a:moveTo>
                    <a:pt x="109" y="142"/>
                  </a:moveTo>
                  <a:lnTo>
                    <a:pt x="0" y="18"/>
                  </a:lnTo>
                  <a:lnTo>
                    <a:pt x="7" y="13"/>
                  </a:lnTo>
                  <a:lnTo>
                    <a:pt x="13" y="9"/>
                  </a:lnTo>
                  <a:lnTo>
                    <a:pt x="20" y="4"/>
                  </a:lnTo>
                  <a:lnTo>
                    <a:pt x="26" y="0"/>
                  </a:lnTo>
                  <a:lnTo>
                    <a:pt x="136" y="123"/>
                  </a:lnTo>
                  <a:lnTo>
                    <a:pt x="128" y="129"/>
                  </a:lnTo>
                  <a:lnTo>
                    <a:pt x="121" y="134"/>
                  </a:lnTo>
                  <a:lnTo>
                    <a:pt x="114" y="139"/>
                  </a:lnTo>
                  <a:lnTo>
                    <a:pt x="109" y="14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6" name="Freeform 150"/>
            <p:cNvSpPr/>
            <p:nvPr/>
          </p:nvSpPr>
          <p:spPr bwMode="auto">
            <a:xfrm>
              <a:off x="927" y="2084"/>
              <a:ext cx="234" cy="233"/>
            </a:xfrm>
            <a:custGeom>
              <a:avLst/>
              <a:gdLst/>
              <a:ahLst/>
              <a:cxnLst>
                <a:cxn ang="0">
                  <a:pos x="466" y="257"/>
                </a:cxn>
                <a:cxn ang="0">
                  <a:pos x="457" y="302"/>
                </a:cxn>
                <a:cxn ang="0">
                  <a:pos x="439" y="345"/>
                </a:cxn>
                <a:cxn ang="0">
                  <a:pos x="415" y="381"/>
                </a:cxn>
                <a:cxn ang="0">
                  <a:pos x="382" y="414"/>
                </a:cxn>
                <a:cxn ang="0">
                  <a:pos x="345" y="438"/>
                </a:cxn>
                <a:cxn ang="0">
                  <a:pos x="303" y="456"/>
                </a:cxn>
                <a:cxn ang="0">
                  <a:pos x="258" y="465"/>
                </a:cxn>
                <a:cxn ang="0">
                  <a:pos x="211" y="465"/>
                </a:cxn>
                <a:cxn ang="0">
                  <a:pos x="165" y="456"/>
                </a:cxn>
                <a:cxn ang="0">
                  <a:pos x="123" y="439"/>
                </a:cxn>
                <a:cxn ang="0">
                  <a:pos x="85" y="414"/>
                </a:cxn>
                <a:cxn ang="0">
                  <a:pos x="53" y="381"/>
                </a:cxn>
                <a:cxn ang="0">
                  <a:pos x="28" y="343"/>
                </a:cxn>
                <a:cxn ang="0">
                  <a:pos x="10" y="302"/>
                </a:cxn>
                <a:cxn ang="0">
                  <a:pos x="1" y="256"/>
                </a:cxn>
                <a:cxn ang="0">
                  <a:pos x="1" y="210"/>
                </a:cxn>
                <a:cxn ang="0">
                  <a:pos x="10" y="165"/>
                </a:cxn>
                <a:cxn ang="0">
                  <a:pos x="28" y="123"/>
                </a:cxn>
                <a:cxn ang="0">
                  <a:pos x="53" y="85"/>
                </a:cxn>
                <a:cxn ang="0">
                  <a:pos x="85" y="53"/>
                </a:cxn>
                <a:cxn ang="0">
                  <a:pos x="123" y="28"/>
                </a:cxn>
                <a:cxn ang="0">
                  <a:pos x="165" y="11"/>
                </a:cxn>
                <a:cxn ang="0">
                  <a:pos x="211" y="1"/>
                </a:cxn>
                <a:cxn ang="0">
                  <a:pos x="257" y="1"/>
                </a:cxn>
                <a:cxn ang="0">
                  <a:pos x="302" y="11"/>
                </a:cxn>
                <a:cxn ang="0">
                  <a:pos x="343" y="28"/>
                </a:cxn>
                <a:cxn ang="0">
                  <a:pos x="381" y="53"/>
                </a:cxn>
                <a:cxn ang="0">
                  <a:pos x="413" y="85"/>
                </a:cxn>
                <a:cxn ang="0">
                  <a:pos x="440" y="123"/>
                </a:cxn>
                <a:cxn ang="0">
                  <a:pos x="457" y="165"/>
                </a:cxn>
                <a:cxn ang="0">
                  <a:pos x="466" y="210"/>
                </a:cxn>
              </a:cxnLst>
              <a:rect l="0" t="0" r="r" b="b"/>
              <a:pathLst>
                <a:path w="468" h="467">
                  <a:moveTo>
                    <a:pt x="468" y="233"/>
                  </a:moveTo>
                  <a:lnTo>
                    <a:pt x="466" y="257"/>
                  </a:lnTo>
                  <a:lnTo>
                    <a:pt x="463" y="280"/>
                  </a:lnTo>
                  <a:lnTo>
                    <a:pt x="457" y="302"/>
                  </a:lnTo>
                  <a:lnTo>
                    <a:pt x="449" y="324"/>
                  </a:lnTo>
                  <a:lnTo>
                    <a:pt x="439" y="345"/>
                  </a:lnTo>
                  <a:lnTo>
                    <a:pt x="427" y="363"/>
                  </a:lnTo>
                  <a:lnTo>
                    <a:pt x="415" y="381"/>
                  </a:lnTo>
                  <a:lnTo>
                    <a:pt x="400" y="397"/>
                  </a:lnTo>
                  <a:lnTo>
                    <a:pt x="382" y="414"/>
                  </a:lnTo>
                  <a:lnTo>
                    <a:pt x="364" y="426"/>
                  </a:lnTo>
                  <a:lnTo>
                    <a:pt x="345" y="438"/>
                  </a:lnTo>
                  <a:lnTo>
                    <a:pt x="325" y="448"/>
                  </a:lnTo>
                  <a:lnTo>
                    <a:pt x="303" y="456"/>
                  </a:lnTo>
                  <a:lnTo>
                    <a:pt x="281" y="462"/>
                  </a:lnTo>
                  <a:lnTo>
                    <a:pt x="258" y="465"/>
                  </a:lnTo>
                  <a:lnTo>
                    <a:pt x="234" y="467"/>
                  </a:lnTo>
                  <a:lnTo>
                    <a:pt x="211" y="465"/>
                  </a:lnTo>
                  <a:lnTo>
                    <a:pt x="188" y="462"/>
                  </a:lnTo>
                  <a:lnTo>
                    <a:pt x="165" y="456"/>
                  </a:lnTo>
                  <a:lnTo>
                    <a:pt x="144" y="449"/>
                  </a:lnTo>
                  <a:lnTo>
                    <a:pt x="123" y="439"/>
                  </a:lnTo>
                  <a:lnTo>
                    <a:pt x="104" y="427"/>
                  </a:lnTo>
                  <a:lnTo>
                    <a:pt x="85" y="414"/>
                  </a:lnTo>
                  <a:lnTo>
                    <a:pt x="68" y="399"/>
                  </a:lnTo>
                  <a:lnTo>
                    <a:pt x="53" y="381"/>
                  </a:lnTo>
                  <a:lnTo>
                    <a:pt x="39" y="363"/>
                  </a:lnTo>
                  <a:lnTo>
                    <a:pt x="28" y="343"/>
                  </a:lnTo>
                  <a:lnTo>
                    <a:pt x="17" y="323"/>
                  </a:lnTo>
                  <a:lnTo>
                    <a:pt x="10" y="302"/>
                  </a:lnTo>
                  <a:lnTo>
                    <a:pt x="4" y="279"/>
                  </a:lnTo>
                  <a:lnTo>
                    <a:pt x="1" y="256"/>
                  </a:lnTo>
                  <a:lnTo>
                    <a:pt x="0" y="233"/>
                  </a:lnTo>
                  <a:lnTo>
                    <a:pt x="1" y="210"/>
                  </a:lnTo>
                  <a:lnTo>
                    <a:pt x="4" y="187"/>
                  </a:lnTo>
                  <a:lnTo>
                    <a:pt x="10" y="165"/>
                  </a:lnTo>
                  <a:lnTo>
                    <a:pt x="17" y="143"/>
                  </a:lnTo>
                  <a:lnTo>
                    <a:pt x="28" y="123"/>
                  </a:lnTo>
                  <a:lnTo>
                    <a:pt x="39" y="104"/>
                  </a:lnTo>
                  <a:lnTo>
                    <a:pt x="53" y="85"/>
                  </a:lnTo>
                  <a:lnTo>
                    <a:pt x="68" y="68"/>
                  </a:lnTo>
                  <a:lnTo>
                    <a:pt x="85" y="53"/>
                  </a:lnTo>
                  <a:lnTo>
                    <a:pt x="104" y="39"/>
                  </a:lnTo>
                  <a:lnTo>
                    <a:pt x="123" y="28"/>
                  </a:lnTo>
                  <a:lnTo>
                    <a:pt x="144" y="17"/>
                  </a:lnTo>
                  <a:lnTo>
                    <a:pt x="165" y="11"/>
                  </a:lnTo>
                  <a:lnTo>
                    <a:pt x="188" y="5"/>
                  </a:lnTo>
                  <a:lnTo>
                    <a:pt x="211" y="1"/>
                  </a:lnTo>
                  <a:lnTo>
                    <a:pt x="234" y="0"/>
                  </a:lnTo>
                  <a:lnTo>
                    <a:pt x="257" y="1"/>
                  </a:lnTo>
                  <a:lnTo>
                    <a:pt x="280" y="5"/>
                  </a:lnTo>
                  <a:lnTo>
                    <a:pt x="302" y="11"/>
                  </a:lnTo>
                  <a:lnTo>
                    <a:pt x="324" y="17"/>
                  </a:lnTo>
                  <a:lnTo>
                    <a:pt x="343" y="28"/>
                  </a:lnTo>
                  <a:lnTo>
                    <a:pt x="363" y="39"/>
                  </a:lnTo>
                  <a:lnTo>
                    <a:pt x="381" y="53"/>
                  </a:lnTo>
                  <a:lnTo>
                    <a:pt x="398" y="68"/>
                  </a:lnTo>
                  <a:lnTo>
                    <a:pt x="413" y="85"/>
                  </a:lnTo>
                  <a:lnTo>
                    <a:pt x="427" y="104"/>
                  </a:lnTo>
                  <a:lnTo>
                    <a:pt x="440" y="123"/>
                  </a:lnTo>
                  <a:lnTo>
                    <a:pt x="449" y="143"/>
                  </a:lnTo>
                  <a:lnTo>
                    <a:pt x="457" y="165"/>
                  </a:lnTo>
                  <a:lnTo>
                    <a:pt x="463" y="187"/>
                  </a:lnTo>
                  <a:lnTo>
                    <a:pt x="466" y="210"/>
                  </a:lnTo>
                  <a:lnTo>
                    <a:pt x="468" y="233"/>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7" name="Freeform 151"/>
            <p:cNvSpPr/>
            <p:nvPr/>
          </p:nvSpPr>
          <p:spPr bwMode="auto">
            <a:xfrm>
              <a:off x="917" y="1952"/>
              <a:ext cx="214" cy="144"/>
            </a:xfrm>
            <a:custGeom>
              <a:avLst/>
              <a:gdLst/>
              <a:ahLst/>
              <a:cxnLst>
                <a:cxn ang="0">
                  <a:pos x="205" y="11"/>
                </a:cxn>
                <a:cxn ang="0">
                  <a:pos x="227" y="28"/>
                </a:cxn>
                <a:cxn ang="0">
                  <a:pos x="241" y="48"/>
                </a:cxn>
                <a:cxn ang="0">
                  <a:pos x="252" y="67"/>
                </a:cxn>
                <a:cxn ang="0">
                  <a:pos x="258" y="86"/>
                </a:cxn>
                <a:cxn ang="0">
                  <a:pos x="268" y="103"/>
                </a:cxn>
                <a:cxn ang="0">
                  <a:pos x="279" y="118"/>
                </a:cxn>
                <a:cxn ang="0">
                  <a:pos x="298" y="126"/>
                </a:cxn>
                <a:cxn ang="0">
                  <a:pos x="317" y="127"/>
                </a:cxn>
                <a:cxn ang="0">
                  <a:pos x="330" y="125"/>
                </a:cxn>
                <a:cxn ang="0">
                  <a:pos x="341" y="122"/>
                </a:cxn>
                <a:cxn ang="0">
                  <a:pos x="353" y="119"/>
                </a:cxn>
                <a:cxn ang="0">
                  <a:pos x="367" y="113"/>
                </a:cxn>
                <a:cxn ang="0">
                  <a:pos x="383" y="111"/>
                </a:cxn>
                <a:cxn ang="0">
                  <a:pos x="397" y="115"/>
                </a:cxn>
                <a:cxn ang="0">
                  <a:pos x="412" y="132"/>
                </a:cxn>
                <a:cxn ang="0">
                  <a:pos x="425" y="170"/>
                </a:cxn>
                <a:cxn ang="0">
                  <a:pos x="416" y="247"/>
                </a:cxn>
                <a:cxn ang="0">
                  <a:pos x="390" y="274"/>
                </a:cxn>
                <a:cxn ang="0">
                  <a:pos x="353" y="256"/>
                </a:cxn>
                <a:cxn ang="0">
                  <a:pos x="315" y="243"/>
                </a:cxn>
                <a:cxn ang="0">
                  <a:pos x="273" y="236"/>
                </a:cxn>
                <a:cxn ang="0">
                  <a:pos x="238" y="235"/>
                </a:cxn>
                <a:cxn ang="0">
                  <a:pos x="207" y="240"/>
                </a:cxn>
                <a:cxn ang="0">
                  <a:pos x="178" y="247"/>
                </a:cxn>
                <a:cxn ang="0">
                  <a:pos x="150" y="257"/>
                </a:cxn>
                <a:cxn ang="0">
                  <a:pos x="0" y="183"/>
                </a:cxn>
                <a:cxn ang="0">
                  <a:pos x="17" y="157"/>
                </a:cxn>
                <a:cxn ang="0">
                  <a:pos x="37" y="125"/>
                </a:cxn>
                <a:cxn ang="0">
                  <a:pos x="62" y="91"/>
                </a:cxn>
                <a:cxn ang="0">
                  <a:pos x="88" y="60"/>
                </a:cxn>
                <a:cxn ang="0">
                  <a:pos x="114" y="33"/>
                </a:cxn>
                <a:cxn ang="0">
                  <a:pos x="142" y="12"/>
                </a:cxn>
                <a:cxn ang="0">
                  <a:pos x="167" y="1"/>
                </a:cxn>
                <a:cxn ang="0">
                  <a:pos x="192" y="4"/>
                </a:cxn>
              </a:cxnLst>
              <a:rect l="0" t="0" r="r" b="b"/>
              <a:pathLst>
                <a:path w="425" h="286">
                  <a:moveTo>
                    <a:pt x="192" y="4"/>
                  </a:moveTo>
                  <a:lnTo>
                    <a:pt x="205" y="11"/>
                  </a:lnTo>
                  <a:lnTo>
                    <a:pt x="218" y="19"/>
                  </a:lnTo>
                  <a:lnTo>
                    <a:pt x="227" y="28"/>
                  </a:lnTo>
                  <a:lnTo>
                    <a:pt x="235" y="37"/>
                  </a:lnTo>
                  <a:lnTo>
                    <a:pt x="241" y="48"/>
                  </a:lnTo>
                  <a:lnTo>
                    <a:pt x="247" y="57"/>
                  </a:lnTo>
                  <a:lnTo>
                    <a:pt x="252" y="67"/>
                  </a:lnTo>
                  <a:lnTo>
                    <a:pt x="255" y="76"/>
                  </a:lnTo>
                  <a:lnTo>
                    <a:pt x="258" y="86"/>
                  </a:lnTo>
                  <a:lnTo>
                    <a:pt x="263" y="95"/>
                  </a:lnTo>
                  <a:lnTo>
                    <a:pt x="268" y="103"/>
                  </a:lnTo>
                  <a:lnTo>
                    <a:pt x="272" y="111"/>
                  </a:lnTo>
                  <a:lnTo>
                    <a:pt x="279" y="118"/>
                  </a:lnTo>
                  <a:lnTo>
                    <a:pt x="288" y="122"/>
                  </a:lnTo>
                  <a:lnTo>
                    <a:pt x="298" y="126"/>
                  </a:lnTo>
                  <a:lnTo>
                    <a:pt x="310" y="127"/>
                  </a:lnTo>
                  <a:lnTo>
                    <a:pt x="317" y="127"/>
                  </a:lnTo>
                  <a:lnTo>
                    <a:pt x="324" y="126"/>
                  </a:lnTo>
                  <a:lnTo>
                    <a:pt x="330" y="125"/>
                  </a:lnTo>
                  <a:lnTo>
                    <a:pt x="336" y="124"/>
                  </a:lnTo>
                  <a:lnTo>
                    <a:pt x="341" y="122"/>
                  </a:lnTo>
                  <a:lnTo>
                    <a:pt x="347" y="120"/>
                  </a:lnTo>
                  <a:lnTo>
                    <a:pt x="353" y="119"/>
                  </a:lnTo>
                  <a:lnTo>
                    <a:pt x="358" y="117"/>
                  </a:lnTo>
                  <a:lnTo>
                    <a:pt x="367" y="113"/>
                  </a:lnTo>
                  <a:lnTo>
                    <a:pt x="375" y="111"/>
                  </a:lnTo>
                  <a:lnTo>
                    <a:pt x="383" y="111"/>
                  </a:lnTo>
                  <a:lnTo>
                    <a:pt x="390" y="112"/>
                  </a:lnTo>
                  <a:lnTo>
                    <a:pt x="397" y="115"/>
                  </a:lnTo>
                  <a:lnTo>
                    <a:pt x="404" y="121"/>
                  </a:lnTo>
                  <a:lnTo>
                    <a:pt x="412" y="132"/>
                  </a:lnTo>
                  <a:lnTo>
                    <a:pt x="420" y="144"/>
                  </a:lnTo>
                  <a:lnTo>
                    <a:pt x="425" y="170"/>
                  </a:lnTo>
                  <a:lnTo>
                    <a:pt x="423" y="205"/>
                  </a:lnTo>
                  <a:lnTo>
                    <a:pt x="416" y="247"/>
                  </a:lnTo>
                  <a:lnTo>
                    <a:pt x="407" y="286"/>
                  </a:lnTo>
                  <a:lnTo>
                    <a:pt x="390" y="274"/>
                  </a:lnTo>
                  <a:lnTo>
                    <a:pt x="373" y="264"/>
                  </a:lnTo>
                  <a:lnTo>
                    <a:pt x="353" y="256"/>
                  </a:lnTo>
                  <a:lnTo>
                    <a:pt x="334" y="248"/>
                  </a:lnTo>
                  <a:lnTo>
                    <a:pt x="315" y="243"/>
                  </a:lnTo>
                  <a:lnTo>
                    <a:pt x="294" y="239"/>
                  </a:lnTo>
                  <a:lnTo>
                    <a:pt x="273" y="236"/>
                  </a:lnTo>
                  <a:lnTo>
                    <a:pt x="253" y="235"/>
                  </a:lnTo>
                  <a:lnTo>
                    <a:pt x="238" y="235"/>
                  </a:lnTo>
                  <a:lnTo>
                    <a:pt x="222" y="238"/>
                  </a:lnTo>
                  <a:lnTo>
                    <a:pt x="207" y="240"/>
                  </a:lnTo>
                  <a:lnTo>
                    <a:pt x="193" y="242"/>
                  </a:lnTo>
                  <a:lnTo>
                    <a:pt x="178" y="247"/>
                  </a:lnTo>
                  <a:lnTo>
                    <a:pt x="164" y="251"/>
                  </a:lnTo>
                  <a:lnTo>
                    <a:pt x="150" y="257"/>
                  </a:lnTo>
                  <a:lnTo>
                    <a:pt x="136" y="263"/>
                  </a:lnTo>
                  <a:lnTo>
                    <a:pt x="0" y="183"/>
                  </a:lnTo>
                  <a:lnTo>
                    <a:pt x="7" y="171"/>
                  </a:lnTo>
                  <a:lnTo>
                    <a:pt x="17" y="157"/>
                  </a:lnTo>
                  <a:lnTo>
                    <a:pt x="26" y="141"/>
                  </a:lnTo>
                  <a:lnTo>
                    <a:pt x="37" y="125"/>
                  </a:lnTo>
                  <a:lnTo>
                    <a:pt x="49" y="109"/>
                  </a:lnTo>
                  <a:lnTo>
                    <a:pt x="62" y="91"/>
                  </a:lnTo>
                  <a:lnTo>
                    <a:pt x="74" y="75"/>
                  </a:lnTo>
                  <a:lnTo>
                    <a:pt x="88" y="60"/>
                  </a:lnTo>
                  <a:lnTo>
                    <a:pt x="101" y="45"/>
                  </a:lnTo>
                  <a:lnTo>
                    <a:pt x="114" y="33"/>
                  </a:lnTo>
                  <a:lnTo>
                    <a:pt x="128" y="21"/>
                  </a:lnTo>
                  <a:lnTo>
                    <a:pt x="142" y="12"/>
                  </a:lnTo>
                  <a:lnTo>
                    <a:pt x="155" y="5"/>
                  </a:lnTo>
                  <a:lnTo>
                    <a:pt x="167" y="1"/>
                  </a:lnTo>
                  <a:lnTo>
                    <a:pt x="180" y="0"/>
                  </a:lnTo>
                  <a:lnTo>
                    <a:pt x="192" y="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8" name="Freeform 152"/>
            <p:cNvSpPr/>
            <p:nvPr/>
          </p:nvSpPr>
          <p:spPr bwMode="auto">
            <a:xfrm>
              <a:off x="851" y="2030"/>
              <a:ext cx="121" cy="73"/>
            </a:xfrm>
            <a:custGeom>
              <a:avLst/>
              <a:gdLst/>
              <a:ahLst/>
              <a:cxnLst>
                <a:cxn ang="0">
                  <a:pos x="29" y="0"/>
                </a:cxn>
                <a:cxn ang="0">
                  <a:pos x="241" y="122"/>
                </a:cxn>
                <a:cxn ang="0">
                  <a:pos x="233" y="128"/>
                </a:cxn>
                <a:cxn ang="0">
                  <a:pos x="226" y="134"/>
                </a:cxn>
                <a:cxn ang="0">
                  <a:pos x="218" y="139"/>
                </a:cxn>
                <a:cxn ang="0">
                  <a:pos x="211" y="145"/>
                </a:cxn>
                <a:cxn ang="0">
                  <a:pos x="0" y="55"/>
                </a:cxn>
                <a:cxn ang="0">
                  <a:pos x="29" y="0"/>
                </a:cxn>
              </a:cxnLst>
              <a:rect l="0" t="0" r="r" b="b"/>
              <a:pathLst>
                <a:path w="241" h="145">
                  <a:moveTo>
                    <a:pt x="29" y="0"/>
                  </a:moveTo>
                  <a:lnTo>
                    <a:pt x="241" y="122"/>
                  </a:lnTo>
                  <a:lnTo>
                    <a:pt x="233" y="128"/>
                  </a:lnTo>
                  <a:lnTo>
                    <a:pt x="226" y="134"/>
                  </a:lnTo>
                  <a:lnTo>
                    <a:pt x="218" y="139"/>
                  </a:lnTo>
                  <a:lnTo>
                    <a:pt x="211" y="145"/>
                  </a:lnTo>
                  <a:lnTo>
                    <a:pt x="0" y="55"/>
                  </a:lnTo>
                  <a:lnTo>
                    <a:pt x="29"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9" name="Freeform 153"/>
            <p:cNvSpPr/>
            <p:nvPr/>
          </p:nvSpPr>
          <p:spPr bwMode="auto">
            <a:xfrm>
              <a:off x="746" y="2093"/>
              <a:ext cx="225" cy="381"/>
            </a:xfrm>
            <a:custGeom>
              <a:avLst/>
              <a:gdLst/>
              <a:ahLst/>
              <a:cxnLst>
                <a:cxn ang="0">
                  <a:pos x="302" y="0"/>
                </a:cxn>
                <a:cxn ang="0">
                  <a:pos x="400" y="42"/>
                </a:cxn>
                <a:cxn ang="0">
                  <a:pos x="385" y="60"/>
                </a:cxn>
                <a:cxn ang="0">
                  <a:pos x="372" y="80"/>
                </a:cxn>
                <a:cxn ang="0">
                  <a:pos x="361" y="101"/>
                </a:cxn>
                <a:cxn ang="0">
                  <a:pos x="351" y="121"/>
                </a:cxn>
                <a:cxn ang="0">
                  <a:pos x="343" y="144"/>
                </a:cxn>
                <a:cxn ang="0">
                  <a:pos x="338" y="167"/>
                </a:cxn>
                <a:cxn ang="0">
                  <a:pos x="334" y="192"/>
                </a:cxn>
                <a:cxn ang="0">
                  <a:pos x="333" y="216"/>
                </a:cxn>
                <a:cxn ang="0">
                  <a:pos x="334" y="242"/>
                </a:cxn>
                <a:cxn ang="0">
                  <a:pos x="338" y="268"/>
                </a:cxn>
                <a:cxn ang="0">
                  <a:pos x="344" y="293"/>
                </a:cxn>
                <a:cxn ang="0">
                  <a:pos x="353" y="317"/>
                </a:cxn>
                <a:cxn ang="0">
                  <a:pos x="364" y="340"/>
                </a:cxn>
                <a:cxn ang="0">
                  <a:pos x="377" y="362"/>
                </a:cxn>
                <a:cxn ang="0">
                  <a:pos x="393" y="383"/>
                </a:cxn>
                <a:cxn ang="0">
                  <a:pos x="410" y="402"/>
                </a:cxn>
                <a:cxn ang="0">
                  <a:pos x="415" y="407"/>
                </a:cxn>
                <a:cxn ang="0">
                  <a:pos x="419" y="412"/>
                </a:cxn>
                <a:cxn ang="0">
                  <a:pos x="425" y="416"/>
                </a:cxn>
                <a:cxn ang="0">
                  <a:pos x="430" y="420"/>
                </a:cxn>
                <a:cxn ang="0">
                  <a:pos x="435" y="424"/>
                </a:cxn>
                <a:cxn ang="0">
                  <a:pos x="440" y="428"/>
                </a:cxn>
                <a:cxn ang="0">
                  <a:pos x="446" y="432"/>
                </a:cxn>
                <a:cxn ang="0">
                  <a:pos x="450" y="436"/>
                </a:cxn>
                <a:cxn ang="0">
                  <a:pos x="259" y="748"/>
                </a:cxn>
                <a:cxn ang="0">
                  <a:pos x="145" y="764"/>
                </a:cxn>
                <a:cxn ang="0">
                  <a:pos x="191" y="627"/>
                </a:cxn>
                <a:cxn ang="0">
                  <a:pos x="0" y="417"/>
                </a:cxn>
                <a:cxn ang="0">
                  <a:pos x="8" y="404"/>
                </a:cxn>
                <a:cxn ang="0">
                  <a:pos x="18" y="386"/>
                </a:cxn>
                <a:cxn ang="0">
                  <a:pos x="30" y="367"/>
                </a:cxn>
                <a:cxn ang="0">
                  <a:pos x="44" y="344"/>
                </a:cxn>
                <a:cxn ang="0">
                  <a:pos x="59" y="319"/>
                </a:cxn>
                <a:cxn ang="0">
                  <a:pos x="76" y="293"/>
                </a:cxn>
                <a:cxn ang="0">
                  <a:pos x="95" y="265"/>
                </a:cxn>
                <a:cxn ang="0">
                  <a:pos x="114" y="237"/>
                </a:cxn>
                <a:cxn ang="0">
                  <a:pos x="135" y="207"/>
                </a:cxn>
                <a:cxn ang="0">
                  <a:pos x="157" y="177"/>
                </a:cxn>
                <a:cxn ang="0">
                  <a:pos x="179" y="146"/>
                </a:cxn>
                <a:cxn ang="0">
                  <a:pos x="203" y="116"/>
                </a:cxn>
                <a:cxn ang="0">
                  <a:pos x="226" y="85"/>
                </a:cxn>
                <a:cxn ang="0">
                  <a:pos x="251" y="56"/>
                </a:cxn>
                <a:cxn ang="0">
                  <a:pos x="277" y="27"/>
                </a:cxn>
                <a:cxn ang="0">
                  <a:pos x="302" y="0"/>
                </a:cxn>
              </a:cxnLst>
              <a:rect l="0" t="0" r="r" b="b"/>
              <a:pathLst>
                <a:path w="450" h="764">
                  <a:moveTo>
                    <a:pt x="302" y="0"/>
                  </a:moveTo>
                  <a:lnTo>
                    <a:pt x="400" y="42"/>
                  </a:lnTo>
                  <a:lnTo>
                    <a:pt x="385" y="60"/>
                  </a:lnTo>
                  <a:lnTo>
                    <a:pt x="372" y="80"/>
                  </a:lnTo>
                  <a:lnTo>
                    <a:pt x="361" y="101"/>
                  </a:lnTo>
                  <a:lnTo>
                    <a:pt x="351" y="121"/>
                  </a:lnTo>
                  <a:lnTo>
                    <a:pt x="343" y="144"/>
                  </a:lnTo>
                  <a:lnTo>
                    <a:pt x="338" y="167"/>
                  </a:lnTo>
                  <a:lnTo>
                    <a:pt x="334" y="192"/>
                  </a:lnTo>
                  <a:lnTo>
                    <a:pt x="333" y="216"/>
                  </a:lnTo>
                  <a:lnTo>
                    <a:pt x="334" y="242"/>
                  </a:lnTo>
                  <a:lnTo>
                    <a:pt x="338" y="268"/>
                  </a:lnTo>
                  <a:lnTo>
                    <a:pt x="344" y="293"/>
                  </a:lnTo>
                  <a:lnTo>
                    <a:pt x="353" y="317"/>
                  </a:lnTo>
                  <a:lnTo>
                    <a:pt x="364" y="340"/>
                  </a:lnTo>
                  <a:lnTo>
                    <a:pt x="377" y="362"/>
                  </a:lnTo>
                  <a:lnTo>
                    <a:pt x="393" y="383"/>
                  </a:lnTo>
                  <a:lnTo>
                    <a:pt x="410" y="402"/>
                  </a:lnTo>
                  <a:lnTo>
                    <a:pt x="415" y="407"/>
                  </a:lnTo>
                  <a:lnTo>
                    <a:pt x="419" y="412"/>
                  </a:lnTo>
                  <a:lnTo>
                    <a:pt x="425" y="416"/>
                  </a:lnTo>
                  <a:lnTo>
                    <a:pt x="430" y="420"/>
                  </a:lnTo>
                  <a:lnTo>
                    <a:pt x="435" y="424"/>
                  </a:lnTo>
                  <a:lnTo>
                    <a:pt x="440" y="428"/>
                  </a:lnTo>
                  <a:lnTo>
                    <a:pt x="446" y="432"/>
                  </a:lnTo>
                  <a:lnTo>
                    <a:pt x="450" y="436"/>
                  </a:lnTo>
                  <a:lnTo>
                    <a:pt x="259" y="748"/>
                  </a:lnTo>
                  <a:lnTo>
                    <a:pt x="145" y="764"/>
                  </a:lnTo>
                  <a:lnTo>
                    <a:pt x="191" y="627"/>
                  </a:lnTo>
                  <a:lnTo>
                    <a:pt x="0" y="417"/>
                  </a:lnTo>
                  <a:lnTo>
                    <a:pt x="8" y="404"/>
                  </a:lnTo>
                  <a:lnTo>
                    <a:pt x="18" y="386"/>
                  </a:lnTo>
                  <a:lnTo>
                    <a:pt x="30" y="367"/>
                  </a:lnTo>
                  <a:lnTo>
                    <a:pt x="44" y="344"/>
                  </a:lnTo>
                  <a:lnTo>
                    <a:pt x="59" y="319"/>
                  </a:lnTo>
                  <a:lnTo>
                    <a:pt x="76" y="293"/>
                  </a:lnTo>
                  <a:lnTo>
                    <a:pt x="95" y="265"/>
                  </a:lnTo>
                  <a:lnTo>
                    <a:pt x="114" y="237"/>
                  </a:lnTo>
                  <a:lnTo>
                    <a:pt x="135" y="207"/>
                  </a:lnTo>
                  <a:lnTo>
                    <a:pt x="157" y="177"/>
                  </a:lnTo>
                  <a:lnTo>
                    <a:pt x="179" y="146"/>
                  </a:lnTo>
                  <a:lnTo>
                    <a:pt x="203" y="116"/>
                  </a:lnTo>
                  <a:lnTo>
                    <a:pt x="226" y="85"/>
                  </a:lnTo>
                  <a:lnTo>
                    <a:pt x="251" y="56"/>
                  </a:lnTo>
                  <a:lnTo>
                    <a:pt x="277" y="27"/>
                  </a:lnTo>
                  <a:lnTo>
                    <a:pt x="302"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0" name="Freeform 154"/>
            <p:cNvSpPr/>
            <p:nvPr/>
          </p:nvSpPr>
          <p:spPr bwMode="auto">
            <a:xfrm>
              <a:off x="695" y="2279"/>
              <a:ext cx="132" cy="180"/>
            </a:xfrm>
            <a:custGeom>
              <a:avLst/>
              <a:gdLst/>
              <a:ahLst/>
              <a:cxnLst>
                <a:cxn ang="0">
                  <a:pos x="71" y="54"/>
                </a:cxn>
                <a:cxn ang="0">
                  <a:pos x="259" y="260"/>
                </a:cxn>
                <a:cxn ang="0">
                  <a:pos x="225" y="360"/>
                </a:cxn>
                <a:cxn ang="0">
                  <a:pos x="0" y="101"/>
                </a:cxn>
                <a:cxn ang="0">
                  <a:pos x="22" y="0"/>
                </a:cxn>
                <a:cxn ang="0">
                  <a:pos x="65" y="48"/>
                </a:cxn>
                <a:cxn ang="0">
                  <a:pos x="64" y="49"/>
                </a:cxn>
                <a:cxn ang="0">
                  <a:pos x="64" y="49"/>
                </a:cxn>
                <a:cxn ang="0">
                  <a:pos x="64" y="50"/>
                </a:cxn>
                <a:cxn ang="0">
                  <a:pos x="64" y="50"/>
                </a:cxn>
                <a:cxn ang="0">
                  <a:pos x="71" y="54"/>
                </a:cxn>
              </a:cxnLst>
              <a:rect l="0" t="0" r="r" b="b"/>
              <a:pathLst>
                <a:path w="259" h="360">
                  <a:moveTo>
                    <a:pt x="71" y="54"/>
                  </a:moveTo>
                  <a:lnTo>
                    <a:pt x="259" y="260"/>
                  </a:lnTo>
                  <a:lnTo>
                    <a:pt x="225" y="360"/>
                  </a:lnTo>
                  <a:lnTo>
                    <a:pt x="0" y="101"/>
                  </a:lnTo>
                  <a:lnTo>
                    <a:pt x="22" y="0"/>
                  </a:lnTo>
                  <a:lnTo>
                    <a:pt x="65" y="48"/>
                  </a:lnTo>
                  <a:lnTo>
                    <a:pt x="64" y="49"/>
                  </a:lnTo>
                  <a:lnTo>
                    <a:pt x="64" y="49"/>
                  </a:lnTo>
                  <a:lnTo>
                    <a:pt x="64" y="50"/>
                  </a:lnTo>
                  <a:lnTo>
                    <a:pt x="64" y="50"/>
                  </a:lnTo>
                  <a:lnTo>
                    <a:pt x="71" y="5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1" name="Freeform 155"/>
            <p:cNvSpPr/>
            <p:nvPr/>
          </p:nvSpPr>
          <p:spPr bwMode="auto">
            <a:xfrm>
              <a:off x="213" y="2451"/>
              <a:ext cx="165" cy="103"/>
            </a:xfrm>
            <a:custGeom>
              <a:avLst/>
              <a:gdLst/>
              <a:ahLst/>
              <a:cxnLst>
                <a:cxn ang="0">
                  <a:pos x="328" y="122"/>
                </a:cxn>
                <a:cxn ang="0">
                  <a:pos x="320" y="121"/>
                </a:cxn>
                <a:cxn ang="0">
                  <a:pos x="306" y="117"/>
                </a:cxn>
                <a:cxn ang="0">
                  <a:pos x="286" y="111"/>
                </a:cxn>
                <a:cxn ang="0">
                  <a:pos x="261" y="101"/>
                </a:cxn>
                <a:cxn ang="0">
                  <a:pos x="245" y="87"/>
                </a:cxn>
                <a:cxn ang="0">
                  <a:pos x="238" y="76"/>
                </a:cxn>
                <a:cxn ang="0">
                  <a:pos x="226" y="65"/>
                </a:cxn>
                <a:cxn ang="0">
                  <a:pos x="209" y="63"/>
                </a:cxn>
                <a:cxn ang="0">
                  <a:pos x="194" y="71"/>
                </a:cxn>
                <a:cxn ang="0">
                  <a:pos x="181" y="90"/>
                </a:cxn>
                <a:cxn ang="0">
                  <a:pos x="171" y="116"/>
                </a:cxn>
                <a:cxn ang="0">
                  <a:pos x="162" y="141"/>
                </a:cxn>
                <a:cxn ang="0">
                  <a:pos x="155" y="162"/>
                </a:cxn>
                <a:cxn ang="0">
                  <a:pos x="143" y="187"/>
                </a:cxn>
                <a:cxn ang="0">
                  <a:pos x="128" y="205"/>
                </a:cxn>
                <a:cxn ang="0">
                  <a:pos x="114" y="208"/>
                </a:cxn>
                <a:cxn ang="0">
                  <a:pos x="105" y="202"/>
                </a:cxn>
                <a:cxn ang="0">
                  <a:pos x="103" y="186"/>
                </a:cxn>
                <a:cxn ang="0">
                  <a:pos x="118" y="146"/>
                </a:cxn>
                <a:cxn ang="0">
                  <a:pos x="135" y="106"/>
                </a:cxn>
                <a:cxn ang="0">
                  <a:pos x="148" y="75"/>
                </a:cxn>
                <a:cxn ang="0">
                  <a:pos x="149" y="55"/>
                </a:cxn>
                <a:cxn ang="0">
                  <a:pos x="146" y="40"/>
                </a:cxn>
                <a:cxn ang="0">
                  <a:pos x="133" y="33"/>
                </a:cxn>
                <a:cxn ang="0">
                  <a:pos x="123" y="35"/>
                </a:cxn>
                <a:cxn ang="0">
                  <a:pos x="116" y="40"/>
                </a:cxn>
                <a:cxn ang="0">
                  <a:pos x="108" y="43"/>
                </a:cxn>
                <a:cxn ang="0">
                  <a:pos x="96" y="47"/>
                </a:cxn>
                <a:cxn ang="0">
                  <a:pos x="83" y="55"/>
                </a:cxn>
                <a:cxn ang="0">
                  <a:pos x="71" y="69"/>
                </a:cxn>
                <a:cxn ang="0">
                  <a:pos x="57" y="87"/>
                </a:cxn>
                <a:cxn ang="0">
                  <a:pos x="44" y="106"/>
                </a:cxn>
                <a:cxn ang="0">
                  <a:pos x="32" y="123"/>
                </a:cxn>
                <a:cxn ang="0">
                  <a:pos x="19" y="139"/>
                </a:cxn>
                <a:cxn ang="0">
                  <a:pos x="7" y="151"/>
                </a:cxn>
                <a:cxn ang="0">
                  <a:pos x="0" y="144"/>
                </a:cxn>
                <a:cxn ang="0">
                  <a:pos x="6" y="115"/>
                </a:cxn>
                <a:cxn ang="0">
                  <a:pos x="21" y="78"/>
                </a:cxn>
                <a:cxn ang="0">
                  <a:pos x="47" y="41"/>
                </a:cxn>
                <a:cxn ang="0">
                  <a:pos x="83" y="14"/>
                </a:cxn>
                <a:cxn ang="0">
                  <a:pos x="126" y="2"/>
                </a:cxn>
                <a:cxn ang="0">
                  <a:pos x="166" y="0"/>
                </a:cxn>
                <a:cxn ang="0">
                  <a:pos x="193" y="3"/>
                </a:cxn>
                <a:cxn ang="0">
                  <a:pos x="260" y="32"/>
                </a:cxn>
                <a:cxn ang="0">
                  <a:pos x="270" y="43"/>
                </a:cxn>
                <a:cxn ang="0">
                  <a:pos x="288" y="62"/>
                </a:cxn>
                <a:cxn ang="0">
                  <a:pos x="308" y="86"/>
                </a:cxn>
                <a:cxn ang="0">
                  <a:pos x="326" y="114"/>
                </a:cxn>
                <a:cxn ang="0">
                  <a:pos x="329" y="118"/>
                </a:cxn>
                <a:cxn ang="0">
                  <a:pos x="331" y="122"/>
                </a:cxn>
              </a:cxnLst>
              <a:rect l="0" t="0" r="r" b="b"/>
              <a:pathLst>
                <a:path w="331" h="208">
                  <a:moveTo>
                    <a:pt x="331" y="122"/>
                  </a:moveTo>
                  <a:lnTo>
                    <a:pt x="328" y="122"/>
                  </a:lnTo>
                  <a:lnTo>
                    <a:pt x="324" y="122"/>
                  </a:lnTo>
                  <a:lnTo>
                    <a:pt x="320" y="121"/>
                  </a:lnTo>
                  <a:lnTo>
                    <a:pt x="314" y="119"/>
                  </a:lnTo>
                  <a:lnTo>
                    <a:pt x="306" y="117"/>
                  </a:lnTo>
                  <a:lnTo>
                    <a:pt x="296" y="115"/>
                  </a:lnTo>
                  <a:lnTo>
                    <a:pt x="286" y="111"/>
                  </a:lnTo>
                  <a:lnTo>
                    <a:pt x="275" y="108"/>
                  </a:lnTo>
                  <a:lnTo>
                    <a:pt x="261" y="101"/>
                  </a:lnTo>
                  <a:lnTo>
                    <a:pt x="252" y="94"/>
                  </a:lnTo>
                  <a:lnTo>
                    <a:pt x="245" y="87"/>
                  </a:lnTo>
                  <a:lnTo>
                    <a:pt x="241" y="81"/>
                  </a:lnTo>
                  <a:lnTo>
                    <a:pt x="238" y="76"/>
                  </a:lnTo>
                  <a:lnTo>
                    <a:pt x="233" y="70"/>
                  </a:lnTo>
                  <a:lnTo>
                    <a:pt x="226" y="65"/>
                  </a:lnTo>
                  <a:lnTo>
                    <a:pt x="218" y="63"/>
                  </a:lnTo>
                  <a:lnTo>
                    <a:pt x="209" y="63"/>
                  </a:lnTo>
                  <a:lnTo>
                    <a:pt x="201" y="65"/>
                  </a:lnTo>
                  <a:lnTo>
                    <a:pt x="194" y="71"/>
                  </a:lnTo>
                  <a:lnTo>
                    <a:pt x="187" y="79"/>
                  </a:lnTo>
                  <a:lnTo>
                    <a:pt x="181" y="90"/>
                  </a:lnTo>
                  <a:lnTo>
                    <a:pt x="176" y="102"/>
                  </a:lnTo>
                  <a:lnTo>
                    <a:pt x="171" y="116"/>
                  </a:lnTo>
                  <a:lnTo>
                    <a:pt x="165" y="131"/>
                  </a:lnTo>
                  <a:lnTo>
                    <a:pt x="162" y="141"/>
                  </a:lnTo>
                  <a:lnTo>
                    <a:pt x="158" y="152"/>
                  </a:lnTo>
                  <a:lnTo>
                    <a:pt x="155" y="162"/>
                  </a:lnTo>
                  <a:lnTo>
                    <a:pt x="150" y="174"/>
                  </a:lnTo>
                  <a:lnTo>
                    <a:pt x="143" y="187"/>
                  </a:lnTo>
                  <a:lnTo>
                    <a:pt x="136" y="198"/>
                  </a:lnTo>
                  <a:lnTo>
                    <a:pt x="128" y="205"/>
                  </a:lnTo>
                  <a:lnTo>
                    <a:pt x="121" y="208"/>
                  </a:lnTo>
                  <a:lnTo>
                    <a:pt x="114" y="208"/>
                  </a:lnTo>
                  <a:lnTo>
                    <a:pt x="110" y="205"/>
                  </a:lnTo>
                  <a:lnTo>
                    <a:pt x="105" y="202"/>
                  </a:lnTo>
                  <a:lnTo>
                    <a:pt x="102" y="199"/>
                  </a:lnTo>
                  <a:lnTo>
                    <a:pt x="103" y="186"/>
                  </a:lnTo>
                  <a:lnTo>
                    <a:pt x="109" y="167"/>
                  </a:lnTo>
                  <a:lnTo>
                    <a:pt x="118" y="146"/>
                  </a:lnTo>
                  <a:lnTo>
                    <a:pt x="126" y="126"/>
                  </a:lnTo>
                  <a:lnTo>
                    <a:pt x="135" y="106"/>
                  </a:lnTo>
                  <a:lnTo>
                    <a:pt x="143" y="88"/>
                  </a:lnTo>
                  <a:lnTo>
                    <a:pt x="148" y="75"/>
                  </a:lnTo>
                  <a:lnTo>
                    <a:pt x="149" y="63"/>
                  </a:lnTo>
                  <a:lnTo>
                    <a:pt x="149" y="55"/>
                  </a:lnTo>
                  <a:lnTo>
                    <a:pt x="148" y="47"/>
                  </a:lnTo>
                  <a:lnTo>
                    <a:pt x="146" y="40"/>
                  </a:lnTo>
                  <a:lnTo>
                    <a:pt x="140" y="35"/>
                  </a:lnTo>
                  <a:lnTo>
                    <a:pt x="133" y="33"/>
                  </a:lnTo>
                  <a:lnTo>
                    <a:pt x="127" y="33"/>
                  </a:lnTo>
                  <a:lnTo>
                    <a:pt x="123" y="35"/>
                  </a:lnTo>
                  <a:lnTo>
                    <a:pt x="118" y="38"/>
                  </a:lnTo>
                  <a:lnTo>
                    <a:pt x="116" y="40"/>
                  </a:lnTo>
                  <a:lnTo>
                    <a:pt x="112" y="41"/>
                  </a:lnTo>
                  <a:lnTo>
                    <a:pt x="108" y="43"/>
                  </a:lnTo>
                  <a:lnTo>
                    <a:pt x="103" y="45"/>
                  </a:lnTo>
                  <a:lnTo>
                    <a:pt x="96" y="47"/>
                  </a:lnTo>
                  <a:lnTo>
                    <a:pt x="89" y="50"/>
                  </a:lnTo>
                  <a:lnTo>
                    <a:pt x="83" y="55"/>
                  </a:lnTo>
                  <a:lnTo>
                    <a:pt x="76" y="62"/>
                  </a:lnTo>
                  <a:lnTo>
                    <a:pt x="71" y="69"/>
                  </a:lnTo>
                  <a:lnTo>
                    <a:pt x="64" y="78"/>
                  </a:lnTo>
                  <a:lnTo>
                    <a:pt x="57" y="87"/>
                  </a:lnTo>
                  <a:lnTo>
                    <a:pt x="50" y="98"/>
                  </a:lnTo>
                  <a:lnTo>
                    <a:pt x="44" y="106"/>
                  </a:lnTo>
                  <a:lnTo>
                    <a:pt x="38" y="115"/>
                  </a:lnTo>
                  <a:lnTo>
                    <a:pt x="32" y="123"/>
                  </a:lnTo>
                  <a:lnTo>
                    <a:pt x="26" y="131"/>
                  </a:lnTo>
                  <a:lnTo>
                    <a:pt x="19" y="139"/>
                  </a:lnTo>
                  <a:lnTo>
                    <a:pt x="13" y="145"/>
                  </a:lnTo>
                  <a:lnTo>
                    <a:pt x="7" y="151"/>
                  </a:lnTo>
                  <a:lnTo>
                    <a:pt x="2" y="153"/>
                  </a:lnTo>
                  <a:lnTo>
                    <a:pt x="0" y="144"/>
                  </a:lnTo>
                  <a:lnTo>
                    <a:pt x="2" y="131"/>
                  </a:lnTo>
                  <a:lnTo>
                    <a:pt x="6" y="115"/>
                  </a:lnTo>
                  <a:lnTo>
                    <a:pt x="12" y="96"/>
                  </a:lnTo>
                  <a:lnTo>
                    <a:pt x="21" y="78"/>
                  </a:lnTo>
                  <a:lnTo>
                    <a:pt x="33" y="60"/>
                  </a:lnTo>
                  <a:lnTo>
                    <a:pt x="47" y="41"/>
                  </a:lnTo>
                  <a:lnTo>
                    <a:pt x="63" y="26"/>
                  </a:lnTo>
                  <a:lnTo>
                    <a:pt x="83" y="14"/>
                  </a:lnTo>
                  <a:lnTo>
                    <a:pt x="104" y="5"/>
                  </a:lnTo>
                  <a:lnTo>
                    <a:pt x="126" y="2"/>
                  </a:lnTo>
                  <a:lnTo>
                    <a:pt x="147" y="0"/>
                  </a:lnTo>
                  <a:lnTo>
                    <a:pt x="166" y="0"/>
                  </a:lnTo>
                  <a:lnTo>
                    <a:pt x="181" y="1"/>
                  </a:lnTo>
                  <a:lnTo>
                    <a:pt x="193" y="3"/>
                  </a:lnTo>
                  <a:lnTo>
                    <a:pt x="200" y="4"/>
                  </a:lnTo>
                  <a:lnTo>
                    <a:pt x="260" y="32"/>
                  </a:lnTo>
                  <a:lnTo>
                    <a:pt x="264" y="37"/>
                  </a:lnTo>
                  <a:lnTo>
                    <a:pt x="270" y="43"/>
                  </a:lnTo>
                  <a:lnTo>
                    <a:pt x="278" y="52"/>
                  </a:lnTo>
                  <a:lnTo>
                    <a:pt x="288" y="62"/>
                  </a:lnTo>
                  <a:lnTo>
                    <a:pt x="298" y="73"/>
                  </a:lnTo>
                  <a:lnTo>
                    <a:pt x="308" y="86"/>
                  </a:lnTo>
                  <a:lnTo>
                    <a:pt x="317" y="100"/>
                  </a:lnTo>
                  <a:lnTo>
                    <a:pt x="326" y="114"/>
                  </a:lnTo>
                  <a:lnTo>
                    <a:pt x="328" y="116"/>
                  </a:lnTo>
                  <a:lnTo>
                    <a:pt x="329" y="118"/>
                  </a:lnTo>
                  <a:lnTo>
                    <a:pt x="330" y="119"/>
                  </a:lnTo>
                  <a:lnTo>
                    <a:pt x="331" y="12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2" name="Freeform 156"/>
            <p:cNvSpPr/>
            <p:nvPr/>
          </p:nvSpPr>
          <p:spPr bwMode="auto">
            <a:xfrm>
              <a:off x="456" y="2660"/>
              <a:ext cx="201" cy="189"/>
            </a:xfrm>
            <a:custGeom>
              <a:avLst/>
              <a:gdLst/>
              <a:ahLst/>
              <a:cxnLst>
                <a:cxn ang="0">
                  <a:pos x="411" y="363"/>
                </a:cxn>
                <a:cxn ang="0">
                  <a:pos x="371" y="363"/>
                </a:cxn>
                <a:cxn ang="0">
                  <a:pos x="371" y="33"/>
                </a:cxn>
                <a:cxn ang="0">
                  <a:pos x="1" y="33"/>
                </a:cxn>
                <a:cxn ang="0">
                  <a:pos x="1" y="25"/>
                </a:cxn>
                <a:cxn ang="0">
                  <a:pos x="1" y="16"/>
                </a:cxn>
                <a:cxn ang="0">
                  <a:pos x="0" y="8"/>
                </a:cxn>
                <a:cxn ang="0">
                  <a:pos x="0" y="0"/>
                </a:cxn>
                <a:cxn ang="0">
                  <a:pos x="411" y="0"/>
                </a:cxn>
                <a:cxn ang="0">
                  <a:pos x="411" y="363"/>
                </a:cxn>
              </a:cxnLst>
              <a:rect l="0" t="0" r="r" b="b"/>
              <a:pathLst>
                <a:path w="411" h="363">
                  <a:moveTo>
                    <a:pt x="411" y="363"/>
                  </a:moveTo>
                  <a:lnTo>
                    <a:pt x="371" y="363"/>
                  </a:lnTo>
                  <a:lnTo>
                    <a:pt x="371" y="33"/>
                  </a:lnTo>
                  <a:lnTo>
                    <a:pt x="1" y="33"/>
                  </a:lnTo>
                  <a:lnTo>
                    <a:pt x="1" y="25"/>
                  </a:lnTo>
                  <a:lnTo>
                    <a:pt x="1" y="16"/>
                  </a:lnTo>
                  <a:lnTo>
                    <a:pt x="0" y="8"/>
                  </a:lnTo>
                  <a:lnTo>
                    <a:pt x="0" y="0"/>
                  </a:lnTo>
                  <a:lnTo>
                    <a:pt x="411" y="0"/>
                  </a:lnTo>
                  <a:lnTo>
                    <a:pt x="411" y="36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3" name="Freeform 157"/>
            <p:cNvSpPr/>
            <p:nvPr/>
          </p:nvSpPr>
          <p:spPr bwMode="auto">
            <a:xfrm>
              <a:off x="324" y="2251"/>
              <a:ext cx="487" cy="665"/>
            </a:xfrm>
            <a:custGeom>
              <a:avLst/>
              <a:gdLst/>
              <a:ahLst/>
              <a:cxnLst>
                <a:cxn ang="0">
                  <a:pos x="606" y="882"/>
                </a:cxn>
                <a:cxn ang="0">
                  <a:pos x="704" y="1212"/>
                </a:cxn>
                <a:cxn ang="0">
                  <a:pos x="265" y="789"/>
                </a:cxn>
                <a:cxn ang="0">
                  <a:pos x="294" y="667"/>
                </a:cxn>
                <a:cxn ang="0">
                  <a:pos x="345" y="537"/>
                </a:cxn>
                <a:cxn ang="0">
                  <a:pos x="403" y="420"/>
                </a:cxn>
                <a:cxn ang="0">
                  <a:pos x="446" y="343"/>
                </a:cxn>
                <a:cxn ang="0">
                  <a:pos x="471" y="367"/>
                </a:cxn>
                <a:cxn ang="0">
                  <a:pos x="493" y="387"/>
                </a:cxn>
                <a:cxn ang="0">
                  <a:pos x="507" y="401"/>
                </a:cxn>
                <a:cxn ang="0">
                  <a:pos x="512" y="407"/>
                </a:cxn>
                <a:cxn ang="0">
                  <a:pos x="530" y="382"/>
                </a:cxn>
                <a:cxn ang="0">
                  <a:pos x="516" y="369"/>
                </a:cxn>
                <a:cxn ang="0">
                  <a:pos x="492" y="346"/>
                </a:cxn>
                <a:cxn ang="0">
                  <a:pos x="461" y="318"/>
                </a:cxn>
                <a:cxn ang="0">
                  <a:pos x="427" y="287"/>
                </a:cxn>
                <a:cxn ang="0">
                  <a:pos x="393" y="257"/>
                </a:cxn>
                <a:cxn ang="0">
                  <a:pos x="359" y="229"/>
                </a:cxn>
                <a:cxn ang="0">
                  <a:pos x="332" y="210"/>
                </a:cxn>
                <a:cxn ang="0">
                  <a:pos x="309" y="199"/>
                </a:cxn>
                <a:cxn ang="0">
                  <a:pos x="278" y="204"/>
                </a:cxn>
                <a:cxn ang="0">
                  <a:pos x="242" y="222"/>
                </a:cxn>
                <a:cxn ang="0">
                  <a:pos x="201" y="250"/>
                </a:cxn>
                <a:cxn ang="0">
                  <a:pos x="160" y="285"/>
                </a:cxn>
                <a:cxn ang="0">
                  <a:pos x="121" y="321"/>
                </a:cxn>
                <a:cxn ang="0">
                  <a:pos x="84" y="357"/>
                </a:cxn>
                <a:cxn ang="0">
                  <a:pos x="54" y="389"/>
                </a:cxn>
                <a:cxn ang="0">
                  <a:pos x="0" y="384"/>
                </a:cxn>
                <a:cxn ang="0">
                  <a:pos x="17" y="348"/>
                </a:cxn>
                <a:cxn ang="0">
                  <a:pos x="44" y="296"/>
                </a:cxn>
                <a:cxn ang="0">
                  <a:pos x="78" y="234"/>
                </a:cxn>
                <a:cxn ang="0">
                  <a:pos x="121" y="168"/>
                </a:cxn>
                <a:cxn ang="0">
                  <a:pos x="168" y="106"/>
                </a:cxn>
                <a:cxn ang="0">
                  <a:pos x="219" y="52"/>
                </a:cxn>
                <a:cxn ang="0">
                  <a:pos x="273" y="15"/>
                </a:cxn>
                <a:cxn ang="0">
                  <a:pos x="328" y="0"/>
                </a:cxn>
                <a:cxn ang="0">
                  <a:pos x="390" y="6"/>
                </a:cxn>
                <a:cxn ang="0">
                  <a:pos x="455" y="23"/>
                </a:cxn>
                <a:cxn ang="0">
                  <a:pos x="518" y="50"/>
                </a:cxn>
                <a:cxn ang="0">
                  <a:pos x="577" y="80"/>
                </a:cxn>
                <a:cxn ang="0">
                  <a:pos x="629" y="112"/>
                </a:cxn>
                <a:cxn ang="0">
                  <a:pos x="671" y="139"/>
                </a:cxn>
                <a:cxn ang="0">
                  <a:pos x="701" y="161"/>
                </a:cxn>
                <a:cxn ang="0">
                  <a:pos x="715" y="173"/>
                </a:cxn>
                <a:cxn ang="0">
                  <a:pos x="956" y="452"/>
                </a:cxn>
                <a:cxn ang="0">
                  <a:pos x="952" y="473"/>
                </a:cxn>
                <a:cxn ang="0">
                  <a:pos x="939" y="556"/>
                </a:cxn>
                <a:cxn ang="0">
                  <a:pos x="924" y="700"/>
                </a:cxn>
                <a:cxn ang="0">
                  <a:pos x="920" y="888"/>
                </a:cxn>
                <a:cxn ang="0">
                  <a:pos x="933" y="1070"/>
                </a:cxn>
                <a:cxn ang="0">
                  <a:pos x="947" y="1189"/>
                </a:cxn>
                <a:cxn ang="0">
                  <a:pos x="957" y="1269"/>
                </a:cxn>
                <a:cxn ang="0">
                  <a:pos x="965" y="1316"/>
                </a:cxn>
                <a:cxn ang="0">
                  <a:pos x="367" y="1330"/>
                </a:cxn>
                <a:cxn ang="0">
                  <a:pos x="348" y="1262"/>
                </a:cxn>
                <a:cxn ang="0">
                  <a:pos x="318" y="1148"/>
                </a:cxn>
                <a:cxn ang="0">
                  <a:pos x="288" y="1013"/>
                </a:cxn>
                <a:cxn ang="0">
                  <a:pos x="267" y="882"/>
                </a:cxn>
              </a:cxnLst>
              <a:rect l="0" t="0" r="r" b="b"/>
              <a:pathLst>
                <a:path w="967" h="1330">
                  <a:moveTo>
                    <a:pt x="267" y="882"/>
                  </a:moveTo>
                  <a:lnTo>
                    <a:pt x="606" y="882"/>
                  </a:lnTo>
                  <a:lnTo>
                    <a:pt x="606" y="1212"/>
                  </a:lnTo>
                  <a:lnTo>
                    <a:pt x="704" y="1212"/>
                  </a:lnTo>
                  <a:lnTo>
                    <a:pt x="704" y="789"/>
                  </a:lnTo>
                  <a:lnTo>
                    <a:pt x="265" y="789"/>
                  </a:lnTo>
                  <a:lnTo>
                    <a:pt x="275" y="730"/>
                  </a:lnTo>
                  <a:lnTo>
                    <a:pt x="294" y="667"/>
                  </a:lnTo>
                  <a:lnTo>
                    <a:pt x="318" y="601"/>
                  </a:lnTo>
                  <a:lnTo>
                    <a:pt x="345" y="537"/>
                  </a:lnTo>
                  <a:lnTo>
                    <a:pt x="375" y="475"/>
                  </a:lnTo>
                  <a:lnTo>
                    <a:pt x="403" y="420"/>
                  </a:lnTo>
                  <a:lnTo>
                    <a:pt x="427" y="376"/>
                  </a:lnTo>
                  <a:lnTo>
                    <a:pt x="446" y="343"/>
                  </a:lnTo>
                  <a:lnTo>
                    <a:pt x="460" y="356"/>
                  </a:lnTo>
                  <a:lnTo>
                    <a:pt x="471" y="367"/>
                  </a:lnTo>
                  <a:lnTo>
                    <a:pt x="483" y="378"/>
                  </a:lnTo>
                  <a:lnTo>
                    <a:pt x="493" y="387"/>
                  </a:lnTo>
                  <a:lnTo>
                    <a:pt x="501" y="395"/>
                  </a:lnTo>
                  <a:lnTo>
                    <a:pt x="507" y="401"/>
                  </a:lnTo>
                  <a:lnTo>
                    <a:pt x="511" y="405"/>
                  </a:lnTo>
                  <a:lnTo>
                    <a:pt x="512" y="407"/>
                  </a:lnTo>
                  <a:lnTo>
                    <a:pt x="533" y="385"/>
                  </a:lnTo>
                  <a:lnTo>
                    <a:pt x="530" y="382"/>
                  </a:lnTo>
                  <a:lnTo>
                    <a:pt x="524" y="377"/>
                  </a:lnTo>
                  <a:lnTo>
                    <a:pt x="516" y="369"/>
                  </a:lnTo>
                  <a:lnTo>
                    <a:pt x="504" y="358"/>
                  </a:lnTo>
                  <a:lnTo>
                    <a:pt x="492" y="346"/>
                  </a:lnTo>
                  <a:lnTo>
                    <a:pt x="477" y="332"/>
                  </a:lnTo>
                  <a:lnTo>
                    <a:pt x="461" y="318"/>
                  </a:lnTo>
                  <a:lnTo>
                    <a:pt x="445" y="302"/>
                  </a:lnTo>
                  <a:lnTo>
                    <a:pt x="427" y="287"/>
                  </a:lnTo>
                  <a:lnTo>
                    <a:pt x="410" y="272"/>
                  </a:lnTo>
                  <a:lnTo>
                    <a:pt x="393" y="257"/>
                  </a:lnTo>
                  <a:lnTo>
                    <a:pt x="375" y="243"/>
                  </a:lnTo>
                  <a:lnTo>
                    <a:pt x="359" y="229"/>
                  </a:lnTo>
                  <a:lnTo>
                    <a:pt x="344" y="219"/>
                  </a:lnTo>
                  <a:lnTo>
                    <a:pt x="332" y="210"/>
                  </a:lnTo>
                  <a:lnTo>
                    <a:pt x="320" y="203"/>
                  </a:lnTo>
                  <a:lnTo>
                    <a:pt x="309" y="199"/>
                  </a:lnTo>
                  <a:lnTo>
                    <a:pt x="294" y="199"/>
                  </a:lnTo>
                  <a:lnTo>
                    <a:pt x="278" y="204"/>
                  </a:lnTo>
                  <a:lnTo>
                    <a:pt x="260" y="212"/>
                  </a:lnTo>
                  <a:lnTo>
                    <a:pt x="242" y="222"/>
                  </a:lnTo>
                  <a:lnTo>
                    <a:pt x="222" y="235"/>
                  </a:lnTo>
                  <a:lnTo>
                    <a:pt x="201" y="250"/>
                  </a:lnTo>
                  <a:lnTo>
                    <a:pt x="181" y="267"/>
                  </a:lnTo>
                  <a:lnTo>
                    <a:pt x="160" y="285"/>
                  </a:lnTo>
                  <a:lnTo>
                    <a:pt x="140" y="303"/>
                  </a:lnTo>
                  <a:lnTo>
                    <a:pt x="121" y="321"/>
                  </a:lnTo>
                  <a:lnTo>
                    <a:pt x="101" y="340"/>
                  </a:lnTo>
                  <a:lnTo>
                    <a:pt x="84" y="357"/>
                  </a:lnTo>
                  <a:lnTo>
                    <a:pt x="68" y="374"/>
                  </a:lnTo>
                  <a:lnTo>
                    <a:pt x="54" y="389"/>
                  </a:lnTo>
                  <a:lnTo>
                    <a:pt x="41" y="402"/>
                  </a:lnTo>
                  <a:lnTo>
                    <a:pt x="0" y="384"/>
                  </a:lnTo>
                  <a:lnTo>
                    <a:pt x="7" y="369"/>
                  </a:lnTo>
                  <a:lnTo>
                    <a:pt x="17" y="348"/>
                  </a:lnTo>
                  <a:lnTo>
                    <a:pt x="29" y="324"/>
                  </a:lnTo>
                  <a:lnTo>
                    <a:pt x="44" y="296"/>
                  </a:lnTo>
                  <a:lnTo>
                    <a:pt x="60" y="265"/>
                  </a:lnTo>
                  <a:lnTo>
                    <a:pt x="78" y="234"/>
                  </a:lnTo>
                  <a:lnTo>
                    <a:pt x="99" y="201"/>
                  </a:lnTo>
                  <a:lnTo>
                    <a:pt x="121" y="168"/>
                  </a:lnTo>
                  <a:lnTo>
                    <a:pt x="144" y="136"/>
                  </a:lnTo>
                  <a:lnTo>
                    <a:pt x="168" y="106"/>
                  </a:lnTo>
                  <a:lnTo>
                    <a:pt x="193" y="77"/>
                  </a:lnTo>
                  <a:lnTo>
                    <a:pt x="219" y="52"/>
                  </a:lnTo>
                  <a:lnTo>
                    <a:pt x="245" y="31"/>
                  </a:lnTo>
                  <a:lnTo>
                    <a:pt x="273" y="15"/>
                  </a:lnTo>
                  <a:lnTo>
                    <a:pt x="301" y="5"/>
                  </a:lnTo>
                  <a:lnTo>
                    <a:pt x="328" y="0"/>
                  </a:lnTo>
                  <a:lnTo>
                    <a:pt x="359" y="1"/>
                  </a:lnTo>
                  <a:lnTo>
                    <a:pt x="390" y="6"/>
                  </a:lnTo>
                  <a:lnTo>
                    <a:pt x="423" y="13"/>
                  </a:lnTo>
                  <a:lnTo>
                    <a:pt x="455" y="23"/>
                  </a:lnTo>
                  <a:lnTo>
                    <a:pt x="487" y="36"/>
                  </a:lnTo>
                  <a:lnTo>
                    <a:pt x="518" y="50"/>
                  </a:lnTo>
                  <a:lnTo>
                    <a:pt x="548" y="65"/>
                  </a:lnTo>
                  <a:lnTo>
                    <a:pt x="577" y="80"/>
                  </a:lnTo>
                  <a:lnTo>
                    <a:pt x="603" y="96"/>
                  </a:lnTo>
                  <a:lnTo>
                    <a:pt x="629" y="112"/>
                  </a:lnTo>
                  <a:lnTo>
                    <a:pt x="652" y="127"/>
                  </a:lnTo>
                  <a:lnTo>
                    <a:pt x="671" y="139"/>
                  </a:lnTo>
                  <a:lnTo>
                    <a:pt x="688" y="152"/>
                  </a:lnTo>
                  <a:lnTo>
                    <a:pt x="701" y="161"/>
                  </a:lnTo>
                  <a:lnTo>
                    <a:pt x="711" y="168"/>
                  </a:lnTo>
                  <a:lnTo>
                    <a:pt x="715" y="173"/>
                  </a:lnTo>
                  <a:lnTo>
                    <a:pt x="959" y="452"/>
                  </a:lnTo>
                  <a:lnTo>
                    <a:pt x="956" y="452"/>
                  </a:lnTo>
                  <a:lnTo>
                    <a:pt x="955" y="462"/>
                  </a:lnTo>
                  <a:lnTo>
                    <a:pt x="952" y="473"/>
                  </a:lnTo>
                  <a:lnTo>
                    <a:pt x="947" y="506"/>
                  </a:lnTo>
                  <a:lnTo>
                    <a:pt x="939" y="556"/>
                  </a:lnTo>
                  <a:lnTo>
                    <a:pt x="931" y="622"/>
                  </a:lnTo>
                  <a:lnTo>
                    <a:pt x="924" y="700"/>
                  </a:lnTo>
                  <a:lnTo>
                    <a:pt x="919" y="790"/>
                  </a:lnTo>
                  <a:lnTo>
                    <a:pt x="920" y="888"/>
                  </a:lnTo>
                  <a:lnTo>
                    <a:pt x="926" y="993"/>
                  </a:lnTo>
                  <a:lnTo>
                    <a:pt x="933" y="1070"/>
                  </a:lnTo>
                  <a:lnTo>
                    <a:pt x="940" y="1134"/>
                  </a:lnTo>
                  <a:lnTo>
                    <a:pt x="947" y="1189"/>
                  </a:lnTo>
                  <a:lnTo>
                    <a:pt x="952" y="1233"/>
                  </a:lnTo>
                  <a:lnTo>
                    <a:pt x="957" y="1269"/>
                  </a:lnTo>
                  <a:lnTo>
                    <a:pt x="962" y="1297"/>
                  </a:lnTo>
                  <a:lnTo>
                    <a:pt x="965" y="1316"/>
                  </a:lnTo>
                  <a:lnTo>
                    <a:pt x="967" y="1330"/>
                  </a:lnTo>
                  <a:lnTo>
                    <a:pt x="367" y="1330"/>
                  </a:lnTo>
                  <a:lnTo>
                    <a:pt x="359" y="1303"/>
                  </a:lnTo>
                  <a:lnTo>
                    <a:pt x="348" y="1262"/>
                  </a:lnTo>
                  <a:lnTo>
                    <a:pt x="334" y="1209"/>
                  </a:lnTo>
                  <a:lnTo>
                    <a:pt x="318" y="1148"/>
                  </a:lnTo>
                  <a:lnTo>
                    <a:pt x="303" y="1083"/>
                  </a:lnTo>
                  <a:lnTo>
                    <a:pt x="288" y="1013"/>
                  </a:lnTo>
                  <a:lnTo>
                    <a:pt x="276" y="947"/>
                  </a:lnTo>
                  <a:lnTo>
                    <a:pt x="267" y="882"/>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4" name="Freeform 158"/>
            <p:cNvSpPr/>
            <p:nvPr/>
          </p:nvSpPr>
          <p:spPr bwMode="auto">
            <a:xfrm>
              <a:off x="799" y="2479"/>
              <a:ext cx="379" cy="437"/>
            </a:xfrm>
            <a:custGeom>
              <a:avLst/>
              <a:gdLst/>
              <a:ahLst/>
              <a:cxnLst>
                <a:cxn ang="0">
                  <a:pos x="533" y="401"/>
                </a:cxn>
                <a:cxn ang="0">
                  <a:pos x="470" y="407"/>
                </a:cxn>
                <a:cxn ang="0">
                  <a:pos x="403" y="403"/>
                </a:cxn>
                <a:cxn ang="0">
                  <a:pos x="339" y="392"/>
                </a:cxn>
                <a:cxn ang="0">
                  <a:pos x="278" y="377"/>
                </a:cxn>
                <a:cxn ang="0">
                  <a:pos x="226" y="361"/>
                </a:cxn>
                <a:cxn ang="0">
                  <a:pos x="185" y="346"/>
                </a:cxn>
                <a:cxn ang="0">
                  <a:pos x="162" y="336"/>
                </a:cxn>
                <a:cxn ang="0">
                  <a:pos x="159" y="332"/>
                </a:cxn>
                <a:cxn ang="0">
                  <a:pos x="158" y="325"/>
                </a:cxn>
                <a:cxn ang="0">
                  <a:pos x="152" y="236"/>
                </a:cxn>
                <a:cxn ang="0">
                  <a:pos x="158" y="158"/>
                </a:cxn>
                <a:cxn ang="0">
                  <a:pos x="136" y="134"/>
                </a:cxn>
                <a:cxn ang="0">
                  <a:pos x="126" y="175"/>
                </a:cxn>
                <a:cxn ang="0">
                  <a:pos x="129" y="325"/>
                </a:cxn>
                <a:cxn ang="0">
                  <a:pos x="152" y="457"/>
                </a:cxn>
                <a:cxn ang="0">
                  <a:pos x="195" y="620"/>
                </a:cxn>
                <a:cxn ang="0">
                  <a:pos x="238" y="773"/>
                </a:cxn>
                <a:cxn ang="0">
                  <a:pos x="270" y="874"/>
                </a:cxn>
                <a:cxn ang="0">
                  <a:pos x="46" y="864"/>
                </a:cxn>
                <a:cxn ang="0">
                  <a:pos x="39" y="821"/>
                </a:cxn>
                <a:cxn ang="0">
                  <a:pos x="29" y="743"/>
                </a:cxn>
                <a:cxn ang="0">
                  <a:pos x="15" y="617"/>
                </a:cxn>
                <a:cxn ang="0">
                  <a:pos x="1" y="443"/>
                </a:cxn>
                <a:cxn ang="0">
                  <a:pos x="2" y="275"/>
                </a:cxn>
                <a:cxn ang="0">
                  <a:pos x="14" y="139"/>
                </a:cxn>
                <a:cxn ang="0">
                  <a:pos x="28" y="47"/>
                </a:cxn>
                <a:cxn ang="0">
                  <a:pos x="181" y="0"/>
                </a:cxn>
                <a:cxn ang="0">
                  <a:pos x="189" y="14"/>
                </a:cxn>
                <a:cxn ang="0">
                  <a:pos x="222" y="42"/>
                </a:cxn>
                <a:cxn ang="0">
                  <a:pos x="268" y="77"/>
                </a:cxn>
                <a:cxn ang="0">
                  <a:pos x="321" y="118"/>
                </a:cxn>
                <a:cxn ang="0">
                  <a:pos x="378" y="156"/>
                </a:cxn>
                <a:cxn ang="0">
                  <a:pos x="433" y="189"/>
                </a:cxn>
                <a:cxn ang="0">
                  <a:pos x="483" y="213"/>
                </a:cxn>
                <a:cxn ang="0">
                  <a:pos x="523" y="222"/>
                </a:cxn>
                <a:cxn ang="0">
                  <a:pos x="567" y="205"/>
                </a:cxn>
                <a:cxn ang="0">
                  <a:pos x="622" y="157"/>
                </a:cxn>
                <a:cxn ang="0">
                  <a:pos x="670" y="96"/>
                </a:cxn>
                <a:cxn ang="0">
                  <a:pos x="707" y="40"/>
                </a:cxn>
                <a:cxn ang="0">
                  <a:pos x="754" y="40"/>
                </a:cxn>
                <a:cxn ang="0">
                  <a:pos x="746" y="70"/>
                </a:cxn>
                <a:cxn ang="0">
                  <a:pos x="734" y="113"/>
                </a:cxn>
                <a:cxn ang="0">
                  <a:pos x="716" y="166"/>
                </a:cxn>
                <a:cxn ang="0">
                  <a:pos x="695" y="222"/>
                </a:cxn>
                <a:cxn ang="0">
                  <a:pos x="668" y="279"/>
                </a:cxn>
                <a:cxn ang="0">
                  <a:pos x="637" y="329"/>
                </a:cxn>
                <a:cxn ang="0">
                  <a:pos x="602" y="369"/>
                </a:cxn>
                <a:cxn ang="0">
                  <a:pos x="562" y="393"/>
                </a:cxn>
              </a:cxnLst>
              <a:rect l="0" t="0" r="r" b="b"/>
              <a:pathLst>
                <a:path w="754" h="874">
                  <a:moveTo>
                    <a:pt x="562" y="393"/>
                  </a:moveTo>
                  <a:lnTo>
                    <a:pt x="533" y="401"/>
                  </a:lnTo>
                  <a:lnTo>
                    <a:pt x="502" y="405"/>
                  </a:lnTo>
                  <a:lnTo>
                    <a:pt x="470" y="407"/>
                  </a:lnTo>
                  <a:lnTo>
                    <a:pt x="437" y="405"/>
                  </a:lnTo>
                  <a:lnTo>
                    <a:pt x="403" y="403"/>
                  </a:lnTo>
                  <a:lnTo>
                    <a:pt x="371" y="397"/>
                  </a:lnTo>
                  <a:lnTo>
                    <a:pt x="339" y="392"/>
                  </a:lnTo>
                  <a:lnTo>
                    <a:pt x="308" y="385"/>
                  </a:lnTo>
                  <a:lnTo>
                    <a:pt x="278" y="377"/>
                  </a:lnTo>
                  <a:lnTo>
                    <a:pt x="250" y="369"/>
                  </a:lnTo>
                  <a:lnTo>
                    <a:pt x="226" y="361"/>
                  </a:lnTo>
                  <a:lnTo>
                    <a:pt x="204" y="353"/>
                  </a:lnTo>
                  <a:lnTo>
                    <a:pt x="185" y="346"/>
                  </a:lnTo>
                  <a:lnTo>
                    <a:pt x="172" y="341"/>
                  </a:lnTo>
                  <a:lnTo>
                    <a:pt x="162" y="336"/>
                  </a:lnTo>
                  <a:lnTo>
                    <a:pt x="159" y="335"/>
                  </a:lnTo>
                  <a:lnTo>
                    <a:pt x="159" y="332"/>
                  </a:lnTo>
                  <a:lnTo>
                    <a:pt x="159" y="328"/>
                  </a:lnTo>
                  <a:lnTo>
                    <a:pt x="158" y="325"/>
                  </a:lnTo>
                  <a:lnTo>
                    <a:pt x="158" y="323"/>
                  </a:lnTo>
                  <a:lnTo>
                    <a:pt x="152" y="236"/>
                  </a:lnTo>
                  <a:lnTo>
                    <a:pt x="153" y="184"/>
                  </a:lnTo>
                  <a:lnTo>
                    <a:pt x="158" y="158"/>
                  </a:lnTo>
                  <a:lnTo>
                    <a:pt x="160" y="151"/>
                  </a:lnTo>
                  <a:lnTo>
                    <a:pt x="136" y="134"/>
                  </a:lnTo>
                  <a:lnTo>
                    <a:pt x="131" y="145"/>
                  </a:lnTo>
                  <a:lnTo>
                    <a:pt x="126" y="175"/>
                  </a:lnTo>
                  <a:lnTo>
                    <a:pt x="123" y="233"/>
                  </a:lnTo>
                  <a:lnTo>
                    <a:pt x="129" y="325"/>
                  </a:lnTo>
                  <a:lnTo>
                    <a:pt x="137" y="385"/>
                  </a:lnTo>
                  <a:lnTo>
                    <a:pt x="152" y="457"/>
                  </a:lnTo>
                  <a:lnTo>
                    <a:pt x="172" y="538"/>
                  </a:lnTo>
                  <a:lnTo>
                    <a:pt x="195" y="620"/>
                  </a:lnTo>
                  <a:lnTo>
                    <a:pt x="217" y="700"/>
                  </a:lnTo>
                  <a:lnTo>
                    <a:pt x="238" y="773"/>
                  </a:lnTo>
                  <a:lnTo>
                    <a:pt x="257" y="833"/>
                  </a:lnTo>
                  <a:lnTo>
                    <a:pt x="270" y="874"/>
                  </a:lnTo>
                  <a:lnTo>
                    <a:pt x="48" y="874"/>
                  </a:lnTo>
                  <a:lnTo>
                    <a:pt x="46" y="864"/>
                  </a:lnTo>
                  <a:lnTo>
                    <a:pt x="44" y="847"/>
                  </a:lnTo>
                  <a:lnTo>
                    <a:pt x="39" y="821"/>
                  </a:lnTo>
                  <a:lnTo>
                    <a:pt x="35" y="787"/>
                  </a:lnTo>
                  <a:lnTo>
                    <a:pt x="29" y="743"/>
                  </a:lnTo>
                  <a:lnTo>
                    <a:pt x="22" y="686"/>
                  </a:lnTo>
                  <a:lnTo>
                    <a:pt x="15" y="617"/>
                  </a:lnTo>
                  <a:lnTo>
                    <a:pt x="7" y="534"/>
                  </a:lnTo>
                  <a:lnTo>
                    <a:pt x="1" y="443"/>
                  </a:lnTo>
                  <a:lnTo>
                    <a:pt x="0" y="356"/>
                  </a:lnTo>
                  <a:lnTo>
                    <a:pt x="2" y="275"/>
                  </a:lnTo>
                  <a:lnTo>
                    <a:pt x="8" y="203"/>
                  </a:lnTo>
                  <a:lnTo>
                    <a:pt x="14" y="139"/>
                  </a:lnTo>
                  <a:lnTo>
                    <a:pt x="21" y="87"/>
                  </a:lnTo>
                  <a:lnTo>
                    <a:pt x="28" y="47"/>
                  </a:lnTo>
                  <a:lnTo>
                    <a:pt x="32" y="22"/>
                  </a:lnTo>
                  <a:lnTo>
                    <a:pt x="181" y="0"/>
                  </a:lnTo>
                  <a:lnTo>
                    <a:pt x="177" y="5"/>
                  </a:lnTo>
                  <a:lnTo>
                    <a:pt x="189" y="14"/>
                  </a:lnTo>
                  <a:lnTo>
                    <a:pt x="204" y="27"/>
                  </a:lnTo>
                  <a:lnTo>
                    <a:pt x="222" y="42"/>
                  </a:lnTo>
                  <a:lnTo>
                    <a:pt x="244" y="59"/>
                  </a:lnTo>
                  <a:lnTo>
                    <a:pt x="268" y="77"/>
                  </a:lnTo>
                  <a:lnTo>
                    <a:pt x="294" y="97"/>
                  </a:lnTo>
                  <a:lnTo>
                    <a:pt x="321" y="118"/>
                  </a:lnTo>
                  <a:lnTo>
                    <a:pt x="349" y="137"/>
                  </a:lnTo>
                  <a:lnTo>
                    <a:pt x="378" y="156"/>
                  </a:lnTo>
                  <a:lnTo>
                    <a:pt x="405" y="174"/>
                  </a:lnTo>
                  <a:lnTo>
                    <a:pt x="433" y="189"/>
                  </a:lnTo>
                  <a:lnTo>
                    <a:pt x="458" y="203"/>
                  </a:lnTo>
                  <a:lnTo>
                    <a:pt x="483" y="213"/>
                  </a:lnTo>
                  <a:lnTo>
                    <a:pt x="505" y="220"/>
                  </a:lnTo>
                  <a:lnTo>
                    <a:pt x="523" y="222"/>
                  </a:lnTo>
                  <a:lnTo>
                    <a:pt x="538" y="220"/>
                  </a:lnTo>
                  <a:lnTo>
                    <a:pt x="567" y="205"/>
                  </a:lnTo>
                  <a:lnTo>
                    <a:pt x="594" y="183"/>
                  </a:lnTo>
                  <a:lnTo>
                    <a:pt x="622" y="157"/>
                  </a:lnTo>
                  <a:lnTo>
                    <a:pt x="647" y="126"/>
                  </a:lnTo>
                  <a:lnTo>
                    <a:pt x="670" y="96"/>
                  </a:lnTo>
                  <a:lnTo>
                    <a:pt x="691" y="66"/>
                  </a:lnTo>
                  <a:lnTo>
                    <a:pt x="707" y="40"/>
                  </a:lnTo>
                  <a:lnTo>
                    <a:pt x="719" y="22"/>
                  </a:lnTo>
                  <a:lnTo>
                    <a:pt x="754" y="40"/>
                  </a:lnTo>
                  <a:lnTo>
                    <a:pt x="751" y="53"/>
                  </a:lnTo>
                  <a:lnTo>
                    <a:pt x="746" y="70"/>
                  </a:lnTo>
                  <a:lnTo>
                    <a:pt x="741" y="90"/>
                  </a:lnTo>
                  <a:lnTo>
                    <a:pt x="734" y="113"/>
                  </a:lnTo>
                  <a:lnTo>
                    <a:pt x="726" y="138"/>
                  </a:lnTo>
                  <a:lnTo>
                    <a:pt x="716" y="166"/>
                  </a:lnTo>
                  <a:lnTo>
                    <a:pt x="706" y="194"/>
                  </a:lnTo>
                  <a:lnTo>
                    <a:pt x="695" y="222"/>
                  </a:lnTo>
                  <a:lnTo>
                    <a:pt x="682" y="251"/>
                  </a:lnTo>
                  <a:lnTo>
                    <a:pt x="668" y="279"/>
                  </a:lnTo>
                  <a:lnTo>
                    <a:pt x="653" y="305"/>
                  </a:lnTo>
                  <a:lnTo>
                    <a:pt x="637" y="329"/>
                  </a:lnTo>
                  <a:lnTo>
                    <a:pt x="620" y="350"/>
                  </a:lnTo>
                  <a:lnTo>
                    <a:pt x="602" y="369"/>
                  </a:lnTo>
                  <a:lnTo>
                    <a:pt x="583" y="382"/>
                  </a:lnTo>
                  <a:lnTo>
                    <a:pt x="562" y="39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5" name="Freeform 159"/>
            <p:cNvSpPr/>
            <p:nvPr/>
          </p:nvSpPr>
          <p:spPr bwMode="auto">
            <a:xfrm>
              <a:off x="1146" y="2347"/>
              <a:ext cx="123" cy="144"/>
            </a:xfrm>
            <a:custGeom>
              <a:avLst/>
              <a:gdLst/>
              <a:ahLst/>
              <a:cxnLst>
                <a:cxn ang="0">
                  <a:pos x="248" y="194"/>
                </a:cxn>
                <a:cxn ang="0">
                  <a:pos x="215" y="222"/>
                </a:cxn>
                <a:cxn ang="0">
                  <a:pos x="163" y="248"/>
                </a:cxn>
                <a:cxn ang="0">
                  <a:pos x="105" y="271"/>
                </a:cxn>
                <a:cxn ang="0">
                  <a:pos x="25" y="255"/>
                </a:cxn>
                <a:cxn ang="0">
                  <a:pos x="16" y="240"/>
                </a:cxn>
                <a:cxn ang="0">
                  <a:pos x="4" y="217"/>
                </a:cxn>
                <a:cxn ang="0">
                  <a:pos x="0" y="190"/>
                </a:cxn>
                <a:cxn ang="0">
                  <a:pos x="8" y="167"/>
                </a:cxn>
                <a:cxn ang="0">
                  <a:pos x="19" y="156"/>
                </a:cxn>
                <a:cxn ang="0">
                  <a:pos x="31" y="148"/>
                </a:cxn>
                <a:cxn ang="0">
                  <a:pos x="43" y="141"/>
                </a:cxn>
                <a:cxn ang="0">
                  <a:pos x="53" y="137"/>
                </a:cxn>
                <a:cxn ang="0">
                  <a:pos x="63" y="139"/>
                </a:cxn>
                <a:cxn ang="0">
                  <a:pos x="74" y="139"/>
                </a:cxn>
                <a:cxn ang="0">
                  <a:pos x="63" y="166"/>
                </a:cxn>
                <a:cxn ang="0">
                  <a:pos x="41" y="195"/>
                </a:cxn>
                <a:cxn ang="0">
                  <a:pos x="66" y="211"/>
                </a:cxn>
                <a:cxn ang="0">
                  <a:pos x="74" y="202"/>
                </a:cxn>
                <a:cxn ang="0">
                  <a:pos x="84" y="187"/>
                </a:cxn>
                <a:cxn ang="0">
                  <a:pos x="94" y="171"/>
                </a:cxn>
                <a:cxn ang="0">
                  <a:pos x="165" y="237"/>
                </a:cxn>
                <a:cxn ang="0">
                  <a:pos x="165" y="96"/>
                </a:cxn>
                <a:cxn ang="0">
                  <a:pos x="152" y="80"/>
                </a:cxn>
                <a:cxn ang="0">
                  <a:pos x="140" y="87"/>
                </a:cxn>
                <a:cxn ang="0">
                  <a:pos x="120" y="96"/>
                </a:cxn>
                <a:cxn ang="0">
                  <a:pos x="94" y="105"/>
                </a:cxn>
                <a:cxn ang="0">
                  <a:pos x="82" y="108"/>
                </a:cxn>
                <a:cxn ang="0">
                  <a:pos x="81" y="108"/>
                </a:cxn>
                <a:cxn ang="0">
                  <a:pos x="75" y="106"/>
                </a:cxn>
                <a:cxn ang="0">
                  <a:pos x="62" y="105"/>
                </a:cxn>
                <a:cxn ang="0">
                  <a:pos x="51" y="104"/>
                </a:cxn>
                <a:cxn ang="0">
                  <a:pos x="45" y="98"/>
                </a:cxn>
                <a:cxn ang="0">
                  <a:pos x="40" y="93"/>
                </a:cxn>
                <a:cxn ang="0">
                  <a:pos x="38" y="87"/>
                </a:cxn>
                <a:cxn ang="0">
                  <a:pos x="45" y="83"/>
                </a:cxn>
                <a:cxn ang="0">
                  <a:pos x="57" y="79"/>
                </a:cxn>
                <a:cxn ang="0">
                  <a:pos x="71" y="70"/>
                </a:cxn>
                <a:cxn ang="0">
                  <a:pos x="86" y="58"/>
                </a:cxn>
                <a:cxn ang="0">
                  <a:pos x="105" y="43"/>
                </a:cxn>
                <a:cxn ang="0">
                  <a:pos x="127" y="26"/>
                </a:cxn>
                <a:cxn ang="0">
                  <a:pos x="151" y="11"/>
                </a:cxn>
                <a:cxn ang="0">
                  <a:pos x="176" y="2"/>
                </a:cxn>
                <a:cxn ang="0">
                  <a:pos x="196" y="0"/>
                </a:cxn>
                <a:cxn ang="0">
                  <a:pos x="206" y="4"/>
                </a:cxn>
                <a:cxn ang="0">
                  <a:pos x="220" y="27"/>
                </a:cxn>
                <a:cxn ang="0">
                  <a:pos x="226" y="75"/>
                </a:cxn>
                <a:cxn ang="0">
                  <a:pos x="223" y="102"/>
                </a:cxn>
                <a:cxn ang="0">
                  <a:pos x="227" y="104"/>
                </a:cxn>
                <a:cxn ang="0">
                  <a:pos x="229" y="106"/>
                </a:cxn>
                <a:cxn ang="0">
                  <a:pos x="244" y="126"/>
                </a:cxn>
                <a:cxn ang="0">
                  <a:pos x="253" y="181"/>
                </a:cxn>
              </a:cxnLst>
              <a:rect l="0" t="0" r="r" b="b"/>
              <a:pathLst>
                <a:path w="253" h="280">
                  <a:moveTo>
                    <a:pt x="253" y="181"/>
                  </a:moveTo>
                  <a:lnTo>
                    <a:pt x="248" y="194"/>
                  </a:lnTo>
                  <a:lnTo>
                    <a:pt x="235" y="208"/>
                  </a:lnTo>
                  <a:lnTo>
                    <a:pt x="215" y="222"/>
                  </a:lnTo>
                  <a:lnTo>
                    <a:pt x="191" y="234"/>
                  </a:lnTo>
                  <a:lnTo>
                    <a:pt x="163" y="248"/>
                  </a:lnTo>
                  <a:lnTo>
                    <a:pt x="134" y="260"/>
                  </a:lnTo>
                  <a:lnTo>
                    <a:pt x="105" y="271"/>
                  </a:lnTo>
                  <a:lnTo>
                    <a:pt x="76" y="280"/>
                  </a:lnTo>
                  <a:lnTo>
                    <a:pt x="25" y="255"/>
                  </a:lnTo>
                  <a:lnTo>
                    <a:pt x="21" y="249"/>
                  </a:lnTo>
                  <a:lnTo>
                    <a:pt x="16" y="240"/>
                  </a:lnTo>
                  <a:lnTo>
                    <a:pt x="10" y="230"/>
                  </a:lnTo>
                  <a:lnTo>
                    <a:pt x="4" y="217"/>
                  </a:lnTo>
                  <a:lnTo>
                    <a:pt x="1" y="204"/>
                  </a:lnTo>
                  <a:lnTo>
                    <a:pt x="0" y="190"/>
                  </a:lnTo>
                  <a:lnTo>
                    <a:pt x="1" y="178"/>
                  </a:lnTo>
                  <a:lnTo>
                    <a:pt x="8" y="167"/>
                  </a:lnTo>
                  <a:lnTo>
                    <a:pt x="14" y="162"/>
                  </a:lnTo>
                  <a:lnTo>
                    <a:pt x="19" y="156"/>
                  </a:lnTo>
                  <a:lnTo>
                    <a:pt x="25" y="151"/>
                  </a:lnTo>
                  <a:lnTo>
                    <a:pt x="31" y="148"/>
                  </a:lnTo>
                  <a:lnTo>
                    <a:pt x="37" y="144"/>
                  </a:lnTo>
                  <a:lnTo>
                    <a:pt x="43" y="141"/>
                  </a:lnTo>
                  <a:lnTo>
                    <a:pt x="47" y="139"/>
                  </a:lnTo>
                  <a:lnTo>
                    <a:pt x="53" y="137"/>
                  </a:lnTo>
                  <a:lnTo>
                    <a:pt x="59" y="139"/>
                  </a:lnTo>
                  <a:lnTo>
                    <a:pt x="63" y="139"/>
                  </a:lnTo>
                  <a:lnTo>
                    <a:pt x="69" y="139"/>
                  </a:lnTo>
                  <a:lnTo>
                    <a:pt x="74" y="139"/>
                  </a:lnTo>
                  <a:lnTo>
                    <a:pt x="71" y="150"/>
                  </a:lnTo>
                  <a:lnTo>
                    <a:pt x="63" y="166"/>
                  </a:lnTo>
                  <a:lnTo>
                    <a:pt x="53" y="181"/>
                  </a:lnTo>
                  <a:lnTo>
                    <a:pt x="41" y="195"/>
                  </a:lnTo>
                  <a:lnTo>
                    <a:pt x="63" y="215"/>
                  </a:lnTo>
                  <a:lnTo>
                    <a:pt x="66" y="211"/>
                  </a:lnTo>
                  <a:lnTo>
                    <a:pt x="69" y="208"/>
                  </a:lnTo>
                  <a:lnTo>
                    <a:pt x="74" y="202"/>
                  </a:lnTo>
                  <a:lnTo>
                    <a:pt x="79" y="195"/>
                  </a:lnTo>
                  <a:lnTo>
                    <a:pt x="84" y="187"/>
                  </a:lnTo>
                  <a:lnTo>
                    <a:pt x="90" y="179"/>
                  </a:lnTo>
                  <a:lnTo>
                    <a:pt x="94" y="171"/>
                  </a:lnTo>
                  <a:lnTo>
                    <a:pt x="99" y="162"/>
                  </a:lnTo>
                  <a:lnTo>
                    <a:pt x="165" y="237"/>
                  </a:lnTo>
                  <a:lnTo>
                    <a:pt x="234" y="173"/>
                  </a:lnTo>
                  <a:lnTo>
                    <a:pt x="165" y="96"/>
                  </a:lnTo>
                  <a:lnTo>
                    <a:pt x="154" y="79"/>
                  </a:lnTo>
                  <a:lnTo>
                    <a:pt x="152" y="80"/>
                  </a:lnTo>
                  <a:lnTo>
                    <a:pt x="147" y="82"/>
                  </a:lnTo>
                  <a:lnTo>
                    <a:pt x="140" y="87"/>
                  </a:lnTo>
                  <a:lnTo>
                    <a:pt x="130" y="91"/>
                  </a:lnTo>
                  <a:lnTo>
                    <a:pt x="120" y="96"/>
                  </a:lnTo>
                  <a:lnTo>
                    <a:pt x="107" y="101"/>
                  </a:lnTo>
                  <a:lnTo>
                    <a:pt x="94" y="105"/>
                  </a:lnTo>
                  <a:lnTo>
                    <a:pt x="82" y="109"/>
                  </a:lnTo>
                  <a:lnTo>
                    <a:pt x="82" y="108"/>
                  </a:lnTo>
                  <a:lnTo>
                    <a:pt x="82" y="108"/>
                  </a:lnTo>
                  <a:lnTo>
                    <a:pt x="81" y="108"/>
                  </a:lnTo>
                  <a:lnTo>
                    <a:pt x="81" y="108"/>
                  </a:lnTo>
                  <a:lnTo>
                    <a:pt x="75" y="106"/>
                  </a:lnTo>
                  <a:lnTo>
                    <a:pt x="68" y="105"/>
                  </a:lnTo>
                  <a:lnTo>
                    <a:pt x="62" y="105"/>
                  </a:lnTo>
                  <a:lnTo>
                    <a:pt x="55" y="106"/>
                  </a:lnTo>
                  <a:lnTo>
                    <a:pt x="51" y="104"/>
                  </a:lnTo>
                  <a:lnTo>
                    <a:pt x="47" y="102"/>
                  </a:lnTo>
                  <a:lnTo>
                    <a:pt x="45" y="98"/>
                  </a:lnTo>
                  <a:lnTo>
                    <a:pt x="43" y="96"/>
                  </a:lnTo>
                  <a:lnTo>
                    <a:pt x="40" y="93"/>
                  </a:lnTo>
                  <a:lnTo>
                    <a:pt x="39" y="89"/>
                  </a:lnTo>
                  <a:lnTo>
                    <a:pt x="38" y="87"/>
                  </a:lnTo>
                  <a:lnTo>
                    <a:pt x="38" y="85"/>
                  </a:lnTo>
                  <a:lnTo>
                    <a:pt x="45" y="83"/>
                  </a:lnTo>
                  <a:lnTo>
                    <a:pt x="51" y="81"/>
                  </a:lnTo>
                  <a:lnTo>
                    <a:pt x="57" y="79"/>
                  </a:lnTo>
                  <a:lnTo>
                    <a:pt x="64" y="74"/>
                  </a:lnTo>
                  <a:lnTo>
                    <a:pt x="71" y="70"/>
                  </a:lnTo>
                  <a:lnTo>
                    <a:pt x="78" y="64"/>
                  </a:lnTo>
                  <a:lnTo>
                    <a:pt x="86" y="58"/>
                  </a:lnTo>
                  <a:lnTo>
                    <a:pt x="94" y="51"/>
                  </a:lnTo>
                  <a:lnTo>
                    <a:pt x="105" y="43"/>
                  </a:lnTo>
                  <a:lnTo>
                    <a:pt x="115" y="34"/>
                  </a:lnTo>
                  <a:lnTo>
                    <a:pt x="127" y="26"/>
                  </a:lnTo>
                  <a:lnTo>
                    <a:pt x="138" y="18"/>
                  </a:lnTo>
                  <a:lnTo>
                    <a:pt x="151" y="11"/>
                  </a:lnTo>
                  <a:lnTo>
                    <a:pt x="163" y="6"/>
                  </a:lnTo>
                  <a:lnTo>
                    <a:pt x="176" y="2"/>
                  </a:lnTo>
                  <a:lnTo>
                    <a:pt x="189" y="0"/>
                  </a:lnTo>
                  <a:lnTo>
                    <a:pt x="196" y="0"/>
                  </a:lnTo>
                  <a:lnTo>
                    <a:pt x="201" y="2"/>
                  </a:lnTo>
                  <a:lnTo>
                    <a:pt x="206" y="4"/>
                  </a:lnTo>
                  <a:lnTo>
                    <a:pt x="210" y="7"/>
                  </a:lnTo>
                  <a:lnTo>
                    <a:pt x="220" y="27"/>
                  </a:lnTo>
                  <a:lnTo>
                    <a:pt x="224" y="51"/>
                  </a:lnTo>
                  <a:lnTo>
                    <a:pt x="226" y="75"/>
                  </a:lnTo>
                  <a:lnTo>
                    <a:pt x="224" y="94"/>
                  </a:lnTo>
                  <a:lnTo>
                    <a:pt x="223" y="102"/>
                  </a:lnTo>
                  <a:lnTo>
                    <a:pt x="224" y="103"/>
                  </a:lnTo>
                  <a:lnTo>
                    <a:pt x="227" y="104"/>
                  </a:lnTo>
                  <a:lnTo>
                    <a:pt x="228" y="105"/>
                  </a:lnTo>
                  <a:lnTo>
                    <a:pt x="229" y="106"/>
                  </a:lnTo>
                  <a:lnTo>
                    <a:pt x="234" y="112"/>
                  </a:lnTo>
                  <a:lnTo>
                    <a:pt x="244" y="126"/>
                  </a:lnTo>
                  <a:lnTo>
                    <a:pt x="252" y="149"/>
                  </a:lnTo>
                  <a:lnTo>
                    <a:pt x="253" y="181"/>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6" name="Freeform 160"/>
            <p:cNvSpPr/>
            <p:nvPr/>
          </p:nvSpPr>
          <p:spPr bwMode="auto">
            <a:xfrm>
              <a:off x="1203" y="2405"/>
              <a:ext cx="41" cy="40"/>
            </a:xfrm>
            <a:custGeom>
              <a:avLst/>
              <a:gdLst/>
              <a:ahLst/>
              <a:cxnLst>
                <a:cxn ang="0">
                  <a:pos x="34" y="0"/>
                </a:cxn>
                <a:cxn ang="0">
                  <a:pos x="82" y="54"/>
                </a:cxn>
                <a:cxn ang="0">
                  <a:pos x="57" y="78"/>
                </a:cxn>
                <a:cxn ang="0">
                  <a:pos x="0" y="14"/>
                </a:cxn>
                <a:cxn ang="0">
                  <a:pos x="10" y="10"/>
                </a:cxn>
                <a:cxn ang="0">
                  <a:pos x="19" y="7"/>
                </a:cxn>
                <a:cxn ang="0">
                  <a:pos x="27" y="3"/>
                </a:cxn>
                <a:cxn ang="0">
                  <a:pos x="34" y="0"/>
                </a:cxn>
              </a:cxnLst>
              <a:rect l="0" t="0" r="r" b="b"/>
              <a:pathLst>
                <a:path w="82" h="78">
                  <a:moveTo>
                    <a:pt x="34" y="0"/>
                  </a:moveTo>
                  <a:lnTo>
                    <a:pt x="82" y="54"/>
                  </a:lnTo>
                  <a:lnTo>
                    <a:pt x="57" y="78"/>
                  </a:lnTo>
                  <a:lnTo>
                    <a:pt x="0" y="14"/>
                  </a:lnTo>
                  <a:lnTo>
                    <a:pt x="10" y="10"/>
                  </a:lnTo>
                  <a:lnTo>
                    <a:pt x="19" y="7"/>
                  </a:lnTo>
                  <a:lnTo>
                    <a:pt x="27" y="3"/>
                  </a:lnTo>
                  <a:lnTo>
                    <a:pt x="34"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7" name="Rectangle 161"/>
            <p:cNvSpPr>
              <a:spLocks noChangeArrowheads="1"/>
            </p:cNvSpPr>
            <p:nvPr/>
          </p:nvSpPr>
          <p:spPr bwMode="auto">
            <a:xfrm>
              <a:off x="1225" y="2386"/>
              <a:ext cx="1" cy="1"/>
            </a:xfrm>
            <a:prstGeom prst="rect">
              <a:avLst/>
            </a:prstGeom>
            <a:solidFill>
              <a:srgbClr val="93C65B"/>
            </a:solid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8" name="Freeform 162"/>
            <p:cNvSpPr/>
            <p:nvPr/>
          </p:nvSpPr>
          <p:spPr bwMode="auto">
            <a:xfrm>
              <a:off x="938" y="2095"/>
              <a:ext cx="212" cy="211"/>
            </a:xfrm>
            <a:custGeom>
              <a:avLst/>
              <a:gdLst/>
              <a:ahLst/>
              <a:cxnLst>
                <a:cxn ang="0">
                  <a:pos x="190" y="1"/>
                </a:cxn>
                <a:cxn ang="0">
                  <a:pos x="148" y="9"/>
                </a:cxn>
                <a:cxn ang="0">
                  <a:pos x="110" y="25"/>
                </a:cxn>
                <a:cxn ang="0">
                  <a:pos x="77" y="48"/>
                </a:cxn>
                <a:cxn ang="0">
                  <a:pos x="48" y="77"/>
                </a:cxn>
                <a:cxn ang="0">
                  <a:pos x="25" y="111"/>
                </a:cxn>
                <a:cxn ang="0">
                  <a:pos x="9" y="149"/>
                </a:cxn>
                <a:cxn ang="0">
                  <a:pos x="1" y="189"/>
                </a:cxn>
                <a:cxn ang="0">
                  <a:pos x="1" y="232"/>
                </a:cxn>
                <a:cxn ang="0">
                  <a:pos x="9" y="273"/>
                </a:cxn>
                <a:cxn ang="0">
                  <a:pos x="25" y="311"/>
                </a:cxn>
                <a:cxn ang="0">
                  <a:pos x="48" y="346"/>
                </a:cxn>
                <a:cxn ang="0">
                  <a:pos x="78" y="374"/>
                </a:cxn>
                <a:cxn ang="0">
                  <a:pos x="113" y="397"/>
                </a:cxn>
                <a:cxn ang="0">
                  <a:pos x="151" y="413"/>
                </a:cxn>
                <a:cxn ang="0">
                  <a:pos x="191" y="422"/>
                </a:cxn>
                <a:cxn ang="0">
                  <a:pos x="232" y="422"/>
                </a:cxn>
                <a:cxn ang="0">
                  <a:pos x="273" y="413"/>
                </a:cxn>
                <a:cxn ang="0">
                  <a:pos x="311" y="397"/>
                </a:cxn>
                <a:cxn ang="0">
                  <a:pos x="345" y="374"/>
                </a:cxn>
                <a:cxn ang="0">
                  <a:pos x="374" y="346"/>
                </a:cxn>
                <a:cxn ang="0">
                  <a:pos x="397" y="311"/>
                </a:cxn>
                <a:cxn ang="0">
                  <a:pos x="413" y="273"/>
                </a:cxn>
                <a:cxn ang="0">
                  <a:pos x="421" y="232"/>
                </a:cxn>
                <a:cxn ang="0">
                  <a:pos x="421" y="190"/>
                </a:cxn>
                <a:cxn ang="0">
                  <a:pos x="413" y="150"/>
                </a:cxn>
                <a:cxn ang="0">
                  <a:pos x="397" y="112"/>
                </a:cxn>
                <a:cxn ang="0">
                  <a:pos x="374" y="77"/>
                </a:cxn>
                <a:cxn ang="0">
                  <a:pos x="345" y="48"/>
                </a:cxn>
                <a:cxn ang="0">
                  <a:pos x="311" y="25"/>
                </a:cxn>
                <a:cxn ang="0">
                  <a:pos x="273" y="9"/>
                </a:cxn>
                <a:cxn ang="0">
                  <a:pos x="232" y="1"/>
                </a:cxn>
              </a:cxnLst>
              <a:rect l="0" t="0" r="r" b="b"/>
              <a:pathLst>
                <a:path w="422" h="423">
                  <a:moveTo>
                    <a:pt x="212" y="0"/>
                  </a:moveTo>
                  <a:lnTo>
                    <a:pt x="190" y="1"/>
                  </a:lnTo>
                  <a:lnTo>
                    <a:pt x="169" y="5"/>
                  </a:lnTo>
                  <a:lnTo>
                    <a:pt x="148" y="9"/>
                  </a:lnTo>
                  <a:lnTo>
                    <a:pt x="129" y="16"/>
                  </a:lnTo>
                  <a:lnTo>
                    <a:pt x="110" y="25"/>
                  </a:lnTo>
                  <a:lnTo>
                    <a:pt x="93" y="36"/>
                  </a:lnTo>
                  <a:lnTo>
                    <a:pt x="77" y="48"/>
                  </a:lnTo>
                  <a:lnTo>
                    <a:pt x="62" y="62"/>
                  </a:lnTo>
                  <a:lnTo>
                    <a:pt x="48" y="77"/>
                  </a:lnTo>
                  <a:lnTo>
                    <a:pt x="35" y="93"/>
                  </a:lnTo>
                  <a:lnTo>
                    <a:pt x="25" y="111"/>
                  </a:lnTo>
                  <a:lnTo>
                    <a:pt x="16" y="129"/>
                  </a:lnTo>
                  <a:lnTo>
                    <a:pt x="9" y="149"/>
                  </a:lnTo>
                  <a:lnTo>
                    <a:pt x="4" y="168"/>
                  </a:lnTo>
                  <a:lnTo>
                    <a:pt x="1" y="189"/>
                  </a:lnTo>
                  <a:lnTo>
                    <a:pt x="0" y="211"/>
                  </a:lnTo>
                  <a:lnTo>
                    <a:pt x="1" y="232"/>
                  </a:lnTo>
                  <a:lnTo>
                    <a:pt x="4" y="252"/>
                  </a:lnTo>
                  <a:lnTo>
                    <a:pt x="9" y="273"/>
                  </a:lnTo>
                  <a:lnTo>
                    <a:pt x="16" y="293"/>
                  </a:lnTo>
                  <a:lnTo>
                    <a:pt x="25" y="311"/>
                  </a:lnTo>
                  <a:lnTo>
                    <a:pt x="35" y="328"/>
                  </a:lnTo>
                  <a:lnTo>
                    <a:pt x="48" y="346"/>
                  </a:lnTo>
                  <a:lnTo>
                    <a:pt x="62" y="361"/>
                  </a:lnTo>
                  <a:lnTo>
                    <a:pt x="78" y="374"/>
                  </a:lnTo>
                  <a:lnTo>
                    <a:pt x="94" y="387"/>
                  </a:lnTo>
                  <a:lnTo>
                    <a:pt x="113" y="397"/>
                  </a:lnTo>
                  <a:lnTo>
                    <a:pt x="131" y="407"/>
                  </a:lnTo>
                  <a:lnTo>
                    <a:pt x="151" y="413"/>
                  </a:lnTo>
                  <a:lnTo>
                    <a:pt x="170" y="418"/>
                  </a:lnTo>
                  <a:lnTo>
                    <a:pt x="191" y="422"/>
                  </a:lnTo>
                  <a:lnTo>
                    <a:pt x="212" y="423"/>
                  </a:lnTo>
                  <a:lnTo>
                    <a:pt x="232" y="422"/>
                  </a:lnTo>
                  <a:lnTo>
                    <a:pt x="253" y="418"/>
                  </a:lnTo>
                  <a:lnTo>
                    <a:pt x="273" y="413"/>
                  </a:lnTo>
                  <a:lnTo>
                    <a:pt x="292" y="407"/>
                  </a:lnTo>
                  <a:lnTo>
                    <a:pt x="311" y="397"/>
                  </a:lnTo>
                  <a:lnTo>
                    <a:pt x="328" y="387"/>
                  </a:lnTo>
                  <a:lnTo>
                    <a:pt x="345" y="374"/>
                  </a:lnTo>
                  <a:lnTo>
                    <a:pt x="360" y="361"/>
                  </a:lnTo>
                  <a:lnTo>
                    <a:pt x="374" y="346"/>
                  </a:lnTo>
                  <a:lnTo>
                    <a:pt x="387" y="328"/>
                  </a:lnTo>
                  <a:lnTo>
                    <a:pt x="397" y="311"/>
                  </a:lnTo>
                  <a:lnTo>
                    <a:pt x="406" y="293"/>
                  </a:lnTo>
                  <a:lnTo>
                    <a:pt x="413" y="273"/>
                  </a:lnTo>
                  <a:lnTo>
                    <a:pt x="418" y="252"/>
                  </a:lnTo>
                  <a:lnTo>
                    <a:pt x="421" y="232"/>
                  </a:lnTo>
                  <a:lnTo>
                    <a:pt x="422" y="211"/>
                  </a:lnTo>
                  <a:lnTo>
                    <a:pt x="421" y="190"/>
                  </a:lnTo>
                  <a:lnTo>
                    <a:pt x="418" y="169"/>
                  </a:lnTo>
                  <a:lnTo>
                    <a:pt x="413" y="150"/>
                  </a:lnTo>
                  <a:lnTo>
                    <a:pt x="406" y="130"/>
                  </a:lnTo>
                  <a:lnTo>
                    <a:pt x="397" y="112"/>
                  </a:lnTo>
                  <a:lnTo>
                    <a:pt x="387" y="94"/>
                  </a:lnTo>
                  <a:lnTo>
                    <a:pt x="374" y="77"/>
                  </a:lnTo>
                  <a:lnTo>
                    <a:pt x="360" y="62"/>
                  </a:lnTo>
                  <a:lnTo>
                    <a:pt x="345" y="48"/>
                  </a:lnTo>
                  <a:lnTo>
                    <a:pt x="328" y="36"/>
                  </a:lnTo>
                  <a:lnTo>
                    <a:pt x="311" y="25"/>
                  </a:lnTo>
                  <a:lnTo>
                    <a:pt x="292" y="16"/>
                  </a:lnTo>
                  <a:lnTo>
                    <a:pt x="273" y="9"/>
                  </a:lnTo>
                  <a:lnTo>
                    <a:pt x="253" y="5"/>
                  </a:lnTo>
                  <a:lnTo>
                    <a:pt x="232" y="1"/>
                  </a:lnTo>
                  <a:lnTo>
                    <a:pt x="212"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9" name="Freeform 163"/>
            <p:cNvSpPr/>
            <p:nvPr/>
          </p:nvSpPr>
          <p:spPr bwMode="auto">
            <a:xfrm>
              <a:off x="953" y="2109"/>
              <a:ext cx="182" cy="182"/>
            </a:xfrm>
            <a:custGeom>
              <a:avLst/>
              <a:gdLst/>
              <a:ahLst/>
              <a:cxnLst>
                <a:cxn ang="0">
                  <a:pos x="182" y="364"/>
                </a:cxn>
                <a:cxn ang="0">
                  <a:pos x="163" y="363"/>
                </a:cxn>
                <a:cxn ang="0">
                  <a:pos x="146" y="360"/>
                </a:cxn>
                <a:cxn ang="0">
                  <a:pos x="129" y="356"/>
                </a:cxn>
                <a:cxn ang="0">
                  <a:pos x="111" y="350"/>
                </a:cxn>
                <a:cxn ang="0">
                  <a:pos x="95" y="343"/>
                </a:cxn>
                <a:cxn ang="0">
                  <a:pos x="80" y="334"/>
                </a:cxn>
                <a:cxn ang="0">
                  <a:pos x="67" y="323"/>
                </a:cxn>
                <a:cxn ang="0">
                  <a:pos x="53" y="311"/>
                </a:cxn>
                <a:cxn ang="0">
                  <a:pos x="40" y="297"/>
                </a:cxn>
                <a:cxn ang="0">
                  <a:pos x="30" y="283"/>
                </a:cxn>
                <a:cxn ang="0">
                  <a:pos x="20" y="268"/>
                </a:cxn>
                <a:cxn ang="0">
                  <a:pos x="14" y="252"/>
                </a:cxn>
                <a:cxn ang="0">
                  <a:pos x="8" y="235"/>
                </a:cxn>
                <a:cxn ang="0">
                  <a:pos x="3" y="218"/>
                </a:cxn>
                <a:cxn ang="0">
                  <a:pos x="1" y="200"/>
                </a:cxn>
                <a:cxn ang="0">
                  <a:pos x="0" y="182"/>
                </a:cxn>
                <a:cxn ang="0">
                  <a:pos x="1" y="163"/>
                </a:cxn>
                <a:cxn ang="0">
                  <a:pos x="3" y="146"/>
                </a:cxn>
                <a:cxn ang="0">
                  <a:pos x="8" y="129"/>
                </a:cxn>
                <a:cxn ang="0">
                  <a:pos x="14" y="113"/>
                </a:cxn>
                <a:cxn ang="0">
                  <a:pos x="20" y="97"/>
                </a:cxn>
                <a:cxn ang="0">
                  <a:pos x="30" y="82"/>
                </a:cxn>
                <a:cxn ang="0">
                  <a:pos x="40" y="68"/>
                </a:cxn>
                <a:cxn ang="0">
                  <a:pos x="53" y="54"/>
                </a:cxn>
                <a:cxn ang="0">
                  <a:pos x="67" y="41"/>
                </a:cxn>
                <a:cxn ang="0">
                  <a:pos x="80" y="31"/>
                </a:cxn>
                <a:cxn ang="0">
                  <a:pos x="95" y="22"/>
                </a:cxn>
                <a:cxn ang="0">
                  <a:pos x="111" y="14"/>
                </a:cxn>
                <a:cxn ang="0">
                  <a:pos x="129" y="8"/>
                </a:cxn>
                <a:cxn ang="0">
                  <a:pos x="146" y="3"/>
                </a:cxn>
                <a:cxn ang="0">
                  <a:pos x="163" y="1"/>
                </a:cxn>
                <a:cxn ang="0">
                  <a:pos x="182" y="0"/>
                </a:cxn>
                <a:cxn ang="0">
                  <a:pos x="200" y="1"/>
                </a:cxn>
                <a:cxn ang="0">
                  <a:pos x="217" y="3"/>
                </a:cxn>
                <a:cxn ang="0">
                  <a:pos x="235" y="8"/>
                </a:cxn>
                <a:cxn ang="0">
                  <a:pos x="251" y="14"/>
                </a:cxn>
                <a:cxn ang="0">
                  <a:pos x="267" y="22"/>
                </a:cxn>
                <a:cxn ang="0">
                  <a:pos x="282" y="31"/>
                </a:cxn>
                <a:cxn ang="0">
                  <a:pos x="296" y="41"/>
                </a:cxn>
                <a:cxn ang="0">
                  <a:pos x="310" y="54"/>
                </a:cxn>
                <a:cxn ang="0">
                  <a:pos x="322" y="68"/>
                </a:cxn>
                <a:cxn ang="0">
                  <a:pos x="333" y="82"/>
                </a:cxn>
                <a:cxn ang="0">
                  <a:pos x="342" y="97"/>
                </a:cxn>
                <a:cxn ang="0">
                  <a:pos x="350" y="113"/>
                </a:cxn>
                <a:cxn ang="0">
                  <a:pos x="356" y="129"/>
                </a:cxn>
                <a:cxn ang="0">
                  <a:pos x="360" y="146"/>
                </a:cxn>
                <a:cxn ang="0">
                  <a:pos x="363" y="163"/>
                </a:cxn>
                <a:cxn ang="0">
                  <a:pos x="364" y="182"/>
                </a:cxn>
                <a:cxn ang="0">
                  <a:pos x="360" y="219"/>
                </a:cxn>
                <a:cxn ang="0">
                  <a:pos x="350" y="253"/>
                </a:cxn>
                <a:cxn ang="0">
                  <a:pos x="333" y="284"/>
                </a:cxn>
                <a:cxn ang="0">
                  <a:pos x="311" y="311"/>
                </a:cxn>
                <a:cxn ang="0">
                  <a:pos x="283" y="333"/>
                </a:cxn>
                <a:cxn ang="0">
                  <a:pos x="252" y="350"/>
                </a:cxn>
                <a:cxn ang="0">
                  <a:pos x="219" y="360"/>
                </a:cxn>
                <a:cxn ang="0">
                  <a:pos x="182" y="364"/>
                </a:cxn>
              </a:cxnLst>
              <a:rect l="0" t="0" r="r" b="b"/>
              <a:pathLst>
                <a:path w="364" h="364">
                  <a:moveTo>
                    <a:pt x="182" y="364"/>
                  </a:moveTo>
                  <a:lnTo>
                    <a:pt x="163" y="363"/>
                  </a:lnTo>
                  <a:lnTo>
                    <a:pt x="146" y="360"/>
                  </a:lnTo>
                  <a:lnTo>
                    <a:pt x="129" y="356"/>
                  </a:lnTo>
                  <a:lnTo>
                    <a:pt x="111" y="350"/>
                  </a:lnTo>
                  <a:lnTo>
                    <a:pt x="95" y="343"/>
                  </a:lnTo>
                  <a:lnTo>
                    <a:pt x="80" y="334"/>
                  </a:lnTo>
                  <a:lnTo>
                    <a:pt x="67" y="323"/>
                  </a:lnTo>
                  <a:lnTo>
                    <a:pt x="53" y="311"/>
                  </a:lnTo>
                  <a:lnTo>
                    <a:pt x="40" y="297"/>
                  </a:lnTo>
                  <a:lnTo>
                    <a:pt x="30" y="283"/>
                  </a:lnTo>
                  <a:lnTo>
                    <a:pt x="20" y="268"/>
                  </a:lnTo>
                  <a:lnTo>
                    <a:pt x="14" y="252"/>
                  </a:lnTo>
                  <a:lnTo>
                    <a:pt x="8" y="235"/>
                  </a:lnTo>
                  <a:lnTo>
                    <a:pt x="3" y="218"/>
                  </a:lnTo>
                  <a:lnTo>
                    <a:pt x="1" y="200"/>
                  </a:lnTo>
                  <a:lnTo>
                    <a:pt x="0" y="182"/>
                  </a:lnTo>
                  <a:lnTo>
                    <a:pt x="1" y="163"/>
                  </a:lnTo>
                  <a:lnTo>
                    <a:pt x="3" y="146"/>
                  </a:lnTo>
                  <a:lnTo>
                    <a:pt x="8" y="129"/>
                  </a:lnTo>
                  <a:lnTo>
                    <a:pt x="14" y="113"/>
                  </a:lnTo>
                  <a:lnTo>
                    <a:pt x="20" y="97"/>
                  </a:lnTo>
                  <a:lnTo>
                    <a:pt x="30" y="82"/>
                  </a:lnTo>
                  <a:lnTo>
                    <a:pt x="40" y="68"/>
                  </a:lnTo>
                  <a:lnTo>
                    <a:pt x="53" y="54"/>
                  </a:lnTo>
                  <a:lnTo>
                    <a:pt x="67" y="41"/>
                  </a:lnTo>
                  <a:lnTo>
                    <a:pt x="80" y="31"/>
                  </a:lnTo>
                  <a:lnTo>
                    <a:pt x="95" y="22"/>
                  </a:lnTo>
                  <a:lnTo>
                    <a:pt x="111" y="14"/>
                  </a:lnTo>
                  <a:lnTo>
                    <a:pt x="129" y="8"/>
                  </a:lnTo>
                  <a:lnTo>
                    <a:pt x="146" y="3"/>
                  </a:lnTo>
                  <a:lnTo>
                    <a:pt x="163" y="1"/>
                  </a:lnTo>
                  <a:lnTo>
                    <a:pt x="182" y="0"/>
                  </a:lnTo>
                  <a:lnTo>
                    <a:pt x="200" y="1"/>
                  </a:lnTo>
                  <a:lnTo>
                    <a:pt x="217" y="3"/>
                  </a:lnTo>
                  <a:lnTo>
                    <a:pt x="235" y="8"/>
                  </a:lnTo>
                  <a:lnTo>
                    <a:pt x="251" y="14"/>
                  </a:lnTo>
                  <a:lnTo>
                    <a:pt x="267" y="22"/>
                  </a:lnTo>
                  <a:lnTo>
                    <a:pt x="282" y="31"/>
                  </a:lnTo>
                  <a:lnTo>
                    <a:pt x="296" y="41"/>
                  </a:lnTo>
                  <a:lnTo>
                    <a:pt x="310" y="54"/>
                  </a:lnTo>
                  <a:lnTo>
                    <a:pt x="322" y="68"/>
                  </a:lnTo>
                  <a:lnTo>
                    <a:pt x="333" y="82"/>
                  </a:lnTo>
                  <a:lnTo>
                    <a:pt x="342" y="97"/>
                  </a:lnTo>
                  <a:lnTo>
                    <a:pt x="350" y="113"/>
                  </a:lnTo>
                  <a:lnTo>
                    <a:pt x="356" y="129"/>
                  </a:lnTo>
                  <a:lnTo>
                    <a:pt x="360" y="146"/>
                  </a:lnTo>
                  <a:lnTo>
                    <a:pt x="363" y="163"/>
                  </a:lnTo>
                  <a:lnTo>
                    <a:pt x="364" y="182"/>
                  </a:lnTo>
                  <a:lnTo>
                    <a:pt x="360" y="219"/>
                  </a:lnTo>
                  <a:lnTo>
                    <a:pt x="350" y="253"/>
                  </a:lnTo>
                  <a:lnTo>
                    <a:pt x="333" y="284"/>
                  </a:lnTo>
                  <a:lnTo>
                    <a:pt x="311" y="311"/>
                  </a:lnTo>
                  <a:lnTo>
                    <a:pt x="283" y="333"/>
                  </a:lnTo>
                  <a:lnTo>
                    <a:pt x="252" y="350"/>
                  </a:lnTo>
                  <a:lnTo>
                    <a:pt x="219" y="360"/>
                  </a:lnTo>
                  <a:lnTo>
                    <a:pt x="182" y="364"/>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30" name="Freeform 164"/>
            <p:cNvSpPr/>
            <p:nvPr/>
          </p:nvSpPr>
          <p:spPr bwMode="auto">
            <a:xfrm>
              <a:off x="995" y="2130"/>
              <a:ext cx="107" cy="130"/>
            </a:xfrm>
            <a:custGeom>
              <a:avLst/>
              <a:gdLst/>
              <a:ahLst/>
              <a:cxnLst>
                <a:cxn ang="0">
                  <a:pos x="100" y="0"/>
                </a:cxn>
                <a:cxn ang="0">
                  <a:pos x="79" y="2"/>
                </a:cxn>
                <a:cxn ang="0">
                  <a:pos x="61" y="11"/>
                </a:cxn>
                <a:cxn ang="0">
                  <a:pos x="43" y="22"/>
                </a:cxn>
                <a:cxn ang="0">
                  <a:pos x="29" y="38"/>
                </a:cxn>
                <a:cxn ang="0">
                  <a:pos x="17" y="58"/>
                </a:cxn>
                <a:cxn ang="0">
                  <a:pos x="8" y="80"/>
                </a:cxn>
                <a:cxn ang="0">
                  <a:pos x="2" y="104"/>
                </a:cxn>
                <a:cxn ang="0">
                  <a:pos x="0" y="130"/>
                </a:cxn>
                <a:cxn ang="0">
                  <a:pos x="2" y="157"/>
                </a:cxn>
                <a:cxn ang="0">
                  <a:pos x="8" y="181"/>
                </a:cxn>
                <a:cxn ang="0">
                  <a:pos x="17" y="204"/>
                </a:cxn>
                <a:cxn ang="0">
                  <a:pos x="29" y="224"/>
                </a:cxn>
                <a:cxn ang="0">
                  <a:pos x="43" y="240"/>
                </a:cxn>
                <a:cxn ang="0">
                  <a:pos x="61" y="251"/>
                </a:cxn>
                <a:cxn ang="0">
                  <a:pos x="79" y="259"/>
                </a:cxn>
                <a:cxn ang="0">
                  <a:pos x="100" y="262"/>
                </a:cxn>
                <a:cxn ang="0">
                  <a:pos x="120" y="259"/>
                </a:cxn>
                <a:cxn ang="0">
                  <a:pos x="139" y="251"/>
                </a:cxn>
                <a:cxn ang="0">
                  <a:pos x="156" y="240"/>
                </a:cxn>
                <a:cxn ang="0">
                  <a:pos x="171" y="224"/>
                </a:cxn>
                <a:cxn ang="0">
                  <a:pos x="184" y="204"/>
                </a:cxn>
                <a:cxn ang="0">
                  <a:pos x="193" y="181"/>
                </a:cxn>
                <a:cxn ang="0">
                  <a:pos x="199" y="157"/>
                </a:cxn>
                <a:cxn ang="0">
                  <a:pos x="201" y="130"/>
                </a:cxn>
                <a:cxn ang="0">
                  <a:pos x="199" y="104"/>
                </a:cxn>
                <a:cxn ang="0">
                  <a:pos x="193" y="80"/>
                </a:cxn>
                <a:cxn ang="0">
                  <a:pos x="184" y="58"/>
                </a:cxn>
                <a:cxn ang="0">
                  <a:pos x="171" y="38"/>
                </a:cxn>
                <a:cxn ang="0">
                  <a:pos x="156" y="22"/>
                </a:cxn>
                <a:cxn ang="0">
                  <a:pos x="139" y="11"/>
                </a:cxn>
                <a:cxn ang="0">
                  <a:pos x="120" y="2"/>
                </a:cxn>
                <a:cxn ang="0">
                  <a:pos x="100" y="0"/>
                </a:cxn>
              </a:cxnLst>
              <a:rect l="0" t="0" r="r" b="b"/>
              <a:pathLst>
                <a:path w="201" h="262">
                  <a:moveTo>
                    <a:pt x="100" y="0"/>
                  </a:moveTo>
                  <a:lnTo>
                    <a:pt x="79" y="2"/>
                  </a:lnTo>
                  <a:lnTo>
                    <a:pt x="61" y="11"/>
                  </a:lnTo>
                  <a:lnTo>
                    <a:pt x="43" y="22"/>
                  </a:lnTo>
                  <a:lnTo>
                    <a:pt x="29" y="38"/>
                  </a:lnTo>
                  <a:lnTo>
                    <a:pt x="17" y="58"/>
                  </a:lnTo>
                  <a:lnTo>
                    <a:pt x="8" y="80"/>
                  </a:lnTo>
                  <a:lnTo>
                    <a:pt x="2" y="104"/>
                  </a:lnTo>
                  <a:lnTo>
                    <a:pt x="0" y="130"/>
                  </a:lnTo>
                  <a:lnTo>
                    <a:pt x="2" y="157"/>
                  </a:lnTo>
                  <a:lnTo>
                    <a:pt x="8" y="181"/>
                  </a:lnTo>
                  <a:lnTo>
                    <a:pt x="17" y="204"/>
                  </a:lnTo>
                  <a:lnTo>
                    <a:pt x="29" y="224"/>
                  </a:lnTo>
                  <a:lnTo>
                    <a:pt x="43" y="240"/>
                  </a:lnTo>
                  <a:lnTo>
                    <a:pt x="61" y="251"/>
                  </a:lnTo>
                  <a:lnTo>
                    <a:pt x="79" y="259"/>
                  </a:lnTo>
                  <a:lnTo>
                    <a:pt x="100" y="262"/>
                  </a:lnTo>
                  <a:lnTo>
                    <a:pt x="120" y="259"/>
                  </a:lnTo>
                  <a:lnTo>
                    <a:pt x="139" y="251"/>
                  </a:lnTo>
                  <a:lnTo>
                    <a:pt x="156" y="240"/>
                  </a:lnTo>
                  <a:lnTo>
                    <a:pt x="171" y="224"/>
                  </a:lnTo>
                  <a:lnTo>
                    <a:pt x="184" y="204"/>
                  </a:lnTo>
                  <a:lnTo>
                    <a:pt x="193" y="181"/>
                  </a:lnTo>
                  <a:lnTo>
                    <a:pt x="199" y="157"/>
                  </a:lnTo>
                  <a:lnTo>
                    <a:pt x="201" y="130"/>
                  </a:lnTo>
                  <a:lnTo>
                    <a:pt x="199" y="104"/>
                  </a:lnTo>
                  <a:lnTo>
                    <a:pt x="193" y="80"/>
                  </a:lnTo>
                  <a:lnTo>
                    <a:pt x="184" y="58"/>
                  </a:lnTo>
                  <a:lnTo>
                    <a:pt x="171" y="38"/>
                  </a:lnTo>
                  <a:lnTo>
                    <a:pt x="156" y="22"/>
                  </a:lnTo>
                  <a:lnTo>
                    <a:pt x="139" y="11"/>
                  </a:lnTo>
                  <a:lnTo>
                    <a:pt x="120" y="2"/>
                  </a:lnTo>
                  <a:lnTo>
                    <a:pt x="100"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gr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280622"/>
            <a:ext cx="12192000" cy="2161116"/>
          </a:xfrm>
          <a:prstGeom prst="rect">
            <a:avLst/>
          </a:prstGeom>
          <a:solidFill>
            <a:srgbClr val="48A08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p>
        </p:txBody>
      </p:sp>
      <p:sp>
        <p:nvSpPr>
          <p:cNvPr id="5" name="文本框 4"/>
          <p:cNvSpPr txBox="1">
            <a:spLocks noChangeArrowheads="1"/>
          </p:cNvSpPr>
          <p:nvPr/>
        </p:nvSpPr>
        <p:spPr bwMode="auto">
          <a:xfrm>
            <a:off x="382905" y="3708400"/>
            <a:ext cx="11640820" cy="117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800" b="1">
                <a:solidFill>
                  <a:schemeClr val="tx1"/>
                </a:solidFill>
                <a:latin typeface="Times New Roman" panose="02020603050405020304" pitchFamily="18" charset="0"/>
                <a:ea typeface="宋体" panose="02010600030101010101" pitchFamily="2" charset="-122"/>
              </a:defRPr>
            </a:lvl1pPr>
            <a:lvl2pPr marL="742950" indent="-285750">
              <a:defRPr kumimoji="1" sz="2800" b="1">
                <a:solidFill>
                  <a:schemeClr val="tx1"/>
                </a:solidFill>
                <a:latin typeface="Times New Roman" panose="02020603050405020304" pitchFamily="18" charset="0"/>
                <a:ea typeface="宋体" panose="02010600030101010101" pitchFamily="2" charset="-122"/>
              </a:defRPr>
            </a:lvl2pPr>
            <a:lvl3pPr marL="1143000" indent="-228600">
              <a:defRPr kumimoji="1" sz="2800" b="1">
                <a:solidFill>
                  <a:schemeClr val="tx1"/>
                </a:solidFill>
                <a:latin typeface="Times New Roman" panose="02020603050405020304" pitchFamily="18" charset="0"/>
                <a:ea typeface="宋体" panose="02010600030101010101" pitchFamily="2" charset="-122"/>
              </a:defRPr>
            </a:lvl3pPr>
            <a:lvl4pPr marL="1600200" indent="-228600">
              <a:defRPr kumimoji="1" sz="2800" b="1">
                <a:solidFill>
                  <a:schemeClr val="tx1"/>
                </a:solidFill>
                <a:latin typeface="Times New Roman" panose="02020603050405020304" pitchFamily="18" charset="0"/>
                <a:ea typeface="宋体" panose="02010600030101010101" pitchFamily="2" charset="-122"/>
              </a:defRPr>
            </a:lvl4pPr>
            <a:lvl5pPr marL="2057400" indent="-228600">
              <a:defRPr kumimoji="1" sz="28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9pPr>
          </a:lstStyle>
          <a:p>
            <a:pPr algn="ctr">
              <a:lnSpc>
                <a:spcPct val="120000"/>
              </a:lnSpc>
            </a:pPr>
            <a:r>
              <a:rPr lang="zh-CN" altLang="en-US" sz="586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Excel 在资本结构决策中的应用</a:t>
            </a:r>
            <a:endParaRPr lang="zh-CN" altLang="en-US" sz="586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6" name="椭圆 5"/>
          <p:cNvSpPr/>
          <p:nvPr/>
        </p:nvSpPr>
        <p:spPr>
          <a:xfrm>
            <a:off x="5513917" y="2180167"/>
            <a:ext cx="677333" cy="677333"/>
          </a:xfrm>
          <a:prstGeom prst="ellipse">
            <a:avLst/>
          </a:prstGeom>
          <a:solidFill>
            <a:srgbClr val="0070C0"/>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7" name="椭圆 6"/>
          <p:cNvSpPr/>
          <p:nvPr/>
        </p:nvSpPr>
        <p:spPr>
          <a:xfrm>
            <a:off x="2472267" y="673100"/>
            <a:ext cx="829733" cy="829733"/>
          </a:xfrm>
          <a:prstGeom prst="ellipse">
            <a:avLst/>
          </a:prstGeom>
          <a:solidFill>
            <a:srgbClr val="00B0F0"/>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8" name="椭圆 7"/>
          <p:cNvSpPr/>
          <p:nvPr/>
        </p:nvSpPr>
        <p:spPr>
          <a:xfrm>
            <a:off x="4017433" y="1883833"/>
            <a:ext cx="768351" cy="768351"/>
          </a:xfrm>
          <a:prstGeom prst="ellipse">
            <a:avLst/>
          </a:prstGeom>
          <a:solidFill>
            <a:schemeClr val="bg1">
              <a:lumMod val="50000"/>
            </a:schemeClr>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9" name="椭圆 8"/>
          <p:cNvSpPr/>
          <p:nvPr/>
        </p:nvSpPr>
        <p:spPr>
          <a:xfrm>
            <a:off x="6498167" y="76200"/>
            <a:ext cx="730251" cy="730251"/>
          </a:xfrm>
          <a:prstGeom prst="ellipse">
            <a:avLst/>
          </a:prstGeom>
          <a:solidFill>
            <a:srgbClr val="48A088"/>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0" name="椭圆 9"/>
          <p:cNvSpPr/>
          <p:nvPr/>
        </p:nvSpPr>
        <p:spPr>
          <a:xfrm>
            <a:off x="2642376" y="-718520"/>
            <a:ext cx="1120555" cy="1120555"/>
          </a:xfrm>
          <a:prstGeom prst="ellipse">
            <a:avLst/>
          </a:prstGeom>
          <a:gradFill flip="none" rotWithShape="1">
            <a:gsLst>
              <a:gs pos="0">
                <a:schemeClr val="bg1"/>
              </a:gs>
              <a:gs pos="100000">
                <a:schemeClr val="bg1">
                  <a:lumMod val="8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1" name="椭圆 10"/>
          <p:cNvSpPr/>
          <p:nvPr/>
        </p:nvSpPr>
        <p:spPr>
          <a:xfrm>
            <a:off x="5993044" y="1087555"/>
            <a:ext cx="822601" cy="822601"/>
          </a:xfrm>
          <a:prstGeom prst="ellipse">
            <a:avLst/>
          </a:prstGeom>
          <a:gradFill flip="none" rotWithShape="1">
            <a:gsLst>
              <a:gs pos="0">
                <a:schemeClr val="bg1"/>
              </a:gs>
              <a:gs pos="100000">
                <a:schemeClr val="bg1">
                  <a:lumMod val="8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2" name="椭圆 11"/>
          <p:cNvSpPr/>
          <p:nvPr/>
        </p:nvSpPr>
        <p:spPr>
          <a:xfrm>
            <a:off x="3623853" y="-339291"/>
            <a:ext cx="2568292" cy="2568292"/>
          </a:xfrm>
          <a:prstGeom prst="ellipse">
            <a:avLst/>
          </a:prstGeom>
          <a:gradFill flip="none" rotWithShape="1">
            <a:gsLst>
              <a:gs pos="0">
                <a:schemeClr val="bg1"/>
              </a:gs>
              <a:gs pos="100000">
                <a:schemeClr val="bg1">
                  <a:lumMod val="75000"/>
                </a:schemeClr>
              </a:gs>
            </a:gsLst>
            <a:lin ang="13500000" scaled="1"/>
            <a:tileRect/>
          </a:gradFill>
          <a:ln w="38100">
            <a:gradFill flip="none" rotWithShape="1">
              <a:gsLst>
                <a:gs pos="0">
                  <a:schemeClr val="bg1">
                    <a:lumMod val="100000"/>
                  </a:schemeClr>
                </a:gs>
                <a:gs pos="100000">
                  <a:schemeClr val="bg1">
                    <a:lumMod val="85000"/>
                  </a:schemeClr>
                </a:gs>
              </a:gsLst>
              <a:lin ang="2700000" scaled="1"/>
              <a:tileRect/>
            </a:gradFill>
          </a:ln>
          <a:effectLst>
            <a:outerShdw blurRad="254000" dist="203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3" name="文本框 105"/>
          <p:cNvSpPr txBox="1">
            <a:spLocks noChangeArrowheads="1"/>
          </p:cNvSpPr>
          <p:nvPr/>
        </p:nvSpPr>
        <p:spPr bwMode="auto">
          <a:xfrm>
            <a:off x="3656437" y="493184"/>
            <a:ext cx="2569845" cy="912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800" b="1">
                <a:solidFill>
                  <a:schemeClr val="tx1"/>
                </a:solidFill>
                <a:latin typeface="Times New Roman" panose="02020603050405020304" pitchFamily="18" charset="0"/>
                <a:ea typeface="宋体" panose="02010600030101010101" pitchFamily="2" charset="-122"/>
              </a:defRPr>
            </a:lvl1pPr>
            <a:lvl2pPr marL="742950" indent="-285750">
              <a:defRPr kumimoji="1" sz="2800" b="1">
                <a:solidFill>
                  <a:schemeClr val="tx1"/>
                </a:solidFill>
                <a:latin typeface="Times New Roman" panose="02020603050405020304" pitchFamily="18" charset="0"/>
                <a:ea typeface="宋体" panose="02010600030101010101" pitchFamily="2" charset="-122"/>
              </a:defRPr>
            </a:lvl2pPr>
            <a:lvl3pPr marL="1143000" indent="-228600">
              <a:defRPr kumimoji="1" sz="2800" b="1">
                <a:solidFill>
                  <a:schemeClr val="tx1"/>
                </a:solidFill>
                <a:latin typeface="Times New Roman" panose="02020603050405020304" pitchFamily="18" charset="0"/>
                <a:ea typeface="宋体" panose="02010600030101010101" pitchFamily="2" charset="-122"/>
              </a:defRPr>
            </a:lvl3pPr>
            <a:lvl4pPr marL="1600200" indent="-228600">
              <a:defRPr kumimoji="1" sz="2800" b="1">
                <a:solidFill>
                  <a:schemeClr val="tx1"/>
                </a:solidFill>
                <a:latin typeface="Times New Roman" panose="02020603050405020304" pitchFamily="18" charset="0"/>
                <a:ea typeface="宋体" panose="02010600030101010101" pitchFamily="2" charset="-122"/>
              </a:defRPr>
            </a:lvl4pPr>
            <a:lvl5pPr marL="2057400" indent="-228600">
              <a:defRPr kumimoji="1" sz="28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9pPr>
          </a:lstStyle>
          <a:p>
            <a:pPr algn="ctr"/>
            <a:r>
              <a:rPr lang="zh-CN" altLang="en-US" sz="5335" dirty="0">
                <a:solidFill>
                  <a:srgbClr val="48A088"/>
                </a:solidFill>
                <a:latin typeface="微软雅黑" panose="020B0503020204020204" charset="-122"/>
                <a:ea typeface="微软雅黑" panose="020B0503020204020204" charset="-122"/>
              </a:rPr>
              <a:t>任务</a:t>
            </a:r>
            <a:r>
              <a:rPr lang="en-US" altLang="zh-CN" sz="5335" dirty="0">
                <a:solidFill>
                  <a:srgbClr val="48A088"/>
                </a:solidFill>
                <a:latin typeface="微软雅黑" panose="020B0503020204020204" charset="-122"/>
                <a:ea typeface="微软雅黑" panose="020B0503020204020204" charset="-122"/>
              </a:rPr>
              <a:t>3</a:t>
            </a:r>
            <a:r>
              <a:rPr lang="en-US" altLang="zh-CN" sz="5335" dirty="0">
                <a:solidFill>
                  <a:srgbClr val="48A088"/>
                </a:solidFill>
                <a:latin typeface="微软雅黑" panose="020B0503020204020204" charset="-122"/>
                <a:ea typeface="微软雅黑" panose="020B0503020204020204" charset="-122"/>
              </a:rPr>
              <a:t>.2</a:t>
            </a:r>
            <a:endParaRPr lang="en-US" altLang="zh-CN" sz="5335" dirty="0">
              <a:solidFill>
                <a:srgbClr val="48A088"/>
              </a:solidFill>
              <a:latin typeface="微软雅黑" panose="020B0503020204020204" charset="-122"/>
              <a:ea typeface="微软雅黑" panose="020B050302020402020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250" fill="hold"/>
                                        <p:tgtEl>
                                          <p:spTgt spid="12"/>
                                        </p:tgtEl>
                                        <p:attrNameLst>
                                          <p:attrName>ppt_w</p:attrName>
                                        </p:attrNameLst>
                                      </p:cBhvr>
                                      <p:tavLst>
                                        <p:tav tm="0">
                                          <p:val>
                                            <p:fltVal val="0"/>
                                          </p:val>
                                        </p:tav>
                                        <p:tav tm="100000">
                                          <p:val>
                                            <p:strVal val="#ppt_w"/>
                                          </p:val>
                                        </p:tav>
                                      </p:tavLst>
                                    </p:anim>
                                    <p:anim calcmode="lin" valueType="num">
                                      <p:cBhvr>
                                        <p:cTn id="8" dur="250" fill="hold"/>
                                        <p:tgtEl>
                                          <p:spTgt spid="12"/>
                                        </p:tgtEl>
                                        <p:attrNameLst>
                                          <p:attrName>ppt_h</p:attrName>
                                        </p:attrNameLst>
                                      </p:cBhvr>
                                      <p:tavLst>
                                        <p:tav tm="0">
                                          <p:val>
                                            <p:fltVal val="0"/>
                                          </p:val>
                                        </p:tav>
                                        <p:tav tm="100000">
                                          <p:val>
                                            <p:strVal val="#ppt_h"/>
                                          </p:val>
                                        </p:tav>
                                      </p:tavLst>
                                    </p:anim>
                                    <p:animEffect transition="in" filter="fade">
                                      <p:cBhvr>
                                        <p:cTn id="9" dur="250"/>
                                        <p:tgtEl>
                                          <p:spTgt spid="12"/>
                                        </p:tgtEl>
                                      </p:cBhvr>
                                    </p:animEffect>
                                  </p:childTnLst>
                                </p:cTn>
                              </p:par>
                              <p:par>
                                <p:cTn id="10" presetID="6" presetClass="emph" presetSubtype="0" decel="100000" fill="hold" nodeType="withEffect">
                                  <p:stCondLst>
                                    <p:cond delay="200"/>
                                  </p:stCondLst>
                                  <p:childTnLst>
                                    <p:animScale>
                                      <p:cBhvr>
                                        <p:cTn id="11" dur="250" fill="hold"/>
                                        <p:tgtEl>
                                          <p:spTgt spid="12"/>
                                        </p:tgtEl>
                                      </p:cBhvr>
                                      <p:by x="120000" y="120000"/>
                                    </p:animScale>
                                  </p:childTnLst>
                                </p:cTn>
                              </p:par>
                              <p:par>
                                <p:cTn id="12" presetID="6" presetClass="emph" presetSubtype="0" decel="100000" fill="hold" nodeType="withEffect">
                                  <p:stCondLst>
                                    <p:cond delay="400"/>
                                  </p:stCondLst>
                                  <p:childTnLst>
                                    <p:animScale>
                                      <p:cBhvr>
                                        <p:cTn id="13" dur="250" fill="hold"/>
                                        <p:tgtEl>
                                          <p:spTgt spid="12"/>
                                        </p:tgtEl>
                                      </p:cBhvr>
                                      <p:by x="83000" y="83000"/>
                                    </p:animScale>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grpId="0" nodeType="withEffect">
                                  <p:stCondLst>
                                    <p:cond delay="40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20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Effect transition="in" filter="fade">
                                      <p:cBhvr>
                                        <p:cTn id="34" dur="500"/>
                                        <p:tgtEl>
                                          <p:spTgt spid="6"/>
                                        </p:tgtEl>
                                      </p:cBhvr>
                                    </p:animEffect>
                                  </p:childTnLst>
                                </p:cTn>
                              </p:par>
                              <p:par>
                                <p:cTn id="35" presetID="53" presetClass="entr" presetSubtype="16" fill="hold" nodeType="withEffect">
                                  <p:stCondLst>
                                    <p:cond delay="40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par>
                                <p:cTn id="40" presetID="53" presetClass="entr" presetSubtype="16" fill="hold" grpId="0" nodeType="withEffect">
                                  <p:stCondLst>
                                    <p:cond delay="20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childTnLst>
                          </p:cTn>
                        </p:par>
                        <p:par>
                          <p:cTn id="45" fill="hold">
                            <p:stCondLst>
                              <p:cond delay="1000"/>
                            </p:stCondLst>
                            <p:childTnLst>
                              <p:par>
                                <p:cTn id="46" presetID="53" presetClass="entr" presetSubtype="16" fill="hold" grpId="0" nodeType="after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p:cTn id="48" dur="500" fill="hold"/>
                                        <p:tgtEl>
                                          <p:spTgt spid="4"/>
                                        </p:tgtEl>
                                        <p:attrNameLst>
                                          <p:attrName>ppt_w</p:attrName>
                                        </p:attrNameLst>
                                      </p:cBhvr>
                                      <p:tavLst>
                                        <p:tav tm="0">
                                          <p:val>
                                            <p:fltVal val="0"/>
                                          </p:val>
                                        </p:tav>
                                        <p:tav tm="100000">
                                          <p:val>
                                            <p:strVal val="#ppt_w"/>
                                          </p:val>
                                        </p:tav>
                                      </p:tavLst>
                                    </p:anim>
                                    <p:anim calcmode="lin" valueType="num">
                                      <p:cBhvr>
                                        <p:cTn id="49" dur="500" fill="hold"/>
                                        <p:tgtEl>
                                          <p:spTgt spid="4"/>
                                        </p:tgtEl>
                                        <p:attrNameLst>
                                          <p:attrName>ppt_h</p:attrName>
                                        </p:attrNameLst>
                                      </p:cBhvr>
                                      <p:tavLst>
                                        <p:tav tm="0">
                                          <p:val>
                                            <p:fltVal val="0"/>
                                          </p:val>
                                        </p:tav>
                                        <p:tav tm="100000">
                                          <p:val>
                                            <p:strVal val="#ppt_h"/>
                                          </p:val>
                                        </p:tav>
                                      </p:tavLst>
                                    </p:anim>
                                    <p:animEffect transition="in" filter="fade">
                                      <p:cBhvr>
                                        <p:cTn id="50" dur="500"/>
                                        <p:tgtEl>
                                          <p:spTgt spid="4"/>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250" fill="hold"/>
                                        <p:tgtEl>
                                          <p:spTgt spid="13"/>
                                        </p:tgtEl>
                                        <p:attrNameLst>
                                          <p:attrName>ppt_w</p:attrName>
                                        </p:attrNameLst>
                                      </p:cBhvr>
                                      <p:tavLst>
                                        <p:tav tm="0">
                                          <p:val>
                                            <p:fltVal val="0"/>
                                          </p:val>
                                        </p:tav>
                                        <p:tav tm="100000">
                                          <p:val>
                                            <p:strVal val="#ppt_w"/>
                                          </p:val>
                                        </p:tav>
                                      </p:tavLst>
                                    </p:anim>
                                    <p:anim calcmode="lin" valueType="num">
                                      <p:cBhvr>
                                        <p:cTn id="54" dur="250" fill="hold"/>
                                        <p:tgtEl>
                                          <p:spTgt spid="13"/>
                                        </p:tgtEl>
                                        <p:attrNameLst>
                                          <p:attrName>ppt_h</p:attrName>
                                        </p:attrNameLst>
                                      </p:cBhvr>
                                      <p:tavLst>
                                        <p:tav tm="0">
                                          <p:val>
                                            <p:fltVal val="0"/>
                                          </p:val>
                                        </p:tav>
                                        <p:tav tm="100000">
                                          <p:val>
                                            <p:strVal val="#ppt_h"/>
                                          </p:val>
                                        </p:tav>
                                      </p:tavLst>
                                    </p:anim>
                                    <p:animEffect transition="in" filter="fade">
                                      <p:cBhvr>
                                        <p:cTn id="55" dur="250"/>
                                        <p:tgtEl>
                                          <p:spTgt spid="13"/>
                                        </p:tgtEl>
                                      </p:cBhvr>
                                    </p:animEffect>
                                  </p:childTnLst>
                                </p:cTn>
                              </p:par>
                              <p:par>
                                <p:cTn id="56" presetID="6" presetClass="emph" presetSubtype="0" decel="100000" fill="hold" grpId="1" nodeType="withEffect">
                                  <p:stCondLst>
                                    <p:cond delay="200"/>
                                  </p:stCondLst>
                                  <p:childTnLst>
                                    <p:animScale>
                                      <p:cBhvr>
                                        <p:cTn id="57" dur="250" fill="hold"/>
                                        <p:tgtEl>
                                          <p:spTgt spid="13"/>
                                        </p:tgtEl>
                                      </p:cBhvr>
                                      <p:by x="120000" y="120000"/>
                                    </p:animScale>
                                  </p:childTnLst>
                                </p:cTn>
                              </p:par>
                              <p:par>
                                <p:cTn id="58" presetID="6" presetClass="emph" presetSubtype="0" decel="100000" fill="hold" grpId="2" nodeType="withEffect">
                                  <p:stCondLst>
                                    <p:cond delay="400"/>
                                  </p:stCondLst>
                                  <p:childTnLst>
                                    <p:animScale>
                                      <p:cBhvr>
                                        <p:cTn id="59" dur="250" fill="hold"/>
                                        <p:tgtEl>
                                          <p:spTgt spid="13"/>
                                        </p:tgtEl>
                                      </p:cBhvr>
                                      <p:by x="83000" y="83000"/>
                                    </p:animScale>
                                  </p:childTnLst>
                                </p:cTn>
                              </p:par>
                            </p:childTnLst>
                          </p:cTn>
                        </p:par>
                        <p:par>
                          <p:cTn id="60" fill="hold">
                            <p:stCondLst>
                              <p:cond delay="1500"/>
                            </p:stCondLst>
                            <p:childTnLst>
                              <p:par>
                                <p:cTn id="61" presetID="53" presetClass="entr" presetSubtype="16" fill="hold" grpId="0" nodeType="afterEffect">
                                  <p:stCondLst>
                                    <p:cond delay="0"/>
                                  </p:stCondLst>
                                  <p:childTnLst>
                                    <p:set>
                                      <p:cBhvr>
                                        <p:cTn id="62" dur="1" fill="hold">
                                          <p:stCondLst>
                                            <p:cond delay="0"/>
                                          </p:stCondLst>
                                        </p:cTn>
                                        <p:tgtEl>
                                          <p:spTgt spid="5"/>
                                        </p:tgtEl>
                                        <p:attrNameLst>
                                          <p:attrName>style.visibility</p:attrName>
                                        </p:attrNameLst>
                                      </p:cBhvr>
                                      <p:to>
                                        <p:strVal val="visible"/>
                                      </p:to>
                                    </p:set>
                                    <p:anim calcmode="lin" valueType="num">
                                      <p:cBhvr>
                                        <p:cTn id="63" dur="250" fill="hold"/>
                                        <p:tgtEl>
                                          <p:spTgt spid="5"/>
                                        </p:tgtEl>
                                        <p:attrNameLst>
                                          <p:attrName>ppt_w</p:attrName>
                                        </p:attrNameLst>
                                      </p:cBhvr>
                                      <p:tavLst>
                                        <p:tav tm="0">
                                          <p:val>
                                            <p:fltVal val="0"/>
                                          </p:val>
                                        </p:tav>
                                        <p:tav tm="100000">
                                          <p:val>
                                            <p:strVal val="#ppt_w"/>
                                          </p:val>
                                        </p:tav>
                                      </p:tavLst>
                                    </p:anim>
                                    <p:anim calcmode="lin" valueType="num">
                                      <p:cBhvr>
                                        <p:cTn id="64" dur="250" fill="hold"/>
                                        <p:tgtEl>
                                          <p:spTgt spid="5"/>
                                        </p:tgtEl>
                                        <p:attrNameLst>
                                          <p:attrName>ppt_h</p:attrName>
                                        </p:attrNameLst>
                                      </p:cBhvr>
                                      <p:tavLst>
                                        <p:tav tm="0">
                                          <p:val>
                                            <p:fltVal val="0"/>
                                          </p:val>
                                        </p:tav>
                                        <p:tav tm="100000">
                                          <p:val>
                                            <p:strVal val="#ppt_h"/>
                                          </p:val>
                                        </p:tav>
                                      </p:tavLst>
                                    </p:anim>
                                    <p:animEffect transition="in" filter="fade">
                                      <p:cBhvr>
                                        <p:cTn id="65" dur="250"/>
                                        <p:tgtEl>
                                          <p:spTgt spid="5"/>
                                        </p:tgtEl>
                                      </p:cBhvr>
                                    </p:animEffect>
                                  </p:childTnLst>
                                </p:cTn>
                              </p:par>
                              <p:par>
                                <p:cTn id="66" presetID="6" presetClass="emph" presetSubtype="0" decel="100000" fill="hold" grpId="1" nodeType="withEffect">
                                  <p:stCondLst>
                                    <p:cond delay="200"/>
                                  </p:stCondLst>
                                  <p:childTnLst>
                                    <p:animScale>
                                      <p:cBhvr>
                                        <p:cTn id="67" dur="250" fill="hold"/>
                                        <p:tgtEl>
                                          <p:spTgt spid="5"/>
                                        </p:tgtEl>
                                      </p:cBhvr>
                                      <p:by x="120000" y="120000"/>
                                    </p:animScale>
                                  </p:childTnLst>
                                </p:cTn>
                              </p:par>
                              <p:par>
                                <p:cTn id="68" presetID="6" presetClass="emph" presetSubtype="0" decel="100000" fill="hold" grpId="2" nodeType="withEffect">
                                  <p:stCondLst>
                                    <p:cond delay="400"/>
                                  </p:stCondLst>
                                  <p:childTnLst>
                                    <p:animScale>
                                      <p:cBhvr>
                                        <p:cTn id="69" dur="250" fill="hold"/>
                                        <p:tgtEl>
                                          <p:spTgt spid="5"/>
                                        </p:tgtEl>
                                      </p:cBhvr>
                                      <p:by x="83000" y="83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p:bldP spid="5" grpId="1"/>
      <p:bldP spid="5" grpId="2"/>
      <p:bldP spid="6" grpId="0" bldLvl="0" animBg="1"/>
      <p:bldP spid="7" grpId="0" bldLvl="0" animBg="1"/>
      <p:bldP spid="8" grpId="0" bldLvl="0" animBg="1"/>
      <p:bldP spid="9" grpId="0" bldLvl="0" animBg="1"/>
      <p:bldP spid="13" grpId="0" bldLvl="0"/>
      <p:bldP spid="13" grpId="1" bldLvl="0"/>
      <p:bldP spid="13" grpId="2" bldLvl="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5"/>
          <p:cNvSpPr/>
          <p:nvPr/>
        </p:nvSpPr>
        <p:spPr bwMode="auto">
          <a:xfrm>
            <a:off x="890954" y="1534522"/>
            <a:ext cx="3883197" cy="4006976"/>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ln>
            <a:solidFill>
              <a:srgbClr val="00B050"/>
            </a:solidFill>
          </a:ln>
        </p:spPr>
        <p:style>
          <a:lnRef idx="2">
            <a:schemeClr val="accent5"/>
          </a:lnRef>
          <a:fillRef idx="2">
            <a:schemeClr val="accent5"/>
          </a:fillRef>
          <a:effectRef idx="0">
            <a:srgbClr val="FFFFFF"/>
          </a:effectRef>
          <a:fontRef idx="minor">
            <a:schemeClr val="lt1"/>
          </a:fontRef>
        </p:style>
        <p:txBody>
          <a:bodyPr vert="horz" wrap="square" lIns="91406" tIns="45703" rIns="91406" bIns="45703" numCol="1" anchor="t" anchorCtr="0" compatLnSpc="1"/>
          <a:lstStyle/>
          <a:p>
            <a:endParaRPr lang="zh-CN" altLang="en-US"/>
          </a:p>
        </p:txBody>
      </p:sp>
      <p:sp>
        <p:nvSpPr>
          <p:cNvPr id="49" name="文本框 48"/>
          <p:cNvSpPr txBox="1"/>
          <p:nvPr/>
        </p:nvSpPr>
        <p:spPr>
          <a:xfrm>
            <a:off x="1230637" y="1998319"/>
            <a:ext cx="6818127" cy="2584450"/>
          </a:xfrm>
          <a:prstGeom prst="rect">
            <a:avLst/>
          </a:prstGeom>
          <a:noFill/>
        </p:spPr>
        <p:txBody>
          <a:bodyPr wrap="square" rtlCol="0">
            <a:spAutoFit/>
          </a:bodyPr>
          <a:lstStyle/>
          <a:p>
            <a:pPr>
              <a:lnSpc>
                <a:spcPct val="150000"/>
              </a:lnSpc>
            </a:pPr>
            <a:r>
              <a:rPr lang="zh-CN" altLang="en-US" sz="5400" b="1" dirty="0">
                <a:latin typeface="+mj-ea"/>
                <a:ea typeface="+mj-ea"/>
              </a:rPr>
              <a:t>子任务</a:t>
            </a:r>
            <a:r>
              <a:rPr lang="en-US" altLang="zh-CN" sz="5400" b="1" dirty="0">
                <a:latin typeface="+mj-ea"/>
                <a:ea typeface="+mj-ea"/>
              </a:rPr>
              <a:t>3</a:t>
            </a:r>
            <a:r>
              <a:rPr lang="en-US" altLang="zh-CN" sz="5400" b="1" dirty="0">
                <a:latin typeface="+mj-ea"/>
                <a:ea typeface="+mj-ea"/>
              </a:rPr>
              <a:t>.2.1 </a:t>
            </a:r>
            <a:endParaRPr lang="en-US" altLang="zh-CN" sz="5400" b="1" dirty="0">
              <a:latin typeface="+mj-ea"/>
              <a:ea typeface="+mj-ea"/>
            </a:endParaRPr>
          </a:p>
          <a:p>
            <a:pPr>
              <a:lnSpc>
                <a:spcPct val="150000"/>
              </a:lnSpc>
            </a:pPr>
            <a:r>
              <a:rPr lang="zh-CN" sz="5400" b="1" dirty="0">
                <a:latin typeface="+mj-ea"/>
                <a:ea typeface="+mj-ea"/>
              </a:rPr>
              <a:t>资本成本的计算</a:t>
            </a:r>
            <a:endParaRPr lang="zh-CN" sz="5400" b="1" dirty="0">
              <a:latin typeface="+mj-ea"/>
              <a:ea typeface="+mj-ea"/>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8997315" y="2239645"/>
            <a:ext cx="3261995" cy="46183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sp>
        <p:nvSpPr>
          <p:cNvPr id="100" name="文本框 99"/>
          <p:cNvSpPr txBox="1"/>
          <p:nvPr/>
        </p:nvSpPr>
        <p:spPr>
          <a:xfrm>
            <a:off x="848360" y="786765"/>
            <a:ext cx="9895205" cy="2228850"/>
          </a:xfrm>
          <a:prstGeom prst="rect">
            <a:avLst/>
          </a:prstGeom>
          <a:noFill/>
          <a:ln w="9525">
            <a:noFill/>
          </a:ln>
        </p:spPr>
        <p:txBody>
          <a:bodyPr>
            <a:noAutofit/>
          </a:bodyPr>
          <a:p>
            <a:pPr indent="0"/>
            <a:r>
              <a:rPr sz="2400" b="0">
                <a:solidFill>
                  <a:srgbClr val="ED028C"/>
                </a:solidFill>
              </a:rPr>
              <a:t>1.资本成本的含义：</a:t>
            </a:r>
            <a:endParaRPr sz="2400" b="0">
              <a:solidFill>
                <a:srgbClr val="ED028C"/>
              </a:solidFill>
            </a:endParaRPr>
          </a:p>
          <a:p>
            <a:pPr indent="0"/>
            <a:r>
              <a:rPr lang="en-US" sz="2400" b="0"/>
              <a:t>       </a:t>
            </a:r>
            <a:r>
              <a:rPr sz="2400" b="0"/>
              <a:t>资本成本是指企业为筹集和使用资本而付出的代价。 一般说来，资本成本是指投资资本的机会成本。资本成本也称为投资项目的取舍率、最低可接受的报酬率。</a:t>
            </a:r>
            <a:endParaRPr sz="2400" b="0"/>
          </a:p>
          <a:p>
            <a:pPr indent="0"/>
            <a:endParaRPr sz="2400" b="0"/>
          </a:p>
          <a:p>
            <a:pPr indent="0"/>
            <a:endParaRPr sz="2400" b="0"/>
          </a:p>
          <a:p>
            <a:pPr indent="0"/>
            <a:r>
              <a:rPr sz="2400" b="0"/>
              <a:t>	        </a:t>
            </a:r>
            <a:endParaRPr sz="2400" b="0"/>
          </a:p>
          <a:p>
            <a:pPr indent="0"/>
            <a:endParaRPr sz="2400" b="0"/>
          </a:p>
          <a:p>
            <a:pPr indent="0"/>
            <a:r>
              <a:rPr sz="2400" b="0"/>
              <a:t>式中：K——资本成本，以百分比表示</a:t>
            </a:r>
            <a:endParaRPr sz="2400" b="0"/>
          </a:p>
          <a:p>
            <a:pPr indent="0"/>
            <a:r>
              <a:rPr sz="2400" b="0"/>
              <a:t>           D─资金使用费（也叫资金占用费用或用资费用）</a:t>
            </a:r>
            <a:endParaRPr sz="2400" b="0"/>
          </a:p>
          <a:p>
            <a:pPr indent="0"/>
            <a:r>
              <a:rPr sz="2400" b="0"/>
              <a:t>            P─筹资总额</a:t>
            </a:r>
            <a:endParaRPr sz="2400" b="0"/>
          </a:p>
          <a:p>
            <a:pPr indent="0"/>
            <a:r>
              <a:rPr sz="2400" b="0"/>
              <a:t>            F─筹资费用</a:t>
            </a:r>
            <a:endParaRPr sz="2400" b="0"/>
          </a:p>
          <a:p>
            <a:pPr indent="0"/>
            <a:r>
              <a:rPr sz="2400" b="0"/>
              <a:t>            f─筹资费用率，，即筹资费用与筹资总额的比率。</a:t>
            </a:r>
            <a:endParaRPr sz="2400" b="0"/>
          </a:p>
        </p:txBody>
      </p:sp>
      <p:graphicFrame>
        <p:nvGraphicFramePr>
          <p:cNvPr id="3" name="对象 -2147482624"/>
          <p:cNvGraphicFramePr>
            <a:graphicFrameLocks noChangeAspect="1"/>
          </p:cNvGraphicFramePr>
          <p:nvPr/>
        </p:nvGraphicFramePr>
        <p:xfrm>
          <a:off x="1093470" y="2397125"/>
          <a:ext cx="2466340" cy="841375"/>
        </p:xfrm>
        <a:graphic>
          <a:graphicData uri="http://schemas.openxmlformats.org/presentationml/2006/ole">
            <mc:AlternateContent xmlns:mc="http://schemas.openxmlformats.org/markup-compatibility/2006">
              <mc:Choice xmlns:v="urn:schemas-microsoft-com:vml" Requires="v">
                <p:oleObj spid="_x0000_s3076" name="" r:id="rId1" imgW="1155700" imgH="393700" progId="Equation.DSMT4">
                  <p:embed/>
                </p:oleObj>
              </mc:Choice>
              <mc:Fallback>
                <p:oleObj name="" r:id="rId1" imgW="1155700" imgH="393700" progId="Equation.DSMT4">
                  <p:embed/>
                  <p:pic>
                    <p:nvPicPr>
                      <p:cNvPr id="0" name="图片 3075"/>
                      <p:cNvPicPr/>
                      <p:nvPr/>
                    </p:nvPicPr>
                    <p:blipFill>
                      <a:blip r:embed="rId2"/>
                      <a:stretch>
                        <a:fillRect/>
                      </a:stretch>
                    </p:blipFill>
                    <p:spPr>
                      <a:xfrm>
                        <a:off x="1093470" y="2397125"/>
                        <a:ext cx="2466340" cy="841375"/>
                      </a:xfrm>
                      <a:prstGeom prst="rect">
                        <a:avLst/>
                      </a:prstGeom>
                      <a:noFill/>
                      <a:ln w="38100">
                        <a:noFill/>
                        <a:miter/>
                      </a:ln>
                    </p:spPr>
                  </p:pic>
                </p:oleObj>
              </mc:Fallback>
            </mc:AlternateContent>
          </a:graphicData>
        </a:graphic>
      </p:graphicFrame>
      <p:graphicFrame>
        <p:nvGraphicFramePr>
          <p:cNvPr id="4" name="对象 -2147482623"/>
          <p:cNvGraphicFramePr>
            <a:graphicFrameLocks noChangeAspect="1"/>
          </p:cNvGraphicFramePr>
          <p:nvPr/>
        </p:nvGraphicFramePr>
        <p:xfrm>
          <a:off x="4528185" y="2442210"/>
          <a:ext cx="2643505" cy="846455"/>
        </p:xfrm>
        <a:graphic>
          <a:graphicData uri="http://schemas.openxmlformats.org/presentationml/2006/ole">
            <mc:AlternateContent xmlns:mc="http://schemas.openxmlformats.org/markup-compatibility/2006">
              <mc:Choice xmlns:v="urn:schemas-microsoft-com:vml" Requires="v">
                <p:oleObj spid="_x0000_s5" name="" r:id="rId3" imgW="1308100" imgH="419100" progId="Equation.DSMT4">
                  <p:embed/>
                </p:oleObj>
              </mc:Choice>
              <mc:Fallback>
                <p:oleObj name="" r:id="rId3" imgW="1308100" imgH="419100" progId="Equation.DSMT4">
                  <p:embed/>
                  <p:pic>
                    <p:nvPicPr>
                      <p:cNvPr id="0" name="图片 3"/>
                      <p:cNvPicPr/>
                      <p:nvPr/>
                    </p:nvPicPr>
                    <p:blipFill>
                      <a:blip r:embed="rId4"/>
                      <a:stretch>
                        <a:fillRect/>
                      </a:stretch>
                    </p:blipFill>
                    <p:spPr>
                      <a:xfrm>
                        <a:off x="4528185" y="2442210"/>
                        <a:ext cx="2643505" cy="846455"/>
                      </a:xfrm>
                      <a:prstGeom prst="rect">
                        <a:avLst/>
                      </a:prstGeom>
                      <a:noFill/>
                      <a:ln w="38100">
                        <a:noFill/>
                        <a:miter/>
                      </a:ln>
                    </p:spPr>
                  </p:pic>
                </p:oleObj>
              </mc:Fallback>
            </mc:AlternateContent>
          </a:graphicData>
        </a:graphic>
      </p:graphicFrame>
    </p:spTree>
    <p:custDataLst>
      <p:tags r:id="rId5"/>
    </p:custData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sp>
        <p:nvSpPr>
          <p:cNvPr id="100" name="文本框 99"/>
          <p:cNvSpPr txBox="1"/>
          <p:nvPr/>
        </p:nvSpPr>
        <p:spPr>
          <a:xfrm>
            <a:off x="848360" y="786765"/>
            <a:ext cx="9895205" cy="2228850"/>
          </a:xfrm>
          <a:prstGeom prst="rect">
            <a:avLst/>
          </a:prstGeom>
          <a:noFill/>
          <a:ln w="9525">
            <a:noFill/>
          </a:ln>
        </p:spPr>
        <p:txBody>
          <a:bodyPr>
            <a:noAutofit/>
          </a:bodyPr>
          <a:p>
            <a:pPr indent="0"/>
            <a:r>
              <a:rPr sz="2400" b="0">
                <a:solidFill>
                  <a:srgbClr val="ED028C"/>
                </a:solidFill>
              </a:rPr>
              <a:t>2.个别资本成本计算</a:t>
            </a:r>
            <a:endParaRPr sz="2400" b="0">
              <a:solidFill>
                <a:srgbClr val="ED028C"/>
              </a:solidFill>
            </a:endParaRPr>
          </a:p>
          <a:p>
            <a:pPr indent="0"/>
            <a:r>
              <a:rPr lang="en-US" sz="2400" b="0"/>
              <a:t> </a:t>
            </a:r>
            <a:r>
              <a:rPr sz="2400" b="0"/>
              <a:t>         </a:t>
            </a:r>
            <a:endParaRPr sz="2400" b="0"/>
          </a:p>
        </p:txBody>
      </p:sp>
      <p:pic>
        <p:nvPicPr>
          <p:cNvPr id="53" name="图片 2"/>
          <p:cNvPicPr>
            <a:picLocks noChangeAspect="1"/>
          </p:cNvPicPr>
          <p:nvPr/>
        </p:nvPicPr>
        <p:blipFill>
          <a:blip r:embed="rId1"/>
          <a:stretch>
            <a:fillRect/>
          </a:stretch>
        </p:blipFill>
        <p:spPr>
          <a:xfrm>
            <a:off x="1458595" y="1339850"/>
            <a:ext cx="7517765" cy="1837690"/>
          </a:xfrm>
          <a:prstGeom prst="rect">
            <a:avLst/>
          </a:prstGeom>
        </p:spPr>
      </p:pic>
      <p:sp>
        <p:nvSpPr>
          <p:cNvPr id="10" name="文本框 9"/>
          <p:cNvSpPr txBox="1"/>
          <p:nvPr/>
        </p:nvSpPr>
        <p:spPr>
          <a:xfrm>
            <a:off x="1574800" y="3428683"/>
            <a:ext cx="5080000" cy="1630045"/>
          </a:xfrm>
          <a:prstGeom prst="rect">
            <a:avLst/>
          </a:prstGeom>
          <a:noFill/>
          <a:ln w="9525">
            <a:noFill/>
          </a:ln>
        </p:spPr>
        <p:txBody>
          <a:bodyPr>
            <a:spAutoFit/>
          </a:bodyPr>
          <a:p>
            <a:pPr indent="0" fontAlgn="auto"/>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（1）银行借款（2）公司债券（3）优先股</a:t>
            </a:r>
            <a:endParaRPr lang="zh-CN"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fontAlgn="auto"/>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4</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普通股（</a:t>
            </a:r>
            <a:r>
              <a:rPr lang="en-US" alt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5</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）留存收益</a:t>
            </a:r>
            <a:endPar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Tree>
    <p:custDataLst>
      <p:tags r:id="rId2"/>
    </p:custData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sp>
        <p:nvSpPr>
          <p:cNvPr id="100" name="文本框 99"/>
          <p:cNvSpPr txBox="1"/>
          <p:nvPr/>
        </p:nvSpPr>
        <p:spPr>
          <a:xfrm>
            <a:off x="848360" y="786765"/>
            <a:ext cx="9895205" cy="2228850"/>
          </a:xfrm>
          <a:prstGeom prst="rect">
            <a:avLst/>
          </a:prstGeom>
          <a:noFill/>
          <a:ln w="9525">
            <a:noFill/>
          </a:ln>
        </p:spPr>
        <p:txBody>
          <a:bodyPr>
            <a:noAutofit/>
          </a:bodyPr>
          <a:p>
            <a:pPr indent="0"/>
            <a:r>
              <a:rPr sz="2400" b="0">
                <a:solidFill>
                  <a:srgbClr val="ED028C"/>
                </a:solidFill>
              </a:rPr>
              <a:t>3.综合资本成本：</a:t>
            </a:r>
            <a:endParaRPr sz="2400" b="0">
              <a:solidFill>
                <a:srgbClr val="ED028C"/>
              </a:solidFill>
            </a:endParaRPr>
          </a:p>
          <a:p>
            <a:pPr indent="0"/>
            <a:r>
              <a:rPr lang="en-US" sz="2400" b="0"/>
              <a:t>       </a:t>
            </a:r>
            <a:r>
              <a:rPr sz="2400" b="0"/>
              <a:t>综合资本成本（加权平均资金成本），是指一个企业采取不同筹资方式的平均成本，它是以各种资本所占的比重为权数，对各种资本成本进行加权计算得出来的。</a:t>
            </a:r>
            <a:endParaRPr sz="2400" b="0"/>
          </a:p>
          <a:p>
            <a:pPr indent="0"/>
            <a:r>
              <a:rPr sz="2400" b="0"/>
              <a:t>资本价值的确定基础：账面价值、市场价值和目标价值。 </a:t>
            </a:r>
            <a:endParaRPr sz="2400" b="0"/>
          </a:p>
          <a:p>
            <a:pPr indent="0"/>
            <a:endParaRPr sz="2400" b="0"/>
          </a:p>
          <a:p>
            <a:pPr indent="0"/>
            <a:endParaRPr sz="2400" b="0"/>
          </a:p>
          <a:p>
            <a:pPr indent="0"/>
            <a:r>
              <a:rPr sz="2400" b="0"/>
              <a:t>	        </a:t>
            </a:r>
            <a:endParaRPr sz="2400" b="0"/>
          </a:p>
          <a:p>
            <a:pPr indent="0"/>
            <a:endParaRPr sz="2400" b="0"/>
          </a:p>
          <a:p>
            <a:pPr indent="0"/>
            <a:endParaRPr sz="2400" b="0"/>
          </a:p>
        </p:txBody>
      </p:sp>
      <p:pic>
        <p:nvPicPr>
          <p:cNvPr id="57" name="图片 -2147482609" descr="1554609779743-0"/>
          <p:cNvPicPr>
            <a:picLocks noChangeAspect="1"/>
          </p:cNvPicPr>
          <p:nvPr/>
        </p:nvPicPr>
        <p:blipFill>
          <a:blip r:embed="rId1"/>
          <a:stretch>
            <a:fillRect/>
          </a:stretch>
        </p:blipFill>
        <p:spPr>
          <a:xfrm>
            <a:off x="1753870" y="2726690"/>
            <a:ext cx="7230745" cy="1786255"/>
          </a:xfrm>
          <a:prstGeom prst="rect">
            <a:avLst/>
          </a:prstGeom>
          <a:noFill/>
          <a:ln w="9525">
            <a:noFill/>
          </a:ln>
        </p:spPr>
      </p:pic>
      <p:sp>
        <p:nvSpPr>
          <p:cNvPr id="10" name="文本框 9"/>
          <p:cNvSpPr txBox="1"/>
          <p:nvPr/>
        </p:nvSpPr>
        <p:spPr>
          <a:xfrm>
            <a:off x="1753870" y="5033010"/>
            <a:ext cx="5363210" cy="1273810"/>
          </a:xfrm>
          <a:prstGeom prst="rect">
            <a:avLst/>
          </a:prstGeom>
          <a:noFill/>
          <a:ln w="9525">
            <a:noFill/>
          </a:ln>
        </p:spPr>
        <p:txBody>
          <a:bodyPr>
            <a:noAutofit/>
          </a:bodyPr>
          <a:p>
            <a:pPr indent="266700" algn="l"/>
            <a:r>
              <a:rPr lang="zh-CN" b="0">
                <a:solidFill>
                  <a:srgbClr val="000000"/>
                </a:solidFill>
                <a:ea typeface="微软雅黑" panose="020B0503020204020204" charset="-122"/>
              </a:rPr>
              <a:t>Kw ——加权资本成本率。</a:t>
            </a:r>
            <a:endParaRPr lang="zh-CN" b="0">
              <a:solidFill>
                <a:srgbClr val="000000"/>
              </a:solidFill>
              <a:ea typeface="微软雅黑" panose="020B0503020204020204" charset="-122"/>
            </a:endParaRPr>
          </a:p>
          <a:p>
            <a:pPr indent="266700" algn="l"/>
            <a:r>
              <a:rPr lang="en-US" altLang="zh-CN" b="0">
                <a:solidFill>
                  <a:srgbClr val="000000"/>
                </a:solidFill>
                <a:ea typeface="微软雅黑" panose="020B0503020204020204" charset="-122"/>
              </a:rPr>
              <a:t>    </a:t>
            </a:r>
            <a:r>
              <a:rPr lang="zh-CN" b="0">
                <a:solidFill>
                  <a:srgbClr val="000000"/>
                </a:solidFill>
                <a:ea typeface="微软雅黑" panose="020B0503020204020204" charset="-122"/>
              </a:rPr>
              <a:t>Kj  ——第j种资本的资金成本。</a:t>
            </a:r>
            <a:endParaRPr lang="zh-CN" b="0">
              <a:solidFill>
                <a:srgbClr val="000000"/>
              </a:solidFill>
              <a:ea typeface="微软雅黑" panose="020B0503020204020204" charset="-122"/>
            </a:endParaRPr>
          </a:p>
          <a:p>
            <a:pPr indent="266700" algn="l"/>
            <a:r>
              <a:rPr lang="en-US" altLang="zh-CN" b="0">
                <a:solidFill>
                  <a:srgbClr val="000000"/>
                </a:solidFill>
                <a:ea typeface="微软雅黑" panose="020B0503020204020204" charset="-122"/>
              </a:rPr>
              <a:t>    </a:t>
            </a:r>
            <a:r>
              <a:rPr lang="zh-CN" b="0">
                <a:solidFill>
                  <a:srgbClr val="000000"/>
                </a:solidFill>
                <a:ea typeface="微软雅黑" panose="020B0503020204020204" charset="-122"/>
              </a:rPr>
              <a:t>wj——第j种资本所占全部资本比例（权数）。</a:t>
            </a:r>
            <a:endParaRPr lang="zh-CN" altLang="en-US" b="0">
              <a:solidFill>
                <a:srgbClr val="000000"/>
              </a:solidFill>
              <a:ea typeface="微软雅黑" panose="020B0503020204020204" charset="-122"/>
            </a:endParaRPr>
          </a:p>
        </p:txBody>
      </p:sp>
    </p:spTree>
    <p:custDataLst>
      <p:tags r:id="rId2"/>
    </p:custData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102" name="文本框 101"/>
          <p:cNvSpPr txBox="1"/>
          <p:nvPr/>
        </p:nvSpPr>
        <p:spPr>
          <a:xfrm>
            <a:off x="965835" y="753745"/>
            <a:ext cx="9265285" cy="1681480"/>
          </a:xfrm>
          <a:prstGeom prst="rect">
            <a:avLst/>
          </a:prstGeom>
          <a:noFill/>
          <a:ln w="9525">
            <a:noFill/>
          </a:ln>
        </p:spPr>
        <p:txBody>
          <a:bodyPr>
            <a:noAutofit/>
          </a:bodyPr>
          <a:p>
            <a:pPr indent="194310"/>
            <a:r>
              <a:rPr sz="2400" b="0">
                <a:solidFill>
                  <a:srgbClr val="ED028C"/>
                </a:solidFill>
              </a:rPr>
              <a:t>4.利用EXCEL计算个别资本成本</a:t>
            </a:r>
            <a:endParaRPr sz="2400" b="0">
              <a:solidFill>
                <a:srgbClr val="ED028C"/>
              </a:solidFill>
            </a:endParaRPr>
          </a:p>
          <a:p>
            <a:pPr indent="194310"/>
            <a:r>
              <a:rPr sz="2400" b="0"/>
              <a:t>（1）债权资本成本的计算</a:t>
            </a:r>
            <a:endParaRPr sz="2400" b="0"/>
          </a:p>
          <a:p>
            <a:pPr indent="194310"/>
            <a:r>
              <a:rPr sz="2400" b="0"/>
              <a:t>大华公司取得5年期长期借款100万元，年利率为6%，每年付息一次，到期一次还本，借款费用率0.5%，企业所得税税率25%，求考虑资金时间价值的资本成本率和不考虑资金时间价值的资本成本率。</a:t>
            </a:r>
            <a:r>
              <a:rPr lang="en-US" sz="2400" b="0">
                <a:solidFill>
                  <a:srgbClr val="000000"/>
                </a:solidFill>
                <a:latin typeface="Arial" panose="020B0604020202020204" pitchFamily="34" charset="0"/>
                <a:cs typeface="Arial" panose="020B0604020202020204" pitchFamily="34" charset="0"/>
              </a:rPr>
              <a:t>       </a:t>
            </a:r>
            <a:r>
              <a:rPr lang="en-US" b="0">
                <a:solidFill>
                  <a:srgbClr val="000000"/>
                </a:solidFill>
                <a:latin typeface="Arial" panose="020B0604020202020204" pitchFamily="34" charset="0"/>
                <a:cs typeface="Arial" panose="020B0604020202020204" pitchFamily="34" charset="0"/>
              </a:rPr>
              <a:t>                                                     </a:t>
            </a:r>
            <a:endParaRPr lang="en-US" altLang="en-US" b="0">
              <a:solidFill>
                <a:srgbClr val="000000"/>
              </a:solidFill>
              <a:latin typeface="Arial" panose="020B0604020202020204" pitchFamily="34" charset="0"/>
              <a:cs typeface="Arial" panose="020B0604020202020204" pitchFamily="34" charset="0"/>
            </a:endParaRPr>
          </a:p>
        </p:txBody>
      </p:sp>
      <p:pic>
        <p:nvPicPr>
          <p:cNvPr id="123" name="图片 15"/>
          <p:cNvPicPr>
            <a:picLocks noChangeAspect="1"/>
          </p:cNvPicPr>
          <p:nvPr/>
        </p:nvPicPr>
        <p:blipFill>
          <a:blip r:embed="rId1"/>
          <a:stretch>
            <a:fillRect/>
          </a:stretch>
        </p:blipFill>
        <p:spPr>
          <a:xfrm>
            <a:off x="1232535" y="2811780"/>
            <a:ext cx="8731885" cy="2543810"/>
          </a:xfrm>
          <a:prstGeom prst="rect">
            <a:avLst/>
          </a:prstGeom>
          <a:noFill/>
          <a:ln>
            <a:noFill/>
          </a:ln>
        </p:spPr>
      </p:pic>
    </p:spTree>
    <p:custDataLst>
      <p:tags r:id="rId2"/>
    </p:custData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102" name="文本框 101"/>
          <p:cNvSpPr txBox="1"/>
          <p:nvPr/>
        </p:nvSpPr>
        <p:spPr>
          <a:xfrm>
            <a:off x="965835" y="1064895"/>
            <a:ext cx="9265285" cy="1681480"/>
          </a:xfrm>
          <a:prstGeom prst="rect">
            <a:avLst/>
          </a:prstGeom>
          <a:noFill/>
          <a:ln w="9525">
            <a:noFill/>
          </a:ln>
        </p:spPr>
        <p:txBody>
          <a:bodyPr>
            <a:noAutofit/>
          </a:bodyPr>
          <a:p>
            <a:pPr indent="194310"/>
            <a:r>
              <a:rPr sz="2400" b="0"/>
              <a:t>（2）股权资本成本的计算</a:t>
            </a:r>
            <a:endParaRPr sz="2400" b="0"/>
          </a:p>
          <a:p>
            <a:pPr indent="194310"/>
            <a:r>
              <a:rPr sz="2400" b="0"/>
              <a:t>大华公司，普通股筹集金额100万元，年股利每股10元，筹集费用率2%，年增长率5%；优先股筹集金额50万元，年股利每股6元，筹集费用率5%；留存收益100万元，年股利每股10元，求这三种筹集方式的个别资本成本。</a:t>
            </a:r>
            <a:r>
              <a:rPr lang="en-US" sz="2400" b="0">
                <a:solidFill>
                  <a:srgbClr val="000000"/>
                </a:solidFill>
                <a:latin typeface="Arial" panose="020B0604020202020204" pitchFamily="34" charset="0"/>
                <a:cs typeface="Arial" panose="020B0604020202020204" pitchFamily="34" charset="0"/>
              </a:rPr>
              <a:t>       </a:t>
            </a:r>
            <a:r>
              <a:rPr lang="en-US" b="0">
                <a:solidFill>
                  <a:srgbClr val="000000"/>
                </a:solidFill>
                <a:latin typeface="Arial" panose="020B0604020202020204" pitchFamily="34" charset="0"/>
                <a:cs typeface="Arial" panose="020B0604020202020204" pitchFamily="34" charset="0"/>
              </a:rPr>
              <a:t>                                                     </a:t>
            </a:r>
            <a:endParaRPr lang="en-US" altLang="en-US" b="0">
              <a:solidFill>
                <a:srgbClr val="000000"/>
              </a:solidFill>
              <a:latin typeface="Arial" panose="020B0604020202020204" pitchFamily="34" charset="0"/>
              <a:cs typeface="Arial" panose="020B0604020202020204" pitchFamily="34" charset="0"/>
            </a:endParaRPr>
          </a:p>
        </p:txBody>
      </p:sp>
      <p:pic>
        <p:nvPicPr>
          <p:cNvPr id="2" name="图片 1"/>
          <p:cNvPicPr>
            <a:picLocks noChangeAspect="1"/>
          </p:cNvPicPr>
          <p:nvPr/>
        </p:nvPicPr>
        <p:blipFill>
          <a:blip r:embed="rId1"/>
          <a:stretch>
            <a:fillRect/>
          </a:stretch>
        </p:blipFill>
        <p:spPr>
          <a:xfrm>
            <a:off x="1193165" y="3159125"/>
            <a:ext cx="9365615" cy="2366010"/>
          </a:xfrm>
          <a:prstGeom prst="rect">
            <a:avLst/>
          </a:prstGeom>
          <a:noFill/>
          <a:ln>
            <a:noFill/>
          </a:ln>
        </p:spPr>
      </p:pic>
    </p:spTree>
    <p:custDataLst>
      <p:tags r:id="rId2"/>
    </p:custData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25"/>
          <p:cNvSpPr/>
          <p:nvPr userDrawn="1"/>
        </p:nvSpPr>
        <p:spPr>
          <a:xfrm>
            <a:off x="0" y="4077970"/>
            <a:ext cx="1886585" cy="2780030"/>
          </a:xfrm>
          <a:custGeom>
            <a:avLst/>
            <a:gdLst>
              <a:gd name="connsiteX0" fmla="*/ 0 w 6726477"/>
              <a:gd name="connsiteY0" fmla="*/ 0 h 6851441"/>
              <a:gd name="connsiteX1" fmla="*/ 6726477 w 6726477"/>
              <a:gd name="connsiteY1" fmla="*/ 0 h 6851441"/>
              <a:gd name="connsiteX2" fmla="*/ 6726477 w 6726477"/>
              <a:gd name="connsiteY2" fmla="*/ 6851441 h 6851441"/>
              <a:gd name="connsiteX3" fmla="*/ 0 w 6726477"/>
              <a:gd name="connsiteY3" fmla="*/ 6851441 h 6851441"/>
              <a:gd name="connsiteX4" fmla="*/ 0 w 6726477"/>
              <a:gd name="connsiteY4" fmla="*/ 0 h 6851441"/>
              <a:gd name="connsiteX0-1" fmla="*/ 0 w 6726477"/>
              <a:gd name="connsiteY0-2" fmla="*/ 0 h 6851441"/>
              <a:gd name="connsiteX1-3" fmla="*/ 3056351 w 6726477"/>
              <a:gd name="connsiteY1-4" fmla="*/ 2981195 h 6851441"/>
              <a:gd name="connsiteX2-5" fmla="*/ 6726477 w 6726477"/>
              <a:gd name="connsiteY2-6" fmla="*/ 6851441 h 6851441"/>
              <a:gd name="connsiteX3-7" fmla="*/ 0 w 6726477"/>
              <a:gd name="connsiteY3-8" fmla="*/ 6851441 h 6851441"/>
              <a:gd name="connsiteX4-9" fmla="*/ 0 w 6726477"/>
              <a:gd name="connsiteY4-10" fmla="*/ 0 h 685144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26477" h="6851441">
                <a:moveTo>
                  <a:pt x="0" y="0"/>
                </a:moveTo>
                <a:lnTo>
                  <a:pt x="3056351" y="2981195"/>
                </a:lnTo>
                <a:lnTo>
                  <a:pt x="6726477" y="6851441"/>
                </a:lnTo>
                <a:lnTo>
                  <a:pt x="0" y="6851441"/>
                </a:lnTo>
                <a:lnTo>
                  <a:pt x="0" y="0"/>
                </a:lnTo>
                <a:close/>
              </a:path>
            </a:pathLst>
          </a:custGeom>
          <a:solidFill>
            <a:srgbClr val="318F79"/>
          </a:solidFill>
          <a:ln w="12700" cap="flat" cmpd="sng" algn="ctr">
            <a:noFill/>
            <a:prstDash val="solid"/>
            <a:miter lim="800000"/>
          </a:ln>
          <a:effectLst/>
        </p:spPr>
        <p:txBody>
          <a:bodyPr rtlCol="0" anchor="ctr"/>
          <a:p>
            <a:pPr algn="ctr"/>
            <a:endParaRPr lang="zh-CN" altLang="en-US" dirty="0">
              <a:solidFill>
                <a:srgbClr val="FFFFFF"/>
              </a:solidFill>
              <a:latin typeface="Arial Narrow" panose="020B0606020202030204" charset="0"/>
              <a:ea typeface="汉仪全唐诗简" panose="00020600040101010101" pitchFamily="18" charset="-122"/>
              <a:cs typeface="汉仪全唐诗简" panose="00020600040101010101" pitchFamily="18" charset="-122"/>
              <a:sym typeface="Arial Narrow" panose="020B0606020202030204" charset="0"/>
            </a:endParaRPr>
          </a:p>
        </p:txBody>
      </p:sp>
      <p:sp>
        <p:nvSpPr>
          <p:cNvPr id="2" name="TextBox 2"/>
          <p:cNvSpPr txBox="1"/>
          <p:nvPr>
            <p:custDataLst>
              <p:tags r:id="rId1"/>
            </p:custDataLst>
          </p:nvPr>
        </p:nvSpPr>
        <p:spPr>
          <a:xfrm>
            <a:off x="540385" y="231140"/>
            <a:ext cx="2019935" cy="460375"/>
          </a:xfrm>
          <a:prstGeom prst="rect">
            <a:avLst/>
          </a:prstGeom>
          <a:noFill/>
        </p:spPr>
        <p:txBody>
          <a:bodyPr wrap="square" rtlCol="0">
            <a:spAutoFit/>
          </a:bodyPr>
          <a:p>
            <a:pPr algn="dist"/>
            <a:r>
              <a:rPr lang="zh-CN" altLang="en-US" sz="2400" b="1" dirty="0">
                <a:ln>
                  <a:noFill/>
                </a:ln>
                <a:solidFill>
                  <a:schemeClr val="accent4">
                    <a:lumMod val="50000"/>
                  </a:schemeClr>
                </a:solidFill>
                <a:effectLst/>
                <a:latin typeface="微软雅黑" panose="020B0503020204020204" charset="-122"/>
                <a:ea typeface="微软雅黑" panose="020B0503020204020204" charset="-122"/>
                <a:cs typeface="微软雅黑" panose="020B0503020204020204" charset="-122"/>
                <a:sym typeface="+mn-ea"/>
              </a:rPr>
              <a:t>本项目导图</a:t>
            </a:r>
            <a:endParaRPr lang="zh-CN" altLang="en-US" sz="2400" b="1" dirty="0">
              <a:ln>
                <a:noFill/>
              </a:ln>
              <a:solidFill>
                <a:schemeClr val="accent4">
                  <a:lumMod val="50000"/>
                </a:schemeClr>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3" name="同侧圆角矩形 2"/>
          <p:cNvSpPr/>
          <p:nvPr>
            <p:custDataLst>
              <p:tags r:id="rId2"/>
            </p:custDataLst>
          </p:nvPr>
        </p:nvSpPr>
        <p:spPr>
          <a:xfrm rot="5400000">
            <a:off x="23495" y="232410"/>
            <a:ext cx="399415" cy="457200"/>
          </a:xfrm>
          <a:prstGeom prst="round2SameRect">
            <a:avLst>
              <a:gd name="adj1" fmla="val 50000"/>
              <a:gd name="adj2" fmla="val 0"/>
            </a:avLst>
          </a:prstGeom>
        </p:spPr>
        <p:style>
          <a:lnRef idx="0">
            <a:srgbClr val="FFFFFF"/>
          </a:lnRef>
          <a:fillRef idx="1">
            <a:schemeClr val="accent5"/>
          </a:fillRef>
          <a:effectRef idx="2">
            <a:schemeClr val="accent5"/>
          </a:effectRef>
          <a:fontRef idx="minor">
            <a:schemeClr val="lt1"/>
          </a:fontRef>
        </p:style>
        <p:txBody>
          <a:bodyPr rtlCol="0" anchor="ctr"/>
          <a:p>
            <a:pPr algn="ctr"/>
            <a:endParaRPr lang="zh-CN" altLang="en-US"/>
          </a:p>
        </p:txBody>
      </p:sp>
      <p:pic>
        <p:nvPicPr>
          <p:cNvPr id="46" name="图片 4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90760" y="3698875"/>
            <a:ext cx="2242185" cy="2997200"/>
          </a:xfrm>
          <a:prstGeom prst="rect">
            <a:avLst/>
          </a:prstGeom>
        </p:spPr>
      </p:pic>
      <p:pic>
        <p:nvPicPr>
          <p:cNvPr id="22" name="图片 22" descr="5dcf7da3330d002564bf8cad5c6f1c6b"/>
          <p:cNvPicPr>
            <a:picLocks noChangeAspect="1"/>
          </p:cNvPicPr>
          <p:nvPr/>
        </p:nvPicPr>
        <p:blipFill>
          <a:blip r:embed="rId4"/>
          <a:stretch>
            <a:fillRect/>
          </a:stretch>
        </p:blipFill>
        <p:spPr>
          <a:xfrm>
            <a:off x="1054735" y="1620520"/>
            <a:ext cx="9215120" cy="330581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102" name="文本框 101"/>
          <p:cNvSpPr txBox="1"/>
          <p:nvPr/>
        </p:nvSpPr>
        <p:spPr>
          <a:xfrm>
            <a:off x="965835" y="1064895"/>
            <a:ext cx="9265285" cy="1681480"/>
          </a:xfrm>
          <a:prstGeom prst="rect">
            <a:avLst/>
          </a:prstGeom>
          <a:noFill/>
          <a:ln w="9525">
            <a:noFill/>
          </a:ln>
        </p:spPr>
        <p:txBody>
          <a:bodyPr>
            <a:noAutofit/>
          </a:bodyPr>
          <a:p>
            <a:pPr indent="194310"/>
            <a:r>
              <a:rPr sz="2400" b="0">
                <a:solidFill>
                  <a:srgbClr val="ED028C"/>
                </a:solidFill>
              </a:rPr>
              <a:t>5.利用EXCEL进行综合资本成本的计算</a:t>
            </a:r>
            <a:endParaRPr sz="2400" b="0">
              <a:solidFill>
                <a:srgbClr val="ED028C"/>
              </a:solidFill>
            </a:endParaRPr>
          </a:p>
          <a:p>
            <a:pPr indent="194310"/>
            <a:r>
              <a:rPr sz="2400" b="0"/>
              <a:t>大华公司长期银行借款为100万元，债券150万元，优先股筹资50万元，普通股股本为500万元，留存收益200，计算加权平均资本成本计算，具体数据如图所示。</a:t>
            </a:r>
            <a:r>
              <a:rPr lang="en-US" sz="2400" b="0">
                <a:solidFill>
                  <a:srgbClr val="000000"/>
                </a:solidFill>
                <a:latin typeface="Arial" panose="020B0604020202020204" pitchFamily="34" charset="0"/>
                <a:cs typeface="Arial" panose="020B0604020202020204" pitchFamily="34" charset="0"/>
              </a:rPr>
              <a:t>       </a:t>
            </a:r>
            <a:r>
              <a:rPr lang="en-US" b="0">
                <a:solidFill>
                  <a:srgbClr val="000000"/>
                </a:solidFill>
                <a:latin typeface="Arial" panose="020B0604020202020204" pitchFamily="34" charset="0"/>
                <a:cs typeface="Arial" panose="020B0604020202020204" pitchFamily="34" charset="0"/>
              </a:rPr>
              <a:t>                                                     </a:t>
            </a:r>
            <a:endParaRPr lang="en-US" altLang="en-US" b="0">
              <a:solidFill>
                <a:srgbClr val="000000"/>
              </a:solidFill>
              <a:latin typeface="Arial" panose="020B0604020202020204" pitchFamily="34" charset="0"/>
              <a:cs typeface="Arial" panose="020B0604020202020204" pitchFamily="34" charset="0"/>
            </a:endParaRPr>
          </a:p>
        </p:txBody>
      </p:sp>
      <p:pic>
        <p:nvPicPr>
          <p:cNvPr id="3" name="图片 4"/>
          <p:cNvPicPr>
            <a:picLocks noChangeAspect="1"/>
          </p:cNvPicPr>
          <p:nvPr/>
        </p:nvPicPr>
        <p:blipFill>
          <a:blip r:embed="rId1"/>
          <a:stretch>
            <a:fillRect/>
          </a:stretch>
        </p:blipFill>
        <p:spPr>
          <a:xfrm>
            <a:off x="2673985" y="2677795"/>
            <a:ext cx="5848985" cy="3251200"/>
          </a:xfrm>
          <a:prstGeom prst="rect">
            <a:avLst/>
          </a:prstGeom>
          <a:noFill/>
          <a:ln>
            <a:noFill/>
          </a:ln>
        </p:spPr>
      </p:pic>
    </p:spTree>
    <p:custDataLst>
      <p:tags r:id="rId2"/>
    </p:custData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学以致用</a:t>
            </a:r>
            <a:endParaRPr lang="zh-CN" altLang="en-US">
              <a:solidFill>
                <a:schemeClr val="tx1"/>
              </a:solidFill>
            </a:endParaRPr>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3" name="文本框 2"/>
          <p:cNvSpPr txBox="1"/>
          <p:nvPr/>
        </p:nvSpPr>
        <p:spPr>
          <a:xfrm>
            <a:off x="774700" y="942975"/>
            <a:ext cx="8952230" cy="1423670"/>
          </a:xfrm>
          <a:prstGeom prst="rect">
            <a:avLst/>
          </a:prstGeom>
          <a:noFill/>
          <a:ln w="9525">
            <a:noFill/>
          </a:ln>
        </p:spPr>
        <p:txBody>
          <a:bodyPr>
            <a:noAutofit/>
          </a:bodyPr>
          <a:p>
            <a:pPr marL="533400" indent="-533400">
              <a:lnSpc>
                <a:spcPct val="150000"/>
              </a:lnSpc>
            </a:pPr>
            <a:r>
              <a:rPr lang="en-US" altLang="zh-CN" b="0">
                <a:solidFill>
                  <a:srgbClr val="000000"/>
                </a:solidFill>
                <a:cs typeface="Arial" panose="020B0604020202020204" pitchFamily="34" charset="0"/>
              </a:rPr>
              <a:t>   </a:t>
            </a:r>
            <a:r>
              <a:rPr lang="zh-CN" altLang="en-US" sz="2800" b="1" dirty="0" smtClean="0">
                <a:solidFill>
                  <a:srgbClr val="C00000"/>
                </a:solidFill>
                <a:sym typeface="+mn-ea"/>
              </a:rPr>
              <a:t>思考？？</a:t>
            </a:r>
            <a:endParaRPr lang="en-US" altLang="zh-CN" sz="2800" b="1" dirty="0" smtClean="0">
              <a:solidFill>
                <a:srgbClr val="C00000"/>
              </a:solidFill>
            </a:endParaRPr>
          </a:p>
          <a:p>
            <a:pPr marL="533400" indent="-533400">
              <a:lnSpc>
                <a:spcPct val="150000"/>
              </a:lnSpc>
            </a:pPr>
            <a:r>
              <a:rPr lang="en-US" altLang="zh-CN" sz="2800" b="0">
                <a:solidFill>
                  <a:srgbClr val="000000"/>
                </a:solidFill>
                <a:cs typeface="Arial" panose="020B0604020202020204" pitchFamily="34" charset="0"/>
              </a:rPr>
              <a:t>         </a:t>
            </a:r>
            <a:r>
              <a:rPr lang="zh-CN" altLang="en-US" sz="2800" kern="100" dirty="0">
                <a:sym typeface="+mn-ea"/>
              </a:rPr>
              <a:t>大华公司现有长期资本总额</a:t>
            </a:r>
            <a:r>
              <a:rPr lang="en-US" altLang="zh-CN" sz="2800" kern="100" dirty="0">
                <a:sym typeface="+mn-ea"/>
              </a:rPr>
              <a:t>10 000</a:t>
            </a:r>
            <a:r>
              <a:rPr lang="zh-CN" altLang="en-US" sz="2800" kern="100" dirty="0">
                <a:sym typeface="+mn-ea"/>
              </a:rPr>
              <a:t>万元，其中长期借款</a:t>
            </a:r>
            <a:r>
              <a:rPr lang="en-US" altLang="zh-CN" sz="2800" kern="100" dirty="0">
                <a:sym typeface="+mn-ea"/>
              </a:rPr>
              <a:t>2 000</a:t>
            </a:r>
            <a:r>
              <a:rPr lang="zh-CN" altLang="en-US" sz="2800" kern="100" dirty="0">
                <a:sym typeface="+mn-ea"/>
              </a:rPr>
              <a:t>万元，长期债券</a:t>
            </a:r>
            <a:r>
              <a:rPr lang="en-US" altLang="zh-CN" sz="2800" kern="100" dirty="0">
                <a:sym typeface="+mn-ea"/>
              </a:rPr>
              <a:t>3 500</a:t>
            </a:r>
            <a:r>
              <a:rPr lang="zh-CN" altLang="en-US" sz="2800" kern="100" dirty="0">
                <a:sym typeface="+mn-ea"/>
              </a:rPr>
              <a:t>万元，优先股</a:t>
            </a:r>
            <a:r>
              <a:rPr lang="en-US" altLang="zh-CN" sz="2800" kern="100" dirty="0">
                <a:sym typeface="+mn-ea"/>
              </a:rPr>
              <a:t>1 000</a:t>
            </a:r>
            <a:r>
              <a:rPr lang="zh-CN" altLang="en-US" sz="2800" kern="100" dirty="0">
                <a:sym typeface="+mn-ea"/>
              </a:rPr>
              <a:t>万元，普通股</a:t>
            </a:r>
            <a:r>
              <a:rPr lang="en-US" altLang="zh-CN" sz="2800" kern="100" dirty="0">
                <a:sym typeface="+mn-ea"/>
              </a:rPr>
              <a:t>3 000</a:t>
            </a:r>
            <a:r>
              <a:rPr lang="zh-CN" altLang="en-US" sz="2800" kern="100" dirty="0">
                <a:sym typeface="+mn-ea"/>
              </a:rPr>
              <a:t>万元，留存收益</a:t>
            </a:r>
            <a:r>
              <a:rPr lang="en-US" altLang="zh-CN" sz="2800" kern="100" dirty="0">
                <a:sym typeface="+mn-ea"/>
              </a:rPr>
              <a:t>500</a:t>
            </a:r>
            <a:r>
              <a:rPr lang="zh-CN" altLang="en-US" sz="2800" kern="100" dirty="0">
                <a:sym typeface="+mn-ea"/>
              </a:rPr>
              <a:t>万元；上述各种长期资本的个别资本成本率分别为</a:t>
            </a:r>
            <a:r>
              <a:rPr lang="en-US" altLang="zh-CN" sz="2800" kern="100" dirty="0">
                <a:sym typeface="+mn-ea"/>
              </a:rPr>
              <a:t>4%</a:t>
            </a:r>
            <a:r>
              <a:rPr lang="zh-CN" altLang="en-US" sz="2800" kern="100" dirty="0">
                <a:sym typeface="+mn-ea"/>
              </a:rPr>
              <a:t>、</a:t>
            </a:r>
            <a:r>
              <a:rPr lang="en-US" altLang="zh-CN" sz="2800" kern="100" dirty="0">
                <a:sym typeface="+mn-ea"/>
              </a:rPr>
              <a:t>6%</a:t>
            </a:r>
            <a:r>
              <a:rPr lang="zh-CN" altLang="en-US" sz="2800" kern="100" dirty="0">
                <a:sym typeface="+mn-ea"/>
              </a:rPr>
              <a:t>、</a:t>
            </a:r>
            <a:r>
              <a:rPr lang="en-US" altLang="zh-CN" sz="2800" kern="100" dirty="0">
                <a:sym typeface="+mn-ea"/>
              </a:rPr>
              <a:t>10%</a:t>
            </a:r>
            <a:r>
              <a:rPr lang="zh-CN" altLang="en-US" sz="2800" kern="100" dirty="0">
                <a:sym typeface="+mn-ea"/>
              </a:rPr>
              <a:t>、</a:t>
            </a:r>
            <a:r>
              <a:rPr lang="en-US" altLang="zh-CN" sz="2800" kern="100" dirty="0">
                <a:sym typeface="+mn-ea"/>
              </a:rPr>
              <a:t>14%</a:t>
            </a:r>
            <a:r>
              <a:rPr lang="zh-CN" altLang="en-US" sz="2800" kern="100" dirty="0">
                <a:sym typeface="+mn-ea"/>
              </a:rPr>
              <a:t>和</a:t>
            </a:r>
            <a:r>
              <a:rPr lang="en-US" altLang="zh-CN" sz="2800" kern="100" dirty="0">
                <a:sym typeface="+mn-ea"/>
              </a:rPr>
              <a:t>13%</a:t>
            </a:r>
            <a:r>
              <a:rPr lang="zh-CN" altLang="en-US" sz="2800" kern="100" dirty="0">
                <a:sym typeface="+mn-ea"/>
              </a:rPr>
              <a:t>。</a:t>
            </a:r>
            <a:endParaRPr lang="zh-CN" altLang="en-US" sz="2800" kern="100" dirty="0">
              <a:sym typeface="+mn-ea"/>
            </a:endParaRPr>
          </a:p>
          <a:p>
            <a:pPr marL="533400" indent="-533400">
              <a:lnSpc>
                <a:spcPct val="150000"/>
              </a:lnSpc>
            </a:pPr>
            <a:r>
              <a:rPr lang="en-US" altLang="zh-CN" sz="2800" kern="100" dirty="0">
                <a:sym typeface="+mn-ea"/>
              </a:rPr>
              <a:t>      </a:t>
            </a:r>
            <a:r>
              <a:rPr lang="zh-CN" altLang="en-US" sz="2800" kern="100" dirty="0">
                <a:sym typeface="+mn-ea"/>
              </a:rPr>
              <a:t>计算长期资本的加权平均资本成本</a:t>
            </a:r>
            <a:endParaRPr lang="zh-CN" altLang="en-US" sz="2800" b="0">
              <a:solidFill>
                <a:srgbClr val="000000"/>
              </a:solidFill>
              <a:cs typeface="Arial" panose="020B0604020202020204" pitchFamily="34" charset="0"/>
              <a:sym typeface="+mn-ea"/>
            </a:endParaRPr>
          </a:p>
        </p:txBody>
      </p:sp>
      <p:grpSp>
        <p:nvGrpSpPr>
          <p:cNvPr id="4" name="Group 144"/>
          <p:cNvGrpSpPr>
            <a:grpSpLocks noChangeAspect="1"/>
          </p:cNvGrpSpPr>
          <p:nvPr/>
        </p:nvGrpSpPr>
        <p:grpSpPr bwMode="auto">
          <a:xfrm flipH="1">
            <a:off x="9629775" y="4389120"/>
            <a:ext cx="2230120" cy="2232660"/>
            <a:chOff x="192" y="1920"/>
            <a:chExt cx="1100" cy="1155"/>
          </a:xfrm>
        </p:grpSpPr>
        <p:sp>
          <p:nvSpPr>
            <p:cNvPr id="11" name="AutoShape 145"/>
            <p:cNvSpPr>
              <a:spLocks noChangeAspect="1" noChangeArrowheads="1" noTextEdit="1"/>
            </p:cNvSpPr>
            <p:nvPr/>
          </p:nvSpPr>
          <p:spPr bwMode="auto">
            <a:xfrm>
              <a:off x="192" y="1920"/>
              <a:ext cx="1100" cy="1155"/>
            </a:xfrm>
            <a:prstGeom prst="rect">
              <a:avLst/>
            </a:prstGeom>
            <a:no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2" name="Freeform 146"/>
            <p:cNvSpPr/>
            <p:nvPr/>
          </p:nvSpPr>
          <p:spPr bwMode="auto">
            <a:xfrm>
              <a:off x="198" y="1937"/>
              <a:ext cx="1086" cy="1133"/>
            </a:xfrm>
            <a:custGeom>
              <a:avLst/>
              <a:gdLst/>
              <a:ahLst/>
              <a:cxnLst>
                <a:cxn ang="0">
                  <a:pos x="2110" y="793"/>
                </a:cxn>
                <a:cxn ang="0">
                  <a:pos x="2022" y="811"/>
                </a:cxn>
                <a:cxn ang="0">
                  <a:pos x="1939" y="616"/>
                </a:cxn>
                <a:cxn ang="0">
                  <a:pos x="1938" y="435"/>
                </a:cxn>
                <a:cxn ang="0">
                  <a:pos x="1871" y="336"/>
                </a:cxn>
                <a:cxn ang="0">
                  <a:pos x="1836" y="111"/>
                </a:cxn>
                <a:cxn ang="0">
                  <a:pos x="1764" y="124"/>
                </a:cxn>
                <a:cxn ang="0">
                  <a:pos x="1711" y="72"/>
                </a:cxn>
                <a:cxn ang="0">
                  <a:pos x="1590" y="3"/>
                </a:cxn>
                <a:cxn ang="0">
                  <a:pos x="1449" y="140"/>
                </a:cxn>
                <a:cxn ang="0">
                  <a:pos x="1320" y="351"/>
                </a:cxn>
                <a:cxn ang="0">
                  <a:pos x="1135" y="605"/>
                </a:cxn>
                <a:cxn ang="0">
                  <a:pos x="941" y="743"/>
                </a:cxn>
                <a:cxn ang="0">
                  <a:pos x="724" y="626"/>
                </a:cxn>
                <a:cxn ang="0">
                  <a:pos x="457" y="654"/>
                </a:cxn>
                <a:cxn ang="0">
                  <a:pos x="254" y="940"/>
                </a:cxn>
                <a:cxn ang="0">
                  <a:pos x="116" y="1008"/>
                </a:cxn>
                <a:cxn ang="0">
                  <a:pos x="0" y="1179"/>
                </a:cxn>
                <a:cxn ang="0">
                  <a:pos x="70" y="1184"/>
                </a:cxn>
                <a:cxn ang="0">
                  <a:pos x="138" y="1099"/>
                </a:cxn>
                <a:cxn ang="0">
                  <a:pos x="114" y="1174"/>
                </a:cxn>
                <a:cxn ang="0">
                  <a:pos x="123" y="1258"/>
                </a:cxn>
                <a:cxn ang="0">
                  <a:pos x="179" y="1251"/>
                </a:cxn>
                <a:cxn ang="0">
                  <a:pos x="227" y="1155"/>
                </a:cxn>
                <a:cxn ang="0">
                  <a:pos x="250" y="1132"/>
                </a:cxn>
                <a:cxn ang="0">
                  <a:pos x="341" y="1176"/>
                </a:cxn>
                <a:cxn ang="0">
                  <a:pos x="380" y="1126"/>
                </a:cxn>
                <a:cxn ang="0">
                  <a:pos x="335" y="1027"/>
                </a:cxn>
                <a:cxn ang="0">
                  <a:pos x="496" y="882"/>
                </a:cxn>
                <a:cxn ang="0">
                  <a:pos x="594" y="880"/>
                </a:cxn>
                <a:cxn ang="0">
                  <a:pos x="631" y="1030"/>
                </a:cxn>
                <a:cxn ang="0">
                  <a:pos x="503" y="1333"/>
                </a:cxn>
                <a:cxn ang="0">
                  <a:pos x="576" y="1910"/>
                </a:cxn>
                <a:cxn ang="0">
                  <a:pos x="672" y="2202"/>
                </a:cxn>
                <a:cxn ang="0">
                  <a:pos x="490" y="2197"/>
                </a:cxn>
                <a:cxn ang="0">
                  <a:pos x="587" y="2265"/>
                </a:cxn>
                <a:cxn ang="0">
                  <a:pos x="737" y="2235"/>
                </a:cxn>
                <a:cxn ang="0">
                  <a:pos x="786" y="2200"/>
                </a:cxn>
                <a:cxn ang="0">
                  <a:pos x="1434" y="2205"/>
                </a:cxn>
                <a:cxn ang="0">
                  <a:pos x="1488" y="2235"/>
                </a:cxn>
                <a:cxn ang="0">
                  <a:pos x="1658" y="2265"/>
                </a:cxn>
                <a:cxn ang="0">
                  <a:pos x="1718" y="2193"/>
                </a:cxn>
                <a:cxn ang="0">
                  <a:pos x="1544" y="2201"/>
                </a:cxn>
                <a:cxn ang="0">
                  <a:pos x="1467" y="1849"/>
                </a:cxn>
                <a:cxn ang="0">
                  <a:pos x="1420" y="1472"/>
                </a:cxn>
                <a:cxn ang="0">
                  <a:pos x="1620" y="1517"/>
                </a:cxn>
                <a:cxn ang="0">
                  <a:pos x="1619" y="1231"/>
                </a:cxn>
                <a:cxn ang="0">
                  <a:pos x="1449" y="1107"/>
                </a:cxn>
                <a:cxn ang="0">
                  <a:pos x="1573" y="829"/>
                </a:cxn>
                <a:cxn ang="0">
                  <a:pos x="1681" y="908"/>
                </a:cxn>
                <a:cxn ang="0">
                  <a:pos x="1825" y="933"/>
                </a:cxn>
                <a:cxn ang="0">
                  <a:pos x="1908" y="893"/>
                </a:cxn>
                <a:cxn ang="0">
                  <a:pos x="1907" y="946"/>
                </a:cxn>
                <a:cxn ang="0">
                  <a:pos x="1871" y="1034"/>
                </a:cxn>
                <a:cxn ang="0">
                  <a:pos x="1807" y="1214"/>
                </a:cxn>
                <a:cxn ang="0">
                  <a:pos x="1702" y="1272"/>
                </a:cxn>
                <a:cxn ang="0">
                  <a:pos x="1756" y="1508"/>
                </a:cxn>
                <a:cxn ang="0">
                  <a:pos x="1909" y="1348"/>
                </a:cxn>
                <a:cxn ang="0">
                  <a:pos x="1984" y="1127"/>
                </a:cxn>
                <a:cxn ang="0">
                  <a:pos x="2112" y="1074"/>
                </a:cxn>
                <a:cxn ang="0">
                  <a:pos x="2180" y="969"/>
                </a:cxn>
              </a:cxnLst>
              <a:rect l="0" t="0" r="r" b="b"/>
              <a:pathLst>
                <a:path w="2181" h="2265">
                  <a:moveTo>
                    <a:pt x="2152" y="908"/>
                  </a:moveTo>
                  <a:lnTo>
                    <a:pt x="2154" y="887"/>
                  </a:lnTo>
                  <a:lnTo>
                    <a:pt x="2151" y="861"/>
                  </a:lnTo>
                  <a:lnTo>
                    <a:pt x="2144" y="831"/>
                  </a:lnTo>
                  <a:lnTo>
                    <a:pt x="2129" y="807"/>
                  </a:lnTo>
                  <a:lnTo>
                    <a:pt x="2125" y="802"/>
                  </a:lnTo>
                  <a:lnTo>
                    <a:pt x="2120" y="799"/>
                  </a:lnTo>
                  <a:lnTo>
                    <a:pt x="2114" y="795"/>
                  </a:lnTo>
                  <a:lnTo>
                    <a:pt x="2110" y="793"/>
                  </a:lnTo>
                  <a:lnTo>
                    <a:pt x="2104" y="791"/>
                  </a:lnTo>
                  <a:lnTo>
                    <a:pt x="2097" y="790"/>
                  </a:lnTo>
                  <a:lnTo>
                    <a:pt x="2091" y="790"/>
                  </a:lnTo>
                  <a:lnTo>
                    <a:pt x="2084" y="790"/>
                  </a:lnTo>
                  <a:lnTo>
                    <a:pt x="2072" y="791"/>
                  </a:lnTo>
                  <a:lnTo>
                    <a:pt x="2058" y="794"/>
                  </a:lnTo>
                  <a:lnTo>
                    <a:pt x="2045" y="799"/>
                  </a:lnTo>
                  <a:lnTo>
                    <a:pt x="2034" y="804"/>
                  </a:lnTo>
                  <a:lnTo>
                    <a:pt x="2022" y="811"/>
                  </a:lnTo>
                  <a:lnTo>
                    <a:pt x="2011" y="818"/>
                  </a:lnTo>
                  <a:lnTo>
                    <a:pt x="2000" y="826"/>
                  </a:lnTo>
                  <a:lnTo>
                    <a:pt x="1990" y="834"/>
                  </a:lnTo>
                  <a:lnTo>
                    <a:pt x="1879" y="710"/>
                  </a:lnTo>
                  <a:lnTo>
                    <a:pt x="1894" y="693"/>
                  </a:lnTo>
                  <a:lnTo>
                    <a:pt x="1908" y="676"/>
                  </a:lnTo>
                  <a:lnTo>
                    <a:pt x="1920" y="656"/>
                  </a:lnTo>
                  <a:lnTo>
                    <a:pt x="1930" y="636"/>
                  </a:lnTo>
                  <a:lnTo>
                    <a:pt x="1939" y="616"/>
                  </a:lnTo>
                  <a:lnTo>
                    <a:pt x="1946" y="594"/>
                  </a:lnTo>
                  <a:lnTo>
                    <a:pt x="1951" y="572"/>
                  </a:lnTo>
                  <a:lnTo>
                    <a:pt x="1953" y="549"/>
                  </a:lnTo>
                  <a:lnTo>
                    <a:pt x="1987" y="563"/>
                  </a:lnTo>
                  <a:lnTo>
                    <a:pt x="2002" y="537"/>
                  </a:lnTo>
                  <a:lnTo>
                    <a:pt x="1953" y="502"/>
                  </a:lnTo>
                  <a:lnTo>
                    <a:pt x="1950" y="479"/>
                  </a:lnTo>
                  <a:lnTo>
                    <a:pt x="1945" y="457"/>
                  </a:lnTo>
                  <a:lnTo>
                    <a:pt x="1938" y="435"/>
                  </a:lnTo>
                  <a:lnTo>
                    <a:pt x="1929" y="414"/>
                  </a:lnTo>
                  <a:lnTo>
                    <a:pt x="1919" y="395"/>
                  </a:lnTo>
                  <a:lnTo>
                    <a:pt x="1907" y="375"/>
                  </a:lnTo>
                  <a:lnTo>
                    <a:pt x="1893" y="358"/>
                  </a:lnTo>
                  <a:lnTo>
                    <a:pt x="1877" y="340"/>
                  </a:lnTo>
                  <a:lnTo>
                    <a:pt x="1876" y="339"/>
                  </a:lnTo>
                  <a:lnTo>
                    <a:pt x="1875" y="338"/>
                  </a:lnTo>
                  <a:lnTo>
                    <a:pt x="1873" y="337"/>
                  </a:lnTo>
                  <a:lnTo>
                    <a:pt x="1871" y="336"/>
                  </a:lnTo>
                  <a:lnTo>
                    <a:pt x="1874" y="324"/>
                  </a:lnTo>
                  <a:lnTo>
                    <a:pt x="1884" y="276"/>
                  </a:lnTo>
                  <a:lnTo>
                    <a:pt x="1891" y="230"/>
                  </a:lnTo>
                  <a:lnTo>
                    <a:pt x="1892" y="188"/>
                  </a:lnTo>
                  <a:lnTo>
                    <a:pt x="1883" y="157"/>
                  </a:lnTo>
                  <a:lnTo>
                    <a:pt x="1870" y="139"/>
                  </a:lnTo>
                  <a:lnTo>
                    <a:pt x="1859" y="125"/>
                  </a:lnTo>
                  <a:lnTo>
                    <a:pt x="1847" y="117"/>
                  </a:lnTo>
                  <a:lnTo>
                    <a:pt x="1836" y="111"/>
                  </a:lnTo>
                  <a:lnTo>
                    <a:pt x="1824" y="110"/>
                  </a:lnTo>
                  <a:lnTo>
                    <a:pt x="1813" y="110"/>
                  </a:lnTo>
                  <a:lnTo>
                    <a:pt x="1800" y="114"/>
                  </a:lnTo>
                  <a:lnTo>
                    <a:pt x="1787" y="117"/>
                  </a:lnTo>
                  <a:lnTo>
                    <a:pt x="1783" y="118"/>
                  </a:lnTo>
                  <a:lnTo>
                    <a:pt x="1778" y="119"/>
                  </a:lnTo>
                  <a:lnTo>
                    <a:pt x="1773" y="122"/>
                  </a:lnTo>
                  <a:lnTo>
                    <a:pt x="1769" y="123"/>
                  </a:lnTo>
                  <a:lnTo>
                    <a:pt x="1764" y="124"/>
                  </a:lnTo>
                  <a:lnTo>
                    <a:pt x="1760" y="124"/>
                  </a:lnTo>
                  <a:lnTo>
                    <a:pt x="1754" y="125"/>
                  </a:lnTo>
                  <a:lnTo>
                    <a:pt x="1749" y="125"/>
                  </a:lnTo>
                  <a:lnTo>
                    <a:pt x="1740" y="124"/>
                  </a:lnTo>
                  <a:lnTo>
                    <a:pt x="1734" y="119"/>
                  </a:lnTo>
                  <a:lnTo>
                    <a:pt x="1729" y="109"/>
                  </a:lnTo>
                  <a:lnTo>
                    <a:pt x="1722" y="94"/>
                  </a:lnTo>
                  <a:lnTo>
                    <a:pt x="1717" y="84"/>
                  </a:lnTo>
                  <a:lnTo>
                    <a:pt x="1711" y="72"/>
                  </a:lnTo>
                  <a:lnTo>
                    <a:pt x="1706" y="59"/>
                  </a:lnTo>
                  <a:lnTo>
                    <a:pt x="1697" y="48"/>
                  </a:lnTo>
                  <a:lnTo>
                    <a:pt x="1687" y="36"/>
                  </a:lnTo>
                  <a:lnTo>
                    <a:pt x="1676" y="25"/>
                  </a:lnTo>
                  <a:lnTo>
                    <a:pt x="1661" y="13"/>
                  </a:lnTo>
                  <a:lnTo>
                    <a:pt x="1642" y="4"/>
                  </a:lnTo>
                  <a:lnTo>
                    <a:pt x="1625" y="0"/>
                  </a:lnTo>
                  <a:lnTo>
                    <a:pt x="1608" y="0"/>
                  </a:lnTo>
                  <a:lnTo>
                    <a:pt x="1590" y="3"/>
                  </a:lnTo>
                  <a:lnTo>
                    <a:pt x="1573" y="11"/>
                  </a:lnTo>
                  <a:lnTo>
                    <a:pt x="1555" y="21"/>
                  </a:lnTo>
                  <a:lnTo>
                    <a:pt x="1537" y="35"/>
                  </a:lnTo>
                  <a:lnTo>
                    <a:pt x="1521" y="50"/>
                  </a:lnTo>
                  <a:lnTo>
                    <a:pt x="1505" y="67"/>
                  </a:lnTo>
                  <a:lnTo>
                    <a:pt x="1489" y="86"/>
                  </a:lnTo>
                  <a:lnTo>
                    <a:pt x="1475" y="104"/>
                  </a:lnTo>
                  <a:lnTo>
                    <a:pt x="1461" y="123"/>
                  </a:lnTo>
                  <a:lnTo>
                    <a:pt x="1449" y="140"/>
                  </a:lnTo>
                  <a:lnTo>
                    <a:pt x="1438" y="157"/>
                  </a:lnTo>
                  <a:lnTo>
                    <a:pt x="1428" y="172"/>
                  </a:lnTo>
                  <a:lnTo>
                    <a:pt x="1420" y="186"/>
                  </a:lnTo>
                  <a:lnTo>
                    <a:pt x="1414" y="196"/>
                  </a:lnTo>
                  <a:lnTo>
                    <a:pt x="1323" y="143"/>
                  </a:lnTo>
                  <a:lnTo>
                    <a:pt x="1266" y="254"/>
                  </a:lnTo>
                  <a:lnTo>
                    <a:pt x="1368" y="298"/>
                  </a:lnTo>
                  <a:lnTo>
                    <a:pt x="1344" y="324"/>
                  </a:lnTo>
                  <a:lnTo>
                    <a:pt x="1320" y="351"/>
                  </a:lnTo>
                  <a:lnTo>
                    <a:pt x="1295" y="380"/>
                  </a:lnTo>
                  <a:lnTo>
                    <a:pt x="1272" y="408"/>
                  </a:lnTo>
                  <a:lnTo>
                    <a:pt x="1251" y="438"/>
                  </a:lnTo>
                  <a:lnTo>
                    <a:pt x="1229" y="467"/>
                  </a:lnTo>
                  <a:lnTo>
                    <a:pt x="1208" y="496"/>
                  </a:lnTo>
                  <a:lnTo>
                    <a:pt x="1188" y="525"/>
                  </a:lnTo>
                  <a:lnTo>
                    <a:pt x="1170" y="553"/>
                  </a:lnTo>
                  <a:lnTo>
                    <a:pt x="1152" y="580"/>
                  </a:lnTo>
                  <a:lnTo>
                    <a:pt x="1135" y="605"/>
                  </a:lnTo>
                  <a:lnTo>
                    <a:pt x="1120" y="629"/>
                  </a:lnTo>
                  <a:lnTo>
                    <a:pt x="1107" y="652"/>
                  </a:lnTo>
                  <a:lnTo>
                    <a:pt x="1094" y="672"/>
                  </a:lnTo>
                  <a:lnTo>
                    <a:pt x="1084" y="690"/>
                  </a:lnTo>
                  <a:lnTo>
                    <a:pt x="1074" y="705"/>
                  </a:lnTo>
                  <a:lnTo>
                    <a:pt x="998" y="623"/>
                  </a:lnTo>
                  <a:lnTo>
                    <a:pt x="968" y="763"/>
                  </a:lnTo>
                  <a:lnTo>
                    <a:pt x="956" y="754"/>
                  </a:lnTo>
                  <a:lnTo>
                    <a:pt x="941" y="743"/>
                  </a:lnTo>
                  <a:lnTo>
                    <a:pt x="923" y="731"/>
                  </a:lnTo>
                  <a:lnTo>
                    <a:pt x="905" y="718"/>
                  </a:lnTo>
                  <a:lnTo>
                    <a:pt x="883" y="704"/>
                  </a:lnTo>
                  <a:lnTo>
                    <a:pt x="860" y="690"/>
                  </a:lnTo>
                  <a:lnTo>
                    <a:pt x="835" y="677"/>
                  </a:lnTo>
                  <a:lnTo>
                    <a:pt x="808" y="663"/>
                  </a:lnTo>
                  <a:lnTo>
                    <a:pt x="782" y="649"/>
                  </a:lnTo>
                  <a:lnTo>
                    <a:pt x="753" y="636"/>
                  </a:lnTo>
                  <a:lnTo>
                    <a:pt x="724" y="626"/>
                  </a:lnTo>
                  <a:lnTo>
                    <a:pt x="695" y="616"/>
                  </a:lnTo>
                  <a:lnTo>
                    <a:pt x="667" y="608"/>
                  </a:lnTo>
                  <a:lnTo>
                    <a:pt x="637" y="602"/>
                  </a:lnTo>
                  <a:lnTo>
                    <a:pt x="608" y="600"/>
                  </a:lnTo>
                  <a:lnTo>
                    <a:pt x="579" y="598"/>
                  </a:lnTo>
                  <a:lnTo>
                    <a:pt x="548" y="603"/>
                  </a:lnTo>
                  <a:lnTo>
                    <a:pt x="517" y="614"/>
                  </a:lnTo>
                  <a:lnTo>
                    <a:pt x="487" y="632"/>
                  </a:lnTo>
                  <a:lnTo>
                    <a:pt x="457" y="654"/>
                  </a:lnTo>
                  <a:lnTo>
                    <a:pt x="428" y="680"/>
                  </a:lnTo>
                  <a:lnTo>
                    <a:pt x="401" y="710"/>
                  </a:lnTo>
                  <a:lnTo>
                    <a:pt x="374" y="742"/>
                  </a:lnTo>
                  <a:lnTo>
                    <a:pt x="350" y="777"/>
                  </a:lnTo>
                  <a:lnTo>
                    <a:pt x="327" y="811"/>
                  </a:lnTo>
                  <a:lnTo>
                    <a:pt x="305" y="846"/>
                  </a:lnTo>
                  <a:lnTo>
                    <a:pt x="286" y="879"/>
                  </a:lnTo>
                  <a:lnTo>
                    <a:pt x="269" y="910"/>
                  </a:lnTo>
                  <a:lnTo>
                    <a:pt x="254" y="940"/>
                  </a:lnTo>
                  <a:lnTo>
                    <a:pt x="242" y="965"/>
                  </a:lnTo>
                  <a:lnTo>
                    <a:pt x="231" y="986"/>
                  </a:lnTo>
                  <a:lnTo>
                    <a:pt x="224" y="1001"/>
                  </a:lnTo>
                  <a:lnTo>
                    <a:pt x="212" y="999"/>
                  </a:lnTo>
                  <a:lnTo>
                    <a:pt x="197" y="998"/>
                  </a:lnTo>
                  <a:lnTo>
                    <a:pt x="178" y="997"/>
                  </a:lnTo>
                  <a:lnTo>
                    <a:pt x="159" y="998"/>
                  </a:lnTo>
                  <a:lnTo>
                    <a:pt x="137" y="1001"/>
                  </a:lnTo>
                  <a:lnTo>
                    <a:pt x="116" y="1008"/>
                  </a:lnTo>
                  <a:lnTo>
                    <a:pt x="94" y="1018"/>
                  </a:lnTo>
                  <a:lnTo>
                    <a:pt x="73" y="1030"/>
                  </a:lnTo>
                  <a:lnTo>
                    <a:pt x="55" y="1047"/>
                  </a:lnTo>
                  <a:lnTo>
                    <a:pt x="38" y="1068"/>
                  </a:lnTo>
                  <a:lnTo>
                    <a:pt x="24" y="1090"/>
                  </a:lnTo>
                  <a:lnTo>
                    <a:pt x="12" y="1114"/>
                  </a:lnTo>
                  <a:lnTo>
                    <a:pt x="4" y="1137"/>
                  </a:lnTo>
                  <a:lnTo>
                    <a:pt x="0" y="1159"/>
                  </a:lnTo>
                  <a:lnTo>
                    <a:pt x="0" y="1179"/>
                  </a:lnTo>
                  <a:lnTo>
                    <a:pt x="3" y="1194"/>
                  </a:lnTo>
                  <a:lnTo>
                    <a:pt x="9" y="1202"/>
                  </a:lnTo>
                  <a:lnTo>
                    <a:pt x="16" y="1206"/>
                  </a:lnTo>
                  <a:lnTo>
                    <a:pt x="24" y="1209"/>
                  </a:lnTo>
                  <a:lnTo>
                    <a:pt x="33" y="1209"/>
                  </a:lnTo>
                  <a:lnTo>
                    <a:pt x="42" y="1205"/>
                  </a:lnTo>
                  <a:lnTo>
                    <a:pt x="53" y="1201"/>
                  </a:lnTo>
                  <a:lnTo>
                    <a:pt x="61" y="1194"/>
                  </a:lnTo>
                  <a:lnTo>
                    <a:pt x="70" y="1184"/>
                  </a:lnTo>
                  <a:lnTo>
                    <a:pt x="78" y="1175"/>
                  </a:lnTo>
                  <a:lnTo>
                    <a:pt x="86" y="1164"/>
                  </a:lnTo>
                  <a:lnTo>
                    <a:pt x="94" y="1153"/>
                  </a:lnTo>
                  <a:lnTo>
                    <a:pt x="102" y="1142"/>
                  </a:lnTo>
                  <a:lnTo>
                    <a:pt x="110" y="1129"/>
                  </a:lnTo>
                  <a:lnTo>
                    <a:pt x="121" y="1115"/>
                  </a:lnTo>
                  <a:lnTo>
                    <a:pt x="129" y="1105"/>
                  </a:lnTo>
                  <a:lnTo>
                    <a:pt x="136" y="1100"/>
                  </a:lnTo>
                  <a:lnTo>
                    <a:pt x="138" y="1099"/>
                  </a:lnTo>
                  <a:lnTo>
                    <a:pt x="141" y="1099"/>
                  </a:lnTo>
                  <a:lnTo>
                    <a:pt x="144" y="1099"/>
                  </a:lnTo>
                  <a:lnTo>
                    <a:pt x="146" y="1098"/>
                  </a:lnTo>
                  <a:lnTo>
                    <a:pt x="142" y="1107"/>
                  </a:lnTo>
                  <a:lnTo>
                    <a:pt x="138" y="1119"/>
                  </a:lnTo>
                  <a:lnTo>
                    <a:pt x="133" y="1130"/>
                  </a:lnTo>
                  <a:lnTo>
                    <a:pt x="128" y="1143"/>
                  </a:lnTo>
                  <a:lnTo>
                    <a:pt x="121" y="1159"/>
                  </a:lnTo>
                  <a:lnTo>
                    <a:pt x="114" y="1174"/>
                  </a:lnTo>
                  <a:lnTo>
                    <a:pt x="108" y="1188"/>
                  </a:lnTo>
                  <a:lnTo>
                    <a:pt x="103" y="1202"/>
                  </a:lnTo>
                  <a:lnTo>
                    <a:pt x="101" y="1214"/>
                  </a:lnTo>
                  <a:lnTo>
                    <a:pt x="101" y="1226"/>
                  </a:lnTo>
                  <a:lnTo>
                    <a:pt x="102" y="1236"/>
                  </a:lnTo>
                  <a:lnTo>
                    <a:pt x="107" y="1244"/>
                  </a:lnTo>
                  <a:lnTo>
                    <a:pt x="111" y="1250"/>
                  </a:lnTo>
                  <a:lnTo>
                    <a:pt x="117" y="1254"/>
                  </a:lnTo>
                  <a:lnTo>
                    <a:pt x="123" y="1258"/>
                  </a:lnTo>
                  <a:lnTo>
                    <a:pt x="129" y="1260"/>
                  </a:lnTo>
                  <a:lnTo>
                    <a:pt x="134" y="1263"/>
                  </a:lnTo>
                  <a:lnTo>
                    <a:pt x="141" y="1264"/>
                  </a:lnTo>
                  <a:lnTo>
                    <a:pt x="147" y="1264"/>
                  </a:lnTo>
                  <a:lnTo>
                    <a:pt x="154" y="1264"/>
                  </a:lnTo>
                  <a:lnTo>
                    <a:pt x="160" y="1263"/>
                  </a:lnTo>
                  <a:lnTo>
                    <a:pt x="166" y="1260"/>
                  </a:lnTo>
                  <a:lnTo>
                    <a:pt x="172" y="1257"/>
                  </a:lnTo>
                  <a:lnTo>
                    <a:pt x="179" y="1251"/>
                  </a:lnTo>
                  <a:lnTo>
                    <a:pt x="186" y="1244"/>
                  </a:lnTo>
                  <a:lnTo>
                    <a:pt x="192" y="1235"/>
                  </a:lnTo>
                  <a:lnTo>
                    <a:pt x="199" y="1225"/>
                  </a:lnTo>
                  <a:lnTo>
                    <a:pt x="205" y="1211"/>
                  </a:lnTo>
                  <a:lnTo>
                    <a:pt x="209" y="1199"/>
                  </a:lnTo>
                  <a:lnTo>
                    <a:pt x="214" y="1189"/>
                  </a:lnTo>
                  <a:lnTo>
                    <a:pt x="217" y="1179"/>
                  </a:lnTo>
                  <a:lnTo>
                    <a:pt x="221" y="1168"/>
                  </a:lnTo>
                  <a:lnTo>
                    <a:pt x="227" y="1155"/>
                  </a:lnTo>
                  <a:lnTo>
                    <a:pt x="231" y="1141"/>
                  </a:lnTo>
                  <a:lnTo>
                    <a:pt x="237" y="1128"/>
                  </a:lnTo>
                  <a:lnTo>
                    <a:pt x="242" y="1120"/>
                  </a:lnTo>
                  <a:lnTo>
                    <a:pt x="243" y="1121"/>
                  </a:lnTo>
                  <a:lnTo>
                    <a:pt x="243" y="1121"/>
                  </a:lnTo>
                  <a:lnTo>
                    <a:pt x="243" y="1122"/>
                  </a:lnTo>
                  <a:lnTo>
                    <a:pt x="244" y="1123"/>
                  </a:lnTo>
                  <a:lnTo>
                    <a:pt x="246" y="1128"/>
                  </a:lnTo>
                  <a:lnTo>
                    <a:pt x="250" y="1132"/>
                  </a:lnTo>
                  <a:lnTo>
                    <a:pt x="253" y="1136"/>
                  </a:lnTo>
                  <a:lnTo>
                    <a:pt x="258" y="1141"/>
                  </a:lnTo>
                  <a:lnTo>
                    <a:pt x="263" y="1145"/>
                  </a:lnTo>
                  <a:lnTo>
                    <a:pt x="272" y="1151"/>
                  </a:lnTo>
                  <a:lnTo>
                    <a:pt x="281" y="1156"/>
                  </a:lnTo>
                  <a:lnTo>
                    <a:pt x="292" y="1160"/>
                  </a:lnTo>
                  <a:lnTo>
                    <a:pt x="311" y="1167"/>
                  </a:lnTo>
                  <a:lnTo>
                    <a:pt x="327" y="1173"/>
                  </a:lnTo>
                  <a:lnTo>
                    <a:pt x="341" y="1176"/>
                  </a:lnTo>
                  <a:lnTo>
                    <a:pt x="352" y="1178"/>
                  </a:lnTo>
                  <a:lnTo>
                    <a:pt x="362" y="1178"/>
                  </a:lnTo>
                  <a:lnTo>
                    <a:pt x="371" y="1176"/>
                  </a:lnTo>
                  <a:lnTo>
                    <a:pt x="377" y="1173"/>
                  </a:lnTo>
                  <a:lnTo>
                    <a:pt x="383" y="1168"/>
                  </a:lnTo>
                  <a:lnTo>
                    <a:pt x="389" y="1157"/>
                  </a:lnTo>
                  <a:lnTo>
                    <a:pt x="388" y="1144"/>
                  </a:lnTo>
                  <a:lnTo>
                    <a:pt x="384" y="1133"/>
                  </a:lnTo>
                  <a:lnTo>
                    <a:pt x="380" y="1126"/>
                  </a:lnTo>
                  <a:lnTo>
                    <a:pt x="372" y="1114"/>
                  </a:lnTo>
                  <a:lnTo>
                    <a:pt x="364" y="1102"/>
                  </a:lnTo>
                  <a:lnTo>
                    <a:pt x="356" y="1091"/>
                  </a:lnTo>
                  <a:lnTo>
                    <a:pt x="346" y="1080"/>
                  </a:lnTo>
                  <a:lnTo>
                    <a:pt x="338" y="1070"/>
                  </a:lnTo>
                  <a:lnTo>
                    <a:pt x="330" y="1061"/>
                  </a:lnTo>
                  <a:lnTo>
                    <a:pt x="323" y="1053"/>
                  </a:lnTo>
                  <a:lnTo>
                    <a:pt x="316" y="1046"/>
                  </a:lnTo>
                  <a:lnTo>
                    <a:pt x="335" y="1027"/>
                  </a:lnTo>
                  <a:lnTo>
                    <a:pt x="354" y="1007"/>
                  </a:lnTo>
                  <a:lnTo>
                    <a:pt x="373" y="989"/>
                  </a:lnTo>
                  <a:lnTo>
                    <a:pt x="392" y="970"/>
                  </a:lnTo>
                  <a:lnTo>
                    <a:pt x="411" y="953"/>
                  </a:lnTo>
                  <a:lnTo>
                    <a:pt x="429" y="936"/>
                  </a:lnTo>
                  <a:lnTo>
                    <a:pt x="448" y="921"/>
                  </a:lnTo>
                  <a:lnTo>
                    <a:pt x="465" y="906"/>
                  </a:lnTo>
                  <a:lnTo>
                    <a:pt x="481" y="893"/>
                  </a:lnTo>
                  <a:lnTo>
                    <a:pt x="496" y="882"/>
                  </a:lnTo>
                  <a:lnTo>
                    <a:pt x="511" y="872"/>
                  </a:lnTo>
                  <a:lnTo>
                    <a:pt x="524" y="864"/>
                  </a:lnTo>
                  <a:lnTo>
                    <a:pt x="534" y="859"/>
                  </a:lnTo>
                  <a:lnTo>
                    <a:pt x="544" y="855"/>
                  </a:lnTo>
                  <a:lnTo>
                    <a:pt x="551" y="854"/>
                  </a:lnTo>
                  <a:lnTo>
                    <a:pt x="557" y="855"/>
                  </a:lnTo>
                  <a:lnTo>
                    <a:pt x="568" y="862"/>
                  </a:lnTo>
                  <a:lnTo>
                    <a:pt x="580" y="870"/>
                  </a:lnTo>
                  <a:lnTo>
                    <a:pt x="594" y="880"/>
                  </a:lnTo>
                  <a:lnTo>
                    <a:pt x="610" y="893"/>
                  </a:lnTo>
                  <a:lnTo>
                    <a:pt x="626" y="907"/>
                  </a:lnTo>
                  <a:lnTo>
                    <a:pt x="642" y="921"/>
                  </a:lnTo>
                  <a:lnTo>
                    <a:pt x="660" y="936"/>
                  </a:lnTo>
                  <a:lnTo>
                    <a:pt x="676" y="951"/>
                  </a:lnTo>
                  <a:lnTo>
                    <a:pt x="668" y="965"/>
                  </a:lnTo>
                  <a:lnTo>
                    <a:pt x="657" y="983"/>
                  </a:lnTo>
                  <a:lnTo>
                    <a:pt x="645" y="1005"/>
                  </a:lnTo>
                  <a:lnTo>
                    <a:pt x="631" y="1030"/>
                  </a:lnTo>
                  <a:lnTo>
                    <a:pt x="617" y="1058"/>
                  </a:lnTo>
                  <a:lnTo>
                    <a:pt x="601" y="1088"/>
                  </a:lnTo>
                  <a:lnTo>
                    <a:pt x="585" y="1120"/>
                  </a:lnTo>
                  <a:lnTo>
                    <a:pt x="570" y="1155"/>
                  </a:lnTo>
                  <a:lnTo>
                    <a:pt x="554" y="1190"/>
                  </a:lnTo>
                  <a:lnTo>
                    <a:pt x="539" y="1226"/>
                  </a:lnTo>
                  <a:lnTo>
                    <a:pt x="525" y="1262"/>
                  </a:lnTo>
                  <a:lnTo>
                    <a:pt x="513" y="1297"/>
                  </a:lnTo>
                  <a:lnTo>
                    <a:pt x="503" y="1333"/>
                  </a:lnTo>
                  <a:lnTo>
                    <a:pt x="495" y="1368"/>
                  </a:lnTo>
                  <a:lnTo>
                    <a:pt x="489" y="1400"/>
                  </a:lnTo>
                  <a:lnTo>
                    <a:pt x="487" y="1431"/>
                  </a:lnTo>
                  <a:lnTo>
                    <a:pt x="490" y="1505"/>
                  </a:lnTo>
                  <a:lnTo>
                    <a:pt x="501" y="1589"/>
                  </a:lnTo>
                  <a:lnTo>
                    <a:pt x="518" y="1677"/>
                  </a:lnTo>
                  <a:lnTo>
                    <a:pt x="538" y="1764"/>
                  </a:lnTo>
                  <a:lnTo>
                    <a:pt x="557" y="1844"/>
                  </a:lnTo>
                  <a:lnTo>
                    <a:pt x="576" y="1910"/>
                  </a:lnTo>
                  <a:lnTo>
                    <a:pt x="589" y="1956"/>
                  </a:lnTo>
                  <a:lnTo>
                    <a:pt x="595" y="1977"/>
                  </a:lnTo>
                  <a:lnTo>
                    <a:pt x="597" y="1987"/>
                  </a:lnTo>
                  <a:lnTo>
                    <a:pt x="638" y="1987"/>
                  </a:lnTo>
                  <a:lnTo>
                    <a:pt x="715" y="2187"/>
                  </a:lnTo>
                  <a:lnTo>
                    <a:pt x="708" y="2191"/>
                  </a:lnTo>
                  <a:lnTo>
                    <a:pt x="698" y="2194"/>
                  </a:lnTo>
                  <a:lnTo>
                    <a:pt x="686" y="2199"/>
                  </a:lnTo>
                  <a:lnTo>
                    <a:pt x="672" y="2202"/>
                  </a:lnTo>
                  <a:lnTo>
                    <a:pt x="656" y="2205"/>
                  </a:lnTo>
                  <a:lnTo>
                    <a:pt x="638" y="2206"/>
                  </a:lnTo>
                  <a:lnTo>
                    <a:pt x="618" y="2206"/>
                  </a:lnTo>
                  <a:lnTo>
                    <a:pt x="597" y="2202"/>
                  </a:lnTo>
                  <a:lnTo>
                    <a:pt x="571" y="2198"/>
                  </a:lnTo>
                  <a:lnTo>
                    <a:pt x="546" y="2194"/>
                  </a:lnTo>
                  <a:lnTo>
                    <a:pt x="523" y="2192"/>
                  </a:lnTo>
                  <a:lnTo>
                    <a:pt x="504" y="2193"/>
                  </a:lnTo>
                  <a:lnTo>
                    <a:pt x="490" y="2197"/>
                  </a:lnTo>
                  <a:lnTo>
                    <a:pt x="481" y="2202"/>
                  </a:lnTo>
                  <a:lnTo>
                    <a:pt x="480" y="2213"/>
                  </a:lnTo>
                  <a:lnTo>
                    <a:pt x="486" y="2225"/>
                  </a:lnTo>
                  <a:lnTo>
                    <a:pt x="497" y="2239"/>
                  </a:lnTo>
                  <a:lnTo>
                    <a:pt x="510" y="2250"/>
                  </a:lnTo>
                  <a:lnTo>
                    <a:pt x="525" y="2258"/>
                  </a:lnTo>
                  <a:lnTo>
                    <a:pt x="543" y="2262"/>
                  </a:lnTo>
                  <a:lnTo>
                    <a:pt x="563" y="2265"/>
                  </a:lnTo>
                  <a:lnTo>
                    <a:pt x="587" y="2265"/>
                  </a:lnTo>
                  <a:lnTo>
                    <a:pt x="614" y="2261"/>
                  </a:lnTo>
                  <a:lnTo>
                    <a:pt x="645" y="2255"/>
                  </a:lnTo>
                  <a:lnTo>
                    <a:pt x="675" y="2249"/>
                  </a:lnTo>
                  <a:lnTo>
                    <a:pt x="697" y="2244"/>
                  </a:lnTo>
                  <a:lnTo>
                    <a:pt x="713" y="2239"/>
                  </a:lnTo>
                  <a:lnTo>
                    <a:pt x="724" y="2237"/>
                  </a:lnTo>
                  <a:lnTo>
                    <a:pt x="731" y="2236"/>
                  </a:lnTo>
                  <a:lnTo>
                    <a:pt x="735" y="2235"/>
                  </a:lnTo>
                  <a:lnTo>
                    <a:pt x="737" y="2235"/>
                  </a:lnTo>
                  <a:lnTo>
                    <a:pt x="737" y="2235"/>
                  </a:lnTo>
                  <a:lnTo>
                    <a:pt x="738" y="2253"/>
                  </a:lnTo>
                  <a:lnTo>
                    <a:pt x="791" y="2253"/>
                  </a:lnTo>
                  <a:lnTo>
                    <a:pt x="792" y="2250"/>
                  </a:lnTo>
                  <a:lnTo>
                    <a:pt x="796" y="2240"/>
                  </a:lnTo>
                  <a:lnTo>
                    <a:pt x="796" y="2228"/>
                  </a:lnTo>
                  <a:lnTo>
                    <a:pt x="791" y="2212"/>
                  </a:lnTo>
                  <a:lnTo>
                    <a:pt x="789" y="2206"/>
                  </a:lnTo>
                  <a:lnTo>
                    <a:pt x="786" y="2200"/>
                  </a:lnTo>
                  <a:lnTo>
                    <a:pt x="784" y="2196"/>
                  </a:lnTo>
                  <a:lnTo>
                    <a:pt x="782" y="2192"/>
                  </a:lnTo>
                  <a:lnTo>
                    <a:pt x="785" y="2192"/>
                  </a:lnTo>
                  <a:lnTo>
                    <a:pt x="790" y="1987"/>
                  </a:lnTo>
                  <a:lnTo>
                    <a:pt x="1307" y="1987"/>
                  </a:lnTo>
                  <a:lnTo>
                    <a:pt x="1442" y="2190"/>
                  </a:lnTo>
                  <a:lnTo>
                    <a:pt x="1439" y="2194"/>
                  </a:lnTo>
                  <a:lnTo>
                    <a:pt x="1436" y="2199"/>
                  </a:lnTo>
                  <a:lnTo>
                    <a:pt x="1434" y="2205"/>
                  </a:lnTo>
                  <a:lnTo>
                    <a:pt x="1430" y="2212"/>
                  </a:lnTo>
                  <a:lnTo>
                    <a:pt x="1426" y="2228"/>
                  </a:lnTo>
                  <a:lnTo>
                    <a:pt x="1427" y="2240"/>
                  </a:lnTo>
                  <a:lnTo>
                    <a:pt x="1429" y="2250"/>
                  </a:lnTo>
                  <a:lnTo>
                    <a:pt x="1430" y="2253"/>
                  </a:lnTo>
                  <a:lnTo>
                    <a:pt x="1483" y="2253"/>
                  </a:lnTo>
                  <a:lnTo>
                    <a:pt x="1486" y="2235"/>
                  </a:lnTo>
                  <a:lnTo>
                    <a:pt x="1486" y="2235"/>
                  </a:lnTo>
                  <a:lnTo>
                    <a:pt x="1488" y="2235"/>
                  </a:lnTo>
                  <a:lnTo>
                    <a:pt x="1491" y="2236"/>
                  </a:lnTo>
                  <a:lnTo>
                    <a:pt x="1498" y="2237"/>
                  </a:lnTo>
                  <a:lnTo>
                    <a:pt x="1510" y="2239"/>
                  </a:lnTo>
                  <a:lnTo>
                    <a:pt x="1526" y="2244"/>
                  </a:lnTo>
                  <a:lnTo>
                    <a:pt x="1548" y="2249"/>
                  </a:lnTo>
                  <a:lnTo>
                    <a:pt x="1577" y="2255"/>
                  </a:lnTo>
                  <a:lnTo>
                    <a:pt x="1608" y="2261"/>
                  </a:lnTo>
                  <a:lnTo>
                    <a:pt x="1635" y="2265"/>
                  </a:lnTo>
                  <a:lnTo>
                    <a:pt x="1658" y="2265"/>
                  </a:lnTo>
                  <a:lnTo>
                    <a:pt x="1679" y="2262"/>
                  </a:lnTo>
                  <a:lnTo>
                    <a:pt x="1697" y="2258"/>
                  </a:lnTo>
                  <a:lnTo>
                    <a:pt x="1712" y="2250"/>
                  </a:lnTo>
                  <a:lnTo>
                    <a:pt x="1725" y="2239"/>
                  </a:lnTo>
                  <a:lnTo>
                    <a:pt x="1737" y="2225"/>
                  </a:lnTo>
                  <a:lnTo>
                    <a:pt x="1742" y="2213"/>
                  </a:lnTo>
                  <a:lnTo>
                    <a:pt x="1740" y="2202"/>
                  </a:lnTo>
                  <a:lnTo>
                    <a:pt x="1732" y="2197"/>
                  </a:lnTo>
                  <a:lnTo>
                    <a:pt x="1718" y="2193"/>
                  </a:lnTo>
                  <a:lnTo>
                    <a:pt x="1699" y="2192"/>
                  </a:lnTo>
                  <a:lnTo>
                    <a:pt x="1677" y="2194"/>
                  </a:lnTo>
                  <a:lnTo>
                    <a:pt x="1651" y="2198"/>
                  </a:lnTo>
                  <a:lnTo>
                    <a:pt x="1625" y="2202"/>
                  </a:lnTo>
                  <a:lnTo>
                    <a:pt x="1606" y="2205"/>
                  </a:lnTo>
                  <a:lnTo>
                    <a:pt x="1589" y="2206"/>
                  </a:lnTo>
                  <a:lnTo>
                    <a:pt x="1573" y="2206"/>
                  </a:lnTo>
                  <a:lnTo>
                    <a:pt x="1558" y="2204"/>
                  </a:lnTo>
                  <a:lnTo>
                    <a:pt x="1544" y="2201"/>
                  </a:lnTo>
                  <a:lnTo>
                    <a:pt x="1533" y="2198"/>
                  </a:lnTo>
                  <a:lnTo>
                    <a:pt x="1522" y="2194"/>
                  </a:lnTo>
                  <a:lnTo>
                    <a:pt x="1514" y="2191"/>
                  </a:lnTo>
                  <a:lnTo>
                    <a:pt x="1459" y="1987"/>
                  </a:lnTo>
                  <a:lnTo>
                    <a:pt x="1511" y="1987"/>
                  </a:lnTo>
                  <a:lnTo>
                    <a:pt x="1504" y="1968"/>
                  </a:lnTo>
                  <a:lnTo>
                    <a:pt x="1499" y="1951"/>
                  </a:lnTo>
                  <a:lnTo>
                    <a:pt x="1486" y="1910"/>
                  </a:lnTo>
                  <a:lnTo>
                    <a:pt x="1467" y="1849"/>
                  </a:lnTo>
                  <a:lnTo>
                    <a:pt x="1445" y="1774"/>
                  </a:lnTo>
                  <a:lnTo>
                    <a:pt x="1421" y="1691"/>
                  </a:lnTo>
                  <a:lnTo>
                    <a:pt x="1399" y="1606"/>
                  </a:lnTo>
                  <a:lnTo>
                    <a:pt x="1380" y="1524"/>
                  </a:lnTo>
                  <a:lnTo>
                    <a:pt x="1365" y="1452"/>
                  </a:lnTo>
                  <a:lnTo>
                    <a:pt x="1375" y="1456"/>
                  </a:lnTo>
                  <a:lnTo>
                    <a:pt x="1388" y="1461"/>
                  </a:lnTo>
                  <a:lnTo>
                    <a:pt x="1403" y="1467"/>
                  </a:lnTo>
                  <a:lnTo>
                    <a:pt x="1420" y="1472"/>
                  </a:lnTo>
                  <a:lnTo>
                    <a:pt x="1437" y="1478"/>
                  </a:lnTo>
                  <a:lnTo>
                    <a:pt x="1457" y="1484"/>
                  </a:lnTo>
                  <a:lnTo>
                    <a:pt x="1479" y="1491"/>
                  </a:lnTo>
                  <a:lnTo>
                    <a:pt x="1501" y="1497"/>
                  </a:lnTo>
                  <a:lnTo>
                    <a:pt x="1524" y="1502"/>
                  </a:lnTo>
                  <a:lnTo>
                    <a:pt x="1547" y="1507"/>
                  </a:lnTo>
                  <a:lnTo>
                    <a:pt x="1571" y="1512"/>
                  </a:lnTo>
                  <a:lnTo>
                    <a:pt x="1596" y="1515"/>
                  </a:lnTo>
                  <a:lnTo>
                    <a:pt x="1620" y="1517"/>
                  </a:lnTo>
                  <a:lnTo>
                    <a:pt x="1646" y="1520"/>
                  </a:lnTo>
                  <a:lnTo>
                    <a:pt x="1671" y="1520"/>
                  </a:lnTo>
                  <a:lnTo>
                    <a:pt x="1695" y="1518"/>
                  </a:lnTo>
                  <a:lnTo>
                    <a:pt x="1695" y="1271"/>
                  </a:lnTo>
                  <a:lnTo>
                    <a:pt x="1682" y="1265"/>
                  </a:lnTo>
                  <a:lnTo>
                    <a:pt x="1669" y="1258"/>
                  </a:lnTo>
                  <a:lnTo>
                    <a:pt x="1653" y="1250"/>
                  </a:lnTo>
                  <a:lnTo>
                    <a:pt x="1636" y="1241"/>
                  </a:lnTo>
                  <a:lnTo>
                    <a:pt x="1619" y="1231"/>
                  </a:lnTo>
                  <a:lnTo>
                    <a:pt x="1602" y="1219"/>
                  </a:lnTo>
                  <a:lnTo>
                    <a:pt x="1583" y="1206"/>
                  </a:lnTo>
                  <a:lnTo>
                    <a:pt x="1565" y="1194"/>
                  </a:lnTo>
                  <a:lnTo>
                    <a:pt x="1545" y="1180"/>
                  </a:lnTo>
                  <a:lnTo>
                    <a:pt x="1526" y="1166"/>
                  </a:lnTo>
                  <a:lnTo>
                    <a:pt x="1506" y="1152"/>
                  </a:lnTo>
                  <a:lnTo>
                    <a:pt x="1487" y="1137"/>
                  </a:lnTo>
                  <a:lnTo>
                    <a:pt x="1468" y="1122"/>
                  </a:lnTo>
                  <a:lnTo>
                    <a:pt x="1449" y="1107"/>
                  </a:lnTo>
                  <a:lnTo>
                    <a:pt x="1430" y="1094"/>
                  </a:lnTo>
                  <a:lnTo>
                    <a:pt x="1413" y="1079"/>
                  </a:lnTo>
                  <a:lnTo>
                    <a:pt x="1559" y="1058"/>
                  </a:lnTo>
                  <a:lnTo>
                    <a:pt x="1444" y="967"/>
                  </a:lnTo>
                  <a:lnTo>
                    <a:pt x="1549" y="796"/>
                  </a:lnTo>
                  <a:lnTo>
                    <a:pt x="1553" y="803"/>
                  </a:lnTo>
                  <a:lnTo>
                    <a:pt x="1559" y="811"/>
                  </a:lnTo>
                  <a:lnTo>
                    <a:pt x="1565" y="819"/>
                  </a:lnTo>
                  <a:lnTo>
                    <a:pt x="1573" y="829"/>
                  </a:lnTo>
                  <a:lnTo>
                    <a:pt x="1581" y="837"/>
                  </a:lnTo>
                  <a:lnTo>
                    <a:pt x="1590" y="846"/>
                  </a:lnTo>
                  <a:lnTo>
                    <a:pt x="1600" y="855"/>
                  </a:lnTo>
                  <a:lnTo>
                    <a:pt x="1611" y="866"/>
                  </a:lnTo>
                  <a:lnTo>
                    <a:pt x="1623" y="875"/>
                  </a:lnTo>
                  <a:lnTo>
                    <a:pt x="1636" y="884"/>
                  </a:lnTo>
                  <a:lnTo>
                    <a:pt x="1650" y="892"/>
                  </a:lnTo>
                  <a:lnTo>
                    <a:pt x="1665" y="900"/>
                  </a:lnTo>
                  <a:lnTo>
                    <a:pt x="1681" y="908"/>
                  </a:lnTo>
                  <a:lnTo>
                    <a:pt x="1699" y="915"/>
                  </a:lnTo>
                  <a:lnTo>
                    <a:pt x="1718" y="922"/>
                  </a:lnTo>
                  <a:lnTo>
                    <a:pt x="1738" y="928"/>
                  </a:lnTo>
                  <a:lnTo>
                    <a:pt x="1753" y="931"/>
                  </a:lnTo>
                  <a:lnTo>
                    <a:pt x="1768" y="935"/>
                  </a:lnTo>
                  <a:lnTo>
                    <a:pt x="1783" y="937"/>
                  </a:lnTo>
                  <a:lnTo>
                    <a:pt x="1798" y="938"/>
                  </a:lnTo>
                  <a:lnTo>
                    <a:pt x="1812" y="937"/>
                  </a:lnTo>
                  <a:lnTo>
                    <a:pt x="1825" y="933"/>
                  </a:lnTo>
                  <a:lnTo>
                    <a:pt x="1838" y="929"/>
                  </a:lnTo>
                  <a:lnTo>
                    <a:pt x="1850" y="921"/>
                  </a:lnTo>
                  <a:lnTo>
                    <a:pt x="1862" y="908"/>
                  </a:lnTo>
                  <a:lnTo>
                    <a:pt x="1871" y="892"/>
                  </a:lnTo>
                  <a:lnTo>
                    <a:pt x="1878" y="872"/>
                  </a:lnTo>
                  <a:lnTo>
                    <a:pt x="1883" y="849"/>
                  </a:lnTo>
                  <a:lnTo>
                    <a:pt x="1913" y="884"/>
                  </a:lnTo>
                  <a:lnTo>
                    <a:pt x="1909" y="889"/>
                  </a:lnTo>
                  <a:lnTo>
                    <a:pt x="1908" y="893"/>
                  </a:lnTo>
                  <a:lnTo>
                    <a:pt x="1906" y="898"/>
                  </a:lnTo>
                  <a:lnTo>
                    <a:pt x="1906" y="904"/>
                  </a:lnTo>
                  <a:lnTo>
                    <a:pt x="1907" y="912"/>
                  </a:lnTo>
                  <a:lnTo>
                    <a:pt x="1911" y="920"/>
                  </a:lnTo>
                  <a:lnTo>
                    <a:pt x="1915" y="929"/>
                  </a:lnTo>
                  <a:lnTo>
                    <a:pt x="1921" y="937"/>
                  </a:lnTo>
                  <a:lnTo>
                    <a:pt x="1916" y="940"/>
                  </a:lnTo>
                  <a:lnTo>
                    <a:pt x="1912" y="943"/>
                  </a:lnTo>
                  <a:lnTo>
                    <a:pt x="1907" y="946"/>
                  </a:lnTo>
                  <a:lnTo>
                    <a:pt x="1902" y="950"/>
                  </a:lnTo>
                  <a:lnTo>
                    <a:pt x="1898" y="954"/>
                  </a:lnTo>
                  <a:lnTo>
                    <a:pt x="1893" y="958"/>
                  </a:lnTo>
                  <a:lnTo>
                    <a:pt x="1889" y="962"/>
                  </a:lnTo>
                  <a:lnTo>
                    <a:pt x="1884" y="967"/>
                  </a:lnTo>
                  <a:lnTo>
                    <a:pt x="1874" y="983"/>
                  </a:lnTo>
                  <a:lnTo>
                    <a:pt x="1869" y="999"/>
                  </a:lnTo>
                  <a:lnTo>
                    <a:pt x="1868" y="1018"/>
                  </a:lnTo>
                  <a:lnTo>
                    <a:pt x="1871" y="1034"/>
                  </a:lnTo>
                  <a:lnTo>
                    <a:pt x="1877" y="1050"/>
                  </a:lnTo>
                  <a:lnTo>
                    <a:pt x="1883" y="1065"/>
                  </a:lnTo>
                  <a:lnTo>
                    <a:pt x="1891" y="1077"/>
                  </a:lnTo>
                  <a:lnTo>
                    <a:pt x="1897" y="1087"/>
                  </a:lnTo>
                  <a:lnTo>
                    <a:pt x="1886" y="1104"/>
                  </a:lnTo>
                  <a:lnTo>
                    <a:pt x="1871" y="1127"/>
                  </a:lnTo>
                  <a:lnTo>
                    <a:pt x="1853" y="1156"/>
                  </a:lnTo>
                  <a:lnTo>
                    <a:pt x="1831" y="1186"/>
                  </a:lnTo>
                  <a:lnTo>
                    <a:pt x="1807" y="1214"/>
                  </a:lnTo>
                  <a:lnTo>
                    <a:pt x="1782" y="1241"/>
                  </a:lnTo>
                  <a:lnTo>
                    <a:pt x="1755" y="1262"/>
                  </a:lnTo>
                  <a:lnTo>
                    <a:pt x="1730" y="1275"/>
                  </a:lnTo>
                  <a:lnTo>
                    <a:pt x="1727" y="1275"/>
                  </a:lnTo>
                  <a:lnTo>
                    <a:pt x="1724" y="1275"/>
                  </a:lnTo>
                  <a:lnTo>
                    <a:pt x="1719" y="1274"/>
                  </a:lnTo>
                  <a:lnTo>
                    <a:pt x="1714" y="1273"/>
                  </a:lnTo>
                  <a:lnTo>
                    <a:pt x="1708" y="1273"/>
                  </a:lnTo>
                  <a:lnTo>
                    <a:pt x="1702" y="1272"/>
                  </a:lnTo>
                  <a:lnTo>
                    <a:pt x="1699" y="1271"/>
                  </a:lnTo>
                  <a:lnTo>
                    <a:pt x="1695" y="1271"/>
                  </a:lnTo>
                  <a:lnTo>
                    <a:pt x="1695" y="1518"/>
                  </a:lnTo>
                  <a:lnTo>
                    <a:pt x="1703" y="1517"/>
                  </a:lnTo>
                  <a:lnTo>
                    <a:pt x="1714" y="1516"/>
                  </a:lnTo>
                  <a:lnTo>
                    <a:pt x="1724" y="1514"/>
                  </a:lnTo>
                  <a:lnTo>
                    <a:pt x="1735" y="1513"/>
                  </a:lnTo>
                  <a:lnTo>
                    <a:pt x="1746" y="1510"/>
                  </a:lnTo>
                  <a:lnTo>
                    <a:pt x="1756" y="1508"/>
                  </a:lnTo>
                  <a:lnTo>
                    <a:pt x="1765" y="1506"/>
                  </a:lnTo>
                  <a:lnTo>
                    <a:pt x="1773" y="1503"/>
                  </a:lnTo>
                  <a:lnTo>
                    <a:pt x="1797" y="1492"/>
                  </a:lnTo>
                  <a:lnTo>
                    <a:pt x="1820" y="1477"/>
                  </a:lnTo>
                  <a:lnTo>
                    <a:pt x="1840" y="1456"/>
                  </a:lnTo>
                  <a:lnTo>
                    <a:pt x="1859" y="1433"/>
                  </a:lnTo>
                  <a:lnTo>
                    <a:pt x="1877" y="1407"/>
                  </a:lnTo>
                  <a:lnTo>
                    <a:pt x="1893" y="1378"/>
                  </a:lnTo>
                  <a:lnTo>
                    <a:pt x="1909" y="1348"/>
                  </a:lnTo>
                  <a:lnTo>
                    <a:pt x="1923" y="1318"/>
                  </a:lnTo>
                  <a:lnTo>
                    <a:pt x="1936" y="1287"/>
                  </a:lnTo>
                  <a:lnTo>
                    <a:pt x="1946" y="1257"/>
                  </a:lnTo>
                  <a:lnTo>
                    <a:pt x="1957" y="1228"/>
                  </a:lnTo>
                  <a:lnTo>
                    <a:pt x="1965" y="1202"/>
                  </a:lnTo>
                  <a:lnTo>
                    <a:pt x="1972" y="1178"/>
                  </a:lnTo>
                  <a:lnTo>
                    <a:pt x="1977" y="1156"/>
                  </a:lnTo>
                  <a:lnTo>
                    <a:pt x="1982" y="1140"/>
                  </a:lnTo>
                  <a:lnTo>
                    <a:pt x="1984" y="1127"/>
                  </a:lnTo>
                  <a:lnTo>
                    <a:pt x="1993" y="1123"/>
                  </a:lnTo>
                  <a:lnTo>
                    <a:pt x="2006" y="1120"/>
                  </a:lnTo>
                  <a:lnTo>
                    <a:pt x="2019" y="1115"/>
                  </a:lnTo>
                  <a:lnTo>
                    <a:pt x="2034" y="1111"/>
                  </a:lnTo>
                  <a:lnTo>
                    <a:pt x="2049" y="1104"/>
                  </a:lnTo>
                  <a:lnTo>
                    <a:pt x="2065" y="1098"/>
                  </a:lnTo>
                  <a:lnTo>
                    <a:pt x="2081" y="1090"/>
                  </a:lnTo>
                  <a:lnTo>
                    <a:pt x="2097" y="1082"/>
                  </a:lnTo>
                  <a:lnTo>
                    <a:pt x="2112" y="1074"/>
                  </a:lnTo>
                  <a:lnTo>
                    <a:pt x="2127" y="1066"/>
                  </a:lnTo>
                  <a:lnTo>
                    <a:pt x="2141" y="1056"/>
                  </a:lnTo>
                  <a:lnTo>
                    <a:pt x="2154" y="1046"/>
                  </a:lnTo>
                  <a:lnTo>
                    <a:pt x="2164" y="1036"/>
                  </a:lnTo>
                  <a:lnTo>
                    <a:pt x="2172" y="1026"/>
                  </a:lnTo>
                  <a:lnTo>
                    <a:pt x="2178" y="1015"/>
                  </a:lnTo>
                  <a:lnTo>
                    <a:pt x="2180" y="1004"/>
                  </a:lnTo>
                  <a:lnTo>
                    <a:pt x="2181" y="985"/>
                  </a:lnTo>
                  <a:lnTo>
                    <a:pt x="2180" y="969"/>
                  </a:lnTo>
                  <a:lnTo>
                    <a:pt x="2178" y="954"/>
                  </a:lnTo>
                  <a:lnTo>
                    <a:pt x="2173" y="942"/>
                  </a:lnTo>
                  <a:lnTo>
                    <a:pt x="2169" y="930"/>
                  </a:lnTo>
                  <a:lnTo>
                    <a:pt x="2163" y="921"/>
                  </a:lnTo>
                  <a:lnTo>
                    <a:pt x="2157" y="914"/>
                  </a:lnTo>
                  <a:lnTo>
                    <a:pt x="2152" y="908"/>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3" name="Freeform 147"/>
            <p:cNvSpPr/>
            <p:nvPr/>
          </p:nvSpPr>
          <p:spPr bwMode="auto">
            <a:xfrm>
              <a:off x="894" y="2434"/>
              <a:ext cx="48" cy="29"/>
            </a:xfrm>
            <a:custGeom>
              <a:avLst/>
              <a:gdLst/>
              <a:ahLst/>
              <a:cxnLst>
                <a:cxn ang="0">
                  <a:pos x="38" y="0"/>
                </a:cxn>
                <a:cxn ang="0">
                  <a:pos x="96" y="46"/>
                </a:cxn>
                <a:cxn ang="0">
                  <a:pos x="0" y="60"/>
                </a:cxn>
                <a:cxn ang="0">
                  <a:pos x="38" y="0"/>
                </a:cxn>
              </a:cxnLst>
              <a:rect l="0" t="0" r="r" b="b"/>
              <a:pathLst>
                <a:path w="96" h="60">
                  <a:moveTo>
                    <a:pt x="38" y="0"/>
                  </a:moveTo>
                  <a:lnTo>
                    <a:pt x="96" y="46"/>
                  </a:lnTo>
                  <a:lnTo>
                    <a:pt x="0" y="60"/>
                  </a:lnTo>
                  <a:lnTo>
                    <a:pt x="38"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9" name="Freeform 148"/>
            <p:cNvSpPr/>
            <p:nvPr/>
          </p:nvSpPr>
          <p:spPr bwMode="auto">
            <a:xfrm>
              <a:off x="978" y="2314"/>
              <a:ext cx="148" cy="78"/>
            </a:xfrm>
            <a:custGeom>
              <a:avLst/>
              <a:gdLst/>
              <a:ahLst/>
              <a:cxnLst>
                <a:cxn ang="0">
                  <a:pos x="248" y="9"/>
                </a:cxn>
                <a:cxn ang="0">
                  <a:pos x="296" y="64"/>
                </a:cxn>
                <a:cxn ang="0">
                  <a:pos x="295" y="92"/>
                </a:cxn>
                <a:cxn ang="0">
                  <a:pos x="291" y="115"/>
                </a:cxn>
                <a:cxn ang="0">
                  <a:pos x="282" y="132"/>
                </a:cxn>
                <a:cxn ang="0">
                  <a:pos x="272" y="145"/>
                </a:cxn>
                <a:cxn ang="0">
                  <a:pos x="264" y="150"/>
                </a:cxn>
                <a:cxn ang="0">
                  <a:pos x="255" y="153"/>
                </a:cxn>
                <a:cxn ang="0">
                  <a:pos x="244" y="154"/>
                </a:cxn>
                <a:cxn ang="0">
                  <a:pos x="234" y="154"/>
                </a:cxn>
                <a:cxn ang="0">
                  <a:pos x="223" y="153"/>
                </a:cxn>
                <a:cxn ang="0">
                  <a:pos x="211" y="152"/>
                </a:cxn>
                <a:cxn ang="0">
                  <a:pos x="200" y="148"/>
                </a:cxn>
                <a:cxn ang="0">
                  <a:pos x="187" y="146"/>
                </a:cxn>
                <a:cxn ang="0">
                  <a:pos x="141" y="130"/>
                </a:cxn>
                <a:cxn ang="0">
                  <a:pos x="102" y="109"/>
                </a:cxn>
                <a:cxn ang="0">
                  <a:pos x="69" y="87"/>
                </a:cxn>
                <a:cxn ang="0">
                  <a:pos x="45" y="64"/>
                </a:cxn>
                <a:cxn ang="0">
                  <a:pos x="26" y="42"/>
                </a:cxn>
                <a:cxn ang="0">
                  <a:pos x="13" y="25"/>
                </a:cxn>
                <a:cxn ang="0">
                  <a:pos x="6" y="12"/>
                </a:cxn>
                <a:cxn ang="0">
                  <a:pos x="4" y="8"/>
                </a:cxn>
                <a:cxn ang="0">
                  <a:pos x="0" y="0"/>
                </a:cxn>
                <a:cxn ang="0">
                  <a:pos x="15" y="8"/>
                </a:cxn>
                <a:cxn ang="0">
                  <a:pos x="31" y="15"/>
                </a:cxn>
                <a:cxn ang="0">
                  <a:pos x="47" y="22"/>
                </a:cxn>
                <a:cxn ang="0">
                  <a:pos x="64" y="26"/>
                </a:cxn>
                <a:cxn ang="0">
                  <a:pos x="81" y="30"/>
                </a:cxn>
                <a:cxn ang="0">
                  <a:pos x="98" y="33"/>
                </a:cxn>
                <a:cxn ang="0">
                  <a:pos x="115" y="34"/>
                </a:cxn>
                <a:cxn ang="0">
                  <a:pos x="133" y="36"/>
                </a:cxn>
                <a:cxn ang="0">
                  <a:pos x="148" y="36"/>
                </a:cxn>
                <a:cxn ang="0">
                  <a:pos x="163" y="34"/>
                </a:cxn>
                <a:cxn ang="0">
                  <a:pos x="178" y="32"/>
                </a:cxn>
                <a:cxn ang="0">
                  <a:pos x="193" y="29"/>
                </a:cxn>
                <a:cxn ang="0">
                  <a:pos x="206" y="25"/>
                </a:cxn>
                <a:cxn ang="0">
                  <a:pos x="220" y="21"/>
                </a:cxn>
                <a:cxn ang="0">
                  <a:pos x="234" y="15"/>
                </a:cxn>
                <a:cxn ang="0">
                  <a:pos x="248" y="9"/>
                </a:cxn>
              </a:cxnLst>
              <a:rect l="0" t="0" r="r" b="b"/>
              <a:pathLst>
                <a:path w="296" h="154">
                  <a:moveTo>
                    <a:pt x="248" y="9"/>
                  </a:moveTo>
                  <a:lnTo>
                    <a:pt x="296" y="64"/>
                  </a:lnTo>
                  <a:lnTo>
                    <a:pt x="295" y="92"/>
                  </a:lnTo>
                  <a:lnTo>
                    <a:pt x="291" y="115"/>
                  </a:lnTo>
                  <a:lnTo>
                    <a:pt x="282" y="132"/>
                  </a:lnTo>
                  <a:lnTo>
                    <a:pt x="272" y="145"/>
                  </a:lnTo>
                  <a:lnTo>
                    <a:pt x="264" y="150"/>
                  </a:lnTo>
                  <a:lnTo>
                    <a:pt x="255" y="153"/>
                  </a:lnTo>
                  <a:lnTo>
                    <a:pt x="244" y="154"/>
                  </a:lnTo>
                  <a:lnTo>
                    <a:pt x="234" y="154"/>
                  </a:lnTo>
                  <a:lnTo>
                    <a:pt x="223" y="153"/>
                  </a:lnTo>
                  <a:lnTo>
                    <a:pt x="211" y="152"/>
                  </a:lnTo>
                  <a:lnTo>
                    <a:pt x="200" y="148"/>
                  </a:lnTo>
                  <a:lnTo>
                    <a:pt x="187" y="146"/>
                  </a:lnTo>
                  <a:lnTo>
                    <a:pt x="141" y="130"/>
                  </a:lnTo>
                  <a:lnTo>
                    <a:pt x="102" y="109"/>
                  </a:lnTo>
                  <a:lnTo>
                    <a:pt x="69" y="87"/>
                  </a:lnTo>
                  <a:lnTo>
                    <a:pt x="45" y="64"/>
                  </a:lnTo>
                  <a:lnTo>
                    <a:pt x="26" y="42"/>
                  </a:lnTo>
                  <a:lnTo>
                    <a:pt x="13" y="25"/>
                  </a:lnTo>
                  <a:lnTo>
                    <a:pt x="6" y="12"/>
                  </a:lnTo>
                  <a:lnTo>
                    <a:pt x="4" y="8"/>
                  </a:lnTo>
                  <a:lnTo>
                    <a:pt x="0" y="0"/>
                  </a:lnTo>
                  <a:lnTo>
                    <a:pt x="15" y="8"/>
                  </a:lnTo>
                  <a:lnTo>
                    <a:pt x="31" y="15"/>
                  </a:lnTo>
                  <a:lnTo>
                    <a:pt x="47" y="22"/>
                  </a:lnTo>
                  <a:lnTo>
                    <a:pt x="64" y="26"/>
                  </a:lnTo>
                  <a:lnTo>
                    <a:pt x="81" y="30"/>
                  </a:lnTo>
                  <a:lnTo>
                    <a:pt x="98" y="33"/>
                  </a:lnTo>
                  <a:lnTo>
                    <a:pt x="115" y="34"/>
                  </a:lnTo>
                  <a:lnTo>
                    <a:pt x="133" y="36"/>
                  </a:lnTo>
                  <a:lnTo>
                    <a:pt x="148" y="36"/>
                  </a:lnTo>
                  <a:lnTo>
                    <a:pt x="163" y="34"/>
                  </a:lnTo>
                  <a:lnTo>
                    <a:pt x="178" y="32"/>
                  </a:lnTo>
                  <a:lnTo>
                    <a:pt x="193" y="29"/>
                  </a:lnTo>
                  <a:lnTo>
                    <a:pt x="206" y="25"/>
                  </a:lnTo>
                  <a:lnTo>
                    <a:pt x="220" y="21"/>
                  </a:lnTo>
                  <a:lnTo>
                    <a:pt x="234" y="15"/>
                  </a:lnTo>
                  <a:lnTo>
                    <a:pt x="248" y="9"/>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5" name="Freeform 149"/>
            <p:cNvSpPr/>
            <p:nvPr/>
          </p:nvSpPr>
          <p:spPr bwMode="auto">
            <a:xfrm>
              <a:off x="1115" y="2302"/>
              <a:ext cx="62" cy="72"/>
            </a:xfrm>
            <a:custGeom>
              <a:avLst/>
              <a:gdLst/>
              <a:ahLst/>
              <a:cxnLst>
                <a:cxn ang="0">
                  <a:pos x="109" y="142"/>
                </a:cxn>
                <a:cxn ang="0">
                  <a:pos x="0" y="18"/>
                </a:cxn>
                <a:cxn ang="0">
                  <a:pos x="7" y="13"/>
                </a:cxn>
                <a:cxn ang="0">
                  <a:pos x="13" y="9"/>
                </a:cxn>
                <a:cxn ang="0">
                  <a:pos x="20" y="4"/>
                </a:cxn>
                <a:cxn ang="0">
                  <a:pos x="26" y="0"/>
                </a:cxn>
                <a:cxn ang="0">
                  <a:pos x="136" y="123"/>
                </a:cxn>
                <a:cxn ang="0">
                  <a:pos x="128" y="129"/>
                </a:cxn>
                <a:cxn ang="0">
                  <a:pos x="121" y="134"/>
                </a:cxn>
                <a:cxn ang="0">
                  <a:pos x="114" y="139"/>
                </a:cxn>
                <a:cxn ang="0">
                  <a:pos x="109" y="142"/>
                </a:cxn>
              </a:cxnLst>
              <a:rect l="0" t="0" r="r" b="b"/>
              <a:pathLst>
                <a:path w="136" h="142">
                  <a:moveTo>
                    <a:pt x="109" y="142"/>
                  </a:moveTo>
                  <a:lnTo>
                    <a:pt x="0" y="18"/>
                  </a:lnTo>
                  <a:lnTo>
                    <a:pt x="7" y="13"/>
                  </a:lnTo>
                  <a:lnTo>
                    <a:pt x="13" y="9"/>
                  </a:lnTo>
                  <a:lnTo>
                    <a:pt x="20" y="4"/>
                  </a:lnTo>
                  <a:lnTo>
                    <a:pt x="26" y="0"/>
                  </a:lnTo>
                  <a:lnTo>
                    <a:pt x="136" y="123"/>
                  </a:lnTo>
                  <a:lnTo>
                    <a:pt x="128" y="129"/>
                  </a:lnTo>
                  <a:lnTo>
                    <a:pt x="121" y="134"/>
                  </a:lnTo>
                  <a:lnTo>
                    <a:pt x="114" y="139"/>
                  </a:lnTo>
                  <a:lnTo>
                    <a:pt x="109" y="14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6" name="Freeform 150"/>
            <p:cNvSpPr/>
            <p:nvPr/>
          </p:nvSpPr>
          <p:spPr bwMode="auto">
            <a:xfrm>
              <a:off x="927" y="2084"/>
              <a:ext cx="234" cy="233"/>
            </a:xfrm>
            <a:custGeom>
              <a:avLst/>
              <a:gdLst/>
              <a:ahLst/>
              <a:cxnLst>
                <a:cxn ang="0">
                  <a:pos x="466" y="257"/>
                </a:cxn>
                <a:cxn ang="0">
                  <a:pos x="457" y="302"/>
                </a:cxn>
                <a:cxn ang="0">
                  <a:pos x="439" y="345"/>
                </a:cxn>
                <a:cxn ang="0">
                  <a:pos x="415" y="381"/>
                </a:cxn>
                <a:cxn ang="0">
                  <a:pos x="382" y="414"/>
                </a:cxn>
                <a:cxn ang="0">
                  <a:pos x="345" y="438"/>
                </a:cxn>
                <a:cxn ang="0">
                  <a:pos x="303" y="456"/>
                </a:cxn>
                <a:cxn ang="0">
                  <a:pos x="258" y="465"/>
                </a:cxn>
                <a:cxn ang="0">
                  <a:pos x="211" y="465"/>
                </a:cxn>
                <a:cxn ang="0">
                  <a:pos x="165" y="456"/>
                </a:cxn>
                <a:cxn ang="0">
                  <a:pos x="123" y="439"/>
                </a:cxn>
                <a:cxn ang="0">
                  <a:pos x="85" y="414"/>
                </a:cxn>
                <a:cxn ang="0">
                  <a:pos x="53" y="381"/>
                </a:cxn>
                <a:cxn ang="0">
                  <a:pos x="28" y="343"/>
                </a:cxn>
                <a:cxn ang="0">
                  <a:pos x="10" y="302"/>
                </a:cxn>
                <a:cxn ang="0">
                  <a:pos x="1" y="256"/>
                </a:cxn>
                <a:cxn ang="0">
                  <a:pos x="1" y="210"/>
                </a:cxn>
                <a:cxn ang="0">
                  <a:pos x="10" y="165"/>
                </a:cxn>
                <a:cxn ang="0">
                  <a:pos x="28" y="123"/>
                </a:cxn>
                <a:cxn ang="0">
                  <a:pos x="53" y="85"/>
                </a:cxn>
                <a:cxn ang="0">
                  <a:pos x="85" y="53"/>
                </a:cxn>
                <a:cxn ang="0">
                  <a:pos x="123" y="28"/>
                </a:cxn>
                <a:cxn ang="0">
                  <a:pos x="165" y="11"/>
                </a:cxn>
                <a:cxn ang="0">
                  <a:pos x="211" y="1"/>
                </a:cxn>
                <a:cxn ang="0">
                  <a:pos x="257" y="1"/>
                </a:cxn>
                <a:cxn ang="0">
                  <a:pos x="302" y="11"/>
                </a:cxn>
                <a:cxn ang="0">
                  <a:pos x="343" y="28"/>
                </a:cxn>
                <a:cxn ang="0">
                  <a:pos x="381" y="53"/>
                </a:cxn>
                <a:cxn ang="0">
                  <a:pos x="413" y="85"/>
                </a:cxn>
                <a:cxn ang="0">
                  <a:pos x="440" y="123"/>
                </a:cxn>
                <a:cxn ang="0">
                  <a:pos x="457" y="165"/>
                </a:cxn>
                <a:cxn ang="0">
                  <a:pos x="466" y="210"/>
                </a:cxn>
              </a:cxnLst>
              <a:rect l="0" t="0" r="r" b="b"/>
              <a:pathLst>
                <a:path w="468" h="467">
                  <a:moveTo>
                    <a:pt x="468" y="233"/>
                  </a:moveTo>
                  <a:lnTo>
                    <a:pt x="466" y="257"/>
                  </a:lnTo>
                  <a:lnTo>
                    <a:pt x="463" y="280"/>
                  </a:lnTo>
                  <a:lnTo>
                    <a:pt x="457" y="302"/>
                  </a:lnTo>
                  <a:lnTo>
                    <a:pt x="449" y="324"/>
                  </a:lnTo>
                  <a:lnTo>
                    <a:pt x="439" y="345"/>
                  </a:lnTo>
                  <a:lnTo>
                    <a:pt x="427" y="363"/>
                  </a:lnTo>
                  <a:lnTo>
                    <a:pt x="415" y="381"/>
                  </a:lnTo>
                  <a:lnTo>
                    <a:pt x="400" y="397"/>
                  </a:lnTo>
                  <a:lnTo>
                    <a:pt x="382" y="414"/>
                  </a:lnTo>
                  <a:lnTo>
                    <a:pt x="364" y="426"/>
                  </a:lnTo>
                  <a:lnTo>
                    <a:pt x="345" y="438"/>
                  </a:lnTo>
                  <a:lnTo>
                    <a:pt x="325" y="448"/>
                  </a:lnTo>
                  <a:lnTo>
                    <a:pt x="303" y="456"/>
                  </a:lnTo>
                  <a:lnTo>
                    <a:pt x="281" y="462"/>
                  </a:lnTo>
                  <a:lnTo>
                    <a:pt x="258" y="465"/>
                  </a:lnTo>
                  <a:lnTo>
                    <a:pt x="234" y="467"/>
                  </a:lnTo>
                  <a:lnTo>
                    <a:pt x="211" y="465"/>
                  </a:lnTo>
                  <a:lnTo>
                    <a:pt x="188" y="462"/>
                  </a:lnTo>
                  <a:lnTo>
                    <a:pt x="165" y="456"/>
                  </a:lnTo>
                  <a:lnTo>
                    <a:pt x="144" y="449"/>
                  </a:lnTo>
                  <a:lnTo>
                    <a:pt x="123" y="439"/>
                  </a:lnTo>
                  <a:lnTo>
                    <a:pt x="104" y="427"/>
                  </a:lnTo>
                  <a:lnTo>
                    <a:pt x="85" y="414"/>
                  </a:lnTo>
                  <a:lnTo>
                    <a:pt x="68" y="399"/>
                  </a:lnTo>
                  <a:lnTo>
                    <a:pt x="53" y="381"/>
                  </a:lnTo>
                  <a:lnTo>
                    <a:pt x="39" y="363"/>
                  </a:lnTo>
                  <a:lnTo>
                    <a:pt x="28" y="343"/>
                  </a:lnTo>
                  <a:lnTo>
                    <a:pt x="17" y="323"/>
                  </a:lnTo>
                  <a:lnTo>
                    <a:pt x="10" y="302"/>
                  </a:lnTo>
                  <a:lnTo>
                    <a:pt x="4" y="279"/>
                  </a:lnTo>
                  <a:lnTo>
                    <a:pt x="1" y="256"/>
                  </a:lnTo>
                  <a:lnTo>
                    <a:pt x="0" y="233"/>
                  </a:lnTo>
                  <a:lnTo>
                    <a:pt x="1" y="210"/>
                  </a:lnTo>
                  <a:lnTo>
                    <a:pt x="4" y="187"/>
                  </a:lnTo>
                  <a:lnTo>
                    <a:pt x="10" y="165"/>
                  </a:lnTo>
                  <a:lnTo>
                    <a:pt x="17" y="143"/>
                  </a:lnTo>
                  <a:lnTo>
                    <a:pt x="28" y="123"/>
                  </a:lnTo>
                  <a:lnTo>
                    <a:pt x="39" y="104"/>
                  </a:lnTo>
                  <a:lnTo>
                    <a:pt x="53" y="85"/>
                  </a:lnTo>
                  <a:lnTo>
                    <a:pt x="68" y="68"/>
                  </a:lnTo>
                  <a:lnTo>
                    <a:pt x="85" y="53"/>
                  </a:lnTo>
                  <a:lnTo>
                    <a:pt x="104" y="39"/>
                  </a:lnTo>
                  <a:lnTo>
                    <a:pt x="123" y="28"/>
                  </a:lnTo>
                  <a:lnTo>
                    <a:pt x="144" y="17"/>
                  </a:lnTo>
                  <a:lnTo>
                    <a:pt x="165" y="11"/>
                  </a:lnTo>
                  <a:lnTo>
                    <a:pt x="188" y="5"/>
                  </a:lnTo>
                  <a:lnTo>
                    <a:pt x="211" y="1"/>
                  </a:lnTo>
                  <a:lnTo>
                    <a:pt x="234" y="0"/>
                  </a:lnTo>
                  <a:lnTo>
                    <a:pt x="257" y="1"/>
                  </a:lnTo>
                  <a:lnTo>
                    <a:pt x="280" y="5"/>
                  </a:lnTo>
                  <a:lnTo>
                    <a:pt x="302" y="11"/>
                  </a:lnTo>
                  <a:lnTo>
                    <a:pt x="324" y="17"/>
                  </a:lnTo>
                  <a:lnTo>
                    <a:pt x="343" y="28"/>
                  </a:lnTo>
                  <a:lnTo>
                    <a:pt x="363" y="39"/>
                  </a:lnTo>
                  <a:lnTo>
                    <a:pt x="381" y="53"/>
                  </a:lnTo>
                  <a:lnTo>
                    <a:pt x="398" y="68"/>
                  </a:lnTo>
                  <a:lnTo>
                    <a:pt x="413" y="85"/>
                  </a:lnTo>
                  <a:lnTo>
                    <a:pt x="427" y="104"/>
                  </a:lnTo>
                  <a:lnTo>
                    <a:pt x="440" y="123"/>
                  </a:lnTo>
                  <a:lnTo>
                    <a:pt x="449" y="143"/>
                  </a:lnTo>
                  <a:lnTo>
                    <a:pt x="457" y="165"/>
                  </a:lnTo>
                  <a:lnTo>
                    <a:pt x="463" y="187"/>
                  </a:lnTo>
                  <a:lnTo>
                    <a:pt x="466" y="210"/>
                  </a:lnTo>
                  <a:lnTo>
                    <a:pt x="468" y="233"/>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7" name="Freeform 151"/>
            <p:cNvSpPr/>
            <p:nvPr/>
          </p:nvSpPr>
          <p:spPr bwMode="auto">
            <a:xfrm>
              <a:off x="917" y="1952"/>
              <a:ext cx="214" cy="144"/>
            </a:xfrm>
            <a:custGeom>
              <a:avLst/>
              <a:gdLst/>
              <a:ahLst/>
              <a:cxnLst>
                <a:cxn ang="0">
                  <a:pos x="205" y="11"/>
                </a:cxn>
                <a:cxn ang="0">
                  <a:pos x="227" y="28"/>
                </a:cxn>
                <a:cxn ang="0">
                  <a:pos x="241" y="48"/>
                </a:cxn>
                <a:cxn ang="0">
                  <a:pos x="252" y="67"/>
                </a:cxn>
                <a:cxn ang="0">
                  <a:pos x="258" y="86"/>
                </a:cxn>
                <a:cxn ang="0">
                  <a:pos x="268" y="103"/>
                </a:cxn>
                <a:cxn ang="0">
                  <a:pos x="279" y="118"/>
                </a:cxn>
                <a:cxn ang="0">
                  <a:pos x="298" y="126"/>
                </a:cxn>
                <a:cxn ang="0">
                  <a:pos x="317" y="127"/>
                </a:cxn>
                <a:cxn ang="0">
                  <a:pos x="330" y="125"/>
                </a:cxn>
                <a:cxn ang="0">
                  <a:pos x="341" y="122"/>
                </a:cxn>
                <a:cxn ang="0">
                  <a:pos x="353" y="119"/>
                </a:cxn>
                <a:cxn ang="0">
                  <a:pos x="367" y="113"/>
                </a:cxn>
                <a:cxn ang="0">
                  <a:pos x="383" y="111"/>
                </a:cxn>
                <a:cxn ang="0">
                  <a:pos x="397" y="115"/>
                </a:cxn>
                <a:cxn ang="0">
                  <a:pos x="412" y="132"/>
                </a:cxn>
                <a:cxn ang="0">
                  <a:pos x="425" y="170"/>
                </a:cxn>
                <a:cxn ang="0">
                  <a:pos x="416" y="247"/>
                </a:cxn>
                <a:cxn ang="0">
                  <a:pos x="390" y="274"/>
                </a:cxn>
                <a:cxn ang="0">
                  <a:pos x="353" y="256"/>
                </a:cxn>
                <a:cxn ang="0">
                  <a:pos x="315" y="243"/>
                </a:cxn>
                <a:cxn ang="0">
                  <a:pos x="273" y="236"/>
                </a:cxn>
                <a:cxn ang="0">
                  <a:pos x="238" y="235"/>
                </a:cxn>
                <a:cxn ang="0">
                  <a:pos x="207" y="240"/>
                </a:cxn>
                <a:cxn ang="0">
                  <a:pos x="178" y="247"/>
                </a:cxn>
                <a:cxn ang="0">
                  <a:pos x="150" y="257"/>
                </a:cxn>
                <a:cxn ang="0">
                  <a:pos x="0" y="183"/>
                </a:cxn>
                <a:cxn ang="0">
                  <a:pos x="17" y="157"/>
                </a:cxn>
                <a:cxn ang="0">
                  <a:pos x="37" y="125"/>
                </a:cxn>
                <a:cxn ang="0">
                  <a:pos x="62" y="91"/>
                </a:cxn>
                <a:cxn ang="0">
                  <a:pos x="88" y="60"/>
                </a:cxn>
                <a:cxn ang="0">
                  <a:pos x="114" y="33"/>
                </a:cxn>
                <a:cxn ang="0">
                  <a:pos x="142" y="12"/>
                </a:cxn>
                <a:cxn ang="0">
                  <a:pos x="167" y="1"/>
                </a:cxn>
                <a:cxn ang="0">
                  <a:pos x="192" y="4"/>
                </a:cxn>
              </a:cxnLst>
              <a:rect l="0" t="0" r="r" b="b"/>
              <a:pathLst>
                <a:path w="425" h="286">
                  <a:moveTo>
                    <a:pt x="192" y="4"/>
                  </a:moveTo>
                  <a:lnTo>
                    <a:pt x="205" y="11"/>
                  </a:lnTo>
                  <a:lnTo>
                    <a:pt x="218" y="19"/>
                  </a:lnTo>
                  <a:lnTo>
                    <a:pt x="227" y="28"/>
                  </a:lnTo>
                  <a:lnTo>
                    <a:pt x="235" y="37"/>
                  </a:lnTo>
                  <a:lnTo>
                    <a:pt x="241" y="48"/>
                  </a:lnTo>
                  <a:lnTo>
                    <a:pt x="247" y="57"/>
                  </a:lnTo>
                  <a:lnTo>
                    <a:pt x="252" y="67"/>
                  </a:lnTo>
                  <a:lnTo>
                    <a:pt x="255" y="76"/>
                  </a:lnTo>
                  <a:lnTo>
                    <a:pt x="258" y="86"/>
                  </a:lnTo>
                  <a:lnTo>
                    <a:pt x="263" y="95"/>
                  </a:lnTo>
                  <a:lnTo>
                    <a:pt x="268" y="103"/>
                  </a:lnTo>
                  <a:lnTo>
                    <a:pt x="272" y="111"/>
                  </a:lnTo>
                  <a:lnTo>
                    <a:pt x="279" y="118"/>
                  </a:lnTo>
                  <a:lnTo>
                    <a:pt x="288" y="122"/>
                  </a:lnTo>
                  <a:lnTo>
                    <a:pt x="298" y="126"/>
                  </a:lnTo>
                  <a:lnTo>
                    <a:pt x="310" y="127"/>
                  </a:lnTo>
                  <a:lnTo>
                    <a:pt x="317" y="127"/>
                  </a:lnTo>
                  <a:lnTo>
                    <a:pt x="324" y="126"/>
                  </a:lnTo>
                  <a:lnTo>
                    <a:pt x="330" y="125"/>
                  </a:lnTo>
                  <a:lnTo>
                    <a:pt x="336" y="124"/>
                  </a:lnTo>
                  <a:lnTo>
                    <a:pt x="341" y="122"/>
                  </a:lnTo>
                  <a:lnTo>
                    <a:pt x="347" y="120"/>
                  </a:lnTo>
                  <a:lnTo>
                    <a:pt x="353" y="119"/>
                  </a:lnTo>
                  <a:lnTo>
                    <a:pt x="358" y="117"/>
                  </a:lnTo>
                  <a:lnTo>
                    <a:pt x="367" y="113"/>
                  </a:lnTo>
                  <a:lnTo>
                    <a:pt x="375" y="111"/>
                  </a:lnTo>
                  <a:lnTo>
                    <a:pt x="383" y="111"/>
                  </a:lnTo>
                  <a:lnTo>
                    <a:pt x="390" y="112"/>
                  </a:lnTo>
                  <a:lnTo>
                    <a:pt x="397" y="115"/>
                  </a:lnTo>
                  <a:lnTo>
                    <a:pt x="404" y="121"/>
                  </a:lnTo>
                  <a:lnTo>
                    <a:pt x="412" y="132"/>
                  </a:lnTo>
                  <a:lnTo>
                    <a:pt x="420" y="144"/>
                  </a:lnTo>
                  <a:lnTo>
                    <a:pt x="425" y="170"/>
                  </a:lnTo>
                  <a:lnTo>
                    <a:pt x="423" y="205"/>
                  </a:lnTo>
                  <a:lnTo>
                    <a:pt x="416" y="247"/>
                  </a:lnTo>
                  <a:lnTo>
                    <a:pt x="407" y="286"/>
                  </a:lnTo>
                  <a:lnTo>
                    <a:pt x="390" y="274"/>
                  </a:lnTo>
                  <a:lnTo>
                    <a:pt x="373" y="264"/>
                  </a:lnTo>
                  <a:lnTo>
                    <a:pt x="353" y="256"/>
                  </a:lnTo>
                  <a:lnTo>
                    <a:pt x="334" y="248"/>
                  </a:lnTo>
                  <a:lnTo>
                    <a:pt x="315" y="243"/>
                  </a:lnTo>
                  <a:lnTo>
                    <a:pt x="294" y="239"/>
                  </a:lnTo>
                  <a:lnTo>
                    <a:pt x="273" y="236"/>
                  </a:lnTo>
                  <a:lnTo>
                    <a:pt x="253" y="235"/>
                  </a:lnTo>
                  <a:lnTo>
                    <a:pt x="238" y="235"/>
                  </a:lnTo>
                  <a:lnTo>
                    <a:pt x="222" y="238"/>
                  </a:lnTo>
                  <a:lnTo>
                    <a:pt x="207" y="240"/>
                  </a:lnTo>
                  <a:lnTo>
                    <a:pt x="193" y="242"/>
                  </a:lnTo>
                  <a:lnTo>
                    <a:pt x="178" y="247"/>
                  </a:lnTo>
                  <a:lnTo>
                    <a:pt x="164" y="251"/>
                  </a:lnTo>
                  <a:lnTo>
                    <a:pt x="150" y="257"/>
                  </a:lnTo>
                  <a:lnTo>
                    <a:pt x="136" y="263"/>
                  </a:lnTo>
                  <a:lnTo>
                    <a:pt x="0" y="183"/>
                  </a:lnTo>
                  <a:lnTo>
                    <a:pt x="7" y="171"/>
                  </a:lnTo>
                  <a:lnTo>
                    <a:pt x="17" y="157"/>
                  </a:lnTo>
                  <a:lnTo>
                    <a:pt x="26" y="141"/>
                  </a:lnTo>
                  <a:lnTo>
                    <a:pt x="37" y="125"/>
                  </a:lnTo>
                  <a:lnTo>
                    <a:pt x="49" y="109"/>
                  </a:lnTo>
                  <a:lnTo>
                    <a:pt x="62" y="91"/>
                  </a:lnTo>
                  <a:lnTo>
                    <a:pt x="74" y="75"/>
                  </a:lnTo>
                  <a:lnTo>
                    <a:pt x="88" y="60"/>
                  </a:lnTo>
                  <a:lnTo>
                    <a:pt x="101" y="45"/>
                  </a:lnTo>
                  <a:lnTo>
                    <a:pt x="114" y="33"/>
                  </a:lnTo>
                  <a:lnTo>
                    <a:pt x="128" y="21"/>
                  </a:lnTo>
                  <a:lnTo>
                    <a:pt x="142" y="12"/>
                  </a:lnTo>
                  <a:lnTo>
                    <a:pt x="155" y="5"/>
                  </a:lnTo>
                  <a:lnTo>
                    <a:pt x="167" y="1"/>
                  </a:lnTo>
                  <a:lnTo>
                    <a:pt x="180" y="0"/>
                  </a:lnTo>
                  <a:lnTo>
                    <a:pt x="192" y="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8" name="Freeform 152"/>
            <p:cNvSpPr/>
            <p:nvPr/>
          </p:nvSpPr>
          <p:spPr bwMode="auto">
            <a:xfrm>
              <a:off x="851" y="2030"/>
              <a:ext cx="121" cy="73"/>
            </a:xfrm>
            <a:custGeom>
              <a:avLst/>
              <a:gdLst/>
              <a:ahLst/>
              <a:cxnLst>
                <a:cxn ang="0">
                  <a:pos x="29" y="0"/>
                </a:cxn>
                <a:cxn ang="0">
                  <a:pos x="241" y="122"/>
                </a:cxn>
                <a:cxn ang="0">
                  <a:pos x="233" y="128"/>
                </a:cxn>
                <a:cxn ang="0">
                  <a:pos x="226" y="134"/>
                </a:cxn>
                <a:cxn ang="0">
                  <a:pos x="218" y="139"/>
                </a:cxn>
                <a:cxn ang="0">
                  <a:pos x="211" y="145"/>
                </a:cxn>
                <a:cxn ang="0">
                  <a:pos x="0" y="55"/>
                </a:cxn>
                <a:cxn ang="0">
                  <a:pos x="29" y="0"/>
                </a:cxn>
              </a:cxnLst>
              <a:rect l="0" t="0" r="r" b="b"/>
              <a:pathLst>
                <a:path w="241" h="145">
                  <a:moveTo>
                    <a:pt x="29" y="0"/>
                  </a:moveTo>
                  <a:lnTo>
                    <a:pt x="241" y="122"/>
                  </a:lnTo>
                  <a:lnTo>
                    <a:pt x="233" y="128"/>
                  </a:lnTo>
                  <a:lnTo>
                    <a:pt x="226" y="134"/>
                  </a:lnTo>
                  <a:lnTo>
                    <a:pt x="218" y="139"/>
                  </a:lnTo>
                  <a:lnTo>
                    <a:pt x="211" y="145"/>
                  </a:lnTo>
                  <a:lnTo>
                    <a:pt x="0" y="55"/>
                  </a:lnTo>
                  <a:lnTo>
                    <a:pt x="29"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9" name="Freeform 153"/>
            <p:cNvSpPr/>
            <p:nvPr/>
          </p:nvSpPr>
          <p:spPr bwMode="auto">
            <a:xfrm>
              <a:off x="746" y="2093"/>
              <a:ext cx="225" cy="381"/>
            </a:xfrm>
            <a:custGeom>
              <a:avLst/>
              <a:gdLst/>
              <a:ahLst/>
              <a:cxnLst>
                <a:cxn ang="0">
                  <a:pos x="302" y="0"/>
                </a:cxn>
                <a:cxn ang="0">
                  <a:pos x="400" y="42"/>
                </a:cxn>
                <a:cxn ang="0">
                  <a:pos x="385" y="60"/>
                </a:cxn>
                <a:cxn ang="0">
                  <a:pos x="372" y="80"/>
                </a:cxn>
                <a:cxn ang="0">
                  <a:pos x="361" y="101"/>
                </a:cxn>
                <a:cxn ang="0">
                  <a:pos x="351" y="121"/>
                </a:cxn>
                <a:cxn ang="0">
                  <a:pos x="343" y="144"/>
                </a:cxn>
                <a:cxn ang="0">
                  <a:pos x="338" y="167"/>
                </a:cxn>
                <a:cxn ang="0">
                  <a:pos x="334" y="192"/>
                </a:cxn>
                <a:cxn ang="0">
                  <a:pos x="333" y="216"/>
                </a:cxn>
                <a:cxn ang="0">
                  <a:pos x="334" y="242"/>
                </a:cxn>
                <a:cxn ang="0">
                  <a:pos x="338" y="268"/>
                </a:cxn>
                <a:cxn ang="0">
                  <a:pos x="344" y="293"/>
                </a:cxn>
                <a:cxn ang="0">
                  <a:pos x="353" y="317"/>
                </a:cxn>
                <a:cxn ang="0">
                  <a:pos x="364" y="340"/>
                </a:cxn>
                <a:cxn ang="0">
                  <a:pos x="377" y="362"/>
                </a:cxn>
                <a:cxn ang="0">
                  <a:pos x="393" y="383"/>
                </a:cxn>
                <a:cxn ang="0">
                  <a:pos x="410" y="402"/>
                </a:cxn>
                <a:cxn ang="0">
                  <a:pos x="415" y="407"/>
                </a:cxn>
                <a:cxn ang="0">
                  <a:pos x="419" y="412"/>
                </a:cxn>
                <a:cxn ang="0">
                  <a:pos x="425" y="416"/>
                </a:cxn>
                <a:cxn ang="0">
                  <a:pos x="430" y="420"/>
                </a:cxn>
                <a:cxn ang="0">
                  <a:pos x="435" y="424"/>
                </a:cxn>
                <a:cxn ang="0">
                  <a:pos x="440" y="428"/>
                </a:cxn>
                <a:cxn ang="0">
                  <a:pos x="446" y="432"/>
                </a:cxn>
                <a:cxn ang="0">
                  <a:pos x="450" y="436"/>
                </a:cxn>
                <a:cxn ang="0">
                  <a:pos x="259" y="748"/>
                </a:cxn>
                <a:cxn ang="0">
                  <a:pos x="145" y="764"/>
                </a:cxn>
                <a:cxn ang="0">
                  <a:pos x="191" y="627"/>
                </a:cxn>
                <a:cxn ang="0">
                  <a:pos x="0" y="417"/>
                </a:cxn>
                <a:cxn ang="0">
                  <a:pos x="8" y="404"/>
                </a:cxn>
                <a:cxn ang="0">
                  <a:pos x="18" y="386"/>
                </a:cxn>
                <a:cxn ang="0">
                  <a:pos x="30" y="367"/>
                </a:cxn>
                <a:cxn ang="0">
                  <a:pos x="44" y="344"/>
                </a:cxn>
                <a:cxn ang="0">
                  <a:pos x="59" y="319"/>
                </a:cxn>
                <a:cxn ang="0">
                  <a:pos x="76" y="293"/>
                </a:cxn>
                <a:cxn ang="0">
                  <a:pos x="95" y="265"/>
                </a:cxn>
                <a:cxn ang="0">
                  <a:pos x="114" y="237"/>
                </a:cxn>
                <a:cxn ang="0">
                  <a:pos x="135" y="207"/>
                </a:cxn>
                <a:cxn ang="0">
                  <a:pos x="157" y="177"/>
                </a:cxn>
                <a:cxn ang="0">
                  <a:pos x="179" y="146"/>
                </a:cxn>
                <a:cxn ang="0">
                  <a:pos x="203" y="116"/>
                </a:cxn>
                <a:cxn ang="0">
                  <a:pos x="226" y="85"/>
                </a:cxn>
                <a:cxn ang="0">
                  <a:pos x="251" y="56"/>
                </a:cxn>
                <a:cxn ang="0">
                  <a:pos x="277" y="27"/>
                </a:cxn>
                <a:cxn ang="0">
                  <a:pos x="302" y="0"/>
                </a:cxn>
              </a:cxnLst>
              <a:rect l="0" t="0" r="r" b="b"/>
              <a:pathLst>
                <a:path w="450" h="764">
                  <a:moveTo>
                    <a:pt x="302" y="0"/>
                  </a:moveTo>
                  <a:lnTo>
                    <a:pt x="400" y="42"/>
                  </a:lnTo>
                  <a:lnTo>
                    <a:pt x="385" y="60"/>
                  </a:lnTo>
                  <a:lnTo>
                    <a:pt x="372" y="80"/>
                  </a:lnTo>
                  <a:lnTo>
                    <a:pt x="361" y="101"/>
                  </a:lnTo>
                  <a:lnTo>
                    <a:pt x="351" y="121"/>
                  </a:lnTo>
                  <a:lnTo>
                    <a:pt x="343" y="144"/>
                  </a:lnTo>
                  <a:lnTo>
                    <a:pt x="338" y="167"/>
                  </a:lnTo>
                  <a:lnTo>
                    <a:pt x="334" y="192"/>
                  </a:lnTo>
                  <a:lnTo>
                    <a:pt x="333" y="216"/>
                  </a:lnTo>
                  <a:lnTo>
                    <a:pt x="334" y="242"/>
                  </a:lnTo>
                  <a:lnTo>
                    <a:pt x="338" y="268"/>
                  </a:lnTo>
                  <a:lnTo>
                    <a:pt x="344" y="293"/>
                  </a:lnTo>
                  <a:lnTo>
                    <a:pt x="353" y="317"/>
                  </a:lnTo>
                  <a:lnTo>
                    <a:pt x="364" y="340"/>
                  </a:lnTo>
                  <a:lnTo>
                    <a:pt x="377" y="362"/>
                  </a:lnTo>
                  <a:lnTo>
                    <a:pt x="393" y="383"/>
                  </a:lnTo>
                  <a:lnTo>
                    <a:pt x="410" y="402"/>
                  </a:lnTo>
                  <a:lnTo>
                    <a:pt x="415" y="407"/>
                  </a:lnTo>
                  <a:lnTo>
                    <a:pt x="419" y="412"/>
                  </a:lnTo>
                  <a:lnTo>
                    <a:pt x="425" y="416"/>
                  </a:lnTo>
                  <a:lnTo>
                    <a:pt x="430" y="420"/>
                  </a:lnTo>
                  <a:lnTo>
                    <a:pt x="435" y="424"/>
                  </a:lnTo>
                  <a:lnTo>
                    <a:pt x="440" y="428"/>
                  </a:lnTo>
                  <a:lnTo>
                    <a:pt x="446" y="432"/>
                  </a:lnTo>
                  <a:lnTo>
                    <a:pt x="450" y="436"/>
                  </a:lnTo>
                  <a:lnTo>
                    <a:pt x="259" y="748"/>
                  </a:lnTo>
                  <a:lnTo>
                    <a:pt x="145" y="764"/>
                  </a:lnTo>
                  <a:lnTo>
                    <a:pt x="191" y="627"/>
                  </a:lnTo>
                  <a:lnTo>
                    <a:pt x="0" y="417"/>
                  </a:lnTo>
                  <a:lnTo>
                    <a:pt x="8" y="404"/>
                  </a:lnTo>
                  <a:lnTo>
                    <a:pt x="18" y="386"/>
                  </a:lnTo>
                  <a:lnTo>
                    <a:pt x="30" y="367"/>
                  </a:lnTo>
                  <a:lnTo>
                    <a:pt x="44" y="344"/>
                  </a:lnTo>
                  <a:lnTo>
                    <a:pt x="59" y="319"/>
                  </a:lnTo>
                  <a:lnTo>
                    <a:pt x="76" y="293"/>
                  </a:lnTo>
                  <a:lnTo>
                    <a:pt x="95" y="265"/>
                  </a:lnTo>
                  <a:lnTo>
                    <a:pt x="114" y="237"/>
                  </a:lnTo>
                  <a:lnTo>
                    <a:pt x="135" y="207"/>
                  </a:lnTo>
                  <a:lnTo>
                    <a:pt x="157" y="177"/>
                  </a:lnTo>
                  <a:lnTo>
                    <a:pt x="179" y="146"/>
                  </a:lnTo>
                  <a:lnTo>
                    <a:pt x="203" y="116"/>
                  </a:lnTo>
                  <a:lnTo>
                    <a:pt x="226" y="85"/>
                  </a:lnTo>
                  <a:lnTo>
                    <a:pt x="251" y="56"/>
                  </a:lnTo>
                  <a:lnTo>
                    <a:pt x="277" y="27"/>
                  </a:lnTo>
                  <a:lnTo>
                    <a:pt x="302"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0" name="Freeform 154"/>
            <p:cNvSpPr/>
            <p:nvPr/>
          </p:nvSpPr>
          <p:spPr bwMode="auto">
            <a:xfrm>
              <a:off x="695" y="2279"/>
              <a:ext cx="132" cy="180"/>
            </a:xfrm>
            <a:custGeom>
              <a:avLst/>
              <a:gdLst/>
              <a:ahLst/>
              <a:cxnLst>
                <a:cxn ang="0">
                  <a:pos x="71" y="54"/>
                </a:cxn>
                <a:cxn ang="0">
                  <a:pos x="259" y="260"/>
                </a:cxn>
                <a:cxn ang="0">
                  <a:pos x="225" y="360"/>
                </a:cxn>
                <a:cxn ang="0">
                  <a:pos x="0" y="101"/>
                </a:cxn>
                <a:cxn ang="0">
                  <a:pos x="22" y="0"/>
                </a:cxn>
                <a:cxn ang="0">
                  <a:pos x="65" y="48"/>
                </a:cxn>
                <a:cxn ang="0">
                  <a:pos x="64" y="49"/>
                </a:cxn>
                <a:cxn ang="0">
                  <a:pos x="64" y="49"/>
                </a:cxn>
                <a:cxn ang="0">
                  <a:pos x="64" y="50"/>
                </a:cxn>
                <a:cxn ang="0">
                  <a:pos x="64" y="50"/>
                </a:cxn>
                <a:cxn ang="0">
                  <a:pos x="71" y="54"/>
                </a:cxn>
              </a:cxnLst>
              <a:rect l="0" t="0" r="r" b="b"/>
              <a:pathLst>
                <a:path w="259" h="360">
                  <a:moveTo>
                    <a:pt x="71" y="54"/>
                  </a:moveTo>
                  <a:lnTo>
                    <a:pt x="259" y="260"/>
                  </a:lnTo>
                  <a:lnTo>
                    <a:pt x="225" y="360"/>
                  </a:lnTo>
                  <a:lnTo>
                    <a:pt x="0" y="101"/>
                  </a:lnTo>
                  <a:lnTo>
                    <a:pt x="22" y="0"/>
                  </a:lnTo>
                  <a:lnTo>
                    <a:pt x="65" y="48"/>
                  </a:lnTo>
                  <a:lnTo>
                    <a:pt x="64" y="49"/>
                  </a:lnTo>
                  <a:lnTo>
                    <a:pt x="64" y="49"/>
                  </a:lnTo>
                  <a:lnTo>
                    <a:pt x="64" y="50"/>
                  </a:lnTo>
                  <a:lnTo>
                    <a:pt x="64" y="50"/>
                  </a:lnTo>
                  <a:lnTo>
                    <a:pt x="71" y="5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1" name="Freeform 155"/>
            <p:cNvSpPr/>
            <p:nvPr/>
          </p:nvSpPr>
          <p:spPr bwMode="auto">
            <a:xfrm>
              <a:off x="213" y="2451"/>
              <a:ext cx="165" cy="103"/>
            </a:xfrm>
            <a:custGeom>
              <a:avLst/>
              <a:gdLst/>
              <a:ahLst/>
              <a:cxnLst>
                <a:cxn ang="0">
                  <a:pos x="328" y="122"/>
                </a:cxn>
                <a:cxn ang="0">
                  <a:pos x="320" y="121"/>
                </a:cxn>
                <a:cxn ang="0">
                  <a:pos x="306" y="117"/>
                </a:cxn>
                <a:cxn ang="0">
                  <a:pos x="286" y="111"/>
                </a:cxn>
                <a:cxn ang="0">
                  <a:pos x="261" y="101"/>
                </a:cxn>
                <a:cxn ang="0">
                  <a:pos x="245" y="87"/>
                </a:cxn>
                <a:cxn ang="0">
                  <a:pos x="238" y="76"/>
                </a:cxn>
                <a:cxn ang="0">
                  <a:pos x="226" y="65"/>
                </a:cxn>
                <a:cxn ang="0">
                  <a:pos x="209" y="63"/>
                </a:cxn>
                <a:cxn ang="0">
                  <a:pos x="194" y="71"/>
                </a:cxn>
                <a:cxn ang="0">
                  <a:pos x="181" y="90"/>
                </a:cxn>
                <a:cxn ang="0">
                  <a:pos x="171" y="116"/>
                </a:cxn>
                <a:cxn ang="0">
                  <a:pos x="162" y="141"/>
                </a:cxn>
                <a:cxn ang="0">
                  <a:pos x="155" y="162"/>
                </a:cxn>
                <a:cxn ang="0">
                  <a:pos x="143" y="187"/>
                </a:cxn>
                <a:cxn ang="0">
                  <a:pos x="128" y="205"/>
                </a:cxn>
                <a:cxn ang="0">
                  <a:pos x="114" y="208"/>
                </a:cxn>
                <a:cxn ang="0">
                  <a:pos x="105" y="202"/>
                </a:cxn>
                <a:cxn ang="0">
                  <a:pos x="103" y="186"/>
                </a:cxn>
                <a:cxn ang="0">
                  <a:pos x="118" y="146"/>
                </a:cxn>
                <a:cxn ang="0">
                  <a:pos x="135" y="106"/>
                </a:cxn>
                <a:cxn ang="0">
                  <a:pos x="148" y="75"/>
                </a:cxn>
                <a:cxn ang="0">
                  <a:pos x="149" y="55"/>
                </a:cxn>
                <a:cxn ang="0">
                  <a:pos x="146" y="40"/>
                </a:cxn>
                <a:cxn ang="0">
                  <a:pos x="133" y="33"/>
                </a:cxn>
                <a:cxn ang="0">
                  <a:pos x="123" y="35"/>
                </a:cxn>
                <a:cxn ang="0">
                  <a:pos x="116" y="40"/>
                </a:cxn>
                <a:cxn ang="0">
                  <a:pos x="108" y="43"/>
                </a:cxn>
                <a:cxn ang="0">
                  <a:pos x="96" y="47"/>
                </a:cxn>
                <a:cxn ang="0">
                  <a:pos x="83" y="55"/>
                </a:cxn>
                <a:cxn ang="0">
                  <a:pos x="71" y="69"/>
                </a:cxn>
                <a:cxn ang="0">
                  <a:pos x="57" y="87"/>
                </a:cxn>
                <a:cxn ang="0">
                  <a:pos x="44" y="106"/>
                </a:cxn>
                <a:cxn ang="0">
                  <a:pos x="32" y="123"/>
                </a:cxn>
                <a:cxn ang="0">
                  <a:pos x="19" y="139"/>
                </a:cxn>
                <a:cxn ang="0">
                  <a:pos x="7" y="151"/>
                </a:cxn>
                <a:cxn ang="0">
                  <a:pos x="0" y="144"/>
                </a:cxn>
                <a:cxn ang="0">
                  <a:pos x="6" y="115"/>
                </a:cxn>
                <a:cxn ang="0">
                  <a:pos x="21" y="78"/>
                </a:cxn>
                <a:cxn ang="0">
                  <a:pos x="47" y="41"/>
                </a:cxn>
                <a:cxn ang="0">
                  <a:pos x="83" y="14"/>
                </a:cxn>
                <a:cxn ang="0">
                  <a:pos x="126" y="2"/>
                </a:cxn>
                <a:cxn ang="0">
                  <a:pos x="166" y="0"/>
                </a:cxn>
                <a:cxn ang="0">
                  <a:pos x="193" y="3"/>
                </a:cxn>
                <a:cxn ang="0">
                  <a:pos x="260" y="32"/>
                </a:cxn>
                <a:cxn ang="0">
                  <a:pos x="270" y="43"/>
                </a:cxn>
                <a:cxn ang="0">
                  <a:pos x="288" y="62"/>
                </a:cxn>
                <a:cxn ang="0">
                  <a:pos x="308" y="86"/>
                </a:cxn>
                <a:cxn ang="0">
                  <a:pos x="326" y="114"/>
                </a:cxn>
                <a:cxn ang="0">
                  <a:pos x="329" y="118"/>
                </a:cxn>
                <a:cxn ang="0">
                  <a:pos x="331" y="122"/>
                </a:cxn>
              </a:cxnLst>
              <a:rect l="0" t="0" r="r" b="b"/>
              <a:pathLst>
                <a:path w="331" h="208">
                  <a:moveTo>
                    <a:pt x="331" y="122"/>
                  </a:moveTo>
                  <a:lnTo>
                    <a:pt x="328" y="122"/>
                  </a:lnTo>
                  <a:lnTo>
                    <a:pt x="324" y="122"/>
                  </a:lnTo>
                  <a:lnTo>
                    <a:pt x="320" y="121"/>
                  </a:lnTo>
                  <a:lnTo>
                    <a:pt x="314" y="119"/>
                  </a:lnTo>
                  <a:lnTo>
                    <a:pt x="306" y="117"/>
                  </a:lnTo>
                  <a:lnTo>
                    <a:pt x="296" y="115"/>
                  </a:lnTo>
                  <a:lnTo>
                    <a:pt x="286" y="111"/>
                  </a:lnTo>
                  <a:lnTo>
                    <a:pt x="275" y="108"/>
                  </a:lnTo>
                  <a:lnTo>
                    <a:pt x="261" y="101"/>
                  </a:lnTo>
                  <a:lnTo>
                    <a:pt x="252" y="94"/>
                  </a:lnTo>
                  <a:lnTo>
                    <a:pt x="245" y="87"/>
                  </a:lnTo>
                  <a:lnTo>
                    <a:pt x="241" y="81"/>
                  </a:lnTo>
                  <a:lnTo>
                    <a:pt x="238" y="76"/>
                  </a:lnTo>
                  <a:lnTo>
                    <a:pt x="233" y="70"/>
                  </a:lnTo>
                  <a:lnTo>
                    <a:pt x="226" y="65"/>
                  </a:lnTo>
                  <a:lnTo>
                    <a:pt x="218" y="63"/>
                  </a:lnTo>
                  <a:lnTo>
                    <a:pt x="209" y="63"/>
                  </a:lnTo>
                  <a:lnTo>
                    <a:pt x="201" y="65"/>
                  </a:lnTo>
                  <a:lnTo>
                    <a:pt x="194" y="71"/>
                  </a:lnTo>
                  <a:lnTo>
                    <a:pt x="187" y="79"/>
                  </a:lnTo>
                  <a:lnTo>
                    <a:pt x="181" y="90"/>
                  </a:lnTo>
                  <a:lnTo>
                    <a:pt x="176" y="102"/>
                  </a:lnTo>
                  <a:lnTo>
                    <a:pt x="171" y="116"/>
                  </a:lnTo>
                  <a:lnTo>
                    <a:pt x="165" y="131"/>
                  </a:lnTo>
                  <a:lnTo>
                    <a:pt x="162" y="141"/>
                  </a:lnTo>
                  <a:lnTo>
                    <a:pt x="158" y="152"/>
                  </a:lnTo>
                  <a:lnTo>
                    <a:pt x="155" y="162"/>
                  </a:lnTo>
                  <a:lnTo>
                    <a:pt x="150" y="174"/>
                  </a:lnTo>
                  <a:lnTo>
                    <a:pt x="143" y="187"/>
                  </a:lnTo>
                  <a:lnTo>
                    <a:pt x="136" y="198"/>
                  </a:lnTo>
                  <a:lnTo>
                    <a:pt x="128" y="205"/>
                  </a:lnTo>
                  <a:lnTo>
                    <a:pt x="121" y="208"/>
                  </a:lnTo>
                  <a:lnTo>
                    <a:pt x="114" y="208"/>
                  </a:lnTo>
                  <a:lnTo>
                    <a:pt x="110" y="205"/>
                  </a:lnTo>
                  <a:lnTo>
                    <a:pt x="105" y="202"/>
                  </a:lnTo>
                  <a:lnTo>
                    <a:pt x="102" y="199"/>
                  </a:lnTo>
                  <a:lnTo>
                    <a:pt x="103" y="186"/>
                  </a:lnTo>
                  <a:lnTo>
                    <a:pt x="109" y="167"/>
                  </a:lnTo>
                  <a:lnTo>
                    <a:pt x="118" y="146"/>
                  </a:lnTo>
                  <a:lnTo>
                    <a:pt x="126" y="126"/>
                  </a:lnTo>
                  <a:lnTo>
                    <a:pt x="135" y="106"/>
                  </a:lnTo>
                  <a:lnTo>
                    <a:pt x="143" y="88"/>
                  </a:lnTo>
                  <a:lnTo>
                    <a:pt x="148" y="75"/>
                  </a:lnTo>
                  <a:lnTo>
                    <a:pt x="149" y="63"/>
                  </a:lnTo>
                  <a:lnTo>
                    <a:pt x="149" y="55"/>
                  </a:lnTo>
                  <a:lnTo>
                    <a:pt x="148" y="47"/>
                  </a:lnTo>
                  <a:lnTo>
                    <a:pt x="146" y="40"/>
                  </a:lnTo>
                  <a:lnTo>
                    <a:pt x="140" y="35"/>
                  </a:lnTo>
                  <a:lnTo>
                    <a:pt x="133" y="33"/>
                  </a:lnTo>
                  <a:lnTo>
                    <a:pt x="127" y="33"/>
                  </a:lnTo>
                  <a:lnTo>
                    <a:pt x="123" y="35"/>
                  </a:lnTo>
                  <a:lnTo>
                    <a:pt x="118" y="38"/>
                  </a:lnTo>
                  <a:lnTo>
                    <a:pt x="116" y="40"/>
                  </a:lnTo>
                  <a:lnTo>
                    <a:pt x="112" y="41"/>
                  </a:lnTo>
                  <a:lnTo>
                    <a:pt x="108" y="43"/>
                  </a:lnTo>
                  <a:lnTo>
                    <a:pt x="103" y="45"/>
                  </a:lnTo>
                  <a:lnTo>
                    <a:pt x="96" y="47"/>
                  </a:lnTo>
                  <a:lnTo>
                    <a:pt x="89" y="50"/>
                  </a:lnTo>
                  <a:lnTo>
                    <a:pt x="83" y="55"/>
                  </a:lnTo>
                  <a:lnTo>
                    <a:pt x="76" y="62"/>
                  </a:lnTo>
                  <a:lnTo>
                    <a:pt x="71" y="69"/>
                  </a:lnTo>
                  <a:lnTo>
                    <a:pt x="64" y="78"/>
                  </a:lnTo>
                  <a:lnTo>
                    <a:pt x="57" y="87"/>
                  </a:lnTo>
                  <a:lnTo>
                    <a:pt x="50" y="98"/>
                  </a:lnTo>
                  <a:lnTo>
                    <a:pt x="44" y="106"/>
                  </a:lnTo>
                  <a:lnTo>
                    <a:pt x="38" y="115"/>
                  </a:lnTo>
                  <a:lnTo>
                    <a:pt x="32" y="123"/>
                  </a:lnTo>
                  <a:lnTo>
                    <a:pt x="26" y="131"/>
                  </a:lnTo>
                  <a:lnTo>
                    <a:pt x="19" y="139"/>
                  </a:lnTo>
                  <a:lnTo>
                    <a:pt x="13" y="145"/>
                  </a:lnTo>
                  <a:lnTo>
                    <a:pt x="7" y="151"/>
                  </a:lnTo>
                  <a:lnTo>
                    <a:pt x="2" y="153"/>
                  </a:lnTo>
                  <a:lnTo>
                    <a:pt x="0" y="144"/>
                  </a:lnTo>
                  <a:lnTo>
                    <a:pt x="2" y="131"/>
                  </a:lnTo>
                  <a:lnTo>
                    <a:pt x="6" y="115"/>
                  </a:lnTo>
                  <a:lnTo>
                    <a:pt x="12" y="96"/>
                  </a:lnTo>
                  <a:lnTo>
                    <a:pt x="21" y="78"/>
                  </a:lnTo>
                  <a:lnTo>
                    <a:pt x="33" y="60"/>
                  </a:lnTo>
                  <a:lnTo>
                    <a:pt x="47" y="41"/>
                  </a:lnTo>
                  <a:lnTo>
                    <a:pt x="63" y="26"/>
                  </a:lnTo>
                  <a:lnTo>
                    <a:pt x="83" y="14"/>
                  </a:lnTo>
                  <a:lnTo>
                    <a:pt x="104" y="5"/>
                  </a:lnTo>
                  <a:lnTo>
                    <a:pt x="126" y="2"/>
                  </a:lnTo>
                  <a:lnTo>
                    <a:pt x="147" y="0"/>
                  </a:lnTo>
                  <a:lnTo>
                    <a:pt x="166" y="0"/>
                  </a:lnTo>
                  <a:lnTo>
                    <a:pt x="181" y="1"/>
                  </a:lnTo>
                  <a:lnTo>
                    <a:pt x="193" y="3"/>
                  </a:lnTo>
                  <a:lnTo>
                    <a:pt x="200" y="4"/>
                  </a:lnTo>
                  <a:lnTo>
                    <a:pt x="260" y="32"/>
                  </a:lnTo>
                  <a:lnTo>
                    <a:pt x="264" y="37"/>
                  </a:lnTo>
                  <a:lnTo>
                    <a:pt x="270" y="43"/>
                  </a:lnTo>
                  <a:lnTo>
                    <a:pt x="278" y="52"/>
                  </a:lnTo>
                  <a:lnTo>
                    <a:pt x="288" y="62"/>
                  </a:lnTo>
                  <a:lnTo>
                    <a:pt x="298" y="73"/>
                  </a:lnTo>
                  <a:lnTo>
                    <a:pt x="308" y="86"/>
                  </a:lnTo>
                  <a:lnTo>
                    <a:pt x="317" y="100"/>
                  </a:lnTo>
                  <a:lnTo>
                    <a:pt x="326" y="114"/>
                  </a:lnTo>
                  <a:lnTo>
                    <a:pt x="328" y="116"/>
                  </a:lnTo>
                  <a:lnTo>
                    <a:pt x="329" y="118"/>
                  </a:lnTo>
                  <a:lnTo>
                    <a:pt x="330" y="119"/>
                  </a:lnTo>
                  <a:lnTo>
                    <a:pt x="331" y="12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2" name="Freeform 156"/>
            <p:cNvSpPr/>
            <p:nvPr/>
          </p:nvSpPr>
          <p:spPr bwMode="auto">
            <a:xfrm>
              <a:off x="456" y="2660"/>
              <a:ext cx="201" cy="189"/>
            </a:xfrm>
            <a:custGeom>
              <a:avLst/>
              <a:gdLst/>
              <a:ahLst/>
              <a:cxnLst>
                <a:cxn ang="0">
                  <a:pos x="411" y="363"/>
                </a:cxn>
                <a:cxn ang="0">
                  <a:pos x="371" y="363"/>
                </a:cxn>
                <a:cxn ang="0">
                  <a:pos x="371" y="33"/>
                </a:cxn>
                <a:cxn ang="0">
                  <a:pos x="1" y="33"/>
                </a:cxn>
                <a:cxn ang="0">
                  <a:pos x="1" y="25"/>
                </a:cxn>
                <a:cxn ang="0">
                  <a:pos x="1" y="16"/>
                </a:cxn>
                <a:cxn ang="0">
                  <a:pos x="0" y="8"/>
                </a:cxn>
                <a:cxn ang="0">
                  <a:pos x="0" y="0"/>
                </a:cxn>
                <a:cxn ang="0">
                  <a:pos x="411" y="0"/>
                </a:cxn>
                <a:cxn ang="0">
                  <a:pos x="411" y="363"/>
                </a:cxn>
              </a:cxnLst>
              <a:rect l="0" t="0" r="r" b="b"/>
              <a:pathLst>
                <a:path w="411" h="363">
                  <a:moveTo>
                    <a:pt x="411" y="363"/>
                  </a:moveTo>
                  <a:lnTo>
                    <a:pt x="371" y="363"/>
                  </a:lnTo>
                  <a:lnTo>
                    <a:pt x="371" y="33"/>
                  </a:lnTo>
                  <a:lnTo>
                    <a:pt x="1" y="33"/>
                  </a:lnTo>
                  <a:lnTo>
                    <a:pt x="1" y="25"/>
                  </a:lnTo>
                  <a:lnTo>
                    <a:pt x="1" y="16"/>
                  </a:lnTo>
                  <a:lnTo>
                    <a:pt x="0" y="8"/>
                  </a:lnTo>
                  <a:lnTo>
                    <a:pt x="0" y="0"/>
                  </a:lnTo>
                  <a:lnTo>
                    <a:pt x="411" y="0"/>
                  </a:lnTo>
                  <a:lnTo>
                    <a:pt x="411" y="36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3" name="Freeform 157"/>
            <p:cNvSpPr/>
            <p:nvPr/>
          </p:nvSpPr>
          <p:spPr bwMode="auto">
            <a:xfrm>
              <a:off x="324" y="2251"/>
              <a:ext cx="487" cy="665"/>
            </a:xfrm>
            <a:custGeom>
              <a:avLst/>
              <a:gdLst/>
              <a:ahLst/>
              <a:cxnLst>
                <a:cxn ang="0">
                  <a:pos x="606" y="882"/>
                </a:cxn>
                <a:cxn ang="0">
                  <a:pos x="704" y="1212"/>
                </a:cxn>
                <a:cxn ang="0">
                  <a:pos x="265" y="789"/>
                </a:cxn>
                <a:cxn ang="0">
                  <a:pos x="294" y="667"/>
                </a:cxn>
                <a:cxn ang="0">
                  <a:pos x="345" y="537"/>
                </a:cxn>
                <a:cxn ang="0">
                  <a:pos x="403" y="420"/>
                </a:cxn>
                <a:cxn ang="0">
                  <a:pos x="446" y="343"/>
                </a:cxn>
                <a:cxn ang="0">
                  <a:pos x="471" y="367"/>
                </a:cxn>
                <a:cxn ang="0">
                  <a:pos x="493" y="387"/>
                </a:cxn>
                <a:cxn ang="0">
                  <a:pos x="507" y="401"/>
                </a:cxn>
                <a:cxn ang="0">
                  <a:pos x="512" y="407"/>
                </a:cxn>
                <a:cxn ang="0">
                  <a:pos x="530" y="382"/>
                </a:cxn>
                <a:cxn ang="0">
                  <a:pos x="516" y="369"/>
                </a:cxn>
                <a:cxn ang="0">
                  <a:pos x="492" y="346"/>
                </a:cxn>
                <a:cxn ang="0">
                  <a:pos x="461" y="318"/>
                </a:cxn>
                <a:cxn ang="0">
                  <a:pos x="427" y="287"/>
                </a:cxn>
                <a:cxn ang="0">
                  <a:pos x="393" y="257"/>
                </a:cxn>
                <a:cxn ang="0">
                  <a:pos x="359" y="229"/>
                </a:cxn>
                <a:cxn ang="0">
                  <a:pos x="332" y="210"/>
                </a:cxn>
                <a:cxn ang="0">
                  <a:pos x="309" y="199"/>
                </a:cxn>
                <a:cxn ang="0">
                  <a:pos x="278" y="204"/>
                </a:cxn>
                <a:cxn ang="0">
                  <a:pos x="242" y="222"/>
                </a:cxn>
                <a:cxn ang="0">
                  <a:pos x="201" y="250"/>
                </a:cxn>
                <a:cxn ang="0">
                  <a:pos x="160" y="285"/>
                </a:cxn>
                <a:cxn ang="0">
                  <a:pos x="121" y="321"/>
                </a:cxn>
                <a:cxn ang="0">
                  <a:pos x="84" y="357"/>
                </a:cxn>
                <a:cxn ang="0">
                  <a:pos x="54" y="389"/>
                </a:cxn>
                <a:cxn ang="0">
                  <a:pos x="0" y="384"/>
                </a:cxn>
                <a:cxn ang="0">
                  <a:pos x="17" y="348"/>
                </a:cxn>
                <a:cxn ang="0">
                  <a:pos x="44" y="296"/>
                </a:cxn>
                <a:cxn ang="0">
                  <a:pos x="78" y="234"/>
                </a:cxn>
                <a:cxn ang="0">
                  <a:pos x="121" y="168"/>
                </a:cxn>
                <a:cxn ang="0">
                  <a:pos x="168" y="106"/>
                </a:cxn>
                <a:cxn ang="0">
                  <a:pos x="219" y="52"/>
                </a:cxn>
                <a:cxn ang="0">
                  <a:pos x="273" y="15"/>
                </a:cxn>
                <a:cxn ang="0">
                  <a:pos x="328" y="0"/>
                </a:cxn>
                <a:cxn ang="0">
                  <a:pos x="390" y="6"/>
                </a:cxn>
                <a:cxn ang="0">
                  <a:pos x="455" y="23"/>
                </a:cxn>
                <a:cxn ang="0">
                  <a:pos x="518" y="50"/>
                </a:cxn>
                <a:cxn ang="0">
                  <a:pos x="577" y="80"/>
                </a:cxn>
                <a:cxn ang="0">
                  <a:pos x="629" y="112"/>
                </a:cxn>
                <a:cxn ang="0">
                  <a:pos x="671" y="139"/>
                </a:cxn>
                <a:cxn ang="0">
                  <a:pos x="701" y="161"/>
                </a:cxn>
                <a:cxn ang="0">
                  <a:pos x="715" y="173"/>
                </a:cxn>
                <a:cxn ang="0">
                  <a:pos x="956" y="452"/>
                </a:cxn>
                <a:cxn ang="0">
                  <a:pos x="952" y="473"/>
                </a:cxn>
                <a:cxn ang="0">
                  <a:pos x="939" y="556"/>
                </a:cxn>
                <a:cxn ang="0">
                  <a:pos x="924" y="700"/>
                </a:cxn>
                <a:cxn ang="0">
                  <a:pos x="920" y="888"/>
                </a:cxn>
                <a:cxn ang="0">
                  <a:pos x="933" y="1070"/>
                </a:cxn>
                <a:cxn ang="0">
                  <a:pos x="947" y="1189"/>
                </a:cxn>
                <a:cxn ang="0">
                  <a:pos x="957" y="1269"/>
                </a:cxn>
                <a:cxn ang="0">
                  <a:pos x="965" y="1316"/>
                </a:cxn>
                <a:cxn ang="0">
                  <a:pos x="367" y="1330"/>
                </a:cxn>
                <a:cxn ang="0">
                  <a:pos x="348" y="1262"/>
                </a:cxn>
                <a:cxn ang="0">
                  <a:pos x="318" y="1148"/>
                </a:cxn>
                <a:cxn ang="0">
                  <a:pos x="288" y="1013"/>
                </a:cxn>
                <a:cxn ang="0">
                  <a:pos x="267" y="882"/>
                </a:cxn>
              </a:cxnLst>
              <a:rect l="0" t="0" r="r" b="b"/>
              <a:pathLst>
                <a:path w="967" h="1330">
                  <a:moveTo>
                    <a:pt x="267" y="882"/>
                  </a:moveTo>
                  <a:lnTo>
                    <a:pt x="606" y="882"/>
                  </a:lnTo>
                  <a:lnTo>
                    <a:pt x="606" y="1212"/>
                  </a:lnTo>
                  <a:lnTo>
                    <a:pt x="704" y="1212"/>
                  </a:lnTo>
                  <a:lnTo>
                    <a:pt x="704" y="789"/>
                  </a:lnTo>
                  <a:lnTo>
                    <a:pt x="265" y="789"/>
                  </a:lnTo>
                  <a:lnTo>
                    <a:pt x="275" y="730"/>
                  </a:lnTo>
                  <a:lnTo>
                    <a:pt x="294" y="667"/>
                  </a:lnTo>
                  <a:lnTo>
                    <a:pt x="318" y="601"/>
                  </a:lnTo>
                  <a:lnTo>
                    <a:pt x="345" y="537"/>
                  </a:lnTo>
                  <a:lnTo>
                    <a:pt x="375" y="475"/>
                  </a:lnTo>
                  <a:lnTo>
                    <a:pt x="403" y="420"/>
                  </a:lnTo>
                  <a:lnTo>
                    <a:pt x="427" y="376"/>
                  </a:lnTo>
                  <a:lnTo>
                    <a:pt x="446" y="343"/>
                  </a:lnTo>
                  <a:lnTo>
                    <a:pt x="460" y="356"/>
                  </a:lnTo>
                  <a:lnTo>
                    <a:pt x="471" y="367"/>
                  </a:lnTo>
                  <a:lnTo>
                    <a:pt x="483" y="378"/>
                  </a:lnTo>
                  <a:lnTo>
                    <a:pt x="493" y="387"/>
                  </a:lnTo>
                  <a:lnTo>
                    <a:pt x="501" y="395"/>
                  </a:lnTo>
                  <a:lnTo>
                    <a:pt x="507" y="401"/>
                  </a:lnTo>
                  <a:lnTo>
                    <a:pt x="511" y="405"/>
                  </a:lnTo>
                  <a:lnTo>
                    <a:pt x="512" y="407"/>
                  </a:lnTo>
                  <a:lnTo>
                    <a:pt x="533" y="385"/>
                  </a:lnTo>
                  <a:lnTo>
                    <a:pt x="530" y="382"/>
                  </a:lnTo>
                  <a:lnTo>
                    <a:pt x="524" y="377"/>
                  </a:lnTo>
                  <a:lnTo>
                    <a:pt x="516" y="369"/>
                  </a:lnTo>
                  <a:lnTo>
                    <a:pt x="504" y="358"/>
                  </a:lnTo>
                  <a:lnTo>
                    <a:pt x="492" y="346"/>
                  </a:lnTo>
                  <a:lnTo>
                    <a:pt x="477" y="332"/>
                  </a:lnTo>
                  <a:lnTo>
                    <a:pt x="461" y="318"/>
                  </a:lnTo>
                  <a:lnTo>
                    <a:pt x="445" y="302"/>
                  </a:lnTo>
                  <a:lnTo>
                    <a:pt x="427" y="287"/>
                  </a:lnTo>
                  <a:lnTo>
                    <a:pt x="410" y="272"/>
                  </a:lnTo>
                  <a:lnTo>
                    <a:pt x="393" y="257"/>
                  </a:lnTo>
                  <a:lnTo>
                    <a:pt x="375" y="243"/>
                  </a:lnTo>
                  <a:lnTo>
                    <a:pt x="359" y="229"/>
                  </a:lnTo>
                  <a:lnTo>
                    <a:pt x="344" y="219"/>
                  </a:lnTo>
                  <a:lnTo>
                    <a:pt x="332" y="210"/>
                  </a:lnTo>
                  <a:lnTo>
                    <a:pt x="320" y="203"/>
                  </a:lnTo>
                  <a:lnTo>
                    <a:pt x="309" y="199"/>
                  </a:lnTo>
                  <a:lnTo>
                    <a:pt x="294" y="199"/>
                  </a:lnTo>
                  <a:lnTo>
                    <a:pt x="278" y="204"/>
                  </a:lnTo>
                  <a:lnTo>
                    <a:pt x="260" y="212"/>
                  </a:lnTo>
                  <a:lnTo>
                    <a:pt x="242" y="222"/>
                  </a:lnTo>
                  <a:lnTo>
                    <a:pt x="222" y="235"/>
                  </a:lnTo>
                  <a:lnTo>
                    <a:pt x="201" y="250"/>
                  </a:lnTo>
                  <a:lnTo>
                    <a:pt x="181" y="267"/>
                  </a:lnTo>
                  <a:lnTo>
                    <a:pt x="160" y="285"/>
                  </a:lnTo>
                  <a:lnTo>
                    <a:pt x="140" y="303"/>
                  </a:lnTo>
                  <a:lnTo>
                    <a:pt x="121" y="321"/>
                  </a:lnTo>
                  <a:lnTo>
                    <a:pt x="101" y="340"/>
                  </a:lnTo>
                  <a:lnTo>
                    <a:pt x="84" y="357"/>
                  </a:lnTo>
                  <a:lnTo>
                    <a:pt x="68" y="374"/>
                  </a:lnTo>
                  <a:lnTo>
                    <a:pt x="54" y="389"/>
                  </a:lnTo>
                  <a:lnTo>
                    <a:pt x="41" y="402"/>
                  </a:lnTo>
                  <a:lnTo>
                    <a:pt x="0" y="384"/>
                  </a:lnTo>
                  <a:lnTo>
                    <a:pt x="7" y="369"/>
                  </a:lnTo>
                  <a:lnTo>
                    <a:pt x="17" y="348"/>
                  </a:lnTo>
                  <a:lnTo>
                    <a:pt x="29" y="324"/>
                  </a:lnTo>
                  <a:lnTo>
                    <a:pt x="44" y="296"/>
                  </a:lnTo>
                  <a:lnTo>
                    <a:pt x="60" y="265"/>
                  </a:lnTo>
                  <a:lnTo>
                    <a:pt x="78" y="234"/>
                  </a:lnTo>
                  <a:lnTo>
                    <a:pt x="99" y="201"/>
                  </a:lnTo>
                  <a:lnTo>
                    <a:pt x="121" y="168"/>
                  </a:lnTo>
                  <a:lnTo>
                    <a:pt x="144" y="136"/>
                  </a:lnTo>
                  <a:lnTo>
                    <a:pt x="168" y="106"/>
                  </a:lnTo>
                  <a:lnTo>
                    <a:pt x="193" y="77"/>
                  </a:lnTo>
                  <a:lnTo>
                    <a:pt x="219" y="52"/>
                  </a:lnTo>
                  <a:lnTo>
                    <a:pt x="245" y="31"/>
                  </a:lnTo>
                  <a:lnTo>
                    <a:pt x="273" y="15"/>
                  </a:lnTo>
                  <a:lnTo>
                    <a:pt x="301" y="5"/>
                  </a:lnTo>
                  <a:lnTo>
                    <a:pt x="328" y="0"/>
                  </a:lnTo>
                  <a:lnTo>
                    <a:pt x="359" y="1"/>
                  </a:lnTo>
                  <a:lnTo>
                    <a:pt x="390" y="6"/>
                  </a:lnTo>
                  <a:lnTo>
                    <a:pt x="423" y="13"/>
                  </a:lnTo>
                  <a:lnTo>
                    <a:pt x="455" y="23"/>
                  </a:lnTo>
                  <a:lnTo>
                    <a:pt x="487" y="36"/>
                  </a:lnTo>
                  <a:lnTo>
                    <a:pt x="518" y="50"/>
                  </a:lnTo>
                  <a:lnTo>
                    <a:pt x="548" y="65"/>
                  </a:lnTo>
                  <a:lnTo>
                    <a:pt x="577" y="80"/>
                  </a:lnTo>
                  <a:lnTo>
                    <a:pt x="603" y="96"/>
                  </a:lnTo>
                  <a:lnTo>
                    <a:pt x="629" y="112"/>
                  </a:lnTo>
                  <a:lnTo>
                    <a:pt x="652" y="127"/>
                  </a:lnTo>
                  <a:lnTo>
                    <a:pt x="671" y="139"/>
                  </a:lnTo>
                  <a:lnTo>
                    <a:pt x="688" y="152"/>
                  </a:lnTo>
                  <a:lnTo>
                    <a:pt x="701" y="161"/>
                  </a:lnTo>
                  <a:lnTo>
                    <a:pt x="711" y="168"/>
                  </a:lnTo>
                  <a:lnTo>
                    <a:pt x="715" y="173"/>
                  </a:lnTo>
                  <a:lnTo>
                    <a:pt x="959" y="452"/>
                  </a:lnTo>
                  <a:lnTo>
                    <a:pt x="956" y="452"/>
                  </a:lnTo>
                  <a:lnTo>
                    <a:pt x="955" y="462"/>
                  </a:lnTo>
                  <a:lnTo>
                    <a:pt x="952" y="473"/>
                  </a:lnTo>
                  <a:lnTo>
                    <a:pt x="947" y="506"/>
                  </a:lnTo>
                  <a:lnTo>
                    <a:pt x="939" y="556"/>
                  </a:lnTo>
                  <a:lnTo>
                    <a:pt x="931" y="622"/>
                  </a:lnTo>
                  <a:lnTo>
                    <a:pt x="924" y="700"/>
                  </a:lnTo>
                  <a:lnTo>
                    <a:pt x="919" y="790"/>
                  </a:lnTo>
                  <a:lnTo>
                    <a:pt x="920" y="888"/>
                  </a:lnTo>
                  <a:lnTo>
                    <a:pt x="926" y="993"/>
                  </a:lnTo>
                  <a:lnTo>
                    <a:pt x="933" y="1070"/>
                  </a:lnTo>
                  <a:lnTo>
                    <a:pt x="940" y="1134"/>
                  </a:lnTo>
                  <a:lnTo>
                    <a:pt x="947" y="1189"/>
                  </a:lnTo>
                  <a:lnTo>
                    <a:pt x="952" y="1233"/>
                  </a:lnTo>
                  <a:lnTo>
                    <a:pt x="957" y="1269"/>
                  </a:lnTo>
                  <a:lnTo>
                    <a:pt x="962" y="1297"/>
                  </a:lnTo>
                  <a:lnTo>
                    <a:pt x="965" y="1316"/>
                  </a:lnTo>
                  <a:lnTo>
                    <a:pt x="967" y="1330"/>
                  </a:lnTo>
                  <a:lnTo>
                    <a:pt x="367" y="1330"/>
                  </a:lnTo>
                  <a:lnTo>
                    <a:pt x="359" y="1303"/>
                  </a:lnTo>
                  <a:lnTo>
                    <a:pt x="348" y="1262"/>
                  </a:lnTo>
                  <a:lnTo>
                    <a:pt x="334" y="1209"/>
                  </a:lnTo>
                  <a:lnTo>
                    <a:pt x="318" y="1148"/>
                  </a:lnTo>
                  <a:lnTo>
                    <a:pt x="303" y="1083"/>
                  </a:lnTo>
                  <a:lnTo>
                    <a:pt x="288" y="1013"/>
                  </a:lnTo>
                  <a:lnTo>
                    <a:pt x="276" y="947"/>
                  </a:lnTo>
                  <a:lnTo>
                    <a:pt x="267" y="882"/>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4" name="Freeform 158"/>
            <p:cNvSpPr/>
            <p:nvPr/>
          </p:nvSpPr>
          <p:spPr bwMode="auto">
            <a:xfrm>
              <a:off x="799" y="2479"/>
              <a:ext cx="379" cy="437"/>
            </a:xfrm>
            <a:custGeom>
              <a:avLst/>
              <a:gdLst/>
              <a:ahLst/>
              <a:cxnLst>
                <a:cxn ang="0">
                  <a:pos x="533" y="401"/>
                </a:cxn>
                <a:cxn ang="0">
                  <a:pos x="470" y="407"/>
                </a:cxn>
                <a:cxn ang="0">
                  <a:pos x="403" y="403"/>
                </a:cxn>
                <a:cxn ang="0">
                  <a:pos x="339" y="392"/>
                </a:cxn>
                <a:cxn ang="0">
                  <a:pos x="278" y="377"/>
                </a:cxn>
                <a:cxn ang="0">
                  <a:pos x="226" y="361"/>
                </a:cxn>
                <a:cxn ang="0">
                  <a:pos x="185" y="346"/>
                </a:cxn>
                <a:cxn ang="0">
                  <a:pos x="162" y="336"/>
                </a:cxn>
                <a:cxn ang="0">
                  <a:pos x="159" y="332"/>
                </a:cxn>
                <a:cxn ang="0">
                  <a:pos x="158" y="325"/>
                </a:cxn>
                <a:cxn ang="0">
                  <a:pos x="152" y="236"/>
                </a:cxn>
                <a:cxn ang="0">
                  <a:pos x="158" y="158"/>
                </a:cxn>
                <a:cxn ang="0">
                  <a:pos x="136" y="134"/>
                </a:cxn>
                <a:cxn ang="0">
                  <a:pos x="126" y="175"/>
                </a:cxn>
                <a:cxn ang="0">
                  <a:pos x="129" y="325"/>
                </a:cxn>
                <a:cxn ang="0">
                  <a:pos x="152" y="457"/>
                </a:cxn>
                <a:cxn ang="0">
                  <a:pos x="195" y="620"/>
                </a:cxn>
                <a:cxn ang="0">
                  <a:pos x="238" y="773"/>
                </a:cxn>
                <a:cxn ang="0">
                  <a:pos x="270" y="874"/>
                </a:cxn>
                <a:cxn ang="0">
                  <a:pos x="46" y="864"/>
                </a:cxn>
                <a:cxn ang="0">
                  <a:pos x="39" y="821"/>
                </a:cxn>
                <a:cxn ang="0">
                  <a:pos x="29" y="743"/>
                </a:cxn>
                <a:cxn ang="0">
                  <a:pos x="15" y="617"/>
                </a:cxn>
                <a:cxn ang="0">
                  <a:pos x="1" y="443"/>
                </a:cxn>
                <a:cxn ang="0">
                  <a:pos x="2" y="275"/>
                </a:cxn>
                <a:cxn ang="0">
                  <a:pos x="14" y="139"/>
                </a:cxn>
                <a:cxn ang="0">
                  <a:pos x="28" y="47"/>
                </a:cxn>
                <a:cxn ang="0">
                  <a:pos x="181" y="0"/>
                </a:cxn>
                <a:cxn ang="0">
                  <a:pos x="189" y="14"/>
                </a:cxn>
                <a:cxn ang="0">
                  <a:pos x="222" y="42"/>
                </a:cxn>
                <a:cxn ang="0">
                  <a:pos x="268" y="77"/>
                </a:cxn>
                <a:cxn ang="0">
                  <a:pos x="321" y="118"/>
                </a:cxn>
                <a:cxn ang="0">
                  <a:pos x="378" y="156"/>
                </a:cxn>
                <a:cxn ang="0">
                  <a:pos x="433" y="189"/>
                </a:cxn>
                <a:cxn ang="0">
                  <a:pos x="483" y="213"/>
                </a:cxn>
                <a:cxn ang="0">
                  <a:pos x="523" y="222"/>
                </a:cxn>
                <a:cxn ang="0">
                  <a:pos x="567" y="205"/>
                </a:cxn>
                <a:cxn ang="0">
                  <a:pos x="622" y="157"/>
                </a:cxn>
                <a:cxn ang="0">
                  <a:pos x="670" y="96"/>
                </a:cxn>
                <a:cxn ang="0">
                  <a:pos x="707" y="40"/>
                </a:cxn>
                <a:cxn ang="0">
                  <a:pos x="754" y="40"/>
                </a:cxn>
                <a:cxn ang="0">
                  <a:pos x="746" y="70"/>
                </a:cxn>
                <a:cxn ang="0">
                  <a:pos x="734" y="113"/>
                </a:cxn>
                <a:cxn ang="0">
                  <a:pos x="716" y="166"/>
                </a:cxn>
                <a:cxn ang="0">
                  <a:pos x="695" y="222"/>
                </a:cxn>
                <a:cxn ang="0">
                  <a:pos x="668" y="279"/>
                </a:cxn>
                <a:cxn ang="0">
                  <a:pos x="637" y="329"/>
                </a:cxn>
                <a:cxn ang="0">
                  <a:pos x="602" y="369"/>
                </a:cxn>
                <a:cxn ang="0">
                  <a:pos x="562" y="393"/>
                </a:cxn>
              </a:cxnLst>
              <a:rect l="0" t="0" r="r" b="b"/>
              <a:pathLst>
                <a:path w="754" h="874">
                  <a:moveTo>
                    <a:pt x="562" y="393"/>
                  </a:moveTo>
                  <a:lnTo>
                    <a:pt x="533" y="401"/>
                  </a:lnTo>
                  <a:lnTo>
                    <a:pt x="502" y="405"/>
                  </a:lnTo>
                  <a:lnTo>
                    <a:pt x="470" y="407"/>
                  </a:lnTo>
                  <a:lnTo>
                    <a:pt x="437" y="405"/>
                  </a:lnTo>
                  <a:lnTo>
                    <a:pt x="403" y="403"/>
                  </a:lnTo>
                  <a:lnTo>
                    <a:pt x="371" y="397"/>
                  </a:lnTo>
                  <a:lnTo>
                    <a:pt x="339" y="392"/>
                  </a:lnTo>
                  <a:lnTo>
                    <a:pt x="308" y="385"/>
                  </a:lnTo>
                  <a:lnTo>
                    <a:pt x="278" y="377"/>
                  </a:lnTo>
                  <a:lnTo>
                    <a:pt x="250" y="369"/>
                  </a:lnTo>
                  <a:lnTo>
                    <a:pt x="226" y="361"/>
                  </a:lnTo>
                  <a:lnTo>
                    <a:pt x="204" y="353"/>
                  </a:lnTo>
                  <a:lnTo>
                    <a:pt x="185" y="346"/>
                  </a:lnTo>
                  <a:lnTo>
                    <a:pt x="172" y="341"/>
                  </a:lnTo>
                  <a:lnTo>
                    <a:pt x="162" y="336"/>
                  </a:lnTo>
                  <a:lnTo>
                    <a:pt x="159" y="335"/>
                  </a:lnTo>
                  <a:lnTo>
                    <a:pt x="159" y="332"/>
                  </a:lnTo>
                  <a:lnTo>
                    <a:pt x="159" y="328"/>
                  </a:lnTo>
                  <a:lnTo>
                    <a:pt x="158" y="325"/>
                  </a:lnTo>
                  <a:lnTo>
                    <a:pt x="158" y="323"/>
                  </a:lnTo>
                  <a:lnTo>
                    <a:pt x="152" y="236"/>
                  </a:lnTo>
                  <a:lnTo>
                    <a:pt x="153" y="184"/>
                  </a:lnTo>
                  <a:lnTo>
                    <a:pt x="158" y="158"/>
                  </a:lnTo>
                  <a:lnTo>
                    <a:pt x="160" y="151"/>
                  </a:lnTo>
                  <a:lnTo>
                    <a:pt x="136" y="134"/>
                  </a:lnTo>
                  <a:lnTo>
                    <a:pt x="131" y="145"/>
                  </a:lnTo>
                  <a:lnTo>
                    <a:pt x="126" y="175"/>
                  </a:lnTo>
                  <a:lnTo>
                    <a:pt x="123" y="233"/>
                  </a:lnTo>
                  <a:lnTo>
                    <a:pt x="129" y="325"/>
                  </a:lnTo>
                  <a:lnTo>
                    <a:pt x="137" y="385"/>
                  </a:lnTo>
                  <a:lnTo>
                    <a:pt x="152" y="457"/>
                  </a:lnTo>
                  <a:lnTo>
                    <a:pt x="172" y="538"/>
                  </a:lnTo>
                  <a:lnTo>
                    <a:pt x="195" y="620"/>
                  </a:lnTo>
                  <a:lnTo>
                    <a:pt x="217" y="700"/>
                  </a:lnTo>
                  <a:lnTo>
                    <a:pt x="238" y="773"/>
                  </a:lnTo>
                  <a:lnTo>
                    <a:pt x="257" y="833"/>
                  </a:lnTo>
                  <a:lnTo>
                    <a:pt x="270" y="874"/>
                  </a:lnTo>
                  <a:lnTo>
                    <a:pt x="48" y="874"/>
                  </a:lnTo>
                  <a:lnTo>
                    <a:pt x="46" y="864"/>
                  </a:lnTo>
                  <a:lnTo>
                    <a:pt x="44" y="847"/>
                  </a:lnTo>
                  <a:lnTo>
                    <a:pt x="39" y="821"/>
                  </a:lnTo>
                  <a:lnTo>
                    <a:pt x="35" y="787"/>
                  </a:lnTo>
                  <a:lnTo>
                    <a:pt x="29" y="743"/>
                  </a:lnTo>
                  <a:lnTo>
                    <a:pt x="22" y="686"/>
                  </a:lnTo>
                  <a:lnTo>
                    <a:pt x="15" y="617"/>
                  </a:lnTo>
                  <a:lnTo>
                    <a:pt x="7" y="534"/>
                  </a:lnTo>
                  <a:lnTo>
                    <a:pt x="1" y="443"/>
                  </a:lnTo>
                  <a:lnTo>
                    <a:pt x="0" y="356"/>
                  </a:lnTo>
                  <a:lnTo>
                    <a:pt x="2" y="275"/>
                  </a:lnTo>
                  <a:lnTo>
                    <a:pt x="8" y="203"/>
                  </a:lnTo>
                  <a:lnTo>
                    <a:pt x="14" y="139"/>
                  </a:lnTo>
                  <a:lnTo>
                    <a:pt x="21" y="87"/>
                  </a:lnTo>
                  <a:lnTo>
                    <a:pt x="28" y="47"/>
                  </a:lnTo>
                  <a:lnTo>
                    <a:pt x="32" y="22"/>
                  </a:lnTo>
                  <a:lnTo>
                    <a:pt x="181" y="0"/>
                  </a:lnTo>
                  <a:lnTo>
                    <a:pt x="177" y="5"/>
                  </a:lnTo>
                  <a:lnTo>
                    <a:pt x="189" y="14"/>
                  </a:lnTo>
                  <a:lnTo>
                    <a:pt x="204" y="27"/>
                  </a:lnTo>
                  <a:lnTo>
                    <a:pt x="222" y="42"/>
                  </a:lnTo>
                  <a:lnTo>
                    <a:pt x="244" y="59"/>
                  </a:lnTo>
                  <a:lnTo>
                    <a:pt x="268" y="77"/>
                  </a:lnTo>
                  <a:lnTo>
                    <a:pt x="294" y="97"/>
                  </a:lnTo>
                  <a:lnTo>
                    <a:pt x="321" y="118"/>
                  </a:lnTo>
                  <a:lnTo>
                    <a:pt x="349" y="137"/>
                  </a:lnTo>
                  <a:lnTo>
                    <a:pt x="378" y="156"/>
                  </a:lnTo>
                  <a:lnTo>
                    <a:pt x="405" y="174"/>
                  </a:lnTo>
                  <a:lnTo>
                    <a:pt x="433" y="189"/>
                  </a:lnTo>
                  <a:lnTo>
                    <a:pt x="458" y="203"/>
                  </a:lnTo>
                  <a:lnTo>
                    <a:pt x="483" y="213"/>
                  </a:lnTo>
                  <a:lnTo>
                    <a:pt x="505" y="220"/>
                  </a:lnTo>
                  <a:lnTo>
                    <a:pt x="523" y="222"/>
                  </a:lnTo>
                  <a:lnTo>
                    <a:pt x="538" y="220"/>
                  </a:lnTo>
                  <a:lnTo>
                    <a:pt x="567" y="205"/>
                  </a:lnTo>
                  <a:lnTo>
                    <a:pt x="594" y="183"/>
                  </a:lnTo>
                  <a:lnTo>
                    <a:pt x="622" y="157"/>
                  </a:lnTo>
                  <a:lnTo>
                    <a:pt x="647" y="126"/>
                  </a:lnTo>
                  <a:lnTo>
                    <a:pt x="670" y="96"/>
                  </a:lnTo>
                  <a:lnTo>
                    <a:pt x="691" y="66"/>
                  </a:lnTo>
                  <a:lnTo>
                    <a:pt x="707" y="40"/>
                  </a:lnTo>
                  <a:lnTo>
                    <a:pt x="719" y="22"/>
                  </a:lnTo>
                  <a:lnTo>
                    <a:pt x="754" y="40"/>
                  </a:lnTo>
                  <a:lnTo>
                    <a:pt x="751" y="53"/>
                  </a:lnTo>
                  <a:lnTo>
                    <a:pt x="746" y="70"/>
                  </a:lnTo>
                  <a:lnTo>
                    <a:pt x="741" y="90"/>
                  </a:lnTo>
                  <a:lnTo>
                    <a:pt x="734" y="113"/>
                  </a:lnTo>
                  <a:lnTo>
                    <a:pt x="726" y="138"/>
                  </a:lnTo>
                  <a:lnTo>
                    <a:pt x="716" y="166"/>
                  </a:lnTo>
                  <a:lnTo>
                    <a:pt x="706" y="194"/>
                  </a:lnTo>
                  <a:lnTo>
                    <a:pt x="695" y="222"/>
                  </a:lnTo>
                  <a:lnTo>
                    <a:pt x="682" y="251"/>
                  </a:lnTo>
                  <a:lnTo>
                    <a:pt x="668" y="279"/>
                  </a:lnTo>
                  <a:lnTo>
                    <a:pt x="653" y="305"/>
                  </a:lnTo>
                  <a:lnTo>
                    <a:pt x="637" y="329"/>
                  </a:lnTo>
                  <a:lnTo>
                    <a:pt x="620" y="350"/>
                  </a:lnTo>
                  <a:lnTo>
                    <a:pt x="602" y="369"/>
                  </a:lnTo>
                  <a:lnTo>
                    <a:pt x="583" y="382"/>
                  </a:lnTo>
                  <a:lnTo>
                    <a:pt x="562" y="39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5" name="Freeform 159"/>
            <p:cNvSpPr/>
            <p:nvPr/>
          </p:nvSpPr>
          <p:spPr bwMode="auto">
            <a:xfrm>
              <a:off x="1146" y="2347"/>
              <a:ext cx="123" cy="144"/>
            </a:xfrm>
            <a:custGeom>
              <a:avLst/>
              <a:gdLst/>
              <a:ahLst/>
              <a:cxnLst>
                <a:cxn ang="0">
                  <a:pos x="248" y="194"/>
                </a:cxn>
                <a:cxn ang="0">
                  <a:pos x="215" y="222"/>
                </a:cxn>
                <a:cxn ang="0">
                  <a:pos x="163" y="248"/>
                </a:cxn>
                <a:cxn ang="0">
                  <a:pos x="105" y="271"/>
                </a:cxn>
                <a:cxn ang="0">
                  <a:pos x="25" y="255"/>
                </a:cxn>
                <a:cxn ang="0">
                  <a:pos x="16" y="240"/>
                </a:cxn>
                <a:cxn ang="0">
                  <a:pos x="4" y="217"/>
                </a:cxn>
                <a:cxn ang="0">
                  <a:pos x="0" y="190"/>
                </a:cxn>
                <a:cxn ang="0">
                  <a:pos x="8" y="167"/>
                </a:cxn>
                <a:cxn ang="0">
                  <a:pos x="19" y="156"/>
                </a:cxn>
                <a:cxn ang="0">
                  <a:pos x="31" y="148"/>
                </a:cxn>
                <a:cxn ang="0">
                  <a:pos x="43" y="141"/>
                </a:cxn>
                <a:cxn ang="0">
                  <a:pos x="53" y="137"/>
                </a:cxn>
                <a:cxn ang="0">
                  <a:pos x="63" y="139"/>
                </a:cxn>
                <a:cxn ang="0">
                  <a:pos x="74" y="139"/>
                </a:cxn>
                <a:cxn ang="0">
                  <a:pos x="63" y="166"/>
                </a:cxn>
                <a:cxn ang="0">
                  <a:pos x="41" y="195"/>
                </a:cxn>
                <a:cxn ang="0">
                  <a:pos x="66" y="211"/>
                </a:cxn>
                <a:cxn ang="0">
                  <a:pos x="74" y="202"/>
                </a:cxn>
                <a:cxn ang="0">
                  <a:pos x="84" y="187"/>
                </a:cxn>
                <a:cxn ang="0">
                  <a:pos x="94" y="171"/>
                </a:cxn>
                <a:cxn ang="0">
                  <a:pos x="165" y="237"/>
                </a:cxn>
                <a:cxn ang="0">
                  <a:pos x="165" y="96"/>
                </a:cxn>
                <a:cxn ang="0">
                  <a:pos x="152" y="80"/>
                </a:cxn>
                <a:cxn ang="0">
                  <a:pos x="140" y="87"/>
                </a:cxn>
                <a:cxn ang="0">
                  <a:pos x="120" y="96"/>
                </a:cxn>
                <a:cxn ang="0">
                  <a:pos x="94" y="105"/>
                </a:cxn>
                <a:cxn ang="0">
                  <a:pos x="82" y="108"/>
                </a:cxn>
                <a:cxn ang="0">
                  <a:pos x="81" y="108"/>
                </a:cxn>
                <a:cxn ang="0">
                  <a:pos x="75" y="106"/>
                </a:cxn>
                <a:cxn ang="0">
                  <a:pos x="62" y="105"/>
                </a:cxn>
                <a:cxn ang="0">
                  <a:pos x="51" y="104"/>
                </a:cxn>
                <a:cxn ang="0">
                  <a:pos x="45" y="98"/>
                </a:cxn>
                <a:cxn ang="0">
                  <a:pos x="40" y="93"/>
                </a:cxn>
                <a:cxn ang="0">
                  <a:pos x="38" y="87"/>
                </a:cxn>
                <a:cxn ang="0">
                  <a:pos x="45" y="83"/>
                </a:cxn>
                <a:cxn ang="0">
                  <a:pos x="57" y="79"/>
                </a:cxn>
                <a:cxn ang="0">
                  <a:pos x="71" y="70"/>
                </a:cxn>
                <a:cxn ang="0">
                  <a:pos x="86" y="58"/>
                </a:cxn>
                <a:cxn ang="0">
                  <a:pos x="105" y="43"/>
                </a:cxn>
                <a:cxn ang="0">
                  <a:pos x="127" y="26"/>
                </a:cxn>
                <a:cxn ang="0">
                  <a:pos x="151" y="11"/>
                </a:cxn>
                <a:cxn ang="0">
                  <a:pos x="176" y="2"/>
                </a:cxn>
                <a:cxn ang="0">
                  <a:pos x="196" y="0"/>
                </a:cxn>
                <a:cxn ang="0">
                  <a:pos x="206" y="4"/>
                </a:cxn>
                <a:cxn ang="0">
                  <a:pos x="220" y="27"/>
                </a:cxn>
                <a:cxn ang="0">
                  <a:pos x="226" y="75"/>
                </a:cxn>
                <a:cxn ang="0">
                  <a:pos x="223" y="102"/>
                </a:cxn>
                <a:cxn ang="0">
                  <a:pos x="227" y="104"/>
                </a:cxn>
                <a:cxn ang="0">
                  <a:pos x="229" y="106"/>
                </a:cxn>
                <a:cxn ang="0">
                  <a:pos x="244" y="126"/>
                </a:cxn>
                <a:cxn ang="0">
                  <a:pos x="253" y="181"/>
                </a:cxn>
              </a:cxnLst>
              <a:rect l="0" t="0" r="r" b="b"/>
              <a:pathLst>
                <a:path w="253" h="280">
                  <a:moveTo>
                    <a:pt x="253" y="181"/>
                  </a:moveTo>
                  <a:lnTo>
                    <a:pt x="248" y="194"/>
                  </a:lnTo>
                  <a:lnTo>
                    <a:pt x="235" y="208"/>
                  </a:lnTo>
                  <a:lnTo>
                    <a:pt x="215" y="222"/>
                  </a:lnTo>
                  <a:lnTo>
                    <a:pt x="191" y="234"/>
                  </a:lnTo>
                  <a:lnTo>
                    <a:pt x="163" y="248"/>
                  </a:lnTo>
                  <a:lnTo>
                    <a:pt x="134" y="260"/>
                  </a:lnTo>
                  <a:lnTo>
                    <a:pt x="105" y="271"/>
                  </a:lnTo>
                  <a:lnTo>
                    <a:pt x="76" y="280"/>
                  </a:lnTo>
                  <a:lnTo>
                    <a:pt x="25" y="255"/>
                  </a:lnTo>
                  <a:lnTo>
                    <a:pt x="21" y="249"/>
                  </a:lnTo>
                  <a:lnTo>
                    <a:pt x="16" y="240"/>
                  </a:lnTo>
                  <a:lnTo>
                    <a:pt x="10" y="230"/>
                  </a:lnTo>
                  <a:lnTo>
                    <a:pt x="4" y="217"/>
                  </a:lnTo>
                  <a:lnTo>
                    <a:pt x="1" y="204"/>
                  </a:lnTo>
                  <a:lnTo>
                    <a:pt x="0" y="190"/>
                  </a:lnTo>
                  <a:lnTo>
                    <a:pt x="1" y="178"/>
                  </a:lnTo>
                  <a:lnTo>
                    <a:pt x="8" y="167"/>
                  </a:lnTo>
                  <a:lnTo>
                    <a:pt x="14" y="162"/>
                  </a:lnTo>
                  <a:lnTo>
                    <a:pt x="19" y="156"/>
                  </a:lnTo>
                  <a:lnTo>
                    <a:pt x="25" y="151"/>
                  </a:lnTo>
                  <a:lnTo>
                    <a:pt x="31" y="148"/>
                  </a:lnTo>
                  <a:lnTo>
                    <a:pt x="37" y="144"/>
                  </a:lnTo>
                  <a:lnTo>
                    <a:pt x="43" y="141"/>
                  </a:lnTo>
                  <a:lnTo>
                    <a:pt x="47" y="139"/>
                  </a:lnTo>
                  <a:lnTo>
                    <a:pt x="53" y="137"/>
                  </a:lnTo>
                  <a:lnTo>
                    <a:pt x="59" y="139"/>
                  </a:lnTo>
                  <a:lnTo>
                    <a:pt x="63" y="139"/>
                  </a:lnTo>
                  <a:lnTo>
                    <a:pt x="69" y="139"/>
                  </a:lnTo>
                  <a:lnTo>
                    <a:pt x="74" y="139"/>
                  </a:lnTo>
                  <a:lnTo>
                    <a:pt x="71" y="150"/>
                  </a:lnTo>
                  <a:lnTo>
                    <a:pt x="63" y="166"/>
                  </a:lnTo>
                  <a:lnTo>
                    <a:pt x="53" y="181"/>
                  </a:lnTo>
                  <a:lnTo>
                    <a:pt x="41" y="195"/>
                  </a:lnTo>
                  <a:lnTo>
                    <a:pt x="63" y="215"/>
                  </a:lnTo>
                  <a:lnTo>
                    <a:pt x="66" y="211"/>
                  </a:lnTo>
                  <a:lnTo>
                    <a:pt x="69" y="208"/>
                  </a:lnTo>
                  <a:lnTo>
                    <a:pt x="74" y="202"/>
                  </a:lnTo>
                  <a:lnTo>
                    <a:pt x="79" y="195"/>
                  </a:lnTo>
                  <a:lnTo>
                    <a:pt x="84" y="187"/>
                  </a:lnTo>
                  <a:lnTo>
                    <a:pt x="90" y="179"/>
                  </a:lnTo>
                  <a:lnTo>
                    <a:pt x="94" y="171"/>
                  </a:lnTo>
                  <a:lnTo>
                    <a:pt x="99" y="162"/>
                  </a:lnTo>
                  <a:lnTo>
                    <a:pt x="165" y="237"/>
                  </a:lnTo>
                  <a:lnTo>
                    <a:pt x="234" y="173"/>
                  </a:lnTo>
                  <a:lnTo>
                    <a:pt x="165" y="96"/>
                  </a:lnTo>
                  <a:lnTo>
                    <a:pt x="154" y="79"/>
                  </a:lnTo>
                  <a:lnTo>
                    <a:pt x="152" y="80"/>
                  </a:lnTo>
                  <a:lnTo>
                    <a:pt x="147" y="82"/>
                  </a:lnTo>
                  <a:lnTo>
                    <a:pt x="140" y="87"/>
                  </a:lnTo>
                  <a:lnTo>
                    <a:pt x="130" y="91"/>
                  </a:lnTo>
                  <a:lnTo>
                    <a:pt x="120" y="96"/>
                  </a:lnTo>
                  <a:lnTo>
                    <a:pt x="107" y="101"/>
                  </a:lnTo>
                  <a:lnTo>
                    <a:pt x="94" y="105"/>
                  </a:lnTo>
                  <a:lnTo>
                    <a:pt x="82" y="109"/>
                  </a:lnTo>
                  <a:lnTo>
                    <a:pt x="82" y="108"/>
                  </a:lnTo>
                  <a:lnTo>
                    <a:pt x="82" y="108"/>
                  </a:lnTo>
                  <a:lnTo>
                    <a:pt x="81" y="108"/>
                  </a:lnTo>
                  <a:lnTo>
                    <a:pt x="81" y="108"/>
                  </a:lnTo>
                  <a:lnTo>
                    <a:pt x="75" y="106"/>
                  </a:lnTo>
                  <a:lnTo>
                    <a:pt x="68" y="105"/>
                  </a:lnTo>
                  <a:lnTo>
                    <a:pt x="62" y="105"/>
                  </a:lnTo>
                  <a:lnTo>
                    <a:pt x="55" y="106"/>
                  </a:lnTo>
                  <a:lnTo>
                    <a:pt x="51" y="104"/>
                  </a:lnTo>
                  <a:lnTo>
                    <a:pt x="47" y="102"/>
                  </a:lnTo>
                  <a:lnTo>
                    <a:pt x="45" y="98"/>
                  </a:lnTo>
                  <a:lnTo>
                    <a:pt x="43" y="96"/>
                  </a:lnTo>
                  <a:lnTo>
                    <a:pt x="40" y="93"/>
                  </a:lnTo>
                  <a:lnTo>
                    <a:pt x="39" y="89"/>
                  </a:lnTo>
                  <a:lnTo>
                    <a:pt x="38" y="87"/>
                  </a:lnTo>
                  <a:lnTo>
                    <a:pt x="38" y="85"/>
                  </a:lnTo>
                  <a:lnTo>
                    <a:pt x="45" y="83"/>
                  </a:lnTo>
                  <a:lnTo>
                    <a:pt x="51" y="81"/>
                  </a:lnTo>
                  <a:lnTo>
                    <a:pt x="57" y="79"/>
                  </a:lnTo>
                  <a:lnTo>
                    <a:pt x="64" y="74"/>
                  </a:lnTo>
                  <a:lnTo>
                    <a:pt x="71" y="70"/>
                  </a:lnTo>
                  <a:lnTo>
                    <a:pt x="78" y="64"/>
                  </a:lnTo>
                  <a:lnTo>
                    <a:pt x="86" y="58"/>
                  </a:lnTo>
                  <a:lnTo>
                    <a:pt x="94" y="51"/>
                  </a:lnTo>
                  <a:lnTo>
                    <a:pt x="105" y="43"/>
                  </a:lnTo>
                  <a:lnTo>
                    <a:pt x="115" y="34"/>
                  </a:lnTo>
                  <a:lnTo>
                    <a:pt x="127" y="26"/>
                  </a:lnTo>
                  <a:lnTo>
                    <a:pt x="138" y="18"/>
                  </a:lnTo>
                  <a:lnTo>
                    <a:pt x="151" y="11"/>
                  </a:lnTo>
                  <a:lnTo>
                    <a:pt x="163" y="6"/>
                  </a:lnTo>
                  <a:lnTo>
                    <a:pt x="176" y="2"/>
                  </a:lnTo>
                  <a:lnTo>
                    <a:pt x="189" y="0"/>
                  </a:lnTo>
                  <a:lnTo>
                    <a:pt x="196" y="0"/>
                  </a:lnTo>
                  <a:lnTo>
                    <a:pt x="201" y="2"/>
                  </a:lnTo>
                  <a:lnTo>
                    <a:pt x="206" y="4"/>
                  </a:lnTo>
                  <a:lnTo>
                    <a:pt x="210" y="7"/>
                  </a:lnTo>
                  <a:lnTo>
                    <a:pt x="220" y="27"/>
                  </a:lnTo>
                  <a:lnTo>
                    <a:pt x="224" y="51"/>
                  </a:lnTo>
                  <a:lnTo>
                    <a:pt x="226" y="75"/>
                  </a:lnTo>
                  <a:lnTo>
                    <a:pt x="224" y="94"/>
                  </a:lnTo>
                  <a:lnTo>
                    <a:pt x="223" y="102"/>
                  </a:lnTo>
                  <a:lnTo>
                    <a:pt x="224" y="103"/>
                  </a:lnTo>
                  <a:lnTo>
                    <a:pt x="227" y="104"/>
                  </a:lnTo>
                  <a:lnTo>
                    <a:pt x="228" y="105"/>
                  </a:lnTo>
                  <a:lnTo>
                    <a:pt x="229" y="106"/>
                  </a:lnTo>
                  <a:lnTo>
                    <a:pt x="234" y="112"/>
                  </a:lnTo>
                  <a:lnTo>
                    <a:pt x="244" y="126"/>
                  </a:lnTo>
                  <a:lnTo>
                    <a:pt x="252" y="149"/>
                  </a:lnTo>
                  <a:lnTo>
                    <a:pt x="253" y="181"/>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6" name="Freeform 160"/>
            <p:cNvSpPr/>
            <p:nvPr/>
          </p:nvSpPr>
          <p:spPr bwMode="auto">
            <a:xfrm>
              <a:off x="1203" y="2405"/>
              <a:ext cx="41" cy="40"/>
            </a:xfrm>
            <a:custGeom>
              <a:avLst/>
              <a:gdLst/>
              <a:ahLst/>
              <a:cxnLst>
                <a:cxn ang="0">
                  <a:pos x="34" y="0"/>
                </a:cxn>
                <a:cxn ang="0">
                  <a:pos x="82" y="54"/>
                </a:cxn>
                <a:cxn ang="0">
                  <a:pos x="57" y="78"/>
                </a:cxn>
                <a:cxn ang="0">
                  <a:pos x="0" y="14"/>
                </a:cxn>
                <a:cxn ang="0">
                  <a:pos x="10" y="10"/>
                </a:cxn>
                <a:cxn ang="0">
                  <a:pos x="19" y="7"/>
                </a:cxn>
                <a:cxn ang="0">
                  <a:pos x="27" y="3"/>
                </a:cxn>
                <a:cxn ang="0">
                  <a:pos x="34" y="0"/>
                </a:cxn>
              </a:cxnLst>
              <a:rect l="0" t="0" r="r" b="b"/>
              <a:pathLst>
                <a:path w="82" h="78">
                  <a:moveTo>
                    <a:pt x="34" y="0"/>
                  </a:moveTo>
                  <a:lnTo>
                    <a:pt x="82" y="54"/>
                  </a:lnTo>
                  <a:lnTo>
                    <a:pt x="57" y="78"/>
                  </a:lnTo>
                  <a:lnTo>
                    <a:pt x="0" y="14"/>
                  </a:lnTo>
                  <a:lnTo>
                    <a:pt x="10" y="10"/>
                  </a:lnTo>
                  <a:lnTo>
                    <a:pt x="19" y="7"/>
                  </a:lnTo>
                  <a:lnTo>
                    <a:pt x="27" y="3"/>
                  </a:lnTo>
                  <a:lnTo>
                    <a:pt x="34"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7" name="Rectangle 161"/>
            <p:cNvSpPr>
              <a:spLocks noChangeArrowheads="1"/>
            </p:cNvSpPr>
            <p:nvPr/>
          </p:nvSpPr>
          <p:spPr bwMode="auto">
            <a:xfrm>
              <a:off x="1225" y="2386"/>
              <a:ext cx="1" cy="1"/>
            </a:xfrm>
            <a:prstGeom prst="rect">
              <a:avLst/>
            </a:prstGeom>
            <a:solidFill>
              <a:srgbClr val="93C65B"/>
            </a:solid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8" name="Freeform 162"/>
            <p:cNvSpPr/>
            <p:nvPr/>
          </p:nvSpPr>
          <p:spPr bwMode="auto">
            <a:xfrm>
              <a:off x="938" y="2095"/>
              <a:ext cx="212" cy="211"/>
            </a:xfrm>
            <a:custGeom>
              <a:avLst/>
              <a:gdLst/>
              <a:ahLst/>
              <a:cxnLst>
                <a:cxn ang="0">
                  <a:pos x="190" y="1"/>
                </a:cxn>
                <a:cxn ang="0">
                  <a:pos x="148" y="9"/>
                </a:cxn>
                <a:cxn ang="0">
                  <a:pos x="110" y="25"/>
                </a:cxn>
                <a:cxn ang="0">
                  <a:pos x="77" y="48"/>
                </a:cxn>
                <a:cxn ang="0">
                  <a:pos x="48" y="77"/>
                </a:cxn>
                <a:cxn ang="0">
                  <a:pos x="25" y="111"/>
                </a:cxn>
                <a:cxn ang="0">
                  <a:pos x="9" y="149"/>
                </a:cxn>
                <a:cxn ang="0">
                  <a:pos x="1" y="189"/>
                </a:cxn>
                <a:cxn ang="0">
                  <a:pos x="1" y="232"/>
                </a:cxn>
                <a:cxn ang="0">
                  <a:pos x="9" y="273"/>
                </a:cxn>
                <a:cxn ang="0">
                  <a:pos x="25" y="311"/>
                </a:cxn>
                <a:cxn ang="0">
                  <a:pos x="48" y="346"/>
                </a:cxn>
                <a:cxn ang="0">
                  <a:pos x="78" y="374"/>
                </a:cxn>
                <a:cxn ang="0">
                  <a:pos x="113" y="397"/>
                </a:cxn>
                <a:cxn ang="0">
                  <a:pos x="151" y="413"/>
                </a:cxn>
                <a:cxn ang="0">
                  <a:pos x="191" y="422"/>
                </a:cxn>
                <a:cxn ang="0">
                  <a:pos x="232" y="422"/>
                </a:cxn>
                <a:cxn ang="0">
                  <a:pos x="273" y="413"/>
                </a:cxn>
                <a:cxn ang="0">
                  <a:pos x="311" y="397"/>
                </a:cxn>
                <a:cxn ang="0">
                  <a:pos x="345" y="374"/>
                </a:cxn>
                <a:cxn ang="0">
                  <a:pos x="374" y="346"/>
                </a:cxn>
                <a:cxn ang="0">
                  <a:pos x="397" y="311"/>
                </a:cxn>
                <a:cxn ang="0">
                  <a:pos x="413" y="273"/>
                </a:cxn>
                <a:cxn ang="0">
                  <a:pos x="421" y="232"/>
                </a:cxn>
                <a:cxn ang="0">
                  <a:pos x="421" y="190"/>
                </a:cxn>
                <a:cxn ang="0">
                  <a:pos x="413" y="150"/>
                </a:cxn>
                <a:cxn ang="0">
                  <a:pos x="397" y="112"/>
                </a:cxn>
                <a:cxn ang="0">
                  <a:pos x="374" y="77"/>
                </a:cxn>
                <a:cxn ang="0">
                  <a:pos x="345" y="48"/>
                </a:cxn>
                <a:cxn ang="0">
                  <a:pos x="311" y="25"/>
                </a:cxn>
                <a:cxn ang="0">
                  <a:pos x="273" y="9"/>
                </a:cxn>
                <a:cxn ang="0">
                  <a:pos x="232" y="1"/>
                </a:cxn>
              </a:cxnLst>
              <a:rect l="0" t="0" r="r" b="b"/>
              <a:pathLst>
                <a:path w="422" h="423">
                  <a:moveTo>
                    <a:pt x="212" y="0"/>
                  </a:moveTo>
                  <a:lnTo>
                    <a:pt x="190" y="1"/>
                  </a:lnTo>
                  <a:lnTo>
                    <a:pt x="169" y="5"/>
                  </a:lnTo>
                  <a:lnTo>
                    <a:pt x="148" y="9"/>
                  </a:lnTo>
                  <a:lnTo>
                    <a:pt x="129" y="16"/>
                  </a:lnTo>
                  <a:lnTo>
                    <a:pt x="110" y="25"/>
                  </a:lnTo>
                  <a:lnTo>
                    <a:pt x="93" y="36"/>
                  </a:lnTo>
                  <a:lnTo>
                    <a:pt x="77" y="48"/>
                  </a:lnTo>
                  <a:lnTo>
                    <a:pt x="62" y="62"/>
                  </a:lnTo>
                  <a:lnTo>
                    <a:pt x="48" y="77"/>
                  </a:lnTo>
                  <a:lnTo>
                    <a:pt x="35" y="93"/>
                  </a:lnTo>
                  <a:lnTo>
                    <a:pt x="25" y="111"/>
                  </a:lnTo>
                  <a:lnTo>
                    <a:pt x="16" y="129"/>
                  </a:lnTo>
                  <a:lnTo>
                    <a:pt x="9" y="149"/>
                  </a:lnTo>
                  <a:lnTo>
                    <a:pt x="4" y="168"/>
                  </a:lnTo>
                  <a:lnTo>
                    <a:pt x="1" y="189"/>
                  </a:lnTo>
                  <a:lnTo>
                    <a:pt x="0" y="211"/>
                  </a:lnTo>
                  <a:lnTo>
                    <a:pt x="1" y="232"/>
                  </a:lnTo>
                  <a:lnTo>
                    <a:pt x="4" y="252"/>
                  </a:lnTo>
                  <a:lnTo>
                    <a:pt x="9" y="273"/>
                  </a:lnTo>
                  <a:lnTo>
                    <a:pt x="16" y="293"/>
                  </a:lnTo>
                  <a:lnTo>
                    <a:pt x="25" y="311"/>
                  </a:lnTo>
                  <a:lnTo>
                    <a:pt x="35" y="328"/>
                  </a:lnTo>
                  <a:lnTo>
                    <a:pt x="48" y="346"/>
                  </a:lnTo>
                  <a:lnTo>
                    <a:pt x="62" y="361"/>
                  </a:lnTo>
                  <a:lnTo>
                    <a:pt x="78" y="374"/>
                  </a:lnTo>
                  <a:lnTo>
                    <a:pt x="94" y="387"/>
                  </a:lnTo>
                  <a:lnTo>
                    <a:pt x="113" y="397"/>
                  </a:lnTo>
                  <a:lnTo>
                    <a:pt x="131" y="407"/>
                  </a:lnTo>
                  <a:lnTo>
                    <a:pt x="151" y="413"/>
                  </a:lnTo>
                  <a:lnTo>
                    <a:pt x="170" y="418"/>
                  </a:lnTo>
                  <a:lnTo>
                    <a:pt x="191" y="422"/>
                  </a:lnTo>
                  <a:lnTo>
                    <a:pt x="212" y="423"/>
                  </a:lnTo>
                  <a:lnTo>
                    <a:pt x="232" y="422"/>
                  </a:lnTo>
                  <a:lnTo>
                    <a:pt x="253" y="418"/>
                  </a:lnTo>
                  <a:lnTo>
                    <a:pt x="273" y="413"/>
                  </a:lnTo>
                  <a:lnTo>
                    <a:pt x="292" y="407"/>
                  </a:lnTo>
                  <a:lnTo>
                    <a:pt x="311" y="397"/>
                  </a:lnTo>
                  <a:lnTo>
                    <a:pt x="328" y="387"/>
                  </a:lnTo>
                  <a:lnTo>
                    <a:pt x="345" y="374"/>
                  </a:lnTo>
                  <a:lnTo>
                    <a:pt x="360" y="361"/>
                  </a:lnTo>
                  <a:lnTo>
                    <a:pt x="374" y="346"/>
                  </a:lnTo>
                  <a:lnTo>
                    <a:pt x="387" y="328"/>
                  </a:lnTo>
                  <a:lnTo>
                    <a:pt x="397" y="311"/>
                  </a:lnTo>
                  <a:lnTo>
                    <a:pt x="406" y="293"/>
                  </a:lnTo>
                  <a:lnTo>
                    <a:pt x="413" y="273"/>
                  </a:lnTo>
                  <a:lnTo>
                    <a:pt x="418" y="252"/>
                  </a:lnTo>
                  <a:lnTo>
                    <a:pt x="421" y="232"/>
                  </a:lnTo>
                  <a:lnTo>
                    <a:pt x="422" y="211"/>
                  </a:lnTo>
                  <a:lnTo>
                    <a:pt x="421" y="190"/>
                  </a:lnTo>
                  <a:lnTo>
                    <a:pt x="418" y="169"/>
                  </a:lnTo>
                  <a:lnTo>
                    <a:pt x="413" y="150"/>
                  </a:lnTo>
                  <a:lnTo>
                    <a:pt x="406" y="130"/>
                  </a:lnTo>
                  <a:lnTo>
                    <a:pt x="397" y="112"/>
                  </a:lnTo>
                  <a:lnTo>
                    <a:pt x="387" y="94"/>
                  </a:lnTo>
                  <a:lnTo>
                    <a:pt x="374" y="77"/>
                  </a:lnTo>
                  <a:lnTo>
                    <a:pt x="360" y="62"/>
                  </a:lnTo>
                  <a:lnTo>
                    <a:pt x="345" y="48"/>
                  </a:lnTo>
                  <a:lnTo>
                    <a:pt x="328" y="36"/>
                  </a:lnTo>
                  <a:lnTo>
                    <a:pt x="311" y="25"/>
                  </a:lnTo>
                  <a:lnTo>
                    <a:pt x="292" y="16"/>
                  </a:lnTo>
                  <a:lnTo>
                    <a:pt x="273" y="9"/>
                  </a:lnTo>
                  <a:lnTo>
                    <a:pt x="253" y="5"/>
                  </a:lnTo>
                  <a:lnTo>
                    <a:pt x="232" y="1"/>
                  </a:lnTo>
                  <a:lnTo>
                    <a:pt x="212"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9" name="Freeform 163"/>
            <p:cNvSpPr/>
            <p:nvPr/>
          </p:nvSpPr>
          <p:spPr bwMode="auto">
            <a:xfrm>
              <a:off x="953" y="2109"/>
              <a:ext cx="182" cy="182"/>
            </a:xfrm>
            <a:custGeom>
              <a:avLst/>
              <a:gdLst/>
              <a:ahLst/>
              <a:cxnLst>
                <a:cxn ang="0">
                  <a:pos x="182" y="364"/>
                </a:cxn>
                <a:cxn ang="0">
                  <a:pos x="163" y="363"/>
                </a:cxn>
                <a:cxn ang="0">
                  <a:pos x="146" y="360"/>
                </a:cxn>
                <a:cxn ang="0">
                  <a:pos x="129" y="356"/>
                </a:cxn>
                <a:cxn ang="0">
                  <a:pos x="111" y="350"/>
                </a:cxn>
                <a:cxn ang="0">
                  <a:pos x="95" y="343"/>
                </a:cxn>
                <a:cxn ang="0">
                  <a:pos x="80" y="334"/>
                </a:cxn>
                <a:cxn ang="0">
                  <a:pos x="67" y="323"/>
                </a:cxn>
                <a:cxn ang="0">
                  <a:pos x="53" y="311"/>
                </a:cxn>
                <a:cxn ang="0">
                  <a:pos x="40" y="297"/>
                </a:cxn>
                <a:cxn ang="0">
                  <a:pos x="30" y="283"/>
                </a:cxn>
                <a:cxn ang="0">
                  <a:pos x="20" y="268"/>
                </a:cxn>
                <a:cxn ang="0">
                  <a:pos x="14" y="252"/>
                </a:cxn>
                <a:cxn ang="0">
                  <a:pos x="8" y="235"/>
                </a:cxn>
                <a:cxn ang="0">
                  <a:pos x="3" y="218"/>
                </a:cxn>
                <a:cxn ang="0">
                  <a:pos x="1" y="200"/>
                </a:cxn>
                <a:cxn ang="0">
                  <a:pos x="0" y="182"/>
                </a:cxn>
                <a:cxn ang="0">
                  <a:pos x="1" y="163"/>
                </a:cxn>
                <a:cxn ang="0">
                  <a:pos x="3" y="146"/>
                </a:cxn>
                <a:cxn ang="0">
                  <a:pos x="8" y="129"/>
                </a:cxn>
                <a:cxn ang="0">
                  <a:pos x="14" y="113"/>
                </a:cxn>
                <a:cxn ang="0">
                  <a:pos x="20" y="97"/>
                </a:cxn>
                <a:cxn ang="0">
                  <a:pos x="30" y="82"/>
                </a:cxn>
                <a:cxn ang="0">
                  <a:pos x="40" y="68"/>
                </a:cxn>
                <a:cxn ang="0">
                  <a:pos x="53" y="54"/>
                </a:cxn>
                <a:cxn ang="0">
                  <a:pos x="67" y="41"/>
                </a:cxn>
                <a:cxn ang="0">
                  <a:pos x="80" y="31"/>
                </a:cxn>
                <a:cxn ang="0">
                  <a:pos x="95" y="22"/>
                </a:cxn>
                <a:cxn ang="0">
                  <a:pos x="111" y="14"/>
                </a:cxn>
                <a:cxn ang="0">
                  <a:pos x="129" y="8"/>
                </a:cxn>
                <a:cxn ang="0">
                  <a:pos x="146" y="3"/>
                </a:cxn>
                <a:cxn ang="0">
                  <a:pos x="163" y="1"/>
                </a:cxn>
                <a:cxn ang="0">
                  <a:pos x="182" y="0"/>
                </a:cxn>
                <a:cxn ang="0">
                  <a:pos x="200" y="1"/>
                </a:cxn>
                <a:cxn ang="0">
                  <a:pos x="217" y="3"/>
                </a:cxn>
                <a:cxn ang="0">
                  <a:pos x="235" y="8"/>
                </a:cxn>
                <a:cxn ang="0">
                  <a:pos x="251" y="14"/>
                </a:cxn>
                <a:cxn ang="0">
                  <a:pos x="267" y="22"/>
                </a:cxn>
                <a:cxn ang="0">
                  <a:pos x="282" y="31"/>
                </a:cxn>
                <a:cxn ang="0">
                  <a:pos x="296" y="41"/>
                </a:cxn>
                <a:cxn ang="0">
                  <a:pos x="310" y="54"/>
                </a:cxn>
                <a:cxn ang="0">
                  <a:pos x="322" y="68"/>
                </a:cxn>
                <a:cxn ang="0">
                  <a:pos x="333" y="82"/>
                </a:cxn>
                <a:cxn ang="0">
                  <a:pos x="342" y="97"/>
                </a:cxn>
                <a:cxn ang="0">
                  <a:pos x="350" y="113"/>
                </a:cxn>
                <a:cxn ang="0">
                  <a:pos x="356" y="129"/>
                </a:cxn>
                <a:cxn ang="0">
                  <a:pos x="360" y="146"/>
                </a:cxn>
                <a:cxn ang="0">
                  <a:pos x="363" y="163"/>
                </a:cxn>
                <a:cxn ang="0">
                  <a:pos x="364" y="182"/>
                </a:cxn>
                <a:cxn ang="0">
                  <a:pos x="360" y="219"/>
                </a:cxn>
                <a:cxn ang="0">
                  <a:pos x="350" y="253"/>
                </a:cxn>
                <a:cxn ang="0">
                  <a:pos x="333" y="284"/>
                </a:cxn>
                <a:cxn ang="0">
                  <a:pos x="311" y="311"/>
                </a:cxn>
                <a:cxn ang="0">
                  <a:pos x="283" y="333"/>
                </a:cxn>
                <a:cxn ang="0">
                  <a:pos x="252" y="350"/>
                </a:cxn>
                <a:cxn ang="0">
                  <a:pos x="219" y="360"/>
                </a:cxn>
                <a:cxn ang="0">
                  <a:pos x="182" y="364"/>
                </a:cxn>
              </a:cxnLst>
              <a:rect l="0" t="0" r="r" b="b"/>
              <a:pathLst>
                <a:path w="364" h="364">
                  <a:moveTo>
                    <a:pt x="182" y="364"/>
                  </a:moveTo>
                  <a:lnTo>
                    <a:pt x="163" y="363"/>
                  </a:lnTo>
                  <a:lnTo>
                    <a:pt x="146" y="360"/>
                  </a:lnTo>
                  <a:lnTo>
                    <a:pt x="129" y="356"/>
                  </a:lnTo>
                  <a:lnTo>
                    <a:pt x="111" y="350"/>
                  </a:lnTo>
                  <a:lnTo>
                    <a:pt x="95" y="343"/>
                  </a:lnTo>
                  <a:lnTo>
                    <a:pt x="80" y="334"/>
                  </a:lnTo>
                  <a:lnTo>
                    <a:pt x="67" y="323"/>
                  </a:lnTo>
                  <a:lnTo>
                    <a:pt x="53" y="311"/>
                  </a:lnTo>
                  <a:lnTo>
                    <a:pt x="40" y="297"/>
                  </a:lnTo>
                  <a:lnTo>
                    <a:pt x="30" y="283"/>
                  </a:lnTo>
                  <a:lnTo>
                    <a:pt x="20" y="268"/>
                  </a:lnTo>
                  <a:lnTo>
                    <a:pt x="14" y="252"/>
                  </a:lnTo>
                  <a:lnTo>
                    <a:pt x="8" y="235"/>
                  </a:lnTo>
                  <a:lnTo>
                    <a:pt x="3" y="218"/>
                  </a:lnTo>
                  <a:lnTo>
                    <a:pt x="1" y="200"/>
                  </a:lnTo>
                  <a:lnTo>
                    <a:pt x="0" y="182"/>
                  </a:lnTo>
                  <a:lnTo>
                    <a:pt x="1" y="163"/>
                  </a:lnTo>
                  <a:lnTo>
                    <a:pt x="3" y="146"/>
                  </a:lnTo>
                  <a:lnTo>
                    <a:pt x="8" y="129"/>
                  </a:lnTo>
                  <a:lnTo>
                    <a:pt x="14" y="113"/>
                  </a:lnTo>
                  <a:lnTo>
                    <a:pt x="20" y="97"/>
                  </a:lnTo>
                  <a:lnTo>
                    <a:pt x="30" y="82"/>
                  </a:lnTo>
                  <a:lnTo>
                    <a:pt x="40" y="68"/>
                  </a:lnTo>
                  <a:lnTo>
                    <a:pt x="53" y="54"/>
                  </a:lnTo>
                  <a:lnTo>
                    <a:pt x="67" y="41"/>
                  </a:lnTo>
                  <a:lnTo>
                    <a:pt x="80" y="31"/>
                  </a:lnTo>
                  <a:lnTo>
                    <a:pt x="95" y="22"/>
                  </a:lnTo>
                  <a:lnTo>
                    <a:pt x="111" y="14"/>
                  </a:lnTo>
                  <a:lnTo>
                    <a:pt x="129" y="8"/>
                  </a:lnTo>
                  <a:lnTo>
                    <a:pt x="146" y="3"/>
                  </a:lnTo>
                  <a:lnTo>
                    <a:pt x="163" y="1"/>
                  </a:lnTo>
                  <a:lnTo>
                    <a:pt x="182" y="0"/>
                  </a:lnTo>
                  <a:lnTo>
                    <a:pt x="200" y="1"/>
                  </a:lnTo>
                  <a:lnTo>
                    <a:pt x="217" y="3"/>
                  </a:lnTo>
                  <a:lnTo>
                    <a:pt x="235" y="8"/>
                  </a:lnTo>
                  <a:lnTo>
                    <a:pt x="251" y="14"/>
                  </a:lnTo>
                  <a:lnTo>
                    <a:pt x="267" y="22"/>
                  </a:lnTo>
                  <a:lnTo>
                    <a:pt x="282" y="31"/>
                  </a:lnTo>
                  <a:lnTo>
                    <a:pt x="296" y="41"/>
                  </a:lnTo>
                  <a:lnTo>
                    <a:pt x="310" y="54"/>
                  </a:lnTo>
                  <a:lnTo>
                    <a:pt x="322" y="68"/>
                  </a:lnTo>
                  <a:lnTo>
                    <a:pt x="333" y="82"/>
                  </a:lnTo>
                  <a:lnTo>
                    <a:pt x="342" y="97"/>
                  </a:lnTo>
                  <a:lnTo>
                    <a:pt x="350" y="113"/>
                  </a:lnTo>
                  <a:lnTo>
                    <a:pt x="356" y="129"/>
                  </a:lnTo>
                  <a:lnTo>
                    <a:pt x="360" y="146"/>
                  </a:lnTo>
                  <a:lnTo>
                    <a:pt x="363" y="163"/>
                  </a:lnTo>
                  <a:lnTo>
                    <a:pt x="364" y="182"/>
                  </a:lnTo>
                  <a:lnTo>
                    <a:pt x="360" y="219"/>
                  </a:lnTo>
                  <a:lnTo>
                    <a:pt x="350" y="253"/>
                  </a:lnTo>
                  <a:lnTo>
                    <a:pt x="333" y="284"/>
                  </a:lnTo>
                  <a:lnTo>
                    <a:pt x="311" y="311"/>
                  </a:lnTo>
                  <a:lnTo>
                    <a:pt x="283" y="333"/>
                  </a:lnTo>
                  <a:lnTo>
                    <a:pt x="252" y="350"/>
                  </a:lnTo>
                  <a:lnTo>
                    <a:pt x="219" y="360"/>
                  </a:lnTo>
                  <a:lnTo>
                    <a:pt x="182" y="364"/>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30" name="Freeform 164"/>
            <p:cNvSpPr/>
            <p:nvPr/>
          </p:nvSpPr>
          <p:spPr bwMode="auto">
            <a:xfrm>
              <a:off x="995" y="2130"/>
              <a:ext cx="107" cy="130"/>
            </a:xfrm>
            <a:custGeom>
              <a:avLst/>
              <a:gdLst/>
              <a:ahLst/>
              <a:cxnLst>
                <a:cxn ang="0">
                  <a:pos x="100" y="0"/>
                </a:cxn>
                <a:cxn ang="0">
                  <a:pos x="79" y="2"/>
                </a:cxn>
                <a:cxn ang="0">
                  <a:pos x="61" y="11"/>
                </a:cxn>
                <a:cxn ang="0">
                  <a:pos x="43" y="22"/>
                </a:cxn>
                <a:cxn ang="0">
                  <a:pos x="29" y="38"/>
                </a:cxn>
                <a:cxn ang="0">
                  <a:pos x="17" y="58"/>
                </a:cxn>
                <a:cxn ang="0">
                  <a:pos x="8" y="80"/>
                </a:cxn>
                <a:cxn ang="0">
                  <a:pos x="2" y="104"/>
                </a:cxn>
                <a:cxn ang="0">
                  <a:pos x="0" y="130"/>
                </a:cxn>
                <a:cxn ang="0">
                  <a:pos x="2" y="157"/>
                </a:cxn>
                <a:cxn ang="0">
                  <a:pos x="8" y="181"/>
                </a:cxn>
                <a:cxn ang="0">
                  <a:pos x="17" y="204"/>
                </a:cxn>
                <a:cxn ang="0">
                  <a:pos x="29" y="224"/>
                </a:cxn>
                <a:cxn ang="0">
                  <a:pos x="43" y="240"/>
                </a:cxn>
                <a:cxn ang="0">
                  <a:pos x="61" y="251"/>
                </a:cxn>
                <a:cxn ang="0">
                  <a:pos x="79" y="259"/>
                </a:cxn>
                <a:cxn ang="0">
                  <a:pos x="100" y="262"/>
                </a:cxn>
                <a:cxn ang="0">
                  <a:pos x="120" y="259"/>
                </a:cxn>
                <a:cxn ang="0">
                  <a:pos x="139" y="251"/>
                </a:cxn>
                <a:cxn ang="0">
                  <a:pos x="156" y="240"/>
                </a:cxn>
                <a:cxn ang="0">
                  <a:pos x="171" y="224"/>
                </a:cxn>
                <a:cxn ang="0">
                  <a:pos x="184" y="204"/>
                </a:cxn>
                <a:cxn ang="0">
                  <a:pos x="193" y="181"/>
                </a:cxn>
                <a:cxn ang="0">
                  <a:pos x="199" y="157"/>
                </a:cxn>
                <a:cxn ang="0">
                  <a:pos x="201" y="130"/>
                </a:cxn>
                <a:cxn ang="0">
                  <a:pos x="199" y="104"/>
                </a:cxn>
                <a:cxn ang="0">
                  <a:pos x="193" y="80"/>
                </a:cxn>
                <a:cxn ang="0">
                  <a:pos x="184" y="58"/>
                </a:cxn>
                <a:cxn ang="0">
                  <a:pos x="171" y="38"/>
                </a:cxn>
                <a:cxn ang="0">
                  <a:pos x="156" y="22"/>
                </a:cxn>
                <a:cxn ang="0">
                  <a:pos x="139" y="11"/>
                </a:cxn>
                <a:cxn ang="0">
                  <a:pos x="120" y="2"/>
                </a:cxn>
                <a:cxn ang="0">
                  <a:pos x="100" y="0"/>
                </a:cxn>
              </a:cxnLst>
              <a:rect l="0" t="0" r="r" b="b"/>
              <a:pathLst>
                <a:path w="201" h="262">
                  <a:moveTo>
                    <a:pt x="100" y="0"/>
                  </a:moveTo>
                  <a:lnTo>
                    <a:pt x="79" y="2"/>
                  </a:lnTo>
                  <a:lnTo>
                    <a:pt x="61" y="11"/>
                  </a:lnTo>
                  <a:lnTo>
                    <a:pt x="43" y="22"/>
                  </a:lnTo>
                  <a:lnTo>
                    <a:pt x="29" y="38"/>
                  </a:lnTo>
                  <a:lnTo>
                    <a:pt x="17" y="58"/>
                  </a:lnTo>
                  <a:lnTo>
                    <a:pt x="8" y="80"/>
                  </a:lnTo>
                  <a:lnTo>
                    <a:pt x="2" y="104"/>
                  </a:lnTo>
                  <a:lnTo>
                    <a:pt x="0" y="130"/>
                  </a:lnTo>
                  <a:lnTo>
                    <a:pt x="2" y="157"/>
                  </a:lnTo>
                  <a:lnTo>
                    <a:pt x="8" y="181"/>
                  </a:lnTo>
                  <a:lnTo>
                    <a:pt x="17" y="204"/>
                  </a:lnTo>
                  <a:lnTo>
                    <a:pt x="29" y="224"/>
                  </a:lnTo>
                  <a:lnTo>
                    <a:pt x="43" y="240"/>
                  </a:lnTo>
                  <a:lnTo>
                    <a:pt x="61" y="251"/>
                  </a:lnTo>
                  <a:lnTo>
                    <a:pt x="79" y="259"/>
                  </a:lnTo>
                  <a:lnTo>
                    <a:pt x="100" y="262"/>
                  </a:lnTo>
                  <a:lnTo>
                    <a:pt x="120" y="259"/>
                  </a:lnTo>
                  <a:lnTo>
                    <a:pt x="139" y="251"/>
                  </a:lnTo>
                  <a:lnTo>
                    <a:pt x="156" y="240"/>
                  </a:lnTo>
                  <a:lnTo>
                    <a:pt x="171" y="224"/>
                  </a:lnTo>
                  <a:lnTo>
                    <a:pt x="184" y="204"/>
                  </a:lnTo>
                  <a:lnTo>
                    <a:pt x="193" y="181"/>
                  </a:lnTo>
                  <a:lnTo>
                    <a:pt x="199" y="157"/>
                  </a:lnTo>
                  <a:lnTo>
                    <a:pt x="201" y="130"/>
                  </a:lnTo>
                  <a:lnTo>
                    <a:pt x="199" y="104"/>
                  </a:lnTo>
                  <a:lnTo>
                    <a:pt x="193" y="80"/>
                  </a:lnTo>
                  <a:lnTo>
                    <a:pt x="184" y="58"/>
                  </a:lnTo>
                  <a:lnTo>
                    <a:pt x="171" y="38"/>
                  </a:lnTo>
                  <a:lnTo>
                    <a:pt x="156" y="22"/>
                  </a:lnTo>
                  <a:lnTo>
                    <a:pt x="139" y="11"/>
                  </a:lnTo>
                  <a:lnTo>
                    <a:pt x="120" y="2"/>
                  </a:lnTo>
                  <a:lnTo>
                    <a:pt x="100"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gr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5"/>
          <p:cNvSpPr/>
          <p:nvPr/>
        </p:nvSpPr>
        <p:spPr bwMode="auto">
          <a:xfrm>
            <a:off x="890954" y="1534522"/>
            <a:ext cx="3883197" cy="4006976"/>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ln>
            <a:solidFill>
              <a:srgbClr val="00B050"/>
            </a:solidFill>
          </a:ln>
        </p:spPr>
        <p:style>
          <a:lnRef idx="2">
            <a:schemeClr val="accent5"/>
          </a:lnRef>
          <a:fillRef idx="2">
            <a:schemeClr val="accent5"/>
          </a:fillRef>
          <a:effectRef idx="0">
            <a:srgbClr val="FFFFFF"/>
          </a:effectRef>
          <a:fontRef idx="minor">
            <a:schemeClr val="lt1"/>
          </a:fontRef>
        </p:style>
        <p:txBody>
          <a:bodyPr vert="horz" wrap="square" lIns="91406" tIns="45703" rIns="91406" bIns="45703" numCol="1" anchor="t" anchorCtr="0" compatLnSpc="1"/>
          <a:lstStyle/>
          <a:p>
            <a:endParaRPr lang="zh-CN" altLang="en-US"/>
          </a:p>
        </p:txBody>
      </p:sp>
      <p:sp>
        <p:nvSpPr>
          <p:cNvPr id="49" name="文本框 48"/>
          <p:cNvSpPr txBox="1"/>
          <p:nvPr/>
        </p:nvSpPr>
        <p:spPr>
          <a:xfrm>
            <a:off x="1230637" y="1998319"/>
            <a:ext cx="6818127" cy="2584450"/>
          </a:xfrm>
          <a:prstGeom prst="rect">
            <a:avLst/>
          </a:prstGeom>
          <a:noFill/>
        </p:spPr>
        <p:txBody>
          <a:bodyPr wrap="square" rtlCol="0">
            <a:spAutoFit/>
          </a:bodyPr>
          <a:lstStyle/>
          <a:p>
            <a:pPr>
              <a:lnSpc>
                <a:spcPct val="150000"/>
              </a:lnSpc>
            </a:pPr>
            <a:r>
              <a:rPr lang="zh-CN" altLang="en-US" sz="5400" b="1" dirty="0">
                <a:latin typeface="+mj-ea"/>
                <a:ea typeface="+mj-ea"/>
              </a:rPr>
              <a:t>子任务</a:t>
            </a:r>
            <a:r>
              <a:rPr lang="en-US" altLang="zh-CN" sz="5400" b="1" dirty="0">
                <a:latin typeface="+mj-ea"/>
                <a:ea typeface="+mj-ea"/>
              </a:rPr>
              <a:t>3</a:t>
            </a:r>
            <a:r>
              <a:rPr lang="en-US" altLang="zh-CN" sz="5400" b="1" dirty="0">
                <a:latin typeface="+mj-ea"/>
                <a:ea typeface="+mj-ea"/>
              </a:rPr>
              <a:t>.2.2 </a:t>
            </a:r>
            <a:endParaRPr lang="en-US" altLang="zh-CN" sz="5400" b="1" dirty="0">
              <a:latin typeface="+mj-ea"/>
              <a:ea typeface="+mj-ea"/>
            </a:endParaRPr>
          </a:p>
          <a:p>
            <a:pPr>
              <a:lnSpc>
                <a:spcPct val="150000"/>
              </a:lnSpc>
            </a:pPr>
            <a:r>
              <a:rPr lang="zh-CN" sz="5400" b="1" dirty="0">
                <a:latin typeface="+mj-ea"/>
                <a:ea typeface="+mj-ea"/>
              </a:rPr>
              <a:t>最优资本结构决策</a:t>
            </a:r>
            <a:endParaRPr lang="zh-CN" sz="5400" b="1" dirty="0">
              <a:latin typeface="+mj-ea"/>
              <a:ea typeface="+mj-ea"/>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8997315" y="2239645"/>
            <a:ext cx="3261995" cy="46183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36525" y="1152525"/>
            <a:ext cx="11838940" cy="2069465"/>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【情景任务】大华公司筹资方案如图所示。那种方案才是我们最优资本结构，通过学习请同学们做出选择。</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矩形 3"/>
          <p:cNvSpPr/>
          <p:nvPr/>
        </p:nvSpPr>
        <p:spPr>
          <a:xfrm>
            <a:off x="504190" y="18542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tx1"/>
                </a:solidFill>
              </a:rPr>
              <a:t>情景引入</a:t>
            </a:r>
            <a:endParaRPr lang="zh-CN" altLang="en-US">
              <a:solidFill>
                <a:schemeClr val="tx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pic>
        <p:nvPicPr>
          <p:cNvPr id="32" name="图片 8"/>
          <p:cNvPicPr>
            <a:picLocks noChangeAspect="1"/>
          </p:cNvPicPr>
          <p:nvPr/>
        </p:nvPicPr>
        <p:blipFill>
          <a:blip r:embed="rId1"/>
          <a:stretch>
            <a:fillRect/>
          </a:stretch>
        </p:blipFill>
        <p:spPr>
          <a:xfrm>
            <a:off x="2637790" y="3387725"/>
            <a:ext cx="6011545" cy="2629535"/>
          </a:xfrm>
          <a:prstGeom prst="rect">
            <a:avLst/>
          </a:prstGeom>
          <a:noFill/>
          <a:ln>
            <a:noFill/>
          </a:ln>
        </p:spPr>
      </p:pic>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sp>
        <p:nvSpPr>
          <p:cNvPr id="100" name="文本框 99"/>
          <p:cNvSpPr txBox="1"/>
          <p:nvPr/>
        </p:nvSpPr>
        <p:spPr>
          <a:xfrm>
            <a:off x="848360" y="786765"/>
            <a:ext cx="9895205" cy="2228850"/>
          </a:xfrm>
          <a:prstGeom prst="rect">
            <a:avLst/>
          </a:prstGeom>
          <a:noFill/>
          <a:ln w="9525">
            <a:noFill/>
          </a:ln>
        </p:spPr>
        <p:txBody>
          <a:bodyPr>
            <a:noAutofit/>
          </a:bodyPr>
          <a:p>
            <a:pPr algn="l">
              <a:buClrTx/>
              <a:buSzTx/>
              <a:buNone/>
            </a:pPr>
            <a:r>
              <a:rPr lang="en-US" sz="2400">
                <a:solidFill>
                  <a:srgbClr val="ED028C"/>
                </a:solidFill>
                <a:latin typeface="黑体" panose="02010609060101010101" charset="-122"/>
                <a:sym typeface="+mn-ea"/>
              </a:rPr>
              <a:t>最优资本结构</a:t>
            </a:r>
            <a:endParaRPr lang="en-US" sz="2400">
              <a:solidFill>
                <a:srgbClr val="ED028C"/>
              </a:solidFill>
              <a:latin typeface="黑体" panose="02010609060101010101" charset="-122"/>
              <a:sym typeface="+mn-ea"/>
            </a:endParaRPr>
          </a:p>
          <a:p>
            <a:pPr indent="0"/>
            <a:r>
              <a:rPr lang="en-US" sz="2400">
                <a:solidFill>
                  <a:srgbClr val="ED028C"/>
                </a:solidFill>
                <a:latin typeface="黑体" panose="02010609060101010101" charset="-122"/>
                <a:sym typeface="+mn-ea"/>
              </a:rPr>
              <a:t>1.概念</a:t>
            </a:r>
            <a:r>
              <a:rPr lang="zh-CN" altLang="en-US" sz="2400">
                <a:solidFill>
                  <a:srgbClr val="ED028C"/>
                </a:solidFill>
                <a:latin typeface="黑体" panose="02010609060101010101" charset="-122"/>
                <a:sym typeface="+mn-ea"/>
              </a:rPr>
              <a:t>：</a:t>
            </a:r>
            <a:r>
              <a:rPr sz="2000" b="0">
                <a:solidFill>
                  <a:srgbClr val="231F20"/>
                </a:solidFill>
              </a:rPr>
              <a:t>是指在一定条件下（适度财务风险），使企业加权平均资金成本最低、企业价值最大的长期负债和所有者权益之间的比例关系。 </a:t>
            </a:r>
            <a:endParaRPr sz="2000" b="0">
              <a:solidFill>
                <a:srgbClr val="231F20"/>
              </a:solidFill>
            </a:endParaRPr>
          </a:p>
          <a:p>
            <a:pPr indent="0">
              <a:lnSpc>
                <a:spcPct val="180000"/>
              </a:lnSpc>
            </a:pPr>
            <a:r>
              <a:rPr lang="en-US" sz="2000" b="0">
                <a:solidFill>
                  <a:srgbClr val="231F20"/>
                </a:solidFill>
              </a:rPr>
              <a:t>     </a:t>
            </a:r>
            <a:r>
              <a:rPr sz="2000" b="0">
                <a:solidFill>
                  <a:srgbClr val="231F20"/>
                </a:solidFill>
              </a:rPr>
              <a:t>资本结构决策的方法主要有：每股收益分析法、平均资本成本比较法、公司价值分析法。</a:t>
            </a:r>
            <a:endParaRPr sz="2000" b="0">
              <a:solidFill>
                <a:srgbClr val="231F20"/>
              </a:solidFill>
            </a:endParaRPr>
          </a:p>
          <a:p>
            <a:pPr indent="0">
              <a:lnSpc>
                <a:spcPct val="180000"/>
              </a:lnSpc>
            </a:pPr>
            <a:r>
              <a:rPr lang="en-US" sz="2000" b="0">
                <a:solidFill>
                  <a:srgbClr val="231F20"/>
                </a:solidFill>
              </a:rPr>
              <a:t>     </a:t>
            </a:r>
            <a:r>
              <a:rPr sz="2000" b="0">
                <a:solidFill>
                  <a:srgbClr val="231F20"/>
                </a:solidFill>
              </a:rPr>
              <a:t>每股收益无差别点，是指每股收益不受筹资方式影响的息税前利润水平，或者说，是使不同的资本结构每股利润相等的息税前利润水平。</a:t>
            </a:r>
            <a:endParaRPr sz="2000" b="0">
              <a:solidFill>
                <a:srgbClr val="231F20"/>
              </a:solidFill>
            </a:endParaRPr>
          </a:p>
          <a:p>
            <a:pPr indent="0">
              <a:lnSpc>
                <a:spcPct val="180000"/>
              </a:lnSpc>
            </a:pPr>
            <a:r>
              <a:rPr lang="en-US" sz="2000" b="0">
                <a:solidFill>
                  <a:srgbClr val="231F20"/>
                </a:solidFill>
              </a:rPr>
              <a:t>     </a:t>
            </a:r>
            <a:r>
              <a:rPr sz="2000" b="0">
                <a:solidFill>
                  <a:srgbClr val="231F20"/>
                </a:solidFill>
              </a:rPr>
              <a:t>指标：息税前利润平衡点 </a:t>
            </a:r>
            <a:endParaRPr sz="2000" b="0">
              <a:solidFill>
                <a:srgbClr val="231F20"/>
              </a:solidFill>
            </a:endParaRPr>
          </a:p>
          <a:p>
            <a:pPr indent="0">
              <a:lnSpc>
                <a:spcPct val="180000"/>
              </a:lnSpc>
            </a:pPr>
            <a:r>
              <a:rPr lang="en-US" sz="2000" b="0">
                <a:solidFill>
                  <a:srgbClr val="231F20"/>
                </a:solidFill>
              </a:rPr>
              <a:t>     </a:t>
            </a:r>
            <a:r>
              <a:rPr sz="2000" b="0">
                <a:solidFill>
                  <a:srgbClr val="231F20"/>
                </a:solidFill>
              </a:rPr>
              <a:t>每股收益=归属于普通股的净利润 ÷ 发行在外普通股的加权平均数</a:t>
            </a:r>
            <a:endParaRPr sz="2000" b="0">
              <a:solidFill>
                <a:srgbClr val="231F20"/>
              </a:solidFill>
            </a:endParaRPr>
          </a:p>
        </p:txBody>
      </p:sp>
    </p:spTree>
    <p:custDataLst>
      <p:tags r:id="rId1"/>
    </p:custData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sp>
        <p:nvSpPr>
          <p:cNvPr id="100" name="文本框 99"/>
          <p:cNvSpPr txBox="1"/>
          <p:nvPr/>
        </p:nvSpPr>
        <p:spPr>
          <a:xfrm>
            <a:off x="848360" y="786765"/>
            <a:ext cx="9895205" cy="2228850"/>
          </a:xfrm>
          <a:prstGeom prst="rect">
            <a:avLst/>
          </a:prstGeom>
          <a:noFill/>
          <a:ln w="9525">
            <a:noFill/>
          </a:ln>
        </p:spPr>
        <p:txBody>
          <a:bodyPr>
            <a:noAutofit/>
          </a:bodyPr>
          <a:p>
            <a:pPr indent="0"/>
            <a:r>
              <a:rPr lang="en-US" sz="2400">
                <a:solidFill>
                  <a:srgbClr val="ED028C"/>
                </a:solidFill>
                <a:latin typeface="黑体" panose="02010609060101010101" charset="-122"/>
                <a:sym typeface="+mn-ea"/>
              </a:rPr>
              <a:t>2.函数表达式</a:t>
            </a:r>
            <a:r>
              <a:rPr lang="en-US" sz="2400" b="0">
                <a:solidFill>
                  <a:srgbClr val="ED028C"/>
                </a:solidFill>
                <a:latin typeface="黑体" panose="02010609060101010101" charset="-122"/>
              </a:rPr>
              <a:t> </a:t>
            </a:r>
            <a:r>
              <a:rPr lang="en-US" altLang="zh-CN" sz="2100" b="0">
                <a:solidFill>
                  <a:srgbClr val="231F20"/>
                </a:solidFill>
                <a:ea typeface="微软雅黑" panose="020B0503020204020204" charset="-122"/>
              </a:rPr>
              <a:t>    </a:t>
            </a:r>
            <a:endParaRPr lang="en-US" altLang="zh-CN" sz="2100" b="0">
              <a:solidFill>
                <a:srgbClr val="231F20"/>
              </a:solidFill>
              <a:ea typeface="微软雅黑" panose="020B0503020204020204" charset="-122"/>
            </a:endParaRPr>
          </a:p>
          <a:p>
            <a:pPr indent="0">
              <a:lnSpc>
                <a:spcPct val="210000"/>
              </a:lnSpc>
            </a:pPr>
            <a:r>
              <a:rPr lang="en-US" altLang="zh-CN" sz="2100" b="0">
                <a:solidFill>
                  <a:srgbClr val="231F20"/>
                </a:solidFill>
                <a:ea typeface="微软雅黑" panose="020B0503020204020204" charset="-122"/>
              </a:rPr>
              <a:t>     </a:t>
            </a:r>
            <a:r>
              <a:rPr sz="2000" b="0">
                <a:solidFill>
                  <a:srgbClr val="231F20"/>
                </a:solidFill>
              </a:rPr>
              <a:t>（1）负债筹资:</a:t>
            </a:r>
            <a:endParaRPr sz="2000" b="0">
              <a:solidFill>
                <a:srgbClr val="231F20"/>
              </a:solidFill>
            </a:endParaRPr>
          </a:p>
          <a:p>
            <a:pPr indent="0">
              <a:lnSpc>
                <a:spcPct val="210000"/>
              </a:lnSpc>
            </a:pPr>
            <a:r>
              <a:rPr lang="en-US" sz="2000" b="0">
                <a:solidFill>
                  <a:srgbClr val="231F20"/>
                </a:solidFill>
              </a:rPr>
              <a:t>     </a:t>
            </a:r>
            <a:r>
              <a:rPr sz="2000" b="0">
                <a:solidFill>
                  <a:srgbClr val="231F20"/>
                </a:solidFill>
              </a:rPr>
              <a:t>（2）权益筹资:</a:t>
            </a:r>
            <a:endParaRPr sz="2000" b="0">
              <a:solidFill>
                <a:srgbClr val="231F20"/>
              </a:solidFill>
            </a:endParaRPr>
          </a:p>
          <a:p>
            <a:pPr indent="0">
              <a:lnSpc>
                <a:spcPct val="210000"/>
              </a:lnSpc>
            </a:pPr>
            <a:r>
              <a:rPr lang="en-US" sz="2000" b="0">
                <a:solidFill>
                  <a:srgbClr val="231F20"/>
                </a:solidFill>
              </a:rPr>
              <a:t>     </a:t>
            </a:r>
            <a:r>
              <a:rPr sz="2000" b="0">
                <a:solidFill>
                  <a:srgbClr val="231F20"/>
                </a:solidFill>
              </a:rPr>
              <a:t>（3）每股收益无差别点上的EPS：</a:t>
            </a:r>
            <a:endParaRPr sz="2000" b="0">
              <a:solidFill>
                <a:srgbClr val="231F20"/>
              </a:solidFill>
            </a:endParaRPr>
          </a:p>
          <a:p>
            <a:pPr indent="0">
              <a:lnSpc>
                <a:spcPct val="180000"/>
              </a:lnSpc>
            </a:pPr>
            <a:endParaRPr sz="2000" b="0">
              <a:solidFill>
                <a:srgbClr val="231F20"/>
              </a:solidFill>
            </a:endParaRPr>
          </a:p>
          <a:p>
            <a:pPr indent="0">
              <a:lnSpc>
                <a:spcPct val="180000"/>
              </a:lnSpc>
            </a:pPr>
            <a:endParaRPr sz="2000" b="0">
              <a:solidFill>
                <a:srgbClr val="231F20"/>
              </a:solidFill>
            </a:endParaRPr>
          </a:p>
        </p:txBody>
      </p:sp>
      <p:sp>
        <p:nvSpPr>
          <p:cNvPr id="3" name="文本框 2"/>
          <p:cNvSpPr txBox="1"/>
          <p:nvPr/>
        </p:nvSpPr>
        <p:spPr>
          <a:xfrm>
            <a:off x="4585335" y="3593465"/>
            <a:ext cx="6096000" cy="1753235"/>
          </a:xfrm>
          <a:prstGeom prst="rect">
            <a:avLst/>
          </a:prstGeom>
          <a:noFill/>
        </p:spPr>
        <p:txBody>
          <a:bodyPr wrap="square" rtlCol="0" anchor="t">
            <a:spAutoFit/>
          </a:bodyPr>
          <a:p>
            <a:pPr indent="0">
              <a:lnSpc>
                <a:spcPct val="180000"/>
              </a:lnSpc>
            </a:pPr>
            <a:r>
              <a:rPr sz="2000">
                <a:solidFill>
                  <a:srgbClr val="231F20"/>
                </a:solidFill>
                <a:sym typeface="+mn-ea"/>
              </a:rPr>
              <a:t>T为所得税税率；</a:t>
            </a:r>
            <a:endParaRPr sz="2000" b="0">
              <a:solidFill>
                <a:srgbClr val="231F20"/>
              </a:solidFill>
            </a:endParaRPr>
          </a:p>
          <a:p>
            <a:pPr indent="0">
              <a:lnSpc>
                <a:spcPct val="180000"/>
              </a:lnSpc>
            </a:pPr>
            <a:r>
              <a:rPr sz="2000">
                <a:solidFill>
                  <a:srgbClr val="231F20"/>
                </a:solidFill>
                <a:sym typeface="+mn-ea"/>
              </a:rPr>
              <a:t>D1和D2─为方案1和方案2的优先股股息。</a:t>
            </a:r>
            <a:endParaRPr sz="2000" b="0">
              <a:solidFill>
                <a:srgbClr val="231F20"/>
              </a:solidFill>
            </a:endParaRPr>
          </a:p>
          <a:p>
            <a:pPr indent="0">
              <a:lnSpc>
                <a:spcPct val="180000"/>
              </a:lnSpc>
            </a:pPr>
            <a:r>
              <a:rPr sz="2000">
                <a:solidFill>
                  <a:srgbClr val="231F20"/>
                </a:solidFill>
                <a:sym typeface="+mn-ea"/>
              </a:rPr>
              <a:t>N1和N2─为方案1和方案2的流通在外的普通股股数。</a:t>
            </a:r>
            <a:endParaRPr lang="zh-CN" altLang="en-US" sz="2000">
              <a:solidFill>
                <a:srgbClr val="231F20"/>
              </a:solidFill>
              <a:sym typeface="+mn-ea"/>
            </a:endParaRPr>
          </a:p>
        </p:txBody>
      </p:sp>
      <p:sp>
        <p:nvSpPr>
          <p:cNvPr id="4" name="文本框 3"/>
          <p:cNvSpPr txBox="1"/>
          <p:nvPr/>
        </p:nvSpPr>
        <p:spPr>
          <a:xfrm>
            <a:off x="970280" y="3634740"/>
            <a:ext cx="6096000" cy="1753235"/>
          </a:xfrm>
          <a:prstGeom prst="rect">
            <a:avLst/>
          </a:prstGeom>
          <a:noFill/>
        </p:spPr>
        <p:txBody>
          <a:bodyPr wrap="square" rtlCol="0" anchor="t">
            <a:spAutoFit/>
          </a:bodyPr>
          <a:p>
            <a:pPr indent="0">
              <a:lnSpc>
                <a:spcPct val="180000"/>
              </a:lnSpc>
            </a:pPr>
            <a:r>
              <a:rPr sz="2000">
                <a:solidFill>
                  <a:srgbClr val="231F20"/>
                </a:solidFill>
                <a:sym typeface="+mn-ea"/>
              </a:rPr>
              <a:t>EBIT─息税前利润;</a:t>
            </a:r>
            <a:endParaRPr sz="2000" b="0">
              <a:solidFill>
                <a:srgbClr val="231F20"/>
              </a:solidFill>
            </a:endParaRPr>
          </a:p>
          <a:p>
            <a:pPr indent="0">
              <a:lnSpc>
                <a:spcPct val="180000"/>
              </a:lnSpc>
            </a:pPr>
            <a:r>
              <a:rPr sz="2000">
                <a:solidFill>
                  <a:srgbClr val="231F20"/>
                </a:solidFill>
                <a:sym typeface="+mn-ea"/>
              </a:rPr>
              <a:t>EBIT</a:t>
            </a:r>
            <a:r>
              <a:rPr sz="1600">
                <a:solidFill>
                  <a:srgbClr val="231F20"/>
                </a:solidFill>
                <a:sym typeface="+mn-ea"/>
              </a:rPr>
              <a:t>0</a:t>
            </a:r>
            <a:r>
              <a:rPr sz="2000">
                <a:solidFill>
                  <a:srgbClr val="231F20"/>
                </a:solidFill>
                <a:sym typeface="+mn-ea"/>
              </a:rPr>
              <a:t>─息税前利润无差别点；</a:t>
            </a:r>
            <a:endParaRPr sz="2000" b="0">
              <a:solidFill>
                <a:srgbClr val="231F20"/>
              </a:solidFill>
            </a:endParaRPr>
          </a:p>
          <a:p>
            <a:pPr indent="0">
              <a:lnSpc>
                <a:spcPct val="180000"/>
              </a:lnSpc>
            </a:pPr>
            <a:r>
              <a:rPr sz="2000">
                <a:solidFill>
                  <a:srgbClr val="231F20"/>
                </a:solidFill>
                <a:sym typeface="+mn-ea"/>
              </a:rPr>
              <a:t>I1和I2-方案1和方案2的利息；</a:t>
            </a:r>
            <a:endParaRPr lang="zh-CN" altLang="en-US" sz="2000">
              <a:solidFill>
                <a:srgbClr val="231F20"/>
              </a:solidFill>
              <a:sym typeface="+mn-ea"/>
            </a:endParaRPr>
          </a:p>
        </p:txBody>
      </p:sp>
      <p:graphicFrame>
        <p:nvGraphicFramePr>
          <p:cNvPr id="1073742850" name="对象 1073742849"/>
          <p:cNvGraphicFramePr>
            <a:graphicFrameLocks noChangeAspect="1"/>
          </p:cNvGraphicFramePr>
          <p:nvPr/>
        </p:nvGraphicFramePr>
        <p:xfrm>
          <a:off x="3284538" y="1367790"/>
          <a:ext cx="2958465" cy="628650"/>
        </p:xfrm>
        <a:graphic>
          <a:graphicData uri="http://schemas.openxmlformats.org/presentationml/2006/ole">
            <mc:AlternateContent xmlns:mc="http://schemas.openxmlformats.org/markup-compatibility/2006">
              <mc:Choice xmlns:v="urn:schemas-microsoft-com:vml" Requires="v">
                <p:oleObj spid="_x0000_s3076" name="" r:id="rId1" imgW="2032000" imgH="431800" progId="Equation.KSEE3">
                  <p:embed/>
                </p:oleObj>
              </mc:Choice>
              <mc:Fallback>
                <p:oleObj name="" r:id="rId1" imgW="2032000" imgH="431800" progId="Equation.KSEE3">
                  <p:embed/>
                  <p:pic>
                    <p:nvPicPr>
                      <p:cNvPr id="0" name="图片 3075"/>
                      <p:cNvPicPr/>
                      <p:nvPr/>
                    </p:nvPicPr>
                    <p:blipFill>
                      <a:blip r:embed="rId2"/>
                      <a:stretch>
                        <a:fillRect/>
                      </a:stretch>
                    </p:blipFill>
                    <p:spPr>
                      <a:xfrm>
                        <a:off x="3284538" y="1367790"/>
                        <a:ext cx="2958465" cy="628650"/>
                      </a:xfrm>
                      <a:prstGeom prst="rect">
                        <a:avLst/>
                      </a:prstGeom>
                      <a:noFill/>
                      <a:ln w="38100">
                        <a:noFill/>
                        <a:miter/>
                      </a:ln>
                    </p:spPr>
                  </p:pic>
                </p:oleObj>
              </mc:Fallback>
            </mc:AlternateContent>
          </a:graphicData>
        </a:graphic>
      </p:graphicFrame>
      <p:graphicFrame>
        <p:nvGraphicFramePr>
          <p:cNvPr id="1073742851" name="对象 1073742850"/>
          <p:cNvGraphicFramePr>
            <a:graphicFrameLocks noChangeAspect="1"/>
          </p:cNvGraphicFramePr>
          <p:nvPr/>
        </p:nvGraphicFramePr>
        <p:xfrm>
          <a:off x="3284538" y="1938973"/>
          <a:ext cx="2800985" cy="715645"/>
        </p:xfrm>
        <a:graphic>
          <a:graphicData uri="http://schemas.openxmlformats.org/presentationml/2006/ole">
            <mc:AlternateContent xmlns:mc="http://schemas.openxmlformats.org/markup-compatibility/2006">
              <mc:Choice xmlns:v="urn:schemas-microsoft-com:vml" Requires="v">
                <p:oleObj spid="_x0000_s5" name="" r:id="rId3" imgW="2108200" imgH="457200" progId="Equation.KSEE3">
                  <p:embed/>
                </p:oleObj>
              </mc:Choice>
              <mc:Fallback>
                <p:oleObj name="" r:id="rId3" imgW="2108200" imgH="457200" progId="Equation.KSEE3">
                  <p:embed/>
                  <p:pic>
                    <p:nvPicPr>
                      <p:cNvPr id="0" name="图片 4"/>
                      <p:cNvPicPr/>
                      <p:nvPr/>
                    </p:nvPicPr>
                    <p:blipFill>
                      <a:blip r:embed="rId4"/>
                      <a:stretch>
                        <a:fillRect/>
                      </a:stretch>
                    </p:blipFill>
                    <p:spPr>
                      <a:xfrm>
                        <a:off x="3284538" y="1938973"/>
                        <a:ext cx="2800985" cy="715645"/>
                      </a:xfrm>
                      <a:prstGeom prst="rect">
                        <a:avLst/>
                      </a:prstGeom>
                      <a:noFill/>
                      <a:ln w="38100">
                        <a:noFill/>
                        <a:miter/>
                      </a:ln>
                    </p:spPr>
                  </p:pic>
                </p:oleObj>
              </mc:Fallback>
            </mc:AlternateContent>
          </a:graphicData>
        </a:graphic>
      </p:graphicFrame>
      <p:graphicFrame>
        <p:nvGraphicFramePr>
          <p:cNvPr id="10" name="对象 -2147482621"/>
          <p:cNvGraphicFramePr>
            <a:graphicFrameLocks noChangeAspect="1"/>
          </p:cNvGraphicFramePr>
          <p:nvPr/>
        </p:nvGraphicFramePr>
        <p:xfrm>
          <a:off x="5267960" y="2679065"/>
          <a:ext cx="5544820" cy="655320"/>
        </p:xfrm>
        <a:graphic>
          <a:graphicData uri="http://schemas.openxmlformats.org/presentationml/2006/ole">
            <mc:AlternateContent xmlns:mc="http://schemas.openxmlformats.org/markup-compatibility/2006">
              <mc:Choice xmlns:v="urn:schemas-microsoft-com:vml" Requires="v">
                <p:oleObj spid="_x0000_s11" name="" r:id="rId5" imgW="3327400" imgH="431800" progId="Equation.KSEE3">
                  <p:embed/>
                </p:oleObj>
              </mc:Choice>
              <mc:Fallback>
                <p:oleObj name="" r:id="rId5" imgW="3327400" imgH="431800" progId="Equation.KSEE3">
                  <p:embed/>
                  <p:pic>
                    <p:nvPicPr>
                      <p:cNvPr id="0" name="图片 9"/>
                      <p:cNvPicPr/>
                      <p:nvPr/>
                    </p:nvPicPr>
                    <p:blipFill>
                      <a:blip r:embed="rId6"/>
                      <a:stretch>
                        <a:fillRect/>
                      </a:stretch>
                    </p:blipFill>
                    <p:spPr>
                      <a:xfrm>
                        <a:off x="5267960" y="2679065"/>
                        <a:ext cx="5544820" cy="655320"/>
                      </a:xfrm>
                      <a:prstGeom prst="rect">
                        <a:avLst/>
                      </a:prstGeom>
                      <a:noFill/>
                      <a:ln w="38100">
                        <a:noFill/>
                        <a:miter/>
                      </a:ln>
                    </p:spPr>
                  </p:pic>
                </p:oleObj>
              </mc:Fallback>
            </mc:AlternateContent>
          </a:graphicData>
        </a:graphic>
      </p:graphicFrame>
    </p:spTree>
    <p:custDataLst>
      <p:tags r:id="rId7"/>
    </p:custData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sp>
        <p:nvSpPr>
          <p:cNvPr id="12" name="文本框 11"/>
          <p:cNvSpPr txBox="1"/>
          <p:nvPr/>
        </p:nvSpPr>
        <p:spPr>
          <a:xfrm>
            <a:off x="1236345" y="868045"/>
            <a:ext cx="8359140" cy="2802255"/>
          </a:xfrm>
          <a:prstGeom prst="rect">
            <a:avLst/>
          </a:prstGeom>
          <a:noFill/>
          <a:ln w="9525">
            <a:noFill/>
          </a:ln>
        </p:spPr>
        <p:txBody>
          <a:bodyPr wrap="square">
            <a:spAutoFit/>
          </a:bodyPr>
          <a:p>
            <a:pPr indent="192405">
              <a:lnSpc>
                <a:spcPct val="140000"/>
              </a:lnSpc>
            </a:pPr>
            <a:r>
              <a:rPr lang="zh-CN" b="0">
                <a:solidFill>
                  <a:srgbClr val="ED028C"/>
                </a:solidFill>
                <a:ea typeface="微软雅黑" panose="020B0503020204020204" charset="-122"/>
              </a:rPr>
              <a:t>（4）决策原则：</a:t>
            </a:r>
            <a:endParaRPr lang="zh-CN" b="0">
              <a:solidFill>
                <a:srgbClr val="000000"/>
              </a:solidFill>
              <a:ea typeface="微软雅黑" panose="020B0503020204020204" charset="-122"/>
            </a:endParaRPr>
          </a:p>
          <a:p>
            <a:pPr indent="192405">
              <a:lnSpc>
                <a:spcPct val="140000"/>
              </a:lnSpc>
            </a:pPr>
            <a:r>
              <a:rPr lang="en-US" altLang="zh-CN" b="0">
                <a:solidFill>
                  <a:srgbClr val="000000"/>
                </a:solidFill>
                <a:ea typeface="微软雅黑" panose="020B0503020204020204" charset="-122"/>
              </a:rPr>
              <a:t>      </a:t>
            </a:r>
            <a:r>
              <a:rPr lang="zh-CN" b="0">
                <a:solidFill>
                  <a:srgbClr val="000000"/>
                </a:solidFill>
                <a:ea typeface="微软雅黑" panose="020B0503020204020204" charset="-122"/>
              </a:rPr>
              <a:t>如果预期的息税前利润大于每股收益无差别点的息税前利润，则运用负债筹资方式；</a:t>
            </a:r>
            <a:endParaRPr lang="zh-CN" b="0">
              <a:solidFill>
                <a:srgbClr val="000000"/>
              </a:solidFill>
              <a:ea typeface="微软雅黑" panose="020B0503020204020204" charset="-122"/>
            </a:endParaRPr>
          </a:p>
          <a:p>
            <a:pPr indent="192405">
              <a:lnSpc>
                <a:spcPct val="140000"/>
              </a:lnSpc>
            </a:pPr>
            <a:r>
              <a:rPr lang="en-US" altLang="zh-CN" b="0">
                <a:solidFill>
                  <a:srgbClr val="000000"/>
                </a:solidFill>
                <a:ea typeface="微软雅黑" panose="020B0503020204020204" charset="-122"/>
              </a:rPr>
              <a:t>     </a:t>
            </a:r>
            <a:r>
              <a:rPr lang="zh-CN" b="0">
                <a:solidFill>
                  <a:srgbClr val="000000"/>
                </a:solidFill>
                <a:ea typeface="微软雅黑" panose="020B0503020204020204" charset="-122"/>
              </a:rPr>
              <a:t>如果预期的息税前利润小于每股收益无差别点的息税前利润，则运用权益筹资方式。</a:t>
            </a:r>
            <a:r>
              <a:rPr lang="en-US" b="0">
                <a:solidFill>
                  <a:srgbClr val="000000"/>
                </a:solidFill>
                <a:latin typeface="微软雅黑" panose="020B0503020204020204" charset="-122"/>
              </a:rPr>
              <a:t> </a:t>
            </a:r>
            <a:endParaRPr lang="zh-CN" b="0">
              <a:solidFill>
                <a:srgbClr val="000000"/>
              </a:solidFill>
              <a:cs typeface="Arial" panose="020B0604020202020204" pitchFamily="34" charset="0"/>
            </a:endParaRPr>
          </a:p>
          <a:p>
            <a:pPr indent="192405">
              <a:lnSpc>
                <a:spcPct val="140000"/>
              </a:lnSpc>
            </a:pPr>
            <a:r>
              <a:rPr lang="en-US" altLang="zh-CN" b="0">
                <a:solidFill>
                  <a:srgbClr val="000000"/>
                </a:solidFill>
                <a:cs typeface="Arial" panose="020B0604020202020204" pitchFamily="34" charset="0"/>
              </a:rPr>
              <a:t>      </a:t>
            </a:r>
            <a:r>
              <a:rPr lang="zh-CN" b="0">
                <a:solidFill>
                  <a:srgbClr val="000000"/>
                </a:solidFill>
                <a:cs typeface="Arial" panose="020B0604020202020204" pitchFamily="34" charset="0"/>
              </a:rPr>
              <a:t>两条直线的交点为每股收益无差别点，该点的横坐标表示当企业息税前利润为EBIT</a:t>
            </a:r>
            <a:r>
              <a:rPr lang="zh-CN" sz="1400" b="0">
                <a:solidFill>
                  <a:srgbClr val="000000"/>
                </a:solidFill>
                <a:cs typeface="Arial" panose="020B0604020202020204" pitchFamily="34" charset="0"/>
              </a:rPr>
              <a:t>0</a:t>
            </a:r>
            <a:r>
              <a:rPr lang="zh-CN" b="0">
                <a:solidFill>
                  <a:srgbClr val="000000"/>
                </a:solidFill>
                <a:cs typeface="Arial" panose="020B0604020202020204" pitchFamily="34" charset="0"/>
              </a:rPr>
              <a:t>时，企业债务筹资和权益筹资对EPS的影响相同。</a:t>
            </a:r>
            <a:endParaRPr lang="zh-CN" altLang="en-US" b="0">
              <a:solidFill>
                <a:srgbClr val="000000"/>
              </a:solidFill>
              <a:cs typeface="Arial" panose="020B0604020202020204" pitchFamily="34" charset="0"/>
            </a:endParaRPr>
          </a:p>
        </p:txBody>
      </p:sp>
      <p:pic>
        <p:nvPicPr>
          <p:cNvPr id="13" name="图片 8"/>
          <p:cNvPicPr>
            <a:picLocks noChangeAspect="1"/>
          </p:cNvPicPr>
          <p:nvPr/>
        </p:nvPicPr>
        <p:blipFill>
          <a:blip r:embed="rId1"/>
          <a:stretch>
            <a:fillRect/>
          </a:stretch>
        </p:blipFill>
        <p:spPr>
          <a:xfrm>
            <a:off x="3671570" y="3608705"/>
            <a:ext cx="4220210" cy="2994660"/>
          </a:xfrm>
          <a:prstGeom prst="rect">
            <a:avLst/>
          </a:prstGeom>
          <a:noFill/>
          <a:ln>
            <a:noFill/>
          </a:ln>
        </p:spPr>
      </p:pic>
    </p:spTree>
    <p:custDataLst>
      <p:tags r:id="rId2"/>
    </p:custData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102" name="文本框 101"/>
          <p:cNvSpPr txBox="1"/>
          <p:nvPr/>
        </p:nvSpPr>
        <p:spPr>
          <a:xfrm>
            <a:off x="866775" y="1343025"/>
            <a:ext cx="9265285" cy="2574290"/>
          </a:xfrm>
          <a:prstGeom prst="rect">
            <a:avLst/>
          </a:prstGeom>
          <a:noFill/>
          <a:ln w="9525">
            <a:noFill/>
          </a:ln>
        </p:spPr>
        <p:txBody>
          <a:bodyPr>
            <a:noAutofit/>
          </a:bodyPr>
          <a:p>
            <a:pPr indent="194310"/>
            <a:r>
              <a:rPr lang="zh-CN" altLang="en-US" sz="2400">
                <a:latin typeface="微软雅黑" panose="020B0503020204020204" charset="-122"/>
                <a:ea typeface="微软雅黑" panose="020B0503020204020204" charset="-122"/>
                <a:cs typeface="微软雅黑" panose="020B0503020204020204" charset="-122"/>
                <a:sym typeface="+mn-ea"/>
              </a:rPr>
              <a:t>大华公司筹资方案如图所示。计算</a:t>
            </a:r>
            <a:r>
              <a:rPr sz="2400">
                <a:solidFill>
                  <a:srgbClr val="231F20"/>
                </a:solidFill>
                <a:sym typeface="+mn-ea"/>
              </a:rPr>
              <a:t>每股收益无差别点上的∆EPS</a:t>
            </a:r>
            <a:r>
              <a:rPr lang="zh-CN" sz="2400">
                <a:solidFill>
                  <a:srgbClr val="231F20"/>
                </a:solidFill>
                <a:sym typeface="+mn-ea"/>
              </a:rPr>
              <a:t>，EPS0，EPS</a:t>
            </a:r>
            <a:r>
              <a:rPr lang="zh-CN" sz="2400">
                <a:solidFill>
                  <a:srgbClr val="231F20"/>
                </a:solidFill>
                <a:sym typeface="+mn-ea"/>
              </a:rPr>
              <a:t>                                                            </a:t>
            </a:r>
            <a:endParaRPr lang="en-US" altLang="en-US" b="0">
              <a:solidFill>
                <a:srgbClr val="000000"/>
              </a:solidFill>
              <a:latin typeface="Arial" panose="020B0604020202020204" pitchFamily="34" charset="0"/>
              <a:cs typeface="Arial" panose="020B0604020202020204" pitchFamily="34" charset="0"/>
            </a:endParaRPr>
          </a:p>
        </p:txBody>
      </p:sp>
      <p:pic>
        <p:nvPicPr>
          <p:cNvPr id="32" name="图片 8"/>
          <p:cNvPicPr>
            <a:picLocks noChangeAspect="1"/>
          </p:cNvPicPr>
          <p:nvPr/>
        </p:nvPicPr>
        <p:blipFill>
          <a:blip r:embed="rId1"/>
          <a:stretch>
            <a:fillRect/>
          </a:stretch>
        </p:blipFill>
        <p:spPr>
          <a:xfrm>
            <a:off x="2637790" y="2607945"/>
            <a:ext cx="6011545" cy="2629535"/>
          </a:xfrm>
          <a:prstGeom prst="rect">
            <a:avLst/>
          </a:prstGeom>
          <a:noFill/>
          <a:ln>
            <a:noFill/>
          </a:ln>
        </p:spPr>
      </p:pic>
    </p:spTree>
    <p:custDataLst>
      <p:tags r:id="rId2"/>
    </p:custData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学以致用</a:t>
            </a:r>
            <a:endParaRPr lang="zh-CN" altLang="en-US">
              <a:solidFill>
                <a:schemeClr val="tx1"/>
              </a:solidFill>
            </a:endParaRPr>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3" name="文本框 2"/>
          <p:cNvSpPr txBox="1"/>
          <p:nvPr/>
        </p:nvSpPr>
        <p:spPr>
          <a:xfrm>
            <a:off x="811530" y="942975"/>
            <a:ext cx="8952230" cy="1423670"/>
          </a:xfrm>
          <a:prstGeom prst="rect">
            <a:avLst/>
          </a:prstGeom>
          <a:noFill/>
          <a:ln w="9525">
            <a:noFill/>
          </a:ln>
        </p:spPr>
        <p:txBody>
          <a:bodyPr>
            <a:noAutofit/>
          </a:bodyPr>
          <a:p>
            <a:pPr marL="533400" indent="-533400">
              <a:lnSpc>
                <a:spcPct val="150000"/>
              </a:lnSpc>
            </a:pPr>
            <a:r>
              <a:rPr lang="en-US" altLang="zh-CN" b="0">
                <a:solidFill>
                  <a:srgbClr val="000000"/>
                </a:solidFill>
                <a:cs typeface="Arial" panose="020B0604020202020204" pitchFamily="34" charset="0"/>
              </a:rPr>
              <a:t>   </a:t>
            </a:r>
            <a:r>
              <a:rPr lang="zh-CN" altLang="en-US" sz="2800" b="1" dirty="0" smtClean="0">
                <a:solidFill>
                  <a:srgbClr val="C00000"/>
                </a:solidFill>
                <a:sym typeface="+mn-ea"/>
              </a:rPr>
              <a:t>思考？？</a:t>
            </a:r>
            <a:endParaRPr lang="en-US" altLang="zh-CN" sz="2800" b="1" dirty="0" smtClean="0">
              <a:solidFill>
                <a:srgbClr val="C00000"/>
              </a:solidFill>
            </a:endParaRPr>
          </a:p>
          <a:p>
            <a:pPr indent="0"/>
            <a:r>
              <a:rPr lang="en-US" altLang="zh-CN" sz="2800" b="0">
                <a:solidFill>
                  <a:srgbClr val="000000"/>
                </a:solidFill>
                <a:cs typeface="Arial" panose="020B0604020202020204" pitchFamily="34" charset="0"/>
              </a:rPr>
              <a:t>         </a:t>
            </a:r>
            <a:r>
              <a:rPr lang="zh-CN" sz="2800">
                <a:effectLst>
                  <a:outerShdw blurRad="38100" dist="19050" dir="2700000" algn="tl" rotWithShape="0">
                    <a:schemeClr val="dk1">
                      <a:alpha val="40000"/>
                    </a:schemeClr>
                  </a:outerShdw>
                </a:effectLst>
                <a:ea typeface="宋体" panose="02010600030101010101" pitchFamily="2" charset="-122"/>
                <a:sym typeface="+mn-ea"/>
              </a:rPr>
              <a:t>光华公司目前资本结构为：总资本1000万元，其中债务资金400万元（年利息40万元）；普通股资本600万元（600万股，面值1元，市价5元）。企业由于有一个较好的新投资项目，需要追加筹资300万元，有两种筹资方案：　　</a:t>
            </a:r>
            <a:endParaRPr lang="zh-CN" sz="2800" b="0">
              <a:solidFill>
                <a:schemeClr val="tx1"/>
              </a:solidFill>
              <a:effectLst>
                <a:outerShdw blurRad="38100" dist="19050" dir="2700000" algn="tl" rotWithShape="0">
                  <a:schemeClr val="dk1">
                    <a:alpha val="40000"/>
                  </a:schemeClr>
                </a:outerShdw>
              </a:effectLst>
              <a:ea typeface="宋体" panose="02010600030101010101" pitchFamily="2" charset="-122"/>
            </a:endParaRPr>
          </a:p>
          <a:p>
            <a:pPr indent="0"/>
            <a:r>
              <a:rPr lang="zh-CN" sz="2800">
                <a:effectLst>
                  <a:outerShdw blurRad="38100" dist="19050" dir="2700000" algn="tl" rotWithShape="0">
                    <a:schemeClr val="dk1">
                      <a:alpha val="40000"/>
                    </a:schemeClr>
                  </a:outerShdw>
                </a:effectLst>
                <a:ea typeface="宋体" panose="02010600030101010101" pitchFamily="2" charset="-122"/>
                <a:sym typeface="+mn-ea"/>
              </a:rPr>
              <a:t>甲方案：增发普通股100万股，每股发行价3元。　　</a:t>
            </a:r>
            <a:endParaRPr lang="zh-CN" sz="2800" b="0">
              <a:solidFill>
                <a:schemeClr val="tx1"/>
              </a:solidFill>
              <a:effectLst>
                <a:outerShdw blurRad="38100" dist="19050" dir="2700000" algn="tl" rotWithShape="0">
                  <a:schemeClr val="dk1">
                    <a:alpha val="40000"/>
                  </a:schemeClr>
                </a:outerShdw>
              </a:effectLst>
              <a:ea typeface="宋体" panose="02010600030101010101" pitchFamily="2" charset="-122"/>
            </a:endParaRPr>
          </a:p>
          <a:p>
            <a:pPr indent="0"/>
            <a:r>
              <a:rPr lang="zh-CN" sz="2800">
                <a:effectLst>
                  <a:outerShdw blurRad="38100" dist="19050" dir="2700000" algn="tl" rotWithShape="0">
                    <a:schemeClr val="dk1">
                      <a:alpha val="40000"/>
                    </a:schemeClr>
                  </a:outerShdw>
                </a:effectLst>
                <a:ea typeface="宋体" panose="02010600030101010101" pitchFamily="2" charset="-122"/>
                <a:sym typeface="+mn-ea"/>
              </a:rPr>
              <a:t>乙方案：向银行取得长期借款300万元，利息率16%。　　根据财务人员测算，追加筹资后销售额可望达到1200万元，变动成本率60%，固定成本为200万元，所得税税率20%，不考虑筹资费用因素。　　</a:t>
            </a:r>
            <a:endParaRPr lang="zh-CN" sz="2800" b="0">
              <a:solidFill>
                <a:schemeClr val="tx1"/>
              </a:solidFill>
              <a:effectLst>
                <a:outerShdw blurRad="38100" dist="19050" dir="2700000" algn="tl" rotWithShape="0">
                  <a:schemeClr val="dk1">
                    <a:alpha val="40000"/>
                  </a:schemeClr>
                </a:outerShdw>
              </a:effectLst>
              <a:ea typeface="宋体" panose="02010600030101010101" pitchFamily="2" charset="-122"/>
            </a:endParaRPr>
          </a:p>
          <a:p>
            <a:pPr indent="0"/>
            <a:r>
              <a:rPr lang="zh-CN" sz="2800">
                <a:effectLst>
                  <a:outerShdw blurRad="38100" dist="19050" dir="2700000" algn="tl" rotWithShape="0">
                    <a:schemeClr val="dk1">
                      <a:alpha val="40000"/>
                    </a:schemeClr>
                  </a:outerShdw>
                </a:effectLst>
                <a:ea typeface="宋体" panose="02010600030101010101" pitchFamily="2" charset="-122"/>
                <a:sym typeface="+mn-ea"/>
              </a:rPr>
              <a:t>要求：根据以上资料，对两种筹资方案进行选择。</a:t>
            </a:r>
            <a:endParaRPr lang="zh-CN" sz="2800" b="0">
              <a:solidFill>
                <a:srgbClr val="000000"/>
              </a:solidFill>
              <a:cs typeface="Arial" panose="020B0604020202020204" pitchFamily="34" charset="0"/>
            </a:endParaRPr>
          </a:p>
          <a:p>
            <a:pPr marL="533400" indent="-533400"/>
            <a:endParaRPr lang="zh-CN" altLang="en-US" sz="2800" b="0">
              <a:solidFill>
                <a:srgbClr val="000000"/>
              </a:solidFill>
              <a:cs typeface="Arial" panose="020B0604020202020204" pitchFamily="34" charset="0"/>
              <a:sym typeface="+mn-ea"/>
            </a:endParaRPr>
          </a:p>
        </p:txBody>
      </p:sp>
      <p:grpSp>
        <p:nvGrpSpPr>
          <p:cNvPr id="4" name="Group 144"/>
          <p:cNvGrpSpPr>
            <a:grpSpLocks noChangeAspect="1"/>
          </p:cNvGrpSpPr>
          <p:nvPr/>
        </p:nvGrpSpPr>
        <p:grpSpPr bwMode="auto">
          <a:xfrm flipH="1">
            <a:off x="9629775" y="4389120"/>
            <a:ext cx="2230120" cy="2232660"/>
            <a:chOff x="192" y="1920"/>
            <a:chExt cx="1100" cy="1155"/>
          </a:xfrm>
        </p:grpSpPr>
        <p:sp>
          <p:nvSpPr>
            <p:cNvPr id="11" name="AutoShape 145"/>
            <p:cNvSpPr>
              <a:spLocks noChangeAspect="1" noChangeArrowheads="1" noTextEdit="1"/>
            </p:cNvSpPr>
            <p:nvPr/>
          </p:nvSpPr>
          <p:spPr bwMode="auto">
            <a:xfrm>
              <a:off x="192" y="1920"/>
              <a:ext cx="1100" cy="1155"/>
            </a:xfrm>
            <a:prstGeom prst="rect">
              <a:avLst/>
            </a:prstGeom>
            <a:no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2" name="Freeform 146"/>
            <p:cNvSpPr/>
            <p:nvPr/>
          </p:nvSpPr>
          <p:spPr bwMode="auto">
            <a:xfrm>
              <a:off x="198" y="1937"/>
              <a:ext cx="1086" cy="1133"/>
            </a:xfrm>
            <a:custGeom>
              <a:avLst/>
              <a:gdLst/>
              <a:ahLst/>
              <a:cxnLst>
                <a:cxn ang="0">
                  <a:pos x="2110" y="793"/>
                </a:cxn>
                <a:cxn ang="0">
                  <a:pos x="2022" y="811"/>
                </a:cxn>
                <a:cxn ang="0">
                  <a:pos x="1939" y="616"/>
                </a:cxn>
                <a:cxn ang="0">
                  <a:pos x="1938" y="435"/>
                </a:cxn>
                <a:cxn ang="0">
                  <a:pos x="1871" y="336"/>
                </a:cxn>
                <a:cxn ang="0">
                  <a:pos x="1836" y="111"/>
                </a:cxn>
                <a:cxn ang="0">
                  <a:pos x="1764" y="124"/>
                </a:cxn>
                <a:cxn ang="0">
                  <a:pos x="1711" y="72"/>
                </a:cxn>
                <a:cxn ang="0">
                  <a:pos x="1590" y="3"/>
                </a:cxn>
                <a:cxn ang="0">
                  <a:pos x="1449" y="140"/>
                </a:cxn>
                <a:cxn ang="0">
                  <a:pos x="1320" y="351"/>
                </a:cxn>
                <a:cxn ang="0">
                  <a:pos x="1135" y="605"/>
                </a:cxn>
                <a:cxn ang="0">
                  <a:pos x="941" y="743"/>
                </a:cxn>
                <a:cxn ang="0">
                  <a:pos x="724" y="626"/>
                </a:cxn>
                <a:cxn ang="0">
                  <a:pos x="457" y="654"/>
                </a:cxn>
                <a:cxn ang="0">
                  <a:pos x="254" y="940"/>
                </a:cxn>
                <a:cxn ang="0">
                  <a:pos x="116" y="1008"/>
                </a:cxn>
                <a:cxn ang="0">
                  <a:pos x="0" y="1179"/>
                </a:cxn>
                <a:cxn ang="0">
                  <a:pos x="70" y="1184"/>
                </a:cxn>
                <a:cxn ang="0">
                  <a:pos x="138" y="1099"/>
                </a:cxn>
                <a:cxn ang="0">
                  <a:pos x="114" y="1174"/>
                </a:cxn>
                <a:cxn ang="0">
                  <a:pos x="123" y="1258"/>
                </a:cxn>
                <a:cxn ang="0">
                  <a:pos x="179" y="1251"/>
                </a:cxn>
                <a:cxn ang="0">
                  <a:pos x="227" y="1155"/>
                </a:cxn>
                <a:cxn ang="0">
                  <a:pos x="250" y="1132"/>
                </a:cxn>
                <a:cxn ang="0">
                  <a:pos x="341" y="1176"/>
                </a:cxn>
                <a:cxn ang="0">
                  <a:pos x="380" y="1126"/>
                </a:cxn>
                <a:cxn ang="0">
                  <a:pos x="335" y="1027"/>
                </a:cxn>
                <a:cxn ang="0">
                  <a:pos x="496" y="882"/>
                </a:cxn>
                <a:cxn ang="0">
                  <a:pos x="594" y="880"/>
                </a:cxn>
                <a:cxn ang="0">
                  <a:pos x="631" y="1030"/>
                </a:cxn>
                <a:cxn ang="0">
                  <a:pos x="503" y="1333"/>
                </a:cxn>
                <a:cxn ang="0">
                  <a:pos x="576" y="1910"/>
                </a:cxn>
                <a:cxn ang="0">
                  <a:pos x="672" y="2202"/>
                </a:cxn>
                <a:cxn ang="0">
                  <a:pos x="490" y="2197"/>
                </a:cxn>
                <a:cxn ang="0">
                  <a:pos x="587" y="2265"/>
                </a:cxn>
                <a:cxn ang="0">
                  <a:pos x="737" y="2235"/>
                </a:cxn>
                <a:cxn ang="0">
                  <a:pos x="786" y="2200"/>
                </a:cxn>
                <a:cxn ang="0">
                  <a:pos x="1434" y="2205"/>
                </a:cxn>
                <a:cxn ang="0">
                  <a:pos x="1488" y="2235"/>
                </a:cxn>
                <a:cxn ang="0">
                  <a:pos x="1658" y="2265"/>
                </a:cxn>
                <a:cxn ang="0">
                  <a:pos x="1718" y="2193"/>
                </a:cxn>
                <a:cxn ang="0">
                  <a:pos x="1544" y="2201"/>
                </a:cxn>
                <a:cxn ang="0">
                  <a:pos x="1467" y="1849"/>
                </a:cxn>
                <a:cxn ang="0">
                  <a:pos x="1420" y="1472"/>
                </a:cxn>
                <a:cxn ang="0">
                  <a:pos x="1620" y="1517"/>
                </a:cxn>
                <a:cxn ang="0">
                  <a:pos x="1619" y="1231"/>
                </a:cxn>
                <a:cxn ang="0">
                  <a:pos x="1449" y="1107"/>
                </a:cxn>
                <a:cxn ang="0">
                  <a:pos x="1573" y="829"/>
                </a:cxn>
                <a:cxn ang="0">
                  <a:pos x="1681" y="908"/>
                </a:cxn>
                <a:cxn ang="0">
                  <a:pos x="1825" y="933"/>
                </a:cxn>
                <a:cxn ang="0">
                  <a:pos x="1908" y="893"/>
                </a:cxn>
                <a:cxn ang="0">
                  <a:pos x="1907" y="946"/>
                </a:cxn>
                <a:cxn ang="0">
                  <a:pos x="1871" y="1034"/>
                </a:cxn>
                <a:cxn ang="0">
                  <a:pos x="1807" y="1214"/>
                </a:cxn>
                <a:cxn ang="0">
                  <a:pos x="1702" y="1272"/>
                </a:cxn>
                <a:cxn ang="0">
                  <a:pos x="1756" y="1508"/>
                </a:cxn>
                <a:cxn ang="0">
                  <a:pos x="1909" y="1348"/>
                </a:cxn>
                <a:cxn ang="0">
                  <a:pos x="1984" y="1127"/>
                </a:cxn>
                <a:cxn ang="0">
                  <a:pos x="2112" y="1074"/>
                </a:cxn>
                <a:cxn ang="0">
                  <a:pos x="2180" y="969"/>
                </a:cxn>
              </a:cxnLst>
              <a:rect l="0" t="0" r="r" b="b"/>
              <a:pathLst>
                <a:path w="2181" h="2265">
                  <a:moveTo>
                    <a:pt x="2152" y="908"/>
                  </a:moveTo>
                  <a:lnTo>
                    <a:pt x="2154" y="887"/>
                  </a:lnTo>
                  <a:lnTo>
                    <a:pt x="2151" y="861"/>
                  </a:lnTo>
                  <a:lnTo>
                    <a:pt x="2144" y="831"/>
                  </a:lnTo>
                  <a:lnTo>
                    <a:pt x="2129" y="807"/>
                  </a:lnTo>
                  <a:lnTo>
                    <a:pt x="2125" y="802"/>
                  </a:lnTo>
                  <a:lnTo>
                    <a:pt x="2120" y="799"/>
                  </a:lnTo>
                  <a:lnTo>
                    <a:pt x="2114" y="795"/>
                  </a:lnTo>
                  <a:lnTo>
                    <a:pt x="2110" y="793"/>
                  </a:lnTo>
                  <a:lnTo>
                    <a:pt x="2104" y="791"/>
                  </a:lnTo>
                  <a:lnTo>
                    <a:pt x="2097" y="790"/>
                  </a:lnTo>
                  <a:lnTo>
                    <a:pt x="2091" y="790"/>
                  </a:lnTo>
                  <a:lnTo>
                    <a:pt x="2084" y="790"/>
                  </a:lnTo>
                  <a:lnTo>
                    <a:pt x="2072" y="791"/>
                  </a:lnTo>
                  <a:lnTo>
                    <a:pt x="2058" y="794"/>
                  </a:lnTo>
                  <a:lnTo>
                    <a:pt x="2045" y="799"/>
                  </a:lnTo>
                  <a:lnTo>
                    <a:pt x="2034" y="804"/>
                  </a:lnTo>
                  <a:lnTo>
                    <a:pt x="2022" y="811"/>
                  </a:lnTo>
                  <a:lnTo>
                    <a:pt x="2011" y="818"/>
                  </a:lnTo>
                  <a:lnTo>
                    <a:pt x="2000" y="826"/>
                  </a:lnTo>
                  <a:lnTo>
                    <a:pt x="1990" y="834"/>
                  </a:lnTo>
                  <a:lnTo>
                    <a:pt x="1879" y="710"/>
                  </a:lnTo>
                  <a:lnTo>
                    <a:pt x="1894" y="693"/>
                  </a:lnTo>
                  <a:lnTo>
                    <a:pt x="1908" y="676"/>
                  </a:lnTo>
                  <a:lnTo>
                    <a:pt x="1920" y="656"/>
                  </a:lnTo>
                  <a:lnTo>
                    <a:pt x="1930" y="636"/>
                  </a:lnTo>
                  <a:lnTo>
                    <a:pt x="1939" y="616"/>
                  </a:lnTo>
                  <a:lnTo>
                    <a:pt x="1946" y="594"/>
                  </a:lnTo>
                  <a:lnTo>
                    <a:pt x="1951" y="572"/>
                  </a:lnTo>
                  <a:lnTo>
                    <a:pt x="1953" y="549"/>
                  </a:lnTo>
                  <a:lnTo>
                    <a:pt x="1987" y="563"/>
                  </a:lnTo>
                  <a:lnTo>
                    <a:pt x="2002" y="537"/>
                  </a:lnTo>
                  <a:lnTo>
                    <a:pt x="1953" y="502"/>
                  </a:lnTo>
                  <a:lnTo>
                    <a:pt x="1950" y="479"/>
                  </a:lnTo>
                  <a:lnTo>
                    <a:pt x="1945" y="457"/>
                  </a:lnTo>
                  <a:lnTo>
                    <a:pt x="1938" y="435"/>
                  </a:lnTo>
                  <a:lnTo>
                    <a:pt x="1929" y="414"/>
                  </a:lnTo>
                  <a:lnTo>
                    <a:pt x="1919" y="395"/>
                  </a:lnTo>
                  <a:lnTo>
                    <a:pt x="1907" y="375"/>
                  </a:lnTo>
                  <a:lnTo>
                    <a:pt x="1893" y="358"/>
                  </a:lnTo>
                  <a:lnTo>
                    <a:pt x="1877" y="340"/>
                  </a:lnTo>
                  <a:lnTo>
                    <a:pt x="1876" y="339"/>
                  </a:lnTo>
                  <a:lnTo>
                    <a:pt x="1875" y="338"/>
                  </a:lnTo>
                  <a:lnTo>
                    <a:pt x="1873" y="337"/>
                  </a:lnTo>
                  <a:lnTo>
                    <a:pt x="1871" y="336"/>
                  </a:lnTo>
                  <a:lnTo>
                    <a:pt x="1874" y="324"/>
                  </a:lnTo>
                  <a:lnTo>
                    <a:pt x="1884" y="276"/>
                  </a:lnTo>
                  <a:lnTo>
                    <a:pt x="1891" y="230"/>
                  </a:lnTo>
                  <a:lnTo>
                    <a:pt x="1892" y="188"/>
                  </a:lnTo>
                  <a:lnTo>
                    <a:pt x="1883" y="157"/>
                  </a:lnTo>
                  <a:lnTo>
                    <a:pt x="1870" y="139"/>
                  </a:lnTo>
                  <a:lnTo>
                    <a:pt x="1859" y="125"/>
                  </a:lnTo>
                  <a:lnTo>
                    <a:pt x="1847" y="117"/>
                  </a:lnTo>
                  <a:lnTo>
                    <a:pt x="1836" y="111"/>
                  </a:lnTo>
                  <a:lnTo>
                    <a:pt x="1824" y="110"/>
                  </a:lnTo>
                  <a:lnTo>
                    <a:pt x="1813" y="110"/>
                  </a:lnTo>
                  <a:lnTo>
                    <a:pt x="1800" y="114"/>
                  </a:lnTo>
                  <a:lnTo>
                    <a:pt x="1787" y="117"/>
                  </a:lnTo>
                  <a:lnTo>
                    <a:pt x="1783" y="118"/>
                  </a:lnTo>
                  <a:lnTo>
                    <a:pt x="1778" y="119"/>
                  </a:lnTo>
                  <a:lnTo>
                    <a:pt x="1773" y="122"/>
                  </a:lnTo>
                  <a:lnTo>
                    <a:pt x="1769" y="123"/>
                  </a:lnTo>
                  <a:lnTo>
                    <a:pt x="1764" y="124"/>
                  </a:lnTo>
                  <a:lnTo>
                    <a:pt x="1760" y="124"/>
                  </a:lnTo>
                  <a:lnTo>
                    <a:pt x="1754" y="125"/>
                  </a:lnTo>
                  <a:lnTo>
                    <a:pt x="1749" y="125"/>
                  </a:lnTo>
                  <a:lnTo>
                    <a:pt x="1740" y="124"/>
                  </a:lnTo>
                  <a:lnTo>
                    <a:pt x="1734" y="119"/>
                  </a:lnTo>
                  <a:lnTo>
                    <a:pt x="1729" y="109"/>
                  </a:lnTo>
                  <a:lnTo>
                    <a:pt x="1722" y="94"/>
                  </a:lnTo>
                  <a:lnTo>
                    <a:pt x="1717" y="84"/>
                  </a:lnTo>
                  <a:lnTo>
                    <a:pt x="1711" y="72"/>
                  </a:lnTo>
                  <a:lnTo>
                    <a:pt x="1706" y="59"/>
                  </a:lnTo>
                  <a:lnTo>
                    <a:pt x="1697" y="48"/>
                  </a:lnTo>
                  <a:lnTo>
                    <a:pt x="1687" y="36"/>
                  </a:lnTo>
                  <a:lnTo>
                    <a:pt x="1676" y="25"/>
                  </a:lnTo>
                  <a:lnTo>
                    <a:pt x="1661" y="13"/>
                  </a:lnTo>
                  <a:lnTo>
                    <a:pt x="1642" y="4"/>
                  </a:lnTo>
                  <a:lnTo>
                    <a:pt x="1625" y="0"/>
                  </a:lnTo>
                  <a:lnTo>
                    <a:pt x="1608" y="0"/>
                  </a:lnTo>
                  <a:lnTo>
                    <a:pt x="1590" y="3"/>
                  </a:lnTo>
                  <a:lnTo>
                    <a:pt x="1573" y="11"/>
                  </a:lnTo>
                  <a:lnTo>
                    <a:pt x="1555" y="21"/>
                  </a:lnTo>
                  <a:lnTo>
                    <a:pt x="1537" y="35"/>
                  </a:lnTo>
                  <a:lnTo>
                    <a:pt x="1521" y="50"/>
                  </a:lnTo>
                  <a:lnTo>
                    <a:pt x="1505" y="67"/>
                  </a:lnTo>
                  <a:lnTo>
                    <a:pt x="1489" y="86"/>
                  </a:lnTo>
                  <a:lnTo>
                    <a:pt x="1475" y="104"/>
                  </a:lnTo>
                  <a:lnTo>
                    <a:pt x="1461" y="123"/>
                  </a:lnTo>
                  <a:lnTo>
                    <a:pt x="1449" y="140"/>
                  </a:lnTo>
                  <a:lnTo>
                    <a:pt x="1438" y="157"/>
                  </a:lnTo>
                  <a:lnTo>
                    <a:pt x="1428" y="172"/>
                  </a:lnTo>
                  <a:lnTo>
                    <a:pt x="1420" y="186"/>
                  </a:lnTo>
                  <a:lnTo>
                    <a:pt x="1414" y="196"/>
                  </a:lnTo>
                  <a:lnTo>
                    <a:pt x="1323" y="143"/>
                  </a:lnTo>
                  <a:lnTo>
                    <a:pt x="1266" y="254"/>
                  </a:lnTo>
                  <a:lnTo>
                    <a:pt x="1368" y="298"/>
                  </a:lnTo>
                  <a:lnTo>
                    <a:pt x="1344" y="324"/>
                  </a:lnTo>
                  <a:lnTo>
                    <a:pt x="1320" y="351"/>
                  </a:lnTo>
                  <a:lnTo>
                    <a:pt x="1295" y="380"/>
                  </a:lnTo>
                  <a:lnTo>
                    <a:pt x="1272" y="408"/>
                  </a:lnTo>
                  <a:lnTo>
                    <a:pt x="1251" y="438"/>
                  </a:lnTo>
                  <a:lnTo>
                    <a:pt x="1229" y="467"/>
                  </a:lnTo>
                  <a:lnTo>
                    <a:pt x="1208" y="496"/>
                  </a:lnTo>
                  <a:lnTo>
                    <a:pt x="1188" y="525"/>
                  </a:lnTo>
                  <a:lnTo>
                    <a:pt x="1170" y="553"/>
                  </a:lnTo>
                  <a:lnTo>
                    <a:pt x="1152" y="580"/>
                  </a:lnTo>
                  <a:lnTo>
                    <a:pt x="1135" y="605"/>
                  </a:lnTo>
                  <a:lnTo>
                    <a:pt x="1120" y="629"/>
                  </a:lnTo>
                  <a:lnTo>
                    <a:pt x="1107" y="652"/>
                  </a:lnTo>
                  <a:lnTo>
                    <a:pt x="1094" y="672"/>
                  </a:lnTo>
                  <a:lnTo>
                    <a:pt x="1084" y="690"/>
                  </a:lnTo>
                  <a:lnTo>
                    <a:pt x="1074" y="705"/>
                  </a:lnTo>
                  <a:lnTo>
                    <a:pt x="998" y="623"/>
                  </a:lnTo>
                  <a:lnTo>
                    <a:pt x="968" y="763"/>
                  </a:lnTo>
                  <a:lnTo>
                    <a:pt x="956" y="754"/>
                  </a:lnTo>
                  <a:lnTo>
                    <a:pt x="941" y="743"/>
                  </a:lnTo>
                  <a:lnTo>
                    <a:pt x="923" y="731"/>
                  </a:lnTo>
                  <a:lnTo>
                    <a:pt x="905" y="718"/>
                  </a:lnTo>
                  <a:lnTo>
                    <a:pt x="883" y="704"/>
                  </a:lnTo>
                  <a:lnTo>
                    <a:pt x="860" y="690"/>
                  </a:lnTo>
                  <a:lnTo>
                    <a:pt x="835" y="677"/>
                  </a:lnTo>
                  <a:lnTo>
                    <a:pt x="808" y="663"/>
                  </a:lnTo>
                  <a:lnTo>
                    <a:pt x="782" y="649"/>
                  </a:lnTo>
                  <a:lnTo>
                    <a:pt x="753" y="636"/>
                  </a:lnTo>
                  <a:lnTo>
                    <a:pt x="724" y="626"/>
                  </a:lnTo>
                  <a:lnTo>
                    <a:pt x="695" y="616"/>
                  </a:lnTo>
                  <a:lnTo>
                    <a:pt x="667" y="608"/>
                  </a:lnTo>
                  <a:lnTo>
                    <a:pt x="637" y="602"/>
                  </a:lnTo>
                  <a:lnTo>
                    <a:pt x="608" y="600"/>
                  </a:lnTo>
                  <a:lnTo>
                    <a:pt x="579" y="598"/>
                  </a:lnTo>
                  <a:lnTo>
                    <a:pt x="548" y="603"/>
                  </a:lnTo>
                  <a:lnTo>
                    <a:pt x="517" y="614"/>
                  </a:lnTo>
                  <a:lnTo>
                    <a:pt x="487" y="632"/>
                  </a:lnTo>
                  <a:lnTo>
                    <a:pt x="457" y="654"/>
                  </a:lnTo>
                  <a:lnTo>
                    <a:pt x="428" y="680"/>
                  </a:lnTo>
                  <a:lnTo>
                    <a:pt x="401" y="710"/>
                  </a:lnTo>
                  <a:lnTo>
                    <a:pt x="374" y="742"/>
                  </a:lnTo>
                  <a:lnTo>
                    <a:pt x="350" y="777"/>
                  </a:lnTo>
                  <a:lnTo>
                    <a:pt x="327" y="811"/>
                  </a:lnTo>
                  <a:lnTo>
                    <a:pt x="305" y="846"/>
                  </a:lnTo>
                  <a:lnTo>
                    <a:pt x="286" y="879"/>
                  </a:lnTo>
                  <a:lnTo>
                    <a:pt x="269" y="910"/>
                  </a:lnTo>
                  <a:lnTo>
                    <a:pt x="254" y="940"/>
                  </a:lnTo>
                  <a:lnTo>
                    <a:pt x="242" y="965"/>
                  </a:lnTo>
                  <a:lnTo>
                    <a:pt x="231" y="986"/>
                  </a:lnTo>
                  <a:lnTo>
                    <a:pt x="224" y="1001"/>
                  </a:lnTo>
                  <a:lnTo>
                    <a:pt x="212" y="999"/>
                  </a:lnTo>
                  <a:lnTo>
                    <a:pt x="197" y="998"/>
                  </a:lnTo>
                  <a:lnTo>
                    <a:pt x="178" y="997"/>
                  </a:lnTo>
                  <a:lnTo>
                    <a:pt x="159" y="998"/>
                  </a:lnTo>
                  <a:lnTo>
                    <a:pt x="137" y="1001"/>
                  </a:lnTo>
                  <a:lnTo>
                    <a:pt x="116" y="1008"/>
                  </a:lnTo>
                  <a:lnTo>
                    <a:pt x="94" y="1018"/>
                  </a:lnTo>
                  <a:lnTo>
                    <a:pt x="73" y="1030"/>
                  </a:lnTo>
                  <a:lnTo>
                    <a:pt x="55" y="1047"/>
                  </a:lnTo>
                  <a:lnTo>
                    <a:pt x="38" y="1068"/>
                  </a:lnTo>
                  <a:lnTo>
                    <a:pt x="24" y="1090"/>
                  </a:lnTo>
                  <a:lnTo>
                    <a:pt x="12" y="1114"/>
                  </a:lnTo>
                  <a:lnTo>
                    <a:pt x="4" y="1137"/>
                  </a:lnTo>
                  <a:lnTo>
                    <a:pt x="0" y="1159"/>
                  </a:lnTo>
                  <a:lnTo>
                    <a:pt x="0" y="1179"/>
                  </a:lnTo>
                  <a:lnTo>
                    <a:pt x="3" y="1194"/>
                  </a:lnTo>
                  <a:lnTo>
                    <a:pt x="9" y="1202"/>
                  </a:lnTo>
                  <a:lnTo>
                    <a:pt x="16" y="1206"/>
                  </a:lnTo>
                  <a:lnTo>
                    <a:pt x="24" y="1209"/>
                  </a:lnTo>
                  <a:lnTo>
                    <a:pt x="33" y="1209"/>
                  </a:lnTo>
                  <a:lnTo>
                    <a:pt x="42" y="1205"/>
                  </a:lnTo>
                  <a:lnTo>
                    <a:pt x="53" y="1201"/>
                  </a:lnTo>
                  <a:lnTo>
                    <a:pt x="61" y="1194"/>
                  </a:lnTo>
                  <a:lnTo>
                    <a:pt x="70" y="1184"/>
                  </a:lnTo>
                  <a:lnTo>
                    <a:pt x="78" y="1175"/>
                  </a:lnTo>
                  <a:lnTo>
                    <a:pt x="86" y="1164"/>
                  </a:lnTo>
                  <a:lnTo>
                    <a:pt x="94" y="1153"/>
                  </a:lnTo>
                  <a:lnTo>
                    <a:pt x="102" y="1142"/>
                  </a:lnTo>
                  <a:lnTo>
                    <a:pt x="110" y="1129"/>
                  </a:lnTo>
                  <a:lnTo>
                    <a:pt x="121" y="1115"/>
                  </a:lnTo>
                  <a:lnTo>
                    <a:pt x="129" y="1105"/>
                  </a:lnTo>
                  <a:lnTo>
                    <a:pt x="136" y="1100"/>
                  </a:lnTo>
                  <a:lnTo>
                    <a:pt x="138" y="1099"/>
                  </a:lnTo>
                  <a:lnTo>
                    <a:pt x="141" y="1099"/>
                  </a:lnTo>
                  <a:lnTo>
                    <a:pt x="144" y="1099"/>
                  </a:lnTo>
                  <a:lnTo>
                    <a:pt x="146" y="1098"/>
                  </a:lnTo>
                  <a:lnTo>
                    <a:pt x="142" y="1107"/>
                  </a:lnTo>
                  <a:lnTo>
                    <a:pt x="138" y="1119"/>
                  </a:lnTo>
                  <a:lnTo>
                    <a:pt x="133" y="1130"/>
                  </a:lnTo>
                  <a:lnTo>
                    <a:pt x="128" y="1143"/>
                  </a:lnTo>
                  <a:lnTo>
                    <a:pt x="121" y="1159"/>
                  </a:lnTo>
                  <a:lnTo>
                    <a:pt x="114" y="1174"/>
                  </a:lnTo>
                  <a:lnTo>
                    <a:pt x="108" y="1188"/>
                  </a:lnTo>
                  <a:lnTo>
                    <a:pt x="103" y="1202"/>
                  </a:lnTo>
                  <a:lnTo>
                    <a:pt x="101" y="1214"/>
                  </a:lnTo>
                  <a:lnTo>
                    <a:pt x="101" y="1226"/>
                  </a:lnTo>
                  <a:lnTo>
                    <a:pt x="102" y="1236"/>
                  </a:lnTo>
                  <a:lnTo>
                    <a:pt x="107" y="1244"/>
                  </a:lnTo>
                  <a:lnTo>
                    <a:pt x="111" y="1250"/>
                  </a:lnTo>
                  <a:lnTo>
                    <a:pt x="117" y="1254"/>
                  </a:lnTo>
                  <a:lnTo>
                    <a:pt x="123" y="1258"/>
                  </a:lnTo>
                  <a:lnTo>
                    <a:pt x="129" y="1260"/>
                  </a:lnTo>
                  <a:lnTo>
                    <a:pt x="134" y="1263"/>
                  </a:lnTo>
                  <a:lnTo>
                    <a:pt x="141" y="1264"/>
                  </a:lnTo>
                  <a:lnTo>
                    <a:pt x="147" y="1264"/>
                  </a:lnTo>
                  <a:lnTo>
                    <a:pt x="154" y="1264"/>
                  </a:lnTo>
                  <a:lnTo>
                    <a:pt x="160" y="1263"/>
                  </a:lnTo>
                  <a:lnTo>
                    <a:pt x="166" y="1260"/>
                  </a:lnTo>
                  <a:lnTo>
                    <a:pt x="172" y="1257"/>
                  </a:lnTo>
                  <a:lnTo>
                    <a:pt x="179" y="1251"/>
                  </a:lnTo>
                  <a:lnTo>
                    <a:pt x="186" y="1244"/>
                  </a:lnTo>
                  <a:lnTo>
                    <a:pt x="192" y="1235"/>
                  </a:lnTo>
                  <a:lnTo>
                    <a:pt x="199" y="1225"/>
                  </a:lnTo>
                  <a:lnTo>
                    <a:pt x="205" y="1211"/>
                  </a:lnTo>
                  <a:lnTo>
                    <a:pt x="209" y="1199"/>
                  </a:lnTo>
                  <a:lnTo>
                    <a:pt x="214" y="1189"/>
                  </a:lnTo>
                  <a:lnTo>
                    <a:pt x="217" y="1179"/>
                  </a:lnTo>
                  <a:lnTo>
                    <a:pt x="221" y="1168"/>
                  </a:lnTo>
                  <a:lnTo>
                    <a:pt x="227" y="1155"/>
                  </a:lnTo>
                  <a:lnTo>
                    <a:pt x="231" y="1141"/>
                  </a:lnTo>
                  <a:lnTo>
                    <a:pt x="237" y="1128"/>
                  </a:lnTo>
                  <a:lnTo>
                    <a:pt x="242" y="1120"/>
                  </a:lnTo>
                  <a:lnTo>
                    <a:pt x="243" y="1121"/>
                  </a:lnTo>
                  <a:lnTo>
                    <a:pt x="243" y="1121"/>
                  </a:lnTo>
                  <a:lnTo>
                    <a:pt x="243" y="1122"/>
                  </a:lnTo>
                  <a:lnTo>
                    <a:pt x="244" y="1123"/>
                  </a:lnTo>
                  <a:lnTo>
                    <a:pt x="246" y="1128"/>
                  </a:lnTo>
                  <a:lnTo>
                    <a:pt x="250" y="1132"/>
                  </a:lnTo>
                  <a:lnTo>
                    <a:pt x="253" y="1136"/>
                  </a:lnTo>
                  <a:lnTo>
                    <a:pt x="258" y="1141"/>
                  </a:lnTo>
                  <a:lnTo>
                    <a:pt x="263" y="1145"/>
                  </a:lnTo>
                  <a:lnTo>
                    <a:pt x="272" y="1151"/>
                  </a:lnTo>
                  <a:lnTo>
                    <a:pt x="281" y="1156"/>
                  </a:lnTo>
                  <a:lnTo>
                    <a:pt x="292" y="1160"/>
                  </a:lnTo>
                  <a:lnTo>
                    <a:pt x="311" y="1167"/>
                  </a:lnTo>
                  <a:lnTo>
                    <a:pt x="327" y="1173"/>
                  </a:lnTo>
                  <a:lnTo>
                    <a:pt x="341" y="1176"/>
                  </a:lnTo>
                  <a:lnTo>
                    <a:pt x="352" y="1178"/>
                  </a:lnTo>
                  <a:lnTo>
                    <a:pt x="362" y="1178"/>
                  </a:lnTo>
                  <a:lnTo>
                    <a:pt x="371" y="1176"/>
                  </a:lnTo>
                  <a:lnTo>
                    <a:pt x="377" y="1173"/>
                  </a:lnTo>
                  <a:lnTo>
                    <a:pt x="383" y="1168"/>
                  </a:lnTo>
                  <a:lnTo>
                    <a:pt x="389" y="1157"/>
                  </a:lnTo>
                  <a:lnTo>
                    <a:pt x="388" y="1144"/>
                  </a:lnTo>
                  <a:lnTo>
                    <a:pt x="384" y="1133"/>
                  </a:lnTo>
                  <a:lnTo>
                    <a:pt x="380" y="1126"/>
                  </a:lnTo>
                  <a:lnTo>
                    <a:pt x="372" y="1114"/>
                  </a:lnTo>
                  <a:lnTo>
                    <a:pt x="364" y="1102"/>
                  </a:lnTo>
                  <a:lnTo>
                    <a:pt x="356" y="1091"/>
                  </a:lnTo>
                  <a:lnTo>
                    <a:pt x="346" y="1080"/>
                  </a:lnTo>
                  <a:lnTo>
                    <a:pt x="338" y="1070"/>
                  </a:lnTo>
                  <a:lnTo>
                    <a:pt x="330" y="1061"/>
                  </a:lnTo>
                  <a:lnTo>
                    <a:pt x="323" y="1053"/>
                  </a:lnTo>
                  <a:lnTo>
                    <a:pt x="316" y="1046"/>
                  </a:lnTo>
                  <a:lnTo>
                    <a:pt x="335" y="1027"/>
                  </a:lnTo>
                  <a:lnTo>
                    <a:pt x="354" y="1007"/>
                  </a:lnTo>
                  <a:lnTo>
                    <a:pt x="373" y="989"/>
                  </a:lnTo>
                  <a:lnTo>
                    <a:pt x="392" y="970"/>
                  </a:lnTo>
                  <a:lnTo>
                    <a:pt x="411" y="953"/>
                  </a:lnTo>
                  <a:lnTo>
                    <a:pt x="429" y="936"/>
                  </a:lnTo>
                  <a:lnTo>
                    <a:pt x="448" y="921"/>
                  </a:lnTo>
                  <a:lnTo>
                    <a:pt x="465" y="906"/>
                  </a:lnTo>
                  <a:lnTo>
                    <a:pt x="481" y="893"/>
                  </a:lnTo>
                  <a:lnTo>
                    <a:pt x="496" y="882"/>
                  </a:lnTo>
                  <a:lnTo>
                    <a:pt x="511" y="872"/>
                  </a:lnTo>
                  <a:lnTo>
                    <a:pt x="524" y="864"/>
                  </a:lnTo>
                  <a:lnTo>
                    <a:pt x="534" y="859"/>
                  </a:lnTo>
                  <a:lnTo>
                    <a:pt x="544" y="855"/>
                  </a:lnTo>
                  <a:lnTo>
                    <a:pt x="551" y="854"/>
                  </a:lnTo>
                  <a:lnTo>
                    <a:pt x="557" y="855"/>
                  </a:lnTo>
                  <a:lnTo>
                    <a:pt x="568" y="862"/>
                  </a:lnTo>
                  <a:lnTo>
                    <a:pt x="580" y="870"/>
                  </a:lnTo>
                  <a:lnTo>
                    <a:pt x="594" y="880"/>
                  </a:lnTo>
                  <a:lnTo>
                    <a:pt x="610" y="893"/>
                  </a:lnTo>
                  <a:lnTo>
                    <a:pt x="626" y="907"/>
                  </a:lnTo>
                  <a:lnTo>
                    <a:pt x="642" y="921"/>
                  </a:lnTo>
                  <a:lnTo>
                    <a:pt x="660" y="936"/>
                  </a:lnTo>
                  <a:lnTo>
                    <a:pt x="676" y="951"/>
                  </a:lnTo>
                  <a:lnTo>
                    <a:pt x="668" y="965"/>
                  </a:lnTo>
                  <a:lnTo>
                    <a:pt x="657" y="983"/>
                  </a:lnTo>
                  <a:lnTo>
                    <a:pt x="645" y="1005"/>
                  </a:lnTo>
                  <a:lnTo>
                    <a:pt x="631" y="1030"/>
                  </a:lnTo>
                  <a:lnTo>
                    <a:pt x="617" y="1058"/>
                  </a:lnTo>
                  <a:lnTo>
                    <a:pt x="601" y="1088"/>
                  </a:lnTo>
                  <a:lnTo>
                    <a:pt x="585" y="1120"/>
                  </a:lnTo>
                  <a:lnTo>
                    <a:pt x="570" y="1155"/>
                  </a:lnTo>
                  <a:lnTo>
                    <a:pt x="554" y="1190"/>
                  </a:lnTo>
                  <a:lnTo>
                    <a:pt x="539" y="1226"/>
                  </a:lnTo>
                  <a:lnTo>
                    <a:pt x="525" y="1262"/>
                  </a:lnTo>
                  <a:lnTo>
                    <a:pt x="513" y="1297"/>
                  </a:lnTo>
                  <a:lnTo>
                    <a:pt x="503" y="1333"/>
                  </a:lnTo>
                  <a:lnTo>
                    <a:pt x="495" y="1368"/>
                  </a:lnTo>
                  <a:lnTo>
                    <a:pt x="489" y="1400"/>
                  </a:lnTo>
                  <a:lnTo>
                    <a:pt x="487" y="1431"/>
                  </a:lnTo>
                  <a:lnTo>
                    <a:pt x="490" y="1505"/>
                  </a:lnTo>
                  <a:lnTo>
                    <a:pt x="501" y="1589"/>
                  </a:lnTo>
                  <a:lnTo>
                    <a:pt x="518" y="1677"/>
                  </a:lnTo>
                  <a:lnTo>
                    <a:pt x="538" y="1764"/>
                  </a:lnTo>
                  <a:lnTo>
                    <a:pt x="557" y="1844"/>
                  </a:lnTo>
                  <a:lnTo>
                    <a:pt x="576" y="1910"/>
                  </a:lnTo>
                  <a:lnTo>
                    <a:pt x="589" y="1956"/>
                  </a:lnTo>
                  <a:lnTo>
                    <a:pt x="595" y="1977"/>
                  </a:lnTo>
                  <a:lnTo>
                    <a:pt x="597" y="1987"/>
                  </a:lnTo>
                  <a:lnTo>
                    <a:pt x="638" y="1987"/>
                  </a:lnTo>
                  <a:lnTo>
                    <a:pt x="715" y="2187"/>
                  </a:lnTo>
                  <a:lnTo>
                    <a:pt x="708" y="2191"/>
                  </a:lnTo>
                  <a:lnTo>
                    <a:pt x="698" y="2194"/>
                  </a:lnTo>
                  <a:lnTo>
                    <a:pt x="686" y="2199"/>
                  </a:lnTo>
                  <a:lnTo>
                    <a:pt x="672" y="2202"/>
                  </a:lnTo>
                  <a:lnTo>
                    <a:pt x="656" y="2205"/>
                  </a:lnTo>
                  <a:lnTo>
                    <a:pt x="638" y="2206"/>
                  </a:lnTo>
                  <a:lnTo>
                    <a:pt x="618" y="2206"/>
                  </a:lnTo>
                  <a:lnTo>
                    <a:pt x="597" y="2202"/>
                  </a:lnTo>
                  <a:lnTo>
                    <a:pt x="571" y="2198"/>
                  </a:lnTo>
                  <a:lnTo>
                    <a:pt x="546" y="2194"/>
                  </a:lnTo>
                  <a:lnTo>
                    <a:pt x="523" y="2192"/>
                  </a:lnTo>
                  <a:lnTo>
                    <a:pt x="504" y="2193"/>
                  </a:lnTo>
                  <a:lnTo>
                    <a:pt x="490" y="2197"/>
                  </a:lnTo>
                  <a:lnTo>
                    <a:pt x="481" y="2202"/>
                  </a:lnTo>
                  <a:lnTo>
                    <a:pt x="480" y="2213"/>
                  </a:lnTo>
                  <a:lnTo>
                    <a:pt x="486" y="2225"/>
                  </a:lnTo>
                  <a:lnTo>
                    <a:pt x="497" y="2239"/>
                  </a:lnTo>
                  <a:lnTo>
                    <a:pt x="510" y="2250"/>
                  </a:lnTo>
                  <a:lnTo>
                    <a:pt x="525" y="2258"/>
                  </a:lnTo>
                  <a:lnTo>
                    <a:pt x="543" y="2262"/>
                  </a:lnTo>
                  <a:lnTo>
                    <a:pt x="563" y="2265"/>
                  </a:lnTo>
                  <a:lnTo>
                    <a:pt x="587" y="2265"/>
                  </a:lnTo>
                  <a:lnTo>
                    <a:pt x="614" y="2261"/>
                  </a:lnTo>
                  <a:lnTo>
                    <a:pt x="645" y="2255"/>
                  </a:lnTo>
                  <a:lnTo>
                    <a:pt x="675" y="2249"/>
                  </a:lnTo>
                  <a:lnTo>
                    <a:pt x="697" y="2244"/>
                  </a:lnTo>
                  <a:lnTo>
                    <a:pt x="713" y="2239"/>
                  </a:lnTo>
                  <a:lnTo>
                    <a:pt x="724" y="2237"/>
                  </a:lnTo>
                  <a:lnTo>
                    <a:pt x="731" y="2236"/>
                  </a:lnTo>
                  <a:lnTo>
                    <a:pt x="735" y="2235"/>
                  </a:lnTo>
                  <a:lnTo>
                    <a:pt x="737" y="2235"/>
                  </a:lnTo>
                  <a:lnTo>
                    <a:pt x="737" y="2235"/>
                  </a:lnTo>
                  <a:lnTo>
                    <a:pt x="738" y="2253"/>
                  </a:lnTo>
                  <a:lnTo>
                    <a:pt x="791" y="2253"/>
                  </a:lnTo>
                  <a:lnTo>
                    <a:pt x="792" y="2250"/>
                  </a:lnTo>
                  <a:lnTo>
                    <a:pt x="796" y="2240"/>
                  </a:lnTo>
                  <a:lnTo>
                    <a:pt x="796" y="2228"/>
                  </a:lnTo>
                  <a:lnTo>
                    <a:pt x="791" y="2212"/>
                  </a:lnTo>
                  <a:lnTo>
                    <a:pt x="789" y="2206"/>
                  </a:lnTo>
                  <a:lnTo>
                    <a:pt x="786" y="2200"/>
                  </a:lnTo>
                  <a:lnTo>
                    <a:pt x="784" y="2196"/>
                  </a:lnTo>
                  <a:lnTo>
                    <a:pt x="782" y="2192"/>
                  </a:lnTo>
                  <a:lnTo>
                    <a:pt x="785" y="2192"/>
                  </a:lnTo>
                  <a:lnTo>
                    <a:pt x="790" y="1987"/>
                  </a:lnTo>
                  <a:lnTo>
                    <a:pt x="1307" y="1987"/>
                  </a:lnTo>
                  <a:lnTo>
                    <a:pt x="1442" y="2190"/>
                  </a:lnTo>
                  <a:lnTo>
                    <a:pt x="1439" y="2194"/>
                  </a:lnTo>
                  <a:lnTo>
                    <a:pt x="1436" y="2199"/>
                  </a:lnTo>
                  <a:lnTo>
                    <a:pt x="1434" y="2205"/>
                  </a:lnTo>
                  <a:lnTo>
                    <a:pt x="1430" y="2212"/>
                  </a:lnTo>
                  <a:lnTo>
                    <a:pt x="1426" y="2228"/>
                  </a:lnTo>
                  <a:lnTo>
                    <a:pt x="1427" y="2240"/>
                  </a:lnTo>
                  <a:lnTo>
                    <a:pt x="1429" y="2250"/>
                  </a:lnTo>
                  <a:lnTo>
                    <a:pt x="1430" y="2253"/>
                  </a:lnTo>
                  <a:lnTo>
                    <a:pt x="1483" y="2253"/>
                  </a:lnTo>
                  <a:lnTo>
                    <a:pt x="1486" y="2235"/>
                  </a:lnTo>
                  <a:lnTo>
                    <a:pt x="1486" y="2235"/>
                  </a:lnTo>
                  <a:lnTo>
                    <a:pt x="1488" y="2235"/>
                  </a:lnTo>
                  <a:lnTo>
                    <a:pt x="1491" y="2236"/>
                  </a:lnTo>
                  <a:lnTo>
                    <a:pt x="1498" y="2237"/>
                  </a:lnTo>
                  <a:lnTo>
                    <a:pt x="1510" y="2239"/>
                  </a:lnTo>
                  <a:lnTo>
                    <a:pt x="1526" y="2244"/>
                  </a:lnTo>
                  <a:lnTo>
                    <a:pt x="1548" y="2249"/>
                  </a:lnTo>
                  <a:lnTo>
                    <a:pt x="1577" y="2255"/>
                  </a:lnTo>
                  <a:lnTo>
                    <a:pt x="1608" y="2261"/>
                  </a:lnTo>
                  <a:lnTo>
                    <a:pt x="1635" y="2265"/>
                  </a:lnTo>
                  <a:lnTo>
                    <a:pt x="1658" y="2265"/>
                  </a:lnTo>
                  <a:lnTo>
                    <a:pt x="1679" y="2262"/>
                  </a:lnTo>
                  <a:lnTo>
                    <a:pt x="1697" y="2258"/>
                  </a:lnTo>
                  <a:lnTo>
                    <a:pt x="1712" y="2250"/>
                  </a:lnTo>
                  <a:lnTo>
                    <a:pt x="1725" y="2239"/>
                  </a:lnTo>
                  <a:lnTo>
                    <a:pt x="1737" y="2225"/>
                  </a:lnTo>
                  <a:lnTo>
                    <a:pt x="1742" y="2213"/>
                  </a:lnTo>
                  <a:lnTo>
                    <a:pt x="1740" y="2202"/>
                  </a:lnTo>
                  <a:lnTo>
                    <a:pt x="1732" y="2197"/>
                  </a:lnTo>
                  <a:lnTo>
                    <a:pt x="1718" y="2193"/>
                  </a:lnTo>
                  <a:lnTo>
                    <a:pt x="1699" y="2192"/>
                  </a:lnTo>
                  <a:lnTo>
                    <a:pt x="1677" y="2194"/>
                  </a:lnTo>
                  <a:lnTo>
                    <a:pt x="1651" y="2198"/>
                  </a:lnTo>
                  <a:lnTo>
                    <a:pt x="1625" y="2202"/>
                  </a:lnTo>
                  <a:lnTo>
                    <a:pt x="1606" y="2205"/>
                  </a:lnTo>
                  <a:lnTo>
                    <a:pt x="1589" y="2206"/>
                  </a:lnTo>
                  <a:lnTo>
                    <a:pt x="1573" y="2206"/>
                  </a:lnTo>
                  <a:lnTo>
                    <a:pt x="1558" y="2204"/>
                  </a:lnTo>
                  <a:lnTo>
                    <a:pt x="1544" y="2201"/>
                  </a:lnTo>
                  <a:lnTo>
                    <a:pt x="1533" y="2198"/>
                  </a:lnTo>
                  <a:lnTo>
                    <a:pt x="1522" y="2194"/>
                  </a:lnTo>
                  <a:lnTo>
                    <a:pt x="1514" y="2191"/>
                  </a:lnTo>
                  <a:lnTo>
                    <a:pt x="1459" y="1987"/>
                  </a:lnTo>
                  <a:lnTo>
                    <a:pt x="1511" y="1987"/>
                  </a:lnTo>
                  <a:lnTo>
                    <a:pt x="1504" y="1968"/>
                  </a:lnTo>
                  <a:lnTo>
                    <a:pt x="1499" y="1951"/>
                  </a:lnTo>
                  <a:lnTo>
                    <a:pt x="1486" y="1910"/>
                  </a:lnTo>
                  <a:lnTo>
                    <a:pt x="1467" y="1849"/>
                  </a:lnTo>
                  <a:lnTo>
                    <a:pt x="1445" y="1774"/>
                  </a:lnTo>
                  <a:lnTo>
                    <a:pt x="1421" y="1691"/>
                  </a:lnTo>
                  <a:lnTo>
                    <a:pt x="1399" y="1606"/>
                  </a:lnTo>
                  <a:lnTo>
                    <a:pt x="1380" y="1524"/>
                  </a:lnTo>
                  <a:lnTo>
                    <a:pt x="1365" y="1452"/>
                  </a:lnTo>
                  <a:lnTo>
                    <a:pt x="1375" y="1456"/>
                  </a:lnTo>
                  <a:lnTo>
                    <a:pt x="1388" y="1461"/>
                  </a:lnTo>
                  <a:lnTo>
                    <a:pt x="1403" y="1467"/>
                  </a:lnTo>
                  <a:lnTo>
                    <a:pt x="1420" y="1472"/>
                  </a:lnTo>
                  <a:lnTo>
                    <a:pt x="1437" y="1478"/>
                  </a:lnTo>
                  <a:lnTo>
                    <a:pt x="1457" y="1484"/>
                  </a:lnTo>
                  <a:lnTo>
                    <a:pt x="1479" y="1491"/>
                  </a:lnTo>
                  <a:lnTo>
                    <a:pt x="1501" y="1497"/>
                  </a:lnTo>
                  <a:lnTo>
                    <a:pt x="1524" y="1502"/>
                  </a:lnTo>
                  <a:lnTo>
                    <a:pt x="1547" y="1507"/>
                  </a:lnTo>
                  <a:lnTo>
                    <a:pt x="1571" y="1512"/>
                  </a:lnTo>
                  <a:lnTo>
                    <a:pt x="1596" y="1515"/>
                  </a:lnTo>
                  <a:lnTo>
                    <a:pt x="1620" y="1517"/>
                  </a:lnTo>
                  <a:lnTo>
                    <a:pt x="1646" y="1520"/>
                  </a:lnTo>
                  <a:lnTo>
                    <a:pt x="1671" y="1520"/>
                  </a:lnTo>
                  <a:lnTo>
                    <a:pt x="1695" y="1518"/>
                  </a:lnTo>
                  <a:lnTo>
                    <a:pt x="1695" y="1271"/>
                  </a:lnTo>
                  <a:lnTo>
                    <a:pt x="1682" y="1265"/>
                  </a:lnTo>
                  <a:lnTo>
                    <a:pt x="1669" y="1258"/>
                  </a:lnTo>
                  <a:lnTo>
                    <a:pt x="1653" y="1250"/>
                  </a:lnTo>
                  <a:lnTo>
                    <a:pt x="1636" y="1241"/>
                  </a:lnTo>
                  <a:lnTo>
                    <a:pt x="1619" y="1231"/>
                  </a:lnTo>
                  <a:lnTo>
                    <a:pt x="1602" y="1219"/>
                  </a:lnTo>
                  <a:lnTo>
                    <a:pt x="1583" y="1206"/>
                  </a:lnTo>
                  <a:lnTo>
                    <a:pt x="1565" y="1194"/>
                  </a:lnTo>
                  <a:lnTo>
                    <a:pt x="1545" y="1180"/>
                  </a:lnTo>
                  <a:lnTo>
                    <a:pt x="1526" y="1166"/>
                  </a:lnTo>
                  <a:lnTo>
                    <a:pt x="1506" y="1152"/>
                  </a:lnTo>
                  <a:lnTo>
                    <a:pt x="1487" y="1137"/>
                  </a:lnTo>
                  <a:lnTo>
                    <a:pt x="1468" y="1122"/>
                  </a:lnTo>
                  <a:lnTo>
                    <a:pt x="1449" y="1107"/>
                  </a:lnTo>
                  <a:lnTo>
                    <a:pt x="1430" y="1094"/>
                  </a:lnTo>
                  <a:lnTo>
                    <a:pt x="1413" y="1079"/>
                  </a:lnTo>
                  <a:lnTo>
                    <a:pt x="1559" y="1058"/>
                  </a:lnTo>
                  <a:lnTo>
                    <a:pt x="1444" y="967"/>
                  </a:lnTo>
                  <a:lnTo>
                    <a:pt x="1549" y="796"/>
                  </a:lnTo>
                  <a:lnTo>
                    <a:pt x="1553" y="803"/>
                  </a:lnTo>
                  <a:lnTo>
                    <a:pt x="1559" y="811"/>
                  </a:lnTo>
                  <a:lnTo>
                    <a:pt x="1565" y="819"/>
                  </a:lnTo>
                  <a:lnTo>
                    <a:pt x="1573" y="829"/>
                  </a:lnTo>
                  <a:lnTo>
                    <a:pt x="1581" y="837"/>
                  </a:lnTo>
                  <a:lnTo>
                    <a:pt x="1590" y="846"/>
                  </a:lnTo>
                  <a:lnTo>
                    <a:pt x="1600" y="855"/>
                  </a:lnTo>
                  <a:lnTo>
                    <a:pt x="1611" y="866"/>
                  </a:lnTo>
                  <a:lnTo>
                    <a:pt x="1623" y="875"/>
                  </a:lnTo>
                  <a:lnTo>
                    <a:pt x="1636" y="884"/>
                  </a:lnTo>
                  <a:lnTo>
                    <a:pt x="1650" y="892"/>
                  </a:lnTo>
                  <a:lnTo>
                    <a:pt x="1665" y="900"/>
                  </a:lnTo>
                  <a:lnTo>
                    <a:pt x="1681" y="908"/>
                  </a:lnTo>
                  <a:lnTo>
                    <a:pt x="1699" y="915"/>
                  </a:lnTo>
                  <a:lnTo>
                    <a:pt x="1718" y="922"/>
                  </a:lnTo>
                  <a:lnTo>
                    <a:pt x="1738" y="928"/>
                  </a:lnTo>
                  <a:lnTo>
                    <a:pt x="1753" y="931"/>
                  </a:lnTo>
                  <a:lnTo>
                    <a:pt x="1768" y="935"/>
                  </a:lnTo>
                  <a:lnTo>
                    <a:pt x="1783" y="937"/>
                  </a:lnTo>
                  <a:lnTo>
                    <a:pt x="1798" y="938"/>
                  </a:lnTo>
                  <a:lnTo>
                    <a:pt x="1812" y="937"/>
                  </a:lnTo>
                  <a:lnTo>
                    <a:pt x="1825" y="933"/>
                  </a:lnTo>
                  <a:lnTo>
                    <a:pt x="1838" y="929"/>
                  </a:lnTo>
                  <a:lnTo>
                    <a:pt x="1850" y="921"/>
                  </a:lnTo>
                  <a:lnTo>
                    <a:pt x="1862" y="908"/>
                  </a:lnTo>
                  <a:lnTo>
                    <a:pt x="1871" y="892"/>
                  </a:lnTo>
                  <a:lnTo>
                    <a:pt x="1878" y="872"/>
                  </a:lnTo>
                  <a:lnTo>
                    <a:pt x="1883" y="849"/>
                  </a:lnTo>
                  <a:lnTo>
                    <a:pt x="1913" y="884"/>
                  </a:lnTo>
                  <a:lnTo>
                    <a:pt x="1909" y="889"/>
                  </a:lnTo>
                  <a:lnTo>
                    <a:pt x="1908" y="893"/>
                  </a:lnTo>
                  <a:lnTo>
                    <a:pt x="1906" y="898"/>
                  </a:lnTo>
                  <a:lnTo>
                    <a:pt x="1906" y="904"/>
                  </a:lnTo>
                  <a:lnTo>
                    <a:pt x="1907" y="912"/>
                  </a:lnTo>
                  <a:lnTo>
                    <a:pt x="1911" y="920"/>
                  </a:lnTo>
                  <a:lnTo>
                    <a:pt x="1915" y="929"/>
                  </a:lnTo>
                  <a:lnTo>
                    <a:pt x="1921" y="937"/>
                  </a:lnTo>
                  <a:lnTo>
                    <a:pt x="1916" y="940"/>
                  </a:lnTo>
                  <a:lnTo>
                    <a:pt x="1912" y="943"/>
                  </a:lnTo>
                  <a:lnTo>
                    <a:pt x="1907" y="946"/>
                  </a:lnTo>
                  <a:lnTo>
                    <a:pt x="1902" y="950"/>
                  </a:lnTo>
                  <a:lnTo>
                    <a:pt x="1898" y="954"/>
                  </a:lnTo>
                  <a:lnTo>
                    <a:pt x="1893" y="958"/>
                  </a:lnTo>
                  <a:lnTo>
                    <a:pt x="1889" y="962"/>
                  </a:lnTo>
                  <a:lnTo>
                    <a:pt x="1884" y="967"/>
                  </a:lnTo>
                  <a:lnTo>
                    <a:pt x="1874" y="983"/>
                  </a:lnTo>
                  <a:lnTo>
                    <a:pt x="1869" y="999"/>
                  </a:lnTo>
                  <a:lnTo>
                    <a:pt x="1868" y="1018"/>
                  </a:lnTo>
                  <a:lnTo>
                    <a:pt x="1871" y="1034"/>
                  </a:lnTo>
                  <a:lnTo>
                    <a:pt x="1877" y="1050"/>
                  </a:lnTo>
                  <a:lnTo>
                    <a:pt x="1883" y="1065"/>
                  </a:lnTo>
                  <a:lnTo>
                    <a:pt x="1891" y="1077"/>
                  </a:lnTo>
                  <a:lnTo>
                    <a:pt x="1897" y="1087"/>
                  </a:lnTo>
                  <a:lnTo>
                    <a:pt x="1886" y="1104"/>
                  </a:lnTo>
                  <a:lnTo>
                    <a:pt x="1871" y="1127"/>
                  </a:lnTo>
                  <a:lnTo>
                    <a:pt x="1853" y="1156"/>
                  </a:lnTo>
                  <a:lnTo>
                    <a:pt x="1831" y="1186"/>
                  </a:lnTo>
                  <a:lnTo>
                    <a:pt x="1807" y="1214"/>
                  </a:lnTo>
                  <a:lnTo>
                    <a:pt x="1782" y="1241"/>
                  </a:lnTo>
                  <a:lnTo>
                    <a:pt x="1755" y="1262"/>
                  </a:lnTo>
                  <a:lnTo>
                    <a:pt x="1730" y="1275"/>
                  </a:lnTo>
                  <a:lnTo>
                    <a:pt x="1727" y="1275"/>
                  </a:lnTo>
                  <a:lnTo>
                    <a:pt x="1724" y="1275"/>
                  </a:lnTo>
                  <a:lnTo>
                    <a:pt x="1719" y="1274"/>
                  </a:lnTo>
                  <a:lnTo>
                    <a:pt x="1714" y="1273"/>
                  </a:lnTo>
                  <a:lnTo>
                    <a:pt x="1708" y="1273"/>
                  </a:lnTo>
                  <a:lnTo>
                    <a:pt x="1702" y="1272"/>
                  </a:lnTo>
                  <a:lnTo>
                    <a:pt x="1699" y="1271"/>
                  </a:lnTo>
                  <a:lnTo>
                    <a:pt x="1695" y="1271"/>
                  </a:lnTo>
                  <a:lnTo>
                    <a:pt x="1695" y="1518"/>
                  </a:lnTo>
                  <a:lnTo>
                    <a:pt x="1703" y="1517"/>
                  </a:lnTo>
                  <a:lnTo>
                    <a:pt x="1714" y="1516"/>
                  </a:lnTo>
                  <a:lnTo>
                    <a:pt x="1724" y="1514"/>
                  </a:lnTo>
                  <a:lnTo>
                    <a:pt x="1735" y="1513"/>
                  </a:lnTo>
                  <a:lnTo>
                    <a:pt x="1746" y="1510"/>
                  </a:lnTo>
                  <a:lnTo>
                    <a:pt x="1756" y="1508"/>
                  </a:lnTo>
                  <a:lnTo>
                    <a:pt x="1765" y="1506"/>
                  </a:lnTo>
                  <a:lnTo>
                    <a:pt x="1773" y="1503"/>
                  </a:lnTo>
                  <a:lnTo>
                    <a:pt x="1797" y="1492"/>
                  </a:lnTo>
                  <a:lnTo>
                    <a:pt x="1820" y="1477"/>
                  </a:lnTo>
                  <a:lnTo>
                    <a:pt x="1840" y="1456"/>
                  </a:lnTo>
                  <a:lnTo>
                    <a:pt x="1859" y="1433"/>
                  </a:lnTo>
                  <a:lnTo>
                    <a:pt x="1877" y="1407"/>
                  </a:lnTo>
                  <a:lnTo>
                    <a:pt x="1893" y="1378"/>
                  </a:lnTo>
                  <a:lnTo>
                    <a:pt x="1909" y="1348"/>
                  </a:lnTo>
                  <a:lnTo>
                    <a:pt x="1923" y="1318"/>
                  </a:lnTo>
                  <a:lnTo>
                    <a:pt x="1936" y="1287"/>
                  </a:lnTo>
                  <a:lnTo>
                    <a:pt x="1946" y="1257"/>
                  </a:lnTo>
                  <a:lnTo>
                    <a:pt x="1957" y="1228"/>
                  </a:lnTo>
                  <a:lnTo>
                    <a:pt x="1965" y="1202"/>
                  </a:lnTo>
                  <a:lnTo>
                    <a:pt x="1972" y="1178"/>
                  </a:lnTo>
                  <a:lnTo>
                    <a:pt x="1977" y="1156"/>
                  </a:lnTo>
                  <a:lnTo>
                    <a:pt x="1982" y="1140"/>
                  </a:lnTo>
                  <a:lnTo>
                    <a:pt x="1984" y="1127"/>
                  </a:lnTo>
                  <a:lnTo>
                    <a:pt x="1993" y="1123"/>
                  </a:lnTo>
                  <a:lnTo>
                    <a:pt x="2006" y="1120"/>
                  </a:lnTo>
                  <a:lnTo>
                    <a:pt x="2019" y="1115"/>
                  </a:lnTo>
                  <a:lnTo>
                    <a:pt x="2034" y="1111"/>
                  </a:lnTo>
                  <a:lnTo>
                    <a:pt x="2049" y="1104"/>
                  </a:lnTo>
                  <a:lnTo>
                    <a:pt x="2065" y="1098"/>
                  </a:lnTo>
                  <a:lnTo>
                    <a:pt x="2081" y="1090"/>
                  </a:lnTo>
                  <a:lnTo>
                    <a:pt x="2097" y="1082"/>
                  </a:lnTo>
                  <a:lnTo>
                    <a:pt x="2112" y="1074"/>
                  </a:lnTo>
                  <a:lnTo>
                    <a:pt x="2127" y="1066"/>
                  </a:lnTo>
                  <a:lnTo>
                    <a:pt x="2141" y="1056"/>
                  </a:lnTo>
                  <a:lnTo>
                    <a:pt x="2154" y="1046"/>
                  </a:lnTo>
                  <a:lnTo>
                    <a:pt x="2164" y="1036"/>
                  </a:lnTo>
                  <a:lnTo>
                    <a:pt x="2172" y="1026"/>
                  </a:lnTo>
                  <a:lnTo>
                    <a:pt x="2178" y="1015"/>
                  </a:lnTo>
                  <a:lnTo>
                    <a:pt x="2180" y="1004"/>
                  </a:lnTo>
                  <a:lnTo>
                    <a:pt x="2181" y="985"/>
                  </a:lnTo>
                  <a:lnTo>
                    <a:pt x="2180" y="969"/>
                  </a:lnTo>
                  <a:lnTo>
                    <a:pt x="2178" y="954"/>
                  </a:lnTo>
                  <a:lnTo>
                    <a:pt x="2173" y="942"/>
                  </a:lnTo>
                  <a:lnTo>
                    <a:pt x="2169" y="930"/>
                  </a:lnTo>
                  <a:lnTo>
                    <a:pt x="2163" y="921"/>
                  </a:lnTo>
                  <a:lnTo>
                    <a:pt x="2157" y="914"/>
                  </a:lnTo>
                  <a:lnTo>
                    <a:pt x="2152" y="908"/>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3" name="Freeform 147"/>
            <p:cNvSpPr/>
            <p:nvPr/>
          </p:nvSpPr>
          <p:spPr bwMode="auto">
            <a:xfrm>
              <a:off x="894" y="2434"/>
              <a:ext cx="48" cy="29"/>
            </a:xfrm>
            <a:custGeom>
              <a:avLst/>
              <a:gdLst/>
              <a:ahLst/>
              <a:cxnLst>
                <a:cxn ang="0">
                  <a:pos x="38" y="0"/>
                </a:cxn>
                <a:cxn ang="0">
                  <a:pos x="96" y="46"/>
                </a:cxn>
                <a:cxn ang="0">
                  <a:pos x="0" y="60"/>
                </a:cxn>
                <a:cxn ang="0">
                  <a:pos x="38" y="0"/>
                </a:cxn>
              </a:cxnLst>
              <a:rect l="0" t="0" r="r" b="b"/>
              <a:pathLst>
                <a:path w="96" h="60">
                  <a:moveTo>
                    <a:pt x="38" y="0"/>
                  </a:moveTo>
                  <a:lnTo>
                    <a:pt x="96" y="46"/>
                  </a:lnTo>
                  <a:lnTo>
                    <a:pt x="0" y="60"/>
                  </a:lnTo>
                  <a:lnTo>
                    <a:pt x="38"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9" name="Freeform 148"/>
            <p:cNvSpPr/>
            <p:nvPr/>
          </p:nvSpPr>
          <p:spPr bwMode="auto">
            <a:xfrm>
              <a:off x="978" y="2314"/>
              <a:ext cx="148" cy="78"/>
            </a:xfrm>
            <a:custGeom>
              <a:avLst/>
              <a:gdLst/>
              <a:ahLst/>
              <a:cxnLst>
                <a:cxn ang="0">
                  <a:pos x="248" y="9"/>
                </a:cxn>
                <a:cxn ang="0">
                  <a:pos x="296" y="64"/>
                </a:cxn>
                <a:cxn ang="0">
                  <a:pos x="295" y="92"/>
                </a:cxn>
                <a:cxn ang="0">
                  <a:pos x="291" y="115"/>
                </a:cxn>
                <a:cxn ang="0">
                  <a:pos x="282" y="132"/>
                </a:cxn>
                <a:cxn ang="0">
                  <a:pos x="272" y="145"/>
                </a:cxn>
                <a:cxn ang="0">
                  <a:pos x="264" y="150"/>
                </a:cxn>
                <a:cxn ang="0">
                  <a:pos x="255" y="153"/>
                </a:cxn>
                <a:cxn ang="0">
                  <a:pos x="244" y="154"/>
                </a:cxn>
                <a:cxn ang="0">
                  <a:pos x="234" y="154"/>
                </a:cxn>
                <a:cxn ang="0">
                  <a:pos x="223" y="153"/>
                </a:cxn>
                <a:cxn ang="0">
                  <a:pos x="211" y="152"/>
                </a:cxn>
                <a:cxn ang="0">
                  <a:pos x="200" y="148"/>
                </a:cxn>
                <a:cxn ang="0">
                  <a:pos x="187" y="146"/>
                </a:cxn>
                <a:cxn ang="0">
                  <a:pos x="141" y="130"/>
                </a:cxn>
                <a:cxn ang="0">
                  <a:pos x="102" y="109"/>
                </a:cxn>
                <a:cxn ang="0">
                  <a:pos x="69" y="87"/>
                </a:cxn>
                <a:cxn ang="0">
                  <a:pos x="45" y="64"/>
                </a:cxn>
                <a:cxn ang="0">
                  <a:pos x="26" y="42"/>
                </a:cxn>
                <a:cxn ang="0">
                  <a:pos x="13" y="25"/>
                </a:cxn>
                <a:cxn ang="0">
                  <a:pos x="6" y="12"/>
                </a:cxn>
                <a:cxn ang="0">
                  <a:pos x="4" y="8"/>
                </a:cxn>
                <a:cxn ang="0">
                  <a:pos x="0" y="0"/>
                </a:cxn>
                <a:cxn ang="0">
                  <a:pos x="15" y="8"/>
                </a:cxn>
                <a:cxn ang="0">
                  <a:pos x="31" y="15"/>
                </a:cxn>
                <a:cxn ang="0">
                  <a:pos x="47" y="22"/>
                </a:cxn>
                <a:cxn ang="0">
                  <a:pos x="64" y="26"/>
                </a:cxn>
                <a:cxn ang="0">
                  <a:pos x="81" y="30"/>
                </a:cxn>
                <a:cxn ang="0">
                  <a:pos x="98" y="33"/>
                </a:cxn>
                <a:cxn ang="0">
                  <a:pos x="115" y="34"/>
                </a:cxn>
                <a:cxn ang="0">
                  <a:pos x="133" y="36"/>
                </a:cxn>
                <a:cxn ang="0">
                  <a:pos x="148" y="36"/>
                </a:cxn>
                <a:cxn ang="0">
                  <a:pos x="163" y="34"/>
                </a:cxn>
                <a:cxn ang="0">
                  <a:pos x="178" y="32"/>
                </a:cxn>
                <a:cxn ang="0">
                  <a:pos x="193" y="29"/>
                </a:cxn>
                <a:cxn ang="0">
                  <a:pos x="206" y="25"/>
                </a:cxn>
                <a:cxn ang="0">
                  <a:pos x="220" y="21"/>
                </a:cxn>
                <a:cxn ang="0">
                  <a:pos x="234" y="15"/>
                </a:cxn>
                <a:cxn ang="0">
                  <a:pos x="248" y="9"/>
                </a:cxn>
              </a:cxnLst>
              <a:rect l="0" t="0" r="r" b="b"/>
              <a:pathLst>
                <a:path w="296" h="154">
                  <a:moveTo>
                    <a:pt x="248" y="9"/>
                  </a:moveTo>
                  <a:lnTo>
                    <a:pt x="296" y="64"/>
                  </a:lnTo>
                  <a:lnTo>
                    <a:pt x="295" y="92"/>
                  </a:lnTo>
                  <a:lnTo>
                    <a:pt x="291" y="115"/>
                  </a:lnTo>
                  <a:lnTo>
                    <a:pt x="282" y="132"/>
                  </a:lnTo>
                  <a:lnTo>
                    <a:pt x="272" y="145"/>
                  </a:lnTo>
                  <a:lnTo>
                    <a:pt x="264" y="150"/>
                  </a:lnTo>
                  <a:lnTo>
                    <a:pt x="255" y="153"/>
                  </a:lnTo>
                  <a:lnTo>
                    <a:pt x="244" y="154"/>
                  </a:lnTo>
                  <a:lnTo>
                    <a:pt x="234" y="154"/>
                  </a:lnTo>
                  <a:lnTo>
                    <a:pt x="223" y="153"/>
                  </a:lnTo>
                  <a:lnTo>
                    <a:pt x="211" y="152"/>
                  </a:lnTo>
                  <a:lnTo>
                    <a:pt x="200" y="148"/>
                  </a:lnTo>
                  <a:lnTo>
                    <a:pt x="187" y="146"/>
                  </a:lnTo>
                  <a:lnTo>
                    <a:pt x="141" y="130"/>
                  </a:lnTo>
                  <a:lnTo>
                    <a:pt x="102" y="109"/>
                  </a:lnTo>
                  <a:lnTo>
                    <a:pt x="69" y="87"/>
                  </a:lnTo>
                  <a:lnTo>
                    <a:pt x="45" y="64"/>
                  </a:lnTo>
                  <a:lnTo>
                    <a:pt x="26" y="42"/>
                  </a:lnTo>
                  <a:lnTo>
                    <a:pt x="13" y="25"/>
                  </a:lnTo>
                  <a:lnTo>
                    <a:pt x="6" y="12"/>
                  </a:lnTo>
                  <a:lnTo>
                    <a:pt x="4" y="8"/>
                  </a:lnTo>
                  <a:lnTo>
                    <a:pt x="0" y="0"/>
                  </a:lnTo>
                  <a:lnTo>
                    <a:pt x="15" y="8"/>
                  </a:lnTo>
                  <a:lnTo>
                    <a:pt x="31" y="15"/>
                  </a:lnTo>
                  <a:lnTo>
                    <a:pt x="47" y="22"/>
                  </a:lnTo>
                  <a:lnTo>
                    <a:pt x="64" y="26"/>
                  </a:lnTo>
                  <a:lnTo>
                    <a:pt x="81" y="30"/>
                  </a:lnTo>
                  <a:lnTo>
                    <a:pt x="98" y="33"/>
                  </a:lnTo>
                  <a:lnTo>
                    <a:pt x="115" y="34"/>
                  </a:lnTo>
                  <a:lnTo>
                    <a:pt x="133" y="36"/>
                  </a:lnTo>
                  <a:lnTo>
                    <a:pt x="148" y="36"/>
                  </a:lnTo>
                  <a:lnTo>
                    <a:pt x="163" y="34"/>
                  </a:lnTo>
                  <a:lnTo>
                    <a:pt x="178" y="32"/>
                  </a:lnTo>
                  <a:lnTo>
                    <a:pt x="193" y="29"/>
                  </a:lnTo>
                  <a:lnTo>
                    <a:pt x="206" y="25"/>
                  </a:lnTo>
                  <a:lnTo>
                    <a:pt x="220" y="21"/>
                  </a:lnTo>
                  <a:lnTo>
                    <a:pt x="234" y="15"/>
                  </a:lnTo>
                  <a:lnTo>
                    <a:pt x="248" y="9"/>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5" name="Freeform 149"/>
            <p:cNvSpPr/>
            <p:nvPr/>
          </p:nvSpPr>
          <p:spPr bwMode="auto">
            <a:xfrm>
              <a:off x="1115" y="2302"/>
              <a:ext cx="62" cy="72"/>
            </a:xfrm>
            <a:custGeom>
              <a:avLst/>
              <a:gdLst/>
              <a:ahLst/>
              <a:cxnLst>
                <a:cxn ang="0">
                  <a:pos x="109" y="142"/>
                </a:cxn>
                <a:cxn ang="0">
                  <a:pos x="0" y="18"/>
                </a:cxn>
                <a:cxn ang="0">
                  <a:pos x="7" y="13"/>
                </a:cxn>
                <a:cxn ang="0">
                  <a:pos x="13" y="9"/>
                </a:cxn>
                <a:cxn ang="0">
                  <a:pos x="20" y="4"/>
                </a:cxn>
                <a:cxn ang="0">
                  <a:pos x="26" y="0"/>
                </a:cxn>
                <a:cxn ang="0">
                  <a:pos x="136" y="123"/>
                </a:cxn>
                <a:cxn ang="0">
                  <a:pos x="128" y="129"/>
                </a:cxn>
                <a:cxn ang="0">
                  <a:pos x="121" y="134"/>
                </a:cxn>
                <a:cxn ang="0">
                  <a:pos x="114" y="139"/>
                </a:cxn>
                <a:cxn ang="0">
                  <a:pos x="109" y="142"/>
                </a:cxn>
              </a:cxnLst>
              <a:rect l="0" t="0" r="r" b="b"/>
              <a:pathLst>
                <a:path w="136" h="142">
                  <a:moveTo>
                    <a:pt x="109" y="142"/>
                  </a:moveTo>
                  <a:lnTo>
                    <a:pt x="0" y="18"/>
                  </a:lnTo>
                  <a:lnTo>
                    <a:pt x="7" y="13"/>
                  </a:lnTo>
                  <a:lnTo>
                    <a:pt x="13" y="9"/>
                  </a:lnTo>
                  <a:lnTo>
                    <a:pt x="20" y="4"/>
                  </a:lnTo>
                  <a:lnTo>
                    <a:pt x="26" y="0"/>
                  </a:lnTo>
                  <a:lnTo>
                    <a:pt x="136" y="123"/>
                  </a:lnTo>
                  <a:lnTo>
                    <a:pt x="128" y="129"/>
                  </a:lnTo>
                  <a:lnTo>
                    <a:pt x="121" y="134"/>
                  </a:lnTo>
                  <a:lnTo>
                    <a:pt x="114" y="139"/>
                  </a:lnTo>
                  <a:lnTo>
                    <a:pt x="109" y="14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6" name="Freeform 150"/>
            <p:cNvSpPr/>
            <p:nvPr/>
          </p:nvSpPr>
          <p:spPr bwMode="auto">
            <a:xfrm>
              <a:off x="927" y="2084"/>
              <a:ext cx="234" cy="233"/>
            </a:xfrm>
            <a:custGeom>
              <a:avLst/>
              <a:gdLst/>
              <a:ahLst/>
              <a:cxnLst>
                <a:cxn ang="0">
                  <a:pos x="466" y="257"/>
                </a:cxn>
                <a:cxn ang="0">
                  <a:pos x="457" y="302"/>
                </a:cxn>
                <a:cxn ang="0">
                  <a:pos x="439" y="345"/>
                </a:cxn>
                <a:cxn ang="0">
                  <a:pos x="415" y="381"/>
                </a:cxn>
                <a:cxn ang="0">
                  <a:pos x="382" y="414"/>
                </a:cxn>
                <a:cxn ang="0">
                  <a:pos x="345" y="438"/>
                </a:cxn>
                <a:cxn ang="0">
                  <a:pos x="303" y="456"/>
                </a:cxn>
                <a:cxn ang="0">
                  <a:pos x="258" y="465"/>
                </a:cxn>
                <a:cxn ang="0">
                  <a:pos x="211" y="465"/>
                </a:cxn>
                <a:cxn ang="0">
                  <a:pos x="165" y="456"/>
                </a:cxn>
                <a:cxn ang="0">
                  <a:pos x="123" y="439"/>
                </a:cxn>
                <a:cxn ang="0">
                  <a:pos x="85" y="414"/>
                </a:cxn>
                <a:cxn ang="0">
                  <a:pos x="53" y="381"/>
                </a:cxn>
                <a:cxn ang="0">
                  <a:pos x="28" y="343"/>
                </a:cxn>
                <a:cxn ang="0">
                  <a:pos x="10" y="302"/>
                </a:cxn>
                <a:cxn ang="0">
                  <a:pos x="1" y="256"/>
                </a:cxn>
                <a:cxn ang="0">
                  <a:pos x="1" y="210"/>
                </a:cxn>
                <a:cxn ang="0">
                  <a:pos x="10" y="165"/>
                </a:cxn>
                <a:cxn ang="0">
                  <a:pos x="28" y="123"/>
                </a:cxn>
                <a:cxn ang="0">
                  <a:pos x="53" y="85"/>
                </a:cxn>
                <a:cxn ang="0">
                  <a:pos x="85" y="53"/>
                </a:cxn>
                <a:cxn ang="0">
                  <a:pos x="123" y="28"/>
                </a:cxn>
                <a:cxn ang="0">
                  <a:pos x="165" y="11"/>
                </a:cxn>
                <a:cxn ang="0">
                  <a:pos x="211" y="1"/>
                </a:cxn>
                <a:cxn ang="0">
                  <a:pos x="257" y="1"/>
                </a:cxn>
                <a:cxn ang="0">
                  <a:pos x="302" y="11"/>
                </a:cxn>
                <a:cxn ang="0">
                  <a:pos x="343" y="28"/>
                </a:cxn>
                <a:cxn ang="0">
                  <a:pos x="381" y="53"/>
                </a:cxn>
                <a:cxn ang="0">
                  <a:pos x="413" y="85"/>
                </a:cxn>
                <a:cxn ang="0">
                  <a:pos x="440" y="123"/>
                </a:cxn>
                <a:cxn ang="0">
                  <a:pos x="457" y="165"/>
                </a:cxn>
                <a:cxn ang="0">
                  <a:pos x="466" y="210"/>
                </a:cxn>
              </a:cxnLst>
              <a:rect l="0" t="0" r="r" b="b"/>
              <a:pathLst>
                <a:path w="468" h="467">
                  <a:moveTo>
                    <a:pt x="468" y="233"/>
                  </a:moveTo>
                  <a:lnTo>
                    <a:pt x="466" y="257"/>
                  </a:lnTo>
                  <a:lnTo>
                    <a:pt x="463" y="280"/>
                  </a:lnTo>
                  <a:lnTo>
                    <a:pt x="457" y="302"/>
                  </a:lnTo>
                  <a:lnTo>
                    <a:pt x="449" y="324"/>
                  </a:lnTo>
                  <a:lnTo>
                    <a:pt x="439" y="345"/>
                  </a:lnTo>
                  <a:lnTo>
                    <a:pt x="427" y="363"/>
                  </a:lnTo>
                  <a:lnTo>
                    <a:pt x="415" y="381"/>
                  </a:lnTo>
                  <a:lnTo>
                    <a:pt x="400" y="397"/>
                  </a:lnTo>
                  <a:lnTo>
                    <a:pt x="382" y="414"/>
                  </a:lnTo>
                  <a:lnTo>
                    <a:pt x="364" y="426"/>
                  </a:lnTo>
                  <a:lnTo>
                    <a:pt x="345" y="438"/>
                  </a:lnTo>
                  <a:lnTo>
                    <a:pt x="325" y="448"/>
                  </a:lnTo>
                  <a:lnTo>
                    <a:pt x="303" y="456"/>
                  </a:lnTo>
                  <a:lnTo>
                    <a:pt x="281" y="462"/>
                  </a:lnTo>
                  <a:lnTo>
                    <a:pt x="258" y="465"/>
                  </a:lnTo>
                  <a:lnTo>
                    <a:pt x="234" y="467"/>
                  </a:lnTo>
                  <a:lnTo>
                    <a:pt x="211" y="465"/>
                  </a:lnTo>
                  <a:lnTo>
                    <a:pt x="188" y="462"/>
                  </a:lnTo>
                  <a:lnTo>
                    <a:pt x="165" y="456"/>
                  </a:lnTo>
                  <a:lnTo>
                    <a:pt x="144" y="449"/>
                  </a:lnTo>
                  <a:lnTo>
                    <a:pt x="123" y="439"/>
                  </a:lnTo>
                  <a:lnTo>
                    <a:pt x="104" y="427"/>
                  </a:lnTo>
                  <a:lnTo>
                    <a:pt x="85" y="414"/>
                  </a:lnTo>
                  <a:lnTo>
                    <a:pt x="68" y="399"/>
                  </a:lnTo>
                  <a:lnTo>
                    <a:pt x="53" y="381"/>
                  </a:lnTo>
                  <a:lnTo>
                    <a:pt x="39" y="363"/>
                  </a:lnTo>
                  <a:lnTo>
                    <a:pt x="28" y="343"/>
                  </a:lnTo>
                  <a:lnTo>
                    <a:pt x="17" y="323"/>
                  </a:lnTo>
                  <a:lnTo>
                    <a:pt x="10" y="302"/>
                  </a:lnTo>
                  <a:lnTo>
                    <a:pt x="4" y="279"/>
                  </a:lnTo>
                  <a:lnTo>
                    <a:pt x="1" y="256"/>
                  </a:lnTo>
                  <a:lnTo>
                    <a:pt x="0" y="233"/>
                  </a:lnTo>
                  <a:lnTo>
                    <a:pt x="1" y="210"/>
                  </a:lnTo>
                  <a:lnTo>
                    <a:pt x="4" y="187"/>
                  </a:lnTo>
                  <a:lnTo>
                    <a:pt x="10" y="165"/>
                  </a:lnTo>
                  <a:lnTo>
                    <a:pt x="17" y="143"/>
                  </a:lnTo>
                  <a:lnTo>
                    <a:pt x="28" y="123"/>
                  </a:lnTo>
                  <a:lnTo>
                    <a:pt x="39" y="104"/>
                  </a:lnTo>
                  <a:lnTo>
                    <a:pt x="53" y="85"/>
                  </a:lnTo>
                  <a:lnTo>
                    <a:pt x="68" y="68"/>
                  </a:lnTo>
                  <a:lnTo>
                    <a:pt x="85" y="53"/>
                  </a:lnTo>
                  <a:lnTo>
                    <a:pt x="104" y="39"/>
                  </a:lnTo>
                  <a:lnTo>
                    <a:pt x="123" y="28"/>
                  </a:lnTo>
                  <a:lnTo>
                    <a:pt x="144" y="17"/>
                  </a:lnTo>
                  <a:lnTo>
                    <a:pt x="165" y="11"/>
                  </a:lnTo>
                  <a:lnTo>
                    <a:pt x="188" y="5"/>
                  </a:lnTo>
                  <a:lnTo>
                    <a:pt x="211" y="1"/>
                  </a:lnTo>
                  <a:lnTo>
                    <a:pt x="234" y="0"/>
                  </a:lnTo>
                  <a:lnTo>
                    <a:pt x="257" y="1"/>
                  </a:lnTo>
                  <a:lnTo>
                    <a:pt x="280" y="5"/>
                  </a:lnTo>
                  <a:lnTo>
                    <a:pt x="302" y="11"/>
                  </a:lnTo>
                  <a:lnTo>
                    <a:pt x="324" y="17"/>
                  </a:lnTo>
                  <a:lnTo>
                    <a:pt x="343" y="28"/>
                  </a:lnTo>
                  <a:lnTo>
                    <a:pt x="363" y="39"/>
                  </a:lnTo>
                  <a:lnTo>
                    <a:pt x="381" y="53"/>
                  </a:lnTo>
                  <a:lnTo>
                    <a:pt x="398" y="68"/>
                  </a:lnTo>
                  <a:lnTo>
                    <a:pt x="413" y="85"/>
                  </a:lnTo>
                  <a:lnTo>
                    <a:pt x="427" y="104"/>
                  </a:lnTo>
                  <a:lnTo>
                    <a:pt x="440" y="123"/>
                  </a:lnTo>
                  <a:lnTo>
                    <a:pt x="449" y="143"/>
                  </a:lnTo>
                  <a:lnTo>
                    <a:pt x="457" y="165"/>
                  </a:lnTo>
                  <a:lnTo>
                    <a:pt x="463" y="187"/>
                  </a:lnTo>
                  <a:lnTo>
                    <a:pt x="466" y="210"/>
                  </a:lnTo>
                  <a:lnTo>
                    <a:pt x="468" y="233"/>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7" name="Freeform 151"/>
            <p:cNvSpPr/>
            <p:nvPr/>
          </p:nvSpPr>
          <p:spPr bwMode="auto">
            <a:xfrm>
              <a:off x="917" y="1952"/>
              <a:ext cx="214" cy="144"/>
            </a:xfrm>
            <a:custGeom>
              <a:avLst/>
              <a:gdLst/>
              <a:ahLst/>
              <a:cxnLst>
                <a:cxn ang="0">
                  <a:pos x="205" y="11"/>
                </a:cxn>
                <a:cxn ang="0">
                  <a:pos x="227" y="28"/>
                </a:cxn>
                <a:cxn ang="0">
                  <a:pos x="241" y="48"/>
                </a:cxn>
                <a:cxn ang="0">
                  <a:pos x="252" y="67"/>
                </a:cxn>
                <a:cxn ang="0">
                  <a:pos x="258" y="86"/>
                </a:cxn>
                <a:cxn ang="0">
                  <a:pos x="268" y="103"/>
                </a:cxn>
                <a:cxn ang="0">
                  <a:pos x="279" y="118"/>
                </a:cxn>
                <a:cxn ang="0">
                  <a:pos x="298" y="126"/>
                </a:cxn>
                <a:cxn ang="0">
                  <a:pos x="317" y="127"/>
                </a:cxn>
                <a:cxn ang="0">
                  <a:pos x="330" y="125"/>
                </a:cxn>
                <a:cxn ang="0">
                  <a:pos x="341" y="122"/>
                </a:cxn>
                <a:cxn ang="0">
                  <a:pos x="353" y="119"/>
                </a:cxn>
                <a:cxn ang="0">
                  <a:pos x="367" y="113"/>
                </a:cxn>
                <a:cxn ang="0">
                  <a:pos x="383" y="111"/>
                </a:cxn>
                <a:cxn ang="0">
                  <a:pos x="397" y="115"/>
                </a:cxn>
                <a:cxn ang="0">
                  <a:pos x="412" y="132"/>
                </a:cxn>
                <a:cxn ang="0">
                  <a:pos x="425" y="170"/>
                </a:cxn>
                <a:cxn ang="0">
                  <a:pos x="416" y="247"/>
                </a:cxn>
                <a:cxn ang="0">
                  <a:pos x="390" y="274"/>
                </a:cxn>
                <a:cxn ang="0">
                  <a:pos x="353" y="256"/>
                </a:cxn>
                <a:cxn ang="0">
                  <a:pos x="315" y="243"/>
                </a:cxn>
                <a:cxn ang="0">
                  <a:pos x="273" y="236"/>
                </a:cxn>
                <a:cxn ang="0">
                  <a:pos x="238" y="235"/>
                </a:cxn>
                <a:cxn ang="0">
                  <a:pos x="207" y="240"/>
                </a:cxn>
                <a:cxn ang="0">
                  <a:pos x="178" y="247"/>
                </a:cxn>
                <a:cxn ang="0">
                  <a:pos x="150" y="257"/>
                </a:cxn>
                <a:cxn ang="0">
                  <a:pos x="0" y="183"/>
                </a:cxn>
                <a:cxn ang="0">
                  <a:pos x="17" y="157"/>
                </a:cxn>
                <a:cxn ang="0">
                  <a:pos x="37" y="125"/>
                </a:cxn>
                <a:cxn ang="0">
                  <a:pos x="62" y="91"/>
                </a:cxn>
                <a:cxn ang="0">
                  <a:pos x="88" y="60"/>
                </a:cxn>
                <a:cxn ang="0">
                  <a:pos x="114" y="33"/>
                </a:cxn>
                <a:cxn ang="0">
                  <a:pos x="142" y="12"/>
                </a:cxn>
                <a:cxn ang="0">
                  <a:pos x="167" y="1"/>
                </a:cxn>
                <a:cxn ang="0">
                  <a:pos x="192" y="4"/>
                </a:cxn>
              </a:cxnLst>
              <a:rect l="0" t="0" r="r" b="b"/>
              <a:pathLst>
                <a:path w="425" h="286">
                  <a:moveTo>
                    <a:pt x="192" y="4"/>
                  </a:moveTo>
                  <a:lnTo>
                    <a:pt x="205" y="11"/>
                  </a:lnTo>
                  <a:lnTo>
                    <a:pt x="218" y="19"/>
                  </a:lnTo>
                  <a:lnTo>
                    <a:pt x="227" y="28"/>
                  </a:lnTo>
                  <a:lnTo>
                    <a:pt x="235" y="37"/>
                  </a:lnTo>
                  <a:lnTo>
                    <a:pt x="241" y="48"/>
                  </a:lnTo>
                  <a:lnTo>
                    <a:pt x="247" y="57"/>
                  </a:lnTo>
                  <a:lnTo>
                    <a:pt x="252" y="67"/>
                  </a:lnTo>
                  <a:lnTo>
                    <a:pt x="255" y="76"/>
                  </a:lnTo>
                  <a:lnTo>
                    <a:pt x="258" y="86"/>
                  </a:lnTo>
                  <a:lnTo>
                    <a:pt x="263" y="95"/>
                  </a:lnTo>
                  <a:lnTo>
                    <a:pt x="268" y="103"/>
                  </a:lnTo>
                  <a:lnTo>
                    <a:pt x="272" y="111"/>
                  </a:lnTo>
                  <a:lnTo>
                    <a:pt x="279" y="118"/>
                  </a:lnTo>
                  <a:lnTo>
                    <a:pt x="288" y="122"/>
                  </a:lnTo>
                  <a:lnTo>
                    <a:pt x="298" y="126"/>
                  </a:lnTo>
                  <a:lnTo>
                    <a:pt x="310" y="127"/>
                  </a:lnTo>
                  <a:lnTo>
                    <a:pt x="317" y="127"/>
                  </a:lnTo>
                  <a:lnTo>
                    <a:pt x="324" y="126"/>
                  </a:lnTo>
                  <a:lnTo>
                    <a:pt x="330" y="125"/>
                  </a:lnTo>
                  <a:lnTo>
                    <a:pt x="336" y="124"/>
                  </a:lnTo>
                  <a:lnTo>
                    <a:pt x="341" y="122"/>
                  </a:lnTo>
                  <a:lnTo>
                    <a:pt x="347" y="120"/>
                  </a:lnTo>
                  <a:lnTo>
                    <a:pt x="353" y="119"/>
                  </a:lnTo>
                  <a:lnTo>
                    <a:pt x="358" y="117"/>
                  </a:lnTo>
                  <a:lnTo>
                    <a:pt x="367" y="113"/>
                  </a:lnTo>
                  <a:lnTo>
                    <a:pt x="375" y="111"/>
                  </a:lnTo>
                  <a:lnTo>
                    <a:pt x="383" y="111"/>
                  </a:lnTo>
                  <a:lnTo>
                    <a:pt x="390" y="112"/>
                  </a:lnTo>
                  <a:lnTo>
                    <a:pt x="397" y="115"/>
                  </a:lnTo>
                  <a:lnTo>
                    <a:pt x="404" y="121"/>
                  </a:lnTo>
                  <a:lnTo>
                    <a:pt x="412" y="132"/>
                  </a:lnTo>
                  <a:lnTo>
                    <a:pt x="420" y="144"/>
                  </a:lnTo>
                  <a:lnTo>
                    <a:pt x="425" y="170"/>
                  </a:lnTo>
                  <a:lnTo>
                    <a:pt x="423" y="205"/>
                  </a:lnTo>
                  <a:lnTo>
                    <a:pt x="416" y="247"/>
                  </a:lnTo>
                  <a:lnTo>
                    <a:pt x="407" y="286"/>
                  </a:lnTo>
                  <a:lnTo>
                    <a:pt x="390" y="274"/>
                  </a:lnTo>
                  <a:lnTo>
                    <a:pt x="373" y="264"/>
                  </a:lnTo>
                  <a:lnTo>
                    <a:pt x="353" y="256"/>
                  </a:lnTo>
                  <a:lnTo>
                    <a:pt x="334" y="248"/>
                  </a:lnTo>
                  <a:lnTo>
                    <a:pt x="315" y="243"/>
                  </a:lnTo>
                  <a:lnTo>
                    <a:pt x="294" y="239"/>
                  </a:lnTo>
                  <a:lnTo>
                    <a:pt x="273" y="236"/>
                  </a:lnTo>
                  <a:lnTo>
                    <a:pt x="253" y="235"/>
                  </a:lnTo>
                  <a:lnTo>
                    <a:pt x="238" y="235"/>
                  </a:lnTo>
                  <a:lnTo>
                    <a:pt x="222" y="238"/>
                  </a:lnTo>
                  <a:lnTo>
                    <a:pt x="207" y="240"/>
                  </a:lnTo>
                  <a:lnTo>
                    <a:pt x="193" y="242"/>
                  </a:lnTo>
                  <a:lnTo>
                    <a:pt x="178" y="247"/>
                  </a:lnTo>
                  <a:lnTo>
                    <a:pt x="164" y="251"/>
                  </a:lnTo>
                  <a:lnTo>
                    <a:pt x="150" y="257"/>
                  </a:lnTo>
                  <a:lnTo>
                    <a:pt x="136" y="263"/>
                  </a:lnTo>
                  <a:lnTo>
                    <a:pt x="0" y="183"/>
                  </a:lnTo>
                  <a:lnTo>
                    <a:pt x="7" y="171"/>
                  </a:lnTo>
                  <a:lnTo>
                    <a:pt x="17" y="157"/>
                  </a:lnTo>
                  <a:lnTo>
                    <a:pt x="26" y="141"/>
                  </a:lnTo>
                  <a:lnTo>
                    <a:pt x="37" y="125"/>
                  </a:lnTo>
                  <a:lnTo>
                    <a:pt x="49" y="109"/>
                  </a:lnTo>
                  <a:lnTo>
                    <a:pt x="62" y="91"/>
                  </a:lnTo>
                  <a:lnTo>
                    <a:pt x="74" y="75"/>
                  </a:lnTo>
                  <a:lnTo>
                    <a:pt x="88" y="60"/>
                  </a:lnTo>
                  <a:lnTo>
                    <a:pt x="101" y="45"/>
                  </a:lnTo>
                  <a:lnTo>
                    <a:pt x="114" y="33"/>
                  </a:lnTo>
                  <a:lnTo>
                    <a:pt x="128" y="21"/>
                  </a:lnTo>
                  <a:lnTo>
                    <a:pt x="142" y="12"/>
                  </a:lnTo>
                  <a:lnTo>
                    <a:pt x="155" y="5"/>
                  </a:lnTo>
                  <a:lnTo>
                    <a:pt x="167" y="1"/>
                  </a:lnTo>
                  <a:lnTo>
                    <a:pt x="180" y="0"/>
                  </a:lnTo>
                  <a:lnTo>
                    <a:pt x="192" y="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8" name="Freeform 152"/>
            <p:cNvSpPr/>
            <p:nvPr/>
          </p:nvSpPr>
          <p:spPr bwMode="auto">
            <a:xfrm>
              <a:off x="851" y="2030"/>
              <a:ext cx="121" cy="73"/>
            </a:xfrm>
            <a:custGeom>
              <a:avLst/>
              <a:gdLst/>
              <a:ahLst/>
              <a:cxnLst>
                <a:cxn ang="0">
                  <a:pos x="29" y="0"/>
                </a:cxn>
                <a:cxn ang="0">
                  <a:pos x="241" y="122"/>
                </a:cxn>
                <a:cxn ang="0">
                  <a:pos x="233" y="128"/>
                </a:cxn>
                <a:cxn ang="0">
                  <a:pos x="226" y="134"/>
                </a:cxn>
                <a:cxn ang="0">
                  <a:pos x="218" y="139"/>
                </a:cxn>
                <a:cxn ang="0">
                  <a:pos x="211" y="145"/>
                </a:cxn>
                <a:cxn ang="0">
                  <a:pos x="0" y="55"/>
                </a:cxn>
                <a:cxn ang="0">
                  <a:pos x="29" y="0"/>
                </a:cxn>
              </a:cxnLst>
              <a:rect l="0" t="0" r="r" b="b"/>
              <a:pathLst>
                <a:path w="241" h="145">
                  <a:moveTo>
                    <a:pt x="29" y="0"/>
                  </a:moveTo>
                  <a:lnTo>
                    <a:pt x="241" y="122"/>
                  </a:lnTo>
                  <a:lnTo>
                    <a:pt x="233" y="128"/>
                  </a:lnTo>
                  <a:lnTo>
                    <a:pt x="226" y="134"/>
                  </a:lnTo>
                  <a:lnTo>
                    <a:pt x="218" y="139"/>
                  </a:lnTo>
                  <a:lnTo>
                    <a:pt x="211" y="145"/>
                  </a:lnTo>
                  <a:lnTo>
                    <a:pt x="0" y="55"/>
                  </a:lnTo>
                  <a:lnTo>
                    <a:pt x="29"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9" name="Freeform 153"/>
            <p:cNvSpPr/>
            <p:nvPr/>
          </p:nvSpPr>
          <p:spPr bwMode="auto">
            <a:xfrm>
              <a:off x="746" y="2093"/>
              <a:ext cx="225" cy="381"/>
            </a:xfrm>
            <a:custGeom>
              <a:avLst/>
              <a:gdLst/>
              <a:ahLst/>
              <a:cxnLst>
                <a:cxn ang="0">
                  <a:pos x="302" y="0"/>
                </a:cxn>
                <a:cxn ang="0">
                  <a:pos x="400" y="42"/>
                </a:cxn>
                <a:cxn ang="0">
                  <a:pos x="385" y="60"/>
                </a:cxn>
                <a:cxn ang="0">
                  <a:pos x="372" y="80"/>
                </a:cxn>
                <a:cxn ang="0">
                  <a:pos x="361" y="101"/>
                </a:cxn>
                <a:cxn ang="0">
                  <a:pos x="351" y="121"/>
                </a:cxn>
                <a:cxn ang="0">
                  <a:pos x="343" y="144"/>
                </a:cxn>
                <a:cxn ang="0">
                  <a:pos x="338" y="167"/>
                </a:cxn>
                <a:cxn ang="0">
                  <a:pos x="334" y="192"/>
                </a:cxn>
                <a:cxn ang="0">
                  <a:pos x="333" y="216"/>
                </a:cxn>
                <a:cxn ang="0">
                  <a:pos x="334" y="242"/>
                </a:cxn>
                <a:cxn ang="0">
                  <a:pos x="338" y="268"/>
                </a:cxn>
                <a:cxn ang="0">
                  <a:pos x="344" y="293"/>
                </a:cxn>
                <a:cxn ang="0">
                  <a:pos x="353" y="317"/>
                </a:cxn>
                <a:cxn ang="0">
                  <a:pos x="364" y="340"/>
                </a:cxn>
                <a:cxn ang="0">
                  <a:pos x="377" y="362"/>
                </a:cxn>
                <a:cxn ang="0">
                  <a:pos x="393" y="383"/>
                </a:cxn>
                <a:cxn ang="0">
                  <a:pos x="410" y="402"/>
                </a:cxn>
                <a:cxn ang="0">
                  <a:pos x="415" y="407"/>
                </a:cxn>
                <a:cxn ang="0">
                  <a:pos x="419" y="412"/>
                </a:cxn>
                <a:cxn ang="0">
                  <a:pos x="425" y="416"/>
                </a:cxn>
                <a:cxn ang="0">
                  <a:pos x="430" y="420"/>
                </a:cxn>
                <a:cxn ang="0">
                  <a:pos x="435" y="424"/>
                </a:cxn>
                <a:cxn ang="0">
                  <a:pos x="440" y="428"/>
                </a:cxn>
                <a:cxn ang="0">
                  <a:pos x="446" y="432"/>
                </a:cxn>
                <a:cxn ang="0">
                  <a:pos x="450" y="436"/>
                </a:cxn>
                <a:cxn ang="0">
                  <a:pos x="259" y="748"/>
                </a:cxn>
                <a:cxn ang="0">
                  <a:pos x="145" y="764"/>
                </a:cxn>
                <a:cxn ang="0">
                  <a:pos x="191" y="627"/>
                </a:cxn>
                <a:cxn ang="0">
                  <a:pos x="0" y="417"/>
                </a:cxn>
                <a:cxn ang="0">
                  <a:pos x="8" y="404"/>
                </a:cxn>
                <a:cxn ang="0">
                  <a:pos x="18" y="386"/>
                </a:cxn>
                <a:cxn ang="0">
                  <a:pos x="30" y="367"/>
                </a:cxn>
                <a:cxn ang="0">
                  <a:pos x="44" y="344"/>
                </a:cxn>
                <a:cxn ang="0">
                  <a:pos x="59" y="319"/>
                </a:cxn>
                <a:cxn ang="0">
                  <a:pos x="76" y="293"/>
                </a:cxn>
                <a:cxn ang="0">
                  <a:pos x="95" y="265"/>
                </a:cxn>
                <a:cxn ang="0">
                  <a:pos x="114" y="237"/>
                </a:cxn>
                <a:cxn ang="0">
                  <a:pos x="135" y="207"/>
                </a:cxn>
                <a:cxn ang="0">
                  <a:pos x="157" y="177"/>
                </a:cxn>
                <a:cxn ang="0">
                  <a:pos x="179" y="146"/>
                </a:cxn>
                <a:cxn ang="0">
                  <a:pos x="203" y="116"/>
                </a:cxn>
                <a:cxn ang="0">
                  <a:pos x="226" y="85"/>
                </a:cxn>
                <a:cxn ang="0">
                  <a:pos x="251" y="56"/>
                </a:cxn>
                <a:cxn ang="0">
                  <a:pos x="277" y="27"/>
                </a:cxn>
                <a:cxn ang="0">
                  <a:pos x="302" y="0"/>
                </a:cxn>
              </a:cxnLst>
              <a:rect l="0" t="0" r="r" b="b"/>
              <a:pathLst>
                <a:path w="450" h="764">
                  <a:moveTo>
                    <a:pt x="302" y="0"/>
                  </a:moveTo>
                  <a:lnTo>
                    <a:pt x="400" y="42"/>
                  </a:lnTo>
                  <a:lnTo>
                    <a:pt x="385" y="60"/>
                  </a:lnTo>
                  <a:lnTo>
                    <a:pt x="372" y="80"/>
                  </a:lnTo>
                  <a:lnTo>
                    <a:pt x="361" y="101"/>
                  </a:lnTo>
                  <a:lnTo>
                    <a:pt x="351" y="121"/>
                  </a:lnTo>
                  <a:lnTo>
                    <a:pt x="343" y="144"/>
                  </a:lnTo>
                  <a:lnTo>
                    <a:pt x="338" y="167"/>
                  </a:lnTo>
                  <a:lnTo>
                    <a:pt x="334" y="192"/>
                  </a:lnTo>
                  <a:lnTo>
                    <a:pt x="333" y="216"/>
                  </a:lnTo>
                  <a:lnTo>
                    <a:pt x="334" y="242"/>
                  </a:lnTo>
                  <a:lnTo>
                    <a:pt x="338" y="268"/>
                  </a:lnTo>
                  <a:lnTo>
                    <a:pt x="344" y="293"/>
                  </a:lnTo>
                  <a:lnTo>
                    <a:pt x="353" y="317"/>
                  </a:lnTo>
                  <a:lnTo>
                    <a:pt x="364" y="340"/>
                  </a:lnTo>
                  <a:lnTo>
                    <a:pt x="377" y="362"/>
                  </a:lnTo>
                  <a:lnTo>
                    <a:pt x="393" y="383"/>
                  </a:lnTo>
                  <a:lnTo>
                    <a:pt x="410" y="402"/>
                  </a:lnTo>
                  <a:lnTo>
                    <a:pt x="415" y="407"/>
                  </a:lnTo>
                  <a:lnTo>
                    <a:pt x="419" y="412"/>
                  </a:lnTo>
                  <a:lnTo>
                    <a:pt x="425" y="416"/>
                  </a:lnTo>
                  <a:lnTo>
                    <a:pt x="430" y="420"/>
                  </a:lnTo>
                  <a:lnTo>
                    <a:pt x="435" y="424"/>
                  </a:lnTo>
                  <a:lnTo>
                    <a:pt x="440" y="428"/>
                  </a:lnTo>
                  <a:lnTo>
                    <a:pt x="446" y="432"/>
                  </a:lnTo>
                  <a:lnTo>
                    <a:pt x="450" y="436"/>
                  </a:lnTo>
                  <a:lnTo>
                    <a:pt x="259" y="748"/>
                  </a:lnTo>
                  <a:lnTo>
                    <a:pt x="145" y="764"/>
                  </a:lnTo>
                  <a:lnTo>
                    <a:pt x="191" y="627"/>
                  </a:lnTo>
                  <a:lnTo>
                    <a:pt x="0" y="417"/>
                  </a:lnTo>
                  <a:lnTo>
                    <a:pt x="8" y="404"/>
                  </a:lnTo>
                  <a:lnTo>
                    <a:pt x="18" y="386"/>
                  </a:lnTo>
                  <a:lnTo>
                    <a:pt x="30" y="367"/>
                  </a:lnTo>
                  <a:lnTo>
                    <a:pt x="44" y="344"/>
                  </a:lnTo>
                  <a:lnTo>
                    <a:pt x="59" y="319"/>
                  </a:lnTo>
                  <a:lnTo>
                    <a:pt x="76" y="293"/>
                  </a:lnTo>
                  <a:lnTo>
                    <a:pt x="95" y="265"/>
                  </a:lnTo>
                  <a:lnTo>
                    <a:pt x="114" y="237"/>
                  </a:lnTo>
                  <a:lnTo>
                    <a:pt x="135" y="207"/>
                  </a:lnTo>
                  <a:lnTo>
                    <a:pt x="157" y="177"/>
                  </a:lnTo>
                  <a:lnTo>
                    <a:pt x="179" y="146"/>
                  </a:lnTo>
                  <a:lnTo>
                    <a:pt x="203" y="116"/>
                  </a:lnTo>
                  <a:lnTo>
                    <a:pt x="226" y="85"/>
                  </a:lnTo>
                  <a:lnTo>
                    <a:pt x="251" y="56"/>
                  </a:lnTo>
                  <a:lnTo>
                    <a:pt x="277" y="27"/>
                  </a:lnTo>
                  <a:lnTo>
                    <a:pt x="302"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0" name="Freeform 154"/>
            <p:cNvSpPr/>
            <p:nvPr/>
          </p:nvSpPr>
          <p:spPr bwMode="auto">
            <a:xfrm>
              <a:off x="695" y="2279"/>
              <a:ext cx="132" cy="180"/>
            </a:xfrm>
            <a:custGeom>
              <a:avLst/>
              <a:gdLst/>
              <a:ahLst/>
              <a:cxnLst>
                <a:cxn ang="0">
                  <a:pos x="71" y="54"/>
                </a:cxn>
                <a:cxn ang="0">
                  <a:pos x="259" y="260"/>
                </a:cxn>
                <a:cxn ang="0">
                  <a:pos x="225" y="360"/>
                </a:cxn>
                <a:cxn ang="0">
                  <a:pos x="0" y="101"/>
                </a:cxn>
                <a:cxn ang="0">
                  <a:pos x="22" y="0"/>
                </a:cxn>
                <a:cxn ang="0">
                  <a:pos x="65" y="48"/>
                </a:cxn>
                <a:cxn ang="0">
                  <a:pos x="64" y="49"/>
                </a:cxn>
                <a:cxn ang="0">
                  <a:pos x="64" y="49"/>
                </a:cxn>
                <a:cxn ang="0">
                  <a:pos x="64" y="50"/>
                </a:cxn>
                <a:cxn ang="0">
                  <a:pos x="64" y="50"/>
                </a:cxn>
                <a:cxn ang="0">
                  <a:pos x="71" y="54"/>
                </a:cxn>
              </a:cxnLst>
              <a:rect l="0" t="0" r="r" b="b"/>
              <a:pathLst>
                <a:path w="259" h="360">
                  <a:moveTo>
                    <a:pt x="71" y="54"/>
                  </a:moveTo>
                  <a:lnTo>
                    <a:pt x="259" y="260"/>
                  </a:lnTo>
                  <a:lnTo>
                    <a:pt x="225" y="360"/>
                  </a:lnTo>
                  <a:lnTo>
                    <a:pt x="0" y="101"/>
                  </a:lnTo>
                  <a:lnTo>
                    <a:pt x="22" y="0"/>
                  </a:lnTo>
                  <a:lnTo>
                    <a:pt x="65" y="48"/>
                  </a:lnTo>
                  <a:lnTo>
                    <a:pt x="64" y="49"/>
                  </a:lnTo>
                  <a:lnTo>
                    <a:pt x="64" y="49"/>
                  </a:lnTo>
                  <a:lnTo>
                    <a:pt x="64" y="50"/>
                  </a:lnTo>
                  <a:lnTo>
                    <a:pt x="64" y="50"/>
                  </a:lnTo>
                  <a:lnTo>
                    <a:pt x="71" y="5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1" name="Freeform 155"/>
            <p:cNvSpPr/>
            <p:nvPr/>
          </p:nvSpPr>
          <p:spPr bwMode="auto">
            <a:xfrm>
              <a:off x="213" y="2451"/>
              <a:ext cx="165" cy="103"/>
            </a:xfrm>
            <a:custGeom>
              <a:avLst/>
              <a:gdLst/>
              <a:ahLst/>
              <a:cxnLst>
                <a:cxn ang="0">
                  <a:pos x="328" y="122"/>
                </a:cxn>
                <a:cxn ang="0">
                  <a:pos x="320" y="121"/>
                </a:cxn>
                <a:cxn ang="0">
                  <a:pos x="306" y="117"/>
                </a:cxn>
                <a:cxn ang="0">
                  <a:pos x="286" y="111"/>
                </a:cxn>
                <a:cxn ang="0">
                  <a:pos x="261" y="101"/>
                </a:cxn>
                <a:cxn ang="0">
                  <a:pos x="245" y="87"/>
                </a:cxn>
                <a:cxn ang="0">
                  <a:pos x="238" y="76"/>
                </a:cxn>
                <a:cxn ang="0">
                  <a:pos x="226" y="65"/>
                </a:cxn>
                <a:cxn ang="0">
                  <a:pos x="209" y="63"/>
                </a:cxn>
                <a:cxn ang="0">
                  <a:pos x="194" y="71"/>
                </a:cxn>
                <a:cxn ang="0">
                  <a:pos x="181" y="90"/>
                </a:cxn>
                <a:cxn ang="0">
                  <a:pos x="171" y="116"/>
                </a:cxn>
                <a:cxn ang="0">
                  <a:pos x="162" y="141"/>
                </a:cxn>
                <a:cxn ang="0">
                  <a:pos x="155" y="162"/>
                </a:cxn>
                <a:cxn ang="0">
                  <a:pos x="143" y="187"/>
                </a:cxn>
                <a:cxn ang="0">
                  <a:pos x="128" y="205"/>
                </a:cxn>
                <a:cxn ang="0">
                  <a:pos x="114" y="208"/>
                </a:cxn>
                <a:cxn ang="0">
                  <a:pos x="105" y="202"/>
                </a:cxn>
                <a:cxn ang="0">
                  <a:pos x="103" y="186"/>
                </a:cxn>
                <a:cxn ang="0">
                  <a:pos x="118" y="146"/>
                </a:cxn>
                <a:cxn ang="0">
                  <a:pos x="135" y="106"/>
                </a:cxn>
                <a:cxn ang="0">
                  <a:pos x="148" y="75"/>
                </a:cxn>
                <a:cxn ang="0">
                  <a:pos x="149" y="55"/>
                </a:cxn>
                <a:cxn ang="0">
                  <a:pos x="146" y="40"/>
                </a:cxn>
                <a:cxn ang="0">
                  <a:pos x="133" y="33"/>
                </a:cxn>
                <a:cxn ang="0">
                  <a:pos x="123" y="35"/>
                </a:cxn>
                <a:cxn ang="0">
                  <a:pos x="116" y="40"/>
                </a:cxn>
                <a:cxn ang="0">
                  <a:pos x="108" y="43"/>
                </a:cxn>
                <a:cxn ang="0">
                  <a:pos x="96" y="47"/>
                </a:cxn>
                <a:cxn ang="0">
                  <a:pos x="83" y="55"/>
                </a:cxn>
                <a:cxn ang="0">
                  <a:pos x="71" y="69"/>
                </a:cxn>
                <a:cxn ang="0">
                  <a:pos x="57" y="87"/>
                </a:cxn>
                <a:cxn ang="0">
                  <a:pos x="44" y="106"/>
                </a:cxn>
                <a:cxn ang="0">
                  <a:pos x="32" y="123"/>
                </a:cxn>
                <a:cxn ang="0">
                  <a:pos x="19" y="139"/>
                </a:cxn>
                <a:cxn ang="0">
                  <a:pos x="7" y="151"/>
                </a:cxn>
                <a:cxn ang="0">
                  <a:pos x="0" y="144"/>
                </a:cxn>
                <a:cxn ang="0">
                  <a:pos x="6" y="115"/>
                </a:cxn>
                <a:cxn ang="0">
                  <a:pos x="21" y="78"/>
                </a:cxn>
                <a:cxn ang="0">
                  <a:pos x="47" y="41"/>
                </a:cxn>
                <a:cxn ang="0">
                  <a:pos x="83" y="14"/>
                </a:cxn>
                <a:cxn ang="0">
                  <a:pos x="126" y="2"/>
                </a:cxn>
                <a:cxn ang="0">
                  <a:pos x="166" y="0"/>
                </a:cxn>
                <a:cxn ang="0">
                  <a:pos x="193" y="3"/>
                </a:cxn>
                <a:cxn ang="0">
                  <a:pos x="260" y="32"/>
                </a:cxn>
                <a:cxn ang="0">
                  <a:pos x="270" y="43"/>
                </a:cxn>
                <a:cxn ang="0">
                  <a:pos x="288" y="62"/>
                </a:cxn>
                <a:cxn ang="0">
                  <a:pos x="308" y="86"/>
                </a:cxn>
                <a:cxn ang="0">
                  <a:pos x="326" y="114"/>
                </a:cxn>
                <a:cxn ang="0">
                  <a:pos x="329" y="118"/>
                </a:cxn>
                <a:cxn ang="0">
                  <a:pos x="331" y="122"/>
                </a:cxn>
              </a:cxnLst>
              <a:rect l="0" t="0" r="r" b="b"/>
              <a:pathLst>
                <a:path w="331" h="208">
                  <a:moveTo>
                    <a:pt x="331" y="122"/>
                  </a:moveTo>
                  <a:lnTo>
                    <a:pt x="328" y="122"/>
                  </a:lnTo>
                  <a:lnTo>
                    <a:pt x="324" y="122"/>
                  </a:lnTo>
                  <a:lnTo>
                    <a:pt x="320" y="121"/>
                  </a:lnTo>
                  <a:lnTo>
                    <a:pt x="314" y="119"/>
                  </a:lnTo>
                  <a:lnTo>
                    <a:pt x="306" y="117"/>
                  </a:lnTo>
                  <a:lnTo>
                    <a:pt x="296" y="115"/>
                  </a:lnTo>
                  <a:lnTo>
                    <a:pt x="286" y="111"/>
                  </a:lnTo>
                  <a:lnTo>
                    <a:pt x="275" y="108"/>
                  </a:lnTo>
                  <a:lnTo>
                    <a:pt x="261" y="101"/>
                  </a:lnTo>
                  <a:lnTo>
                    <a:pt x="252" y="94"/>
                  </a:lnTo>
                  <a:lnTo>
                    <a:pt x="245" y="87"/>
                  </a:lnTo>
                  <a:lnTo>
                    <a:pt x="241" y="81"/>
                  </a:lnTo>
                  <a:lnTo>
                    <a:pt x="238" y="76"/>
                  </a:lnTo>
                  <a:lnTo>
                    <a:pt x="233" y="70"/>
                  </a:lnTo>
                  <a:lnTo>
                    <a:pt x="226" y="65"/>
                  </a:lnTo>
                  <a:lnTo>
                    <a:pt x="218" y="63"/>
                  </a:lnTo>
                  <a:lnTo>
                    <a:pt x="209" y="63"/>
                  </a:lnTo>
                  <a:lnTo>
                    <a:pt x="201" y="65"/>
                  </a:lnTo>
                  <a:lnTo>
                    <a:pt x="194" y="71"/>
                  </a:lnTo>
                  <a:lnTo>
                    <a:pt x="187" y="79"/>
                  </a:lnTo>
                  <a:lnTo>
                    <a:pt x="181" y="90"/>
                  </a:lnTo>
                  <a:lnTo>
                    <a:pt x="176" y="102"/>
                  </a:lnTo>
                  <a:lnTo>
                    <a:pt x="171" y="116"/>
                  </a:lnTo>
                  <a:lnTo>
                    <a:pt x="165" y="131"/>
                  </a:lnTo>
                  <a:lnTo>
                    <a:pt x="162" y="141"/>
                  </a:lnTo>
                  <a:lnTo>
                    <a:pt x="158" y="152"/>
                  </a:lnTo>
                  <a:lnTo>
                    <a:pt x="155" y="162"/>
                  </a:lnTo>
                  <a:lnTo>
                    <a:pt x="150" y="174"/>
                  </a:lnTo>
                  <a:lnTo>
                    <a:pt x="143" y="187"/>
                  </a:lnTo>
                  <a:lnTo>
                    <a:pt x="136" y="198"/>
                  </a:lnTo>
                  <a:lnTo>
                    <a:pt x="128" y="205"/>
                  </a:lnTo>
                  <a:lnTo>
                    <a:pt x="121" y="208"/>
                  </a:lnTo>
                  <a:lnTo>
                    <a:pt x="114" y="208"/>
                  </a:lnTo>
                  <a:lnTo>
                    <a:pt x="110" y="205"/>
                  </a:lnTo>
                  <a:lnTo>
                    <a:pt x="105" y="202"/>
                  </a:lnTo>
                  <a:lnTo>
                    <a:pt x="102" y="199"/>
                  </a:lnTo>
                  <a:lnTo>
                    <a:pt x="103" y="186"/>
                  </a:lnTo>
                  <a:lnTo>
                    <a:pt x="109" y="167"/>
                  </a:lnTo>
                  <a:lnTo>
                    <a:pt x="118" y="146"/>
                  </a:lnTo>
                  <a:lnTo>
                    <a:pt x="126" y="126"/>
                  </a:lnTo>
                  <a:lnTo>
                    <a:pt x="135" y="106"/>
                  </a:lnTo>
                  <a:lnTo>
                    <a:pt x="143" y="88"/>
                  </a:lnTo>
                  <a:lnTo>
                    <a:pt x="148" y="75"/>
                  </a:lnTo>
                  <a:lnTo>
                    <a:pt x="149" y="63"/>
                  </a:lnTo>
                  <a:lnTo>
                    <a:pt x="149" y="55"/>
                  </a:lnTo>
                  <a:lnTo>
                    <a:pt x="148" y="47"/>
                  </a:lnTo>
                  <a:lnTo>
                    <a:pt x="146" y="40"/>
                  </a:lnTo>
                  <a:lnTo>
                    <a:pt x="140" y="35"/>
                  </a:lnTo>
                  <a:lnTo>
                    <a:pt x="133" y="33"/>
                  </a:lnTo>
                  <a:lnTo>
                    <a:pt x="127" y="33"/>
                  </a:lnTo>
                  <a:lnTo>
                    <a:pt x="123" y="35"/>
                  </a:lnTo>
                  <a:lnTo>
                    <a:pt x="118" y="38"/>
                  </a:lnTo>
                  <a:lnTo>
                    <a:pt x="116" y="40"/>
                  </a:lnTo>
                  <a:lnTo>
                    <a:pt x="112" y="41"/>
                  </a:lnTo>
                  <a:lnTo>
                    <a:pt x="108" y="43"/>
                  </a:lnTo>
                  <a:lnTo>
                    <a:pt x="103" y="45"/>
                  </a:lnTo>
                  <a:lnTo>
                    <a:pt x="96" y="47"/>
                  </a:lnTo>
                  <a:lnTo>
                    <a:pt x="89" y="50"/>
                  </a:lnTo>
                  <a:lnTo>
                    <a:pt x="83" y="55"/>
                  </a:lnTo>
                  <a:lnTo>
                    <a:pt x="76" y="62"/>
                  </a:lnTo>
                  <a:lnTo>
                    <a:pt x="71" y="69"/>
                  </a:lnTo>
                  <a:lnTo>
                    <a:pt x="64" y="78"/>
                  </a:lnTo>
                  <a:lnTo>
                    <a:pt x="57" y="87"/>
                  </a:lnTo>
                  <a:lnTo>
                    <a:pt x="50" y="98"/>
                  </a:lnTo>
                  <a:lnTo>
                    <a:pt x="44" y="106"/>
                  </a:lnTo>
                  <a:lnTo>
                    <a:pt x="38" y="115"/>
                  </a:lnTo>
                  <a:lnTo>
                    <a:pt x="32" y="123"/>
                  </a:lnTo>
                  <a:lnTo>
                    <a:pt x="26" y="131"/>
                  </a:lnTo>
                  <a:lnTo>
                    <a:pt x="19" y="139"/>
                  </a:lnTo>
                  <a:lnTo>
                    <a:pt x="13" y="145"/>
                  </a:lnTo>
                  <a:lnTo>
                    <a:pt x="7" y="151"/>
                  </a:lnTo>
                  <a:lnTo>
                    <a:pt x="2" y="153"/>
                  </a:lnTo>
                  <a:lnTo>
                    <a:pt x="0" y="144"/>
                  </a:lnTo>
                  <a:lnTo>
                    <a:pt x="2" y="131"/>
                  </a:lnTo>
                  <a:lnTo>
                    <a:pt x="6" y="115"/>
                  </a:lnTo>
                  <a:lnTo>
                    <a:pt x="12" y="96"/>
                  </a:lnTo>
                  <a:lnTo>
                    <a:pt x="21" y="78"/>
                  </a:lnTo>
                  <a:lnTo>
                    <a:pt x="33" y="60"/>
                  </a:lnTo>
                  <a:lnTo>
                    <a:pt x="47" y="41"/>
                  </a:lnTo>
                  <a:lnTo>
                    <a:pt x="63" y="26"/>
                  </a:lnTo>
                  <a:lnTo>
                    <a:pt x="83" y="14"/>
                  </a:lnTo>
                  <a:lnTo>
                    <a:pt x="104" y="5"/>
                  </a:lnTo>
                  <a:lnTo>
                    <a:pt x="126" y="2"/>
                  </a:lnTo>
                  <a:lnTo>
                    <a:pt x="147" y="0"/>
                  </a:lnTo>
                  <a:lnTo>
                    <a:pt x="166" y="0"/>
                  </a:lnTo>
                  <a:lnTo>
                    <a:pt x="181" y="1"/>
                  </a:lnTo>
                  <a:lnTo>
                    <a:pt x="193" y="3"/>
                  </a:lnTo>
                  <a:lnTo>
                    <a:pt x="200" y="4"/>
                  </a:lnTo>
                  <a:lnTo>
                    <a:pt x="260" y="32"/>
                  </a:lnTo>
                  <a:lnTo>
                    <a:pt x="264" y="37"/>
                  </a:lnTo>
                  <a:lnTo>
                    <a:pt x="270" y="43"/>
                  </a:lnTo>
                  <a:lnTo>
                    <a:pt x="278" y="52"/>
                  </a:lnTo>
                  <a:lnTo>
                    <a:pt x="288" y="62"/>
                  </a:lnTo>
                  <a:lnTo>
                    <a:pt x="298" y="73"/>
                  </a:lnTo>
                  <a:lnTo>
                    <a:pt x="308" y="86"/>
                  </a:lnTo>
                  <a:lnTo>
                    <a:pt x="317" y="100"/>
                  </a:lnTo>
                  <a:lnTo>
                    <a:pt x="326" y="114"/>
                  </a:lnTo>
                  <a:lnTo>
                    <a:pt x="328" y="116"/>
                  </a:lnTo>
                  <a:lnTo>
                    <a:pt x="329" y="118"/>
                  </a:lnTo>
                  <a:lnTo>
                    <a:pt x="330" y="119"/>
                  </a:lnTo>
                  <a:lnTo>
                    <a:pt x="331" y="12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2" name="Freeform 156"/>
            <p:cNvSpPr/>
            <p:nvPr/>
          </p:nvSpPr>
          <p:spPr bwMode="auto">
            <a:xfrm>
              <a:off x="456" y="2660"/>
              <a:ext cx="201" cy="189"/>
            </a:xfrm>
            <a:custGeom>
              <a:avLst/>
              <a:gdLst/>
              <a:ahLst/>
              <a:cxnLst>
                <a:cxn ang="0">
                  <a:pos x="411" y="363"/>
                </a:cxn>
                <a:cxn ang="0">
                  <a:pos x="371" y="363"/>
                </a:cxn>
                <a:cxn ang="0">
                  <a:pos x="371" y="33"/>
                </a:cxn>
                <a:cxn ang="0">
                  <a:pos x="1" y="33"/>
                </a:cxn>
                <a:cxn ang="0">
                  <a:pos x="1" y="25"/>
                </a:cxn>
                <a:cxn ang="0">
                  <a:pos x="1" y="16"/>
                </a:cxn>
                <a:cxn ang="0">
                  <a:pos x="0" y="8"/>
                </a:cxn>
                <a:cxn ang="0">
                  <a:pos x="0" y="0"/>
                </a:cxn>
                <a:cxn ang="0">
                  <a:pos x="411" y="0"/>
                </a:cxn>
                <a:cxn ang="0">
                  <a:pos x="411" y="363"/>
                </a:cxn>
              </a:cxnLst>
              <a:rect l="0" t="0" r="r" b="b"/>
              <a:pathLst>
                <a:path w="411" h="363">
                  <a:moveTo>
                    <a:pt x="411" y="363"/>
                  </a:moveTo>
                  <a:lnTo>
                    <a:pt x="371" y="363"/>
                  </a:lnTo>
                  <a:lnTo>
                    <a:pt x="371" y="33"/>
                  </a:lnTo>
                  <a:lnTo>
                    <a:pt x="1" y="33"/>
                  </a:lnTo>
                  <a:lnTo>
                    <a:pt x="1" y="25"/>
                  </a:lnTo>
                  <a:lnTo>
                    <a:pt x="1" y="16"/>
                  </a:lnTo>
                  <a:lnTo>
                    <a:pt x="0" y="8"/>
                  </a:lnTo>
                  <a:lnTo>
                    <a:pt x="0" y="0"/>
                  </a:lnTo>
                  <a:lnTo>
                    <a:pt x="411" y="0"/>
                  </a:lnTo>
                  <a:lnTo>
                    <a:pt x="411" y="36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3" name="Freeform 157"/>
            <p:cNvSpPr/>
            <p:nvPr/>
          </p:nvSpPr>
          <p:spPr bwMode="auto">
            <a:xfrm>
              <a:off x="324" y="2251"/>
              <a:ext cx="487" cy="665"/>
            </a:xfrm>
            <a:custGeom>
              <a:avLst/>
              <a:gdLst/>
              <a:ahLst/>
              <a:cxnLst>
                <a:cxn ang="0">
                  <a:pos x="606" y="882"/>
                </a:cxn>
                <a:cxn ang="0">
                  <a:pos x="704" y="1212"/>
                </a:cxn>
                <a:cxn ang="0">
                  <a:pos x="265" y="789"/>
                </a:cxn>
                <a:cxn ang="0">
                  <a:pos x="294" y="667"/>
                </a:cxn>
                <a:cxn ang="0">
                  <a:pos x="345" y="537"/>
                </a:cxn>
                <a:cxn ang="0">
                  <a:pos x="403" y="420"/>
                </a:cxn>
                <a:cxn ang="0">
                  <a:pos x="446" y="343"/>
                </a:cxn>
                <a:cxn ang="0">
                  <a:pos x="471" y="367"/>
                </a:cxn>
                <a:cxn ang="0">
                  <a:pos x="493" y="387"/>
                </a:cxn>
                <a:cxn ang="0">
                  <a:pos x="507" y="401"/>
                </a:cxn>
                <a:cxn ang="0">
                  <a:pos x="512" y="407"/>
                </a:cxn>
                <a:cxn ang="0">
                  <a:pos x="530" y="382"/>
                </a:cxn>
                <a:cxn ang="0">
                  <a:pos x="516" y="369"/>
                </a:cxn>
                <a:cxn ang="0">
                  <a:pos x="492" y="346"/>
                </a:cxn>
                <a:cxn ang="0">
                  <a:pos x="461" y="318"/>
                </a:cxn>
                <a:cxn ang="0">
                  <a:pos x="427" y="287"/>
                </a:cxn>
                <a:cxn ang="0">
                  <a:pos x="393" y="257"/>
                </a:cxn>
                <a:cxn ang="0">
                  <a:pos x="359" y="229"/>
                </a:cxn>
                <a:cxn ang="0">
                  <a:pos x="332" y="210"/>
                </a:cxn>
                <a:cxn ang="0">
                  <a:pos x="309" y="199"/>
                </a:cxn>
                <a:cxn ang="0">
                  <a:pos x="278" y="204"/>
                </a:cxn>
                <a:cxn ang="0">
                  <a:pos x="242" y="222"/>
                </a:cxn>
                <a:cxn ang="0">
                  <a:pos x="201" y="250"/>
                </a:cxn>
                <a:cxn ang="0">
                  <a:pos x="160" y="285"/>
                </a:cxn>
                <a:cxn ang="0">
                  <a:pos x="121" y="321"/>
                </a:cxn>
                <a:cxn ang="0">
                  <a:pos x="84" y="357"/>
                </a:cxn>
                <a:cxn ang="0">
                  <a:pos x="54" y="389"/>
                </a:cxn>
                <a:cxn ang="0">
                  <a:pos x="0" y="384"/>
                </a:cxn>
                <a:cxn ang="0">
                  <a:pos x="17" y="348"/>
                </a:cxn>
                <a:cxn ang="0">
                  <a:pos x="44" y="296"/>
                </a:cxn>
                <a:cxn ang="0">
                  <a:pos x="78" y="234"/>
                </a:cxn>
                <a:cxn ang="0">
                  <a:pos x="121" y="168"/>
                </a:cxn>
                <a:cxn ang="0">
                  <a:pos x="168" y="106"/>
                </a:cxn>
                <a:cxn ang="0">
                  <a:pos x="219" y="52"/>
                </a:cxn>
                <a:cxn ang="0">
                  <a:pos x="273" y="15"/>
                </a:cxn>
                <a:cxn ang="0">
                  <a:pos x="328" y="0"/>
                </a:cxn>
                <a:cxn ang="0">
                  <a:pos x="390" y="6"/>
                </a:cxn>
                <a:cxn ang="0">
                  <a:pos x="455" y="23"/>
                </a:cxn>
                <a:cxn ang="0">
                  <a:pos x="518" y="50"/>
                </a:cxn>
                <a:cxn ang="0">
                  <a:pos x="577" y="80"/>
                </a:cxn>
                <a:cxn ang="0">
                  <a:pos x="629" y="112"/>
                </a:cxn>
                <a:cxn ang="0">
                  <a:pos x="671" y="139"/>
                </a:cxn>
                <a:cxn ang="0">
                  <a:pos x="701" y="161"/>
                </a:cxn>
                <a:cxn ang="0">
                  <a:pos x="715" y="173"/>
                </a:cxn>
                <a:cxn ang="0">
                  <a:pos x="956" y="452"/>
                </a:cxn>
                <a:cxn ang="0">
                  <a:pos x="952" y="473"/>
                </a:cxn>
                <a:cxn ang="0">
                  <a:pos x="939" y="556"/>
                </a:cxn>
                <a:cxn ang="0">
                  <a:pos x="924" y="700"/>
                </a:cxn>
                <a:cxn ang="0">
                  <a:pos x="920" y="888"/>
                </a:cxn>
                <a:cxn ang="0">
                  <a:pos x="933" y="1070"/>
                </a:cxn>
                <a:cxn ang="0">
                  <a:pos x="947" y="1189"/>
                </a:cxn>
                <a:cxn ang="0">
                  <a:pos x="957" y="1269"/>
                </a:cxn>
                <a:cxn ang="0">
                  <a:pos x="965" y="1316"/>
                </a:cxn>
                <a:cxn ang="0">
                  <a:pos x="367" y="1330"/>
                </a:cxn>
                <a:cxn ang="0">
                  <a:pos x="348" y="1262"/>
                </a:cxn>
                <a:cxn ang="0">
                  <a:pos x="318" y="1148"/>
                </a:cxn>
                <a:cxn ang="0">
                  <a:pos x="288" y="1013"/>
                </a:cxn>
                <a:cxn ang="0">
                  <a:pos x="267" y="882"/>
                </a:cxn>
              </a:cxnLst>
              <a:rect l="0" t="0" r="r" b="b"/>
              <a:pathLst>
                <a:path w="967" h="1330">
                  <a:moveTo>
                    <a:pt x="267" y="882"/>
                  </a:moveTo>
                  <a:lnTo>
                    <a:pt x="606" y="882"/>
                  </a:lnTo>
                  <a:lnTo>
                    <a:pt x="606" y="1212"/>
                  </a:lnTo>
                  <a:lnTo>
                    <a:pt x="704" y="1212"/>
                  </a:lnTo>
                  <a:lnTo>
                    <a:pt x="704" y="789"/>
                  </a:lnTo>
                  <a:lnTo>
                    <a:pt x="265" y="789"/>
                  </a:lnTo>
                  <a:lnTo>
                    <a:pt x="275" y="730"/>
                  </a:lnTo>
                  <a:lnTo>
                    <a:pt x="294" y="667"/>
                  </a:lnTo>
                  <a:lnTo>
                    <a:pt x="318" y="601"/>
                  </a:lnTo>
                  <a:lnTo>
                    <a:pt x="345" y="537"/>
                  </a:lnTo>
                  <a:lnTo>
                    <a:pt x="375" y="475"/>
                  </a:lnTo>
                  <a:lnTo>
                    <a:pt x="403" y="420"/>
                  </a:lnTo>
                  <a:lnTo>
                    <a:pt x="427" y="376"/>
                  </a:lnTo>
                  <a:lnTo>
                    <a:pt x="446" y="343"/>
                  </a:lnTo>
                  <a:lnTo>
                    <a:pt x="460" y="356"/>
                  </a:lnTo>
                  <a:lnTo>
                    <a:pt x="471" y="367"/>
                  </a:lnTo>
                  <a:lnTo>
                    <a:pt x="483" y="378"/>
                  </a:lnTo>
                  <a:lnTo>
                    <a:pt x="493" y="387"/>
                  </a:lnTo>
                  <a:lnTo>
                    <a:pt x="501" y="395"/>
                  </a:lnTo>
                  <a:lnTo>
                    <a:pt x="507" y="401"/>
                  </a:lnTo>
                  <a:lnTo>
                    <a:pt x="511" y="405"/>
                  </a:lnTo>
                  <a:lnTo>
                    <a:pt x="512" y="407"/>
                  </a:lnTo>
                  <a:lnTo>
                    <a:pt x="533" y="385"/>
                  </a:lnTo>
                  <a:lnTo>
                    <a:pt x="530" y="382"/>
                  </a:lnTo>
                  <a:lnTo>
                    <a:pt x="524" y="377"/>
                  </a:lnTo>
                  <a:lnTo>
                    <a:pt x="516" y="369"/>
                  </a:lnTo>
                  <a:lnTo>
                    <a:pt x="504" y="358"/>
                  </a:lnTo>
                  <a:lnTo>
                    <a:pt x="492" y="346"/>
                  </a:lnTo>
                  <a:lnTo>
                    <a:pt x="477" y="332"/>
                  </a:lnTo>
                  <a:lnTo>
                    <a:pt x="461" y="318"/>
                  </a:lnTo>
                  <a:lnTo>
                    <a:pt x="445" y="302"/>
                  </a:lnTo>
                  <a:lnTo>
                    <a:pt x="427" y="287"/>
                  </a:lnTo>
                  <a:lnTo>
                    <a:pt x="410" y="272"/>
                  </a:lnTo>
                  <a:lnTo>
                    <a:pt x="393" y="257"/>
                  </a:lnTo>
                  <a:lnTo>
                    <a:pt x="375" y="243"/>
                  </a:lnTo>
                  <a:lnTo>
                    <a:pt x="359" y="229"/>
                  </a:lnTo>
                  <a:lnTo>
                    <a:pt x="344" y="219"/>
                  </a:lnTo>
                  <a:lnTo>
                    <a:pt x="332" y="210"/>
                  </a:lnTo>
                  <a:lnTo>
                    <a:pt x="320" y="203"/>
                  </a:lnTo>
                  <a:lnTo>
                    <a:pt x="309" y="199"/>
                  </a:lnTo>
                  <a:lnTo>
                    <a:pt x="294" y="199"/>
                  </a:lnTo>
                  <a:lnTo>
                    <a:pt x="278" y="204"/>
                  </a:lnTo>
                  <a:lnTo>
                    <a:pt x="260" y="212"/>
                  </a:lnTo>
                  <a:lnTo>
                    <a:pt x="242" y="222"/>
                  </a:lnTo>
                  <a:lnTo>
                    <a:pt x="222" y="235"/>
                  </a:lnTo>
                  <a:lnTo>
                    <a:pt x="201" y="250"/>
                  </a:lnTo>
                  <a:lnTo>
                    <a:pt x="181" y="267"/>
                  </a:lnTo>
                  <a:lnTo>
                    <a:pt x="160" y="285"/>
                  </a:lnTo>
                  <a:lnTo>
                    <a:pt x="140" y="303"/>
                  </a:lnTo>
                  <a:lnTo>
                    <a:pt x="121" y="321"/>
                  </a:lnTo>
                  <a:lnTo>
                    <a:pt x="101" y="340"/>
                  </a:lnTo>
                  <a:lnTo>
                    <a:pt x="84" y="357"/>
                  </a:lnTo>
                  <a:lnTo>
                    <a:pt x="68" y="374"/>
                  </a:lnTo>
                  <a:lnTo>
                    <a:pt x="54" y="389"/>
                  </a:lnTo>
                  <a:lnTo>
                    <a:pt x="41" y="402"/>
                  </a:lnTo>
                  <a:lnTo>
                    <a:pt x="0" y="384"/>
                  </a:lnTo>
                  <a:lnTo>
                    <a:pt x="7" y="369"/>
                  </a:lnTo>
                  <a:lnTo>
                    <a:pt x="17" y="348"/>
                  </a:lnTo>
                  <a:lnTo>
                    <a:pt x="29" y="324"/>
                  </a:lnTo>
                  <a:lnTo>
                    <a:pt x="44" y="296"/>
                  </a:lnTo>
                  <a:lnTo>
                    <a:pt x="60" y="265"/>
                  </a:lnTo>
                  <a:lnTo>
                    <a:pt x="78" y="234"/>
                  </a:lnTo>
                  <a:lnTo>
                    <a:pt x="99" y="201"/>
                  </a:lnTo>
                  <a:lnTo>
                    <a:pt x="121" y="168"/>
                  </a:lnTo>
                  <a:lnTo>
                    <a:pt x="144" y="136"/>
                  </a:lnTo>
                  <a:lnTo>
                    <a:pt x="168" y="106"/>
                  </a:lnTo>
                  <a:lnTo>
                    <a:pt x="193" y="77"/>
                  </a:lnTo>
                  <a:lnTo>
                    <a:pt x="219" y="52"/>
                  </a:lnTo>
                  <a:lnTo>
                    <a:pt x="245" y="31"/>
                  </a:lnTo>
                  <a:lnTo>
                    <a:pt x="273" y="15"/>
                  </a:lnTo>
                  <a:lnTo>
                    <a:pt x="301" y="5"/>
                  </a:lnTo>
                  <a:lnTo>
                    <a:pt x="328" y="0"/>
                  </a:lnTo>
                  <a:lnTo>
                    <a:pt x="359" y="1"/>
                  </a:lnTo>
                  <a:lnTo>
                    <a:pt x="390" y="6"/>
                  </a:lnTo>
                  <a:lnTo>
                    <a:pt x="423" y="13"/>
                  </a:lnTo>
                  <a:lnTo>
                    <a:pt x="455" y="23"/>
                  </a:lnTo>
                  <a:lnTo>
                    <a:pt x="487" y="36"/>
                  </a:lnTo>
                  <a:lnTo>
                    <a:pt x="518" y="50"/>
                  </a:lnTo>
                  <a:lnTo>
                    <a:pt x="548" y="65"/>
                  </a:lnTo>
                  <a:lnTo>
                    <a:pt x="577" y="80"/>
                  </a:lnTo>
                  <a:lnTo>
                    <a:pt x="603" y="96"/>
                  </a:lnTo>
                  <a:lnTo>
                    <a:pt x="629" y="112"/>
                  </a:lnTo>
                  <a:lnTo>
                    <a:pt x="652" y="127"/>
                  </a:lnTo>
                  <a:lnTo>
                    <a:pt x="671" y="139"/>
                  </a:lnTo>
                  <a:lnTo>
                    <a:pt x="688" y="152"/>
                  </a:lnTo>
                  <a:lnTo>
                    <a:pt x="701" y="161"/>
                  </a:lnTo>
                  <a:lnTo>
                    <a:pt x="711" y="168"/>
                  </a:lnTo>
                  <a:lnTo>
                    <a:pt x="715" y="173"/>
                  </a:lnTo>
                  <a:lnTo>
                    <a:pt x="959" y="452"/>
                  </a:lnTo>
                  <a:lnTo>
                    <a:pt x="956" y="452"/>
                  </a:lnTo>
                  <a:lnTo>
                    <a:pt x="955" y="462"/>
                  </a:lnTo>
                  <a:lnTo>
                    <a:pt x="952" y="473"/>
                  </a:lnTo>
                  <a:lnTo>
                    <a:pt x="947" y="506"/>
                  </a:lnTo>
                  <a:lnTo>
                    <a:pt x="939" y="556"/>
                  </a:lnTo>
                  <a:lnTo>
                    <a:pt x="931" y="622"/>
                  </a:lnTo>
                  <a:lnTo>
                    <a:pt x="924" y="700"/>
                  </a:lnTo>
                  <a:lnTo>
                    <a:pt x="919" y="790"/>
                  </a:lnTo>
                  <a:lnTo>
                    <a:pt x="920" y="888"/>
                  </a:lnTo>
                  <a:lnTo>
                    <a:pt x="926" y="993"/>
                  </a:lnTo>
                  <a:lnTo>
                    <a:pt x="933" y="1070"/>
                  </a:lnTo>
                  <a:lnTo>
                    <a:pt x="940" y="1134"/>
                  </a:lnTo>
                  <a:lnTo>
                    <a:pt x="947" y="1189"/>
                  </a:lnTo>
                  <a:lnTo>
                    <a:pt x="952" y="1233"/>
                  </a:lnTo>
                  <a:lnTo>
                    <a:pt x="957" y="1269"/>
                  </a:lnTo>
                  <a:lnTo>
                    <a:pt x="962" y="1297"/>
                  </a:lnTo>
                  <a:lnTo>
                    <a:pt x="965" y="1316"/>
                  </a:lnTo>
                  <a:lnTo>
                    <a:pt x="967" y="1330"/>
                  </a:lnTo>
                  <a:lnTo>
                    <a:pt x="367" y="1330"/>
                  </a:lnTo>
                  <a:lnTo>
                    <a:pt x="359" y="1303"/>
                  </a:lnTo>
                  <a:lnTo>
                    <a:pt x="348" y="1262"/>
                  </a:lnTo>
                  <a:lnTo>
                    <a:pt x="334" y="1209"/>
                  </a:lnTo>
                  <a:lnTo>
                    <a:pt x="318" y="1148"/>
                  </a:lnTo>
                  <a:lnTo>
                    <a:pt x="303" y="1083"/>
                  </a:lnTo>
                  <a:lnTo>
                    <a:pt x="288" y="1013"/>
                  </a:lnTo>
                  <a:lnTo>
                    <a:pt x="276" y="947"/>
                  </a:lnTo>
                  <a:lnTo>
                    <a:pt x="267" y="882"/>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4" name="Freeform 158"/>
            <p:cNvSpPr/>
            <p:nvPr/>
          </p:nvSpPr>
          <p:spPr bwMode="auto">
            <a:xfrm>
              <a:off x="799" y="2479"/>
              <a:ext cx="379" cy="437"/>
            </a:xfrm>
            <a:custGeom>
              <a:avLst/>
              <a:gdLst/>
              <a:ahLst/>
              <a:cxnLst>
                <a:cxn ang="0">
                  <a:pos x="533" y="401"/>
                </a:cxn>
                <a:cxn ang="0">
                  <a:pos x="470" y="407"/>
                </a:cxn>
                <a:cxn ang="0">
                  <a:pos x="403" y="403"/>
                </a:cxn>
                <a:cxn ang="0">
                  <a:pos x="339" y="392"/>
                </a:cxn>
                <a:cxn ang="0">
                  <a:pos x="278" y="377"/>
                </a:cxn>
                <a:cxn ang="0">
                  <a:pos x="226" y="361"/>
                </a:cxn>
                <a:cxn ang="0">
                  <a:pos x="185" y="346"/>
                </a:cxn>
                <a:cxn ang="0">
                  <a:pos x="162" y="336"/>
                </a:cxn>
                <a:cxn ang="0">
                  <a:pos x="159" y="332"/>
                </a:cxn>
                <a:cxn ang="0">
                  <a:pos x="158" y="325"/>
                </a:cxn>
                <a:cxn ang="0">
                  <a:pos x="152" y="236"/>
                </a:cxn>
                <a:cxn ang="0">
                  <a:pos x="158" y="158"/>
                </a:cxn>
                <a:cxn ang="0">
                  <a:pos x="136" y="134"/>
                </a:cxn>
                <a:cxn ang="0">
                  <a:pos x="126" y="175"/>
                </a:cxn>
                <a:cxn ang="0">
                  <a:pos x="129" y="325"/>
                </a:cxn>
                <a:cxn ang="0">
                  <a:pos x="152" y="457"/>
                </a:cxn>
                <a:cxn ang="0">
                  <a:pos x="195" y="620"/>
                </a:cxn>
                <a:cxn ang="0">
                  <a:pos x="238" y="773"/>
                </a:cxn>
                <a:cxn ang="0">
                  <a:pos x="270" y="874"/>
                </a:cxn>
                <a:cxn ang="0">
                  <a:pos x="46" y="864"/>
                </a:cxn>
                <a:cxn ang="0">
                  <a:pos x="39" y="821"/>
                </a:cxn>
                <a:cxn ang="0">
                  <a:pos x="29" y="743"/>
                </a:cxn>
                <a:cxn ang="0">
                  <a:pos x="15" y="617"/>
                </a:cxn>
                <a:cxn ang="0">
                  <a:pos x="1" y="443"/>
                </a:cxn>
                <a:cxn ang="0">
                  <a:pos x="2" y="275"/>
                </a:cxn>
                <a:cxn ang="0">
                  <a:pos x="14" y="139"/>
                </a:cxn>
                <a:cxn ang="0">
                  <a:pos x="28" y="47"/>
                </a:cxn>
                <a:cxn ang="0">
                  <a:pos x="181" y="0"/>
                </a:cxn>
                <a:cxn ang="0">
                  <a:pos x="189" y="14"/>
                </a:cxn>
                <a:cxn ang="0">
                  <a:pos x="222" y="42"/>
                </a:cxn>
                <a:cxn ang="0">
                  <a:pos x="268" y="77"/>
                </a:cxn>
                <a:cxn ang="0">
                  <a:pos x="321" y="118"/>
                </a:cxn>
                <a:cxn ang="0">
                  <a:pos x="378" y="156"/>
                </a:cxn>
                <a:cxn ang="0">
                  <a:pos x="433" y="189"/>
                </a:cxn>
                <a:cxn ang="0">
                  <a:pos x="483" y="213"/>
                </a:cxn>
                <a:cxn ang="0">
                  <a:pos x="523" y="222"/>
                </a:cxn>
                <a:cxn ang="0">
                  <a:pos x="567" y="205"/>
                </a:cxn>
                <a:cxn ang="0">
                  <a:pos x="622" y="157"/>
                </a:cxn>
                <a:cxn ang="0">
                  <a:pos x="670" y="96"/>
                </a:cxn>
                <a:cxn ang="0">
                  <a:pos x="707" y="40"/>
                </a:cxn>
                <a:cxn ang="0">
                  <a:pos x="754" y="40"/>
                </a:cxn>
                <a:cxn ang="0">
                  <a:pos x="746" y="70"/>
                </a:cxn>
                <a:cxn ang="0">
                  <a:pos x="734" y="113"/>
                </a:cxn>
                <a:cxn ang="0">
                  <a:pos x="716" y="166"/>
                </a:cxn>
                <a:cxn ang="0">
                  <a:pos x="695" y="222"/>
                </a:cxn>
                <a:cxn ang="0">
                  <a:pos x="668" y="279"/>
                </a:cxn>
                <a:cxn ang="0">
                  <a:pos x="637" y="329"/>
                </a:cxn>
                <a:cxn ang="0">
                  <a:pos x="602" y="369"/>
                </a:cxn>
                <a:cxn ang="0">
                  <a:pos x="562" y="393"/>
                </a:cxn>
              </a:cxnLst>
              <a:rect l="0" t="0" r="r" b="b"/>
              <a:pathLst>
                <a:path w="754" h="874">
                  <a:moveTo>
                    <a:pt x="562" y="393"/>
                  </a:moveTo>
                  <a:lnTo>
                    <a:pt x="533" y="401"/>
                  </a:lnTo>
                  <a:lnTo>
                    <a:pt x="502" y="405"/>
                  </a:lnTo>
                  <a:lnTo>
                    <a:pt x="470" y="407"/>
                  </a:lnTo>
                  <a:lnTo>
                    <a:pt x="437" y="405"/>
                  </a:lnTo>
                  <a:lnTo>
                    <a:pt x="403" y="403"/>
                  </a:lnTo>
                  <a:lnTo>
                    <a:pt x="371" y="397"/>
                  </a:lnTo>
                  <a:lnTo>
                    <a:pt x="339" y="392"/>
                  </a:lnTo>
                  <a:lnTo>
                    <a:pt x="308" y="385"/>
                  </a:lnTo>
                  <a:lnTo>
                    <a:pt x="278" y="377"/>
                  </a:lnTo>
                  <a:lnTo>
                    <a:pt x="250" y="369"/>
                  </a:lnTo>
                  <a:lnTo>
                    <a:pt x="226" y="361"/>
                  </a:lnTo>
                  <a:lnTo>
                    <a:pt x="204" y="353"/>
                  </a:lnTo>
                  <a:lnTo>
                    <a:pt x="185" y="346"/>
                  </a:lnTo>
                  <a:lnTo>
                    <a:pt x="172" y="341"/>
                  </a:lnTo>
                  <a:lnTo>
                    <a:pt x="162" y="336"/>
                  </a:lnTo>
                  <a:lnTo>
                    <a:pt x="159" y="335"/>
                  </a:lnTo>
                  <a:lnTo>
                    <a:pt x="159" y="332"/>
                  </a:lnTo>
                  <a:lnTo>
                    <a:pt x="159" y="328"/>
                  </a:lnTo>
                  <a:lnTo>
                    <a:pt x="158" y="325"/>
                  </a:lnTo>
                  <a:lnTo>
                    <a:pt x="158" y="323"/>
                  </a:lnTo>
                  <a:lnTo>
                    <a:pt x="152" y="236"/>
                  </a:lnTo>
                  <a:lnTo>
                    <a:pt x="153" y="184"/>
                  </a:lnTo>
                  <a:lnTo>
                    <a:pt x="158" y="158"/>
                  </a:lnTo>
                  <a:lnTo>
                    <a:pt x="160" y="151"/>
                  </a:lnTo>
                  <a:lnTo>
                    <a:pt x="136" y="134"/>
                  </a:lnTo>
                  <a:lnTo>
                    <a:pt x="131" y="145"/>
                  </a:lnTo>
                  <a:lnTo>
                    <a:pt x="126" y="175"/>
                  </a:lnTo>
                  <a:lnTo>
                    <a:pt x="123" y="233"/>
                  </a:lnTo>
                  <a:lnTo>
                    <a:pt x="129" y="325"/>
                  </a:lnTo>
                  <a:lnTo>
                    <a:pt x="137" y="385"/>
                  </a:lnTo>
                  <a:lnTo>
                    <a:pt x="152" y="457"/>
                  </a:lnTo>
                  <a:lnTo>
                    <a:pt x="172" y="538"/>
                  </a:lnTo>
                  <a:lnTo>
                    <a:pt x="195" y="620"/>
                  </a:lnTo>
                  <a:lnTo>
                    <a:pt x="217" y="700"/>
                  </a:lnTo>
                  <a:lnTo>
                    <a:pt x="238" y="773"/>
                  </a:lnTo>
                  <a:lnTo>
                    <a:pt x="257" y="833"/>
                  </a:lnTo>
                  <a:lnTo>
                    <a:pt x="270" y="874"/>
                  </a:lnTo>
                  <a:lnTo>
                    <a:pt x="48" y="874"/>
                  </a:lnTo>
                  <a:lnTo>
                    <a:pt x="46" y="864"/>
                  </a:lnTo>
                  <a:lnTo>
                    <a:pt x="44" y="847"/>
                  </a:lnTo>
                  <a:lnTo>
                    <a:pt x="39" y="821"/>
                  </a:lnTo>
                  <a:lnTo>
                    <a:pt x="35" y="787"/>
                  </a:lnTo>
                  <a:lnTo>
                    <a:pt x="29" y="743"/>
                  </a:lnTo>
                  <a:lnTo>
                    <a:pt x="22" y="686"/>
                  </a:lnTo>
                  <a:lnTo>
                    <a:pt x="15" y="617"/>
                  </a:lnTo>
                  <a:lnTo>
                    <a:pt x="7" y="534"/>
                  </a:lnTo>
                  <a:lnTo>
                    <a:pt x="1" y="443"/>
                  </a:lnTo>
                  <a:lnTo>
                    <a:pt x="0" y="356"/>
                  </a:lnTo>
                  <a:lnTo>
                    <a:pt x="2" y="275"/>
                  </a:lnTo>
                  <a:lnTo>
                    <a:pt x="8" y="203"/>
                  </a:lnTo>
                  <a:lnTo>
                    <a:pt x="14" y="139"/>
                  </a:lnTo>
                  <a:lnTo>
                    <a:pt x="21" y="87"/>
                  </a:lnTo>
                  <a:lnTo>
                    <a:pt x="28" y="47"/>
                  </a:lnTo>
                  <a:lnTo>
                    <a:pt x="32" y="22"/>
                  </a:lnTo>
                  <a:lnTo>
                    <a:pt x="181" y="0"/>
                  </a:lnTo>
                  <a:lnTo>
                    <a:pt x="177" y="5"/>
                  </a:lnTo>
                  <a:lnTo>
                    <a:pt x="189" y="14"/>
                  </a:lnTo>
                  <a:lnTo>
                    <a:pt x="204" y="27"/>
                  </a:lnTo>
                  <a:lnTo>
                    <a:pt x="222" y="42"/>
                  </a:lnTo>
                  <a:lnTo>
                    <a:pt x="244" y="59"/>
                  </a:lnTo>
                  <a:lnTo>
                    <a:pt x="268" y="77"/>
                  </a:lnTo>
                  <a:lnTo>
                    <a:pt x="294" y="97"/>
                  </a:lnTo>
                  <a:lnTo>
                    <a:pt x="321" y="118"/>
                  </a:lnTo>
                  <a:lnTo>
                    <a:pt x="349" y="137"/>
                  </a:lnTo>
                  <a:lnTo>
                    <a:pt x="378" y="156"/>
                  </a:lnTo>
                  <a:lnTo>
                    <a:pt x="405" y="174"/>
                  </a:lnTo>
                  <a:lnTo>
                    <a:pt x="433" y="189"/>
                  </a:lnTo>
                  <a:lnTo>
                    <a:pt x="458" y="203"/>
                  </a:lnTo>
                  <a:lnTo>
                    <a:pt x="483" y="213"/>
                  </a:lnTo>
                  <a:lnTo>
                    <a:pt x="505" y="220"/>
                  </a:lnTo>
                  <a:lnTo>
                    <a:pt x="523" y="222"/>
                  </a:lnTo>
                  <a:lnTo>
                    <a:pt x="538" y="220"/>
                  </a:lnTo>
                  <a:lnTo>
                    <a:pt x="567" y="205"/>
                  </a:lnTo>
                  <a:lnTo>
                    <a:pt x="594" y="183"/>
                  </a:lnTo>
                  <a:lnTo>
                    <a:pt x="622" y="157"/>
                  </a:lnTo>
                  <a:lnTo>
                    <a:pt x="647" y="126"/>
                  </a:lnTo>
                  <a:lnTo>
                    <a:pt x="670" y="96"/>
                  </a:lnTo>
                  <a:lnTo>
                    <a:pt x="691" y="66"/>
                  </a:lnTo>
                  <a:lnTo>
                    <a:pt x="707" y="40"/>
                  </a:lnTo>
                  <a:lnTo>
                    <a:pt x="719" y="22"/>
                  </a:lnTo>
                  <a:lnTo>
                    <a:pt x="754" y="40"/>
                  </a:lnTo>
                  <a:lnTo>
                    <a:pt x="751" y="53"/>
                  </a:lnTo>
                  <a:lnTo>
                    <a:pt x="746" y="70"/>
                  </a:lnTo>
                  <a:lnTo>
                    <a:pt x="741" y="90"/>
                  </a:lnTo>
                  <a:lnTo>
                    <a:pt x="734" y="113"/>
                  </a:lnTo>
                  <a:lnTo>
                    <a:pt x="726" y="138"/>
                  </a:lnTo>
                  <a:lnTo>
                    <a:pt x="716" y="166"/>
                  </a:lnTo>
                  <a:lnTo>
                    <a:pt x="706" y="194"/>
                  </a:lnTo>
                  <a:lnTo>
                    <a:pt x="695" y="222"/>
                  </a:lnTo>
                  <a:lnTo>
                    <a:pt x="682" y="251"/>
                  </a:lnTo>
                  <a:lnTo>
                    <a:pt x="668" y="279"/>
                  </a:lnTo>
                  <a:lnTo>
                    <a:pt x="653" y="305"/>
                  </a:lnTo>
                  <a:lnTo>
                    <a:pt x="637" y="329"/>
                  </a:lnTo>
                  <a:lnTo>
                    <a:pt x="620" y="350"/>
                  </a:lnTo>
                  <a:lnTo>
                    <a:pt x="602" y="369"/>
                  </a:lnTo>
                  <a:lnTo>
                    <a:pt x="583" y="382"/>
                  </a:lnTo>
                  <a:lnTo>
                    <a:pt x="562" y="39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5" name="Freeform 159"/>
            <p:cNvSpPr/>
            <p:nvPr/>
          </p:nvSpPr>
          <p:spPr bwMode="auto">
            <a:xfrm>
              <a:off x="1146" y="2347"/>
              <a:ext cx="123" cy="144"/>
            </a:xfrm>
            <a:custGeom>
              <a:avLst/>
              <a:gdLst/>
              <a:ahLst/>
              <a:cxnLst>
                <a:cxn ang="0">
                  <a:pos x="248" y="194"/>
                </a:cxn>
                <a:cxn ang="0">
                  <a:pos x="215" y="222"/>
                </a:cxn>
                <a:cxn ang="0">
                  <a:pos x="163" y="248"/>
                </a:cxn>
                <a:cxn ang="0">
                  <a:pos x="105" y="271"/>
                </a:cxn>
                <a:cxn ang="0">
                  <a:pos x="25" y="255"/>
                </a:cxn>
                <a:cxn ang="0">
                  <a:pos x="16" y="240"/>
                </a:cxn>
                <a:cxn ang="0">
                  <a:pos x="4" y="217"/>
                </a:cxn>
                <a:cxn ang="0">
                  <a:pos x="0" y="190"/>
                </a:cxn>
                <a:cxn ang="0">
                  <a:pos x="8" y="167"/>
                </a:cxn>
                <a:cxn ang="0">
                  <a:pos x="19" y="156"/>
                </a:cxn>
                <a:cxn ang="0">
                  <a:pos x="31" y="148"/>
                </a:cxn>
                <a:cxn ang="0">
                  <a:pos x="43" y="141"/>
                </a:cxn>
                <a:cxn ang="0">
                  <a:pos x="53" y="137"/>
                </a:cxn>
                <a:cxn ang="0">
                  <a:pos x="63" y="139"/>
                </a:cxn>
                <a:cxn ang="0">
                  <a:pos x="74" y="139"/>
                </a:cxn>
                <a:cxn ang="0">
                  <a:pos x="63" y="166"/>
                </a:cxn>
                <a:cxn ang="0">
                  <a:pos x="41" y="195"/>
                </a:cxn>
                <a:cxn ang="0">
                  <a:pos x="66" y="211"/>
                </a:cxn>
                <a:cxn ang="0">
                  <a:pos x="74" y="202"/>
                </a:cxn>
                <a:cxn ang="0">
                  <a:pos x="84" y="187"/>
                </a:cxn>
                <a:cxn ang="0">
                  <a:pos x="94" y="171"/>
                </a:cxn>
                <a:cxn ang="0">
                  <a:pos x="165" y="237"/>
                </a:cxn>
                <a:cxn ang="0">
                  <a:pos x="165" y="96"/>
                </a:cxn>
                <a:cxn ang="0">
                  <a:pos x="152" y="80"/>
                </a:cxn>
                <a:cxn ang="0">
                  <a:pos x="140" y="87"/>
                </a:cxn>
                <a:cxn ang="0">
                  <a:pos x="120" y="96"/>
                </a:cxn>
                <a:cxn ang="0">
                  <a:pos x="94" y="105"/>
                </a:cxn>
                <a:cxn ang="0">
                  <a:pos x="82" y="108"/>
                </a:cxn>
                <a:cxn ang="0">
                  <a:pos x="81" y="108"/>
                </a:cxn>
                <a:cxn ang="0">
                  <a:pos x="75" y="106"/>
                </a:cxn>
                <a:cxn ang="0">
                  <a:pos x="62" y="105"/>
                </a:cxn>
                <a:cxn ang="0">
                  <a:pos x="51" y="104"/>
                </a:cxn>
                <a:cxn ang="0">
                  <a:pos x="45" y="98"/>
                </a:cxn>
                <a:cxn ang="0">
                  <a:pos x="40" y="93"/>
                </a:cxn>
                <a:cxn ang="0">
                  <a:pos x="38" y="87"/>
                </a:cxn>
                <a:cxn ang="0">
                  <a:pos x="45" y="83"/>
                </a:cxn>
                <a:cxn ang="0">
                  <a:pos x="57" y="79"/>
                </a:cxn>
                <a:cxn ang="0">
                  <a:pos x="71" y="70"/>
                </a:cxn>
                <a:cxn ang="0">
                  <a:pos x="86" y="58"/>
                </a:cxn>
                <a:cxn ang="0">
                  <a:pos x="105" y="43"/>
                </a:cxn>
                <a:cxn ang="0">
                  <a:pos x="127" y="26"/>
                </a:cxn>
                <a:cxn ang="0">
                  <a:pos x="151" y="11"/>
                </a:cxn>
                <a:cxn ang="0">
                  <a:pos x="176" y="2"/>
                </a:cxn>
                <a:cxn ang="0">
                  <a:pos x="196" y="0"/>
                </a:cxn>
                <a:cxn ang="0">
                  <a:pos x="206" y="4"/>
                </a:cxn>
                <a:cxn ang="0">
                  <a:pos x="220" y="27"/>
                </a:cxn>
                <a:cxn ang="0">
                  <a:pos x="226" y="75"/>
                </a:cxn>
                <a:cxn ang="0">
                  <a:pos x="223" y="102"/>
                </a:cxn>
                <a:cxn ang="0">
                  <a:pos x="227" y="104"/>
                </a:cxn>
                <a:cxn ang="0">
                  <a:pos x="229" y="106"/>
                </a:cxn>
                <a:cxn ang="0">
                  <a:pos x="244" y="126"/>
                </a:cxn>
                <a:cxn ang="0">
                  <a:pos x="253" y="181"/>
                </a:cxn>
              </a:cxnLst>
              <a:rect l="0" t="0" r="r" b="b"/>
              <a:pathLst>
                <a:path w="253" h="280">
                  <a:moveTo>
                    <a:pt x="253" y="181"/>
                  </a:moveTo>
                  <a:lnTo>
                    <a:pt x="248" y="194"/>
                  </a:lnTo>
                  <a:lnTo>
                    <a:pt x="235" y="208"/>
                  </a:lnTo>
                  <a:lnTo>
                    <a:pt x="215" y="222"/>
                  </a:lnTo>
                  <a:lnTo>
                    <a:pt x="191" y="234"/>
                  </a:lnTo>
                  <a:lnTo>
                    <a:pt x="163" y="248"/>
                  </a:lnTo>
                  <a:lnTo>
                    <a:pt x="134" y="260"/>
                  </a:lnTo>
                  <a:lnTo>
                    <a:pt x="105" y="271"/>
                  </a:lnTo>
                  <a:lnTo>
                    <a:pt x="76" y="280"/>
                  </a:lnTo>
                  <a:lnTo>
                    <a:pt x="25" y="255"/>
                  </a:lnTo>
                  <a:lnTo>
                    <a:pt x="21" y="249"/>
                  </a:lnTo>
                  <a:lnTo>
                    <a:pt x="16" y="240"/>
                  </a:lnTo>
                  <a:lnTo>
                    <a:pt x="10" y="230"/>
                  </a:lnTo>
                  <a:lnTo>
                    <a:pt x="4" y="217"/>
                  </a:lnTo>
                  <a:lnTo>
                    <a:pt x="1" y="204"/>
                  </a:lnTo>
                  <a:lnTo>
                    <a:pt x="0" y="190"/>
                  </a:lnTo>
                  <a:lnTo>
                    <a:pt x="1" y="178"/>
                  </a:lnTo>
                  <a:lnTo>
                    <a:pt x="8" y="167"/>
                  </a:lnTo>
                  <a:lnTo>
                    <a:pt x="14" y="162"/>
                  </a:lnTo>
                  <a:lnTo>
                    <a:pt x="19" y="156"/>
                  </a:lnTo>
                  <a:lnTo>
                    <a:pt x="25" y="151"/>
                  </a:lnTo>
                  <a:lnTo>
                    <a:pt x="31" y="148"/>
                  </a:lnTo>
                  <a:lnTo>
                    <a:pt x="37" y="144"/>
                  </a:lnTo>
                  <a:lnTo>
                    <a:pt x="43" y="141"/>
                  </a:lnTo>
                  <a:lnTo>
                    <a:pt x="47" y="139"/>
                  </a:lnTo>
                  <a:lnTo>
                    <a:pt x="53" y="137"/>
                  </a:lnTo>
                  <a:lnTo>
                    <a:pt x="59" y="139"/>
                  </a:lnTo>
                  <a:lnTo>
                    <a:pt x="63" y="139"/>
                  </a:lnTo>
                  <a:lnTo>
                    <a:pt x="69" y="139"/>
                  </a:lnTo>
                  <a:lnTo>
                    <a:pt x="74" y="139"/>
                  </a:lnTo>
                  <a:lnTo>
                    <a:pt x="71" y="150"/>
                  </a:lnTo>
                  <a:lnTo>
                    <a:pt x="63" y="166"/>
                  </a:lnTo>
                  <a:lnTo>
                    <a:pt x="53" y="181"/>
                  </a:lnTo>
                  <a:lnTo>
                    <a:pt x="41" y="195"/>
                  </a:lnTo>
                  <a:lnTo>
                    <a:pt x="63" y="215"/>
                  </a:lnTo>
                  <a:lnTo>
                    <a:pt x="66" y="211"/>
                  </a:lnTo>
                  <a:lnTo>
                    <a:pt x="69" y="208"/>
                  </a:lnTo>
                  <a:lnTo>
                    <a:pt x="74" y="202"/>
                  </a:lnTo>
                  <a:lnTo>
                    <a:pt x="79" y="195"/>
                  </a:lnTo>
                  <a:lnTo>
                    <a:pt x="84" y="187"/>
                  </a:lnTo>
                  <a:lnTo>
                    <a:pt x="90" y="179"/>
                  </a:lnTo>
                  <a:lnTo>
                    <a:pt x="94" y="171"/>
                  </a:lnTo>
                  <a:lnTo>
                    <a:pt x="99" y="162"/>
                  </a:lnTo>
                  <a:lnTo>
                    <a:pt x="165" y="237"/>
                  </a:lnTo>
                  <a:lnTo>
                    <a:pt x="234" y="173"/>
                  </a:lnTo>
                  <a:lnTo>
                    <a:pt x="165" y="96"/>
                  </a:lnTo>
                  <a:lnTo>
                    <a:pt x="154" y="79"/>
                  </a:lnTo>
                  <a:lnTo>
                    <a:pt x="152" y="80"/>
                  </a:lnTo>
                  <a:lnTo>
                    <a:pt x="147" y="82"/>
                  </a:lnTo>
                  <a:lnTo>
                    <a:pt x="140" y="87"/>
                  </a:lnTo>
                  <a:lnTo>
                    <a:pt x="130" y="91"/>
                  </a:lnTo>
                  <a:lnTo>
                    <a:pt x="120" y="96"/>
                  </a:lnTo>
                  <a:lnTo>
                    <a:pt x="107" y="101"/>
                  </a:lnTo>
                  <a:lnTo>
                    <a:pt x="94" y="105"/>
                  </a:lnTo>
                  <a:lnTo>
                    <a:pt x="82" y="109"/>
                  </a:lnTo>
                  <a:lnTo>
                    <a:pt x="82" y="108"/>
                  </a:lnTo>
                  <a:lnTo>
                    <a:pt x="82" y="108"/>
                  </a:lnTo>
                  <a:lnTo>
                    <a:pt x="81" y="108"/>
                  </a:lnTo>
                  <a:lnTo>
                    <a:pt x="81" y="108"/>
                  </a:lnTo>
                  <a:lnTo>
                    <a:pt x="75" y="106"/>
                  </a:lnTo>
                  <a:lnTo>
                    <a:pt x="68" y="105"/>
                  </a:lnTo>
                  <a:lnTo>
                    <a:pt x="62" y="105"/>
                  </a:lnTo>
                  <a:lnTo>
                    <a:pt x="55" y="106"/>
                  </a:lnTo>
                  <a:lnTo>
                    <a:pt x="51" y="104"/>
                  </a:lnTo>
                  <a:lnTo>
                    <a:pt x="47" y="102"/>
                  </a:lnTo>
                  <a:lnTo>
                    <a:pt x="45" y="98"/>
                  </a:lnTo>
                  <a:lnTo>
                    <a:pt x="43" y="96"/>
                  </a:lnTo>
                  <a:lnTo>
                    <a:pt x="40" y="93"/>
                  </a:lnTo>
                  <a:lnTo>
                    <a:pt x="39" y="89"/>
                  </a:lnTo>
                  <a:lnTo>
                    <a:pt x="38" y="87"/>
                  </a:lnTo>
                  <a:lnTo>
                    <a:pt x="38" y="85"/>
                  </a:lnTo>
                  <a:lnTo>
                    <a:pt x="45" y="83"/>
                  </a:lnTo>
                  <a:lnTo>
                    <a:pt x="51" y="81"/>
                  </a:lnTo>
                  <a:lnTo>
                    <a:pt x="57" y="79"/>
                  </a:lnTo>
                  <a:lnTo>
                    <a:pt x="64" y="74"/>
                  </a:lnTo>
                  <a:lnTo>
                    <a:pt x="71" y="70"/>
                  </a:lnTo>
                  <a:lnTo>
                    <a:pt x="78" y="64"/>
                  </a:lnTo>
                  <a:lnTo>
                    <a:pt x="86" y="58"/>
                  </a:lnTo>
                  <a:lnTo>
                    <a:pt x="94" y="51"/>
                  </a:lnTo>
                  <a:lnTo>
                    <a:pt x="105" y="43"/>
                  </a:lnTo>
                  <a:lnTo>
                    <a:pt x="115" y="34"/>
                  </a:lnTo>
                  <a:lnTo>
                    <a:pt x="127" y="26"/>
                  </a:lnTo>
                  <a:lnTo>
                    <a:pt x="138" y="18"/>
                  </a:lnTo>
                  <a:lnTo>
                    <a:pt x="151" y="11"/>
                  </a:lnTo>
                  <a:lnTo>
                    <a:pt x="163" y="6"/>
                  </a:lnTo>
                  <a:lnTo>
                    <a:pt x="176" y="2"/>
                  </a:lnTo>
                  <a:lnTo>
                    <a:pt x="189" y="0"/>
                  </a:lnTo>
                  <a:lnTo>
                    <a:pt x="196" y="0"/>
                  </a:lnTo>
                  <a:lnTo>
                    <a:pt x="201" y="2"/>
                  </a:lnTo>
                  <a:lnTo>
                    <a:pt x="206" y="4"/>
                  </a:lnTo>
                  <a:lnTo>
                    <a:pt x="210" y="7"/>
                  </a:lnTo>
                  <a:lnTo>
                    <a:pt x="220" y="27"/>
                  </a:lnTo>
                  <a:lnTo>
                    <a:pt x="224" y="51"/>
                  </a:lnTo>
                  <a:lnTo>
                    <a:pt x="226" y="75"/>
                  </a:lnTo>
                  <a:lnTo>
                    <a:pt x="224" y="94"/>
                  </a:lnTo>
                  <a:lnTo>
                    <a:pt x="223" y="102"/>
                  </a:lnTo>
                  <a:lnTo>
                    <a:pt x="224" y="103"/>
                  </a:lnTo>
                  <a:lnTo>
                    <a:pt x="227" y="104"/>
                  </a:lnTo>
                  <a:lnTo>
                    <a:pt x="228" y="105"/>
                  </a:lnTo>
                  <a:lnTo>
                    <a:pt x="229" y="106"/>
                  </a:lnTo>
                  <a:lnTo>
                    <a:pt x="234" y="112"/>
                  </a:lnTo>
                  <a:lnTo>
                    <a:pt x="244" y="126"/>
                  </a:lnTo>
                  <a:lnTo>
                    <a:pt x="252" y="149"/>
                  </a:lnTo>
                  <a:lnTo>
                    <a:pt x="253" y="181"/>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6" name="Freeform 160"/>
            <p:cNvSpPr/>
            <p:nvPr/>
          </p:nvSpPr>
          <p:spPr bwMode="auto">
            <a:xfrm>
              <a:off x="1203" y="2405"/>
              <a:ext cx="41" cy="40"/>
            </a:xfrm>
            <a:custGeom>
              <a:avLst/>
              <a:gdLst/>
              <a:ahLst/>
              <a:cxnLst>
                <a:cxn ang="0">
                  <a:pos x="34" y="0"/>
                </a:cxn>
                <a:cxn ang="0">
                  <a:pos x="82" y="54"/>
                </a:cxn>
                <a:cxn ang="0">
                  <a:pos x="57" y="78"/>
                </a:cxn>
                <a:cxn ang="0">
                  <a:pos x="0" y="14"/>
                </a:cxn>
                <a:cxn ang="0">
                  <a:pos x="10" y="10"/>
                </a:cxn>
                <a:cxn ang="0">
                  <a:pos x="19" y="7"/>
                </a:cxn>
                <a:cxn ang="0">
                  <a:pos x="27" y="3"/>
                </a:cxn>
                <a:cxn ang="0">
                  <a:pos x="34" y="0"/>
                </a:cxn>
              </a:cxnLst>
              <a:rect l="0" t="0" r="r" b="b"/>
              <a:pathLst>
                <a:path w="82" h="78">
                  <a:moveTo>
                    <a:pt x="34" y="0"/>
                  </a:moveTo>
                  <a:lnTo>
                    <a:pt x="82" y="54"/>
                  </a:lnTo>
                  <a:lnTo>
                    <a:pt x="57" y="78"/>
                  </a:lnTo>
                  <a:lnTo>
                    <a:pt x="0" y="14"/>
                  </a:lnTo>
                  <a:lnTo>
                    <a:pt x="10" y="10"/>
                  </a:lnTo>
                  <a:lnTo>
                    <a:pt x="19" y="7"/>
                  </a:lnTo>
                  <a:lnTo>
                    <a:pt x="27" y="3"/>
                  </a:lnTo>
                  <a:lnTo>
                    <a:pt x="34"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7" name="Rectangle 161"/>
            <p:cNvSpPr>
              <a:spLocks noChangeArrowheads="1"/>
            </p:cNvSpPr>
            <p:nvPr/>
          </p:nvSpPr>
          <p:spPr bwMode="auto">
            <a:xfrm>
              <a:off x="1225" y="2386"/>
              <a:ext cx="1" cy="1"/>
            </a:xfrm>
            <a:prstGeom prst="rect">
              <a:avLst/>
            </a:prstGeom>
            <a:solidFill>
              <a:srgbClr val="93C65B"/>
            </a:solid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8" name="Freeform 162"/>
            <p:cNvSpPr/>
            <p:nvPr/>
          </p:nvSpPr>
          <p:spPr bwMode="auto">
            <a:xfrm>
              <a:off x="938" y="2095"/>
              <a:ext cx="212" cy="211"/>
            </a:xfrm>
            <a:custGeom>
              <a:avLst/>
              <a:gdLst/>
              <a:ahLst/>
              <a:cxnLst>
                <a:cxn ang="0">
                  <a:pos x="190" y="1"/>
                </a:cxn>
                <a:cxn ang="0">
                  <a:pos x="148" y="9"/>
                </a:cxn>
                <a:cxn ang="0">
                  <a:pos x="110" y="25"/>
                </a:cxn>
                <a:cxn ang="0">
                  <a:pos x="77" y="48"/>
                </a:cxn>
                <a:cxn ang="0">
                  <a:pos x="48" y="77"/>
                </a:cxn>
                <a:cxn ang="0">
                  <a:pos x="25" y="111"/>
                </a:cxn>
                <a:cxn ang="0">
                  <a:pos x="9" y="149"/>
                </a:cxn>
                <a:cxn ang="0">
                  <a:pos x="1" y="189"/>
                </a:cxn>
                <a:cxn ang="0">
                  <a:pos x="1" y="232"/>
                </a:cxn>
                <a:cxn ang="0">
                  <a:pos x="9" y="273"/>
                </a:cxn>
                <a:cxn ang="0">
                  <a:pos x="25" y="311"/>
                </a:cxn>
                <a:cxn ang="0">
                  <a:pos x="48" y="346"/>
                </a:cxn>
                <a:cxn ang="0">
                  <a:pos x="78" y="374"/>
                </a:cxn>
                <a:cxn ang="0">
                  <a:pos x="113" y="397"/>
                </a:cxn>
                <a:cxn ang="0">
                  <a:pos x="151" y="413"/>
                </a:cxn>
                <a:cxn ang="0">
                  <a:pos x="191" y="422"/>
                </a:cxn>
                <a:cxn ang="0">
                  <a:pos x="232" y="422"/>
                </a:cxn>
                <a:cxn ang="0">
                  <a:pos x="273" y="413"/>
                </a:cxn>
                <a:cxn ang="0">
                  <a:pos x="311" y="397"/>
                </a:cxn>
                <a:cxn ang="0">
                  <a:pos x="345" y="374"/>
                </a:cxn>
                <a:cxn ang="0">
                  <a:pos x="374" y="346"/>
                </a:cxn>
                <a:cxn ang="0">
                  <a:pos x="397" y="311"/>
                </a:cxn>
                <a:cxn ang="0">
                  <a:pos x="413" y="273"/>
                </a:cxn>
                <a:cxn ang="0">
                  <a:pos x="421" y="232"/>
                </a:cxn>
                <a:cxn ang="0">
                  <a:pos x="421" y="190"/>
                </a:cxn>
                <a:cxn ang="0">
                  <a:pos x="413" y="150"/>
                </a:cxn>
                <a:cxn ang="0">
                  <a:pos x="397" y="112"/>
                </a:cxn>
                <a:cxn ang="0">
                  <a:pos x="374" y="77"/>
                </a:cxn>
                <a:cxn ang="0">
                  <a:pos x="345" y="48"/>
                </a:cxn>
                <a:cxn ang="0">
                  <a:pos x="311" y="25"/>
                </a:cxn>
                <a:cxn ang="0">
                  <a:pos x="273" y="9"/>
                </a:cxn>
                <a:cxn ang="0">
                  <a:pos x="232" y="1"/>
                </a:cxn>
              </a:cxnLst>
              <a:rect l="0" t="0" r="r" b="b"/>
              <a:pathLst>
                <a:path w="422" h="423">
                  <a:moveTo>
                    <a:pt x="212" y="0"/>
                  </a:moveTo>
                  <a:lnTo>
                    <a:pt x="190" y="1"/>
                  </a:lnTo>
                  <a:lnTo>
                    <a:pt x="169" y="5"/>
                  </a:lnTo>
                  <a:lnTo>
                    <a:pt x="148" y="9"/>
                  </a:lnTo>
                  <a:lnTo>
                    <a:pt x="129" y="16"/>
                  </a:lnTo>
                  <a:lnTo>
                    <a:pt x="110" y="25"/>
                  </a:lnTo>
                  <a:lnTo>
                    <a:pt x="93" y="36"/>
                  </a:lnTo>
                  <a:lnTo>
                    <a:pt x="77" y="48"/>
                  </a:lnTo>
                  <a:lnTo>
                    <a:pt x="62" y="62"/>
                  </a:lnTo>
                  <a:lnTo>
                    <a:pt x="48" y="77"/>
                  </a:lnTo>
                  <a:lnTo>
                    <a:pt x="35" y="93"/>
                  </a:lnTo>
                  <a:lnTo>
                    <a:pt x="25" y="111"/>
                  </a:lnTo>
                  <a:lnTo>
                    <a:pt x="16" y="129"/>
                  </a:lnTo>
                  <a:lnTo>
                    <a:pt x="9" y="149"/>
                  </a:lnTo>
                  <a:lnTo>
                    <a:pt x="4" y="168"/>
                  </a:lnTo>
                  <a:lnTo>
                    <a:pt x="1" y="189"/>
                  </a:lnTo>
                  <a:lnTo>
                    <a:pt x="0" y="211"/>
                  </a:lnTo>
                  <a:lnTo>
                    <a:pt x="1" y="232"/>
                  </a:lnTo>
                  <a:lnTo>
                    <a:pt x="4" y="252"/>
                  </a:lnTo>
                  <a:lnTo>
                    <a:pt x="9" y="273"/>
                  </a:lnTo>
                  <a:lnTo>
                    <a:pt x="16" y="293"/>
                  </a:lnTo>
                  <a:lnTo>
                    <a:pt x="25" y="311"/>
                  </a:lnTo>
                  <a:lnTo>
                    <a:pt x="35" y="328"/>
                  </a:lnTo>
                  <a:lnTo>
                    <a:pt x="48" y="346"/>
                  </a:lnTo>
                  <a:lnTo>
                    <a:pt x="62" y="361"/>
                  </a:lnTo>
                  <a:lnTo>
                    <a:pt x="78" y="374"/>
                  </a:lnTo>
                  <a:lnTo>
                    <a:pt x="94" y="387"/>
                  </a:lnTo>
                  <a:lnTo>
                    <a:pt x="113" y="397"/>
                  </a:lnTo>
                  <a:lnTo>
                    <a:pt x="131" y="407"/>
                  </a:lnTo>
                  <a:lnTo>
                    <a:pt x="151" y="413"/>
                  </a:lnTo>
                  <a:lnTo>
                    <a:pt x="170" y="418"/>
                  </a:lnTo>
                  <a:lnTo>
                    <a:pt x="191" y="422"/>
                  </a:lnTo>
                  <a:lnTo>
                    <a:pt x="212" y="423"/>
                  </a:lnTo>
                  <a:lnTo>
                    <a:pt x="232" y="422"/>
                  </a:lnTo>
                  <a:lnTo>
                    <a:pt x="253" y="418"/>
                  </a:lnTo>
                  <a:lnTo>
                    <a:pt x="273" y="413"/>
                  </a:lnTo>
                  <a:lnTo>
                    <a:pt x="292" y="407"/>
                  </a:lnTo>
                  <a:lnTo>
                    <a:pt x="311" y="397"/>
                  </a:lnTo>
                  <a:lnTo>
                    <a:pt x="328" y="387"/>
                  </a:lnTo>
                  <a:lnTo>
                    <a:pt x="345" y="374"/>
                  </a:lnTo>
                  <a:lnTo>
                    <a:pt x="360" y="361"/>
                  </a:lnTo>
                  <a:lnTo>
                    <a:pt x="374" y="346"/>
                  </a:lnTo>
                  <a:lnTo>
                    <a:pt x="387" y="328"/>
                  </a:lnTo>
                  <a:lnTo>
                    <a:pt x="397" y="311"/>
                  </a:lnTo>
                  <a:lnTo>
                    <a:pt x="406" y="293"/>
                  </a:lnTo>
                  <a:lnTo>
                    <a:pt x="413" y="273"/>
                  </a:lnTo>
                  <a:lnTo>
                    <a:pt x="418" y="252"/>
                  </a:lnTo>
                  <a:lnTo>
                    <a:pt x="421" y="232"/>
                  </a:lnTo>
                  <a:lnTo>
                    <a:pt x="422" y="211"/>
                  </a:lnTo>
                  <a:lnTo>
                    <a:pt x="421" y="190"/>
                  </a:lnTo>
                  <a:lnTo>
                    <a:pt x="418" y="169"/>
                  </a:lnTo>
                  <a:lnTo>
                    <a:pt x="413" y="150"/>
                  </a:lnTo>
                  <a:lnTo>
                    <a:pt x="406" y="130"/>
                  </a:lnTo>
                  <a:lnTo>
                    <a:pt x="397" y="112"/>
                  </a:lnTo>
                  <a:lnTo>
                    <a:pt x="387" y="94"/>
                  </a:lnTo>
                  <a:lnTo>
                    <a:pt x="374" y="77"/>
                  </a:lnTo>
                  <a:lnTo>
                    <a:pt x="360" y="62"/>
                  </a:lnTo>
                  <a:lnTo>
                    <a:pt x="345" y="48"/>
                  </a:lnTo>
                  <a:lnTo>
                    <a:pt x="328" y="36"/>
                  </a:lnTo>
                  <a:lnTo>
                    <a:pt x="311" y="25"/>
                  </a:lnTo>
                  <a:lnTo>
                    <a:pt x="292" y="16"/>
                  </a:lnTo>
                  <a:lnTo>
                    <a:pt x="273" y="9"/>
                  </a:lnTo>
                  <a:lnTo>
                    <a:pt x="253" y="5"/>
                  </a:lnTo>
                  <a:lnTo>
                    <a:pt x="232" y="1"/>
                  </a:lnTo>
                  <a:lnTo>
                    <a:pt x="212"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9" name="Freeform 163"/>
            <p:cNvSpPr/>
            <p:nvPr/>
          </p:nvSpPr>
          <p:spPr bwMode="auto">
            <a:xfrm>
              <a:off x="953" y="2109"/>
              <a:ext cx="182" cy="182"/>
            </a:xfrm>
            <a:custGeom>
              <a:avLst/>
              <a:gdLst/>
              <a:ahLst/>
              <a:cxnLst>
                <a:cxn ang="0">
                  <a:pos x="182" y="364"/>
                </a:cxn>
                <a:cxn ang="0">
                  <a:pos x="163" y="363"/>
                </a:cxn>
                <a:cxn ang="0">
                  <a:pos x="146" y="360"/>
                </a:cxn>
                <a:cxn ang="0">
                  <a:pos x="129" y="356"/>
                </a:cxn>
                <a:cxn ang="0">
                  <a:pos x="111" y="350"/>
                </a:cxn>
                <a:cxn ang="0">
                  <a:pos x="95" y="343"/>
                </a:cxn>
                <a:cxn ang="0">
                  <a:pos x="80" y="334"/>
                </a:cxn>
                <a:cxn ang="0">
                  <a:pos x="67" y="323"/>
                </a:cxn>
                <a:cxn ang="0">
                  <a:pos x="53" y="311"/>
                </a:cxn>
                <a:cxn ang="0">
                  <a:pos x="40" y="297"/>
                </a:cxn>
                <a:cxn ang="0">
                  <a:pos x="30" y="283"/>
                </a:cxn>
                <a:cxn ang="0">
                  <a:pos x="20" y="268"/>
                </a:cxn>
                <a:cxn ang="0">
                  <a:pos x="14" y="252"/>
                </a:cxn>
                <a:cxn ang="0">
                  <a:pos x="8" y="235"/>
                </a:cxn>
                <a:cxn ang="0">
                  <a:pos x="3" y="218"/>
                </a:cxn>
                <a:cxn ang="0">
                  <a:pos x="1" y="200"/>
                </a:cxn>
                <a:cxn ang="0">
                  <a:pos x="0" y="182"/>
                </a:cxn>
                <a:cxn ang="0">
                  <a:pos x="1" y="163"/>
                </a:cxn>
                <a:cxn ang="0">
                  <a:pos x="3" y="146"/>
                </a:cxn>
                <a:cxn ang="0">
                  <a:pos x="8" y="129"/>
                </a:cxn>
                <a:cxn ang="0">
                  <a:pos x="14" y="113"/>
                </a:cxn>
                <a:cxn ang="0">
                  <a:pos x="20" y="97"/>
                </a:cxn>
                <a:cxn ang="0">
                  <a:pos x="30" y="82"/>
                </a:cxn>
                <a:cxn ang="0">
                  <a:pos x="40" y="68"/>
                </a:cxn>
                <a:cxn ang="0">
                  <a:pos x="53" y="54"/>
                </a:cxn>
                <a:cxn ang="0">
                  <a:pos x="67" y="41"/>
                </a:cxn>
                <a:cxn ang="0">
                  <a:pos x="80" y="31"/>
                </a:cxn>
                <a:cxn ang="0">
                  <a:pos x="95" y="22"/>
                </a:cxn>
                <a:cxn ang="0">
                  <a:pos x="111" y="14"/>
                </a:cxn>
                <a:cxn ang="0">
                  <a:pos x="129" y="8"/>
                </a:cxn>
                <a:cxn ang="0">
                  <a:pos x="146" y="3"/>
                </a:cxn>
                <a:cxn ang="0">
                  <a:pos x="163" y="1"/>
                </a:cxn>
                <a:cxn ang="0">
                  <a:pos x="182" y="0"/>
                </a:cxn>
                <a:cxn ang="0">
                  <a:pos x="200" y="1"/>
                </a:cxn>
                <a:cxn ang="0">
                  <a:pos x="217" y="3"/>
                </a:cxn>
                <a:cxn ang="0">
                  <a:pos x="235" y="8"/>
                </a:cxn>
                <a:cxn ang="0">
                  <a:pos x="251" y="14"/>
                </a:cxn>
                <a:cxn ang="0">
                  <a:pos x="267" y="22"/>
                </a:cxn>
                <a:cxn ang="0">
                  <a:pos x="282" y="31"/>
                </a:cxn>
                <a:cxn ang="0">
                  <a:pos x="296" y="41"/>
                </a:cxn>
                <a:cxn ang="0">
                  <a:pos x="310" y="54"/>
                </a:cxn>
                <a:cxn ang="0">
                  <a:pos x="322" y="68"/>
                </a:cxn>
                <a:cxn ang="0">
                  <a:pos x="333" y="82"/>
                </a:cxn>
                <a:cxn ang="0">
                  <a:pos x="342" y="97"/>
                </a:cxn>
                <a:cxn ang="0">
                  <a:pos x="350" y="113"/>
                </a:cxn>
                <a:cxn ang="0">
                  <a:pos x="356" y="129"/>
                </a:cxn>
                <a:cxn ang="0">
                  <a:pos x="360" y="146"/>
                </a:cxn>
                <a:cxn ang="0">
                  <a:pos x="363" y="163"/>
                </a:cxn>
                <a:cxn ang="0">
                  <a:pos x="364" y="182"/>
                </a:cxn>
                <a:cxn ang="0">
                  <a:pos x="360" y="219"/>
                </a:cxn>
                <a:cxn ang="0">
                  <a:pos x="350" y="253"/>
                </a:cxn>
                <a:cxn ang="0">
                  <a:pos x="333" y="284"/>
                </a:cxn>
                <a:cxn ang="0">
                  <a:pos x="311" y="311"/>
                </a:cxn>
                <a:cxn ang="0">
                  <a:pos x="283" y="333"/>
                </a:cxn>
                <a:cxn ang="0">
                  <a:pos x="252" y="350"/>
                </a:cxn>
                <a:cxn ang="0">
                  <a:pos x="219" y="360"/>
                </a:cxn>
                <a:cxn ang="0">
                  <a:pos x="182" y="364"/>
                </a:cxn>
              </a:cxnLst>
              <a:rect l="0" t="0" r="r" b="b"/>
              <a:pathLst>
                <a:path w="364" h="364">
                  <a:moveTo>
                    <a:pt x="182" y="364"/>
                  </a:moveTo>
                  <a:lnTo>
                    <a:pt x="163" y="363"/>
                  </a:lnTo>
                  <a:lnTo>
                    <a:pt x="146" y="360"/>
                  </a:lnTo>
                  <a:lnTo>
                    <a:pt x="129" y="356"/>
                  </a:lnTo>
                  <a:lnTo>
                    <a:pt x="111" y="350"/>
                  </a:lnTo>
                  <a:lnTo>
                    <a:pt x="95" y="343"/>
                  </a:lnTo>
                  <a:lnTo>
                    <a:pt x="80" y="334"/>
                  </a:lnTo>
                  <a:lnTo>
                    <a:pt x="67" y="323"/>
                  </a:lnTo>
                  <a:lnTo>
                    <a:pt x="53" y="311"/>
                  </a:lnTo>
                  <a:lnTo>
                    <a:pt x="40" y="297"/>
                  </a:lnTo>
                  <a:lnTo>
                    <a:pt x="30" y="283"/>
                  </a:lnTo>
                  <a:lnTo>
                    <a:pt x="20" y="268"/>
                  </a:lnTo>
                  <a:lnTo>
                    <a:pt x="14" y="252"/>
                  </a:lnTo>
                  <a:lnTo>
                    <a:pt x="8" y="235"/>
                  </a:lnTo>
                  <a:lnTo>
                    <a:pt x="3" y="218"/>
                  </a:lnTo>
                  <a:lnTo>
                    <a:pt x="1" y="200"/>
                  </a:lnTo>
                  <a:lnTo>
                    <a:pt x="0" y="182"/>
                  </a:lnTo>
                  <a:lnTo>
                    <a:pt x="1" y="163"/>
                  </a:lnTo>
                  <a:lnTo>
                    <a:pt x="3" y="146"/>
                  </a:lnTo>
                  <a:lnTo>
                    <a:pt x="8" y="129"/>
                  </a:lnTo>
                  <a:lnTo>
                    <a:pt x="14" y="113"/>
                  </a:lnTo>
                  <a:lnTo>
                    <a:pt x="20" y="97"/>
                  </a:lnTo>
                  <a:lnTo>
                    <a:pt x="30" y="82"/>
                  </a:lnTo>
                  <a:lnTo>
                    <a:pt x="40" y="68"/>
                  </a:lnTo>
                  <a:lnTo>
                    <a:pt x="53" y="54"/>
                  </a:lnTo>
                  <a:lnTo>
                    <a:pt x="67" y="41"/>
                  </a:lnTo>
                  <a:lnTo>
                    <a:pt x="80" y="31"/>
                  </a:lnTo>
                  <a:lnTo>
                    <a:pt x="95" y="22"/>
                  </a:lnTo>
                  <a:lnTo>
                    <a:pt x="111" y="14"/>
                  </a:lnTo>
                  <a:lnTo>
                    <a:pt x="129" y="8"/>
                  </a:lnTo>
                  <a:lnTo>
                    <a:pt x="146" y="3"/>
                  </a:lnTo>
                  <a:lnTo>
                    <a:pt x="163" y="1"/>
                  </a:lnTo>
                  <a:lnTo>
                    <a:pt x="182" y="0"/>
                  </a:lnTo>
                  <a:lnTo>
                    <a:pt x="200" y="1"/>
                  </a:lnTo>
                  <a:lnTo>
                    <a:pt x="217" y="3"/>
                  </a:lnTo>
                  <a:lnTo>
                    <a:pt x="235" y="8"/>
                  </a:lnTo>
                  <a:lnTo>
                    <a:pt x="251" y="14"/>
                  </a:lnTo>
                  <a:lnTo>
                    <a:pt x="267" y="22"/>
                  </a:lnTo>
                  <a:lnTo>
                    <a:pt x="282" y="31"/>
                  </a:lnTo>
                  <a:lnTo>
                    <a:pt x="296" y="41"/>
                  </a:lnTo>
                  <a:lnTo>
                    <a:pt x="310" y="54"/>
                  </a:lnTo>
                  <a:lnTo>
                    <a:pt x="322" y="68"/>
                  </a:lnTo>
                  <a:lnTo>
                    <a:pt x="333" y="82"/>
                  </a:lnTo>
                  <a:lnTo>
                    <a:pt x="342" y="97"/>
                  </a:lnTo>
                  <a:lnTo>
                    <a:pt x="350" y="113"/>
                  </a:lnTo>
                  <a:lnTo>
                    <a:pt x="356" y="129"/>
                  </a:lnTo>
                  <a:lnTo>
                    <a:pt x="360" y="146"/>
                  </a:lnTo>
                  <a:lnTo>
                    <a:pt x="363" y="163"/>
                  </a:lnTo>
                  <a:lnTo>
                    <a:pt x="364" y="182"/>
                  </a:lnTo>
                  <a:lnTo>
                    <a:pt x="360" y="219"/>
                  </a:lnTo>
                  <a:lnTo>
                    <a:pt x="350" y="253"/>
                  </a:lnTo>
                  <a:lnTo>
                    <a:pt x="333" y="284"/>
                  </a:lnTo>
                  <a:lnTo>
                    <a:pt x="311" y="311"/>
                  </a:lnTo>
                  <a:lnTo>
                    <a:pt x="283" y="333"/>
                  </a:lnTo>
                  <a:lnTo>
                    <a:pt x="252" y="350"/>
                  </a:lnTo>
                  <a:lnTo>
                    <a:pt x="219" y="360"/>
                  </a:lnTo>
                  <a:lnTo>
                    <a:pt x="182" y="364"/>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30" name="Freeform 164"/>
            <p:cNvSpPr/>
            <p:nvPr/>
          </p:nvSpPr>
          <p:spPr bwMode="auto">
            <a:xfrm>
              <a:off x="995" y="2130"/>
              <a:ext cx="107" cy="130"/>
            </a:xfrm>
            <a:custGeom>
              <a:avLst/>
              <a:gdLst/>
              <a:ahLst/>
              <a:cxnLst>
                <a:cxn ang="0">
                  <a:pos x="100" y="0"/>
                </a:cxn>
                <a:cxn ang="0">
                  <a:pos x="79" y="2"/>
                </a:cxn>
                <a:cxn ang="0">
                  <a:pos x="61" y="11"/>
                </a:cxn>
                <a:cxn ang="0">
                  <a:pos x="43" y="22"/>
                </a:cxn>
                <a:cxn ang="0">
                  <a:pos x="29" y="38"/>
                </a:cxn>
                <a:cxn ang="0">
                  <a:pos x="17" y="58"/>
                </a:cxn>
                <a:cxn ang="0">
                  <a:pos x="8" y="80"/>
                </a:cxn>
                <a:cxn ang="0">
                  <a:pos x="2" y="104"/>
                </a:cxn>
                <a:cxn ang="0">
                  <a:pos x="0" y="130"/>
                </a:cxn>
                <a:cxn ang="0">
                  <a:pos x="2" y="157"/>
                </a:cxn>
                <a:cxn ang="0">
                  <a:pos x="8" y="181"/>
                </a:cxn>
                <a:cxn ang="0">
                  <a:pos x="17" y="204"/>
                </a:cxn>
                <a:cxn ang="0">
                  <a:pos x="29" y="224"/>
                </a:cxn>
                <a:cxn ang="0">
                  <a:pos x="43" y="240"/>
                </a:cxn>
                <a:cxn ang="0">
                  <a:pos x="61" y="251"/>
                </a:cxn>
                <a:cxn ang="0">
                  <a:pos x="79" y="259"/>
                </a:cxn>
                <a:cxn ang="0">
                  <a:pos x="100" y="262"/>
                </a:cxn>
                <a:cxn ang="0">
                  <a:pos x="120" y="259"/>
                </a:cxn>
                <a:cxn ang="0">
                  <a:pos x="139" y="251"/>
                </a:cxn>
                <a:cxn ang="0">
                  <a:pos x="156" y="240"/>
                </a:cxn>
                <a:cxn ang="0">
                  <a:pos x="171" y="224"/>
                </a:cxn>
                <a:cxn ang="0">
                  <a:pos x="184" y="204"/>
                </a:cxn>
                <a:cxn ang="0">
                  <a:pos x="193" y="181"/>
                </a:cxn>
                <a:cxn ang="0">
                  <a:pos x="199" y="157"/>
                </a:cxn>
                <a:cxn ang="0">
                  <a:pos x="201" y="130"/>
                </a:cxn>
                <a:cxn ang="0">
                  <a:pos x="199" y="104"/>
                </a:cxn>
                <a:cxn ang="0">
                  <a:pos x="193" y="80"/>
                </a:cxn>
                <a:cxn ang="0">
                  <a:pos x="184" y="58"/>
                </a:cxn>
                <a:cxn ang="0">
                  <a:pos x="171" y="38"/>
                </a:cxn>
                <a:cxn ang="0">
                  <a:pos x="156" y="22"/>
                </a:cxn>
                <a:cxn ang="0">
                  <a:pos x="139" y="11"/>
                </a:cxn>
                <a:cxn ang="0">
                  <a:pos x="120" y="2"/>
                </a:cxn>
                <a:cxn ang="0">
                  <a:pos x="100" y="0"/>
                </a:cxn>
              </a:cxnLst>
              <a:rect l="0" t="0" r="r" b="b"/>
              <a:pathLst>
                <a:path w="201" h="262">
                  <a:moveTo>
                    <a:pt x="100" y="0"/>
                  </a:moveTo>
                  <a:lnTo>
                    <a:pt x="79" y="2"/>
                  </a:lnTo>
                  <a:lnTo>
                    <a:pt x="61" y="11"/>
                  </a:lnTo>
                  <a:lnTo>
                    <a:pt x="43" y="22"/>
                  </a:lnTo>
                  <a:lnTo>
                    <a:pt x="29" y="38"/>
                  </a:lnTo>
                  <a:lnTo>
                    <a:pt x="17" y="58"/>
                  </a:lnTo>
                  <a:lnTo>
                    <a:pt x="8" y="80"/>
                  </a:lnTo>
                  <a:lnTo>
                    <a:pt x="2" y="104"/>
                  </a:lnTo>
                  <a:lnTo>
                    <a:pt x="0" y="130"/>
                  </a:lnTo>
                  <a:lnTo>
                    <a:pt x="2" y="157"/>
                  </a:lnTo>
                  <a:lnTo>
                    <a:pt x="8" y="181"/>
                  </a:lnTo>
                  <a:lnTo>
                    <a:pt x="17" y="204"/>
                  </a:lnTo>
                  <a:lnTo>
                    <a:pt x="29" y="224"/>
                  </a:lnTo>
                  <a:lnTo>
                    <a:pt x="43" y="240"/>
                  </a:lnTo>
                  <a:lnTo>
                    <a:pt x="61" y="251"/>
                  </a:lnTo>
                  <a:lnTo>
                    <a:pt x="79" y="259"/>
                  </a:lnTo>
                  <a:lnTo>
                    <a:pt x="100" y="262"/>
                  </a:lnTo>
                  <a:lnTo>
                    <a:pt x="120" y="259"/>
                  </a:lnTo>
                  <a:lnTo>
                    <a:pt x="139" y="251"/>
                  </a:lnTo>
                  <a:lnTo>
                    <a:pt x="156" y="240"/>
                  </a:lnTo>
                  <a:lnTo>
                    <a:pt x="171" y="224"/>
                  </a:lnTo>
                  <a:lnTo>
                    <a:pt x="184" y="204"/>
                  </a:lnTo>
                  <a:lnTo>
                    <a:pt x="193" y="181"/>
                  </a:lnTo>
                  <a:lnTo>
                    <a:pt x="199" y="157"/>
                  </a:lnTo>
                  <a:lnTo>
                    <a:pt x="201" y="130"/>
                  </a:lnTo>
                  <a:lnTo>
                    <a:pt x="199" y="104"/>
                  </a:lnTo>
                  <a:lnTo>
                    <a:pt x="193" y="80"/>
                  </a:lnTo>
                  <a:lnTo>
                    <a:pt x="184" y="58"/>
                  </a:lnTo>
                  <a:lnTo>
                    <a:pt x="171" y="38"/>
                  </a:lnTo>
                  <a:lnTo>
                    <a:pt x="156" y="22"/>
                  </a:lnTo>
                  <a:lnTo>
                    <a:pt x="139" y="11"/>
                  </a:lnTo>
                  <a:lnTo>
                    <a:pt x="120" y="2"/>
                  </a:lnTo>
                  <a:lnTo>
                    <a:pt x="100"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gr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矩形 16"/>
          <p:cNvSpPr/>
          <p:nvPr/>
        </p:nvSpPr>
        <p:spPr>
          <a:xfrm>
            <a:off x="2127097" y="1781720"/>
            <a:ext cx="8083043" cy="1861185"/>
          </a:xfrm>
          <a:prstGeom prst="rect">
            <a:avLst/>
          </a:prstGeom>
          <a:noFill/>
        </p:spPr>
        <p:txBody>
          <a:bodyPr wrap="square" rtlCol="0">
            <a:spAutoFit/>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1495" b="1" i="0" u="none" strike="noStrike" kern="1200" cap="none" spc="0" normalizeH="0" baseline="0" noProof="0">
                <a:ln>
                  <a:noFill/>
                </a:ln>
                <a:solidFill>
                  <a:schemeClr val="bg2">
                    <a:lumMod val="25000"/>
                  </a:schemeClr>
                </a:solidFill>
                <a:effectLst>
                  <a:outerShdw blurRad="63500" dist="25400" dir="2700000" algn="tl">
                    <a:srgbClr val="000000">
                      <a:alpha val="14000"/>
                    </a:srgbClr>
                  </a:outerShdw>
                </a:effectLst>
                <a:uLnTx/>
                <a:uFillTx/>
                <a:latin typeface="微软雅黑" panose="020B0503020204020204" charset="-122"/>
                <a:ea typeface="微软雅黑" panose="020B0503020204020204" charset="-122"/>
                <a:cs typeface="+mn-ea"/>
              </a:rPr>
              <a:t>THANKS</a:t>
            </a:r>
            <a:endParaRPr kumimoji="0" lang="en-US" altLang="zh-CN" sz="11495" b="1" i="0" u="none" strike="noStrike" kern="1200" cap="none" spc="0" normalizeH="0" baseline="0" noProof="0">
              <a:ln>
                <a:noFill/>
              </a:ln>
              <a:solidFill>
                <a:schemeClr val="bg2">
                  <a:lumMod val="25000"/>
                </a:schemeClr>
              </a:solidFill>
              <a:effectLst>
                <a:outerShdw blurRad="63500" dist="25400" dir="2700000" algn="tl">
                  <a:srgbClr val="000000">
                    <a:alpha val="14000"/>
                  </a:srgbClr>
                </a:outerShdw>
              </a:effectLst>
              <a:uLnTx/>
              <a:uFillTx/>
              <a:latin typeface="微软雅黑" panose="020B0503020204020204" charset="-122"/>
              <a:ea typeface="微软雅黑" panose="020B0503020204020204" charset="-122"/>
              <a:cs typeface="+mn-ea"/>
            </a:endParaRPr>
          </a:p>
        </p:txBody>
      </p:sp>
      <p:sp>
        <p:nvSpPr>
          <p:cNvPr id="16" name="矩形 15"/>
          <p:cNvSpPr/>
          <p:nvPr/>
        </p:nvSpPr>
        <p:spPr>
          <a:xfrm>
            <a:off x="1977538" y="3866428"/>
            <a:ext cx="7840553" cy="583565"/>
          </a:xfrm>
          <a:prstGeom prst="rect">
            <a:avLst/>
          </a:prstGeom>
        </p:spPr>
        <p:txBody>
          <a:bodyPr wrap="square">
            <a:spAutoFit/>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ea"/>
              </a:rPr>
              <a:t>感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ea"/>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ea"/>
              </a:rPr>
              <a:t>谢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ea"/>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ea"/>
              </a:rPr>
              <a:t>观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ea"/>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ea"/>
              </a:rPr>
              <a:t>看</a:t>
            </a:r>
            <a:endPar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25"/>
          <p:cNvSpPr/>
          <p:nvPr userDrawn="1"/>
        </p:nvSpPr>
        <p:spPr>
          <a:xfrm>
            <a:off x="0" y="4077970"/>
            <a:ext cx="1886585" cy="2780030"/>
          </a:xfrm>
          <a:custGeom>
            <a:avLst/>
            <a:gdLst>
              <a:gd name="connsiteX0" fmla="*/ 0 w 6726477"/>
              <a:gd name="connsiteY0" fmla="*/ 0 h 6851441"/>
              <a:gd name="connsiteX1" fmla="*/ 6726477 w 6726477"/>
              <a:gd name="connsiteY1" fmla="*/ 0 h 6851441"/>
              <a:gd name="connsiteX2" fmla="*/ 6726477 w 6726477"/>
              <a:gd name="connsiteY2" fmla="*/ 6851441 h 6851441"/>
              <a:gd name="connsiteX3" fmla="*/ 0 w 6726477"/>
              <a:gd name="connsiteY3" fmla="*/ 6851441 h 6851441"/>
              <a:gd name="connsiteX4" fmla="*/ 0 w 6726477"/>
              <a:gd name="connsiteY4" fmla="*/ 0 h 6851441"/>
              <a:gd name="connsiteX0-1" fmla="*/ 0 w 6726477"/>
              <a:gd name="connsiteY0-2" fmla="*/ 0 h 6851441"/>
              <a:gd name="connsiteX1-3" fmla="*/ 3056351 w 6726477"/>
              <a:gd name="connsiteY1-4" fmla="*/ 2981195 h 6851441"/>
              <a:gd name="connsiteX2-5" fmla="*/ 6726477 w 6726477"/>
              <a:gd name="connsiteY2-6" fmla="*/ 6851441 h 6851441"/>
              <a:gd name="connsiteX3-7" fmla="*/ 0 w 6726477"/>
              <a:gd name="connsiteY3-8" fmla="*/ 6851441 h 6851441"/>
              <a:gd name="connsiteX4-9" fmla="*/ 0 w 6726477"/>
              <a:gd name="connsiteY4-10" fmla="*/ 0 h 685144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26477" h="6851441">
                <a:moveTo>
                  <a:pt x="0" y="0"/>
                </a:moveTo>
                <a:lnTo>
                  <a:pt x="3056351" y="2981195"/>
                </a:lnTo>
                <a:lnTo>
                  <a:pt x="6726477" y="6851441"/>
                </a:lnTo>
                <a:lnTo>
                  <a:pt x="0" y="6851441"/>
                </a:lnTo>
                <a:lnTo>
                  <a:pt x="0" y="0"/>
                </a:lnTo>
                <a:close/>
              </a:path>
            </a:pathLst>
          </a:custGeom>
          <a:solidFill>
            <a:srgbClr val="318F79"/>
          </a:solidFill>
          <a:ln w="12700" cap="flat" cmpd="sng" algn="ctr">
            <a:noFill/>
            <a:prstDash val="solid"/>
            <a:miter lim="800000"/>
          </a:ln>
          <a:effectLst/>
        </p:spPr>
        <p:txBody>
          <a:bodyPr rtlCol="0" anchor="ctr"/>
          <a:p>
            <a:pPr algn="ctr"/>
            <a:endParaRPr lang="zh-CN" altLang="en-US" dirty="0">
              <a:solidFill>
                <a:srgbClr val="FFFFFF"/>
              </a:solidFill>
              <a:latin typeface="Arial Narrow" panose="020B0606020202030204" charset="0"/>
              <a:ea typeface="汉仪全唐诗简" panose="00020600040101010101" pitchFamily="18" charset="-122"/>
              <a:cs typeface="汉仪全唐诗简" panose="00020600040101010101" pitchFamily="18" charset="-122"/>
              <a:sym typeface="Arial Narrow" panose="020B0606020202030204" charset="0"/>
            </a:endParaRPr>
          </a:p>
        </p:txBody>
      </p:sp>
      <p:sp>
        <p:nvSpPr>
          <p:cNvPr id="2" name="TextBox 2"/>
          <p:cNvSpPr txBox="1"/>
          <p:nvPr>
            <p:custDataLst>
              <p:tags r:id="rId1"/>
            </p:custDataLst>
          </p:nvPr>
        </p:nvSpPr>
        <p:spPr>
          <a:xfrm>
            <a:off x="540385" y="0"/>
            <a:ext cx="2019935" cy="521970"/>
          </a:xfrm>
          <a:prstGeom prst="rect">
            <a:avLst/>
          </a:prstGeom>
          <a:noFill/>
        </p:spPr>
        <p:txBody>
          <a:bodyPr wrap="square" rtlCol="0">
            <a:spAutoFit/>
          </a:bodyPr>
          <a:p>
            <a:pPr algn="dist"/>
            <a:r>
              <a:rPr lang="zh-CN" altLang="en-US" sz="2800" b="1" dirty="0">
                <a:solidFill>
                  <a:schemeClr val="accent4">
                    <a:lumMod val="50000"/>
                  </a:schemeClr>
                </a:solidFill>
                <a:latin typeface="微软雅黑" panose="020B0503020204020204" charset="-122"/>
                <a:ea typeface="微软雅黑" panose="020B0503020204020204" charset="-122"/>
                <a:cs typeface="微软雅黑" panose="020B0503020204020204" charset="-122"/>
                <a:sym typeface="+mn-ea"/>
              </a:rPr>
              <a:t>学习目标</a:t>
            </a:r>
            <a:endParaRPr lang="zh-CN" altLang="en-US" sz="2800" b="1" dirty="0">
              <a:solidFill>
                <a:schemeClr val="accent4">
                  <a:lumMod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3" name="同侧圆角矩形 2"/>
          <p:cNvSpPr/>
          <p:nvPr>
            <p:custDataLst>
              <p:tags r:id="rId2"/>
            </p:custDataLst>
          </p:nvPr>
        </p:nvSpPr>
        <p:spPr>
          <a:xfrm rot="5400000">
            <a:off x="23495" y="-29210"/>
            <a:ext cx="399415" cy="457200"/>
          </a:xfrm>
          <a:prstGeom prst="round2SameRect">
            <a:avLst>
              <a:gd name="adj1" fmla="val 50000"/>
              <a:gd name="adj2" fmla="val 0"/>
            </a:avLst>
          </a:prstGeom>
        </p:spPr>
        <p:style>
          <a:lnRef idx="0">
            <a:srgbClr val="FFFFFF"/>
          </a:lnRef>
          <a:fillRef idx="1">
            <a:schemeClr val="accent5"/>
          </a:fillRef>
          <a:effectRef idx="2">
            <a:schemeClr val="accent5"/>
          </a:effectRef>
          <a:fontRef idx="minor">
            <a:schemeClr val="lt1"/>
          </a:fontRef>
        </p:style>
        <p:txBody>
          <a:bodyPr rtlCol="0" anchor="ctr"/>
          <a:p>
            <a:pPr algn="ctr"/>
            <a:endParaRPr lang="zh-CN" altLang="en-US"/>
          </a:p>
        </p:txBody>
      </p:sp>
      <p:pic>
        <p:nvPicPr>
          <p:cNvPr id="46" name="图片 4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90760" y="3698875"/>
            <a:ext cx="2242185" cy="2997200"/>
          </a:xfrm>
          <a:prstGeom prst="rect">
            <a:avLst/>
          </a:prstGeom>
        </p:spPr>
      </p:pic>
      <p:sp>
        <p:nvSpPr>
          <p:cNvPr id="100" name="文本框 99"/>
          <p:cNvSpPr txBox="1"/>
          <p:nvPr/>
        </p:nvSpPr>
        <p:spPr>
          <a:xfrm>
            <a:off x="1109980" y="464820"/>
            <a:ext cx="11258550" cy="6297295"/>
          </a:xfrm>
          <a:prstGeom prst="rect">
            <a:avLst/>
          </a:prstGeom>
          <a:noFill/>
          <a:ln w="9525">
            <a:noFill/>
          </a:ln>
        </p:spPr>
        <p:txBody>
          <a:bodyPr wrap="square">
            <a:noAutofit/>
          </a:bodyPr>
          <a:p>
            <a:pPr indent="0">
              <a:lnSpc>
                <a:spcPct val="135000"/>
              </a:lnSpc>
              <a:spcBef>
                <a:spcPts val="0"/>
              </a:spcBef>
              <a:spcAft>
                <a:spcPts val="0"/>
              </a:spcAft>
            </a:pPr>
            <a:r>
              <a:rPr lang="zh-CN" altLang="en-US" sz="2000" b="1" dirty="0">
                <a:solidFill>
                  <a:schemeClr val="accent4">
                    <a:lumMod val="50000"/>
                  </a:schemeClr>
                </a:solidFill>
                <a:latin typeface="微软雅黑" panose="020B0503020204020204" charset="-122"/>
                <a:ea typeface="微软雅黑" panose="020B0503020204020204" charset="-122"/>
                <a:cs typeface="微软雅黑" panose="020B0503020204020204" charset="-122"/>
              </a:rPr>
              <a:t>◆知识目标 </a:t>
            </a:r>
            <a:r>
              <a:rPr lang="en-US" sz="2000" b="1">
                <a:solidFill>
                  <a:srgbClr val="C00000"/>
                </a:solidFill>
                <a:latin typeface="宋体" panose="02010600030101010101" pitchFamily="2" charset="-122"/>
                <a:ea typeface="宋体" panose="02010600030101010101" pitchFamily="2" charset="-122"/>
                <a:cs typeface="宋体" panose="02010600030101010101" pitchFamily="2" charset="-122"/>
              </a:rPr>
              <a:t>  </a:t>
            </a:r>
            <a:endParaRPr lang="en-US" sz="2000">
              <a:solidFill>
                <a:srgbClr val="00BAF1"/>
              </a:solidFill>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sz="1400">
                <a:solidFill>
                  <a:srgbClr val="00BAF1"/>
                </a:solidFill>
                <a:latin typeface="宋体" panose="02010600030101010101" pitchFamily="2" charset="-122"/>
                <a:ea typeface="宋体" panose="02010600030101010101" pitchFamily="2" charset="-122"/>
                <a:cs typeface="宋体" panose="02010600030101010101" pitchFamily="2" charset="-122"/>
              </a:rPr>
              <a:t>●</a:t>
            </a:r>
            <a:r>
              <a:rPr sz="1400" b="0">
                <a:latin typeface="宋体" panose="02010600030101010101" pitchFamily="2" charset="-122"/>
                <a:ea typeface="宋体" panose="02010600030101010101" pitchFamily="2" charset="-122"/>
                <a:cs typeface="宋体" panose="02010600030101010101" pitchFamily="2" charset="-122"/>
              </a:rPr>
              <a:t>掌握 IF 函数及数据有效性在实务中的应用技巧</a:t>
            </a:r>
            <a:endParaRPr sz="1400" b="0">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sz="1400">
                <a:solidFill>
                  <a:srgbClr val="00BAF1"/>
                </a:solidFill>
                <a:latin typeface="宋体" panose="02010600030101010101" pitchFamily="2" charset="-122"/>
                <a:ea typeface="宋体" panose="02010600030101010101" pitchFamily="2" charset="-122"/>
                <a:cs typeface="宋体" panose="02010600030101010101" pitchFamily="2" charset="-122"/>
                <a:sym typeface="+mn-ea"/>
              </a:rPr>
              <a:t>●</a:t>
            </a:r>
            <a:r>
              <a:rPr sz="1400" b="0">
                <a:latin typeface="宋体" panose="02010600030101010101" pitchFamily="2" charset="-122"/>
                <a:ea typeface="宋体" panose="02010600030101010101" pitchFamily="2" charset="-122"/>
                <a:cs typeface="宋体" panose="02010600030101010101" pitchFamily="2" charset="-122"/>
              </a:rPr>
              <a:t>掌握在Excel 中的公式输入</a:t>
            </a:r>
            <a:endParaRPr sz="1400" b="0">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sz="1400">
                <a:solidFill>
                  <a:srgbClr val="00BAF1"/>
                </a:solidFill>
                <a:latin typeface="宋体" panose="02010600030101010101" pitchFamily="2" charset="-122"/>
                <a:ea typeface="宋体" panose="02010600030101010101" pitchFamily="2" charset="-122"/>
                <a:cs typeface="宋体" panose="02010600030101010101" pitchFamily="2" charset="-122"/>
                <a:sym typeface="+mn-ea"/>
              </a:rPr>
              <a:t>●</a:t>
            </a:r>
            <a:r>
              <a:rPr sz="1400" b="0">
                <a:latin typeface="宋体" panose="02010600030101010101" pitchFamily="2" charset="-122"/>
                <a:ea typeface="宋体" panose="02010600030101010101" pitchFamily="2" charset="-122"/>
                <a:cs typeface="宋体" panose="02010600030101010101" pitchFamily="2" charset="-122"/>
              </a:rPr>
              <a:t>理解回归直线法的基本原理，掌握该方法的基本运用</a:t>
            </a:r>
            <a:endParaRPr sz="1400" b="0">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sz="1400">
                <a:solidFill>
                  <a:srgbClr val="00BAF1"/>
                </a:solidFill>
                <a:latin typeface="宋体" panose="02010600030101010101" pitchFamily="2" charset="-122"/>
                <a:ea typeface="宋体" panose="02010600030101010101" pitchFamily="2" charset="-122"/>
                <a:cs typeface="宋体" panose="02010600030101010101" pitchFamily="2" charset="-122"/>
                <a:sym typeface="+mn-ea"/>
              </a:rPr>
              <a:t>●</a:t>
            </a:r>
            <a:r>
              <a:rPr sz="1400" b="0">
                <a:latin typeface="宋体" panose="02010600030101010101" pitchFamily="2" charset="-122"/>
                <a:ea typeface="宋体" panose="02010600030101010101" pitchFamily="2" charset="-122"/>
                <a:cs typeface="宋体" panose="02010600030101010101" pitchFamily="2" charset="-122"/>
              </a:rPr>
              <a:t>掌握 MAX、MIN 函数的使用</a:t>
            </a:r>
            <a:endParaRPr sz="1400" b="0">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sz="1400">
                <a:solidFill>
                  <a:srgbClr val="00BAF1"/>
                </a:solidFill>
                <a:latin typeface="宋体" panose="02010600030101010101" pitchFamily="2" charset="-122"/>
                <a:ea typeface="宋体" panose="02010600030101010101" pitchFamily="2" charset="-122"/>
                <a:cs typeface="宋体" panose="02010600030101010101" pitchFamily="2" charset="-122"/>
                <a:sym typeface="+mn-ea"/>
              </a:rPr>
              <a:t>●</a:t>
            </a:r>
            <a:r>
              <a:rPr sz="1400" b="0">
                <a:latin typeface="宋体" panose="02010600030101010101" pitchFamily="2" charset="-122"/>
                <a:ea typeface="宋体" panose="02010600030101010101" pitchFamily="2" charset="-122"/>
                <a:cs typeface="宋体" panose="02010600030101010101" pitchFamily="2" charset="-122"/>
              </a:rPr>
              <a:t>理解 HLOOKUP、VLOOKUP 函数的使用</a:t>
            </a:r>
            <a:endParaRPr sz="1400" b="0">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sz="1400">
                <a:solidFill>
                  <a:srgbClr val="00BAF1"/>
                </a:solidFill>
                <a:latin typeface="宋体" panose="02010600030101010101" pitchFamily="2" charset="-122"/>
                <a:ea typeface="宋体" panose="02010600030101010101" pitchFamily="2" charset="-122"/>
                <a:cs typeface="宋体" panose="02010600030101010101" pitchFamily="2" charset="-122"/>
                <a:sym typeface="+mn-ea"/>
              </a:rPr>
              <a:t>●</a:t>
            </a:r>
            <a:r>
              <a:rPr sz="1400" b="0">
                <a:latin typeface="宋体" panose="02010600030101010101" pitchFamily="2" charset="-122"/>
                <a:ea typeface="宋体" panose="02010600030101010101" pitchFamily="2" charset="-122"/>
                <a:cs typeface="宋体" panose="02010600030101010101" pitchFamily="2" charset="-122"/>
              </a:rPr>
              <a:t>掌握 CONCATENATE 函数的使用。</a:t>
            </a:r>
            <a:endParaRPr sz="1400" b="0">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zh-CN" altLang="en-US" sz="2000" b="1" dirty="0">
                <a:solidFill>
                  <a:schemeClr val="accent4">
                    <a:lumMod val="50000"/>
                  </a:schemeClr>
                </a:solidFill>
                <a:latin typeface="微软雅黑" panose="020B0503020204020204" charset="-122"/>
                <a:ea typeface="微软雅黑" panose="020B0503020204020204" charset="-122"/>
                <a:cs typeface="微软雅黑" panose="020B0503020204020204" charset="-122"/>
              </a:rPr>
              <a:t>◆能力目标</a:t>
            </a:r>
            <a:endParaRPr lang="en-US" sz="2000" b="0">
              <a:solidFill>
                <a:srgbClr val="231F20"/>
              </a:solidFill>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sz="1400" b="0">
                <a:solidFill>
                  <a:srgbClr val="00BAF1"/>
                </a:solidFill>
                <a:latin typeface="宋体" panose="02010600030101010101" pitchFamily="2" charset="-122"/>
                <a:ea typeface="宋体" panose="02010600030101010101" pitchFamily="2" charset="-122"/>
                <a:cs typeface="宋体" panose="02010600030101010101" pitchFamily="2" charset="-122"/>
              </a:rPr>
              <a:t>●</a:t>
            </a:r>
            <a:r>
              <a:rPr sz="1400" b="0">
                <a:solidFill>
                  <a:srgbClr val="000000"/>
                </a:solidFill>
                <a:latin typeface="宋体" panose="02010600030101010101" pitchFamily="2" charset="-122"/>
                <a:ea typeface="宋体" panose="02010600030101010101" pitchFamily="2" charset="-122"/>
                <a:cs typeface="宋体" panose="02010600030101010101" pitchFamily="2" charset="-122"/>
              </a:rPr>
              <a:t>能在Excel中制作下拉式菜单，能够制作一个通用的销售百分比法资金需要量预测模型。</a:t>
            </a:r>
            <a:endParaRPr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sz="1400">
                <a:solidFill>
                  <a:srgbClr val="00BAF1"/>
                </a:solidFill>
                <a:latin typeface="宋体" panose="02010600030101010101" pitchFamily="2" charset="-122"/>
                <a:ea typeface="宋体" panose="02010600030101010101" pitchFamily="2" charset="-122"/>
                <a:cs typeface="宋体" panose="02010600030101010101" pitchFamily="2" charset="-122"/>
                <a:sym typeface="+mn-ea"/>
              </a:rPr>
              <a:t>●</a:t>
            </a:r>
            <a:r>
              <a:rPr sz="1400" b="0">
                <a:solidFill>
                  <a:srgbClr val="000000"/>
                </a:solidFill>
                <a:latin typeface="宋体" panose="02010600030101010101" pitchFamily="2" charset="-122"/>
                <a:ea typeface="宋体" panose="02010600030101010101" pitchFamily="2" charset="-122"/>
                <a:cs typeface="宋体" panose="02010600030101010101" pitchFamily="2" charset="-122"/>
              </a:rPr>
              <a:t>能够调用Excel 中的分析工具库中工具用于财务实务决策。</a:t>
            </a:r>
            <a:endParaRPr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sz="1400">
                <a:solidFill>
                  <a:srgbClr val="00BAF1"/>
                </a:solidFill>
                <a:latin typeface="宋体" panose="02010600030101010101" pitchFamily="2" charset="-122"/>
                <a:ea typeface="宋体" panose="02010600030101010101" pitchFamily="2" charset="-122"/>
                <a:cs typeface="宋体" panose="02010600030101010101" pitchFamily="2" charset="-122"/>
                <a:sym typeface="+mn-ea"/>
              </a:rPr>
              <a:t>●</a:t>
            </a:r>
            <a:r>
              <a:rPr sz="1400" b="0">
                <a:solidFill>
                  <a:srgbClr val="000000"/>
                </a:solidFill>
                <a:latin typeface="宋体" panose="02010600030101010101" pitchFamily="2" charset="-122"/>
                <a:ea typeface="宋体" panose="02010600030101010101" pitchFamily="2" charset="-122"/>
                <a:cs typeface="宋体" panose="02010600030101010101" pitchFamily="2" charset="-122"/>
              </a:rPr>
              <a:t>能够正确使用分析工具库中的回归分析法，能正确设置 Y 值与X 值，能根据计算结果编写分析项目的回归公式。</a:t>
            </a:r>
            <a:endParaRPr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sz="1400">
                <a:solidFill>
                  <a:srgbClr val="00BAF1"/>
                </a:solidFill>
                <a:latin typeface="宋体" panose="02010600030101010101" pitchFamily="2" charset="-122"/>
                <a:ea typeface="宋体" panose="02010600030101010101" pitchFamily="2" charset="-122"/>
                <a:cs typeface="宋体" panose="02010600030101010101" pitchFamily="2" charset="-122"/>
                <a:sym typeface="+mn-ea"/>
              </a:rPr>
              <a:t>●</a:t>
            </a:r>
            <a:r>
              <a:rPr sz="1400" b="0">
                <a:solidFill>
                  <a:srgbClr val="000000"/>
                </a:solidFill>
                <a:latin typeface="宋体" panose="02010600030101010101" pitchFamily="2" charset="-122"/>
                <a:ea typeface="宋体" panose="02010600030101010101" pitchFamily="2" charset="-122"/>
                <a:cs typeface="宋体" panose="02010600030101010101" pitchFamily="2" charset="-122"/>
              </a:rPr>
              <a:t>能够利用MAX、MIN函数在一组数据中找到最大值与最小值</a:t>
            </a:r>
            <a:endParaRPr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sz="1400">
                <a:solidFill>
                  <a:srgbClr val="00BAF1"/>
                </a:solidFill>
                <a:latin typeface="宋体" panose="02010600030101010101" pitchFamily="2" charset="-122"/>
                <a:ea typeface="宋体" panose="02010600030101010101" pitchFamily="2" charset="-122"/>
                <a:cs typeface="宋体" panose="02010600030101010101" pitchFamily="2" charset="-122"/>
                <a:sym typeface="+mn-ea"/>
              </a:rPr>
              <a:t>●</a:t>
            </a:r>
            <a:r>
              <a:rPr sz="1400" b="0">
                <a:solidFill>
                  <a:srgbClr val="000000"/>
                </a:solidFill>
                <a:latin typeface="宋体" panose="02010600030101010101" pitchFamily="2" charset="-122"/>
                <a:ea typeface="宋体" panose="02010600030101010101" pitchFamily="2" charset="-122"/>
                <a:cs typeface="宋体" panose="02010600030101010101" pitchFamily="2" charset="-122"/>
              </a:rPr>
              <a:t>能够利用HLOOKUP、VLOOKUP函数在指定的数据表中按照指定的查找条件在数据表的首行查找，并能精确返回指定行数的值</a:t>
            </a:r>
            <a:endParaRPr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sz="1400">
                <a:solidFill>
                  <a:srgbClr val="00BAF1"/>
                </a:solidFill>
                <a:latin typeface="宋体" panose="02010600030101010101" pitchFamily="2" charset="-122"/>
                <a:ea typeface="宋体" panose="02010600030101010101" pitchFamily="2" charset="-122"/>
                <a:cs typeface="宋体" panose="02010600030101010101" pitchFamily="2" charset="-122"/>
                <a:sym typeface="+mn-ea"/>
              </a:rPr>
              <a:t>●</a:t>
            </a:r>
            <a:r>
              <a:rPr sz="1400" b="0">
                <a:solidFill>
                  <a:srgbClr val="000000"/>
                </a:solidFill>
                <a:latin typeface="宋体" panose="02010600030101010101" pitchFamily="2" charset="-122"/>
                <a:ea typeface="宋体" panose="02010600030101010101" pitchFamily="2" charset="-122"/>
                <a:cs typeface="宋体" panose="02010600030101010101" pitchFamily="2" charset="-122"/>
              </a:rPr>
              <a:t>能够利用CONCATENATE函数将多个单元格中的数字或文本合成一个简要的字符串</a:t>
            </a:r>
            <a:endParaRPr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zh-CN" altLang="en-US" sz="2000" b="1" dirty="0">
                <a:solidFill>
                  <a:schemeClr val="accent4">
                    <a:lumMod val="50000"/>
                  </a:schemeClr>
                </a:solidFill>
                <a:latin typeface="微软雅黑" panose="020B0503020204020204" charset="-122"/>
                <a:ea typeface="微软雅黑" panose="020B0503020204020204" charset="-122"/>
                <a:cs typeface="微软雅黑" panose="020B0503020204020204" charset="-122"/>
              </a:rPr>
              <a:t>◆素质目标</a:t>
            </a:r>
            <a:endParaRPr lang="zh-CN" altLang="en-US" sz="2000" b="1" dirty="0">
              <a:solidFill>
                <a:schemeClr val="accent4">
                  <a:lumMod val="50000"/>
                </a:schemeClr>
              </a:solidFill>
              <a:latin typeface="微软雅黑" panose="020B0503020204020204" charset="-122"/>
              <a:ea typeface="微软雅黑" panose="020B0503020204020204" charset="-122"/>
              <a:cs typeface="微软雅黑" panose="020B0503020204020204" charset="-122"/>
            </a:endParaRPr>
          </a:p>
          <a:p>
            <a:pPr algn="l">
              <a:lnSpc>
                <a:spcPct val="135000"/>
              </a:lnSpc>
              <a:spcBef>
                <a:spcPts val="0"/>
              </a:spcBef>
              <a:spcAft>
                <a:spcPts val="0"/>
              </a:spcAft>
              <a:buClrTx/>
              <a:buSzTx/>
              <a:buFontTx/>
            </a:pPr>
            <a:r>
              <a:rPr lang="en-US" sz="1400" b="0">
                <a:solidFill>
                  <a:srgbClr val="00BAF1"/>
                </a:solidFill>
                <a:latin typeface="宋体" panose="02010600030101010101" pitchFamily="2" charset="-122"/>
                <a:ea typeface="宋体" panose="02010600030101010101" pitchFamily="2" charset="-122"/>
                <a:cs typeface="宋体" panose="02010600030101010101" pitchFamily="2" charset="-122"/>
              </a:rPr>
              <a:t>● </a:t>
            </a:r>
            <a:r>
              <a:rPr sz="1400" b="0">
                <a:solidFill>
                  <a:srgbClr val="000000"/>
                </a:solidFill>
                <a:latin typeface="宋体" panose="02010600030101010101" pitchFamily="2" charset="-122"/>
                <a:ea typeface="宋体" panose="02010600030101010101" pitchFamily="2" charset="-122"/>
                <a:cs typeface="宋体" panose="02010600030101010101" pitchFamily="2" charset="-122"/>
              </a:rPr>
              <a:t>培养严谨的分析能力：在进行资金需求预测时，需要严谨的数据分析，培养对数据的敏感度和分析能力。</a:t>
            </a:r>
            <a:endParaRPr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l">
              <a:lnSpc>
                <a:spcPct val="135000"/>
              </a:lnSpc>
              <a:spcBef>
                <a:spcPts val="0"/>
              </a:spcBef>
              <a:spcAft>
                <a:spcPts val="0"/>
              </a:spcAft>
              <a:buClrTx/>
              <a:buSzTx/>
              <a:buFontTx/>
            </a:pPr>
            <a:r>
              <a:rPr lang="en-US" sz="1400">
                <a:solidFill>
                  <a:srgbClr val="00BAF1"/>
                </a:solidFill>
                <a:latin typeface="宋体" panose="02010600030101010101" pitchFamily="2" charset="-122"/>
                <a:ea typeface="宋体" panose="02010600030101010101" pitchFamily="2" charset="-122"/>
                <a:cs typeface="宋体" panose="02010600030101010101" pitchFamily="2" charset="-122"/>
                <a:sym typeface="+mn-ea"/>
              </a:rPr>
              <a:t>●</a:t>
            </a:r>
            <a:r>
              <a:rPr sz="1400" b="0">
                <a:solidFill>
                  <a:srgbClr val="000000"/>
                </a:solidFill>
                <a:latin typeface="宋体" panose="02010600030101010101" pitchFamily="2" charset="-122"/>
                <a:ea typeface="宋体" panose="02010600030101010101" pitchFamily="2" charset="-122"/>
                <a:cs typeface="宋体" panose="02010600030101010101" pitchFamily="2" charset="-122"/>
              </a:rPr>
              <a:t> 培养团队协作能力：在资金需求预测过程中，需要与团队成员进行协作，共同完成任务，培养团队协作能力。</a:t>
            </a:r>
            <a:endParaRPr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gn="l">
              <a:lnSpc>
                <a:spcPct val="135000"/>
              </a:lnSpc>
              <a:spcBef>
                <a:spcPts val="0"/>
              </a:spcBef>
              <a:spcAft>
                <a:spcPts val="0"/>
              </a:spcAft>
              <a:buClrTx/>
              <a:buSzTx/>
              <a:buFontTx/>
            </a:pPr>
            <a:r>
              <a:rPr lang="en-US" sz="1400">
                <a:solidFill>
                  <a:srgbClr val="00BAF1"/>
                </a:solidFill>
                <a:latin typeface="宋体" panose="02010600030101010101" pitchFamily="2" charset="-122"/>
                <a:ea typeface="宋体" panose="02010600030101010101" pitchFamily="2" charset="-122"/>
                <a:cs typeface="宋体" panose="02010600030101010101" pitchFamily="2" charset="-122"/>
                <a:sym typeface="+mn-ea"/>
              </a:rPr>
              <a:t>●</a:t>
            </a:r>
            <a:r>
              <a:rPr sz="1400" b="0">
                <a:solidFill>
                  <a:srgbClr val="000000"/>
                </a:solidFill>
                <a:latin typeface="宋体" panose="02010600030101010101" pitchFamily="2" charset="-122"/>
                <a:ea typeface="宋体" panose="02010600030101010101" pitchFamily="2" charset="-122"/>
                <a:cs typeface="宋体" panose="02010600030101010101" pitchFamily="2" charset="-122"/>
              </a:rPr>
              <a:t> 培养职业道德和责任感：在处理财务数据和制定筹资计划时，需要遵守职业道德和法律法规，培养对企业和社会的责任感。</a:t>
            </a:r>
            <a:endParaRPr sz="14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endParaRPr lang="zh-CN" altLang="en-US" sz="1400" b="0">
              <a:solidFill>
                <a:srgbClr val="231F2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280622"/>
            <a:ext cx="12192000" cy="2161116"/>
          </a:xfrm>
          <a:prstGeom prst="rect">
            <a:avLst/>
          </a:prstGeom>
          <a:solidFill>
            <a:srgbClr val="48A08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p>
        </p:txBody>
      </p:sp>
      <p:sp>
        <p:nvSpPr>
          <p:cNvPr id="5" name="文本框 4"/>
          <p:cNvSpPr txBox="1">
            <a:spLocks noChangeArrowheads="1"/>
          </p:cNvSpPr>
          <p:nvPr/>
        </p:nvSpPr>
        <p:spPr bwMode="auto">
          <a:xfrm>
            <a:off x="382905" y="3708400"/>
            <a:ext cx="11640820" cy="117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800" b="1">
                <a:solidFill>
                  <a:schemeClr val="tx1"/>
                </a:solidFill>
                <a:latin typeface="Times New Roman" panose="02020603050405020304" pitchFamily="18" charset="0"/>
                <a:ea typeface="宋体" panose="02010600030101010101" pitchFamily="2" charset="-122"/>
              </a:defRPr>
            </a:lvl1pPr>
            <a:lvl2pPr marL="742950" indent="-285750">
              <a:defRPr kumimoji="1" sz="2800" b="1">
                <a:solidFill>
                  <a:schemeClr val="tx1"/>
                </a:solidFill>
                <a:latin typeface="Times New Roman" panose="02020603050405020304" pitchFamily="18" charset="0"/>
                <a:ea typeface="宋体" panose="02010600030101010101" pitchFamily="2" charset="-122"/>
              </a:defRPr>
            </a:lvl2pPr>
            <a:lvl3pPr marL="1143000" indent="-228600">
              <a:defRPr kumimoji="1" sz="2800" b="1">
                <a:solidFill>
                  <a:schemeClr val="tx1"/>
                </a:solidFill>
                <a:latin typeface="Times New Roman" panose="02020603050405020304" pitchFamily="18" charset="0"/>
                <a:ea typeface="宋体" panose="02010600030101010101" pitchFamily="2" charset="-122"/>
              </a:defRPr>
            </a:lvl3pPr>
            <a:lvl4pPr marL="1600200" indent="-228600">
              <a:defRPr kumimoji="1" sz="2800" b="1">
                <a:solidFill>
                  <a:schemeClr val="tx1"/>
                </a:solidFill>
                <a:latin typeface="Times New Roman" panose="02020603050405020304" pitchFamily="18" charset="0"/>
                <a:ea typeface="宋体" panose="02010600030101010101" pitchFamily="2" charset="-122"/>
              </a:defRPr>
            </a:lvl4pPr>
            <a:lvl5pPr marL="2057400" indent="-228600">
              <a:defRPr kumimoji="1" sz="28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9pPr>
          </a:lstStyle>
          <a:p>
            <a:pPr algn="ctr">
              <a:lnSpc>
                <a:spcPct val="120000"/>
              </a:lnSpc>
            </a:pPr>
            <a:r>
              <a:rPr lang="zh-CN" altLang="en-US" sz="586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Excel 在资金需要量预测中的应用</a:t>
            </a:r>
            <a:endParaRPr lang="zh-CN" altLang="en-US" sz="586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6" name="椭圆 5"/>
          <p:cNvSpPr/>
          <p:nvPr/>
        </p:nvSpPr>
        <p:spPr>
          <a:xfrm>
            <a:off x="5513917" y="2180167"/>
            <a:ext cx="677333" cy="677333"/>
          </a:xfrm>
          <a:prstGeom prst="ellipse">
            <a:avLst/>
          </a:prstGeom>
          <a:solidFill>
            <a:srgbClr val="0070C0"/>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7" name="椭圆 6"/>
          <p:cNvSpPr/>
          <p:nvPr/>
        </p:nvSpPr>
        <p:spPr>
          <a:xfrm>
            <a:off x="2472267" y="673100"/>
            <a:ext cx="829733" cy="829733"/>
          </a:xfrm>
          <a:prstGeom prst="ellipse">
            <a:avLst/>
          </a:prstGeom>
          <a:solidFill>
            <a:srgbClr val="00B0F0"/>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8" name="椭圆 7"/>
          <p:cNvSpPr/>
          <p:nvPr/>
        </p:nvSpPr>
        <p:spPr>
          <a:xfrm>
            <a:off x="4017433" y="1883833"/>
            <a:ext cx="768351" cy="768351"/>
          </a:xfrm>
          <a:prstGeom prst="ellipse">
            <a:avLst/>
          </a:prstGeom>
          <a:solidFill>
            <a:schemeClr val="bg1">
              <a:lumMod val="50000"/>
            </a:schemeClr>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9" name="椭圆 8"/>
          <p:cNvSpPr/>
          <p:nvPr/>
        </p:nvSpPr>
        <p:spPr>
          <a:xfrm>
            <a:off x="6498167" y="76200"/>
            <a:ext cx="730251" cy="730251"/>
          </a:xfrm>
          <a:prstGeom prst="ellipse">
            <a:avLst/>
          </a:prstGeom>
          <a:solidFill>
            <a:srgbClr val="48A088"/>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0" name="椭圆 9"/>
          <p:cNvSpPr/>
          <p:nvPr/>
        </p:nvSpPr>
        <p:spPr>
          <a:xfrm>
            <a:off x="2642376" y="-718520"/>
            <a:ext cx="1120555" cy="1120555"/>
          </a:xfrm>
          <a:prstGeom prst="ellipse">
            <a:avLst/>
          </a:prstGeom>
          <a:gradFill flip="none" rotWithShape="1">
            <a:gsLst>
              <a:gs pos="0">
                <a:schemeClr val="bg1"/>
              </a:gs>
              <a:gs pos="100000">
                <a:schemeClr val="bg1">
                  <a:lumMod val="8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1" name="椭圆 10"/>
          <p:cNvSpPr/>
          <p:nvPr/>
        </p:nvSpPr>
        <p:spPr>
          <a:xfrm>
            <a:off x="5993044" y="1087555"/>
            <a:ext cx="822601" cy="822601"/>
          </a:xfrm>
          <a:prstGeom prst="ellipse">
            <a:avLst/>
          </a:prstGeom>
          <a:gradFill flip="none" rotWithShape="1">
            <a:gsLst>
              <a:gs pos="0">
                <a:schemeClr val="bg1"/>
              </a:gs>
              <a:gs pos="100000">
                <a:schemeClr val="bg1">
                  <a:lumMod val="8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2" name="椭圆 11"/>
          <p:cNvSpPr/>
          <p:nvPr/>
        </p:nvSpPr>
        <p:spPr>
          <a:xfrm>
            <a:off x="3623853" y="-339291"/>
            <a:ext cx="2568292" cy="2568292"/>
          </a:xfrm>
          <a:prstGeom prst="ellipse">
            <a:avLst/>
          </a:prstGeom>
          <a:gradFill flip="none" rotWithShape="1">
            <a:gsLst>
              <a:gs pos="0">
                <a:schemeClr val="bg1"/>
              </a:gs>
              <a:gs pos="100000">
                <a:schemeClr val="bg1">
                  <a:lumMod val="75000"/>
                </a:schemeClr>
              </a:gs>
            </a:gsLst>
            <a:lin ang="13500000" scaled="1"/>
            <a:tileRect/>
          </a:gradFill>
          <a:ln w="38100">
            <a:gradFill flip="none" rotWithShape="1">
              <a:gsLst>
                <a:gs pos="0">
                  <a:schemeClr val="bg1">
                    <a:lumMod val="100000"/>
                  </a:schemeClr>
                </a:gs>
                <a:gs pos="100000">
                  <a:schemeClr val="bg1">
                    <a:lumMod val="85000"/>
                  </a:schemeClr>
                </a:gs>
              </a:gsLst>
              <a:lin ang="2700000" scaled="1"/>
              <a:tileRect/>
            </a:gradFill>
          </a:ln>
          <a:effectLst>
            <a:outerShdw blurRad="254000" dist="203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3" name="文本框 105"/>
          <p:cNvSpPr txBox="1">
            <a:spLocks noChangeArrowheads="1"/>
          </p:cNvSpPr>
          <p:nvPr/>
        </p:nvSpPr>
        <p:spPr bwMode="auto">
          <a:xfrm>
            <a:off x="3656437" y="493184"/>
            <a:ext cx="2569845" cy="912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800" b="1">
                <a:solidFill>
                  <a:schemeClr val="tx1"/>
                </a:solidFill>
                <a:latin typeface="Times New Roman" panose="02020603050405020304" pitchFamily="18" charset="0"/>
                <a:ea typeface="宋体" panose="02010600030101010101" pitchFamily="2" charset="-122"/>
              </a:defRPr>
            </a:lvl1pPr>
            <a:lvl2pPr marL="742950" indent="-285750">
              <a:defRPr kumimoji="1" sz="2800" b="1">
                <a:solidFill>
                  <a:schemeClr val="tx1"/>
                </a:solidFill>
                <a:latin typeface="Times New Roman" panose="02020603050405020304" pitchFamily="18" charset="0"/>
                <a:ea typeface="宋体" panose="02010600030101010101" pitchFamily="2" charset="-122"/>
              </a:defRPr>
            </a:lvl2pPr>
            <a:lvl3pPr marL="1143000" indent="-228600">
              <a:defRPr kumimoji="1" sz="2800" b="1">
                <a:solidFill>
                  <a:schemeClr val="tx1"/>
                </a:solidFill>
                <a:latin typeface="Times New Roman" panose="02020603050405020304" pitchFamily="18" charset="0"/>
                <a:ea typeface="宋体" panose="02010600030101010101" pitchFamily="2" charset="-122"/>
              </a:defRPr>
            </a:lvl3pPr>
            <a:lvl4pPr marL="1600200" indent="-228600">
              <a:defRPr kumimoji="1" sz="2800" b="1">
                <a:solidFill>
                  <a:schemeClr val="tx1"/>
                </a:solidFill>
                <a:latin typeface="Times New Roman" panose="02020603050405020304" pitchFamily="18" charset="0"/>
                <a:ea typeface="宋体" panose="02010600030101010101" pitchFamily="2" charset="-122"/>
              </a:defRPr>
            </a:lvl4pPr>
            <a:lvl5pPr marL="2057400" indent="-228600">
              <a:defRPr kumimoji="1" sz="28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9pPr>
          </a:lstStyle>
          <a:p>
            <a:pPr algn="ctr"/>
            <a:r>
              <a:rPr lang="zh-CN" altLang="en-US" sz="5335" dirty="0">
                <a:solidFill>
                  <a:srgbClr val="48A088"/>
                </a:solidFill>
                <a:latin typeface="微软雅黑" panose="020B0503020204020204" charset="-122"/>
                <a:ea typeface="微软雅黑" panose="020B0503020204020204" charset="-122"/>
              </a:rPr>
              <a:t>任务</a:t>
            </a:r>
            <a:r>
              <a:rPr lang="en-US" altLang="zh-CN" sz="5335" dirty="0">
                <a:solidFill>
                  <a:srgbClr val="48A088"/>
                </a:solidFill>
                <a:latin typeface="微软雅黑" panose="020B0503020204020204" charset="-122"/>
                <a:ea typeface="微软雅黑" panose="020B0503020204020204" charset="-122"/>
              </a:rPr>
              <a:t>3</a:t>
            </a:r>
            <a:r>
              <a:rPr lang="en-US" altLang="zh-CN" sz="5335" dirty="0">
                <a:solidFill>
                  <a:srgbClr val="48A088"/>
                </a:solidFill>
                <a:latin typeface="微软雅黑" panose="020B0503020204020204" charset="-122"/>
                <a:ea typeface="微软雅黑" panose="020B0503020204020204" charset="-122"/>
              </a:rPr>
              <a:t>.1</a:t>
            </a:r>
            <a:endParaRPr lang="en-US" altLang="zh-CN" sz="5335" dirty="0">
              <a:solidFill>
                <a:srgbClr val="48A088"/>
              </a:solidFill>
              <a:latin typeface="微软雅黑" panose="020B0503020204020204" charset="-122"/>
              <a:ea typeface="微软雅黑" panose="020B050302020402020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250" fill="hold"/>
                                        <p:tgtEl>
                                          <p:spTgt spid="12"/>
                                        </p:tgtEl>
                                        <p:attrNameLst>
                                          <p:attrName>ppt_w</p:attrName>
                                        </p:attrNameLst>
                                      </p:cBhvr>
                                      <p:tavLst>
                                        <p:tav tm="0">
                                          <p:val>
                                            <p:fltVal val="0"/>
                                          </p:val>
                                        </p:tav>
                                        <p:tav tm="100000">
                                          <p:val>
                                            <p:strVal val="#ppt_w"/>
                                          </p:val>
                                        </p:tav>
                                      </p:tavLst>
                                    </p:anim>
                                    <p:anim calcmode="lin" valueType="num">
                                      <p:cBhvr>
                                        <p:cTn id="8" dur="250" fill="hold"/>
                                        <p:tgtEl>
                                          <p:spTgt spid="12"/>
                                        </p:tgtEl>
                                        <p:attrNameLst>
                                          <p:attrName>ppt_h</p:attrName>
                                        </p:attrNameLst>
                                      </p:cBhvr>
                                      <p:tavLst>
                                        <p:tav tm="0">
                                          <p:val>
                                            <p:fltVal val="0"/>
                                          </p:val>
                                        </p:tav>
                                        <p:tav tm="100000">
                                          <p:val>
                                            <p:strVal val="#ppt_h"/>
                                          </p:val>
                                        </p:tav>
                                      </p:tavLst>
                                    </p:anim>
                                    <p:animEffect transition="in" filter="fade">
                                      <p:cBhvr>
                                        <p:cTn id="9" dur="250"/>
                                        <p:tgtEl>
                                          <p:spTgt spid="12"/>
                                        </p:tgtEl>
                                      </p:cBhvr>
                                    </p:animEffect>
                                  </p:childTnLst>
                                </p:cTn>
                              </p:par>
                              <p:par>
                                <p:cTn id="10" presetID="6" presetClass="emph" presetSubtype="0" decel="100000" fill="hold" nodeType="withEffect">
                                  <p:stCondLst>
                                    <p:cond delay="200"/>
                                  </p:stCondLst>
                                  <p:childTnLst>
                                    <p:animScale>
                                      <p:cBhvr>
                                        <p:cTn id="11" dur="250" fill="hold"/>
                                        <p:tgtEl>
                                          <p:spTgt spid="12"/>
                                        </p:tgtEl>
                                      </p:cBhvr>
                                      <p:by x="120000" y="120000"/>
                                    </p:animScale>
                                  </p:childTnLst>
                                </p:cTn>
                              </p:par>
                              <p:par>
                                <p:cTn id="12" presetID="6" presetClass="emph" presetSubtype="0" decel="100000" fill="hold" nodeType="withEffect">
                                  <p:stCondLst>
                                    <p:cond delay="400"/>
                                  </p:stCondLst>
                                  <p:childTnLst>
                                    <p:animScale>
                                      <p:cBhvr>
                                        <p:cTn id="13" dur="250" fill="hold"/>
                                        <p:tgtEl>
                                          <p:spTgt spid="12"/>
                                        </p:tgtEl>
                                      </p:cBhvr>
                                      <p:by x="83000" y="83000"/>
                                    </p:animScale>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grpId="0" nodeType="withEffect">
                                  <p:stCondLst>
                                    <p:cond delay="40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20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Effect transition="in" filter="fade">
                                      <p:cBhvr>
                                        <p:cTn id="34" dur="500"/>
                                        <p:tgtEl>
                                          <p:spTgt spid="6"/>
                                        </p:tgtEl>
                                      </p:cBhvr>
                                    </p:animEffect>
                                  </p:childTnLst>
                                </p:cTn>
                              </p:par>
                              <p:par>
                                <p:cTn id="35" presetID="53" presetClass="entr" presetSubtype="16" fill="hold" nodeType="withEffect">
                                  <p:stCondLst>
                                    <p:cond delay="40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par>
                                <p:cTn id="40" presetID="53" presetClass="entr" presetSubtype="16" fill="hold" grpId="0" nodeType="withEffect">
                                  <p:stCondLst>
                                    <p:cond delay="20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childTnLst>
                          </p:cTn>
                        </p:par>
                        <p:par>
                          <p:cTn id="45" fill="hold">
                            <p:stCondLst>
                              <p:cond delay="1000"/>
                            </p:stCondLst>
                            <p:childTnLst>
                              <p:par>
                                <p:cTn id="46" presetID="53" presetClass="entr" presetSubtype="16" fill="hold" grpId="0" nodeType="after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p:cTn id="48" dur="500" fill="hold"/>
                                        <p:tgtEl>
                                          <p:spTgt spid="4"/>
                                        </p:tgtEl>
                                        <p:attrNameLst>
                                          <p:attrName>ppt_w</p:attrName>
                                        </p:attrNameLst>
                                      </p:cBhvr>
                                      <p:tavLst>
                                        <p:tav tm="0">
                                          <p:val>
                                            <p:fltVal val="0"/>
                                          </p:val>
                                        </p:tav>
                                        <p:tav tm="100000">
                                          <p:val>
                                            <p:strVal val="#ppt_w"/>
                                          </p:val>
                                        </p:tav>
                                      </p:tavLst>
                                    </p:anim>
                                    <p:anim calcmode="lin" valueType="num">
                                      <p:cBhvr>
                                        <p:cTn id="49" dur="500" fill="hold"/>
                                        <p:tgtEl>
                                          <p:spTgt spid="4"/>
                                        </p:tgtEl>
                                        <p:attrNameLst>
                                          <p:attrName>ppt_h</p:attrName>
                                        </p:attrNameLst>
                                      </p:cBhvr>
                                      <p:tavLst>
                                        <p:tav tm="0">
                                          <p:val>
                                            <p:fltVal val="0"/>
                                          </p:val>
                                        </p:tav>
                                        <p:tav tm="100000">
                                          <p:val>
                                            <p:strVal val="#ppt_h"/>
                                          </p:val>
                                        </p:tav>
                                      </p:tavLst>
                                    </p:anim>
                                    <p:animEffect transition="in" filter="fade">
                                      <p:cBhvr>
                                        <p:cTn id="50" dur="500"/>
                                        <p:tgtEl>
                                          <p:spTgt spid="4"/>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250" fill="hold"/>
                                        <p:tgtEl>
                                          <p:spTgt spid="13"/>
                                        </p:tgtEl>
                                        <p:attrNameLst>
                                          <p:attrName>ppt_w</p:attrName>
                                        </p:attrNameLst>
                                      </p:cBhvr>
                                      <p:tavLst>
                                        <p:tav tm="0">
                                          <p:val>
                                            <p:fltVal val="0"/>
                                          </p:val>
                                        </p:tav>
                                        <p:tav tm="100000">
                                          <p:val>
                                            <p:strVal val="#ppt_w"/>
                                          </p:val>
                                        </p:tav>
                                      </p:tavLst>
                                    </p:anim>
                                    <p:anim calcmode="lin" valueType="num">
                                      <p:cBhvr>
                                        <p:cTn id="54" dur="250" fill="hold"/>
                                        <p:tgtEl>
                                          <p:spTgt spid="13"/>
                                        </p:tgtEl>
                                        <p:attrNameLst>
                                          <p:attrName>ppt_h</p:attrName>
                                        </p:attrNameLst>
                                      </p:cBhvr>
                                      <p:tavLst>
                                        <p:tav tm="0">
                                          <p:val>
                                            <p:fltVal val="0"/>
                                          </p:val>
                                        </p:tav>
                                        <p:tav tm="100000">
                                          <p:val>
                                            <p:strVal val="#ppt_h"/>
                                          </p:val>
                                        </p:tav>
                                      </p:tavLst>
                                    </p:anim>
                                    <p:animEffect transition="in" filter="fade">
                                      <p:cBhvr>
                                        <p:cTn id="55" dur="250"/>
                                        <p:tgtEl>
                                          <p:spTgt spid="13"/>
                                        </p:tgtEl>
                                      </p:cBhvr>
                                    </p:animEffect>
                                  </p:childTnLst>
                                </p:cTn>
                              </p:par>
                              <p:par>
                                <p:cTn id="56" presetID="6" presetClass="emph" presetSubtype="0" decel="100000" fill="hold" grpId="1" nodeType="withEffect">
                                  <p:stCondLst>
                                    <p:cond delay="200"/>
                                  </p:stCondLst>
                                  <p:childTnLst>
                                    <p:animScale>
                                      <p:cBhvr>
                                        <p:cTn id="57" dur="250" fill="hold"/>
                                        <p:tgtEl>
                                          <p:spTgt spid="13"/>
                                        </p:tgtEl>
                                      </p:cBhvr>
                                      <p:by x="120000" y="120000"/>
                                    </p:animScale>
                                  </p:childTnLst>
                                </p:cTn>
                              </p:par>
                              <p:par>
                                <p:cTn id="58" presetID="6" presetClass="emph" presetSubtype="0" decel="100000" fill="hold" grpId="2" nodeType="withEffect">
                                  <p:stCondLst>
                                    <p:cond delay="400"/>
                                  </p:stCondLst>
                                  <p:childTnLst>
                                    <p:animScale>
                                      <p:cBhvr>
                                        <p:cTn id="59" dur="250" fill="hold"/>
                                        <p:tgtEl>
                                          <p:spTgt spid="13"/>
                                        </p:tgtEl>
                                      </p:cBhvr>
                                      <p:by x="83000" y="83000"/>
                                    </p:animScale>
                                  </p:childTnLst>
                                </p:cTn>
                              </p:par>
                            </p:childTnLst>
                          </p:cTn>
                        </p:par>
                        <p:par>
                          <p:cTn id="60" fill="hold">
                            <p:stCondLst>
                              <p:cond delay="1500"/>
                            </p:stCondLst>
                            <p:childTnLst>
                              <p:par>
                                <p:cTn id="61" presetID="53" presetClass="entr" presetSubtype="16" fill="hold" grpId="0" nodeType="afterEffect">
                                  <p:stCondLst>
                                    <p:cond delay="0"/>
                                  </p:stCondLst>
                                  <p:childTnLst>
                                    <p:set>
                                      <p:cBhvr>
                                        <p:cTn id="62" dur="1" fill="hold">
                                          <p:stCondLst>
                                            <p:cond delay="0"/>
                                          </p:stCondLst>
                                        </p:cTn>
                                        <p:tgtEl>
                                          <p:spTgt spid="5"/>
                                        </p:tgtEl>
                                        <p:attrNameLst>
                                          <p:attrName>style.visibility</p:attrName>
                                        </p:attrNameLst>
                                      </p:cBhvr>
                                      <p:to>
                                        <p:strVal val="visible"/>
                                      </p:to>
                                    </p:set>
                                    <p:anim calcmode="lin" valueType="num">
                                      <p:cBhvr>
                                        <p:cTn id="63" dur="250" fill="hold"/>
                                        <p:tgtEl>
                                          <p:spTgt spid="5"/>
                                        </p:tgtEl>
                                        <p:attrNameLst>
                                          <p:attrName>ppt_w</p:attrName>
                                        </p:attrNameLst>
                                      </p:cBhvr>
                                      <p:tavLst>
                                        <p:tav tm="0">
                                          <p:val>
                                            <p:fltVal val="0"/>
                                          </p:val>
                                        </p:tav>
                                        <p:tav tm="100000">
                                          <p:val>
                                            <p:strVal val="#ppt_w"/>
                                          </p:val>
                                        </p:tav>
                                      </p:tavLst>
                                    </p:anim>
                                    <p:anim calcmode="lin" valueType="num">
                                      <p:cBhvr>
                                        <p:cTn id="64" dur="250" fill="hold"/>
                                        <p:tgtEl>
                                          <p:spTgt spid="5"/>
                                        </p:tgtEl>
                                        <p:attrNameLst>
                                          <p:attrName>ppt_h</p:attrName>
                                        </p:attrNameLst>
                                      </p:cBhvr>
                                      <p:tavLst>
                                        <p:tav tm="0">
                                          <p:val>
                                            <p:fltVal val="0"/>
                                          </p:val>
                                        </p:tav>
                                        <p:tav tm="100000">
                                          <p:val>
                                            <p:strVal val="#ppt_h"/>
                                          </p:val>
                                        </p:tav>
                                      </p:tavLst>
                                    </p:anim>
                                    <p:animEffect transition="in" filter="fade">
                                      <p:cBhvr>
                                        <p:cTn id="65" dur="250"/>
                                        <p:tgtEl>
                                          <p:spTgt spid="5"/>
                                        </p:tgtEl>
                                      </p:cBhvr>
                                    </p:animEffect>
                                  </p:childTnLst>
                                </p:cTn>
                              </p:par>
                              <p:par>
                                <p:cTn id="66" presetID="6" presetClass="emph" presetSubtype="0" decel="100000" fill="hold" grpId="1" nodeType="withEffect">
                                  <p:stCondLst>
                                    <p:cond delay="200"/>
                                  </p:stCondLst>
                                  <p:childTnLst>
                                    <p:animScale>
                                      <p:cBhvr>
                                        <p:cTn id="67" dur="250" fill="hold"/>
                                        <p:tgtEl>
                                          <p:spTgt spid="5"/>
                                        </p:tgtEl>
                                      </p:cBhvr>
                                      <p:by x="120000" y="120000"/>
                                    </p:animScale>
                                  </p:childTnLst>
                                </p:cTn>
                              </p:par>
                              <p:par>
                                <p:cTn id="68" presetID="6" presetClass="emph" presetSubtype="0" decel="100000" fill="hold" grpId="2" nodeType="withEffect">
                                  <p:stCondLst>
                                    <p:cond delay="400"/>
                                  </p:stCondLst>
                                  <p:childTnLst>
                                    <p:animScale>
                                      <p:cBhvr>
                                        <p:cTn id="69" dur="250" fill="hold"/>
                                        <p:tgtEl>
                                          <p:spTgt spid="5"/>
                                        </p:tgtEl>
                                      </p:cBhvr>
                                      <p:by x="83000" y="83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p:bldP spid="5" grpId="1"/>
      <p:bldP spid="5" grpId="2"/>
      <p:bldP spid="6" grpId="0" bldLvl="0" animBg="1"/>
      <p:bldP spid="7" grpId="0" bldLvl="0" animBg="1"/>
      <p:bldP spid="8" grpId="0" bldLvl="0" animBg="1"/>
      <p:bldP spid="9" grpId="0" bldLvl="0" animBg="1"/>
      <p:bldP spid="13" grpId="0" bldLvl="0"/>
      <p:bldP spid="13" grpId="1" bldLvl="0"/>
      <p:bldP spid="13" grpId="2" bldLvl="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5"/>
          <p:cNvSpPr/>
          <p:nvPr/>
        </p:nvSpPr>
        <p:spPr bwMode="auto">
          <a:xfrm>
            <a:off x="890954" y="1534522"/>
            <a:ext cx="3883197" cy="4006976"/>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ln>
            <a:solidFill>
              <a:srgbClr val="00B050"/>
            </a:solidFill>
          </a:ln>
        </p:spPr>
        <p:style>
          <a:lnRef idx="2">
            <a:schemeClr val="accent5"/>
          </a:lnRef>
          <a:fillRef idx="2">
            <a:schemeClr val="accent5"/>
          </a:fillRef>
          <a:effectRef idx="0">
            <a:srgbClr val="FFFFFF"/>
          </a:effectRef>
          <a:fontRef idx="minor">
            <a:schemeClr val="lt1"/>
          </a:fontRef>
        </p:style>
        <p:txBody>
          <a:bodyPr vert="horz" wrap="square" lIns="91406" tIns="45703" rIns="91406" bIns="45703" numCol="1" anchor="t" anchorCtr="0" compatLnSpc="1"/>
          <a:lstStyle/>
          <a:p>
            <a:endParaRPr lang="zh-CN" altLang="en-US"/>
          </a:p>
        </p:txBody>
      </p:sp>
      <p:sp>
        <p:nvSpPr>
          <p:cNvPr id="49" name="文本框 48"/>
          <p:cNvSpPr txBox="1"/>
          <p:nvPr/>
        </p:nvSpPr>
        <p:spPr>
          <a:xfrm>
            <a:off x="1230637" y="1998319"/>
            <a:ext cx="6818127" cy="2584450"/>
          </a:xfrm>
          <a:prstGeom prst="rect">
            <a:avLst/>
          </a:prstGeom>
          <a:noFill/>
        </p:spPr>
        <p:txBody>
          <a:bodyPr wrap="square" rtlCol="0">
            <a:spAutoFit/>
          </a:bodyPr>
          <a:lstStyle/>
          <a:p>
            <a:pPr>
              <a:lnSpc>
                <a:spcPct val="150000"/>
              </a:lnSpc>
            </a:pPr>
            <a:r>
              <a:rPr lang="zh-CN" altLang="en-US" sz="5400" b="1" dirty="0">
                <a:latin typeface="+mj-ea"/>
                <a:ea typeface="+mj-ea"/>
              </a:rPr>
              <a:t>子任务</a:t>
            </a:r>
            <a:r>
              <a:rPr lang="en-US" altLang="zh-CN" sz="5400" b="1" dirty="0">
                <a:latin typeface="+mj-ea"/>
                <a:ea typeface="+mj-ea"/>
              </a:rPr>
              <a:t>3</a:t>
            </a:r>
            <a:r>
              <a:rPr lang="en-US" altLang="zh-CN" sz="5400" b="1" dirty="0">
                <a:latin typeface="+mj-ea"/>
                <a:ea typeface="+mj-ea"/>
              </a:rPr>
              <a:t>.1.1 </a:t>
            </a:r>
            <a:endParaRPr lang="en-US" altLang="zh-CN" sz="5400" b="1" dirty="0">
              <a:latin typeface="+mj-ea"/>
              <a:ea typeface="+mj-ea"/>
            </a:endParaRPr>
          </a:p>
          <a:p>
            <a:pPr>
              <a:lnSpc>
                <a:spcPct val="150000"/>
              </a:lnSpc>
            </a:pPr>
            <a:r>
              <a:rPr lang="zh-CN" sz="5400" b="1" dirty="0">
                <a:latin typeface="+mj-ea"/>
                <a:ea typeface="+mj-ea"/>
              </a:rPr>
              <a:t>资金习性预测法</a:t>
            </a:r>
            <a:endParaRPr lang="zh-CN" sz="5400" b="1" dirty="0">
              <a:latin typeface="+mj-ea"/>
              <a:ea typeface="+mj-ea"/>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8997315" y="2239645"/>
            <a:ext cx="3261995" cy="46183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36525" y="1152525"/>
            <a:ext cx="11838940" cy="2069465"/>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【情景任务】大华公司2019至2023年资金占用与销售收入之间的关系如图3-5所示。假设2024年预计的销售收入为180万元，那</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2024</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年资金需要量是多少呢，我们需要什么方法进行预测呢。</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矩形 3"/>
          <p:cNvSpPr/>
          <p:nvPr/>
        </p:nvSpPr>
        <p:spPr>
          <a:xfrm>
            <a:off x="504190" y="18542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tx1"/>
                </a:solidFill>
              </a:rPr>
              <a:t>情景引入</a:t>
            </a:r>
            <a:endParaRPr lang="zh-CN" altLang="en-US">
              <a:solidFill>
                <a:schemeClr val="tx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pic>
        <p:nvPicPr>
          <p:cNvPr id="23" name="图片 9"/>
          <p:cNvPicPr>
            <a:picLocks noChangeAspect="1"/>
          </p:cNvPicPr>
          <p:nvPr/>
        </p:nvPicPr>
        <p:blipFill>
          <a:blip r:embed="rId1"/>
          <a:srcRect b="15432"/>
          <a:stretch>
            <a:fillRect/>
          </a:stretch>
        </p:blipFill>
        <p:spPr>
          <a:xfrm>
            <a:off x="738505" y="3356610"/>
            <a:ext cx="9817735" cy="1920240"/>
          </a:xfrm>
          <a:prstGeom prst="rect">
            <a:avLst/>
          </a:prstGeom>
          <a:noFill/>
          <a:ln>
            <a:noFill/>
          </a:ln>
        </p:spPr>
      </p:pic>
    </p:spTree>
    <p:custDataLst>
      <p:tags r:id="rId2"/>
    </p:custData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sp>
        <p:nvSpPr>
          <p:cNvPr id="100" name="文本框 99"/>
          <p:cNvSpPr txBox="1"/>
          <p:nvPr/>
        </p:nvSpPr>
        <p:spPr>
          <a:xfrm>
            <a:off x="892175" y="786765"/>
            <a:ext cx="9895205" cy="2228850"/>
          </a:xfrm>
          <a:prstGeom prst="rect">
            <a:avLst/>
          </a:prstGeom>
          <a:noFill/>
          <a:ln w="9525">
            <a:noFill/>
          </a:ln>
        </p:spPr>
        <p:txBody>
          <a:bodyPr>
            <a:noAutofit/>
          </a:bodyPr>
          <a:p>
            <a:pPr indent="0"/>
            <a:r>
              <a:rPr lang="en-US" sz="2400" b="0">
                <a:solidFill>
                  <a:srgbClr val="ED028C"/>
                </a:solidFill>
                <a:latin typeface="黑体" panose="02010609060101010101" charset="-122"/>
              </a:rPr>
              <a:t>1. </a:t>
            </a:r>
            <a:r>
              <a:rPr lang="zh-CN" sz="2400" b="0">
                <a:solidFill>
                  <a:srgbClr val="ED028C"/>
                </a:solidFill>
                <a:ea typeface="黑体" panose="02010609060101010101" charset="-122"/>
              </a:rPr>
              <a:t>回归分析法</a:t>
            </a:r>
            <a:endParaRPr lang="zh-CN" sz="2100" b="0">
              <a:solidFill>
                <a:srgbClr val="231F20"/>
              </a:solidFill>
              <a:ea typeface="微软雅黑" panose="020B0503020204020204" charset="-122"/>
            </a:endParaRPr>
          </a:p>
          <a:p>
            <a:pPr indent="0"/>
            <a:r>
              <a:rPr lang="en-US" altLang="zh-CN" sz="2100" b="0">
                <a:solidFill>
                  <a:srgbClr val="231F20"/>
                </a:solidFill>
                <a:ea typeface="微软雅黑" panose="020B0503020204020204" charset="-122"/>
              </a:rPr>
              <a:t>      </a:t>
            </a:r>
            <a:r>
              <a:rPr lang="zh-CN" sz="2100" b="0">
                <a:solidFill>
                  <a:srgbClr val="231F20"/>
                </a:solidFill>
                <a:ea typeface="微软雅黑" panose="020B0503020204020204" charset="-122"/>
              </a:rPr>
              <a:t>回归分析法是假定资本量（</a:t>
            </a:r>
            <a:r>
              <a:rPr lang="en-US" b="0" i="1">
                <a:solidFill>
                  <a:srgbClr val="231F20"/>
                </a:solidFill>
                <a:latin typeface="Bookman Old Style" panose="02050604050505020204" charset="0"/>
              </a:rPr>
              <a:t>y</a:t>
            </a:r>
            <a:r>
              <a:rPr lang="zh-CN" sz="2100" b="0">
                <a:solidFill>
                  <a:srgbClr val="231F20"/>
                </a:solidFill>
                <a:ea typeface="微软雅黑" panose="020B0503020204020204" charset="-122"/>
              </a:rPr>
              <a:t>）与业务量（</a:t>
            </a:r>
            <a:r>
              <a:rPr lang="en-US" sz="2000" b="0" i="1">
                <a:solidFill>
                  <a:srgbClr val="231F20"/>
                </a:solidFill>
                <a:latin typeface="Times New Roman" panose="02020603050405020304" pitchFamily="18" charset="0"/>
              </a:rPr>
              <a:t>x</a:t>
            </a:r>
            <a:r>
              <a:rPr lang="zh-CN" sz="2100" b="0">
                <a:solidFill>
                  <a:srgbClr val="231F20"/>
                </a:solidFill>
                <a:ea typeface="微软雅黑" panose="020B0503020204020204" charset="-122"/>
              </a:rPr>
              <a:t>）之间存在线性关系，然后通过建立教学</a:t>
            </a:r>
            <a:r>
              <a:rPr lang="en-US" sz="2100" b="0">
                <a:solidFill>
                  <a:srgbClr val="231F20"/>
                </a:solidFill>
                <a:latin typeface="微软雅黑" panose="020B0503020204020204" charset="-122"/>
              </a:rPr>
              <a:t> </a:t>
            </a:r>
            <a:r>
              <a:rPr lang="zh-CN" sz="2100" b="0">
                <a:solidFill>
                  <a:srgbClr val="231F20"/>
                </a:solidFill>
                <a:ea typeface="微软雅黑" panose="020B0503020204020204" charset="-122"/>
              </a:rPr>
              <a:t>模型来预测资金需求量的一种方法。若有</a:t>
            </a:r>
            <a:r>
              <a:rPr lang="en-US" sz="2100" b="0">
                <a:solidFill>
                  <a:srgbClr val="231F20"/>
                </a:solidFill>
                <a:latin typeface="微软雅黑" panose="020B0503020204020204" charset="-122"/>
              </a:rPr>
              <a:t> </a:t>
            </a:r>
            <a:r>
              <a:rPr lang="en-US" sz="2100" b="0" i="1">
                <a:solidFill>
                  <a:srgbClr val="231F20"/>
                </a:solidFill>
                <a:latin typeface="Bodoni MT" panose="02070603080606020203" charset="0"/>
              </a:rPr>
              <a:t>n </a:t>
            </a:r>
            <a:r>
              <a:rPr lang="zh-CN" sz="2100" b="0">
                <a:solidFill>
                  <a:srgbClr val="231F20"/>
                </a:solidFill>
                <a:ea typeface="微软雅黑" panose="020B0503020204020204" charset="-122"/>
              </a:rPr>
              <a:t>组观测值，则可以用</a:t>
            </a:r>
            <a:r>
              <a:rPr lang="en-US" sz="2100" b="0">
                <a:solidFill>
                  <a:srgbClr val="231F20"/>
                </a:solidFill>
                <a:latin typeface="微软雅黑" panose="020B0503020204020204" charset="-122"/>
              </a:rPr>
              <a:t> </a:t>
            </a:r>
            <a:r>
              <a:rPr lang="en-US" sz="2100" b="0" i="1">
                <a:solidFill>
                  <a:srgbClr val="231F20"/>
                </a:solidFill>
                <a:latin typeface="Bodoni MT" panose="02070603080606020203" charset="0"/>
              </a:rPr>
              <a:t>n </a:t>
            </a:r>
            <a:r>
              <a:rPr lang="zh-CN" sz="2100" b="0">
                <a:solidFill>
                  <a:srgbClr val="231F20"/>
                </a:solidFill>
                <a:ea typeface="微软雅黑" panose="020B0503020204020204" charset="-122"/>
              </a:rPr>
              <a:t>组</a:t>
            </a:r>
            <a:r>
              <a:rPr lang="en-US" sz="2100" b="0">
                <a:solidFill>
                  <a:srgbClr val="231F20"/>
                </a:solidFill>
                <a:latin typeface="微软雅黑" panose="020B0503020204020204" charset="-122"/>
              </a:rPr>
              <a:t> </a:t>
            </a:r>
            <a:r>
              <a:rPr lang="en-US" b="0" i="1">
                <a:solidFill>
                  <a:srgbClr val="231F20"/>
                </a:solidFill>
                <a:latin typeface="Bookman Old Style" panose="02050604050505020204" charset="0"/>
              </a:rPr>
              <a:t>y</a:t>
            </a:r>
            <a:r>
              <a:rPr lang="en-US" sz="2100" b="0">
                <a:solidFill>
                  <a:srgbClr val="231F20"/>
                </a:solidFill>
                <a:latin typeface="Times New Roman" panose="02020603050405020304" pitchFamily="18" charset="0"/>
              </a:rPr>
              <a:t>=  </a:t>
            </a:r>
            <a:r>
              <a:rPr lang="en-US" sz="2000" b="0" i="1">
                <a:solidFill>
                  <a:srgbClr val="231F20"/>
                </a:solidFill>
                <a:latin typeface="Bookman Old Style" panose="02050604050505020204" charset="0"/>
              </a:rPr>
              <a:t>a </a:t>
            </a:r>
            <a:r>
              <a:rPr lang="zh-CN" sz="2100" b="0">
                <a:solidFill>
                  <a:srgbClr val="231F20"/>
                </a:solidFill>
                <a:ea typeface="微软雅黑" panose="020B0503020204020204" charset="-122"/>
              </a:rPr>
              <a:t>＋</a:t>
            </a:r>
            <a:r>
              <a:rPr lang="en-US" sz="2000" b="0" i="1">
                <a:solidFill>
                  <a:srgbClr val="231F20"/>
                </a:solidFill>
                <a:latin typeface="Bookman Old Style" panose="02050604050505020204" charset="0"/>
              </a:rPr>
              <a:t>b</a:t>
            </a:r>
            <a:r>
              <a:rPr lang="en-US" sz="2000" b="0" i="1">
                <a:solidFill>
                  <a:srgbClr val="231F20"/>
                </a:solidFill>
                <a:latin typeface="Times New Roman" panose="02020603050405020304" pitchFamily="18" charset="0"/>
              </a:rPr>
              <a:t>x </a:t>
            </a:r>
            <a:r>
              <a:rPr lang="zh-CN" sz="2100" b="0">
                <a:solidFill>
                  <a:srgbClr val="231F20"/>
                </a:solidFill>
                <a:ea typeface="微软雅黑" panose="020B0503020204020204" charset="-122"/>
              </a:rPr>
              <a:t>的和的形式来反映该线性公式，公式如下：</a:t>
            </a:r>
            <a:endParaRPr lang="zh-CN" altLang="en-US" sz="2100" b="0">
              <a:solidFill>
                <a:srgbClr val="231F20"/>
              </a:solidFill>
              <a:ea typeface="微软雅黑" panose="020B0503020204020204" charset="-122"/>
            </a:endParaRPr>
          </a:p>
        </p:txBody>
      </p:sp>
      <p:pic>
        <p:nvPicPr>
          <p:cNvPr id="3" name="图片 2"/>
          <p:cNvPicPr/>
          <p:nvPr/>
        </p:nvPicPr>
        <p:blipFill>
          <a:blip r:embed="rId1"/>
          <a:stretch>
            <a:fillRect/>
          </a:stretch>
        </p:blipFill>
        <p:spPr>
          <a:xfrm>
            <a:off x="1760855" y="3007360"/>
            <a:ext cx="4003675" cy="701675"/>
          </a:xfrm>
          <a:prstGeom prst="rect">
            <a:avLst/>
          </a:prstGeom>
          <a:noFill/>
          <a:ln w="9525">
            <a:noFill/>
          </a:ln>
        </p:spPr>
      </p:pic>
      <p:sp>
        <p:nvSpPr>
          <p:cNvPr id="101" name="文本框 100"/>
          <p:cNvSpPr txBox="1"/>
          <p:nvPr/>
        </p:nvSpPr>
        <p:spPr>
          <a:xfrm>
            <a:off x="2105660" y="1987550"/>
            <a:ext cx="4869815" cy="2211705"/>
          </a:xfrm>
          <a:prstGeom prst="rect">
            <a:avLst/>
          </a:prstGeom>
          <a:noFill/>
          <a:ln w="9525">
            <a:noFill/>
          </a:ln>
        </p:spPr>
        <p:txBody>
          <a:bodyPr>
            <a:noAutofit/>
          </a:bodyPr>
          <a:p>
            <a:pPr indent="0"/>
            <a:r>
              <a:rPr lang="en-US" sz="3200" b="0" i="1">
                <a:solidFill>
                  <a:srgbClr val="231F20"/>
                </a:solidFill>
                <a:latin typeface="Bodoni MT" panose="02070603080606020203" charset="0"/>
              </a:rPr>
              <a:t>n  </a:t>
            </a:r>
            <a:r>
              <a:rPr lang="en-US" sz="4800" b="0">
                <a:solidFill>
                  <a:srgbClr val="231F20"/>
                </a:solidFill>
                <a:latin typeface="微软雅黑" panose="020B0503020204020204" charset="-122"/>
              </a:rPr>
              <a:t>∑ </a:t>
            </a:r>
            <a:r>
              <a:rPr lang="en-US" sz="3000" b="0" i="1">
                <a:solidFill>
                  <a:srgbClr val="231F20"/>
                </a:solidFill>
                <a:latin typeface="Times New Roman" panose="02020603050405020304" pitchFamily="18" charset="0"/>
              </a:rPr>
              <a:t>x</a:t>
            </a:r>
            <a:r>
              <a:rPr lang="en-US" sz="2700" b="0" i="1">
                <a:solidFill>
                  <a:srgbClr val="231F20"/>
                </a:solidFill>
                <a:latin typeface="Bookman Old Style" panose="02050604050505020204" charset="0"/>
              </a:rPr>
              <a:t>y </a:t>
            </a:r>
            <a:r>
              <a:rPr lang="en-US" sz="3200" b="0">
                <a:solidFill>
                  <a:srgbClr val="231F20"/>
                </a:solidFill>
                <a:latin typeface="微软雅黑" panose="020B0503020204020204" charset="-122"/>
              </a:rPr>
              <a:t>- </a:t>
            </a:r>
            <a:r>
              <a:rPr lang="en-US" sz="4800" b="0">
                <a:solidFill>
                  <a:srgbClr val="231F20"/>
                </a:solidFill>
                <a:latin typeface="微软雅黑" panose="020B0503020204020204" charset="-122"/>
              </a:rPr>
              <a:t>∑ </a:t>
            </a:r>
            <a:r>
              <a:rPr lang="en-US" sz="3000" b="0" i="1">
                <a:solidFill>
                  <a:srgbClr val="231F20"/>
                </a:solidFill>
                <a:latin typeface="Times New Roman" panose="02020603050405020304" pitchFamily="18" charset="0"/>
              </a:rPr>
              <a:t>x  </a:t>
            </a:r>
            <a:r>
              <a:rPr lang="en-US" sz="4800" b="0">
                <a:solidFill>
                  <a:srgbClr val="231F20"/>
                </a:solidFill>
                <a:latin typeface="微软雅黑" panose="020B0503020204020204" charset="-122"/>
              </a:rPr>
              <a:t>∑ </a:t>
            </a:r>
            <a:r>
              <a:rPr lang="en-US" sz="2700" b="0" i="1">
                <a:solidFill>
                  <a:srgbClr val="231F20"/>
                </a:solidFill>
                <a:latin typeface="Bookman Old Style" panose="02050604050505020204" charset="0"/>
              </a:rPr>
              <a:t>y</a:t>
            </a:r>
            <a:r>
              <a:rPr lang="en-US" sz="3200" b="0" i="1">
                <a:solidFill>
                  <a:srgbClr val="231F20"/>
                </a:solidFill>
                <a:latin typeface="Bodoni MT" panose="02070603080606020203" charset="0"/>
              </a:rPr>
              <a:t>n  </a:t>
            </a:r>
            <a:r>
              <a:rPr lang="en-US" sz="4800" b="0">
                <a:solidFill>
                  <a:srgbClr val="231F20"/>
                </a:solidFill>
                <a:latin typeface="微软雅黑" panose="020B0503020204020204" charset="-122"/>
              </a:rPr>
              <a:t>∑ </a:t>
            </a:r>
            <a:r>
              <a:rPr lang="en-US" sz="3200" b="0" i="1">
                <a:solidFill>
                  <a:srgbClr val="231F20"/>
                </a:solidFill>
                <a:latin typeface="Times New Roman" panose="02020603050405020304" pitchFamily="18" charset="0"/>
              </a:rPr>
              <a:t>x</a:t>
            </a:r>
            <a:r>
              <a:rPr lang="en-US" sz="2400" b="0" baseline="30000">
                <a:solidFill>
                  <a:srgbClr val="231F20"/>
                </a:solidFill>
                <a:latin typeface="Times New Roman" panose="02020603050405020304" pitchFamily="18" charset="0"/>
              </a:rPr>
              <a:t>2</a:t>
            </a:r>
            <a:r>
              <a:rPr lang="en-US" b="0">
                <a:solidFill>
                  <a:srgbClr val="231F20"/>
                </a:solidFill>
                <a:latin typeface="Times New Roman" panose="02020603050405020304" pitchFamily="18" charset="0"/>
              </a:rPr>
              <a:t>  </a:t>
            </a:r>
            <a:r>
              <a:rPr lang="zh-CN" sz="3200" b="0">
                <a:solidFill>
                  <a:srgbClr val="231F20"/>
                </a:solidFill>
                <a:ea typeface="微软雅黑" panose="020B0503020204020204" charset="-122"/>
              </a:rPr>
              <a:t>－</a:t>
            </a:r>
            <a:r>
              <a:rPr lang="en-US" sz="3200" b="0">
                <a:solidFill>
                  <a:srgbClr val="231F20"/>
                </a:solidFill>
                <a:latin typeface="微软雅黑" panose="020B0503020204020204" charset="-122"/>
              </a:rPr>
              <a:t> </a:t>
            </a:r>
            <a:r>
              <a:rPr lang="en-US" sz="3200" b="0">
                <a:solidFill>
                  <a:srgbClr val="231F20"/>
                </a:solidFill>
                <a:latin typeface="Times New Roman" panose="02020603050405020304" pitchFamily="18" charset="0"/>
              </a:rPr>
              <a:t>(  </a:t>
            </a:r>
            <a:r>
              <a:rPr lang="en-US" sz="4800" b="0">
                <a:solidFill>
                  <a:srgbClr val="231F20"/>
                </a:solidFill>
                <a:latin typeface="微软雅黑" panose="020B0503020204020204" charset="-122"/>
              </a:rPr>
              <a:t>∑ </a:t>
            </a:r>
            <a:r>
              <a:rPr lang="en-US" sz="3200" b="0" i="1">
                <a:solidFill>
                  <a:srgbClr val="231F20"/>
                </a:solidFill>
                <a:latin typeface="Times New Roman" panose="02020603050405020304" pitchFamily="18" charset="0"/>
              </a:rPr>
              <a:t>x</a:t>
            </a:r>
            <a:r>
              <a:rPr lang="en-US" sz="3200" b="0">
                <a:solidFill>
                  <a:srgbClr val="231F20"/>
                </a:solidFill>
                <a:latin typeface="Times New Roman" panose="02020603050405020304" pitchFamily="18" charset="0"/>
              </a:rPr>
              <a:t>)</a:t>
            </a:r>
            <a:r>
              <a:rPr lang="en-US" sz="2800" b="0" baseline="30000">
                <a:solidFill>
                  <a:srgbClr val="231F20"/>
                </a:solidFill>
                <a:latin typeface="Times New Roman" panose="02020603050405020304" pitchFamily="18" charset="0"/>
              </a:rPr>
              <a:t>2</a:t>
            </a:r>
            <a:endParaRPr lang="en-US" altLang="en-US" sz="2800" b="0" baseline="30000">
              <a:solidFill>
                <a:srgbClr val="231F20"/>
              </a:solidFill>
              <a:latin typeface="Times New Roman" panose="02020603050405020304" pitchFamily="18" charset="0"/>
            </a:endParaRPr>
          </a:p>
        </p:txBody>
      </p:sp>
      <p:pic>
        <p:nvPicPr>
          <p:cNvPr id="5" name="图片 4"/>
          <p:cNvPicPr/>
          <p:nvPr/>
        </p:nvPicPr>
        <p:blipFill>
          <a:blip r:embed="rId2"/>
          <a:stretch>
            <a:fillRect/>
          </a:stretch>
        </p:blipFill>
        <p:spPr>
          <a:xfrm>
            <a:off x="1699260" y="4809490"/>
            <a:ext cx="671830" cy="353695"/>
          </a:xfrm>
          <a:prstGeom prst="rect">
            <a:avLst/>
          </a:prstGeom>
          <a:noFill/>
          <a:ln w="9525">
            <a:noFill/>
          </a:ln>
        </p:spPr>
      </p:pic>
      <p:sp>
        <p:nvSpPr>
          <p:cNvPr id="102" name="文本框 101"/>
          <p:cNvSpPr txBox="1"/>
          <p:nvPr/>
        </p:nvSpPr>
        <p:spPr>
          <a:xfrm>
            <a:off x="2204085" y="3855720"/>
            <a:ext cx="5636260" cy="1778635"/>
          </a:xfrm>
          <a:prstGeom prst="rect">
            <a:avLst/>
          </a:prstGeom>
          <a:noFill/>
          <a:ln w="9525">
            <a:noFill/>
          </a:ln>
        </p:spPr>
        <p:txBody>
          <a:bodyPr>
            <a:noAutofit/>
          </a:bodyPr>
          <a:p>
            <a:pPr indent="0"/>
            <a:r>
              <a:rPr lang="en-US" sz="3200" b="0" u="sng">
                <a:solidFill>
                  <a:srgbClr val="231F20"/>
                </a:solidFill>
                <a:latin typeface="微软雅黑" panose="020B0503020204020204" charset="-122"/>
              </a:rPr>
              <a:t>	</a:t>
            </a:r>
            <a:r>
              <a:rPr lang="en-US" sz="3600" b="0" u="sng">
                <a:solidFill>
                  <a:srgbClr val="231F20"/>
                </a:solidFill>
                <a:latin typeface="微软雅黑" panose="020B0503020204020204" charset="-122"/>
              </a:rPr>
              <a:t>∑ </a:t>
            </a:r>
            <a:r>
              <a:rPr lang="en-US" sz="2000" b="0" i="1" u="sng">
                <a:solidFill>
                  <a:srgbClr val="231F20"/>
                </a:solidFill>
                <a:latin typeface="Bookman Old Style" panose="02050604050505020204" charset="0"/>
              </a:rPr>
              <a:t>y </a:t>
            </a:r>
            <a:r>
              <a:rPr lang="zh-CN" sz="2400" b="0" u="sng">
                <a:solidFill>
                  <a:srgbClr val="231F20"/>
                </a:solidFill>
                <a:ea typeface="微软雅黑" panose="020B0503020204020204" charset="-122"/>
              </a:rPr>
              <a:t>－</a:t>
            </a:r>
            <a:r>
              <a:rPr lang="en-US" sz="2400" b="0" i="1" u="sng">
                <a:solidFill>
                  <a:srgbClr val="231F20"/>
                </a:solidFill>
                <a:latin typeface="Bookman Old Style" panose="02050604050505020204" charset="0"/>
              </a:rPr>
              <a:t>b </a:t>
            </a:r>
            <a:r>
              <a:rPr lang="en-US" sz="3600" b="0" u="sng">
                <a:solidFill>
                  <a:srgbClr val="231F20"/>
                </a:solidFill>
                <a:latin typeface="微软雅黑" panose="020B0503020204020204" charset="-122"/>
              </a:rPr>
              <a:t>∑ </a:t>
            </a:r>
            <a:r>
              <a:rPr lang="en-US" sz="2400" b="0" i="1" u="sng">
                <a:solidFill>
                  <a:srgbClr val="231F20"/>
                </a:solidFill>
                <a:latin typeface="Times New Roman" panose="02020603050405020304" pitchFamily="18" charset="0"/>
              </a:rPr>
              <a:t>x</a:t>
            </a:r>
            <a:endParaRPr lang="en-US" sz="2400" b="0" i="1">
              <a:solidFill>
                <a:srgbClr val="231F20"/>
              </a:solidFill>
              <a:latin typeface="Bodoni MT" panose="02070603080606020203" charset="0"/>
            </a:endParaRPr>
          </a:p>
          <a:p>
            <a:pPr indent="0"/>
            <a:r>
              <a:rPr lang="en-US" sz="2100" b="0" i="1">
                <a:solidFill>
                  <a:srgbClr val="231F20"/>
                </a:solidFill>
                <a:latin typeface="Bodoni MT" panose="02070603080606020203" charset="0"/>
              </a:rPr>
              <a:t>          </a:t>
            </a:r>
            <a:r>
              <a:rPr lang="en-US" sz="2800" b="0" i="1">
                <a:solidFill>
                  <a:srgbClr val="231F20"/>
                </a:solidFill>
                <a:latin typeface="Bodoni MT" panose="02070603080606020203" charset="0"/>
              </a:rPr>
              <a:t>          n</a:t>
            </a:r>
            <a:endParaRPr lang="en-US" altLang="en-US" sz="2800" b="0" i="1">
              <a:solidFill>
                <a:srgbClr val="231F20"/>
              </a:solidFill>
              <a:latin typeface="Bodoni MT" panose="02070603080606020203" charset="0"/>
            </a:endParaRPr>
          </a:p>
        </p:txBody>
      </p:sp>
      <p:sp>
        <p:nvSpPr>
          <p:cNvPr id="4" name="文本框 3"/>
          <p:cNvSpPr txBox="1"/>
          <p:nvPr/>
        </p:nvSpPr>
        <p:spPr>
          <a:xfrm>
            <a:off x="1311275" y="5535930"/>
            <a:ext cx="9432290" cy="829945"/>
          </a:xfrm>
          <a:prstGeom prst="rect">
            <a:avLst/>
          </a:prstGeom>
          <a:noFill/>
        </p:spPr>
        <p:txBody>
          <a:bodyPr wrap="square" rtlCol="0" anchor="t">
            <a:spAutoFit/>
          </a:bodyPr>
          <a:p>
            <a:r>
              <a:rPr lang="zh-CN" altLang="en-US" sz="2400"/>
              <a:t>从数学角度分析，回归直线法由于利用了观测值中所有的数据，故较为准确，但计算工作量较大。</a:t>
            </a:r>
            <a:endParaRPr lang="zh-CN" altLang="en-US" sz="2400"/>
          </a:p>
        </p:txBody>
      </p:sp>
    </p:spTree>
    <p:custDataLst>
      <p:tags r:id="rId3"/>
    </p:custData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102" name="文本框 101"/>
          <p:cNvSpPr txBox="1"/>
          <p:nvPr/>
        </p:nvSpPr>
        <p:spPr>
          <a:xfrm>
            <a:off x="866775" y="1646555"/>
            <a:ext cx="9431020" cy="1379855"/>
          </a:xfrm>
          <a:prstGeom prst="rect">
            <a:avLst/>
          </a:prstGeom>
          <a:noFill/>
          <a:ln w="9525">
            <a:noFill/>
          </a:ln>
        </p:spPr>
        <p:txBody>
          <a:bodyPr>
            <a:noAutofit/>
          </a:bodyPr>
          <a:p>
            <a:pPr indent="194310"/>
            <a:r>
              <a:rPr lang="zh-CN" sz="2400" b="0">
                <a:solidFill>
                  <a:srgbClr val="231F20"/>
                </a:solidFill>
                <a:ea typeface="微软雅黑" panose="020B0503020204020204" charset="-122"/>
              </a:rPr>
              <a:t>大华公司2019至2023年资金占用与销售收入之间的关系如图</a:t>
            </a:r>
            <a:r>
              <a:rPr lang="en-US" sz="2400" b="0">
                <a:solidFill>
                  <a:srgbClr val="231F20"/>
                </a:solidFill>
                <a:latin typeface="微软雅黑" panose="020B0503020204020204" charset="-122"/>
              </a:rPr>
              <a:t>3-5</a:t>
            </a:r>
            <a:r>
              <a:rPr lang="zh-CN" sz="2400" b="0">
                <a:solidFill>
                  <a:srgbClr val="231F20"/>
                </a:solidFill>
                <a:ea typeface="微软雅黑" panose="020B0503020204020204" charset="-122"/>
              </a:rPr>
              <a:t>所示。假设2024年预计的销售收入为180万元，使用回归分析法预测资金需要量。</a:t>
            </a:r>
            <a:r>
              <a:rPr lang="en-US" b="0">
                <a:solidFill>
                  <a:srgbClr val="000000"/>
                </a:solidFill>
                <a:latin typeface="Arial" panose="020B0604020202020204" pitchFamily="34" charset="0"/>
                <a:cs typeface="Arial" panose="020B0604020202020204" pitchFamily="34" charset="0"/>
              </a:rPr>
              <a:t>                                                            </a:t>
            </a:r>
            <a:endParaRPr lang="en-US" altLang="en-US" b="0">
              <a:solidFill>
                <a:srgbClr val="000000"/>
              </a:solidFill>
              <a:latin typeface="Arial" panose="020B0604020202020204" pitchFamily="34" charset="0"/>
              <a:cs typeface="Arial" panose="020B0604020202020204" pitchFamily="34" charset="0"/>
            </a:endParaRPr>
          </a:p>
        </p:txBody>
      </p:sp>
      <p:pic>
        <p:nvPicPr>
          <p:cNvPr id="2" name="图片 1"/>
          <p:cNvPicPr/>
          <p:nvPr/>
        </p:nvPicPr>
        <p:blipFill>
          <a:blip r:embed="rId1"/>
          <a:stretch>
            <a:fillRect/>
          </a:stretch>
        </p:blipFill>
        <p:spPr>
          <a:xfrm>
            <a:off x="1432560" y="3026410"/>
            <a:ext cx="7691755" cy="2143125"/>
          </a:xfrm>
          <a:prstGeom prst="rect">
            <a:avLst/>
          </a:prstGeom>
          <a:noFill/>
          <a:ln w="9525">
            <a:noFill/>
          </a:ln>
        </p:spPr>
      </p:pic>
      <p:sp>
        <p:nvSpPr>
          <p:cNvPr id="3" name="文本框 2"/>
          <p:cNvSpPr txBox="1"/>
          <p:nvPr/>
        </p:nvSpPr>
        <p:spPr>
          <a:xfrm>
            <a:off x="988060" y="845820"/>
            <a:ext cx="10026015" cy="607695"/>
          </a:xfrm>
          <a:prstGeom prst="rect">
            <a:avLst/>
          </a:prstGeom>
          <a:noFill/>
        </p:spPr>
        <p:txBody>
          <a:bodyPr wrap="square" rtlCol="0" anchor="t">
            <a:spAutoFit/>
          </a:bodyPr>
          <a:p>
            <a:pPr>
              <a:lnSpc>
                <a:spcPct val="140000"/>
              </a:lnSpc>
            </a:pPr>
            <a:r>
              <a:rPr sz="2400"/>
              <a:t>在 Excel 中</a:t>
            </a:r>
            <a:r>
              <a:rPr lang="zh-CN" sz="2400"/>
              <a:t>上述</a:t>
            </a:r>
            <a:r>
              <a:rPr sz="2400"/>
              <a:t>复杂的计算将变得十分简单</a:t>
            </a:r>
            <a:r>
              <a:rPr lang="zh-CN" sz="2400"/>
              <a:t>，其基本步骤如下：</a:t>
            </a:r>
            <a:endParaRPr lang="zh-CN" sz="2400"/>
          </a:p>
        </p:txBody>
      </p:sp>
    </p:spTree>
    <p:custDataLst>
      <p:tags r:id="rId2"/>
    </p:custDataLst>
  </p:cSld>
  <p:clrMapOvr>
    <a:masterClrMapping/>
  </p:clrMapOvr>
  <p:transition/>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BEAUTIFY_FLAG" val="#wm#"/>
  <p:tag name="KSO_WM_TEMPLATE_CATEGORY" val="custom"/>
  <p:tag name="KSO_WM_TEMPLATE_INDEX" val="20205081"/>
</p:tagLst>
</file>

<file path=ppt/tags/tag101.xml><?xml version="1.0" encoding="utf-8"?>
<p:tagLst xmlns:p="http://schemas.openxmlformats.org/presentationml/2006/main">
  <p:tag name="KSO_WM_BEAUTIFY_FLAG" val="#wm#"/>
  <p:tag name="KSO_WM_TEMPLATE_CATEGORY" val="custom"/>
  <p:tag name="KSO_WM_TEMPLATE_INDEX" val="20205081"/>
</p:tagLst>
</file>

<file path=ppt/tags/tag102.xml><?xml version="1.0" encoding="utf-8"?>
<p:tagLst xmlns:p="http://schemas.openxmlformats.org/presentationml/2006/main">
  <p:tag name="KSO_WM_BEAUTIFY_FLAG" val="#wm#"/>
  <p:tag name="KSO_WM_TEMPLATE_CATEGORY" val="custom"/>
  <p:tag name="KSO_WM_TEMPLATE_INDEX" val="20205081"/>
</p:tagLst>
</file>

<file path=ppt/tags/tag103.xml><?xml version="1.0" encoding="utf-8"?>
<p:tagLst xmlns:p="http://schemas.openxmlformats.org/presentationml/2006/main">
  <p:tag name="KSO_WM_BEAUTIFY_FLAG" val="#wm#"/>
  <p:tag name="KSO_WM_TEMPLATE_CATEGORY" val="custom"/>
  <p:tag name="KSO_WM_TEMPLATE_INDEX" val="20205081"/>
</p:tagLst>
</file>

<file path=ppt/tags/tag104.xml><?xml version="1.0" encoding="utf-8"?>
<p:tagLst xmlns:p="http://schemas.openxmlformats.org/presentationml/2006/main">
  <p:tag name="KSO_WM_BEAUTIFY_FLAG" val="#wm#"/>
  <p:tag name="KSO_WM_TEMPLATE_CATEGORY" val="custom"/>
  <p:tag name="KSO_WM_TEMPLATE_INDEX" val="20205081"/>
</p:tagLst>
</file>

<file path=ppt/tags/tag105.xml><?xml version="1.0" encoding="utf-8"?>
<p:tagLst xmlns:p="http://schemas.openxmlformats.org/presentationml/2006/main">
  <p:tag name="KSO_WM_BEAUTIFY_FLAG" val="#wm#"/>
  <p:tag name="KSO_WM_TEMPLATE_CATEGORY" val="custom"/>
  <p:tag name="KSO_WM_TEMPLATE_INDEX" val="20205081"/>
</p:tagLst>
</file>

<file path=ppt/tags/tag106.xml><?xml version="1.0" encoding="utf-8"?>
<p:tagLst xmlns:p="http://schemas.openxmlformats.org/presentationml/2006/main">
  <p:tag name="KSO_WM_BEAUTIFY_FLAG" val="#wm#"/>
  <p:tag name="KSO_WM_TEMPLATE_CATEGORY" val="custom"/>
  <p:tag name="KSO_WM_TEMPLATE_INDEX" val="20205081"/>
</p:tagLst>
</file>

<file path=ppt/tags/tag107.xml><?xml version="1.0" encoding="utf-8"?>
<p:tagLst xmlns:p="http://schemas.openxmlformats.org/presentationml/2006/main">
  <p:tag name="KSO_WM_SPECIAL_SOURCE" val="bdnull"/>
</p:tagLst>
</file>

<file path=ppt/tags/tag108.xml><?xml version="1.0" encoding="utf-8"?>
<p:tagLst xmlns:p="http://schemas.openxmlformats.org/presentationml/2006/main">
  <p:tag name="KSO_WM_BEAUTIFY_FLAG" val="#wm#"/>
  <p:tag name="KSO_WM_TEMPLATE_CATEGORY" val="custom"/>
  <p:tag name="KSO_WM_TEMPLATE_INDEX" val="20205081"/>
</p:tagLst>
</file>

<file path=ppt/tags/tag109.xml><?xml version="1.0" encoding="utf-8"?>
<p:tagLst xmlns:p="http://schemas.openxmlformats.org/presentationml/2006/main">
  <p:tag name="KSO_WM_BEAUTIFY_FLAG" val="#wm#"/>
  <p:tag name="KSO_WM_TEMPLATE_CATEGORY" val="custom"/>
  <p:tag name="KSO_WM_TEMPLATE_INDEX" val="2020508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BEAUTIFY_FLAG" val="#wm#"/>
  <p:tag name="KSO_WM_TEMPLATE_CATEGORY" val="custom"/>
  <p:tag name="KSO_WM_TEMPLATE_INDEX" val="20205081"/>
</p:tagLst>
</file>

<file path=ppt/tags/tag111.xml><?xml version="1.0" encoding="utf-8"?>
<p:tagLst xmlns:p="http://schemas.openxmlformats.org/presentationml/2006/main">
  <p:tag name="KSO_WM_BEAUTIFY_FLAG" val="#wm#"/>
  <p:tag name="KSO_WM_TEMPLATE_CATEGORY" val="custom"/>
  <p:tag name="KSO_WM_TEMPLATE_INDEX" val="20205081"/>
</p:tagLst>
</file>

<file path=ppt/tags/tag112.xml><?xml version="1.0" encoding="utf-8"?>
<p:tagLst xmlns:p="http://schemas.openxmlformats.org/presentationml/2006/main">
  <p:tag name="KSO_WM_BEAUTIFY_FLAG" val="#wm#"/>
  <p:tag name="KSO_WM_TEMPLATE_CATEGORY" val="custom"/>
  <p:tag name="KSO_WM_TEMPLATE_INDEX" val="20205081"/>
</p:tagLst>
</file>

<file path=ppt/tags/tag113.xml><?xml version="1.0" encoding="utf-8"?>
<p:tagLst xmlns:p="http://schemas.openxmlformats.org/presentationml/2006/main">
  <p:tag name="KSO_WM_BEAUTIFY_FLAG" val="#wm#"/>
  <p:tag name="KSO_WM_TEMPLATE_CATEGORY" val="custom"/>
  <p:tag name="KSO_WM_TEMPLATE_INDEX" val="20205081"/>
</p:tagLst>
</file>

<file path=ppt/tags/tag114.xml><?xml version="1.0" encoding="utf-8"?>
<p:tagLst xmlns:p="http://schemas.openxmlformats.org/presentationml/2006/main">
  <p:tag name="KSO_WM_BEAUTIFY_FLAG" val="#wm#"/>
  <p:tag name="KSO_WM_TEMPLATE_CATEGORY" val="custom"/>
  <p:tag name="KSO_WM_TEMPLATE_INDEX" val="20205081"/>
</p:tagLst>
</file>

<file path=ppt/tags/tag115.xml><?xml version="1.0" encoding="utf-8"?>
<p:tagLst xmlns:p="http://schemas.openxmlformats.org/presentationml/2006/main">
  <p:tag name="KSO_WM_BEAUTIFY_FLAG" val="#wm#"/>
  <p:tag name="KSO_WM_TEMPLATE_CATEGORY" val="custom"/>
  <p:tag name="KSO_WM_TEMPLATE_INDEX" val="20205081"/>
</p:tagLst>
</file>

<file path=ppt/tags/tag116.xml><?xml version="1.0" encoding="utf-8"?>
<p:tagLst xmlns:p="http://schemas.openxmlformats.org/presentationml/2006/main">
  <p:tag name="KSO_WM_BEAUTIFY_FLAG" val="#wm#"/>
  <p:tag name="KSO_WM_TEMPLATE_CATEGORY" val="custom"/>
  <p:tag name="KSO_WM_TEMPLATE_INDEX" val="20205081"/>
</p:tagLst>
</file>

<file path=ppt/tags/tag117.xml><?xml version="1.0" encoding="utf-8"?>
<p:tagLst xmlns:p="http://schemas.openxmlformats.org/presentationml/2006/main">
  <p:tag name="KSO_WM_BEAUTIFY_FLAG" val="#wm#"/>
  <p:tag name="KSO_WM_TEMPLATE_CATEGORY" val="custom"/>
  <p:tag name="KSO_WM_TEMPLATE_INDEX" val="20205081"/>
</p:tagLst>
</file>

<file path=ppt/tags/tag118.xml><?xml version="1.0" encoding="utf-8"?>
<p:tagLst xmlns:p="http://schemas.openxmlformats.org/presentationml/2006/main">
  <p:tag name="KSO_WM_BEAUTIFY_FLAG" val="#wm#"/>
  <p:tag name="KSO_WM_TEMPLATE_CATEGORY" val="custom"/>
  <p:tag name="KSO_WM_TEMPLATE_INDEX" val="20205081"/>
</p:tagLst>
</file>

<file path=ppt/tags/tag119.xml><?xml version="1.0" encoding="utf-8"?>
<p:tagLst xmlns:p="http://schemas.openxmlformats.org/presentationml/2006/main">
  <p:tag name="KSO_WM_BEAUTIFY_FLAG" val="#wm#"/>
  <p:tag name="KSO_WM_TEMPLATE_CATEGORY" val="custom"/>
  <p:tag name="KSO_WM_TEMPLATE_INDEX" val="2020508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BEAUTIFY_FLAG" val="#wm#"/>
  <p:tag name="KSO_WM_TEMPLATE_CATEGORY" val="custom"/>
  <p:tag name="KSO_WM_TEMPLATE_INDEX" val="20205081"/>
</p:tagLst>
</file>

<file path=ppt/tags/tag121.xml><?xml version="1.0" encoding="utf-8"?>
<p:tagLst xmlns:p="http://schemas.openxmlformats.org/presentationml/2006/main">
  <p:tag name="resource_record_key" val="{&quot;71&quot;:[76235679512]}"/>
  <p:tag name="commondata" val="eyJjb3VudCI6MTIsImhkaWQiOiI2MzMxNDgwYjc4MzU0ZWIwMDZkMTAzYzUzOWU2N2VkOCIsInVzZXJDb3VudCI6MX0="/>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PA" val="v4.3.3"/>
</p:tagLst>
</file>

<file path=ppt/tags/tag64.xml><?xml version="1.0" encoding="utf-8"?>
<p:tagLst xmlns:p="http://schemas.openxmlformats.org/presentationml/2006/main">
  <p:tag name="KSO_WM_DIAGRAM_VIRTUALLY_FRAME" val="{&quot;height&quot;:313.0173228346457,&quot;left&quot;:160.77488188976378,&quot;top&quot;:175.58110236220472,&quot;width&quot;:793.2}"/>
</p:tagLst>
</file>

<file path=ppt/tags/tag65.xml><?xml version="1.0" encoding="utf-8"?>
<p:tagLst xmlns:p="http://schemas.openxmlformats.org/presentationml/2006/main">
  <p:tag name="KSO_WM_DIAGRAM_VIRTUALLY_FRAME" val="{&quot;height&quot;:313.0173228346457,&quot;left&quot;:160.77488188976378,&quot;top&quot;:175.58110236220472,&quot;width&quot;:793.2}"/>
</p:tagLst>
</file>

<file path=ppt/tags/tag66.xml><?xml version="1.0" encoding="utf-8"?>
<p:tagLst xmlns:p="http://schemas.openxmlformats.org/presentationml/2006/main">
  <p:tag name="KSO_WM_DIAGRAM_VIRTUALLY_FRAME" val="{&quot;height&quot;:313.0173228346457,&quot;left&quot;:160.77488188976378,&quot;top&quot;:175.58110236220472,&quot;width&quot;:793.2}"/>
</p:tagLst>
</file>

<file path=ppt/tags/tag67.xml><?xml version="1.0" encoding="utf-8"?>
<p:tagLst xmlns:p="http://schemas.openxmlformats.org/presentationml/2006/main">
  <p:tag name="KSO_WM_DIAGRAM_VIRTUALLY_FRAME" val="{&quot;height&quot;:313.0173228346457,&quot;left&quot;:160.77488188976378,&quot;top&quot;:175.58110236220472,&quot;width&quot;:793.2}"/>
</p:tagLst>
</file>

<file path=ppt/tags/tag68.xml><?xml version="1.0" encoding="utf-8"?>
<p:tagLst xmlns:p="http://schemas.openxmlformats.org/presentationml/2006/main">
  <p:tag name="KSO_WM_DIAGRAM_VIRTUALLY_FRAME" val="{&quot;height&quot;:313.0173228346457,&quot;left&quot;:160.77488188976378,&quot;top&quot;:175.58110236220472,&quot;width&quot;:793.2}"/>
</p:tagLst>
</file>

<file path=ppt/tags/tag69.xml><?xml version="1.0" encoding="utf-8"?>
<p:tagLst xmlns:p="http://schemas.openxmlformats.org/presentationml/2006/main">
  <p:tag name="KSO_WM_DIAGRAM_VIRTUALLY_FRAME" val="{&quot;height&quot;:313.0173228346457,&quot;left&quot;:160.77488188976378,&quot;top&quot;:175.58110236220472,&quot;width&quot;:793.2}"/>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313.0173228346457,&quot;left&quot;:160.77488188976378,&quot;top&quot;:175.58110236220472,&quot;width&quot;:793.2}"/>
</p:tagLst>
</file>

<file path=ppt/tags/tag71.xml><?xml version="1.0" encoding="utf-8"?>
<p:tagLst xmlns:p="http://schemas.openxmlformats.org/presentationml/2006/main">
  <p:tag name="KSO_WM_DIAGRAM_VIRTUALLY_FRAME" val="{&quot;height&quot;:313.0173228346457,&quot;left&quot;:160.77488188976378,&quot;top&quot;:175.58110236220472,&quot;width&quot;:793.2}"/>
</p:tagLst>
</file>

<file path=ppt/tags/tag72.xml><?xml version="1.0" encoding="utf-8"?>
<p:tagLst xmlns:p="http://schemas.openxmlformats.org/presentationml/2006/main">
  <p:tag name="KSO_WM_DIAGRAM_VIRTUALLY_FRAME" val="{&quot;height&quot;:313.0173228346457,&quot;left&quot;:160.77488188976378,&quot;top&quot;:175.58110236220472,&quot;width&quot;:793.2}"/>
</p:tagLst>
</file>

<file path=ppt/tags/tag73.xml><?xml version="1.0" encoding="utf-8"?>
<p:tagLst xmlns:p="http://schemas.openxmlformats.org/presentationml/2006/main">
  <p:tag name="KSO_WM_DIAGRAM_VIRTUALLY_FRAME" val="{&quot;height&quot;:313.0173228346457,&quot;left&quot;:160.77488188976378,&quot;top&quot;:175.58110236220472,&quot;width&quot;:793.2}"/>
</p:tagLst>
</file>

<file path=ppt/tags/tag74.xml><?xml version="1.0" encoding="utf-8"?>
<p:tagLst xmlns:p="http://schemas.openxmlformats.org/presentationml/2006/main">
  <p:tag name="KSO_WM_DIAGRAM_VIRTUALLY_FRAME" val="{&quot;height&quot;:313.0173228346457,&quot;left&quot;:160.77488188976378,&quot;top&quot;:175.58110236220472,&quot;width&quot;:793.2}"/>
</p:tagLst>
</file>

<file path=ppt/tags/tag75.xml><?xml version="1.0" encoding="utf-8"?>
<p:tagLst xmlns:p="http://schemas.openxmlformats.org/presentationml/2006/main">
  <p:tag name="KSO_WM_DIAGRAM_VIRTUALLY_FRAME" val="{&quot;height&quot;:313.0173228346457,&quot;left&quot;:160.77488188976378,&quot;top&quot;:175.58110236220472,&quot;width&quot;:793.2}"/>
</p:tagLst>
</file>

<file path=ppt/tags/tag76.xml><?xml version="1.0" encoding="utf-8"?>
<p:tagLst xmlns:p="http://schemas.openxmlformats.org/presentationml/2006/main">
  <p:tag name="KSO_WM_DIAGRAM_VIRTUALLY_FRAME" val="{&quot;height&quot;:313.0173228346457,&quot;left&quot;:160.77488188976378,&quot;top&quot;:175.58110236220472,&quot;width&quot;:793.2}"/>
</p:tagLst>
</file>

<file path=ppt/tags/tag77.xml><?xml version="1.0" encoding="utf-8"?>
<p:tagLst xmlns:p="http://schemas.openxmlformats.org/presentationml/2006/main">
  <p:tag name="KSO_WM_DIAGRAM_VIRTUALLY_FRAME" val="{&quot;height&quot;:313.0173228346457,&quot;left&quot;:160.77488188976378,&quot;top&quot;:175.58110236220472,&quot;width&quot;:793.2}"/>
</p:tagLst>
</file>

<file path=ppt/tags/tag78.xml><?xml version="1.0" encoding="utf-8"?>
<p:tagLst xmlns:p="http://schemas.openxmlformats.org/presentationml/2006/main">
  <p:tag name="KSO_WM_DIAGRAM_VIRTUALLY_FRAME" val="{&quot;height&quot;:313.0173228346457,&quot;left&quot;:160.77488188976378,&quot;top&quot;:175.58110236220472,&quot;width&quot;:793.2}"/>
</p:tagLst>
</file>

<file path=ppt/tags/tag79.xml><?xml version="1.0" encoding="utf-8"?>
<p:tagLst xmlns:p="http://schemas.openxmlformats.org/presentationml/2006/main">
  <p:tag name="KSO_WM_DIAGRAM_VIRTUALLY_FRAME" val="{&quot;height&quot;:313.0173228346457,&quot;left&quot;:160.77488188976378,&quot;top&quot;:175.58110236220472,&quot;width&quot;:793.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DIAGRAM_VIRTUALLY_FRAME" val="{&quot;height&quot;:313.0173228346457,&quot;left&quot;:160.77488188976378,&quot;top&quot;:175.58110236220472,&quot;width&quot;:793.2}"/>
</p:tagLst>
</file>

<file path=ppt/tags/tag81.xml><?xml version="1.0" encoding="utf-8"?>
<p:tagLst xmlns:p="http://schemas.openxmlformats.org/presentationml/2006/main">
  <p:tag name="KSO_WM_DIAGRAM_VIRTUALLY_FRAME" val="{&quot;height&quot;:313.0173228346457,&quot;left&quot;:160.77488188976378,&quot;top&quot;:175.58110236220472,&quot;width&quot;:793.2}"/>
</p:tagLst>
</file>

<file path=ppt/tags/tag82.xml><?xml version="1.0" encoding="utf-8"?>
<p:tagLst xmlns:p="http://schemas.openxmlformats.org/presentationml/2006/main">
  <p:tag name="KSO_WM_DIAGRAM_VIRTUALLY_FRAME" val="{&quot;height&quot;:313.0173228346457,&quot;left&quot;:160.77488188976378,&quot;top&quot;:175.58110236220472,&quot;width&quot;:793.2}"/>
</p:tagLst>
</file>

<file path=ppt/tags/tag83.xml><?xml version="1.0" encoding="utf-8"?>
<p:tagLst xmlns:p="http://schemas.openxmlformats.org/presentationml/2006/main">
  <p:tag name="KSO_WM_DIAGRAM_VIRTUALLY_FRAME" val="{&quot;height&quot;:313.0173228346457,&quot;left&quot;:160.77488188976378,&quot;top&quot;:175.58110236220472,&quot;width&quot;:793.2}"/>
</p:tagLst>
</file>

<file path=ppt/tags/tag84.xml><?xml version="1.0" encoding="utf-8"?>
<p:tagLst xmlns:p="http://schemas.openxmlformats.org/presentationml/2006/main">
  <p:tag name="KSO_WM_DIAGRAM_VIRTUALLY_FRAME" val="{&quot;height&quot;:313.0173228346457,&quot;left&quot;:160.77488188976378,&quot;top&quot;:175.58110236220472,&quot;width&quot;:793.2}"/>
</p:tagLst>
</file>

<file path=ppt/tags/tag85.xml><?xml version="1.0" encoding="utf-8"?>
<p:tagLst xmlns:p="http://schemas.openxmlformats.org/presentationml/2006/main">
  <p:tag name="KSO_WM_DIAGRAM_VIRTUALLY_FRAME" val="{&quot;height&quot;:313.0173228346457,&quot;left&quot;:160.77488188976378,&quot;top&quot;:175.58110236220472,&quot;width&quot;:793.2}"/>
</p:tagLst>
</file>

<file path=ppt/tags/tag8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SPECIAL_SOURCE" val="bdnull"/>
</p:tagLst>
</file>

<file path=ppt/tags/tag92.xml><?xml version="1.0" encoding="utf-8"?>
<p:tagLst xmlns:p="http://schemas.openxmlformats.org/presentationml/2006/main">
  <p:tag name="KSO_WM_BEAUTIFY_FLAG" val="#wm#"/>
  <p:tag name="KSO_WM_TEMPLATE_CATEGORY" val="custom"/>
  <p:tag name="KSO_WM_TEMPLATE_INDEX" val="20205081"/>
</p:tagLst>
</file>

<file path=ppt/tags/tag93.xml><?xml version="1.0" encoding="utf-8"?>
<p:tagLst xmlns:p="http://schemas.openxmlformats.org/presentationml/2006/main">
  <p:tag name="KSO_WM_BEAUTIFY_FLAG" val="#wm#"/>
  <p:tag name="KSO_WM_TEMPLATE_CATEGORY" val="custom"/>
  <p:tag name="KSO_WM_TEMPLATE_INDEX" val="20205081"/>
</p:tagLst>
</file>

<file path=ppt/tags/tag94.xml><?xml version="1.0" encoding="utf-8"?>
<p:tagLst xmlns:p="http://schemas.openxmlformats.org/presentationml/2006/main">
  <p:tag name="KSO_WM_BEAUTIFY_FLAG" val="#wm#"/>
  <p:tag name="KSO_WM_TEMPLATE_CATEGORY" val="custom"/>
  <p:tag name="KSO_WM_TEMPLATE_INDEX" val="20205081"/>
</p:tagLst>
</file>

<file path=ppt/tags/tag95.xml><?xml version="1.0" encoding="utf-8"?>
<p:tagLst xmlns:p="http://schemas.openxmlformats.org/presentationml/2006/main">
  <p:tag name="KSO_WM_BEAUTIFY_FLAG" val="#wm#"/>
  <p:tag name="KSO_WM_TEMPLATE_CATEGORY" val="custom"/>
  <p:tag name="KSO_WM_TEMPLATE_INDEX" val="20205081"/>
</p:tagLst>
</file>

<file path=ppt/tags/tag96.xml><?xml version="1.0" encoding="utf-8"?>
<p:tagLst xmlns:p="http://schemas.openxmlformats.org/presentationml/2006/main">
  <p:tag name="KSO_WM_BEAUTIFY_FLAG" val="#wm#"/>
  <p:tag name="KSO_WM_TEMPLATE_CATEGORY" val="custom"/>
  <p:tag name="KSO_WM_TEMPLATE_INDEX" val="20205081"/>
</p:tagLst>
</file>

<file path=ppt/tags/tag97.xml><?xml version="1.0" encoding="utf-8"?>
<p:tagLst xmlns:p="http://schemas.openxmlformats.org/presentationml/2006/main">
  <p:tag name="KSO_WM_BEAUTIFY_FLAG" val="#wm#"/>
  <p:tag name="KSO_WM_TEMPLATE_CATEGORY" val="custom"/>
  <p:tag name="KSO_WM_TEMPLATE_INDEX" val="20205081"/>
</p:tagLst>
</file>

<file path=ppt/tags/tag98.xml><?xml version="1.0" encoding="utf-8"?>
<p:tagLst xmlns:p="http://schemas.openxmlformats.org/presentationml/2006/main">
  <p:tag name="KSO_WM_BEAUTIFY_FLAG" val="#wm#"/>
  <p:tag name="KSO_WM_TEMPLATE_CATEGORY" val="custom"/>
  <p:tag name="KSO_WM_TEMPLATE_INDEX" val="20205081"/>
</p:tagLst>
</file>

<file path=ppt/tags/tag99.xml><?xml version="1.0" encoding="utf-8"?>
<p:tagLst xmlns:p="http://schemas.openxmlformats.org/presentationml/2006/main">
  <p:tag name="KSO_WM_BEAUTIFY_FLAG" val="#wm#"/>
  <p:tag name="KSO_WM_TEMPLATE_CATEGORY" val="custom"/>
  <p:tag name="KSO_WM_TEMPLATE_INDEX" val="20205081"/>
</p:tagLst>
</file>

<file path=ppt/theme/theme1.xml><?xml version="1.0" encoding="utf-8"?>
<a:theme xmlns:a="http://schemas.openxmlformats.org/drawingml/2006/main" name="Office 主题​​">
  <a:themeElements>
    <a:clrScheme name="">
      <a:dk1>
        <a:srgbClr val="000000"/>
      </a:dk1>
      <a:lt1>
        <a:srgbClr val="FFFFFF"/>
      </a:lt1>
      <a:dk2>
        <a:srgbClr val="133930"/>
      </a:dk2>
      <a:lt2>
        <a:srgbClr val="F6FCFA"/>
      </a:lt2>
      <a:accent1>
        <a:srgbClr val="318F79"/>
      </a:accent1>
      <a:accent2>
        <a:srgbClr val="60BA91"/>
      </a:accent2>
      <a:accent3>
        <a:srgbClr val="78B47F"/>
      </a:accent3>
      <a:accent4>
        <a:srgbClr val="83A45A"/>
      </a:accent4>
      <a:accent5>
        <a:srgbClr val="A8A95A"/>
      </a:accent5>
      <a:accent6>
        <a:srgbClr val="C0A348"/>
      </a:accent6>
      <a:hlink>
        <a:srgbClr val="658BD5"/>
      </a:hlink>
      <a:folHlink>
        <a:srgbClr val="A16AA5"/>
      </a:folHlink>
    </a:clrScheme>
    <a:fontScheme name="aisfj1od">
      <a:majorFont>
        <a:latin typeface="Arial Narrow"/>
        <a:ea typeface="汉仪全唐诗简"/>
        <a:cs typeface=""/>
      </a:majorFont>
      <a:minorFont>
        <a:latin typeface="Arial Narrow"/>
        <a:ea typeface="汉仪全唐诗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包图主题2">
  <a:themeElements>
    <a:clrScheme name="自定义 277">
      <a:dk1>
        <a:srgbClr val="000000"/>
      </a:dk1>
      <a:lt1>
        <a:srgbClr val="FFFFFF"/>
      </a:lt1>
      <a:dk2>
        <a:srgbClr val="778495"/>
      </a:dk2>
      <a:lt2>
        <a:srgbClr val="F0F0F0"/>
      </a:lt2>
      <a:accent1>
        <a:srgbClr val="E53238"/>
      </a:accent1>
      <a:accent2>
        <a:srgbClr val="0064D2"/>
      </a:accent2>
      <a:accent3>
        <a:srgbClr val="E53238"/>
      </a:accent3>
      <a:accent4>
        <a:srgbClr val="0064D2"/>
      </a:accent4>
      <a:accent5>
        <a:srgbClr val="E53238"/>
      </a:accent5>
      <a:accent6>
        <a:srgbClr val="0064D2"/>
      </a:accent6>
      <a:hlink>
        <a:srgbClr val="E53238"/>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28575" cmpd="sng">
          <a:solidFill>
            <a:schemeClr val="accent3">
              <a:lumMod val="50000"/>
            </a:schemeClr>
          </a:solidFill>
          <a:prstDash val="dash"/>
        </a:ln>
      </a:spPr>
      <a:bodyPr rtlCol="0" anchor="ctr"/>
      <a:lstStyle>
        <a:defPPr algn="ctr">
          <a:defRPr lang="zh-CN" altLang="en-US"/>
        </a:defPPr>
      </a:lstStyle>
      <a:style>
        <a:lnRef idx="2">
          <a:schemeClr val="accent6"/>
        </a:lnRef>
        <a:fillRef idx="1">
          <a:schemeClr val="lt1"/>
        </a:fillRef>
        <a:effectRef idx="0">
          <a:schemeClr val="accent6"/>
        </a:effectRef>
        <a:fontRef idx="minor">
          <a:schemeClr val="dk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5969</Words>
  <Application>WPS 演示</Application>
  <PresentationFormat>宽屏</PresentationFormat>
  <Paragraphs>618</Paragraphs>
  <Slides>39</Slides>
  <Notes>20</Notes>
  <HiddenSlides>1</HiddenSlides>
  <MMClips>0</MMClips>
  <ScaleCrop>false</ScaleCrop>
  <HeadingPairs>
    <vt:vector size="8" baseType="variant">
      <vt:variant>
        <vt:lpstr>已用的字体</vt:lpstr>
      </vt:variant>
      <vt:variant>
        <vt:i4>17</vt:i4>
      </vt:variant>
      <vt:variant>
        <vt:lpstr>主题</vt:lpstr>
      </vt:variant>
      <vt:variant>
        <vt:i4>3</vt:i4>
      </vt:variant>
      <vt:variant>
        <vt:lpstr>嵌入 OLE 服务器</vt:lpstr>
      </vt:variant>
      <vt:variant>
        <vt:i4>5</vt:i4>
      </vt:variant>
      <vt:variant>
        <vt:lpstr>幻灯片标题</vt:lpstr>
      </vt:variant>
      <vt:variant>
        <vt:i4>39</vt:i4>
      </vt:variant>
    </vt:vector>
  </HeadingPairs>
  <TitlesOfParts>
    <vt:vector size="64" baseType="lpstr">
      <vt:lpstr>Arial</vt:lpstr>
      <vt:lpstr>宋体</vt:lpstr>
      <vt:lpstr>Wingdings</vt:lpstr>
      <vt:lpstr>思源宋体 CN</vt:lpstr>
      <vt:lpstr>Wingdings</vt:lpstr>
      <vt:lpstr>微软雅黑</vt:lpstr>
      <vt:lpstr>黑体</vt:lpstr>
      <vt:lpstr>汉仪全唐诗简</vt:lpstr>
      <vt:lpstr>标准粗黑</vt:lpstr>
      <vt:lpstr>汉仪文黑-75简</vt:lpstr>
      <vt:lpstr>Arial Narrow</vt:lpstr>
      <vt:lpstr>Times New Roman</vt:lpstr>
      <vt:lpstr>Bookman Old Style</vt:lpstr>
      <vt:lpstr>Bodoni MT</vt:lpstr>
      <vt:lpstr>Arial Unicode MS</vt:lpstr>
      <vt:lpstr>Calibri</vt:lpstr>
      <vt:lpstr>微软雅黑 Light</vt:lpstr>
      <vt:lpstr>Office 主题​​</vt:lpstr>
      <vt:lpstr>WPS</vt:lpstr>
      <vt:lpstr>包图主题2</vt:lpstr>
      <vt:lpstr>Equation.DSMT4</vt:lpstr>
      <vt:lpstr>Equation.DSMT4</vt:lpstr>
      <vt:lpstr>Equation.KSEE3</vt:lpstr>
      <vt:lpstr>Equation.KSEE3</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美如蓝</dc:creator>
  <cp:lastModifiedBy>86155</cp:lastModifiedBy>
  <cp:revision>379</cp:revision>
  <dcterms:created xsi:type="dcterms:W3CDTF">2021-06-20T12:49:00Z</dcterms:created>
  <dcterms:modified xsi:type="dcterms:W3CDTF">2024-09-20T06:36:45Z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E920E40A46914A23B45C66A41BDDE508_13</vt:lpwstr>
  </property>
  <property fmtid="{D5CDD505-2E9C-101B-9397-08002B2CF9AE}" pid="3" name="KSOProductBuildVer">
    <vt:lpwstr>2052-12.1.0.18276</vt:lpwstr>
  </property>
  <property fmtid="{D5CDD505-2E9C-101B-9397-08002B2CF9AE}" pid="4" name="KSOTemplateUUID">
    <vt:lpwstr>v1.0_mb_Da+FHKf0X8MNbCS3kl8dyg==</vt:lpwstr>
  </property>
</Properties>
</file>